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340" r:id="rId2"/>
    <p:sldId id="337" r:id="rId3"/>
    <p:sldId id="341" r:id="rId4"/>
    <p:sldId id="290" r:id="rId5"/>
    <p:sldId id="291" r:id="rId6"/>
    <p:sldId id="293" r:id="rId7"/>
    <p:sldId id="294" r:id="rId8"/>
    <p:sldId id="339" r:id="rId9"/>
    <p:sldId id="336" r:id="rId10"/>
    <p:sldId id="298" r:id="rId11"/>
    <p:sldId id="338" r:id="rId12"/>
    <p:sldId id="299" r:id="rId13"/>
    <p:sldId id="300" r:id="rId14"/>
    <p:sldId id="342" r:id="rId15"/>
    <p:sldId id="343" r:id="rId16"/>
    <p:sldId id="344" r:id="rId17"/>
    <p:sldId id="345" r:id="rId18"/>
    <p:sldId id="346" r:id="rId19"/>
    <p:sldId id="347" r:id="rId20"/>
    <p:sldId id="34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6970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40096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404085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9576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22518C5A-2B63-40AA-AE33-4DE4D2C71CE2}" type="datetimeFigureOut">
              <a:rPr lang="en-US" smtClean="0"/>
              <a:pPr/>
              <a:t>3/23/2018</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5864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518C5A-2B63-40AA-AE33-4DE4D2C71CE2}" type="datetimeFigureOut">
              <a:rPr lang="en-US" smtClean="0"/>
              <a:pPr/>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4873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518C5A-2B63-40AA-AE33-4DE4D2C71CE2}" type="datetimeFigureOut">
              <a:rPr lang="en-US" smtClean="0"/>
              <a:pPr/>
              <a:t>3/23/2018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88981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518C5A-2B63-40AA-AE33-4DE4D2C71CE2}" type="datetimeFigureOut">
              <a:rPr lang="en-US" smtClean="0"/>
              <a:pPr/>
              <a:t>3/23/2018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409169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18C5A-2B63-40AA-AE33-4DE4D2C71CE2}" type="datetimeFigureOut">
              <a:rPr lang="en-US" smtClean="0"/>
              <a:pPr/>
              <a:t>3/23/2018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56422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518C5A-2B63-40AA-AE33-4DE4D2C71CE2}" type="datetimeFigureOut">
              <a:rPr lang="en-US" smtClean="0"/>
              <a:pPr/>
              <a:t>3/23/2018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60729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2518C5A-2B63-40AA-AE33-4DE4D2C71CE2}" type="datetimeFigureOut">
              <a:rPr lang="en-US" smtClean="0"/>
              <a:pPr/>
              <a:t>3/23/2018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74383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22518C5A-2B63-40AA-AE33-4DE4D2C71CE2}" type="datetimeFigureOut">
              <a:rPr lang="en-US" smtClean="0"/>
              <a:pPr/>
              <a:t>3/23/2018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cstate="print">
                <a:duotone>
                  <a:schemeClr val="accent2">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85826141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480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docker.com/develop/develop-images/dockerfile_best-practic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ub.docker.co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docs.docker.com/datacenter/dtr/2.4/guides/architectur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8647" y="1949876"/>
            <a:ext cx="6763146" cy="1609344"/>
          </a:xfrm>
        </p:spPr>
        <p:txBody>
          <a:bodyPr/>
          <a:lstStyle/>
          <a:p>
            <a:r>
              <a:rPr lang="en-US" dirty="0" smtClean="0"/>
              <a:t>DOCKER CONTAINERS</a:t>
            </a:r>
            <a:endParaRPr lang="en-US" dirty="0"/>
          </a:p>
        </p:txBody>
      </p:sp>
    </p:spTree>
    <p:extLst>
      <p:ext uri="{BB962C8B-B14F-4D97-AF65-F5344CB8AC3E}">
        <p14:creationId xmlns:p14="http://schemas.microsoft.com/office/powerpoint/2010/main" val="3135535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20398" y="973345"/>
            <a:ext cx="9212058" cy="5645039"/>
          </a:xfrm>
          <a:prstGeom prst="rect">
            <a:avLst/>
          </a:prstGeom>
        </p:spPr>
        <p:txBody>
          <a:bodyPr vert="horz" wrap="square" lIns="0" tIns="9049" rIns="0" bIns="0" rtlCol="0">
            <a:spAutoFit/>
          </a:bodyPr>
          <a:lstStyle/>
          <a:p>
            <a:pPr marL="9525" marR="3810">
              <a:lnSpc>
                <a:spcPct val="120000"/>
              </a:lnSpc>
              <a:spcBef>
                <a:spcPts val="71"/>
              </a:spcBef>
              <a:tabLst>
                <a:tab pos="180975" algn="l"/>
              </a:tabLst>
            </a:pPr>
            <a:r>
              <a:rPr lang="en-US" b="1" spc="-4" dirty="0" smtClean="0">
                <a:solidFill>
                  <a:srgbClr val="394D53"/>
                </a:solidFill>
                <a:latin typeface="Trebuchet MS"/>
                <a:cs typeface="Trebuchet MS"/>
              </a:rPr>
              <a:t>Pull an </a:t>
            </a:r>
            <a:r>
              <a:rPr lang="en-US" b="1" spc="-4" dirty="0" err="1" smtClean="0">
                <a:solidFill>
                  <a:srgbClr val="394D53"/>
                </a:solidFill>
                <a:latin typeface="Trebuchet MS"/>
                <a:cs typeface="Trebuchet MS"/>
              </a:rPr>
              <a:t>Ubuntu</a:t>
            </a:r>
            <a:r>
              <a:rPr lang="en-US" b="1" spc="-4" dirty="0" smtClean="0">
                <a:solidFill>
                  <a:srgbClr val="394D53"/>
                </a:solidFill>
                <a:latin typeface="Trebuchet MS"/>
                <a:cs typeface="Trebuchet MS"/>
              </a:rPr>
              <a:t> Image from Docker Hub using docker pull &amp; run it interactive mode</a:t>
            </a:r>
          </a:p>
          <a:p>
            <a:pPr marL="466725" marR="3810" lvl="1">
              <a:lnSpc>
                <a:spcPct val="120000"/>
              </a:lnSpc>
              <a:spcBef>
                <a:spcPts val="71"/>
              </a:spcBef>
              <a:tabLst>
                <a:tab pos="180975" algn="l"/>
              </a:tabLst>
            </a:pPr>
            <a:r>
              <a:rPr lang="en-US" sz="1400" spc="-4" dirty="0" err="1" smtClean="0">
                <a:solidFill>
                  <a:srgbClr val="394D53"/>
                </a:solidFill>
                <a:latin typeface="Trebuchet MS"/>
                <a:cs typeface="Trebuchet MS"/>
              </a:rPr>
              <a:t>root@ubuntu</a:t>
            </a:r>
            <a:r>
              <a:rPr lang="en-US" sz="1400" spc="-4" dirty="0" smtClean="0">
                <a:solidFill>
                  <a:srgbClr val="394D53"/>
                </a:solidFill>
                <a:latin typeface="Trebuchet MS"/>
                <a:cs typeface="Trebuchet MS"/>
              </a:rPr>
              <a:t>:~# docker pull </a:t>
            </a:r>
            <a:r>
              <a:rPr lang="en-US" sz="1400" spc="-4" dirty="0" err="1" smtClean="0">
                <a:solidFill>
                  <a:srgbClr val="394D53"/>
                </a:solidFill>
                <a:latin typeface="Trebuchet MS"/>
                <a:cs typeface="Trebuchet MS"/>
              </a:rPr>
              <a:t>ubuntu</a:t>
            </a:r>
            <a:endParaRPr lang="en-US" sz="1400" spc="-4" dirty="0" smtClean="0">
              <a:solidFill>
                <a:srgbClr val="394D53"/>
              </a:solidFill>
              <a:latin typeface="Trebuchet MS"/>
              <a:cs typeface="Trebuchet MS"/>
            </a:endParaRP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Using default tag: latest</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latest: Pulling from library/</a:t>
            </a:r>
            <a:r>
              <a:rPr lang="en-US" sz="1400" spc="-4" dirty="0" err="1" smtClean="0">
                <a:solidFill>
                  <a:srgbClr val="394D53"/>
                </a:solidFill>
                <a:latin typeface="Trebuchet MS"/>
                <a:cs typeface="Trebuchet MS"/>
              </a:rPr>
              <a:t>ubuntu</a:t>
            </a:r>
            <a:endParaRPr lang="en-US" sz="1400" spc="-4" dirty="0" smtClean="0">
              <a:solidFill>
                <a:srgbClr val="394D53"/>
              </a:solidFill>
              <a:latin typeface="Trebuchet MS"/>
              <a:cs typeface="Trebuchet MS"/>
            </a:endParaRP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Digest:sha256:e27e9d7f7f28d67aa9e2d7540bdc2b33254b452ee8e60f388875e5b7d9b2b696</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Status: Image is up to date for </a:t>
            </a:r>
            <a:r>
              <a:rPr lang="en-US" sz="1400" spc="-4" dirty="0" err="1" smtClean="0">
                <a:solidFill>
                  <a:srgbClr val="394D53"/>
                </a:solidFill>
                <a:latin typeface="Trebuchet MS"/>
                <a:cs typeface="Trebuchet MS"/>
              </a:rPr>
              <a:t>ubuntu:latest</a:t>
            </a:r>
            <a:endParaRPr lang="en-US" sz="1400" spc="-4" dirty="0" smtClean="0">
              <a:solidFill>
                <a:srgbClr val="394D53"/>
              </a:solidFill>
              <a:latin typeface="Trebuchet MS"/>
              <a:cs typeface="Trebuchet MS"/>
            </a:endParaRPr>
          </a:p>
          <a:p>
            <a:pPr marL="466725" marR="3810" lvl="1">
              <a:lnSpc>
                <a:spcPct val="120000"/>
              </a:lnSpc>
              <a:spcBef>
                <a:spcPts val="71"/>
              </a:spcBef>
              <a:tabLst>
                <a:tab pos="180975" algn="l"/>
              </a:tabLst>
            </a:pPr>
            <a:r>
              <a:rPr lang="en-US" sz="1400" spc="-4" dirty="0" err="1" smtClean="0">
                <a:solidFill>
                  <a:srgbClr val="394D53"/>
                </a:solidFill>
                <a:latin typeface="Trebuchet MS"/>
                <a:cs typeface="Trebuchet MS"/>
              </a:rPr>
              <a:t>root@ubuntu</a:t>
            </a:r>
            <a:r>
              <a:rPr lang="en-US" sz="1400" spc="-4" dirty="0" smtClean="0">
                <a:solidFill>
                  <a:srgbClr val="394D53"/>
                </a:solidFill>
                <a:latin typeface="Trebuchet MS"/>
                <a:cs typeface="Trebuchet MS"/>
              </a:rPr>
              <a:t>:~#</a:t>
            </a:r>
            <a:endParaRPr lang="en-US" sz="2100" spc="-4" dirty="0" smtClean="0">
              <a:solidFill>
                <a:srgbClr val="394D53"/>
              </a:solidFill>
              <a:latin typeface="Trebuchet MS"/>
              <a:cs typeface="Trebuchet MS"/>
            </a:endParaRPr>
          </a:p>
          <a:p>
            <a:pPr marL="9525" marR="3810">
              <a:lnSpc>
                <a:spcPct val="120000"/>
              </a:lnSpc>
              <a:spcBef>
                <a:spcPts val="71"/>
              </a:spcBef>
              <a:tabLst>
                <a:tab pos="180975" algn="l"/>
              </a:tabLst>
            </a:pPr>
            <a:r>
              <a:rPr lang="en-US" b="1" spc="-4" dirty="0" smtClean="0">
                <a:solidFill>
                  <a:srgbClr val="394D53"/>
                </a:solidFill>
                <a:latin typeface="Trebuchet MS"/>
                <a:cs typeface="Trebuchet MS"/>
              </a:rPr>
              <a:t>Lets Run the image in interactive &amp; run a curl command to check weather it works</a:t>
            </a:r>
          </a:p>
          <a:p>
            <a:pPr marL="466725" marR="3810" lvl="1">
              <a:lnSpc>
                <a:spcPct val="120000"/>
              </a:lnSpc>
              <a:spcBef>
                <a:spcPts val="71"/>
              </a:spcBef>
              <a:tabLst>
                <a:tab pos="180975" algn="l"/>
              </a:tabLst>
            </a:pPr>
            <a:r>
              <a:rPr lang="en-US" sz="1400" spc="-4" dirty="0" err="1" smtClean="0">
                <a:solidFill>
                  <a:srgbClr val="394D53"/>
                </a:solidFill>
                <a:latin typeface="Trebuchet MS"/>
                <a:cs typeface="Trebuchet MS"/>
              </a:rPr>
              <a:t>root@ubuntu</a:t>
            </a:r>
            <a:r>
              <a:rPr lang="en-US" sz="1400" spc="-4" dirty="0" smtClean="0">
                <a:solidFill>
                  <a:srgbClr val="394D53"/>
                </a:solidFill>
                <a:latin typeface="Trebuchet MS"/>
                <a:cs typeface="Trebuchet MS"/>
              </a:rPr>
              <a:t>:~# docker container run -it </a:t>
            </a:r>
            <a:r>
              <a:rPr lang="en-US" sz="1400" spc="-4" dirty="0" err="1" smtClean="0">
                <a:solidFill>
                  <a:srgbClr val="394D53"/>
                </a:solidFill>
                <a:latin typeface="Trebuchet MS"/>
                <a:cs typeface="Trebuchet MS"/>
              </a:rPr>
              <a:t>ubuntu</a:t>
            </a:r>
            <a:r>
              <a:rPr lang="en-US" sz="1400" spc="-4" dirty="0" smtClean="0">
                <a:solidFill>
                  <a:srgbClr val="394D53"/>
                </a:solidFill>
                <a:latin typeface="Trebuchet MS"/>
                <a:cs typeface="Trebuchet MS"/>
              </a:rPr>
              <a:t> /bin/bash</a:t>
            </a:r>
          </a:p>
          <a:p>
            <a:pPr marL="466725" marR="3810" lvl="1">
              <a:lnSpc>
                <a:spcPct val="120000"/>
              </a:lnSpc>
              <a:spcBef>
                <a:spcPts val="71"/>
              </a:spcBef>
              <a:tabLst>
                <a:tab pos="180975" algn="l"/>
              </a:tabLst>
            </a:pPr>
            <a:r>
              <a:rPr lang="en-US" sz="1400" b="1" spc="-4" dirty="0" smtClean="0">
                <a:solidFill>
                  <a:srgbClr val="394D53"/>
                </a:solidFill>
                <a:latin typeface="Trebuchet MS"/>
                <a:cs typeface="Trebuchet MS"/>
              </a:rPr>
              <a:t>root@bc86151da244</a:t>
            </a:r>
            <a:r>
              <a:rPr lang="en-US" sz="1400" spc="-4" dirty="0" smtClean="0">
                <a:solidFill>
                  <a:srgbClr val="394D53"/>
                </a:solidFill>
                <a:latin typeface="Trebuchet MS"/>
                <a:cs typeface="Trebuchet MS"/>
              </a:rPr>
              <a:t>:/# curl </a:t>
            </a:r>
            <a:r>
              <a:rPr lang="en-US" sz="1400" spc="-4" dirty="0" smtClean="0">
                <a:solidFill>
                  <a:srgbClr val="394D53"/>
                </a:solidFill>
                <a:latin typeface="Trebuchet MS"/>
                <a:cs typeface="Trebuchet MS"/>
                <a:hlinkClick r:id="rId2"/>
              </a:rPr>
              <a:t>www.google.com</a:t>
            </a:r>
            <a:r>
              <a:rPr lang="en-US" sz="1400" spc="-4" dirty="0" smtClean="0">
                <a:solidFill>
                  <a:srgbClr val="394D53"/>
                </a:solidFill>
                <a:latin typeface="Trebuchet MS"/>
                <a:cs typeface="Trebuchet MS"/>
              </a:rPr>
              <a:t>    </a:t>
            </a:r>
            <a:r>
              <a:rPr lang="en-US" sz="1400" b="1" spc="-4" dirty="0" smtClean="0">
                <a:solidFill>
                  <a:srgbClr val="FF0000"/>
                </a:solidFill>
                <a:latin typeface="Trebuchet MS"/>
                <a:cs typeface="Trebuchet MS"/>
              </a:rPr>
              <a:t>#### here we are inside the container</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bash: curl: command not found</a:t>
            </a:r>
          </a:p>
          <a:p>
            <a:pPr marL="9525" marR="3810">
              <a:lnSpc>
                <a:spcPct val="120000"/>
              </a:lnSpc>
              <a:spcBef>
                <a:spcPts val="71"/>
              </a:spcBef>
              <a:tabLst>
                <a:tab pos="180975" algn="l"/>
              </a:tabLst>
            </a:pPr>
            <a:r>
              <a:rPr lang="en-US" b="1" spc="-4" dirty="0" smtClean="0">
                <a:solidFill>
                  <a:srgbClr val="394D53"/>
                </a:solidFill>
                <a:latin typeface="Trebuchet MS"/>
                <a:cs typeface="Trebuchet MS"/>
              </a:rPr>
              <a:t>curl command not found ? Lets install it. Run as below</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root@bc86151da244:/# apt-get update</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Get:1 http://archive.ubuntu.com/ubuntu </a:t>
            </a:r>
            <a:r>
              <a:rPr lang="en-US" sz="1400" spc="-4" dirty="0" err="1" smtClean="0">
                <a:solidFill>
                  <a:srgbClr val="394D53"/>
                </a:solidFill>
                <a:latin typeface="Trebuchet MS"/>
                <a:cs typeface="Trebuchet MS"/>
              </a:rPr>
              <a:t>xenial</a:t>
            </a:r>
            <a:r>
              <a:rPr lang="en-US" sz="1400" spc="-4" dirty="0" smtClean="0">
                <a:solidFill>
                  <a:srgbClr val="394D53"/>
                </a:solidFill>
                <a:latin typeface="Trebuchet MS"/>
                <a:cs typeface="Trebuchet MS"/>
              </a:rPr>
              <a:t> </a:t>
            </a:r>
            <a:r>
              <a:rPr lang="en-US" sz="1400" spc="-4" dirty="0" err="1" smtClean="0">
                <a:solidFill>
                  <a:srgbClr val="394D53"/>
                </a:solidFill>
                <a:latin typeface="Trebuchet MS"/>
                <a:cs typeface="Trebuchet MS"/>
              </a:rPr>
              <a:t>InRelease</a:t>
            </a:r>
            <a:r>
              <a:rPr lang="en-US" sz="1400" spc="-4" dirty="0" smtClean="0">
                <a:solidFill>
                  <a:srgbClr val="394D53"/>
                </a:solidFill>
                <a:latin typeface="Trebuchet MS"/>
                <a:cs typeface="Trebuchet MS"/>
              </a:rPr>
              <a:t> [247 </a:t>
            </a:r>
            <a:r>
              <a:rPr lang="en-US" sz="1400" spc="-4" dirty="0" err="1" smtClean="0">
                <a:solidFill>
                  <a:srgbClr val="394D53"/>
                </a:solidFill>
                <a:latin typeface="Trebuchet MS"/>
                <a:cs typeface="Trebuchet MS"/>
              </a:rPr>
              <a:t>kB</a:t>
            </a:r>
            <a:r>
              <a:rPr lang="en-US" sz="1400" spc="-4" dirty="0" smtClean="0">
                <a:solidFill>
                  <a:srgbClr val="394D53"/>
                </a:solidFill>
                <a:latin typeface="Trebuchet MS"/>
                <a:cs typeface="Trebuchet MS"/>
              </a:rPr>
              <a:t>]</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Reading package lists... Done    </a:t>
            </a:r>
            <a:r>
              <a:rPr lang="en-US" sz="1400" b="1" spc="-4" dirty="0" smtClean="0">
                <a:solidFill>
                  <a:srgbClr val="FF0000"/>
                </a:solidFill>
                <a:latin typeface="Trebuchet MS"/>
                <a:cs typeface="Trebuchet MS"/>
              </a:rPr>
              <a:t>#### ensure you get this</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root@bc86151da244:/# apt-get install -y curl</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Reading package lists... Done</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Building dependency tree</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Reading state information... Done</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Done.</a:t>
            </a:r>
            <a:endParaRPr sz="2100" dirty="0">
              <a:latin typeface="Trebuchet MS"/>
              <a:cs typeface="Trebuchet MS"/>
            </a:endParaRPr>
          </a:p>
        </p:txBody>
      </p:sp>
      <p:sp>
        <p:nvSpPr>
          <p:cNvPr id="4" name="Rectangle 3"/>
          <p:cNvSpPr/>
          <p:nvPr/>
        </p:nvSpPr>
        <p:spPr>
          <a:xfrm>
            <a:off x="213681" y="340250"/>
            <a:ext cx="6452407" cy="584775"/>
          </a:xfrm>
          <a:prstGeom prst="rect">
            <a:avLst/>
          </a:prstGeom>
          <a:noFill/>
        </p:spPr>
        <p:txBody>
          <a:bodyPr wrap="none" lIns="91440" tIns="45720" rIns="91440" bIns="45720">
            <a:spAutoFit/>
          </a:bodyPr>
          <a:lstStyle/>
          <a:p>
            <a:pPr algn="ctr"/>
            <a:r>
              <a:rPr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 </a:t>
            </a:r>
            <a:r>
              <a:rPr lang="en-US"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Creating from a Container</a:t>
            </a:r>
            <a:endParaRPr 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125" y="169924"/>
            <a:ext cx="2489784" cy="523220"/>
          </a:xfrm>
          <a:prstGeom prst="rect">
            <a:avLst/>
          </a:prstGeom>
          <a:noFill/>
        </p:spPr>
        <p:txBody>
          <a:bodyPr wrap="none" lIns="91440" tIns="45720" rIns="91440" bIns="45720">
            <a:spAutoFit/>
          </a:bodyPr>
          <a:lstStyle/>
          <a:p>
            <a:pPr algn="ctr"/>
            <a:r>
              <a:rPr lang="en-US" sz="2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Continued…</a:t>
            </a:r>
            <a:endParaRPr lang="en-US"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extBox 4"/>
          <p:cNvSpPr txBox="1"/>
          <p:nvPr/>
        </p:nvSpPr>
        <p:spPr>
          <a:xfrm>
            <a:off x="1839816" y="575323"/>
            <a:ext cx="9492343" cy="6163739"/>
          </a:xfrm>
          <a:prstGeom prst="rect">
            <a:avLst/>
          </a:prstGeom>
          <a:noFill/>
        </p:spPr>
        <p:txBody>
          <a:bodyPr wrap="square" rtlCol="0">
            <a:spAutoFit/>
          </a:bodyPr>
          <a:lstStyle/>
          <a:p>
            <a:r>
              <a:rPr lang="en-US" b="1" spc="-4" dirty="0" smtClean="0">
                <a:solidFill>
                  <a:srgbClr val="394D53"/>
                </a:solidFill>
                <a:latin typeface="Trebuchet MS"/>
                <a:cs typeface="Trebuchet MS"/>
              </a:rPr>
              <a:t>Lets Try the curl work now</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root@bc86151da244:/# curl www.google.com</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&lt;HTML&gt;&lt;HEAD&gt;&lt;meta http-equiv="content-type" content="text/</a:t>
            </a:r>
            <a:r>
              <a:rPr lang="en-US" sz="1400" spc="-4" dirty="0" err="1" smtClean="0">
                <a:solidFill>
                  <a:srgbClr val="394D53"/>
                </a:solidFill>
                <a:latin typeface="Trebuchet MS"/>
                <a:cs typeface="Trebuchet MS"/>
              </a:rPr>
              <a:t>html;charset</a:t>
            </a:r>
            <a:r>
              <a:rPr lang="en-US" sz="1400" spc="-4" dirty="0" smtClean="0">
                <a:solidFill>
                  <a:srgbClr val="394D53"/>
                </a:solidFill>
                <a:latin typeface="Trebuchet MS"/>
                <a:cs typeface="Trebuchet MS"/>
              </a:rPr>
              <a:t>=utf-8"&gt;</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&lt;TITLE&gt;302 Moved&lt;/TITLE&gt;&lt;/HEAD&gt;&lt;BODY&gt;</a:t>
            </a:r>
          </a:p>
          <a:p>
            <a:pPr marL="466725" marR="3810" lvl="1">
              <a:lnSpc>
                <a:spcPct val="120000"/>
              </a:lnSpc>
              <a:spcBef>
                <a:spcPts val="71"/>
              </a:spcBef>
              <a:tabLst>
                <a:tab pos="180975" algn="l"/>
              </a:tabLst>
            </a:pPr>
            <a:r>
              <a:rPr lang="en-US" sz="1400" spc="-4" dirty="0" smtClean="0">
                <a:solidFill>
                  <a:srgbClr val="394D53"/>
                </a:solidFill>
                <a:latin typeface="Trebuchet MS"/>
                <a:cs typeface="Trebuchet MS"/>
              </a:rPr>
              <a:t>&lt;/BODY&gt;&lt;/HTML&gt;</a:t>
            </a:r>
          </a:p>
          <a:p>
            <a:r>
              <a:rPr lang="en-US" b="1" spc="-4" dirty="0" smtClean="0">
                <a:solidFill>
                  <a:srgbClr val="394D53"/>
                </a:solidFill>
                <a:latin typeface="Trebuchet MS"/>
                <a:cs typeface="Trebuchet MS"/>
              </a:rPr>
              <a:t>It worked…. Lets commit this container to a new image which has curl</a:t>
            </a:r>
          </a:p>
          <a:p>
            <a:r>
              <a:rPr lang="en-US" b="1" spc="-4" dirty="0" smtClean="0">
                <a:solidFill>
                  <a:srgbClr val="394D53"/>
                </a:solidFill>
                <a:latin typeface="Trebuchet MS"/>
                <a:cs typeface="Trebuchet MS"/>
              </a:rPr>
              <a:t>Get out of the container to commit into a new image</a:t>
            </a:r>
          </a:p>
          <a:p>
            <a:endParaRPr lang="en-US" b="1" spc="-4" dirty="0" smtClean="0">
              <a:solidFill>
                <a:srgbClr val="394D53"/>
              </a:solidFill>
              <a:latin typeface="Trebuchet MS"/>
              <a:cs typeface="Trebuchet MS"/>
            </a:endParaRPr>
          </a:p>
          <a:p>
            <a:r>
              <a:rPr lang="en-US" b="1" spc="-4" dirty="0" smtClean="0">
                <a:solidFill>
                  <a:srgbClr val="394D53"/>
                </a:solidFill>
                <a:latin typeface="Trebuchet MS"/>
                <a:cs typeface="Trebuchet MS"/>
              </a:rPr>
              <a:t>	</a:t>
            </a:r>
            <a:r>
              <a:rPr lang="en-US" b="1" spc="-4" dirty="0" smtClean="0">
                <a:solidFill>
                  <a:srgbClr val="00B050"/>
                </a:solidFill>
                <a:latin typeface="Trebuchet MS"/>
                <a:cs typeface="Trebuchet MS"/>
              </a:rPr>
              <a:t>to come out of the container issue: </a:t>
            </a:r>
            <a:r>
              <a:rPr lang="en-US" b="1" spc="-4" dirty="0" err="1" smtClean="0">
                <a:solidFill>
                  <a:srgbClr val="00B050"/>
                </a:solidFill>
                <a:latin typeface="Trebuchet MS"/>
                <a:cs typeface="Trebuchet MS"/>
              </a:rPr>
              <a:t>Ctrl+pq</a:t>
            </a:r>
            <a:r>
              <a:rPr lang="en-US" b="1" spc="-4" dirty="0" smtClean="0">
                <a:solidFill>
                  <a:srgbClr val="00B050"/>
                </a:solidFill>
                <a:latin typeface="Trebuchet MS"/>
                <a:cs typeface="Trebuchet MS"/>
              </a:rPr>
              <a:t> </a:t>
            </a:r>
          </a:p>
          <a:p>
            <a:r>
              <a:rPr lang="en-US" b="1" spc="-4" dirty="0" smtClean="0">
                <a:solidFill>
                  <a:srgbClr val="394D53"/>
                </a:solidFill>
                <a:latin typeface="Trebuchet MS"/>
                <a:cs typeface="Trebuchet MS"/>
              </a:rPr>
              <a:t>Note: ensure you are not killing the container if killed all changes we did will be lost</a:t>
            </a:r>
          </a:p>
          <a:p>
            <a:endParaRPr lang="en-US" b="1" spc="-4" dirty="0" smtClean="0">
              <a:solidFill>
                <a:srgbClr val="394D53"/>
              </a:solidFill>
              <a:latin typeface="Trebuchet MS"/>
              <a:cs typeface="Trebuchet MS"/>
            </a:endParaRPr>
          </a:p>
          <a:p>
            <a:r>
              <a:rPr lang="en-US" b="1" spc="-4" dirty="0" smtClean="0">
                <a:solidFill>
                  <a:srgbClr val="394D53"/>
                </a:solidFill>
                <a:latin typeface="Trebuchet MS"/>
                <a:cs typeface="Trebuchet MS"/>
              </a:rPr>
              <a:t>Now on host OS command line issue below.</a:t>
            </a:r>
          </a:p>
          <a:p>
            <a:endParaRPr lang="en-US" b="1" spc="-4" dirty="0" smtClean="0">
              <a:solidFill>
                <a:srgbClr val="394D53"/>
              </a:solidFill>
              <a:latin typeface="Trebuchet MS"/>
              <a:cs typeface="Trebuchet MS"/>
            </a:endParaRPr>
          </a:p>
          <a:p>
            <a:r>
              <a:rPr lang="en-US" b="1" spc="-4" dirty="0" err="1" smtClean="0">
                <a:solidFill>
                  <a:srgbClr val="394D53"/>
                </a:solidFill>
                <a:latin typeface="Trebuchet MS"/>
                <a:cs typeface="Trebuchet MS"/>
              </a:rPr>
              <a:t>root@ubuntu</a:t>
            </a:r>
            <a:r>
              <a:rPr lang="en-US" b="1" spc="-4" dirty="0" smtClean="0">
                <a:solidFill>
                  <a:srgbClr val="394D53"/>
                </a:solidFill>
                <a:latin typeface="Trebuchet MS"/>
                <a:cs typeface="Trebuchet MS"/>
              </a:rPr>
              <a:t>:~# docker commit -m "</a:t>
            </a:r>
            <a:r>
              <a:rPr lang="en-US" b="1" spc="-4" dirty="0" err="1" smtClean="0">
                <a:solidFill>
                  <a:srgbClr val="394D53"/>
                </a:solidFill>
                <a:latin typeface="Trebuchet MS"/>
                <a:cs typeface="Trebuchet MS"/>
              </a:rPr>
              <a:t>ubuntu</a:t>
            </a:r>
            <a:r>
              <a:rPr lang="en-US" b="1" spc="-4" dirty="0" smtClean="0">
                <a:solidFill>
                  <a:srgbClr val="394D53"/>
                </a:solidFill>
                <a:latin typeface="Trebuchet MS"/>
                <a:cs typeface="Trebuchet MS"/>
              </a:rPr>
              <a:t> with curl" bc86151da244 </a:t>
            </a:r>
            <a:r>
              <a:rPr lang="en-US" b="1" spc="-4" dirty="0" err="1" smtClean="0">
                <a:solidFill>
                  <a:srgbClr val="394D53"/>
                </a:solidFill>
                <a:latin typeface="Trebuchet MS"/>
                <a:cs typeface="Trebuchet MS"/>
              </a:rPr>
              <a:t>myubuntu:curl</a:t>
            </a:r>
            <a:endParaRPr lang="en-US" b="1" spc="-4" dirty="0" smtClean="0">
              <a:solidFill>
                <a:srgbClr val="394D53"/>
              </a:solidFill>
              <a:latin typeface="Trebuchet MS"/>
              <a:cs typeface="Trebuchet MS"/>
            </a:endParaRPr>
          </a:p>
          <a:p>
            <a:r>
              <a:rPr lang="en-US" b="1" spc="-4" dirty="0" smtClean="0">
                <a:solidFill>
                  <a:srgbClr val="394D53"/>
                </a:solidFill>
                <a:latin typeface="Trebuchet MS"/>
                <a:cs typeface="Trebuchet MS"/>
              </a:rPr>
              <a:t>sha256:d23a4e78c1aa52e6983038f369f9b6732eb550d47de80cf9b24faa6a7c1e225</a:t>
            </a:r>
          </a:p>
          <a:p>
            <a:endParaRPr lang="en-US" b="1" spc="-4" dirty="0" smtClean="0">
              <a:solidFill>
                <a:srgbClr val="394D53"/>
              </a:solidFill>
              <a:latin typeface="Trebuchet MS"/>
              <a:cs typeface="Trebuchet MS"/>
            </a:endParaRPr>
          </a:p>
          <a:p>
            <a:r>
              <a:rPr lang="en-US" b="1" spc="-4" dirty="0" smtClean="0">
                <a:solidFill>
                  <a:srgbClr val="394D53"/>
                </a:solidFill>
                <a:latin typeface="Trebuchet MS"/>
                <a:cs typeface="Trebuchet MS"/>
              </a:rPr>
              <a:t>Lets check our images created </a:t>
            </a:r>
          </a:p>
          <a:p>
            <a:r>
              <a:rPr lang="en-US" b="1" spc="-4" dirty="0" err="1" smtClean="0">
                <a:solidFill>
                  <a:srgbClr val="394D53"/>
                </a:solidFill>
                <a:latin typeface="Trebuchet MS"/>
                <a:cs typeface="Trebuchet MS"/>
              </a:rPr>
              <a:t>root@ubuntu</a:t>
            </a:r>
            <a:r>
              <a:rPr lang="en-US" b="1" spc="-4" dirty="0" smtClean="0">
                <a:solidFill>
                  <a:srgbClr val="394D53"/>
                </a:solidFill>
                <a:latin typeface="Trebuchet MS"/>
                <a:cs typeface="Trebuchet MS"/>
              </a:rPr>
              <a:t>:~# docker images</a:t>
            </a:r>
          </a:p>
          <a:p>
            <a:r>
              <a:rPr lang="en-US" b="1" spc="-4" dirty="0" smtClean="0">
                <a:solidFill>
                  <a:srgbClr val="394D53"/>
                </a:solidFill>
                <a:latin typeface="Trebuchet MS"/>
                <a:cs typeface="Trebuchet MS"/>
              </a:rPr>
              <a:t>REPOSITORY          TAG                 IMAGE ID            CREATED             SIZE</a:t>
            </a:r>
          </a:p>
          <a:p>
            <a:r>
              <a:rPr lang="en-US" b="1" spc="-4" dirty="0" err="1" smtClean="0">
                <a:solidFill>
                  <a:srgbClr val="394D53"/>
                </a:solidFill>
                <a:latin typeface="Trebuchet MS"/>
                <a:cs typeface="Trebuchet MS"/>
              </a:rPr>
              <a:t>myubuntu</a:t>
            </a:r>
            <a:r>
              <a:rPr lang="en-US" b="1" spc="-4" dirty="0" smtClean="0">
                <a:solidFill>
                  <a:srgbClr val="394D53"/>
                </a:solidFill>
                <a:latin typeface="Trebuchet MS"/>
                <a:cs typeface="Trebuchet MS"/>
              </a:rPr>
              <a:t>            curl                d23a4e78c1aa        4 minutes ago       168MB</a:t>
            </a:r>
          </a:p>
          <a:p>
            <a:endParaRPr lang="en-US" b="1" spc="-4" dirty="0" smtClean="0">
              <a:solidFill>
                <a:srgbClr val="394D53"/>
              </a:solidFill>
              <a:latin typeface="Trebuchet MS"/>
              <a:cs typeface="Trebuchet MS"/>
            </a:endParaRPr>
          </a:p>
          <a:p>
            <a:endParaRPr lang="en-US" b="1" spc="-4" dirty="0" smtClean="0">
              <a:solidFill>
                <a:srgbClr val="394D53"/>
              </a:solidFill>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6011" y="340250"/>
            <a:ext cx="6527749" cy="584775"/>
          </a:xfrm>
          <a:prstGeom prst="rect">
            <a:avLst/>
          </a:prstGeom>
          <a:noFill/>
        </p:spPr>
        <p:txBody>
          <a:bodyPr wrap="none" lIns="91440" tIns="45720" rIns="91440" bIns="45720">
            <a:spAutoFit/>
          </a:bodyPr>
          <a:lstStyle/>
          <a:p>
            <a:pPr algn="ctr"/>
            <a:r>
              <a:rPr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r>
              <a:rPr lang="en-US"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a:t>
            </a:r>
            <a:r>
              <a:rPr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Creating from a </a:t>
            </a:r>
            <a:r>
              <a:rPr lang="en-US" sz="32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Dockerfile</a:t>
            </a:r>
            <a:endParaRPr 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TextBox 7"/>
          <p:cNvSpPr txBox="1"/>
          <p:nvPr/>
        </p:nvSpPr>
        <p:spPr>
          <a:xfrm>
            <a:off x="1567543" y="1291771"/>
            <a:ext cx="9710057" cy="2985433"/>
          </a:xfrm>
          <a:prstGeom prst="rect">
            <a:avLst/>
          </a:prstGeom>
          <a:noFill/>
        </p:spPr>
        <p:txBody>
          <a:bodyPr wrap="square" rtlCol="0">
            <a:spAutoFit/>
          </a:bodyPr>
          <a:lstStyle/>
          <a:p>
            <a:pPr marL="180975" marR="3810" indent="-171450">
              <a:lnSpc>
                <a:spcPts val="2265"/>
              </a:lnSpc>
              <a:spcBef>
                <a:spcPts val="360"/>
              </a:spcBef>
              <a:buClr>
                <a:srgbClr val="394D53"/>
              </a:buClr>
              <a:tabLst>
                <a:tab pos="180975" algn="l"/>
              </a:tabLst>
            </a:pPr>
            <a:r>
              <a:rPr lang="en-US" b="1" spc="-4" dirty="0" err="1" smtClean="0">
                <a:solidFill>
                  <a:srgbClr val="394D53"/>
                </a:solidFill>
                <a:latin typeface="Trebuchet MS"/>
                <a:cs typeface="Trebuchet MS"/>
              </a:rPr>
              <a:t>Dockerfile</a:t>
            </a:r>
            <a:r>
              <a:rPr lang="en-US" b="1" spc="-4" dirty="0" smtClean="0">
                <a:solidFill>
                  <a:srgbClr val="394D53"/>
                </a:solidFill>
                <a:latin typeface="Trebuchet MS"/>
                <a:cs typeface="Trebuchet MS"/>
              </a:rPr>
              <a:t> is a text file that contains all the commands, in order, needed to build a image </a:t>
            </a:r>
          </a:p>
          <a:p>
            <a:pPr marL="180975" marR="3810" indent="-171450">
              <a:lnSpc>
                <a:spcPts val="2265"/>
              </a:lnSpc>
              <a:spcBef>
                <a:spcPts val="360"/>
              </a:spcBef>
              <a:buClr>
                <a:srgbClr val="394D53"/>
              </a:buClr>
              <a:tabLst>
                <a:tab pos="180975" algn="l"/>
              </a:tabLst>
            </a:pPr>
            <a:r>
              <a:rPr lang="en-US" b="1" spc="-4" dirty="0" err="1" smtClean="0">
                <a:solidFill>
                  <a:srgbClr val="394D53"/>
                </a:solidFill>
                <a:latin typeface="Trebuchet MS"/>
                <a:cs typeface="Trebuchet MS"/>
              </a:rPr>
              <a:t>Dockerfiles</a:t>
            </a:r>
            <a:r>
              <a:rPr lang="en-US" b="1" spc="-4" dirty="0" smtClean="0">
                <a:solidFill>
                  <a:srgbClr val="394D53"/>
                </a:solidFill>
                <a:latin typeface="Trebuchet MS"/>
                <a:cs typeface="Trebuchet MS"/>
              </a:rPr>
              <a:t> adhere to a specific format and use a specific set of instructions. </a:t>
            </a:r>
            <a:endParaRPr lang="en-US" b="1" spc="-4" dirty="0" smtClean="0">
              <a:solidFill>
                <a:srgbClr val="394D53"/>
              </a:solidFill>
              <a:latin typeface="Trebuchet MS"/>
              <a:cs typeface="Trebuchet MS"/>
              <a:hlinkClick r:id="rId2"/>
            </a:endParaRPr>
          </a:p>
          <a:p>
            <a:pPr marL="180975" marR="3810" indent="-171450">
              <a:lnSpc>
                <a:spcPts val="2265"/>
              </a:lnSpc>
              <a:spcBef>
                <a:spcPts val="360"/>
              </a:spcBef>
              <a:buClr>
                <a:srgbClr val="394D53"/>
              </a:buClr>
              <a:tabLst>
                <a:tab pos="180975" algn="l"/>
              </a:tabLst>
            </a:pPr>
            <a:endParaRPr lang="en-US" dirty="0" smtClean="0">
              <a:hlinkClick r:id="rId2"/>
            </a:endParaRPr>
          </a:p>
          <a:p>
            <a:pPr marL="180975" marR="3810" indent="-171450">
              <a:lnSpc>
                <a:spcPts val="2265"/>
              </a:lnSpc>
              <a:spcBef>
                <a:spcPts val="360"/>
              </a:spcBef>
              <a:buClr>
                <a:srgbClr val="394D53"/>
              </a:buClr>
              <a:tabLst>
                <a:tab pos="180975" algn="l"/>
              </a:tabLst>
            </a:pPr>
            <a:r>
              <a:rPr lang="en-US" dirty="0" smtClean="0">
                <a:hlinkClick r:id="rId2"/>
              </a:rPr>
              <a:t>https://docs.docker.com/develop/develop-images/dockerfile_best-practices/</a:t>
            </a:r>
            <a:endParaRPr lang="en-US" dirty="0" smtClean="0"/>
          </a:p>
          <a:p>
            <a:pPr marL="180975" marR="3810" indent="-171450">
              <a:lnSpc>
                <a:spcPts val="2265"/>
              </a:lnSpc>
              <a:spcBef>
                <a:spcPts val="360"/>
              </a:spcBef>
              <a:buClr>
                <a:srgbClr val="394D53"/>
              </a:buClr>
              <a:tabLst>
                <a:tab pos="180975" algn="l"/>
              </a:tabLst>
            </a:pPr>
            <a:endParaRPr lang="en-US" dirty="0" smtClean="0"/>
          </a:p>
          <a:p>
            <a:pPr marL="180975" marR="3810" indent="-171450">
              <a:lnSpc>
                <a:spcPts val="2265"/>
              </a:lnSpc>
              <a:spcBef>
                <a:spcPts val="360"/>
              </a:spcBef>
              <a:buClr>
                <a:srgbClr val="394D53"/>
              </a:buClr>
              <a:buFont typeface="Arial"/>
              <a:buChar char="•"/>
              <a:tabLst>
                <a:tab pos="180975" algn="l"/>
              </a:tabLst>
            </a:pPr>
            <a:endParaRPr lang="en-US" dirty="0" smtClean="0"/>
          </a:p>
          <a:p>
            <a:pPr marL="180975" marR="619125" indent="-171450">
              <a:lnSpc>
                <a:spcPts val="2265"/>
              </a:lnSpc>
              <a:tabLst>
                <a:tab pos="180975" algn="l"/>
              </a:tabLst>
            </a:pPr>
            <a:r>
              <a:rPr lang="en-US" dirty="0" smtClean="0"/>
              <a:t>Useful command: FROM, RUN, WORKDIR,  EXPOSE, CMD, ADD</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1372" y="391886"/>
            <a:ext cx="9942285" cy="6309420"/>
          </a:xfrm>
          <a:prstGeom prst="rect">
            <a:avLst/>
          </a:prstGeom>
          <a:noFill/>
        </p:spPr>
        <p:txBody>
          <a:bodyPr wrap="square" rtlCol="0">
            <a:spAutoFit/>
          </a:bodyPr>
          <a:lstStyle/>
          <a:p>
            <a:r>
              <a:rPr lang="en-US" dirty="0" smtClean="0"/>
              <a:t>On your VM do the following</a:t>
            </a:r>
          </a:p>
          <a:p>
            <a:endParaRPr lang="en-US" dirty="0" smtClean="0"/>
          </a:p>
          <a:p>
            <a:r>
              <a:rPr lang="en-US" sz="1600" dirty="0" err="1" smtClean="0"/>
              <a:t>root@ubuntu</a:t>
            </a:r>
            <a:r>
              <a:rPr lang="en-US" sz="1600" dirty="0" smtClean="0"/>
              <a:t>:/home/</a:t>
            </a:r>
            <a:r>
              <a:rPr lang="en-US" sz="1600" dirty="0" err="1" smtClean="0"/>
              <a:t>devops</a:t>
            </a:r>
            <a:r>
              <a:rPr lang="en-US" sz="1600" dirty="0" smtClean="0"/>
              <a:t># </a:t>
            </a:r>
            <a:r>
              <a:rPr lang="en-US" sz="1600" dirty="0" err="1" smtClean="0"/>
              <a:t>mkdir</a:t>
            </a:r>
            <a:r>
              <a:rPr lang="en-US" sz="1600" dirty="0" smtClean="0"/>
              <a:t> -p /home/docker ; </a:t>
            </a:r>
            <a:r>
              <a:rPr lang="en-US" sz="1600" dirty="0" err="1" smtClean="0"/>
              <a:t>cd</a:t>
            </a:r>
            <a:r>
              <a:rPr lang="en-US" sz="1600" dirty="0" smtClean="0"/>
              <a:t> /home/docker ; touch </a:t>
            </a:r>
            <a:r>
              <a:rPr lang="en-US" sz="1600" dirty="0" err="1" smtClean="0"/>
              <a:t>Dockerfile</a:t>
            </a:r>
            <a:endParaRPr lang="en-US" sz="1600" dirty="0" smtClean="0"/>
          </a:p>
          <a:p>
            <a:endParaRPr lang="en-US" sz="1600" dirty="0" smtClean="0"/>
          </a:p>
          <a:p>
            <a:r>
              <a:rPr lang="en-US" sz="1600" dirty="0" err="1" smtClean="0"/>
              <a:t>root@ubuntu</a:t>
            </a:r>
            <a:r>
              <a:rPr lang="en-US" sz="1600" dirty="0" smtClean="0"/>
              <a:t>:/home/docker# vi </a:t>
            </a:r>
            <a:r>
              <a:rPr lang="en-US" sz="1600" dirty="0" err="1" smtClean="0"/>
              <a:t>Dockerfile</a:t>
            </a:r>
            <a:endParaRPr lang="en-US" sz="1600" dirty="0" smtClean="0"/>
          </a:p>
          <a:p>
            <a:endParaRPr lang="en-US" sz="1600" dirty="0" smtClean="0"/>
          </a:p>
          <a:p>
            <a:pPr lvl="1"/>
            <a:r>
              <a:rPr lang="en-US" sz="1600" b="1" dirty="0" smtClean="0">
                <a:solidFill>
                  <a:srgbClr val="00B050"/>
                </a:solidFill>
              </a:rPr>
              <a:t>FROM </a:t>
            </a:r>
            <a:r>
              <a:rPr lang="en-US" sz="1600" b="1" dirty="0" err="1" smtClean="0">
                <a:solidFill>
                  <a:srgbClr val="00B050"/>
                </a:solidFill>
              </a:rPr>
              <a:t>debian:latest</a:t>
            </a:r>
            <a:endParaRPr lang="en-US" sz="1600" b="1" dirty="0" smtClean="0">
              <a:solidFill>
                <a:srgbClr val="00B050"/>
              </a:solidFill>
            </a:endParaRPr>
          </a:p>
          <a:p>
            <a:pPr lvl="1"/>
            <a:endParaRPr lang="en-US" sz="1600" b="1" dirty="0" smtClean="0">
              <a:solidFill>
                <a:srgbClr val="00B050"/>
              </a:solidFill>
            </a:endParaRPr>
          </a:p>
          <a:p>
            <a:pPr lvl="1"/>
            <a:r>
              <a:rPr lang="en-US" sz="1600" b="1" dirty="0" smtClean="0">
                <a:solidFill>
                  <a:srgbClr val="00B050"/>
                </a:solidFill>
              </a:rPr>
              <a:t>RUN apt-get update</a:t>
            </a:r>
          </a:p>
          <a:p>
            <a:pPr lvl="1"/>
            <a:r>
              <a:rPr lang="en-US" sz="1600" b="1" dirty="0" smtClean="0">
                <a:solidFill>
                  <a:srgbClr val="00B050"/>
                </a:solidFill>
              </a:rPr>
              <a:t>RUN apt-get install -y </a:t>
            </a:r>
            <a:r>
              <a:rPr lang="en-US" sz="1600" b="1" dirty="0" err="1" smtClean="0">
                <a:solidFill>
                  <a:srgbClr val="00B050"/>
                </a:solidFill>
              </a:rPr>
              <a:t>procps</a:t>
            </a:r>
            <a:r>
              <a:rPr lang="en-US" sz="1600" b="1" dirty="0" smtClean="0">
                <a:solidFill>
                  <a:srgbClr val="00B050"/>
                </a:solidFill>
              </a:rPr>
              <a:t> vim curl </a:t>
            </a:r>
            <a:r>
              <a:rPr lang="en-US" sz="1600" b="1" dirty="0" err="1" smtClean="0">
                <a:solidFill>
                  <a:srgbClr val="00B050"/>
                </a:solidFill>
              </a:rPr>
              <a:t>nginx</a:t>
            </a:r>
            <a:endParaRPr lang="en-US" sz="1600" b="1" dirty="0" smtClean="0">
              <a:solidFill>
                <a:srgbClr val="00B050"/>
              </a:solidFill>
            </a:endParaRPr>
          </a:p>
          <a:p>
            <a:pPr lvl="1"/>
            <a:r>
              <a:rPr lang="en-US" sz="1600" b="1" dirty="0" smtClean="0">
                <a:solidFill>
                  <a:srgbClr val="00B050"/>
                </a:solidFill>
              </a:rPr>
              <a:t>EXPOSE 80</a:t>
            </a:r>
          </a:p>
          <a:p>
            <a:pPr lvl="1"/>
            <a:endParaRPr lang="en-US" sz="1600" b="1" dirty="0" smtClean="0">
              <a:solidFill>
                <a:srgbClr val="00B050"/>
              </a:solidFill>
            </a:endParaRPr>
          </a:p>
          <a:p>
            <a:pPr lvl="1"/>
            <a:r>
              <a:rPr lang="en-US" sz="1600" b="1" dirty="0" smtClean="0">
                <a:solidFill>
                  <a:srgbClr val="00B050"/>
                </a:solidFill>
              </a:rPr>
              <a:t>CMD /</a:t>
            </a:r>
            <a:r>
              <a:rPr lang="en-US" sz="1600" b="1" dirty="0" err="1" smtClean="0">
                <a:solidFill>
                  <a:srgbClr val="00B050"/>
                </a:solidFill>
              </a:rPr>
              <a:t>usr</a:t>
            </a:r>
            <a:r>
              <a:rPr lang="en-US" sz="1600" b="1" dirty="0" smtClean="0">
                <a:solidFill>
                  <a:srgbClr val="00B050"/>
                </a:solidFill>
              </a:rPr>
              <a:t>/</a:t>
            </a:r>
            <a:r>
              <a:rPr lang="en-US" sz="1600" b="1" dirty="0" err="1" smtClean="0">
                <a:solidFill>
                  <a:srgbClr val="00B050"/>
                </a:solidFill>
              </a:rPr>
              <a:t>sbin</a:t>
            </a:r>
            <a:r>
              <a:rPr lang="en-US" sz="1600" b="1" dirty="0" smtClean="0">
                <a:solidFill>
                  <a:srgbClr val="00B050"/>
                </a:solidFill>
              </a:rPr>
              <a:t>/</a:t>
            </a:r>
            <a:r>
              <a:rPr lang="en-US" sz="1600" b="1" dirty="0" err="1" smtClean="0">
                <a:solidFill>
                  <a:srgbClr val="00B050"/>
                </a:solidFill>
              </a:rPr>
              <a:t>nginx</a:t>
            </a:r>
            <a:r>
              <a:rPr lang="en-US" sz="1600" b="1" dirty="0" smtClean="0">
                <a:solidFill>
                  <a:srgbClr val="00B050"/>
                </a:solidFill>
              </a:rPr>
              <a:t> -g "daemon off;“</a:t>
            </a:r>
          </a:p>
          <a:p>
            <a:endParaRPr lang="en-US" sz="1600" dirty="0" smtClean="0"/>
          </a:p>
          <a:p>
            <a:r>
              <a:rPr lang="en-US" sz="1600" dirty="0" smtClean="0"/>
              <a:t>Save &amp; Exit the file</a:t>
            </a:r>
          </a:p>
          <a:p>
            <a:endParaRPr lang="en-US" sz="1600" dirty="0" smtClean="0"/>
          </a:p>
          <a:p>
            <a:r>
              <a:rPr lang="en-US" sz="1600" dirty="0" smtClean="0"/>
              <a:t>To build the image from Docker file now run below</a:t>
            </a:r>
          </a:p>
          <a:p>
            <a:endParaRPr lang="en-US" sz="1600" dirty="0" smtClean="0"/>
          </a:p>
          <a:p>
            <a:r>
              <a:rPr lang="en-US" sz="1600" dirty="0" err="1" smtClean="0"/>
              <a:t>root@ubuntu</a:t>
            </a:r>
            <a:r>
              <a:rPr lang="en-US" sz="1600" dirty="0" smtClean="0"/>
              <a:t>:# </a:t>
            </a:r>
            <a:r>
              <a:rPr lang="en-US" sz="1600" dirty="0" err="1" smtClean="0"/>
              <a:t>cd</a:t>
            </a:r>
            <a:r>
              <a:rPr lang="en-US" sz="1600" dirty="0" smtClean="0"/>
              <a:t> /home/docker ; docker build -t </a:t>
            </a:r>
            <a:r>
              <a:rPr lang="en-US" sz="1600" dirty="0" err="1" smtClean="0"/>
              <a:t>mynginx</a:t>
            </a:r>
            <a:r>
              <a:rPr lang="en-US" sz="1600" dirty="0" smtClean="0"/>
              <a:t> .</a:t>
            </a:r>
          </a:p>
          <a:p>
            <a:endParaRPr lang="en-US" sz="1600" dirty="0" smtClean="0"/>
          </a:p>
          <a:p>
            <a:r>
              <a:rPr lang="en-US" sz="1600" dirty="0" smtClean="0"/>
              <a:t>Check the images</a:t>
            </a:r>
          </a:p>
          <a:p>
            <a:r>
              <a:rPr lang="en-US" sz="1600" dirty="0" err="1" smtClean="0"/>
              <a:t>root@ubuntu</a:t>
            </a:r>
            <a:r>
              <a:rPr lang="en-US" sz="1600" dirty="0" smtClean="0"/>
              <a:t>:/home/docker# docker images</a:t>
            </a:r>
          </a:p>
          <a:p>
            <a:r>
              <a:rPr lang="en-US" sz="1600" dirty="0" smtClean="0"/>
              <a:t>REPOSITORY          TAG                 IMAGE ID            CREATED             SIZE</a:t>
            </a:r>
          </a:p>
          <a:p>
            <a:r>
              <a:rPr lang="en-US" sz="1600" dirty="0" err="1" smtClean="0"/>
              <a:t>mynginx</a:t>
            </a:r>
            <a:r>
              <a:rPr lang="en-US" sz="1600" dirty="0" smtClean="0"/>
              <a:t>             latest              3d247ee52299        11 minutes ago      225MB</a:t>
            </a:r>
          </a:p>
          <a:p>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8809" y="275422"/>
            <a:ext cx="7888077" cy="424732"/>
          </a:xfrm>
          <a:prstGeom prst="rect">
            <a:avLst/>
          </a:prstGeom>
          <a:noFill/>
        </p:spPr>
        <p:txBody>
          <a:bodyPr wrap="square" rtlCol="0">
            <a:spAutoFit/>
          </a:bodyPr>
          <a:lstStyle/>
          <a:p>
            <a:pPr>
              <a:lnSpc>
                <a:spcPct val="90000"/>
              </a:lnSpc>
              <a:spcBef>
                <a:spcPct val="0"/>
              </a:spcBef>
            </a:pPr>
            <a:r>
              <a:rPr lang="en-US" sz="2400" b="1"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How do we transfer the images across the </a:t>
            </a:r>
            <a:r>
              <a:rPr lang="en-US" sz="24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systems </a:t>
            </a:r>
            <a:r>
              <a:rPr lang="en-US" sz="2400" b="1"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a:t>
            </a:r>
          </a:p>
        </p:txBody>
      </p:sp>
      <p:sp>
        <p:nvSpPr>
          <p:cNvPr id="4" name="TextBox 3"/>
          <p:cNvSpPr txBox="1"/>
          <p:nvPr/>
        </p:nvSpPr>
        <p:spPr>
          <a:xfrm>
            <a:off x="1916935" y="1134737"/>
            <a:ext cx="8604173"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Push the images to a Repository &amp; Pull it on required machines (using Docker Push &amp; Pull Commands )</a:t>
            </a:r>
          </a:p>
          <a:p>
            <a:endParaRPr lang="en-US" dirty="0" smtClean="0"/>
          </a:p>
          <a:p>
            <a:pPr marL="742950" lvl="1" indent="-285750">
              <a:buFont typeface="Wingdings" panose="05000000000000000000" pitchFamily="2" charset="2"/>
              <a:buChar char="ü"/>
            </a:pPr>
            <a:r>
              <a:rPr lang="en-US" dirty="0" smtClean="0"/>
              <a:t>Private Repo ( Docker Trusted Registry DTR )</a:t>
            </a:r>
          </a:p>
          <a:p>
            <a:pPr marL="742950" lvl="1" indent="-285750">
              <a:buFont typeface="Wingdings" panose="05000000000000000000" pitchFamily="2" charset="2"/>
              <a:buChar char="ü"/>
            </a:pPr>
            <a:r>
              <a:rPr lang="en-US" dirty="0" smtClean="0"/>
              <a:t>Public Repo ( Docker Hub )</a:t>
            </a:r>
          </a:p>
          <a:p>
            <a:pPr lvl="1"/>
            <a:endParaRPr lang="en-US" dirty="0" smtClean="0"/>
          </a:p>
          <a:p>
            <a:pPr marL="285750" lvl="1" indent="-285750">
              <a:buFont typeface="Wingdings" panose="05000000000000000000" pitchFamily="2" charset="2"/>
              <a:buChar char="Ø"/>
            </a:pPr>
            <a:r>
              <a:rPr lang="en-US" dirty="0" smtClean="0"/>
              <a:t>Save </a:t>
            </a:r>
            <a:r>
              <a:rPr lang="en-US" dirty="0"/>
              <a:t>it as tar file &amp; SCP to the required machines </a:t>
            </a:r>
            <a:endParaRPr lang="en-US" dirty="0" smtClean="0"/>
          </a:p>
          <a:p>
            <a:pPr marL="0" lvl="1"/>
            <a:r>
              <a:rPr lang="en-US" dirty="0"/>
              <a:t> </a:t>
            </a:r>
            <a:r>
              <a:rPr lang="en-US" dirty="0" smtClean="0"/>
              <a:t>      (using </a:t>
            </a:r>
            <a:r>
              <a:rPr lang="en-US" dirty="0"/>
              <a:t>Docker Save </a:t>
            </a:r>
            <a:r>
              <a:rPr lang="en-US" dirty="0" smtClean="0"/>
              <a:t>&amp; Docker Load Commands) </a:t>
            </a:r>
            <a:r>
              <a:rPr lang="en-US" b="1" dirty="0">
                <a:solidFill>
                  <a:srgbClr val="FF0000"/>
                </a:solidFill>
              </a:rPr>
              <a:t>(not suggested) </a:t>
            </a:r>
          </a:p>
        </p:txBody>
      </p:sp>
    </p:spTree>
    <p:extLst>
      <p:ext uri="{BB962C8B-B14F-4D97-AF65-F5344CB8AC3E}">
        <p14:creationId xmlns:p14="http://schemas.microsoft.com/office/powerpoint/2010/main" val="231127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092" y="352540"/>
            <a:ext cx="8295701" cy="1477328"/>
          </a:xfrm>
          <a:prstGeom prst="rect">
            <a:avLst/>
          </a:prstGeom>
          <a:noFill/>
        </p:spPr>
        <p:txBody>
          <a:bodyPr wrap="square" rtlCol="0">
            <a:spAutoFit/>
          </a:bodyPr>
          <a:lstStyle/>
          <a:p>
            <a:r>
              <a:rPr lang="en-US" dirty="0" smtClean="0"/>
              <a:t>Lets Try Pushing Image to Docker Hub</a:t>
            </a:r>
          </a:p>
          <a:p>
            <a:endParaRPr lang="en-US" dirty="0"/>
          </a:p>
          <a:p>
            <a:pPr marL="742950" lvl="1" indent="-285750">
              <a:buFont typeface="Wingdings" panose="05000000000000000000" pitchFamily="2" charset="2"/>
              <a:buChar char="Ø"/>
            </a:pPr>
            <a:r>
              <a:rPr lang="en-US" dirty="0" err="1" smtClean="0"/>
              <a:t>Goto</a:t>
            </a:r>
            <a:r>
              <a:rPr lang="en-US" dirty="0" smtClean="0"/>
              <a:t> </a:t>
            </a:r>
            <a:r>
              <a:rPr lang="en-US" dirty="0"/>
              <a:t>: </a:t>
            </a:r>
            <a:r>
              <a:rPr lang="en-US" dirty="0">
                <a:hlinkClick r:id="rId2"/>
              </a:rPr>
              <a:t>https://hub.docker.com</a:t>
            </a:r>
            <a:r>
              <a:rPr lang="en-US" dirty="0" smtClean="0">
                <a:hlinkClick r:id="rId2"/>
              </a:rPr>
              <a:t>/</a:t>
            </a:r>
            <a:r>
              <a:rPr lang="en-US" dirty="0" smtClean="0"/>
              <a:t> &amp; create an account</a:t>
            </a:r>
          </a:p>
          <a:p>
            <a:pPr marL="742950" lvl="1" indent="-285750">
              <a:buFont typeface="Wingdings" panose="05000000000000000000" pitchFamily="2" charset="2"/>
              <a:buChar char="Ø"/>
            </a:pPr>
            <a:r>
              <a:rPr lang="en-US" dirty="0" smtClean="0"/>
              <a:t>Verify your account </a:t>
            </a:r>
          </a:p>
          <a:p>
            <a:pPr marL="742950" lvl="1" indent="-285750">
              <a:buFont typeface="Wingdings" panose="05000000000000000000" pitchFamily="2" charset="2"/>
              <a:buChar char="Ø"/>
            </a:pPr>
            <a:r>
              <a:rPr lang="en-US" dirty="0" smtClean="0"/>
              <a:t>Login to your account &amp; create a repo called alpine</a:t>
            </a:r>
            <a:endParaRPr lang="en-US" dirty="0"/>
          </a:p>
        </p:txBody>
      </p:sp>
      <p:pic>
        <p:nvPicPr>
          <p:cNvPr id="3" name="Picture 2"/>
          <p:cNvPicPr>
            <a:picLocks noChangeAspect="1"/>
          </p:cNvPicPr>
          <p:nvPr/>
        </p:nvPicPr>
        <p:blipFill>
          <a:blip r:embed="rId3"/>
          <a:stretch>
            <a:fillRect/>
          </a:stretch>
        </p:blipFill>
        <p:spPr>
          <a:xfrm>
            <a:off x="2390661" y="1940109"/>
            <a:ext cx="8108414" cy="4295698"/>
          </a:xfrm>
          <a:prstGeom prst="rect">
            <a:avLst/>
          </a:prstGeom>
        </p:spPr>
      </p:pic>
    </p:spTree>
    <p:extLst>
      <p:ext uri="{BB962C8B-B14F-4D97-AF65-F5344CB8AC3E}">
        <p14:creationId xmlns:p14="http://schemas.microsoft.com/office/powerpoint/2010/main" val="1153419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4063" y="297455"/>
            <a:ext cx="10609243" cy="923330"/>
          </a:xfrm>
          <a:prstGeom prst="rect">
            <a:avLst/>
          </a:prstGeom>
          <a:noFill/>
        </p:spPr>
        <p:txBody>
          <a:bodyPr wrap="square" rtlCol="0">
            <a:spAutoFit/>
          </a:bodyPr>
          <a:lstStyle/>
          <a:p>
            <a:r>
              <a:rPr lang="en-US" dirty="0" smtClean="0"/>
              <a:t>Now On your Machine pull a image called alpine</a:t>
            </a:r>
          </a:p>
          <a:p>
            <a:endParaRPr lang="en-US" dirty="0" smtClean="0"/>
          </a:p>
          <a:p>
            <a:r>
              <a:rPr lang="en-US" dirty="0"/>
              <a:t>	</a:t>
            </a:r>
            <a:r>
              <a:rPr lang="en-US" dirty="0" err="1" smtClean="0"/>
              <a:t>i.e</a:t>
            </a:r>
            <a:r>
              <a:rPr lang="en-US" dirty="0" smtClean="0"/>
              <a:t> </a:t>
            </a:r>
            <a:r>
              <a:rPr lang="en-US" dirty="0" err="1" smtClean="0"/>
              <a:t>docker</a:t>
            </a:r>
            <a:r>
              <a:rPr lang="en-US" dirty="0" smtClean="0"/>
              <a:t> pull alpine</a:t>
            </a:r>
            <a:endParaRPr lang="en-US" dirty="0"/>
          </a:p>
        </p:txBody>
      </p:sp>
      <p:pic>
        <p:nvPicPr>
          <p:cNvPr id="3" name="Picture 2"/>
          <p:cNvPicPr>
            <a:picLocks noChangeAspect="1"/>
          </p:cNvPicPr>
          <p:nvPr/>
        </p:nvPicPr>
        <p:blipFill>
          <a:blip r:embed="rId2"/>
          <a:stretch>
            <a:fillRect/>
          </a:stretch>
        </p:blipFill>
        <p:spPr>
          <a:xfrm>
            <a:off x="2401677" y="1342335"/>
            <a:ext cx="8615190" cy="2072893"/>
          </a:xfrm>
          <a:prstGeom prst="rect">
            <a:avLst/>
          </a:prstGeom>
        </p:spPr>
      </p:pic>
      <p:sp>
        <p:nvSpPr>
          <p:cNvPr id="4" name="TextBox 3"/>
          <p:cNvSpPr txBox="1"/>
          <p:nvPr/>
        </p:nvSpPr>
        <p:spPr>
          <a:xfrm>
            <a:off x="771181" y="3789803"/>
            <a:ext cx="10146534" cy="369332"/>
          </a:xfrm>
          <a:prstGeom prst="rect">
            <a:avLst/>
          </a:prstGeom>
          <a:noFill/>
        </p:spPr>
        <p:txBody>
          <a:bodyPr wrap="square" rtlCol="0">
            <a:spAutoFit/>
          </a:bodyPr>
          <a:lstStyle/>
          <a:p>
            <a:r>
              <a:rPr lang="en-US" dirty="0" smtClean="0"/>
              <a:t>Lets Login to your Account through command line to push alpine image into our repo</a:t>
            </a:r>
            <a:endParaRPr lang="en-US" dirty="0"/>
          </a:p>
        </p:txBody>
      </p:sp>
      <p:pic>
        <p:nvPicPr>
          <p:cNvPr id="5" name="Picture 4"/>
          <p:cNvPicPr>
            <a:picLocks noChangeAspect="1"/>
          </p:cNvPicPr>
          <p:nvPr/>
        </p:nvPicPr>
        <p:blipFill>
          <a:blip r:embed="rId3"/>
          <a:stretch>
            <a:fillRect/>
          </a:stretch>
        </p:blipFill>
        <p:spPr>
          <a:xfrm>
            <a:off x="2401677" y="4669698"/>
            <a:ext cx="8615190" cy="1775169"/>
          </a:xfrm>
          <a:prstGeom prst="rect">
            <a:avLst/>
          </a:prstGeom>
        </p:spPr>
      </p:pic>
    </p:spTree>
    <p:extLst>
      <p:ext uri="{BB962C8B-B14F-4D97-AF65-F5344CB8AC3E}">
        <p14:creationId xmlns:p14="http://schemas.microsoft.com/office/powerpoint/2010/main" val="35996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282" y="319489"/>
            <a:ext cx="9760945" cy="923330"/>
          </a:xfrm>
          <a:prstGeom prst="rect">
            <a:avLst/>
          </a:prstGeom>
          <a:noFill/>
        </p:spPr>
        <p:txBody>
          <a:bodyPr wrap="square" rtlCol="0">
            <a:spAutoFit/>
          </a:bodyPr>
          <a:lstStyle/>
          <a:p>
            <a:r>
              <a:rPr lang="en-US" dirty="0" smtClean="0"/>
              <a:t>Lets Push the alpine image now to our repo using </a:t>
            </a:r>
            <a:r>
              <a:rPr lang="en-US" dirty="0" err="1" smtClean="0"/>
              <a:t>docker</a:t>
            </a:r>
            <a:r>
              <a:rPr lang="en-US" dirty="0" smtClean="0"/>
              <a:t> push</a:t>
            </a:r>
          </a:p>
          <a:p>
            <a:endParaRPr lang="en-US" dirty="0" smtClean="0"/>
          </a:p>
          <a:p>
            <a:pPr marL="742950" lvl="1" indent="-285750">
              <a:buFont typeface="Arial" panose="020B0604020202020204" pitchFamily="34" charset="0"/>
              <a:buChar char="•"/>
            </a:pPr>
            <a:r>
              <a:rPr lang="en-US" dirty="0" smtClean="0"/>
              <a:t>Note: We need to tag our image with our repo name to push them to our repo</a:t>
            </a:r>
            <a:endParaRPr lang="en-US" dirty="0"/>
          </a:p>
        </p:txBody>
      </p:sp>
      <p:pic>
        <p:nvPicPr>
          <p:cNvPr id="3" name="Picture 2"/>
          <p:cNvPicPr>
            <a:picLocks noChangeAspect="1"/>
          </p:cNvPicPr>
          <p:nvPr/>
        </p:nvPicPr>
        <p:blipFill>
          <a:blip r:embed="rId2"/>
          <a:stretch>
            <a:fillRect/>
          </a:stretch>
        </p:blipFill>
        <p:spPr>
          <a:xfrm>
            <a:off x="1223388" y="1350141"/>
            <a:ext cx="9374839" cy="2549830"/>
          </a:xfrm>
          <a:prstGeom prst="rect">
            <a:avLst/>
          </a:prstGeom>
        </p:spPr>
      </p:pic>
      <p:pic>
        <p:nvPicPr>
          <p:cNvPr id="5" name="Picture 4"/>
          <p:cNvPicPr>
            <a:picLocks noChangeAspect="1"/>
          </p:cNvPicPr>
          <p:nvPr/>
        </p:nvPicPr>
        <p:blipFill>
          <a:blip r:embed="rId3"/>
          <a:stretch>
            <a:fillRect/>
          </a:stretch>
        </p:blipFill>
        <p:spPr>
          <a:xfrm>
            <a:off x="2131534" y="3996276"/>
            <a:ext cx="8896350" cy="2433559"/>
          </a:xfrm>
          <a:prstGeom prst="rect">
            <a:avLst/>
          </a:prstGeom>
        </p:spPr>
      </p:pic>
    </p:spTree>
    <p:extLst>
      <p:ext uri="{BB962C8B-B14F-4D97-AF65-F5344CB8AC3E}">
        <p14:creationId xmlns:p14="http://schemas.microsoft.com/office/powerpoint/2010/main" val="1638388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0328" y="1090670"/>
            <a:ext cx="8438920" cy="5355312"/>
          </a:xfrm>
          <a:prstGeom prst="rect">
            <a:avLst/>
          </a:prstGeom>
          <a:noFill/>
        </p:spPr>
        <p:txBody>
          <a:bodyPr wrap="square" rtlCol="0">
            <a:spAutoFit/>
          </a:bodyPr>
          <a:lstStyle/>
          <a:p>
            <a:r>
              <a:rPr lang="en-US" dirty="0" smtClean="0"/>
              <a:t>is a Private repository just like </a:t>
            </a:r>
            <a:r>
              <a:rPr lang="en-US" dirty="0" err="1" smtClean="0"/>
              <a:t>docker</a:t>
            </a:r>
            <a:r>
              <a:rPr lang="en-US" dirty="0" smtClean="0"/>
              <a:t> hub but it lives in your Data Center, so that images in DTR can be accessed by only your company</a:t>
            </a:r>
          </a:p>
          <a:p>
            <a:endParaRPr lang="en-US" dirty="0"/>
          </a:p>
          <a:p>
            <a:r>
              <a:rPr lang="en-US" dirty="0" smtClean="0"/>
              <a:t>We need to setup the DTR in your local to push pull the images, once we setup DTR we will have similar UI to login and create your own repo as we did in Docker Hub</a:t>
            </a:r>
          </a:p>
          <a:p>
            <a:endParaRPr lang="en-US" dirty="0"/>
          </a:p>
          <a:p>
            <a:r>
              <a:rPr lang="en-US" dirty="0" smtClean="0"/>
              <a:t>We can use the same commands which we used for </a:t>
            </a:r>
            <a:r>
              <a:rPr lang="en-US" dirty="0" err="1" smtClean="0"/>
              <a:t>docker</a:t>
            </a:r>
            <a:r>
              <a:rPr lang="en-US" dirty="0" smtClean="0"/>
              <a:t> hub, the difference is you need to add your repo </a:t>
            </a:r>
            <a:r>
              <a:rPr lang="en-US" dirty="0" err="1" smtClean="0"/>
              <a:t>addr</a:t>
            </a:r>
            <a:r>
              <a:rPr lang="en-US" dirty="0" smtClean="0"/>
              <a:t> to login &amp; push </a:t>
            </a:r>
          </a:p>
          <a:p>
            <a:endParaRPr lang="en-US" dirty="0" smtClean="0"/>
          </a:p>
          <a:p>
            <a:r>
              <a:rPr lang="en-US" dirty="0" smtClean="0"/>
              <a:t>example: </a:t>
            </a:r>
          </a:p>
          <a:p>
            <a:r>
              <a:rPr lang="en-US" dirty="0"/>
              <a:t>	</a:t>
            </a:r>
            <a:r>
              <a:rPr lang="en-US" dirty="0" err="1" smtClean="0"/>
              <a:t>docker</a:t>
            </a:r>
            <a:r>
              <a:rPr lang="en-US" dirty="0" smtClean="0"/>
              <a:t> login </a:t>
            </a:r>
            <a:r>
              <a:rPr lang="en-US" b="1" dirty="0" smtClean="0">
                <a:solidFill>
                  <a:srgbClr val="00B050"/>
                </a:solidFill>
              </a:rPr>
              <a:t>&lt;repo </a:t>
            </a:r>
            <a:r>
              <a:rPr lang="en-US" b="1" dirty="0" err="1" smtClean="0">
                <a:solidFill>
                  <a:srgbClr val="00B050"/>
                </a:solidFill>
              </a:rPr>
              <a:t>addr</a:t>
            </a:r>
            <a:r>
              <a:rPr lang="en-US" b="1" dirty="0" smtClean="0">
                <a:solidFill>
                  <a:srgbClr val="00B050"/>
                </a:solidFill>
              </a:rPr>
              <a:t>&gt;</a:t>
            </a:r>
          </a:p>
          <a:p>
            <a:r>
              <a:rPr lang="en-US" dirty="0"/>
              <a:t>	</a:t>
            </a:r>
            <a:r>
              <a:rPr lang="en-US" dirty="0" err="1" smtClean="0"/>
              <a:t>docker</a:t>
            </a:r>
            <a:r>
              <a:rPr lang="en-US" dirty="0" smtClean="0"/>
              <a:t> tag &lt;image id/name&gt; </a:t>
            </a:r>
            <a:r>
              <a:rPr lang="en-US" b="1" dirty="0" err="1" smtClean="0">
                <a:solidFill>
                  <a:srgbClr val="00B050"/>
                </a:solidFill>
              </a:rPr>
              <a:t>repoaddr</a:t>
            </a:r>
            <a:r>
              <a:rPr lang="en-US" dirty="0" smtClean="0"/>
              <a:t>/</a:t>
            </a:r>
            <a:r>
              <a:rPr lang="en-US" dirty="0" err="1" smtClean="0"/>
              <a:t>loginid</a:t>
            </a:r>
            <a:r>
              <a:rPr lang="en-US" dirty="0" smtClean="0"/>
              <a:t>/</a:t>
            </a:r>
            <a:r>
              <a:rPr lang="en-US" dirty="0" err="1" smtClean="0"/>
              <a:t>reponame:tag</a:t>
            </a:r>
            <a:endParaRPr lang="en-US" dirty="0" smtClean="0"/>
          </a:p>
          <a:p>
            <a:r>
              <a:rPr lang="en-US" dirty="0"/>
              <a:t>	</a:t>
            </a:r>
            <a:r>
              <a:rPr lang="en-US" dirty="0" err="1" smtClean="0"/>
              <a:t>docker</a:t>
            </a:r>
            <a:r>
              <a:rPr lang="en-US" dirty="0" smtClean="0"/>
              <a:t> push </a:t>
            </a:r>
            <a:r>
              <a:rPr lang="en-US" b="1" dirty="0" err="1" smtClean="0">
                <a:solidFill>
                  <a:srgbClr val="00B050"/>
                </a:solidFill>
              </a:rPr>
              <a:t>repoaddr</a:t>
            </a:r>
            <a:r>
              <a:rPr lang="en-US" dirty="0" smtClean="0"/>
              <a:t>/</a:t>
            </a:r>
            <a:r>
              <a:rPr lang="en-US" dirty="0" err="1" smtClean="0"/>
              <a:t>loginid</a:t>
            </a:r>
            <a:r>
              <a:rPr lang="en-US" dirty="0" smtClean="0"/>
              <a:t>/</a:t>
            </a:r>
            <a:r>
              <a:rPr lang="en-US" dirty="0" err="1" smtClean="0"/>
              <a:t>reponame:tag</a:t>
            </a:r>
            <a:endParaRPr lang="en-US" dirty="0" smtClean="0"/>
          </a:p>
          <a:p>
            <a:endParaRPr lang="en-US" dirty="0"/>
          </a:p>
          <a:p>
            <a:r>
              <a:rPr lang="en-US" dirty="0" smtClean="0"/>
              <a:t>More Info on DTR: </a:t>
            </a:r>
          </a:p>
          <a:p>
            <a:endParaRPr lang="en-US" dirty="0" smtClean="0"/>
          </a:p>
          <a:p>
            <a:r>
              <a:rPr lang="en-US" dirty="0"/>
              <a:t>       </a:t>
            </a:r>
            <a:r>
              <a:rPr lang="en-US" dirty="0">
                <a:hlinkClick r:id="rId2"/>
              </a:rPr>
              <a:t>https://docs.docker.com/datacenter/dtr/2.4/guides/architecture</a:t>
            </a:r>
            <a:r>
              <a:rPr lang="en-US" dirty="0" smtClean="0">
                <a:hlinkClick r:id="rId2"/>
              </a:rPr>
              <a:t>/</a:t>
            </a:r>
            <a:r>
              <a:rPr lang="en-US" dirty="0" smtClean="0"/>
              <a:t> </a:t>
            </a:r>
            <a:endParaRPr lang="en-US" dirty="0"/>
          </a:p>
          <a:p>
            <a:endParaRPr lang="en-US" dirty="0"/>
          </a:p>
        </p:txBody>
      </p:sp>
      <p:sp>
        <p:nvSpPr>
          <p:cNvPr id="3" name="Rectangle 2"/>
          <p:cNvSpPr/>
          <p:nvPr/>
        </p:nvSpPr>
        <p:spPr>
          <a:xfrm>
            <a:off x="182460" y="167340"/>
            <a:ext cx="6627134" cy="584775"/>
          </a:xfrm>
          <a:prstGeom prst="rect">
            <a:avLst/>
          </a:prstGeom>
          <a:noFill/>
        </p:spPr>
        <p:txBody>
          <a:bodyPr wrap="none" lIns="91440" tIns="45720" rIns="91440" bIns="45720">
            <a:spAutoFit/>
          </a:bodyPr>
          <a:lstStyle/>
          <a:p>
            <a:pPr algn="ctr"/>
            <a:r>
              <a:rPr lang="en-US" sz="32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DTR: Docker Trusted Registry</a:t>
            </a:r>
            <a:endPar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816635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487" y="213118"/>
            <a:ext cx="7380547" cy="584775"/>
          </a:xfrm>
          <a:prstGeom prst="rect">
            <a:avLst/>
          </a:prstGeom>
          <a:noFill/>
        </p:spPr>
        <p:txBody>
          <a:bodyPr wrap="none" lIns="91440" tIns="45720" rIns="91440" bIns="45720">
            <a:spAutoFit/>
          </a:bodyPr>
          <a:lstStyle/>
          <a:p>
            <a:pPr algn="ctr"/>
            <a:r>
              <a:rPr lang="en-US" sz="32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Save as tar file &amp; move using SCP</a:t>
            </a:r>
            <a:endPar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p:cNvPicPr>
            <a:picLocks noChangeAspect="1"/>
          </p:cNvPicPr>
          <p:nvPr/>
        </p:nvPicPr>
        <p:blipFill>
          <a:blip r:embed="rId2"/>
          <a:stretch>
            <a:fillRect/>
          </a:stretch>
        </p:blipFill>
        <p:spPr>
          <a:xfrm>
            <a:off x="209320" y="947452"/>
            <a:ext cx="11127037" cy="5821094"/>
          </a:xfrm>
          <a:prstGeom prst="rect">
            <a:avLst/>
          </a:prstGeom>
        </p:spPr>
      </p:pic>
    </p:spTree>
    <p:extLst>
      <p:ext uri="{BB962C8B-B14F-4D97-AF65-F5344CB8AC3E}">
        <p14:creationId xmlns:p14="http://schemas.microsoft.com/office/powerpoint/2010/main" val="401762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6624" y="441849"/>
            <a:ext cx="4663456" cy="646331"/>
          </a:xfrm>
          <a:prstGeom prst="rect">
            <a:avLst/>
          </a:prstGeom>
          <a:noFill/>
        </p:spPr>
        <p:txBody>
          <a:bodyPr wrap="none" lIns="91440" tIns="45720" rIns="91440" bIns="45720">
            <a:spAutoFit/>
          </a:bodyPr>
          <a:lstStyle/>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Docker Containers</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extBox 4"/>
          <p:cNvSpPr txBox="1"/>
          <p:nvPr/>
        </p:nvSpPr>
        <p:spPr>
          <a:xfrm>
            <a:off x="1949985" y="1407886"/>
            <a:ext cx="9364337"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A container is a lightweight, stand-alone, executable package of a piece of software that includes everything needed to run it: code, runtime, system tools, system libraries, settings. </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Containerized software will always run the same, regardless of the environment. </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Containers isolate software from its surroundings, for example differences between development and staging environments and help reduce conflicts between teams running different software on the same infrastructure.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54" y="253389"/>
            <a:ext cx="11149070" cy="6425932"/>
          </a:xfrm>
          <a:prstGeom prst="rect">
            <a:avLst/>
          </a:prstGeom>
        </p:spPr>
      </p:pic>
    </p:spTree>
    <p:extLst>
      <p:ext uri="{BB962C8B-B14F-4D97-AF65-F5344CB8AC3E}">
        <p14:creationId xmlns:p14="http://schemas.microsoft.com/office/powerpoint/2010/main" val="107458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llustration-com-container-party.png"/>
          <p:cNvPicPr>
            <a:picLocks noChangeAspect="1"/>
          </p:cNvPicPr>
          <p:nvPr/>
        </p:nvPicPr>
        <p:blipFill>
          <a:blip r:embed="rId2" cstate="print"/>
          <a:stretch>
            <a:fillRect/>
          </a:stretch>
        </p:blipFill>
        <p:spPr>
          <a:xfrm>
            <a:off x="2082189" y="213051"/>
            <a:ext cx="9429039" cy="5647922"/>
          </a:xfrm>
          <a:prstGeom prst="rect">
            <a:avLst/>
          </a:prstGeom>
        </p:spPr>
      </p:pic>
    </p:spTree>
    <p:extLst>
      <p:ext uri="{BB962C8B-B14F-4D97-AF65-F5344CB8AC3E}">
        <p14:creationId xmlns:p14="http://schemas.microsoft.com/office/powerpoint/2010/main" val="394170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914" y="295873"/>
            <a:ext cx="9154000" cy="747801"/>
          </a:xfrm>
          <a:prstGeom prst="rect">
            <a:avLst/>
          </a:prstGeom>
        </p:spPr>
        <p:txBody>
          <a:bodyPr vert="horz" wrap="square" lIns="0" tIns="9049" rIns="0" bIns="0" rtlCol="0" anchor="ctr">
            <a:spAutoFit/>
          </a:bodyPr>
          <a:lstStyle/>
          <a:p>
            <a:pPr marL="9525">
              <a:lnSpc>
                <a:spcPct val="100000"/>
              </a:lnSpc>
              <a:spcBef>
                <a:spcPts val="71"/>
              </a:spcBef>
            </a:pPr>
            <a:r>
              <a:rPr lang="en-US" spc="-4" dirty="0" smtClean="0"/>
              <a:t>Lets Run our First Container</a:t>
            </a:r>
            <a:endParaRPr spc="-4" dirty="0"/>
          </a:p>
        </p:txBody>
      </p:sp>
      <p:sp>
        <p:nvSpPr>
          <p:cNvPr id="3" name="object 3"/>
          <p:cNvSpPr txBox="1"/>
          <p:nvPr/>
        </p:nvSpPr>
        <p:spPr>
          <a:xfrm>
            <a:off x="1876857" y="1429413"/>
            <a:ext cx="10126458" cy="4139595"/>
          </a:xfrm>
          <a:prstGeom prst="rect">
            <a:avLst/>
          </a:prstGeom>
        </p:spPr>
        <p:txBody>
          <a:bodyPr vert="horz" wrap="square" lIns="0" tIns="45720" rIns="0" bIns="0" rtlCol="0">
            <a:spAutoFit/>
          </a:bodyPr>
          <a:lstStyle/>
          <a:p>
            <a:pPr>
              <a:spcBef>
                <a:spcPts val="4"/>
              </a:spcBef>
            </a:pPr>
            <a:r>
              <a:rPr lang="en-US" b="1" dirty="0" err="1" smtClean="0">
                <a:solidFill>
                  <a:srgbClr val="FF0000"/>
                </a:solidFill>
                <a:latin typeface="Comic Sans MS" pitchFamily="66" charset="0"/>
                <a:cs typeface="Times New Roman"/>
              </a:rPr>
              <a:t>root@ubuntu</a:t>
            </a:r>
            <a:r>
              <a:rPr lang="en-US" dirty="0" smtClean="0">
                <a:latin typeface="Comic Sans MS" pitchFamily="66" charset="0"/>
                <a:cs typeface="Times New Roman"/>
              </a:rPr>
              <a:t>:~# docker container run -it </a:t>
            </a:r>
            <a:r>
              <a:rPr lang="en-US" dirty="0" err="1" smtClean="0">
                <a:latin typeface="Comic Sans MS" pitchFamily="66" charset="0"/>
                <a:cs typeface="Times New Roman"/>
              </a:rPr>
              <a:t>ubuntu</a:t>
            </a:r>
            <a:endParaRPr lang="en-US" dirty="0" smtClean="0">
              <a:latin typeface="Comic Sans MS" pitchFamily="66" charset="0"/>
              <a:cs typeface="Times New Roman"/>
            </a:endParaRPr>
          </a:p>
          <a:p>
            <a:pPr lvl="1">
              <a:spcBef>
                <a:spcPts val="4"/>
              </a:spcBef>
            </a:pPr>
            <a:r>
              <a:rPr lang="en-US" dirty="0" smtClean="0">
                <a:latin typeface="Comic Sans MS" pitchFamily="66" charset="0"/>
                <a:cs typeface="Times New Roman"/>
              </a:rPr>
              <a:t>Unable to find image '</a:t>
            </a:r>
            <a:r>
              <a:rPr lang="en-US" dirty="0" err="1" smtClean="0">
                <a:latin typeface="Comic Sans MS" pitchFamily="66" charset="0"/>
                <a:cs typeface="Times New Roman"/>
              </a:rPr>
              <a:t>ubuntu:latest</a:t>
            </a:r>
            <a:r>
              <a:rPr lang="en-US" dirty="0" smtClean="0">
                <a:latin typeface="Comic Sans MS" pitchFamily="66" charset="0"/>
                <a:cs typeface="Times New Roman"/>
              </a:rPr>
              <a:t>' locally</a:t>
            </a:r>
          </a:p>
          <a:p>
            <a:pPr lvl="1">
              <a:spcBef>
                <a:spcPts val="4"/>
              </a:spcBef>
            </a:pPr>
            <a:r>
              <a:rPr lang="en-US" dirty="0" smtClean="0">
                <a:latin typeface="Comic Sans MS" pitchFamily="66" charset="0"/>
                <a:cs typeface="Times New Roman"/>
              </a:rPr>
              <a:t>latest: Pulling from library/</a:t>
            </a:r>
            <a:r>
              <a:rPr lang="en-US" dirty="0" err="1" smtClean="0">
                <a:latin typeface="Comic Sans MS" pitchFamily="66" charset="0"/>
                <a:cs typeface="Times New Roman"/>
              </a:rPr>
              <a:t>ubuntu</a:t>
            </a:r>
            <a:endParaRPr lang="en-US" dirty="0" smtClean="0">
              <a:latin typeface="Comic Sans MS" pitchFamily="66" charset="0"/>
              <a:cs typeface="Times New Roman"/>
            </a:endParaRPr>
          </a:p>
          <a:p>
            <a:pPr lvl="1">
              <a:spcBef>
                <a:spcPts val="4"/>
              </a:spcBef>
            </a:pPr>
            <a:r>
              <a:rPr lang="en-US" dirty="0" smtClean="0">
                <a:latin typeface="Comic Sans MS" pitchFamily="66" charset="0"/>
                <a:cs typeface="Times New Roman"/>
              </a:rPr>
              <a:t>1be7f2b886e8: Pull complete</a:t>
            </a:r>
          </a:p>
          <a:p>
            <a:pPr lvl="1">
              <a:spcBef>
                <a:spcPts val="4"/>
              </a:spcBef>
            </a:pPr>
            <a:r>
              <a:rPr lang="en-US" dirty="0" smtClean="0">
                <a:latin typeface="Comic Sans MS" pitchFamily="66" charset="0"/>
                <a:cs typeface="Times New Roman"/>
              </a:rPr>
              <a:t>Digest: sha256:e27e9d7f7f28d67aa9e2d7540bdc2b33254b452ee8e60f388875e5b7d9b2b696</a:t>
            </a:r>
          </a:p>
          <a:p>
            <a:pPr lvl="1">
              <a:spcBef>
                <a:spcPts val="4"/>
              </a:spcBef>
            </a:pPr>
            <a:r>
              <a:rPr lang="en-US" dirty="0" smtClean="0">
                <a:latin typeface="Comic Sans MS" pitchFamily="66" charset="0"/>
                <a:cs typeface="Times New Roman"/>
              </a:rPr>
              <a:t>Status: Downloaded newer image for </a:t>
            </a:r>
            <a:r>
              <a:rPr lang="en-US" dirty="0" err="1" smtClean="0">
                <a:latin typeface="Comic Sans MS" pitchFamily="66" charset="0"/>
                <a:cs typeface="Times New Roman"/>
              </a:rPr>
              <a:t>ubuntu:latest</a:t>
            </a:r>
            <a:endParaRPr lang="en-US" dirty="0" smtClean="0">
              <a:latin typeface="Comic Sans MS" pitchFamily="66" charset="0"/>
              <a:cs typeface="Times New Roman"/>
            </a:endParaRPr>
          </a:p>
          <a:p>
            <a:pPr>
              <a:spcBef>
                <a:spcPts val="4"/>
              </a:spcBef>
            </a:pPr>
            <a:endParaRPr lang="en-US" dirty="0" smtClean="0">
              <a:latin typeface="Comic Sans MS" pitchFamily="66" charset="0"/>
              <a:cs typeface="Times New Roman"/>
            </a:endParaRPr>
          </a:p>
          <a:p>
            <a:pPr>
              <a:spcBef>
                <a:spcPts val="4"/>
              </a:spcBef>
            </a:pPr>
            <a:r>
              <a:rPr lang="en-US" b="1" dirty="0" smtClean="0">
                <a:solidFill>
                  <a:srgbClr val="FF0000"/>
                </a:solidFill>
                <a:latin typeface="Comic Sans MS" pitchFamily="66" charset="0"/>
                <a:cs typeface="Times New Roman"/>
              </a:rPr>
              <a:t>root@2fc2c56c92e</a:t>
            </a:r>
            <a:r>
              <a:rPr lang="en-US" b="1" dirty="0" smtClean="0">
                <a:latin typeface="Comic Sans MS" pitchFamily="66" charset="0"/>
                <a:cs typeface="Times New Roman"/>
              </a:rPr>
              <a:t>6</a:t>
            </a:r>
            <a:r>
              <a:rPr lang="en-US" dirty="0" smtClean="0">
                <a:latin typeface="Comic Sans MS" pitchFamily="66" charset="0"/>
                <a:cs typeface="Times New Roman"/>
              </a:rPr>
              <a:t>:/# cat /etc/</a:t>
            </a:r>
            <a:r>
              <a:rPr lang="en-US" dirty="0" err="1" smtClean="0">
                <a:latin typeface="Comic Sans MS" pitchFamily="66" charset="0"/>
                <a:cs typeface="Times New Roman"/>
              </a:rPr>
              <a:t>os</a:t>
            </a:r>
            <a:r>
              <a:rPr lang="en-US" dirty="0" smtClean="0">
                <a:latin typeface="Comic Sans MS" pitchFamily="66" charset="0"/>
                <a:cs typeface="Times New Roman"/>
              </a:rPr>
              <a:t>-release</a:t>
            </a:r>
          </a:p>
          <a:p>
            <a:pPr lvl="1">
              <a:spcBef>
                <a:spcPts val="4"/>
              </a:spcBef>
            </a:pPr>
            <a:r>
              <a:rPr lang="en-US" dirty="0" smtClean="0">
                <a:latin typeface="Comic Sans MS" pitchFamily="66" charset="0"/>
                <a:cs typeface="Times New Roman"/>
              </a:rPr>
              <a:t>NAME="</a:t>
            </a:r>
            <a:r>
              <a:rPr lang="en-US" dirty="0" err="1" smtClean="0">
                <a:latin typeface="Comic Sans MS" pitchFamily="66" charset="0"/>
                <a:cs typeface="Times New Roman"/>
              </a:rPr>
              <a:t>Ubuntu</a:t>
            </a:r>
            <a:r>
              <a:rPr lang="en-US" dirty="0" smtClean="0">
                <a:latin typeface="Comic Sans MS" pitchFamily="66" charset="0"/>
                <a:cs typeface="Times New Roman"/>
              </a:rPr>
              <a:t>"</a:t>
            </a:r>
          </a:p>
          <a:p>
            <a:pPr lvl="1">
              <a:spcBef>
                <a:spcPts val="4"/>
              </a:spcBef>
            </a:pPr>
            <a:r>
              <a:rPr lang="en-US" dirty="0" smtClean="0">
                <a:latin typeface="Comic Sans MS" pitchFamily="66" charset="0"/>
                <a:cs typeface="Times New Roman"/>
              </a:rPr>
              <a:t>VERSION="16.04.3 LTS (</a:t>
            </a:r>
            <a:r>
              <a:rPr lang="en-US" dirty="0" err="1" smtClean="0">
                <a:latin typeface="Comic Sans MS" pitchFamily="66" charset="0"/>
                <a:cs typeface="Times New Roman"/>
              </a:rPr>
              <a:t>Xenial</a:t>
            </a:r>
            <a:r>
              <a:rPr lang="en-US" dirty="0" smtClean="0">
                <a:latin typeface="Comic Sans MS" pitchFamily="66" charset="0"/>
                <a:cs typeface="Times New Roman"/>
              </a:rPr>
              <a:t> </a:t>
            </a:r>
            <a:r>
              <a:rPr lang="en-US" dirty="0" err="1" smtClean="0">
                <a:latin typeface="Comic Sans MS" pitchFamily="66" charset="0"/>
                <a:cs typeface="Times New Roman"/>
              </a:rPr>
              <a:t>Xerus</a:t>
            </a:r>
            <a:r>
              <a:rPr lang="en-US" dirty="0" smtClean="0">
                <a:latin typeface="Comic Sans MS" pitchFamily="66" charset="0"/>
                <a:cs typeface="Times New Roman"/>
              </a:rPr>
              <a:t>)“</a:t>
            </a:r>
          </a:p>
          <a:p>
            <a:pPr>
              <a:spcBef>
                <a:spcPts val="4"/>
              </a:spcBef>
            </a:pPr>
            <a:endParaRPr sz="1050" dirty="0">
              <a:latin typeface="Comic Sans MS" pitchFamily="66" charset="0"/>
              <a:cs typeface="Times New Roman"/>
            </a:endParaRPr>
          </a:p>
          <a:p>
            <a:pPr marL="9525" marR="3810">
              <a:lnSpc>
                <a:spcPts val="2265"/>
              </a:lnSpc>
            </a:pPr>
            <a:endParaRPr lang="en-US" sz="2400" spc="-53" dirty="0" smtClean="0">
              <a:solidFill>
                <a:srgbClr val="394D53"/>
              </a:solidFill>
              <a:latin typeface="Comic Sans MS" pitchFamily="66" charset="0"/>
              <a:cs typeface="Trebuchet MS"/>
            </a:endParaRPr>
          </a:p>
          <a:p>
            <a:pPr marL="9525" marR="3810">
              <a:lnSpc>
                <a:spcPts val="2265"/>
              </a:lnSpc>
            </a:pPr>
            <a:r>
              <a:rPr lang="en-US" sz="2400" spc="-53" dirty="0" smtClean="0">
                <a:solidFill>
                  <a:srgbClr val="394D53"/>
                </a:solidFill>
                <a:latin typeface="Comic Sans MS" pitchFamily="66" charset="0"/>
                <a:cs typeface="Trebuchet MS"/>
              </a:rPr>
              <a:t>Note: </a:t>
            </a:r>
            <a:r>
              <a:rPr sz="2400" spc="-53" dirty="0" smtClean="0">
                <a:solidFill>
                  <a:srgbClr val="394D53"/>
                </a:solidFill>
                <a:latin typeface="Comic Sans MS" pitchFamily="66" charset="0"/>
                <a:cs typeface="Trebuchet MS"/>
              </a:rPr>
              <a:t>We </a:t>
            </a:r>
            <a:r>
              <a:rPr sz="2400" spc="-8" dirty="0">
                <a:solidFill>
                  <a:srgbClr val="394D53"/>
                </a:solidFill>
                <a:latin typeface="Comic Sans MS" pitchFamily="66" charset="0"/>
                <a:cs typeface="Trebuchet MS"/>
              </a:rPr>
              <a:t>are </a:t>
            </a:r>
            <a:r>
              <a:rPr sz="2400" spc="-4" dirty="0">
                <a:solidFill>
                  <a:srgbClr val="394D53"/>
                </a:solidFill>
                <a:latin typeface="Comic Sans MS" pitchFamily="66" charset="0"/>
                <a:cs typeface="Trebuchet MS"/>
              </a:rPr>
              <a:t>running a </a:t>
            </a:r>
            <a:r>
              <a:rPr sz="2400" spc="-38" dirty="0">
                <a:solidFill>
                  <a:srgbClr val="394D53"/>
                </a:solidFill>
                <a:latin typeface="Comic Sans MS" pitchFamily="66" charset="0"/>
                <a:cs typeface="Trebuchet MS"/>
              </a:rPr>
              <a:t>container, </a:t>
            </a:r>
            <a:r>
              <a:rPr sz="2400" spc="-4" dirty="0">
                <a:solidFill>
                  <a:srgbClr val="394D53"/>
                </a:solidFill>
                <a:latin typeface="Comic Sans MS" pitchFamily="66" charset="0"/>
                <a:cs typeface="Trebuchet MS"/>
              </a:rPr>
              <a:t>open it </a:t>
            </a:r>
            <a:r>
              <a:rPr sz="2400" spc="-8" dirty="0">
                <a:solidFill>
                  <a:srgbClr val="394D53"/>
                </a:solidFill>
                <a:latin typeface="Comic Sans MS" pitchFamily="66" charset="0"/>
                <a:cs typeface="Trebuchet MS"/>
              </a:rPr>
              <a:t>in  interactive mode, and running </a:t>
            </a:r>
            <a:r>
              <a:rPr sz="2400" spc="-4" dirty="0">
                <a:solidFill>
                  <a:srgbClr val="394D53"/>
                </a:solidFill>
                <a:latin typeface="Comic Sans MS" pitchFamily="66" charset="0"/>
                <a:cs typeface="Trebuchet MS"/>
              </a:rPr>
              <a:t>a</a:t>
            </a:r>
            <a:r>
              <a:rPr sz="2400" spc="45" dirty="0">
                <a:solidFill>
                  <a:srgbClr val="394D53"/>
                </a:solidFill>
                <a:latin typeface="Comic Sans MS" pitchFamily="66" charset="0"/>
                <a:cs typeface="Trebuchet MS"/>
              </a:rPr>
              <a:t> </a:t>
            </a:r>
            <a:r>
              <a:rPr sz="2400" spc="-8" dirty="0">
                <a:solidFill>
                  <a:srgbClr val="394D53"/>
                </a:solidFill>
                <a:latin typeface="Comic Sans MS" pitchFamily="66" charset="0"/>
                <a:cs typeface="Trebuchet MS"/>
              </a:rPr>
              <a:t>command</a:t>
            </a:r>
            <a:endParaRPr sz="2400" dirty="0">
              <a:latin typeface="Comic Sans MS" pitchFamily="66" charset="0"/>
              <a:cs typeface="Trebuchet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71943" y="1466830"/>
            <a:ext cx="6222114" cy="3985386"/>
          </a:xfrm>
          <a:prstGeom prst="rect">
            <a:avLst/>
          </a:prstGeom>
        </p:spPr>
        <p:txBody>
          <a:bodyPr vert="horz" wrap="square" lIns="0" tIns="73343" rIns="0" bIns="0" rtlCol="0">
            <a:spAutoFit/>
          </a:bodyPr>
          <a:lstStyle/>
          <a:p>
            <a:pPr marL="180975" indent="-171450">
              <a:lnSpc>
                <a:spcPct val="150000"/>
              </a:lnSpc>
              <a:spcBef>
                <a:spcPts val="578"/>
              </a:spcBef>
              <a:buFont typeface="Wingdings" pitchFamily="2" charset="2"/>
              <a:buChar char="Ø"/>
              <a:tabLst>
                <a:tab pos="180975" algn="l"/>
              </a:tabLst>
            </a:pPr>
            <a:r>
              <a:rPr lang="en-US" dirty="0" smtClean="0">
                <a:latin typeface="Comic Sans MS" pitchFamily="66" charset="0"/>
                <a:cs typeface="Times New Roman"/>
              </a:rPr>
              <a:t>Downloaded the image from Hub / Registry</a:t>
            </a:r>
          </a:p>
          <a:p>
            <a:pPr marL="180975" indent="-171450">
              <a:lnSpc>
                <a:spcPct val="150000"/>
              </a:lnSpc>
              <a:spcBef>
                <a:spcPts val="503"/>
              </a:spcBef>
              <a:buFont typeface="Wingdings" pitchFamily="2" charset="2"/>
              <a:buChar char="Ø"/>
              <a:tabLst>
                <a:tab pos="180975" algn="l"/>
              </a:tabLst>
            </a:pPr>
            <a:r>
              <a:rPr lang="en-US" dirty="0" smtClean="0">
                <a:latin typeface="Comic Sans MS" pitchFamily="66" charset="0"/>
                <a:cs typeface="Times New Roman"/>
              </a:rPr>
              <a:t>Generated a new container</a:t>
            </a:r>
          </a:p>
          <a:p>
            <a:pPr marL="180975" indent="-171450">
              <a:lnSpc>
                <a:spcPct val="150000"/>
              </a:lnSpc>
              <a:spcBef>
                <a:spcPts val="499"/>
              </a:spcBef>
              <a:buFont typeface="Wingdings" pitchFamily="2" charset="2"/>
              <a:buChar char="Ø"/>
              <a:tabLst>
                <a:tab pos="180975" algn="l"/>
              </a:tabLst>
            </a:pPr>
            <a:r>
              <a:rPr lang="en-US" dirty="0" smtClean="0">
                <a:latin typeface="Comic Sans MS" pitchFamily="66" charset="0"/>
                <a:cs typeface="Times New Roman"/>
              </a:rPr>
              <a:t>Created a new file system</a:t>
            </a:r>
          </a:p>
          <a:p>
            <a:pPr marL="180975" indent="-171450">
              <a:lnSpc>
                <a:spcPct val="150000"/>
              </a:lnSpc>
              <a:spcBef>
                <a:spcPts val="495"/>
              </a:spcBef>
              <a:buFont typeface="Wingdings" pitchFamily="2" charset="2"/>
              <a:buChar char="Ø"/>
              <a:tabLst>
                <a:tab pos="180975" algn="l"/>
              </a:tabLst>
            </a:pPr>
            <a:r>
              <a:rPr lang="en-US" dirty="0" smtClean="0">
                <a:latin typeface="Comic Sans MS" pitchFamily="66" charset="0"/>
                <a:cs typeface="Times New Roman"/>
              </a:rPr>
              <a:t>Mounted a read/write layer</a:t>
            </a:r>
          </a:p>
          <a:p>
            <a:pPr marL="180975" indent="-171450">
              <a:lnSpc>
                <a:spcPct val="150000"/>
              </a:lnSpc>
              <a:spcBef>
                <a:spcPts val="503"/>
              </a:spcBef>
              <a:buFont typeface="Wingdings" pitchFamily="2" charset="2"/>
              <a:buChar char="Ø"/>
              <a:tabLst>
                <a:tab pos="180975" algn="l"/>
              </a:tabLst>
            </a:pPr>
            <a:r>
              <a:rPr lang="en-US" dirty="0" smtClean="0">
                <a:latin typeface="Comic Sans MS" pitchFamily="66" charset="0"/>
                <a:cs typeface="Times New Roman"/>
              </a:rPr>
              <a:t>Allocated network interface</a:t>
            </a:r>
          </a:p>
          <a:p>
            <a:pPr marL="180975" indent="-171450">
              <a:lnSpc>
                <a:spcPct val="150000"/>
              </a:lnSpc>
              <a:spcBef>
                <a:spcPts val="495"/>
              </a:spcBef>
              <a:buFont typeface="Wingdings" pitchFamily="2" charset="2"/>
              <a:buChar char="Ø"/>
              <a:tabLst>
                <a:tab pos="180975" algn="l"/>
              </a:tabLst>
            </a:pPr>
            <a:r>
              <a:rPr lang="en-US" dirty="0" smtClean="0">
                <a:latin typeface="Comic Sans MS" pitchFamily="66" charset="0"/>
                <a:cs typeface="Times New Roman"/>
              </a:rPr>
              <a:t>Setup IP</a:t>
            </a:r>
          </a:p>
          <a:p>
            <a:pPr marL="180975" indent="-171450">
              <a:lnSpc>
                <a:spcPct val="150000"/>
              </a:lnSpc>
              <a:spcBef>
                <a:spcPts val="495"/>
              </a:spcBef>
              <a:buFont typeface="Wingdings" pitchFamily="2" charset="2"/>
              <a:buChar char="Ø"/>
              <a:tabLst>
                <a:tab pos="180975" algn="l"/>
              </a:tabLst>
            </a:pPr>
            <a:r>
              <a:rPr lang="en-US" dirty="0" smtClean="0">
                <a:latin typeface="Comic Sans MS" pitchFamily="66" charset="0"/>
                <a:cs typeface="Times New Roman"/>
              </a:rPr>
              <a:t>Setup NAT</a:t>
            </a:r>
          </a:p>
          <a:p>
            <a:pPr marL="180975" indent="-171450">
              <a:lnSpc>
                <a:spcPct val="150000"/>
              </a:lnSpc>
              <a:spcBef>
                <a:spcPts val="506"/>
              </a:spcBef>
              <a:buFont typeface="Wingdings" pitchFamily="2" charset="2"/>
              <a:buChar char="Ø"/>
              <a:tabLst>
                <a:tab pos="180975" algn="l"/>
              </a:tabLst>
            </a:pPr>
            <a:r>
              <a:rPr lang="en-US" dirty="0" smtClean="0">
                <a:latin typeface="Comic Sans MS" pitchFamily="66" charset="0"/>
                <a:cs typeface="Times New Roman"/>
              </a:rPr>
              <a:t>Executed bash shell in container</a:t>
            </a:r>
            <a:endParaRPr lang="en-US" dirty="0">
              <a:latin typeface="Comic Sans MS" pitchFamily="66" charset="0"/>
              <a:cs typeface="Times New Roman"/>
            </a:endParaRPr>
          </a:p>
        </p:txBody>
      </p:sp>
      <p:sp>
        <p:nvSpPr>
          <p:cNvPr id="4" name="Rectangle 3"/>
          <p:cNvSpPr/>
          <p:nvPr/>
        </p:nvSpPr>
        <p:spPr>
          <a:xfrm>
            <a:off x="386922" y="383792"/>
            <a:ext cx="6492849" cy="584775"/>
          </a:xfrm>
          <a:prstGeom prst="rect">
            <a:avLst/>
          </a:prstGeom>
          <a:noFill/>
        </p:spPr>
        <p:txBody>
          <a:bodyPr wrap="square" lIns="91440" tIns="45720" rIns="91440" bIns="45720">
            <a:spAutoFit/>
          </a:bodyPr>
          <a:lstStyle/>
          <a:p>
            <a:pPr algn="ctr"/>
            <a:r>
              <a:rPr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What docker really </a:t>
            </a:r>
            <a:r>
              <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did </a:t>
            </a:r>
            <a:r>
              <a:rPr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44915" y="950442"/>
            <a:ext cx="9376229" cy="6081152"/>
          </a:xfrm>
          <a:prstGeom prst="rect">
            <a:avLst/>
          </a:prstGeom>
        </p:spPr>
        <p:txBody>
          <a:bodyPr vert="horz" wrap="square" lIns="0" tIns="45720" rIns="0" bIns="0" rtlCol="0">
            <a:spAutoFit/>
          </a:bodyPr>
          <a:lstStyle/>
          <a:p>
            <a:pPr marL="180975" indent="-171450">
              <a:spcBef>
                <a:spcPts val="476"/>
              </a:spcBef>
              <a:tabLst>
                <a:tab pos="180975" algn="l"/>
              </a:tabLst>
            </a:pPr>
            <a:r>
              <a:rPr lang="en-US" dirty="0" err="1" smtClean="0">
                <a:latin typeface="Comic Sans MS" pitchFamily="66" charset="0"/>
                <a:cs typeface="Times New Roman"/>
              </a:rPr>
              <a:t>root@ubuntu</a:t>
            </a:r>
            <a:r>
              <a:rPr lang="en-US" dirty="0" smtClean="0">
                <a:latin typeface="Comic Sans MS" pitchFamily="66" charset="0"/>
                <a:cs typeface="Times New Roman"/>
              </a:rPr>
              <a:t>:~# docker container run -d -P </a:t>
            </a:r>
            <a:r>
              <a:rPr lang="en-US" dirty="0" err="1" smtClean="0">
                <a:latin typeface="Comic Sans MS" pitchFamily="66" charset="0"/>
                <a:cs typeface="Times New Roman"/>
              </a:rPr>
              <a:t>nginx</a:t>
            </a:r>
            <a:endParaRPr lang="en-US" dirty="0" smtClean="0">
              <a:latin typeface="Comic Sans MS" pitchFamily="66" charset="0"/>
              <a:cs typeface="Times New Roman"/>
            </a:endParaRPr>
          </a:p>
          <a:p>
            <a:pPr marL="180975" indent="-171450">
              <a:spcBef>
                <a:spcPts val="476"/>
              </a:spcBef>
              <a:tabLst>
                <a:tab pos="180975" algn="l"/>
              </a:tabLst>
            </a:pPr>
            <a:r>
              <a:rPr lang="en-US" dirty="0" smtClean="0">
                <a:latin typeface="Comic Sans MS" pitchFamily="66" charset="0"/>
                <a:cs typeface="Times New Roman"/>
              </a:rPr>
              <a:t>Efe826d8fb9276a6bbcba826769e344e7e1eaac98f23b449249646e2e73d7c6b</a:t>
            </a:r>
          </a:p>
          <a:p>
            <a:pPr marL="180975" indent="-171450">
              <a:spcBef>
                <a:spcPts val="476"/>
              </a:spcBef>
              <a:tabLst>
                <a:tab pos="180975" algn="l"/>
              </a:tabLst>
            </a:pPr>
            <a:endParaRPr lang="en-US" dirty="0" smtClean="0">
              <a:latin typeface="Comic Sans MS" pitchFamily="66" charset="0"/>
              <a:cs typeface="Times New Roman"/>
            </a:endParaRPr>
          </a:p>
          <a:p>
            <a:pPr marL="180975" indent="-171450">
              <a:spcBef>
                <a:spcPts val="476"/>
              </a:spcBef>
              <a:tabLst>
                <a:tab pos="180975" algn="l"/>
              </a:tabLst>
            </a:pPr>
            <a:r>
              <a:rPr lang="en-US" dirty="0" err="1" smtClean="0">
                <a:latin typeface="Comic Sans MS" pitchFamily="66" charset="0"/>
                <a:cs typeface="Times New Roman"/>
              </a:rPr>
              <a:t>root@ubuntu</a:t>
            </a:r>
            <a:r>
              <a:rPr lang="en-US" dirty="0" smtClean="0">
                <a:latin typeface="Comic Sans MS" pitchFamily="66" charset="0"/>
                <a:cs typeface="Times New Roman"/>
              </a:rPr>
              <a:t>:~# docker container </a:t>
            </a:r>
            <a:r>
              <a:rPr lang="en-US" dirty="0" err="1" smtClean="0">
                <a:latin typeface="Comic Sans MS" pitchFamily="66" charset="0"/>
                <a:cs typeface="Times New Roman"/>
              </a:rPr>
              <a:t>ps</a:t>
            </a:r>
            <a:endParaRPr lang="en-US" dirty="0" smtClean="0">
              <a:latin typeface="Comic Sans MS" pitchFamily="66" charset="0"/>
              <a:cs typeface="Times New Roman"/>
            </a:endParaRPr>
          </a:p>
          <a:p>
            <a:pPr marL="180975" indent="-171450">
              <a:spcBef>
                <a:spcPts val="476"/>
              </a:spcBef>
              <a:tabLst>
                <a:tab pos="180975" algn="l"/>
              </a:tabLst>
            </a:pPr>
            <a:r>
              <a:rPr lang="en-US" dirty="0" smtClean="0">
                <a:latin typeface="Comic Sans MS" pitchFamily="66" charset="0"/>
                <a:cs typeface="Times New Roman"/>
              </a:rPr>
              <a:t>CONTAINER ID        IMAGE               COMMAND                  CREATED              STATUS              PORTS                   NAMES</a:t>
            </a:r>
          </a:p>
          <a:p>
            <a:pPr marL="180975" indent="-171450">
              <a:spcBef>
                <a:spcPts val="476"/>
              </a:spcBef>
              <a:tabLst>
                <a:tab pos="180975" algn="l"/>
              </a:tabLst>
            </a:pPr>
            <a:r>
              <a:rPr lang="en-US" dirty="0" smtClean="0">
                <a:latin typeface="Comic Sans MS" pitchFamily="66" charset="0"/>
                <a:cs typeface="Times New Roman"/>
              </a:rPr>
              <a:t>efe826d8fb92        </a:t>
            </a:r>
            <a:r>
              <a:rPr lang="en-US" dirty="0" err="1" smtClean="0">
                <a:latin typeface="Comic Sans MS" pitchFamily="66" charset="0"/>
                <a:cs typeface="Times New Roman"/>
              </a:rPr>
              <a:t>nginx</a:t>
            </a:r>
            <a:r>
              <a:rPr lang="en-US" dirty="0" smtClean="0">
                <a:latin typeface="Comic Sans MS" pitchFamily="66" charset="0"/>
                <a:cs typeface="Times New Roman"/>
              </a:rPr>
              <a:t>               "</a:t>
            </a:r>
            <a:r>
              <a:rPr lang="en-US" dirty="0" err="1" smtClean="0">
                <a:latin typeface="Comic Sans MS" pitchFamily="66" charset="0"/>
                <a:cs typeface="Times New Roman"/>
              </a:rPr>
              <a:t>nginx</a:t>
            </a:r>
            <a:r>
              <a:rPr lang="en-US" dirty="0" smtClean="0">
                <a:latin typeface="Comic Sans MS" pitchFamily="66" charset="0"/>
                <a:cs typeface="Times New Roman"/>
              </a:rPr>
              <a:t> -g 'daemon of…"   6 seconds ago        Up 4 seconds        0.0.0.0:32768-&gt;80/</a:t>
            </a:r>
            <a:r>
              <a:rPr lang="en-US" dirty="0" err="1" smtClean="0">
                <a:latin typeface="Comic Sans MS" pitchFamily="66" charset="0"/>
                <a:cs typeface="Times New Roman"/>
              </a:rPr>
              <a:t>tcp</a:t>
            </a:r>
            <a:r>
              <a:rPr lang="en-US" dirty="0" smtClean="0">
                <a:latin typeface="Comic Sans MS" pitchFamily="66" charset="0"/>
                <a:cs typeface="Times New Roman"/>
              </a:rPr>
              <a:t>   </a:t>
            </a:r>
            <a:r>
              <a:rPr lang="en-US" dirty="0" err="1" smtClean="0">
                <a:latin typeface="Comic Sans MS" pitchFamily="66" charset="0"/>
                <a:cs typeface="Times New Roman"/>
              </a:rPr>
              <a:t>peaceful_chatterjee</a:t>
            </a:r>
            <a:endParaRPr lang="en-US" dirty="0" smtClean="0">
              <a:latin typeface="Comic Sans MS" pitchFamily="66" charset="0"/>
              <a:cs typeface="Times New Roman"/>
            </a:endParaRPr>
          </a:p>
          <a:p>
            <a:pPr marL="180975" indent="-171450">
              <a:spcBef>
                <a:spcPts val="476"/>
              </a:spcBef>
              <a:tabLst>
                <a:tab pos="180975" algn="l"/>
              </a:tabLst>
            </a:pPr>
            <a:r>
              <a:rPr lang="en-US" dirty="0" err="1" smtClean="0">
                <a:latin typeface="Comic Sans MS" pitchFamily="66" charset="0"/>
                <a:cs typeface="Times New Roman"/>
              </a:rPr>
              <a:t>root@ubuntu</a:t>
            </a:r>
            <a:r>
              <a:rPr lang="en-US" dirty="0" smtClean="0">
                <a:latin typeface="Comic Sans MS" pitchFamily="66" charset="0"/>
                <a:cs typeface="Times New Roman"/>
              </a:rPr>
              <a:t>:~#</a:t>
            </a:r>
          </a:p>
          <a:p>
            <a:pPr>
              <a:spcBef>
                <a:spcPts val="15"/>
              </a:spcBef>
              <a:buClr>
                <a:srgbClr val="394D53"/>
              </a:buClr>
            </a:pPr>
            <a:endParaRPr lang="en-US" dirty="0" smtClean="0">
              <a:latin typeface="Comic Sans MS" pitchFamily="66" charset="0"/>
              <a:cs typeface="Times New Roman"/>
            </a:endParaRPr>
          </a:p>
          <a:p>
            <a:pPr marL="9525">
              <a:lnSpc>
                <a:spcPts val="2396"/>
              </a:lnSpc>
            </a:pPr>
            <a:r>
              <a:rPr lang="en-US" dirty="0" smtClean="0">
                <a:latin typeface="Comic Sans MS" pitchFamily="66" charset="0"/>
                <a:cs typeface="Times New Roman"/>
              </a:rPr>
              <a:t>You must see something like: 0.0.0.0:32768-&gt;80/</a:t>
            </a:r>
            <a:r>
              <a:rPr lang="en-US" dirty="0" err="1" smtClean="0">
                <a:latin typeface="Comic Sans MS" pitchFamily="66" charset="0"/>
                <a:cs typeface="Times New Roman"/>
              </a:rPr>
              <a:t>tcp</a:t>
            </a:r>
            <a:endParaRPr lang="en-US" dirty="0" smtClean="0">
              <a:latin typeface="Comic Sans MS" pitchFamily="66" charset="0"/>
              <a:cs typeface="Times New Roman"/>
            </a:endParaRPr>
          </a:p>
          <a:p>
            <a:pPr marL="9525">
              <a:lnSpc>
                <a:spcPts val="2396"/>
              </a:lnSpc>
            </a:pPr>
            <a:endParaRPr lang="en-US" dirty="0" smtClean="0">
              <a:latin typeface="Comic Sans MS" pitchFamily="66" charset="0"/>
              <a:cs typeface="Times New Roman"/>
            </a:endParaRPr>
          </a:p>
          <a:p>
            <a:pPr marL="9525" marR="1725454">
              <a:lnSpc>
                <a:spcPts val="2265"/>
              </a:lnSpc>
              <a:spcBef>
                <a:spcPts val="791"/>
              </a:spcBef>
            </a:pPr>
            <a:r>
              <a:rPr lang="en-US" dirty="0" smtClean="0">
                <a:latin typeface="Comic Sans MS" pitchFamily="66" charset="0"/>
                <a:cs typeface="Times New Roman"/>
              </a:rPr>
              <a:t>Go to web browser and enter </a:t>
            </a:r>
            <a:r>
              <a:rPr lang="en-US" dirty="0" err="1" smtClean="0">
                <a:latin typeface="Comic Sans MS" pitchFamily="66" charset="0"/>
                <a:cs typeface="Times New Roman"/>
              </a:rPr>
              <a:t>url</a:t>
            </a:r>
            <a:r>
              <a:rPr lang="en-US" dirty="0" smtClean="0">
                <a:latin typeface="Comic Sans MS" pitchFamily="66" charset="0"/>
                <a:cs typeface="Times New Roman"/>
              </a:rPr>
              <a:t>:  &lt;</a:t>
            </a:r>
            <a:r>
              <a:rPr lang="en-US" dirty="0" err="1" smtClean="0">
                <a:latin typeface="Comic Sans MS" pitchFamily="66" charset="0"/>
                <a:cs typeface="Times New Roman"/>
              </a:rPr>
              <a:t>IPAddr</a:t>
            </a:r>
            <a:r>
              <a:rPr lang="en-US" dirty="0" smtClean="0">
                <a:latin typeface="Comic Sans MS" pitchFamily="66" charset="0"/>
                <a:cs typeface="Times New Roman"/>
              </a:rPr>
              <a:t>&gt;:32768</a:t>
            </a:r>
          </a:p>
          <a:p>
            <a:pPr marL="9525" marR="1725454">
              <a:lnSpc>
                <a:spcPts val="2265"/>
              </a:lnSpc>
              <a:spcBef>
                <a:spcPts val="791"/>
              </a:spcBef>
            </a:pPr>
            <a:endParaRPr lang="en-US" dirty="0" smtClean="0">
              <a:latin typeface="Comic Sans MS" pitchFamily="66" charset="0"/>
              <a:cs typeface="Times New Roman"/>
            </a:endParaRPr>
          </a:p>
          <a:p>
            <a:pPr marL="9525" marR="3810">
              <a:lnSpc>
                <a:spcPts val="2273"/>
              </a:lnSpc>
              <a:spcBef>
                <a:spcPts val="750"/>
              </a:spcBef>
            </a:pPr>
            <a:r>
              <a:rPr lang="en-US" dirty="0" smtClean="0">
                <a:latin typeface="Comic Sans MS" pitchFamily="66" charset="0"/>
                <a:cs typeface="Times New Roman"/>
              </a:rPr>
              <a:t>Docker exposed port 80 (default </a:t>
            </a:r>
            <a:r>
              <a:rPr lang="en-US" dirty="0" err="1" smtClean="0">
                <a:latin typeface="Comic Sans MS" pitchFamily="66" charset="0"/>
                <a:cs typeface="Times New Roman"/>
              </a:rPr>
              <a:t>nginx</a:t>
            </a:r>
            <a:r>
              <a:rPr lang="en-US" dirty="0" smtClean="0">
                <a:latin typeface="Comic Sans MS" pitchFamily="66" charset="0"/>
                <a:cs typeface="Times New Roman"/>
              </a:rPr>
              <a:t> </a:t>
            </a:r>
            <a:r>
              <a:rPr lang="en-US" dirty="0" err="1" smtClean="0">
                <a:latin typeface="Comic Sans MS" pitchFamily="66" charset="0"/>
                <a:cs typeface="Times New Roman"/>
              </a:rPr>
              <a:t>webserver</a:t>
            </a:r>
            <a:r>
              <a:rPr lang="en-US" dirty="0" smtClean="0">
                <a:latin typeface="Comic Sans MS" pitchFamily="66" charset="0"/>
                <a:cs typeface="Times New Roman"/>
              </a:rPr>
              <a:t> port) to our host in port 32768</a:t>
            </a:r>
          </a:p>
          <a:p>
            <a:pPr marL="9525" marR="3810">
              <a:lnSpc>
                <a:spcPts val="2273"/>
              </a:lnSpc>
              <a:spcBef>
                <a:spcPts val="750"/>
              </a:spcBef>
            </a:pPr>
            <a:endParaRPr lang="en-US" dirty="0" smtClean="0">
              <a:latin typeface="Comic Sans MS" pitchFamily="66" charset="0"/>
              <a:cs typeface="Times New Roman"/>
            </a:endParaRPr>
          </a:p>
          <a:p>
            <a:pPr marL="9525" marR="3810">
              <a:lnSpc>
                <a:spcPts val="2273"/>
              </a:lnSpc>
              <a:spcBef>
                <a:spcPts val="750"/>
              </a:spcBef>
            </a:pPr>
            <a:r>
              <a:rPr lang="en-US" spc="-53" dirty="0" smtClean="0">
                <a:solidFill>
                  <a:srgbClr val="394D53"/>
                </a:solidFill>
                <a:latin typeface="Comic Sans MS" pitchFamily="66" charset="0"/>
                <a:cs typeface="Trebuchet MS"/>
              </a:rPr>
              <a:t>Note: We </a:t>
            </a:r>
            <a:r>
              <a:rPr lang="en-US" spc="-8" dirty="0" smtClean="0">
                <a:solidFill>
                  <a:srgbClr val="394D53"/>
                </a:solidFill>
                <a:latin typeface="Comic Sans MS" pitchFamily="66" charset="0"/>
                <a:cs typeface="Trebuchet MS"/>
              </a:rPr>
              <a:t>are </a:t>
            </a:r>
            <a:r>
              <a:rPr lang="en-US" spc="-4" dirty="0" smtClean="0">
                <a:solidFill>
                  <a:srgbClr val="394D53"/>
                </a:solidFill>
                <a:latin typeface="Comic Sans MS" pitchFamily="66" charset="0"/>
                <a:cs typeface="Trebuchet MS"/>
              </a:rPr>
              <a:t>running a </a:t>
            </a:r>
            <a:r>
              <a:rPr lang="en-US" spc="-38" dirty="0" smtClean="0">
                <a:solidFill>
                  <a:srgbClr val="394D53"/>
                </a:solidFill>
                <a:latin typeface="Comic Sans MS" pitchFamily="66" charset="0"/>
                <a:cs typeface="Trebuchet MS"/>
              </a:rPr>
              <a:t>container,</a:t>
            </a:r>
            <a:r>
              <a:rPr lang="en-US" spc="-4" dirty="0" smtClean="0">
                <a:solidFill>
                  <a:srgbClr val="394D53"/>
                </a:solidFill>
                <a:latin typeface="Comic Sans MS" pitchFamily="66" charset="0"/>
                <a:cs typeface="Trebuchet MS"/>
              </a:rPr>
              <a:t> </a:t>
            </a:r>
            <a:r>
              <a:rPr lang="en-US" spc="-8" dirty="0" smtClean="0">
                <a:solidFill>
                  <a:srgbClr val="394D53"/>
                </a:solidFill>
                <a:latin typeface="Comic Sans MS" pitchFamily="66" charset="0"/>
                <a:cs typeface="Trebuchet MS"/>
              </a:rPr>
              <a:t>in  detached mode &amp; assigning a port on </a:t>
            </a:r>
            <a:r>
              <a:rPr lang="en-US" spc="-8" dirty="0" err="1" smtClean="0">
                <a:solidFill>
                  <a:srgbClr val="394D53"/>
                </a:solidFill>
                <a:latin typeface="Comic Sans MS" pitchFamily="66" charset="0"/>
                <a:cs typeface="Trebuchet MS"/>
              </a:rPr>
              <a:t>localhost</a:t>
            </a:r>
            <a:endParaRPr lang="en-US" dirty="0" smtClean="0">
              <a:latin typeface="Comic Sans MS" pitchFamily="66" charset="0"/>
              <a:cs typeface="Times New Roman"/>
            </a:endParaRPr>
          </a:p>
          <a:p>
            <a:pPr>
              <a:spcBef>
                <a:spcPts val="30"/>
              </a:spcBef>
            </a:pPr>
            <a:endParaRPr lang="en-US" dirty="0" smtClean="0">
              <a:latin typeface="Comic Sans MS" pitchFamily="66" charset="0"/>
              <a:cs typeface="Times New Roman"/>
            </a:endParaRPr>
          </a:p>
        </p:txBody>
      </p:sp>
      <p:sp>
        <p:nvSpPr>
          <p:cNvPr id="4" name="Rectangle 3"/>
          <p:cNvSpPr/>
          <p:nvPr/>
        </p:nvSpPr>
        <p:spPr>
          <a:xfrm>
            <a:off x="666284" y="253164"/>
            <a:ext cx="5198859" cy="646331"/>
          </a:xfrm>
          <a:prstGeom prst="rect">
            <a:avLst/>
          </a:prstGeom>
          <a:noFill/>
        </p:spPr>
        <p:txBody>
          <a:bodyPr wrap="none" lIns="91440" tIns="45720" rIns="91440" bIns="45720">
            <a:spAutoFit/>
          </a:bodyPr>
          <a:lstStyle/>
          <a:p>
            <a:pPr algn="ctr"/>
            <a:r>
              <a:rPr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Let’s Try </a:t>
            </a: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one more ?</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840" y="253163"/>
            <a:ext cx="4331634" cy="646331"/>
          </a:xfrm>
          <a:prstGeom prst="rect">
            <a:avLst/>
          </a:prstGeom>
          <a:noFill/>
        </p:spPr>
        <p:txBody>
          <a:bodyPr wrap="none" lIns="91440" tIns="45720" rIns="91440" bIns="45720">
            <a:spAutoFit/>
          </a:bodyPr>
          <a:lstStyle/>
          <a:p>
            <a:pPr algn="ctr"/>
            <a:r>
              <a:rPr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Some Commands</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TextBox 6"/>
          <p:cNvSpPr txBox="1"/>
          <p:nvPr/>
        </p:nvSpPr>
        <p:spPr>
          <a:xfrm>
            <a:off x="1602868" y="1082988"/>
            <a:ext cx="9608457" cy="5016758"/>
          </a:xfrm>
          <a:prstGeom prst="rect">
            <a:avLst/>
          </a:prstGeom>
          <a:noFill/>
        </p:spPr>
        <p:txBody>
          <a:bodyPr wrap="square" rtlCol="0">
            <a:spAutoFit/>
          </a:bodyPr>
          <a:lstStyle/>
          <a:p>
            <a:r>
              <a:rPr lang="en-US" sz="1600" dirty="0" smtClean="0">
                <a:latin typeface="Comic Sans MS" pitchFamily="66" charset="0"/>
                <a:cs typeface="Times New Roman"/>
              </a:rPr>
              <a:t>docker container </a:t>
            </a:r>
            <a:r>
              <a:rPr lang="en-US" sz="1600" dirty="0" err="1" smtClean="0">
                <a:latin typeface="Comic Sans MS" pitchFamily="66" charset="0"/>
                <a:cs typeface="Times New Roman"/>
              </a:rPr>
              <a:t>ps</a:t>
            </a:r>
            <a:r>
              <a:rPr lang="en-US" sz="1600" dirty="0" smtClean="0">
                <a:latin typeface="Comic Sans MS" pitchFamily="66" charset="0"/>
                <a:cs typeface="Times New Roman"/>
              </a:rPr>
              <a:t>               </a:t>
            </a:r>
            <a:r>
              <a:rPr lang="en-US" sz="1600" dirty="0" smtClean="0">
                <a:latin typeface="Comic Sans MS" pitchFamily="66" charset="0"/>
                <a:cs typeface="Times New Roman"/>
                <a:sym typeface="Wingdings" pitchFamily="2" charset="2"/>
              </a:rPr>
              <a:t> list all running containers</a:t>
            </a:r>
          </a:p>
          <a:p>
            <a:r>
              <a:rPr lang="en-US" sz="1600" dirty="0" smtClean="0">
                <a:latin typeface="Comic Sans MS" pitchFamily="66" charset="0"/>
                <a:cs typeface="Times New Roman"/>
                <a:sym typeface="Wingdings" pitchFamily="2" charset="2"/>
              </a:rPr>
              <a:t>docker container </a:t>
            </a:r>
            <a:r>
              <a:rPr lang="en-US" sz="1600" dirty="0" err="1" smtClean="0">
                <a:latin typeface="Comic Sans MS" pitchFamily="66" charset="0"/>
                <a:cs typeface="Times New Roman"/>
                <a:sym typeface="Wingdings" pitchFamily="2" charset="2"/>
              </a:rPr>
              <a:t>ps</a:t>
            </a:r>
            <a:r>
              <a:rPr lang="en-US" sz="1600" dirty="0" smtClean="0">
                <a:latin typeface="Comic Sans MS" pitchFamily="66" charset="0"/>
                <a:cs typeface="Times New Roman"/>
                <a:sym typeface="Wingdings" pitchFamily="2" charset="2"/>
              </a:rPr>
              <a:t> –a            list all running &amp; dead containers </a:t>
            </a:r>
            <a:endParaRPr lang="en-US" sz="1600" dirty="0" smtClean="0">
              <a:latin typeface="Comic Sans MS" pitchFamily="66" charset="0"/>
              <a:cs typeface="Times New Roman"/>
            </a:endParaRPr>
          </a:p>
          <a:p>
            <a:r>
              <a:rPr lang="en-US" sz="1600" dirty="0" smtClean="0">
                <a:latin typeface="Comic Sans MS" pitchFamily="66" charset="0"/>
                <a:cs typeface="Times New Roman"/>
              </a:rPr>
              <a:t>docker container commit	 </a:t>
            </a:r>
            <a:r>
              <a:rPr lang="en-US" sz="1600" dirty="0" smtClean="0">
                <a:latin typeface="Comic Sans MS" pitchFamily="66" charset="0"/>
                <a:cs typeface="Times New Roman"/>
                <a:sym typeface="Wingdings" pitchFamily="2" charset="2"/>
              </a:rPr>
              <a:t> </a:t>
            </a:r>
            <a:r>
              <a:rPr lang="en-US" sz="1600" dirty="0" smtClean="0">
                <a:latin typeface="Comic Sans MS" pitchFamily="66" charset="0"/>
                <a:cs typeface="Times New Roman"/>
              </a:rPr>
              <a:t>Create a new image from a container’s changes</a:t>
            </a:r>
          </a:p>
          <a:p>
            <a:r>
              <a:rPr lang="en-US" sz="1600" dirty="0" smtClean="0">
                <a:latin typeface="Comic Sans MS" pitchFamily="66" charset="0"/>
                <a:cs typeface="Times New Roman"/>
              </a:rPr>
              <a:t>docker container cp	 </a:t>
            </a:r>
            <a:r>
              <a:rPr lang="en-US" sz="1600" dirty="0" smtClean="0">
                <a:latin typeface="Comic Sans MS" pitchFamily="66" charset="0"/>
                <a:cs typeface="Times New Roman"/>
                <a:sym typeface="Wingdings" pitchFamily="2" charset="2"/>
              </a:rPr>
              <a:t></a:t>
            </a:r>
            <a:r>
              <a:rPr lang="en-US" sz="1600" dirty="0" smtClean="0">
                <a:latin typeface="Comic Sans MS" pitchFamily="66" charset="0"/>
                <a:cs typeface="Times New Roman"/>
              </a:rPr>
              <a:t> Copy files/folders between a container and the local </a:t>
            </a:r>
            <a:r>
              <a:rPr lang="en-US" sz="1600" dirty="0" err="1" smtClean="0">
                <a:latin typeface="Comic Sans MS" pitchFamily="66" charset="0"/>
                <a:cs typeface="Times New Roman"/>
              </a:rPr>
              <a:t>filesystem</a:t>
            </a:r>
            <a:endParaRPr lang="en-US" sz="1600" dirty="0" smtClean="0">
              <a:latin typeface="Comic Sans MS" pitchFamily="66" charset="0"/>
              <a:cs typeface="Times New Roman"/>
            </a:endParaRPr>
          </a:p>
          <a:p>
            <a:r>
              <a:rPr lang="en-US" sz="1600" dirty="0" smtClean="0">
                <a:latin typeface="Comic Sans MS" pitchFamily="66" charset="0"/>
                <a:cs typeface="Times New Roman"/>
              </a:rPr>
              <a:t>docker container create	</a:t>
            </a:r>
            <a:r>
              <a:rPr lang="en-US" sz="1600" dirty="0" smtClean="0">
                <a:latin typeface="Comic Sans MS" pitchFamily="66" charset="0"/>
                <a:cs typeface="Times New Roman"/>
                <a:sym typeface="Wingdings" pitchFamily="2" charset="2"/>
              </a:rPr>
              <a:t> </a:t>
            </a:r>
            <a:r>
              <a:rPr lang="en-US" sz="1600" dirty="0" smtClean="0">
                <a:latin typeface="Comic Sans MS" pitchFamily="66" charset="0"/>
                <a:cs typeface="Times New Roman"/>
              </a:rPr>
              <a:t> Create a new container</a:t>
            </a:r>
          </a:p>
          <a:p>
            <a:r>
              <a:rPr lang="en-US" sz="1600" dirty="0" smtClean="0">
                <a:latin typeface="Comic Sans MS" pitchFamily="66" charset="0"/>
                <a:cs typeface="Times New Roman"/>
              </a:rPr>
              <a:t>docker container diff	</a:t>
            </a:r>
            <a:r>
              <a:rPr lang="en-US" sz="1600" dirty="0" smtClean="0">
                <a:latin typeface="Comic Sans MS" pitchFamily="66" charset="0"/>
                <a:cs typeface="Times New Roman"/>
                <a:sym typeface="Wingdings" pitchFamily="2" charset="2"/>
              </a:rPr>
              <a:t>  </a:t>
            </a:r>
            <a:r>
              <a:rPr lang="en-US" sz="1600" dirty="0" smtClean="0">
                <a:latin typeface="Comic Sans MS" pitchFamily="66" charset="0"/>
                <a:cs typeface="Times New Roman"/>
              </a:rPr>
              <a:t>Inspect changes to files or directories on a container’s 				      </a:t>
            </a:r>
            <a:r>
              <a:rPr lang="en-US" sz="1600" dirty="0" err="1" smtClean="0">
                <a:latin typeface="Comic Sans MS" pitchFamily="66" charset="0"/>
                <a:cs typeface="Times New Roman"/>
              </a:rPr>
              <a:t>filesystem</a:t>
            </a:r>
            <a:endParaRPr lang="en-US" sz="1600" dirty="0" smtClean="0">
              <a:latin typeface="Comic Sans MS" pitchFamily="66" charset="0"/>
              <a:cs typeface="Times New Roman"/>
            </a:endParaRPr>
          </a:p>
          <a:p>
            <a:r>
              <a:rPr lang="en-US" sz="1600" dirty="0" smtClean="0">
                <a:latin typeface="Comic Sans MS" pitchFamily="66" charset="0"/>
                <a:cs typeface="Times New Roman"/>
              </a:rPr>
              <a:t>docker container exec	</a:t>
            </a:r>
            <a:r>
              <a:rPr lang="en-US" sz="1600" dirty="0" smtClean="0">
                <a:latin typeface="Comic Sans MS" pitchFamily="66" charset="0"/>
                <a:cs typeface="Times New Roman"/>
                <a:sym typeface="Wingdings" pitchFamily="2" charset="2"/>
              </a:rPr>
              <a:t>  </a:t>
            </a:r>
            <a:r>
              <a:rPr lang="en-US" sz="1600" dirty="0" smtClean="0">
                <a:latin typeface="Comic Sans MS" pitchFamily="66" charset="0"/>
                <a:cs typeface="Times New Roman"/>
              </a:rPr>
              <a:t>Run a command in a running container</a:t>
            </a:r>
          </a:p>
          <a:p>
            <a:r>
              <a:rPr lang="en-US" sz="1600" dirty="0" smtClean="0">
                <a:latin typeface="Comic Sans MS" pitchFamily="66" charset="0"/>
                <a:cs typeface="Times New Roman"/>
              </a:rPr>
              <a:t>docker container export	</a:t>
            </a:r>
            <a:r>
              <a:rPr lang="en-US" sz="1600" dirty="0" smtClean="0">
                <a:latin typeface="Comic Sans MS" pitchFamily="66" charset="0"/>
                <a:cs typeface="Times New Roman"/>
                <a:sym typeface="Wingdings" pitchFamily="2" charset="2"/>
              </a:rPr>
              <a:t>  </a:t>
            </a:r>
            <a:r>
              <a:rPr lang="en-US" sz="1600" dirty="0" smtClean="0">
                <a:latin typeface="Comic Sans MS" pitchFamily="66" charset="0"/>
                <a:cs typeface="Times New Roman"/>
              </a:rPr>
              <a:t>Export a container’s </a:t>
            </a:r>
            <a:r>
              <a:rPr lang="en-US" sz="1600" dirty="0" err="1" smtClean="0">
                <a:latin typeface="Comic Sans MS" pitchFamily="66" charset="0"/>
                <a:cs typeface="Times New Roman"/>
              </a:rPr>
              <a:t>filesystem</a:t>
            </a:r>
            <a:r>
              <a:rPr lang="en-US" sz="1600" dirty="0" smtClean="0">
                <a:latin typeface="Comic Sans MS" pitchFamily="66" charset="0"/>
                <a:cs typeface="Times New Roman"/>
              </a:rPr>
              <a:t> as a tar archive</a:t>
            </a:r>
          </a:p>
          <a:p>
            <a:r>
              <a:rPr lang="en-US" sz="1600" dirty="0" smtClean="0">
                <a:latin typeface="Comic Sans MS" pitchFamily="66" charset="0"/>
                <a:cs typeface="Times New Roman"/>
              </a:rPr>
              <a:t>docker container inspect        </a:t>
            </a:r>
            <a:r>
              <a:rPr lang="en-US" sz="1600" dirty="0" smtClean="0">
                <a:latin typeface="Comic Sans MS" pitchFamily="66" charset="0"/>
                <a:cs typeface="Times New Roman"/>
                <a:sym typeface="Wingdings" pitchFamily="2" charset="2"/>
              </a:rPr>
              <a:t></a:t>
            </a:r>
            <a:r>
              <a:rPr lang="en-US" sz="1600" dirty="0" smtClean="0">
                <a:latin typeface="Comic Sans MS" pitchFamily="66" charset="0"/>
                <a:cs typeface="Times New Roman"/>
              </a:rPr>
              <a:t> Display detailed information on one or more containers</a:t>
            </a:r>
          </a:p>
          <a:p>
            <a:r>
              <a:rPr lang="en-US" sz="1600" dirty="0" smtClean="0">
                <a:latin typeface="Comic Sans MS" pitchFamily="66" charset="0"/>
                <a:cs typeface="Times New Roman"/>
              </a:rPr>
              <a:t>docker container kill	</a:t>
            </a:r>
            <a:r>
              <a:rPr lang="en-US" sz="1600" dirty="0" smtClean="0">
                <a:latin typeface="Comic Sans MS" pitchFamily="66" charset="0"/>
                <a:cs typeface="Times New Roman"/>
                <a:sym typeface="Wingdings" pitchFamily="2" charset="2"/>
              </a:rPr>
              <a:t>  </a:t>
            </a:r>
            <a:r>
              <a:rPr lang="en-US" sz="1600" dirty="0" smtClean="0">
                <a:latin typeface="Comic Sans MS" pitchFamily="66" charset="0"/>
                <a:cs typeface="Times New Roman"/>
              </a:rPr>
              <a:t>Kill one or more running containers</a:t>
            </a:r>
          </a:p>
          <a:p>
            <a:r>
              <a:rPr lang="en-US" sz="1600" dirty="0" smtClean="0">
                <a:latin typeface="Comic Sans MS" pitchFamily="66" charset="0"/>
                <a:cs typeface="Times New Roman"/>
              </a:rPr>
              <a:t>docker container logs	</a:t>
            </a:r>
            <a:r>
              <a:rPr lang="en-US" sz="1600" dirty="0" smtClean="0">
                <a:latin typeface="Comic Sans MS" pitchFamily="66" charset="0"/>
                <a:cs typeface="Times New Roman"/>
                <a:sym typeface="Wingdings" pitchFamily="2" charset="2"/>
              </a:rPr>
              <a:t>  F</a:t>
            </a:r>
            <a:r>
              <a:rPr lang="en-US" sz="1600" dirty="0" smtClean="0">
                <a:latin typeface="Comic Sans MS" pitchFamily="66" charset="0"/>
                <a:cs typeface="Times New Roman"/>
              </a:rPr>
              <a:t>etch the logs of a container</a:t>
            </a:r>
          </a:p>
          <a:p>
            <a:r>
              <a:rPr lang="en-US" sz="1600" dirty="0" smtClean="0">
                <a:latin typeface="Comic Sans MS" pitchFamily="66" charset="0"/>
                <a:cs typeface="Times New Roman"/>
              </a:rPr>
              <a:t>docker container </a:t>
            </a:r>
            <a:r>
              <a:rPr lang="en-US" sz="1600" dirty="0" err="1" smtClean="0">
                <a:latin typeface="Comic Sans MS" pitchFamily="66" charset="0"/>
                <a:cs typeface="Times New Roman"/>
              </a:rPr>
              <a:t>ls</a:t>
            </a:r>
            <a:r>
              <a:rPr lang="en-US" sz="1600" dirty="0" smtClean="0">
                <a:latin typeface="Comic Sans MS" pitchFamily="66" charset="0"/>
                <a:cs typeface="Times New Roman"/>
              </a:rPr>
              <a:t>	</a:t>
            </a:r>
            <a:r>
              <a:rPr lang="en-US" sz="1600" dirty="0" smtClean="0">
                <a:latin typeface="Comic Sans MS" pitchFamily="66" charset="0"/>
                <a:cs typeface="Times New Roman"/>
                <a:sym typeface="Wingdings" pitchFamily="2" charset="2"/>
              </a:rPr>
              <a:t>                 </a:t>
            </a:r>
            <a:r>
              <a:rPr lang="en-US" sz="1600" dirty="0" smtClean="0">
                <a:latin typeface="Comic Sans MS" pitchFamily="66" charset="0"/>
                <a:cs typeface="Times New Roman"/>
              </a:rPr>
              <a:t>List containers</a:t>
            </a:r>
          </a:p>
          <a:p>
            <a:r>
              <a:rPr lang="en-US" sz="1600" dirty="0" smtClean="0">
                <a:latin typeface="Comic Sans MS" pitchFamily="66" charset="0"/>
                <a:cs typeface="Times New Roman"/>
              </a:rPr>
              <a:t>docker container pause	</a:t>
            </a:r>
            <a:r>
              <a:rPr lang="en-US" sz="1600" dirty="0" smtClean="0">
                <a:latin typeface="Comic Sans MS" pitchFamily="66" charset="0"/>
                <a:cs typeface="Times New Roman"/>
                <a:sym typeface="Wingdings" pitchFamily="2" charset="2"/>
              </a:rPr>
              <a:t>  </a:t>
            </a:r>
            <a:r>
              <a:rPr lang="en-US" sz="1600" dirty="0" smtClean="0">
                <a:latin typeface="Comic Sans MS" pitchFamily="66" charset="0"/>
                <a:cs typeface="Times New Roman"/>
              </a:rPr>
              <a:t>Pause all processes within one or more containers</a:t>
            </a:r>
          </a:p>
          <a:p>
            <a:r>
              <a:rPr lang="en-US" sz="1600" dirty="0" smtClean="0">
                <a:latin typeface="Comic Sans MS" pitchFamily="66" charset="0"/>
                <a:cs typeface="Times New Roman"/>
              </a:rPr>
              <a:t>docker container port	</a:t>
            </a:r>
            <a:r>
              <a:rPr lang="en-US" sz="1600" dirty="0" smtClean="0">
                <a:latin typeface="Comic Sans MS" pitchFamily="66" charset="0"/>
                <a:cs typeface="Times New Roman"/>
                <a:sym typeface="Wingdings" pitchFamily="2" charset="2"/>
              </a:rPr>
              <a:t>  </a:t>
            </a:r>
            <a:r>
              <a:rPr lang="en-US" sz="1600" dirty="0" smtClean="0">
                <a:latin typeface="Comic Sans MS" pitchFamily="66" charset="0"/>
                <a:cs typeface="Times New Roman"/>
              </a:rPr>
              <a:t>List port mappings or a specific mapping for the container</a:t>
            </a:r>
          </a:p>
          <a:p>
            <a:r>
              <a:rPr lang="en-US" sz="1600" dirty="0" smtClean="0">
                <a:latin typeface="Comic Sans MS" pitchFamily="66" charset="0"/>
                <a:cs typeface="Times New Roman"/>
              </a:rPr>
              <a:t>docker container prune	</a:t>
            </a:r>
            <a:r>
              <a:rPr lang="en-US" sz="1600" dirty="0" smtClean="0">
                <a:latin typeface="Comic Sans MS" pitchFamily="66" charset="0"/>
                <a:cs typeface="Times New Roman"/>
                <a:sym typeface="Wingdings" pitchFamily="2" charset="2"/>
              </a:rPr>
              <a:t>  </a:t>
            </a:r>
            <a:r>
              <a:rPr lang="en-US" sz="1600" dirty="0" smtClean="0">
                <a:latin typeface="Comic Sans MS" pitchFamily="66" charset="0"/>
                <a:cs typeface="Times New Roman"/>
              </a:rPr>
              <a:t>Remove all stopped containers</a:t>
            </a:r>
          </a:p>
          <a:p>
            <a:r>
              <a:rPr lang="en-US" sz="1600" dirty="0" smtClean="0">
                <a:latin typeface="Comic Sans MS" pitchFamily="66" charset="0"/>
                <a:cs typeface="Times New Roman"/>
              </a:rPr>
              <a:t>docker container rename	</a:t>
            </a:r>
            <a:r>
              <a:rPr lang="en-US" sz="1600" dirty="0" smtClean="0">
                <a:latin typeface="Comic Sans MS" pitchFamily="66" charset="0"/>
                <a:cs typeface="Times New Roman"/>
                <a:sym typeface="Wingdings" pitchFamily="2" charset="2"/>
              </a:rPr>
              <a:t>  </a:t>
            </a:r>
            <a:r>
              <a:rPr lang="en-US" sz="1600" dirty="0" smtClean="0">
                <a:latin typeface="Comic Sans MS" pitchFamily="66" charset="0"/>
                <a:cs typeface="Times New Roman"/>
              </a:rPr>
              <a:t>Rename a container</a:t>
            </a:r>
          </a:p>
          <a:p>
            <a:r>
              <a:rPr lang="en-US" sz="1600" dirty="0" smtClean="0">
                <a:latin typeface="Comic Sans MS" pitchFamily="66" charset="0"/>
                <a:cs typeface="Times New Roman"/>
              </a:rPr>
              <a:t>docker container restart      </a:t>
            </a:r>
            <a:r>
              <a:rPr lang="en-US" sz="1600" dirty="0" smtClean="0">
                <a:latin typeface="Comic Sans MS" pitchFamily="66" charset="0"/>
                <a:cs typeface="Times New Roman"/>
                <a:sym typeface="Wingdings" pitchFamily="2" charset="2"/>
              </a:rPr>
              <a:t> </a:t>
            </a:r>
            <a:r>
              <a:rPr lang="en-US" sz="1600" dirty="0" smtClean="0">
                <a:latin typeface="Comic Sans MS" pitchFamily="66" charset="0"/>
                <a:cs typeface="Times New Roman"/>
              </a:rPr>
              <a:t>Restart one or more containers</a:t>
            </a:r>
          </a:p>
          <a:p>
            <a:r>
              <a:rPr lang="en-US" sz="1600" dirty="0" smtClean="0">
                <a:latin typeface="Comic Sans MS" pitchFamily="66" charset="0"/>
                <a:cs typeface="Times New Roman"/>
              </a:rPr>
              <a:t>docker container </a:t>
            </a:r>
            <a:r>
              <a:rPr lang="en-US" sz="1600" dirty="0" err="1" smtClean="0">
                <a:latin typeface="Comic Sans MS" pitchFamily="66" charset="0"/>
                <a:cs typeface="Times New Roman"/>
              </a:rPr>
              <a:t>rm</a:t>
            </a:r>
            <a:r>
              <a:rPr lang="en-US" sz="1600" dirty="0" smtClean="0">
                <a:latin typeface="Comic Sans MS" pitchFamily="66" charset="0"/>
                <a:cs typeface="Times New Roman"/>
              </a:rPr>
              <a:t>	</a:t>
            </a:r>
            <a:r>
              <a:rPr lang="en-US" sz="1600" dirty="0" smtClean="0">
                <a:latin typeface="Comic Sans MS" pitchFamily="66" charset="0"/>
                <a:cs typeface="Times New Roman"/>
                <a:sym typeface="Wingdings" pitchFamily="2" charset="2"/>
              </a:rPr>
              <a:t>  </a:t>
            </a:r>
            <a:r>
              <a:rPr lang="en-US" sz="1600" dirty="0" smtClean="0">
                <a:latin typeface="Comic Sans MS" pitchFamily="66" charset="0"/>
                <a:cs typeface="Times New Roman"/>
              </a:rPr>
              <a:t>Remove one or more containers</a:t>
            </a:r>
          </a:p>
          <a:p>
            <a:r>
              <a:rPr lang="en-US" sz="1600" dirty="0" smtClean="0">
                <a:latin typeface="Comic Sans MS" pitchFamily="66" charset="0"/>
                <a:cs typeface="Times New Roman"/>
              </a:rPr>
              <a:t>docker container run	</a:t>
            </a:r>
            <a:r>
              <a:rPr lang="en-US" sz="1600" dirty="0" smtClean="0">
                <a:latin typeface="Comic Sans MS" pitchFamily="66" charset="0"/>
                <a:cs typeface="Times New Roman"/>
                <a:sym typeface="Wingdings" pitchFamily="2" charset="2"/>
              </a:rPr>
              <a:t>  </a:t>
            </a:r>
            <a:r>
              <a:rPr lang="en-US" sz="1600" dirty="0" smtClean="0">
                <a:latin typeface="Comic Sans MS" pitchFamily="66" charset="0"/>
                <a:cs typeface="Times New Roman"/>
              </a:rPr>
              <a:t>Run a command in a new container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8647" y="1949876"/>
            <a:ext cx="5463155" cy="1609344"/>
          </a:xfrm>
        </p:spPr>
        <p:txBody>
          <a:bodyPr/>
          <a:lstStyle/>
          <a:p>
            <a:r>
              <a:rPr lang="en-US" dirty="0"/>
              <a:t>DOCKER</a:t>
            </a:r>
            <a:r>
              <a:rPr lang="en-US" dirty="0" smtClean="0"/>
              <a:t> IMAGES</a:t>
            </a:r>
            <a:endParaRPr lang="en-US" dirty="0"/>
          </a:p>
        </p:txBody>
      </p:sp>
    </p:spTree>
    <p:extLst>
      <p:ext uri="{BB962C8B-B14F-4D97-AF65-F5344CB8AC3E}">
        <p14:creationId xmlns:p14="http://schemas.microsoft.com/office/powerpoint/2010/main" val="219256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7324" y="441850"/>
            <a:ext cx="3730508" cy="646331"/>
          </a:xfrm>
          <a:prstGeom prst="rect">
            <a:avLst/>
          </a:prstGeom>
          <a:noFill/>
        </p:spPr>
        <p:txBody>
          <a:bodyPr wrap="none" lIns="91440" tIns="45720" rIns="91440" bIns="45720">
            <a:spAutoFit/>
          </a:bodyPr>
          <a:lstStyle/>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Docker Images</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extBox 4"/>
          <p:cNvSpPr txBox="1"/>
          <p:nvPr/>
        </p:nvSpPr>
        <p:spPr>
          <a:xfrm>
            <a:off x="1335312" y="1248229"/>
            <a:ext cx="10551887" cy="4347344"/>
          </a:xfrm>
          <a:prstGeom prst="rect">
            <a:avLst/>
          </a:prstGeom>
          <a:noFill/>
        </p:spPr>
        <p:txBody>
          <a:bodyPr wrap="square" rtlCol="0">
            <a:spAutoFit/>
          </a:bodyPr>
          <a:lstStyle/>
          <a:p>
            <a:pPr marL="0" lvl="1" indent="-171450">
              <a:buClr>
                <a:srgbClr val="FFCD00"/>
              </a:buClr>
              <a:buSzPct val="95833"/>
              <a:tabLst>
                <a:tab pos="207169" algn="l"/>
              </a:tabLst>
            </a:pPr>
            <a:r>
              <a:rPr lang="en-US" sz="2400" dirty="0" smtClean="0">
                <a:latin typeface="Comic Sans MS" pitchFamily="66" charset="0"/>
                <a:cs typeface="Times New Roman"/>
                <a:sym typeface="Wingdings" pitchFamily="2" charset="2"/>
              </a:rPr>
              <a:t>Definition</a:t>
            </a:r>
            <a:r>
              <a:rPr lang="en-US" sz="3200" dirty="0" smtClean="0">
                <a:latin typeface="Comic Sans MS" pitchFamily="66" charset="0"/>
                <a:cs typeface="Times New Roman"/>
                <a:sym typeface="Wingdings" pitchFamily="2" charset="2"/>
              </a:rPr>
              <a:t>:</a:t>
            </a:r>
          </a:p>
          <a:p>
            <a:pPr marL="0" lvl="1" indent="-171450">
              <a:buClr>
                <a:srgbClr val="FFCD00"/>
              </a:buClr>
              <a:buSzPct val="95833"/>
              <a:tabLst>
                <a:tab pos="207169" algn="l"/>
              </a:tabLst>
            </a:pPr>
            <a:endParaRPr lang="en-US" sz="3200" dirty="0" smtClean="0">
              <a:latin typeface="Comic Sans MS" pitchFamily="66" charset="0"/>
              <a:cs typeface="Times New Roman"/>
              <a:sym typeface="Wingdings" pitchFamily="2" charset="2"/>
            </a:endParaRPr>
          </a:p>
          <a:p>
            <a:pPr marL="0" lvl="1" indent="-171450">
              <a:buClr>
                <a:srgbClr val="FFCD00"/>
              </a:buClr>
              <a:buSzPct val="95833"/>
              <a:tabLst>
                <a:tab pos="207169" algn="l"/>
              </a:tabLst>
            </a:pPr>
            <a:r>
              <a:rPr lang="en-US" sz="2000" dirty="0" smtClean="0">
                <a:latin typeface="Comic Sans MS" pitchFamily="66" charset="0"/>
                <a:cs typeface="Times New Roman"/>
                <a:sym typeface="Wingdings" pitchFamily="2" charset="2"/>
              </a:rPr>
              <a:t>An image is an inert, immutable, file that's essentially a snapshot of a container.  Images are created with the build/commit command. </a:t>
            </a:r>
          </a:p>
          <a:p>
            <a:pPr marL="0" lvl="1" indent="-171450">
              <a:buClr>
                <a:srgbClr val="FFCD00"/>
              </a:buClr>
              <a:buSzPct val="95833"/>
              <a:tabLst>
                <a:tab pos="207169" algn="l"/>
              </a:tabLst>
            </a:pPr>
            <a:r>
              <a:rPr lang="en-US" sz="2000" dirty="0" smtClean="0">
                <a:latin typeface="Comic Sans MS" pitchFamily="66" charset="0"/>
                <a:cs typeface="Times New Roman"/>
                <a:sym typeface="Wingdings" pitchFamily="2" charset="2"/>
              </a:rPr>
              <a:t>Images are stored in a Docker registry such as registry.hub.docker.com </a:t>
            </a:r>
          </a:p>
          <a:p>
            <a:pPr marL="0" lvl="1" indent="-171450">
              <a:buClr>
                <a:srgbClr val="FFCD00"/>
              </a:buClr>
              <a:buSzPct val="95833"/>
              <a:tabLst>
                <a:tab pos="207169" algn="l"/>
              </a:tabLst>
            </a:pPr>
            <a:endParaRPr lang="en-US" sz="2800" dirty="0" smtClean="0">
              <a:latin typeface="Comic Sans MS" pitchFamily="66" charset="0"/>
              <a:cs typeface="Times New Roman"/>
              <a:sym typeface="Wingdings" pitchFamily="2" charset="2"/>
            </a:endParaRPr>
          </a:p>
          <a:p>
            <a:r>
              <a:rPr lang="en-US" sz="2800" dirty="0" smtClean="0">
                <a:latin typeface="Comic Sans MS" pitchFamily="66" charset="0"/>
                <a:cs typeface="Times New Roman"/>
                <a:sym typeface="Wingdings" pitchFamily="2" charset="2"/>
              </a:rPr>
              <a:t>How to Build ? </a:t>
            </a:r>
            <a:r>
              <a:rPr lang="en-US" sz="2400" dirty="0" smtClean="0">
                <a:latin typeface="Comic Sans MS" pitchFamily="66" charset="0"/>
                <a:cs typeface="Times New Roman"/>
                <a:sym typeface="Wingdings" pitchFamily="2" charset="2"/>
              </a:rPr>
              <a:t>Actually two ways</a:t>
            </a:r>
          </a:p>
          <a:p>
            <a:endParaRPr lang="en-US" sz="1600" dirty="0" smtClean="0">
              <a:latin typeface="Comic Sans MS" pitchFamily="66" charset="0"/>
              <a:cs typeface="Times New Roman"/>
              <a:sym typeface="Wingdings" pitchFamily="2" charset="2"/>
            </a:endParaRPr>
          </a:p>
          <a:p>
            <a:pPr marL="638175" marR="3810" lvl="1" indent="-171450">
              <a:spcBef>
                <a:spcPts val="319"/>
              </a:spcBef>
              <a:buClr>
                <a:srgbClr val="FFCD00"/>
              </a:buClr>
              <a:buSzPct val="95833"/>
              <a:buFont typeface="Wingdings" pitchFamily="2" charset="2"/>
              <a:buChar char="Ø"/>
              <a:tabLst>
                <a:tab pos="207169" algn="l"/>
              </a:tabLst>
            </a:pPr>
            <a:r>
              <a:rPr lang="en-US" sz="2000" dirty="0" smtClean="0">
                <a:latin typeface="Comic Sans MS" pitchFamily="66" charset="0"/>
                <a:cs typeface="Times New Roman"/>
                <a:sym typeface="Wingdings" pitchFamily="2" charset="2"/>
              </a:rPr>
              <a:t>Update container created from an image and commit the results to a new image</a:t>
            </a:r>
          </a:p>
          <a:p>
            <a:pPr marL="638175" lvl="1" indent="-171450">
              <a:buClr>
                <a:srgbClr val="FFCD00"/>
              </a:buClr>
              <a:buSzPct val="95833"/>
              <a:buFont typeface="Wingdings" pitchFamily="2" charset="2"/>
              <a:buChar char="Ø"/>
              <a:tabLst>
                <a:tab pos="207169" algn="l"/>
              </a:tabLst>
            </a:pPr>
            <a:r>
              <a:rPr lang="en-US" sz="2000" dirty="0" smtClean="0">
                <a:latin typeface="Comic Sans MS" pitchFamily="66" charset="0"/>
                <a:cs typeface="Times New Roman"/>
                <a:sym typeface="Wingdings" pitchFamily="2" charset="2"/>
              </a:rPr>
              <a:t>Create </a:t>
            </a:r>
            <a:r>
              <a:rPr lang="en-US" sz="2000" dirty="0" err="1" smtClean="0">
                <a:latin typeface="Comic Sans MS" pitchFamily="66" charset="0"/>
                <a:cs typeface="Times New Roman"/>
                <a:sym typeface="Wingdings" pitchFamily="2" charset="2"/>
              </a:rPr>
              <a:t>Dockerfile</a:t>
            </a:r>
            <a:endParaRPr lang="en-US" sz="2000" dirty="0" smtClean="0">
              <a:latin typeface="Comic Sans MS" pitchFamily="66" charset="0"/>
              <a:cs typeface="Times New Roman"/>
              <a:sym typeface="Wingdings" pitchFamily="2" charset="2"/>
            </a:endParaRPr>
          </a:p>
          <a:p>
            <a:pPr marL="0" lvl="1" indent="-171450">
              <a:buClr>
                <a:srgbClr val="FFCD00"/>
              </a:buClr>
              <a:buSzPct val="95833"/>
              <a:tabLst>
                <a:tab pos="207169" algn="l"/>
              </a:tabLst>
            </a:pPr>
            <a:endParaRPr lang="en-US" sz="2000" dirty="0" smtClean="0">
              <a:latin typeface="Comic Sans MS" pitchFamily="66" charset="0"/>
              <a:cs typeface="Times New Roman"/>
              <a:sym typeface="Wingdings" pitchFamily="2" charset="2"/>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ood 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1089</TotalTime>
  <Words>965</Words>
  <Application>Microsoft Office PowerPoint</Application>
  <PresentationFormat>Widescreen</PresentationFormat>
  <Paragraphs>187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Century Gothic</vt:lpstr>
      <vt:lpstr>Comic Sans MS</vt:lpstr>
      <vt:lpstr>Times New Roman</vt:lpstr>
      <vt:lpstr>Trebuchet MS</vt:lpstr>
      <vt:lpstr>Wingdings</vt:lpstr>
      <vt:lpstr>Wood Type</vt:lpstr>
      <vt:lpstr>DOCKER CONTAINERS</vt:lpstr>
      <vt:lpstr>PowerPoint Presentation</vt:lpstr>
      <vt:lpstr>PowerPoint Presentation</vt:lpstr>
      <vt:lpstr>Lets Run our First Container</vt:lpstr>
      <vt:lpstr>PowerPoint Presentation</vt:lpstr>
      <vt:lpstr>PowerPoint Presentation</vt:lpstr>
      <vt:lpstr>PowerPoint Presentation</vt:lpstr>
      <vt:lpstr>DOCKER IMAGES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Automatic Data Processing, LLP.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Theegala, Nareshwar Reddy (ES)</dc:creator>
  <cp:lastModifiedBy>Theegala, Nareshwar Reddy (ES)</cp:lastModifiedBy>
  <cp:revision>85</cp:revision>
  <dcterms:created xsi:type="dcterms:W3CDTF">2018-02-04T04:18:34Z</dcterms:created>
  <dcterms:modified xsi:type="dcterms:W3CDTF">2018-03-23T04:43:11Z</dcterms:modified>
</cp:coreProperties>
</file>