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340" r:id="rId2"/>
    <p:sldId id="349" r:id="rId3"/>
    <p:sldId id="350" r:id="rId4"/>
    <p:sldId id="351" r:id="rId5"/>
    <p:sldId id="352" r:id="rId6"/>
    <p:sldId id="354" r:id="rId7"/>
    <p:sldId id="355" r:id="rId8"/>
    <p:sldId id="3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0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9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8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8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2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2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8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2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647" y="1949876"/>
            <a:ext cx="6763146" cy="1609344"/>
          </a:xfrm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smtClean="0"/>
              <a:t>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55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7813" y="2207674"/>
            <a:ext cx="7372335" cy="3084164"/>
            <a:chOff x="2045776" y="2123268"/>
            <a:chExt cx="7372335" cy="3084164"/>
          </a:xfrm>
        </p:grpSpPr>
        <p:sp>
          <p:nvSpPr>
            <p:cNvPr id="3" name="Oval 2"/>
            <p:cNvSpPr/>
            <p:nvPr/>
          </p:nvSpPr>
          <p:spPr>
            <a:xfrm>
              <a:off x="2045776" y="2123268"/>
              <a:ext cx="1487838" cy="1518834"/>
            </a:xfrm>
            <a:prstGeom prst="ellipse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/>
                <a:t>Image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413971" y="2548282"/>
              <a:ext cx="2004140" cy="655682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/>
                <a:t>Container</a:t>
              </a:r>
            </a:p>
          </p:txBody>
        </p:sp>
        <p:cxnSp>
          <p:nvCxnSpPr>
            <p:cNvPr id="5" name="Elbow Connector 4"/>
            <p:cNvCxnSpPr/>
            <p:nvPr/>
          </p:nvCxnSpPr>
          <p:spPr>
            <a:xfrm>
              <a:off x="2836188" y="3719594"/>
              <a:ext cx="743922" cy="464952"/>
            </a:xfrm>
            <a:prstGeom prst="bentConnector3">
              <a:avLst>
                <a:gd name="adj1" fmla="val -2083"/>
              </a:avLst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>
              <a:off x="2836186" y="4184546"/>
              <a:ext cx="743922" cy="464952"/>
            </a:xfrm>
            <a:prstGeom prst="bentConnector3">
              <a:avLst>
                <a:gd name="adj1" fmla="val -2083"/>
              </a:avLst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2836186" y="4603006"/>
              <a:ext cx="743922" cy="464952"/>
            </a:xfrm>
            <a:prstGeom prst="bentConnector3">
              <a:avLst>
                <a:gd name="adj1" fmla="val -2083"/>
              </a:avLst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42100" y="4014067"/>
              <a:ext cx="2728564" cy="356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/>
                <a:t>Operating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2099" y="4432523"/>
              <a:ext cx="2728564" cy="356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/>
                <a:t>S</a:t>
              </a:r>
              <a:r>
                <a:rPr lang="en-US" sz="2000" b="1" dirty="0" smtClean="0"/>
                <a:t>oftware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2099" y="4850979"/>
              <a:ext cx="2728564" cy="356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/>
                <a:t>Application Code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4" idx="1"/>
            </p:cNvCxnSpPr>
            <p:nvPr/>
          </p:nvCxnSpPr>
          <p:spPr>
            <a:xfrm flipV="1">
              <a:off x="3533614" y="2876123"/>
              <a:ext cx="3880357" cy="6562"/>
            </a:xfrm>
            <a:prstGeom prst="straightConnector1">
              <a:avLst/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7808" y="2570522"/>
              <a:ext cx="1348353" cy="3056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400"/>
              </a:lvl1pPr>
            </a:lstStyle>
            <a:p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88130" y="281354"/>
            <a:ext cx="11125200" cy="63304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3216" y="1773961"/>
            <a:ext cx="9565343" cy="3130656"/>
            <a:chOff x="1710668" y="1844299"/>
            <a:chExt cx="9565343" cy="3130656"/>
          </a:xfrm>
        </p:grpSpPr>
        <p:sp>
          <p:nvSpPr>
            <p:cNvPr id="3" name="Oval 2"/>
            <p:cNvSpPr/>
            <p:nvPr/>
          </p:nvSpPr>
          <p:spPr>
            <a:xfrm>
              <a:off x="5314023" y="2355470"/>
              <a:ext cx="1487838" cy="1518834"/>
            </a:xfrm>
            <a:prstGeom prst="ellipse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/>
                <a:t>Image</a:t>
              </a: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271871" y="2780484"/>
              <a:ext cx="2004140" cy="655682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/>
                <a:t>Container</a:t>
              </a:r>
            </a:p>
          </p:txBody>
        </p:sp>
        <p:cxnSp>
          <p:nvCxnSpPr>
            <p:cNvPr id="5" name="Straight Arrow Connector 4"/>
            <p:cNvCxnSpPr>
              <a:stCxn id="3" idx="6"/>
              <a:endCxn id="4" idx="1"/>
            </p:cNvCxnSpPr>
            <p:nvPr/>
          </p:nvCxnSpPr>
          <p:spPr>
            <a:xfrm flipV="1">
              <a:off x="6801861" y="3108325"/>
              <a:ext cx="2470010" cy="6562"/>
            </a:xfrm>
            <a:prstGeom prst="straightConnector1">
              <a:avLst/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515644" y="2802725"/>
              <a:ext cx="1348353" cy="3056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400"/>
              </a:lvl1pPr>
            </a:lstStyle>
            <a:p>
              <a:r>
                <a:rPr lang="en-US" dirty="0"/>
                <a:t>Run</a:t>
              </a:r>
            </a:p>
          </p:txBody>
        </p:sp>
        <p:sp>
          <p:nvSpPr>
            <p:cNvPr id="7" name="Flowchart: Internal Storage 6"/>
            <p:cNvSpPr/>
            <p:nvPr/>
          </p:nvSpPr>
          <p:spPr>
            <a:xfrm>
              <a:off x="1710668" y="2231483"/>
              <a:ext cx="1906291" cy="2743472"/>
            </a:xfrm>
            <a:prstGeom prst="flowChartInternalStorage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0854" y="1844299"/>
              <a:ext cx="3701816" cy="3561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 err="1" smtClean="0"/>
                <a:t>DockerFile</a:t>
              </a:r>
              <a:r>
                <a:rPr lang="en-US" sz="2000" dirty="0" smtClean="0"/>
                <a:t> / Docker Commit</a:t>
              </a:r>
              <a:endParaRPr lang="en-US" sz="2000" dirty="0" smtClean="0"/>
            </a:p>
          </p:txBody>
        </p:sp>
        <p:cxnSp>
          <p:nvCxnSpPr>
            <p:cNvPr id="9" name="Straight Arrow Connector 8"/>
            <p:cNvCxnSpPr>
              <a:stCxn id="7" idx="3"/>
              <a:endCxn id="3" idx="2"/>
            </p:cNvCxnSpPr>
            <p:nvPr/>
          </p:nvCxnSpPr>
          <p:spPr>
            <a:xfrm flipV="1">
              <a:off x="3616959" y="3114887"/>
              <a:ext cx="1697064" cy="488332"/>
            </a:xfrm>
            <a:prstGeom prst="straightConnector1">
              <a:avLst/>
            </a:prstGeom>
            <a:ln w="5715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88130" y="393895"/>
            <a:ext cx="11125200" cy="63304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3656" y="1198727"/>
            <a:ext cx="11126522" cy="4419600"/>
          </a:xfrm>
          <a:prstGeom prst="rect">
            <a:avLst/>
          </a:prstGeom>
        </p:spPr>
        <p:txBody>
          <a:bodyPr/>
          <a:lstStyle/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Conception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 an Image from a Dockerfile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Birth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(create+start) a container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Reproduction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 (persist) a container to a new image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a new container from an image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Sleep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KILL a running container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Wake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a stopped container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Death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 (delete) a stopped container  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Extinction  </a:t>
            </a: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RMI a container image (delete image)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8130" y="281354"/>
            <a:ext cx="11125200" cy="889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Container Lifecycle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4240" y="1245071"/>
            <a:ext cx="11126522" cy="4419600"/>
          </a:xfrm>
          <a:prstGeom prst="rect">
            <a:avLst/>
          </a:prstGeom>
        </p:spPr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Light-Weight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Minimal overhead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/network)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Linux containers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 storage consumption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layered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filesystem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save space (AUFS/LVM)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Portable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it Everywhere! -  Linux, Mac OS or Windows operating system that has Docker installed.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Raspberry pi support.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from one environment to another by using the same Docker technology.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Self-sufficient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Docker container contains everything it needs to run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Minimal Base OS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Libraries and frameworks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code</a:t>
            </a:r>
          </a:p>
          <a:p>
            <a:pPr marL="1005840" marR="0" lvl="3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Docker container should be able to run anywhere that Docker can run.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3573" y="320782"/>
            <a:ext cx="11125200" cy="889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Features….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4540" y="1147936"/>
            <a:ext cx="11404601" cy="4121485"/>
            <a:chOff x="531149" y="1176071"/>
            <a:chExt cx="11404601" cy="412148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30307" y="1176071"/>
              <a:ext cx="6905443" cy="367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531149" y="1335156"/>
              <a:ext cx="4625641" cy="39624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Docker client – Command Line Interface (CLI) for interfacing with the Docker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Dockerfile – Text file of Docker instructions used to assemble a Docker Image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Image – Hierarchies of files built from a </a:t>
              </a:r>
              <a:r>
                <a:rPr lang="en-US" sz="2000" dirty="0" err="1" smtClean="0"/>
                <a:t>Dockerfile</a:t>
              </a:r>
              <a:r>
                <a:rPr lang="en-US" sz="2000" dirty="0" smtClean="0"/>
                <a:t>, the file used as input to the docker build command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Container – Running instance of an Image using the docker run command</a:t>
              </a:r>
            </a:p>
            <a:p>
              <a:pPr marL="22860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2000" dirty="0" smtClean="0"/>
                <a:t>Registry – Image repository</a:t>
              </a:r>
              <a:r>
                <a:rPr lang="en-US" sz="2400" dirty="0" smtClean="0"/>
                <a:t> 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defRPr/>
              </a:pPr>
              <a:endParaRPr lang="en-US" sz="2400" dirty="0" smtClean="0"/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306729" y="199744"/>
            <a:ext cx="11125200" cy="889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8593" y="321994"/>
            <a:ext cx="11125200" cy="889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Docker Engine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567" y="1108893"/>
            <a:ext cx="4975217" cy="40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7"/>
          <p:cNvSpPr txBox="1">
            <a:spLocks/>
          </p:cNvSpPr>
          <p:nvPr/>
        </p:nvSpPr>
        <p:spPr>
          <a:xfrm>
            <a:off x="503016" y="1270783"/>
            <a:ext cx="4965882" cy="4419600"/>
          </a:xfrm>
          <a:prstGeom prst="rect">
            <a:avLst/>
          </a:prstGeom>
        </p:spPr>
        <p:txBody>
          <a:bodyPr/>
          <a:lstStyle/>
          <a:p>
            <a:pPr marL="182880" indent="-182880" algn="just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smtClean="0"/>
              <a:t>Docker Engine is THE core piece of technology that allows you to run containers. </a:t>
            </a:r>
            <a:endParaRPr lang="en-US" sz="2000" dirty="0" smtClean="0"/>
          </a:p>
          <a:p>
            <a:pPr marL="182880" indent="-182880" algn="just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 smtClean="0"/>
              <a:t>order for a container to run on any Linux host, at a minimum, the Docker Engine needs to be </a:t>
            </a:r>
            <a:r>
              <a:rPr lang="en-US" sz="2000" dirty="0" smtClean="0"/>
              <a:t>installed.</a:t>
            </a:r>
          </a:p>
          <a:p>
            <a:pPr marL="182880" indent="-182880" algn="just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000" dirty="0" smtClean="0"/>
              <a:t>Then </a:t>
            </a:r>
            <a:r>
              <a:rPr lang="en-US" sz="2000" dirty="0" smtClean="0"/>
              <a:t>the container can run on any Linux host where Docker Engine is installed, providing the benefit of portability, without doing any application specific configuration changes on each host.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3"/>
          <p:cNvSpPr txBox="1">
            <a:spLocks/>
          </p:cNvSpPr>
          <p:nvPr/>
        </p:nvSpPr>
        <p:spPr>
          <a:xfrm>
            <a:off x="292661" y="196948"/>
            <a:ext cx="11125200" cy="518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Containers are Portable, but How about Advanced 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3457" y="1867714"/>
            <a:ext cx="11722217" cy="3569896"/>
            <a:chOff x="249389" y="1389412"/>
            <a:chExt cx="11908285" cy="3569896"/>
          </a:xfrm>
        </p:grpSpPr>
        <p:sp>
          <p:nvSpPr>
            <p:cNvPr id="8" name="Rectangle 7"/>
            <p:cNvSpPr/>
            <p:nvPr/>
          </p:nvSpPr>
          <p:spPr>
            <a:xfrm>
              <a:off x="8009786" y="1389412"/>
              <a:ext cx="3889284" cy="3569896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89" y="1389412"/>
              <a:ext cx="7204278" cy="35698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118667" y="1407228"/>
              <a:ext cx="4039007" cy="35520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defRPr/>
              </a:pPr>
              <a:r>
                <a:rPr lang="en-US" sz="2400" dirty="0" smtClean="0"/>
                <a:t>Advanced Functions </a:t>
              </a:r>
            </a:p>
            <a:p>
              <a:pPr marL="22860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Orchestration, Monitoring, Operations, Service Discovery</a:t>
              </a:r>
            </a:p>
            <a:p>
              <a:pPr marL="228600" indent="-22860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Docker </a:t>
              </a:r>
              <a:r>
                <a:rPr lang="en-US" sz="1400" dirty="0"/>
                <a:t>Environment </a:t>
              </a:r>
              <a:r>
                <a:rPr lang="en-US" sz="1400" dirty="0" smtClean="0"/>
                <a:t>Provisioning</a:t>
              </a:r>
              <a:endParaRPr lang="en-US" sz="1400" dirty="0"/>
            </a:p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defRPr/>
              </a:pPr>
              <a:r>
                <a:rPr lang="en-US" sz="2400" dirty="0"/>
                <a:t>Fragmented </a:t>
              </a:r>
              <a:r>
                <a:rPr lang="en-US" sz="2400" dirty="0" smtClean="0"/>
                <a:t>Market Solutions</a:t>
              </a:r>
              <a:endParaRPr lang="en-US" sz="2400" dirty="0"/>
            </a:p>
            <a:p>
              <a:pPr marL="285750" indent="-28575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Kubernetes</a:t>
              </a:r>
            </a:p>
            <a:p>
              <a:pPr marL="285750" indent="-28575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Swarm, Docker Data Center, Docker Cloud</a:t>
              </a:r>
            </a:p>
            <a:p>
              <a:pPr marL="285750" indent="-28575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smtClean="0"/>
                <a:t>Consul, ETCD, Docker Networking</a:t>
              </a:r>
            </a:p>
            <a:p>
              <a:pPr marL="285750" indent="-285750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400" dirty="0" err="1" smtClean="0"/>
                <a:t>etc</a:t>
              </a:r>
              <a:endParaRPr lang="en-US" sz="2400" dirty="0" smtClean="0"/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41789" y="2375077"/>
              <a:ext cx="850988" cy="1056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8800" b="1" dirty="0" smtClean="0"/>
                <a:t>+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1125</TotalTime>
  <Words>357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DOCKER BASIC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Automatic Data Processing, LLP.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 Nareshwar Reddy (ES)</dc:creator>
  <cp:lastModifiedBy>Nareshwar</cp:lastModifiedBy>
  <cp:revision>96</cp:revision>
  <dcterms:created xsi:type="dcterms:W3CDTF">2018-02-04T04:18:34Z</dcterms:created>
  <dcterms:modified xsi:type="dcterms:W3CDTF">2019-01-02T04:27:05Z</dcterms:modified>
</cp:coreProperties>
</file>