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61" r:id="rId2"/>
    <p:sldId id="331" r:id="rId3"/>
    <p:sldId id="273" r:id="rId4"/>
    <p:sldId id="274" r:id="rId5"/>
    <p:sldId id="275" r:id="rId6"/>
    <p:sldId id="276" r:id="rId7"/>
    <p:sldId id="277" r:id="rId8"/>
    <p:sldId id="278" r:id="rId9"/>
    <p:sldId id="279" r:id="rId10"/>
    <p:sldId id="280" r:id="rId11"/>
    <p:sldId id="330" r:id="rId12"/>
    <p:sldId id="334" r:id="rId13"/>
    <p:sldId id="335" r:id="rId14"/>
    <p:sldId id="266" r:id="rId15"/>
    <p:sldId id="267" r:id="rId16"/>
    <p:sldId id="269" r:id="rId17"/>
    <p:sldId id="281" r:id="rId18"/>
    <p:sldId id="283" r:id="rId19"/>
    <p:sldId id="284" r:id="rId20"/>
    <p:sldId id="285" r:id="rId21"/>
    <p:sldId id="332" r:id="rId22"/>
    <p:sldId id="286" r:id="rId23"/>
    <p:sldId id="287" r:id="rId24"/>
    <p:sldId id="333" r:id="rId25"/>
    <p:sldId id="289" r:id="rId26"/>
    <p:sldId id="3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cstate="print">
              <a:alphaModFix amt="8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369708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2400961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404085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2518C5A-2B63-40AA-AE33-4DE4D2C71CE2}" type="datetimeFigureOut">
              <a:rPr lang="en-US" smtClean="0"/>
              <a:pPr/>
              <a:t>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9576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22518C5A-2B63-40AA-AE33-4DE4D2C71CE2}" type="datetimeFigureOut">
              <a:rPr lang="en-US" smtClean="0"/>
              <a:pPr/>
              <a:t>1/4/2019</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2">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358648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518C5A-2B63-40AA-AE33-4DE4D2C71CE2}" type="datetimeFigureOut">
              <a:rPr lang="en-US" smtClean="0"/>
              <a:pPr/>
              <a:t>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248738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518C5A-2B63-40AA-AE33-4DE4D2C71CE2}" type="datetimeFigureOut">
              <a:rPr lang="en-US" smtClean="0"/>
              <a:pPr/>
              <a:t>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28898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518C5A-2B63-40AA-AE33-4DE4D2C71CE2}" type="datetimeFigureOut">
              <a:rPr lang="en-US" smtClean="0"/>
              <a:pPr/>
              <a:t>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409169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18C5A-2B63-40AA-AE33-4DE4D2C71CE2}" type="datetimeFigureOut">
              <a:rPr lang="en-US" smtClean="0"/>
              <a:pPr/>
              <a:t>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5642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18C5A-2B63-40AA-AE33-4DE4D2C71CE2}" type="datetimeFigureOut">
              <a:rPr lang="en-US" smtClean="0"/>
              <a:pPr/>
              <a:t>1/4/2019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60729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22518C5A-2B63-40AA-AE33-4DE4D2C71CE2}" type="datetimeFigureOut">
              <a:rPr lang="en-US" smtClean="0"/>
              <a:pPr/>
              <a:t>1/4/2019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2">
                    <a:shade val="45000"/>
                    <a:satMod val="135000"/>
                  </a:schemeClr>
                  <a:prstClr val="white"/>
                </a:duotone>
                <a:extLst>
                  <a:ext uri="{BEBA8EAE-BF5A-486C-A8C5-ECC9F3942E4B}">
                    <a14:imgProps xmln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74383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22518C5A-2B63-40AA-AE33-4DE4D2C71CE2}" type="datetimeFigureOut">
              <a:rPr lang="en-US" smtClean="0"/>
              <a:pPr/>
              <a:t>1/4/2019</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cstate="print">
                <a:duotone>
                  <a:schemeClr val="accent2">
                    <a:shade val="45000"/>
                    <a:satMod val="135000"/>
                  </a:schemeClr>
                  <a:prstClr val="white"/>
                </a:duotone>
                <a:extLst>
                  <a:ext uri="{BEBA8EAE-BF5A-486C-A8C5-ECC9F3942E4B}">
                    <a14:imgProps xmln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7B860FC-1C67-44FD-AE43-40A017091CB1}" type="slidenum">
              <a:rPr lang="en-US" smtClean="0"/>
              <a:pPr/>
              <a:t>‹#›</a:t>
            </a:fld>
            <a:endParaRPr lang="en-US"/>
          </a:p>
        </p:txBody>
      </p:sp>
    </p:spTree>
    <p:extLst>
      <p:ext uri="{BB962C8B-B14F-4D97-AF65-F5344CB8AC3E}">
        <p14:creationId xmlns="" xmlns:p14="http://schemas.microsoft.com/office/powerpoint/2010/main" val="3858261415"/>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docs.docker.com/engine/installation/linux/docker-ce/ubunt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docker.com/docker-for-mac/install/" TargetMode="External"/><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7000" y="3677031"/>
            <a:ext cx="6858000" cy="0"/>
          </a:xfrm>
          <a:custGeom>
            <a:avLst/>
            <a:gdLst/>
            <a:ahLst/>
            <a:cxnLst/>
            <a:rect l="l" t="t" r="r" b="b"/>
            <a:pathLst>
              <a:path w="9144000">
                <a:moveTo>
                  <a:pt x="0" y="0"/>
                </a:moveTo>
                <a:lnTo>
                  <a:pt x="9143999" y="0"/>
                </a:lnTo>
              </a:path>
            </a:pathLst>
          </a:custGeom>
          <a:ln w="9144">
            <a:solidFill>
              <a:srgbClr val="000000"/>
            </a:solidFill>
          </a:ln>
        </p:spPr>
        <p:txBody>
          <a:bodyPr wrap="square" lIns="0" tIns="0" rIns="0" bIns="0" rtlCol="0"/>
          <a:lstStyle/>
          <a:p>
            <a:endParaRPr sz="1350"/>
          </a:p>
        </p:txBody>
      </p:sp>
      <p:sp>
        <p:nvSpPr>
          <p:cNvPr id="3" name="object 3"/>
          <p:cNvSpPr/>
          <p:nvPr/>
        </p:nvSpPr>
        <p:spPr>
          <a:xfrm>
            <a:off x="3505963" y="3393567"/>
            <a:ext cx="425291" cy="567214"/>
          </a:xfrm>
          <a:custGeom>
            <a:avLst/>
            <a:gdLst/>
            <a:ahLst/>
            <a:cxnLst/>
            <a:rect l="l" t="t" r="r" b="b"/>
            <a:pathLst>
              <a:path w="567055" h="756285">
                <a:moveTo>
                  <a:pt x="283464" y="0"/>
                </a:moveTo>
                <a:lnTo>
                  <a:pt x="241575" y="4096"/>
                </a:lnTo>
                <a:lnTo>
                  <a:pt x="201595" y="15997"/>
                </a:lnTo>
                <a:lnTo>
                  <a:pt x="163962" y="35119"/>
                </a:lnTo>
                <a:lnTo>
                  <a:pt x="129114" y="60877"/>
                </a:lnTo>
                <a:lnTo>
                  <a:pt x="97490" y="92688"/>
                </a:lnTo>
                <a:lnTo>
                  <a:pt x="69528" y="129967"/>
                </a:lnTo>
                <a:lnTo>
                  <a:pt x="45667" y="172130"/>
                </a:lnTo>
                <a:lnTo>
                  <a:pt x="26345" y="218594"/>
                </a:lnTo>
                <a:lnTo>
                  <a:pt x="12001" y="268775"/>
                </a:lnTo>
                <a:lnTo>
                  <a:pt x="3073" y="322089"/>
                </a:lnTo>
                <a:lnTo>
                  <a:pt x="0" y="377952"/>
                </a:lnTo>
                <a:lnTo>
                  <a:pt x="3073" y="433814"/>
                </a:lnTo>
                <a:lnTo>
                  <a:pt x="12001" y="487128"/>
                </a:lnTo>
                <a:lnTo>
                  <a:pt x="26345" y="537309"/>
                </a:lnTo>
                <a:lnTo>
                  <a:pt x="45667" y="583773"/>
                </a:lnTo>
                <a:lnTo>
                  <a:pt x="69528" y="625936"/>
                </a:lnTo>
                <a:lnTo>
                  <a:pt x="97490" y="663215"/>
                </a:lnTo>
                <a:lnTo>
                  <a:pt x="129114" y="695026"/>
                </a:lnTo>
                <a:lnTo>
                  <a:pt x="163962" y="720784"/>
                </a:lnTo>
                <a:lnTo>
                  <a:pt x="201595" y="739906"/>
                </a:lnTo>
                <a:lnTo>
                  <a:pt x="241575" y="751807"/>
                </a:lnTo>
                <a:lnTo>
                  <a:pt x="283464" y="755904"/>
                </a:lnTo>
                <a:lnTo>
                  <a:pt x="325360" y="751807"/>
                </a:lnTo>
                <a:lnTo>
                  <a:pt x="365346" y="739906"/>
                </a:lnTo>
                <a:lnTo>
                  <a:pt x="402981" y="720784"/>
                </a:lnTo>
                <a:lnTo>
                  <a:pt x="437829" y="695026"/>
                </a:lnTo>
                <a:lnTo>
                  <a:pt x="469452" y="663215"/>
                </a:lnTo>
                <a:lnTo>
                  <a:pt x="497411" y="625936"/>
                </a:lnTo>
                <a:lnTo>
                  <a:pt x="521269" y="583773"/>
                </a:lnTo>
                <a:lnTo>
                  <a:pt x="540588" y="537309"/>
                </a:lnTo>
                <a:lnTo>
                  <a:pt x="554929" y="487128"/>
                </a:lnTo>
                <a:lnTo>
                  <a:pt x="563855" y="433814"/>
                </a:lnTo>
                <a:lnTo>
                  <a:pt x="566928" y="377952"/>
                </a:lnTo>
                <a:lnTo>
                  <a:pt x="563855" y="322089"/>
                </a:lnTo>
                <a:lnTo>
                  <a:pt x="554929" y="268775"/>
                </a:lnTo>
                <a:lnTo>
                  <a:pt x="540588" y="218594"/>
                </a:lnTo>
                <a:lnTo>
                  <a:pt x="521269" y="172130"/>
                </a:lnTo>
                <a:lnTo>
                  <a:pt x="497411" y="129967"/>
                </a:lnTo>
                <a:lnTo>
                  <a:pt x="469452" y="92688"/>
                </a:lnTo>
                <a:lnTo>
                  <a:pt x="437829" y="60877"/>
                </a:lnTo>
                <a:lnTo>
                  <a:pt x="402981" y="35119"/>
                </a:lnTo>
                <a:lnTo>
                  <a:pt x="365346" y="15997"/>
                </a:lnTo>
                <a:lnTo>
                  <a:pt x="325360" y="4096"/>
                </a:lnTo>
                <a:lnTo>
                  <a:pt x="283464" y="0"/>
                </a:lnTo>
                <a:close/>
              </a:path>
            </a:pathLst>
          </a:custGeom>
          <a:solidFill>
            <a:srgbClr val="FFCD00"/>
          </a:solidFill>
        </p:spPr>
        <p:txBody>
          <a:bodyPr wrap="square" lIns="0" tIns="0" rIns="0" bIns="0" rtlCol="0"/>
          <a:lstStyle/>
          <a:p>
            <a:endParaRPr sz="1350"/>
          </a:p>
        </p:txBody>
      </p:sp>
      <p:sp>
        <p:nvSpPr>
          <p:cNvPr id="5" name="object 5"/>
          <p:cNvSpPr/>
          <p:nvPr/>
        </p:nvSpPr>
        <p:spPr>
          <a:xfrm>
            <a:off x="6096000" y="596645"/>
            <a:ext cx="3266694" cy="2914650"/>
          </a:xfrm>
          <a:prstGeom prst="rect">
            <a:avLst/>
          </a:prstGeom>
          <a:blipFill>
            <a:blip r:embed="rId2" cstate="print"/>
            <a:stretch>
              <a:fillRect/>
            </a:stretch>
          </a:blipFill>
        </p:spPr>
        <p:txBody>
          <a:bodyPr wrap="square" lIns="0" tIns="0" rIns="0" bIns="0" rtlCol="0"/>
          <a:lstStyle/>
          <a:p>
            <a:endParaRPr sz="1350"/>
          </a:p>
        </p:txBody>
      </p:sp>
      <p:sp>
        <p:nvSpPr>
          <p:cNvPr id="6" name="object 6"/>
          <p:cNvSpPr txBox="1"/>
          <p:nvPr/>
        </p:nvSpPr>
        <p:spPr>
          <a:xfrm>
            <a:off x="2840357" y="4683176"/>
            <a:ext cx="1482262" cy="317395"/>
          </a:xfrm>
          <a:prstGeom prst="rect">
            <a:avLst/>
          </a:prstGeom>
        </p:spPr>
        <p:txBody>
          <a:bodyPr vert="horz" wrap="square" lIns="0" tIns="9525" rIns="0" bIns="0" rtlCol="0">
            <a:spAutoFit/>
          </a:bodyPr>
          <a:lstStyle/>
          <a:p>
            <a:pPr marL="9525">
              <a:spcBef>
                <a:spcPts val="75"/>
              </a:spcBef>
            </a:pPr>
            <a:r>
              <a:rPr lang="en-US" sz="2000" smtClean="0">
                <a:latin typeface="Times New Roman"/>
                <a:cs typeface="Times New Roman"/>
              </a:rPr>
              <a:t>DevOps </a:t>
            </a:r>
            <a:r>
              <a:rPr lang="en-US" sz="2000" smtClean="0">
                <a:latin typeface="Times New Roman"/>
                <a:cs typeface="Times New Roman"/>
              </a:rPr>
              <a:t>2019</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cstate="print"/>
          <a:stretch>
            <a:fillRect/>
          </a:stretch>
        </p:blipFill>
        <p:spPr>
          <a:xfrm>
            <a:off x="1960401" y="1212422"/>
            <a:ext cx="9903649" cy="4551771"/>
          </a:xfrm>
          <a:prstGeom prst="rect">
            <a:avLst/>
          </a:prstGeom>
        </p:spPr>
      </p:pic>
      <p:sp>
        <p:nvSpPr>
          <p:cNvPr id="39" name="Rectangle 38"/>
          <p:cNvSpPr/>
          <p:nvPr/>
        </p:nvSpPr>
        <p:spPr>
          <a:xfrm>
            <a:off x="77483" y="328306"/>
            <a:ext cx="7160936" cy="523220"/>
          </a:xfrm>
          <a:prstGeom prst="rect">
            <a:avLst/>
          </a:prstGeom>
          <a:noFill/>
        </p:spPr>
        <p:txBody>
          <a:bodyPr wrap="none" lIns="91440" tIns="45720" rIns="91440" bIns="45720">
            <a:spAutoFit/>
          </a:bodyPr>
          <a:lstStyle/>
          <a:p>
            <a:pPr algn="ctr"/>
            <a:r>
              <a:rPr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 need a shipping container</a:t>
            </a:r>
            <a:r>
              <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system</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p:nvPr/>
        </p:nvSpPr>
        <p:spPr>
          <a:xfrm>
            <a:off x="1415935" y="659756"/>
            <a:ext cx="3028743" cy="2600079"/>
          </a:xfrm>
          <a:prstGeom prst="rect">
            <a:avLst/>
          </a:prstGeom>
          <a:blipFill>
            <a:blip r:embed="rId2" cstate="print"/>
            <a:stretch>
              <a:fillRect/>
            </a:stretch>
          </a:blipFill>
        </p:spPr>
        <p:txBody>
          <a:bodyPr wrap="square" lIns="0" tIns="0" rIns="0" bIns="0" rtlCol="0"/>
          <a:lstStyle/>
          <a:p>
            <a:endParaRPr/>
          </a:p>
        </p:txBody>
      </p:sp>
      <p:sp>
        <p:nvSpPr>
          <p:cNvPr id="8" name="object 5"/>
          <p:cNvSpPr txBox="1">
            <a:spLocks noGrp="1"/>
          </p:cNvSpPr>
          <p:nvPr>
            <p:ph type="title"/>
          </p:nvPr>
        </p:nvSpPr>
        <p:spPr>
          <a:xfrm>
            <a:off x="4867862" y="1379555"/>
            <a:ext cx="4345585" cy="1243930"/>
          </a:xfrm>
          <a:prstGeom prst="rect">
            <a:avLst/>
          </a:prstGeom>
        </p:spPr>
        <p:txBody>
          <a:bodyPr vert="horz" wrap="square" lIns="0" tIns="12700" rIns="0" bIns="0" rtlCol="0">
            <a:spAutoFit/>
          </a:bodyPr>
          <a:lstStyle/>
          <a:p>
            <a:pPr marL="12700">
              <a:lnSpc>
                <a:spcPct val="100000"/>
              </a:lnSpc>
              <a:spcBef>
                <a:spcPts val="100"/>
              </a:spcBef>
            </a:pPr>
            <a:r>
              <a:rPr lang="en-US" sz="2000" spc="-5" dirty="0" smtClean="0">
                <a:solidFill>
                  <a:srgbClr val="000000"/>
                </a:solidFill>
                <a:latin typeface="Arial"/>
                <a:cs typeface="Arial"/>
              </a:rPr>
              <a:t>Brings the power of creating a </a:t>
            </a:r>
            <a:br>
              <a:rPr lang="en-US" sz="2000" spc="-5" dirty="0" smtClean="0">
                <a:solidFill>
                  <a:srgbClr val="000000"/>
                </a:solidFill>
                <a:latin typeface="Arial"/>
                <a:cs typeface="Arial"/>
              </a:rPr>
            </a:br>
            <a:r>
              <a:rPr lang="en-US" sz="2000" spc="-5" dirty="0" smtClean="0">
                <a:solidFill>
                  <a:srgbClr val="000000"/>
                </a:solidFill>
                <a:latin typeface="Arial"/>
                <a:cs typeface="Arial"/>
              </a:rPr>
              <a:t>for code &amp; all of its dependencies together, which can be shipped across the environments. </a:t>
            </a:r>
            <a:endParaRPr sz="2000" dirty="0">
              <a:latin typeface="Arial"/>
              <a:cs typeface="Arial"/>
            </a:endParaRPr>
          </a:p>
        </p:txBody>
      </p:sp>
      <p:sp>
        <p:nvSpPr>
          <p:cNvPr id="9" name="TextBox 8"/>
          <p:cNvSpPr txBox="1"/>
          <p:nvPr/>
        </p:nvSpPr>
        <p:spPr>
          <a:xfrm>
            <a:off x="3405069" y="3865944"/>
            <a:ext cx="7509858" cy="1200329"/>
          </a:xfrm>
          <a:prstGeom prst="rect">
            <a:avLst/>
          </a:prstGeom>
          <a:noFill/>
        </p:spPr>
        <p:txBody>
          <a:bodyPr wrap="square" rtlCol="0">
            <a:spAutoFit/>
          </a:bodyPr>
          <a:lstStyle/>
          <a:p>
            <a:r>
              <a:rPr lang="en-US" spc="-5" dirty="0" smtClean="0">
                <a:latin typeface="Arial"/>
                <a:cs typeface="Arial"/>
              </a:rPr>
              <a:t>So Docker CONTAINER </a:t>
            </a:r>
          </a:p>
          <a:p>
            <a:endParaRPr lang="en-US" spc="-5" dirty="0">
              <a:latin typeface="Arial"/>
              <a:cs typeface="Arial"/>
            </a:endParaRPr>
          </a:p>
          <a:p>
            <a:r>
              <a:rPr lang="en-US" spc="-5" dirty="0" smtClean="0">
                <a:latin typeface="Arial"/>
                <a:cs typeface="Arial"/>
              </a:rPr>
              <a:t>Is an Isolated run time environment of a service/code with all dependencies, </a:t>
            </a:r>
            <a:r>
              <a:rPr lang="en-US" spc="-5" dirty="0">
                <a:latin typeface="Arial"/>
                <a:cs typeface="Arial"/>
              </a:rPr>
              <a:t>but </a:t>
            </a:r>
            <a:r>
              <a:rPr lang="en-US" spc="-5" dirty="0" smtClean="0">
                <a:latin typeface="Arial"/>
                <a:cs typeface="Arial"/>
              </a:rPr>
              <a:t>shares </a:t>
            </a:r>
            <a:r>
              <a:rPr lang="en-US" dirty="0">
                <a:latin typeface="Arial"/>
                <a:cs typeface="Arial"/>
              </a:rPr>
              <a:t>OS </a:t>
            </a:r>
            <a:r>
              <a:rPr lang="en-US" spc="-10" dirty="0">
                <a:latin typeface="Arial"/>
                <a:cs typeface="Arial"/>
              </a:rPr>
              <a:t>and </a:t>
            </a:r>
            <a:r>
              <a:rPr lang="en-US" spc="-5" dirty="0" smtClean="0">
                <a:latin typeface="Arial"/>
                <a:cs typeface="Arial"/>
              </a:rPr>
              <a:t>appropriate </a:t>
            </a:r>
            <a:r>
              <a:rPr lang="en-US" spc="-5" dirty="0">
                <a:latin typeface="Arial"/>
                <a:cs typeface="Arial"/>
              </a:rPr>
              <a:t>bins </a:t>
            </a:r>
            <a:r>
              <a:rPr lang="en-US" dirty="0">
                <a:latin typeface="Arial"/>
                <a:cs typeface="Arial"/>
              </a:rPr>
              <a:t>/</a:t>
            </a:r>
            <a:r>
              <a:rPr lang="en-US" spc="20" dirty="0">
                <a:latin typeface="Arial"/>
                <a:cs typeface="Arial"/>
              </a:rPr>
              <a:t> </a:t>
            </a:r>
            <a:r>
              <a:rPr lang="en-US" spc="-5" dirty="0">
                <a:latin typeface="Arial"/>
                <a:cs typeface="Arial"/>
              </a:rPr>
              <a:t>libraries</a:t>
            </a:r>
            <a:endParaRPr lang="en-US" dirty="0"/>
          </a:p>
        </p:txBody>
      </p:sp>
      <p:sp>
        <p:nvSpPr>
          <p:cNvPr id="11" name="object 3"/>
          <p:cNvSpPr/>
          <p:nvPr/>
        </p:nvSpPr>
        <p:spPr>
          <a:xfrm>
            <a:off x="8584880" y="1377722"/>
            <a:ext cx="466524" cy="35146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 xmlns:p14="http://schemas.microsoft.com/office/powerpoint/2010/main" val="537932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3486" y="369279"/>
            <a:ext cx="4673600" cy="523220"/>
          </a:xfrm>
          <a:prstGeom prst="rect">
            <a:avLst/>
          </a:prstGeom>
          <a:noFill/>
        </p:spPr>
        <p:txBody>
          <a:bodyPr wrap="square" lIns="91440" tIns="45720" rIns="91440" bIns="45720">
            <a:spAutoFit/>
          </a:bodyPr>
          <a:lstStyle/>
          <a:p>
            <a:r>
              <a:rPr lang="en-US" sz="28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How  DOCKER Works ?</a:t>
            </a:r>
            <a:endPar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6" name="TextBox 5"/>
          <p:cNvSpPr txBox="1"/>
          <p:nvPr/>
        </p:nvSpPr>
        <p:spPr>
          <a:xfrm>
            <a:off x="1596573" y="1204685"/>
            <a:ext cx="10101943" cy="3139321"/>
          </a:xfrm>
          <a:prstGeom prst="rect">
            <a:avLst/>
          </a:prstGeom>
          <a:noFill/>
        </p:spPr>
        <p:txBody>
          <a:bodyPr wrap="square" rtlCol="0">
            <a:spAutoFit/>
          </a:bodyPr>
          <a:lstStyle/>
          <a:p>
            <a:pPr>
              <a:buFont typeface="Wingdings" pitchFamily="2" charset="2"/>
              <a:buChar char="Ø"/>
            </a:pPr>
            <a:r>
              <a:rPr lang="en-US" dirty="0" smtClean="0">
                <a:latin typeface="Candara" pitchFamily="34" charset="0"/>
              </a:rPr>
              <a:t>Docker  uses the Linux Kernel features like namespaces and control groups to create containers on top of an operating system.</a:t>
            </a:r>
          </a:p>
          <a:p>
            <a:pPr>
              <a:buFont typeface="Wingdings" pitchFamily="2" charset="2"/>
              <a:buChar char="Ø"/>
            </a:pPr>
            <a:endParaRPr lang="en-US" dirty="0" smtClean="0">
              <a:latin typeface="Candara" pitchFamily="34" charset="0"/>
            </a:endParaRPr>
          </a:p>
          <a:p>
            <a:pPr>
              <a:buFont typeface="Wingdings" pitchFamily="2" charset="2"/>
              <a:buChar char="Ø"/>
            </a:pPr>
            <a:r>
              <a:rPr lang="en-US" dirty="0" smtClean="0">
                <a:latin typeface="Candara" pitchFamily="34" charset="0"/>
              </a:rPr>
              <a:t>Docker has a client-server architecture. Docker Daemon or server is responsible for all the actions that are related to containers. The daemon receives the commands from the Docker client through CLI or REST API’s. </a:t>
            </a:r>
          </a:p>
          <a:p>
            <a:pPr>
              <a:buFont typeface="Wingdings" pitchFamily="2" charset="2"/>
              <a:buChar char="Ø"/>
            </a:pPr>
            <a:endParaRPr lang="en-US" dirty="0" smtClean="0">
              <a:latin typeface="Candara" pitchFamily="34" charset="0"/>
            </a:endParaRPr>
          </a:p>
          <a:p>
            <a:pPr>
              <a:buFont typeface="Wingdings" pitchFamily="2" charset="2"/>
              <a:buChar char="Ø"/>
            </a:pPr>
            <a:r>
              <a:rPr lang="en-US" dirty="0" smtClean="0">
                <a:latin typeface="Candara" pitchFamily="34" charset="0"/>
              </a:rPr>
              <a:t>Docker client can be on the same host as a daemon or it can be present on any other host</a:t>
            </a:r>
          </a:p>
          <a:p>
            <a:pPr>
              <a:buFont typeface="Wingdings" pitchFamily="2" charset="2"/>
              <a:buChar char="Ø"/>
            </a:pPr>
            <a:endParaRPr lang="en-US" dirty="0" smtClean="0">
              <a:latin typeface="Candara" pitchFamily="34" charset="0"/>
            </a:endParaRPr>
          </a:p>
          <a:p>
            <a:pPr>
              <a:buFont typeface="Wingdings" pitchFamily="2" charset="2"/>
              <a:buChar char="Ø"/>
            </a:pPr>
            <a:r>
              <a:rPr lang="en-US" dirty="0" smtClean="0">
                <a:latin typeface="Candara" pitchFamily="34" charset="0"/>
              </a:rPr>
              <a:t>Docker uses Copy-on-write union file system for its backend storage. Whenever changes are made to a container, only the changes will be written to disk using copy on write 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GjuBpS.png"/>
          <p:cNvPicPr>
            <a:picLocks noChangeAspect="1"/>
          </p:cNvPicPr>
          <p:nvPr/>
        </p:nvPicPr>
        <p:blipFill>
          <a:blip r:embed="rId2" cstate="print"/>
          <a:stretch>
            <a:fillRect/>
          </a:stretch>
        </p:blipFill>
        <p:spPr>
          <a:xfrm>
            <a:off x="1770743" y="812799"/>
            <a:ext cx="9144000" cy="53122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7000" y="1131570"/>
            <a:ext cx="1032034" cy="0"/>
          </a:xfrm>
          <a:custGeom>
            <a:avLst/>
            <a:gdLst/>
            <a:ahLst/>
            <a:cxnLst/>
            <a:rect l="l" t="t" r="r" b="b"/>
            <a:pathLst>
              <a:path w="1376045">
                <a:moveTo>
                  <a:pt x="0" y="0"/>
                </a:moveTo>
                <a:lnTo>
                  <a:pt x="1375791" y="0"/>
                </a:lnTo>
              </a:path>
            </a:pathLst>
          </a:custGeom>
          <a:ln w="9144">
            <a:solidFill>
              <a:srgbClr val="CCCCCC"/>
            </a:solidFill>
          </a:ln>
        </p:spPr>
        <p:txBody>
          <a:bodyPr wrap="square" lIns="0" tIns="0" rIns="0" bIns="0" rtlCol="0"/>
          <a:lstStyle/>
          <a:p>
            <a:endParaRPr sz="1350"/>
          </a:p>
        </p:txBody>
      </p:sp>
      <p:sp>
        <p:nvSpPr>
          <p:cNvPr id="3" name="object 3"/>
          <p:cNvSpPr/>
          <p:nvPr/>
        </p:nvSpPr>
        <p:spPr>
          <a:xfrm>
            <a:off x="3279647" y="929258"/>
            <a:ext cx="305276" cy="405765"/>
          </a:xfrm>
          <a:custGeom>
            <a:avLst/>
            <a:gdLst/>
            <a:ahLst/>
            <a:cxnLst/>
            <a:rect l="l" t="t" r="r" b="b"/>
            <a:pathLst>
              <a:path w="407034" h="541019">
                <a:moveTo>
                  <a:pt x="203454" y="0"/>
                </a:moveTo>
                <a:lnTo>
                  <a:pt x="162449" y="5497"/>
                </a:lnTo>
                <a:lnTo>
                  <a:pt x="124258" y="21264"/>
                </a:lnTo>
                <a:lnTo>
                  <a:pt x="89698" y="46211"/>
                </a:lnTo>
                <a:lnTo>
                  <a:pt x="59588" y="79248"/>
                </a:lnTo>
                <a:lnTo>
                  <a:pt x="34745" y="119285"/>
                </a:lnTo>
                <a:lnTo>
                  <a:pt x="15987" y="165234"/>
                </a:lnTo>
                <a:lnTo>
                  <a:pt x="4133" y="216006"/>
                </a:lnTo>
                <a:lnTo>
                  <a:pt x="0" y="270510"/>
                </a:lnTo>
                <a:lnTo>
                  <a:pt x="4133" y="325013"/>
                </a:lnTo>
                <a:lnTo>
                  <a:pt x="15987" y="375785"/>
                </a:lnTo>
                <a:lnTo>
                  <a:pt x="34745" y="421734"/>
                </a:lnTo>
                <a:lnTo>
                  <a:pt x="59588" y="461772"/>
                </a:lnTo>
                <a:lnTo>
                  <a:pt x="89698" y="494808"/>
                </a:lnTo>
                <a:lnTo>
                  <a:pt x="124258" y="519755"/>
                </a:lnTo>
                <a:lnTo>
                  <a:pt x="162449" y="535522"/>
                </a:lnTo>
                <a:lnTo>
                  <a:pt x="203454" y="541020"/>
                </a:lnTo>
                <a:lnTo>
                  <a:pt x="244458" y="535522"/>
                </a:lnTo>
                <a:lnTo>
                  <a:pt x="282649" y="519755"/>
                </a:lnTo>
                <a:lnTo>
                  <a:pt x="317209" y="494808"/>
                </a:lnTo>
                <a:lnTo>
                  <a:pt x="347319" y="461772"/>
                </a:lnTo>
                <a:lnTo>
                  <a:pt x="372162" y="421734"/>
                </a:lnTo>
                <a:lnTo>
                  <a:pt x="390920" y="375785"/>
                </a:lnTo>
                <a:lnTo>
                  <a:pt x="402774" y="325013"/>
                </a:lnTo>
                <a:lnTo>
                  <a:pt x="406908" y="270510"/>
                </a:lnTo>
                <a:lnTo>
                  <a:pt x="402774" y="216006"/>
                </a:lnTo>
                <a:lnTo>
                  <a:pt x="390920" y="165234"/>
                </a:lnTo>
                <a:lnTo>
                  <a:pt x="372162" y="119285"/>
                </a:lnTo>
                <a:lnTo>
                  <a:pt x="347319" y="79248"/>
                </a:lnTo>
                <a:lnTo>
                  <a:pt x="317209" y="46211"/>
                </a:lnTo>
                <a:lnTo>
                  <a:pt x="282649" y="21264"/>
                </a:lnTo>
                <a:lnTo>
                  <a:pt x="244458" y="5497"/>
                </a:lnTo>
                <a:lnTo>
                  <a:pt x="203454" y="0"/>
                </a:lnTo>
                <a:close/>
              </a:path>
            </a:pathLst>
          </a:custGeom>
          <a:solidFill>
            <a:srgbClr val="FFCD00"/>
          </a:solidFill>
        </p:spPr>
        <p:txBody>
          <a:bodyPr wrap="square" lIns="0" tIns="0" rIns="0" bIns="0" rtlCol="0"/>
          <a:lstStyle/>
          <a:p>
            <a:endParaRPr sz="1350"/>
          </a:p>
        </p:txBody>
      </p:sp>
      <p:sp>
        <p:nvSpPr>
          <p:cNvPr id="4" name="object 4"/>
          <p:cNvSpPr/>
          <p:nvPr/>
        </p:nvSpPr>
        <p:spPr>
          <a:xfrm flipV="1">
            <a:off x="6365785" y="1100145"/>
            <a:ext cx="2843689" cy="45719"/>
          </a:xfrm>
          <a:custGeom>
            <a:avLst/>
            <a:gdLst/>
            <a:ahLst/>
            <a:cxnLst/>
            <a:rect l="l" t="t" r="r" b="b"/>
            <a:pathLst>
              <a:path w="3791584">
                <a:moveTo>
                  <a:pt x="0" y="0"/>
                </a:moveTo>
                <a:lnTo>
                  <a:pt x="3791077" y="0"/>
                </a:lnTo>
              </a:path>
            </a:pathLst>
          </a:custGeom>
          <a:ln w="3175">
            <a:solidFill>
              <a:srgbClr val="CCCCCC"/>
            </a:solidFill>
          </a:ln>
        </p:spPr>
        <p:txBody>
          <a:bodyPr wrap="square" lIns="0" tIns="0" rIns="0" bIns="0" rtlCol="0"/>
          <a:lstStyle/>
          <a:p>
            <a:endParaRPr sz="1350"/>
          </a:p>
        </p:txBody>
      </p:sp>
      <p:sp>
        <p:nvSpPr>
          <p:cNvPr id="6" name="object 6"/>
          <p:cNvSpPr txBox="1">
            <a:spLocks noGrp="1"/>
          </p:cNvSpPr>
          <p:nvPr>
            <p:ph type="title"/>
          </p:nvPr>
        </p:nvSpPr>
        <p:spPr>
          <a:xfrm>
            <a:off x="3699034" y="970965"/>
            <a:ext cx="3529359" cy="286617"/>
          </a:xfrm>
          <a:prstGeom prst="rect">
            <a:avLst/>
          </a:prstGeom>
        </p:spPr>
        <p:txBody>
          <a:bodyPr vert="horz" wrap="square" lIns="0" tIns="9525" rIns="0" bIns="0" rtlCol="0" anchor="ctr">
            <a:spAutoFit/>
          </a:bodyPr>
          <a:lstStyle/>
          <a:p>
            <a:pPr marL="9525">
              <a:lnSpc>
                <a:spcPct val="100000"/>
              </a:lnSpc>
              <a:spcBef>
                <a:spcPts val="75"/>
              </a:spcBef>
            </a:pPr>
            <a:r>
              <a:rPr sz="1800" spc="-4" dirty="0" smtClean="0">
                <a:solidFill>
                  <a:srgbClr val="000000"/>
                </a:solidFill>
                <a:latin typeface="Arial"/>
                <a:cs typeface="Arial"/>
              </a:rPr>
              <a:t>Docker</a:t>
            </a:r>
            <a:r>
              <a:rPr sz="1800" spc="-49" dirty="0" smtClean="0">
                <a:solidFill>
                  <a:srgbClr val="000000"/>
                </a:solidFill>
                <a:latin typeface="Arial"/>
                <a:cs typeface="Arial"/>
              </a:rPr>
              <a:t> </a:t>
            </a:r>
            <a:r>
              <a:rPr lang="en-US" sz="1800" spc="-49" dirty="0" smtClean="0">
                <a:solidFill>
                  <a:srgbClr val="000000"/>
                </a:solidFill>
                <a:latin typeface="Arial"/>
                <a:cs typeface="Arial"/>
              </a:rPr>
              <a:t>became </a:t>
            </a:r>
            <a:r>
              <a:rPr sz="1800" dirty="0" smtClean="0">
                <a:solidFill>
                  <a:srgbClr val="000000"/>
                </a:solidFill>
                <a:latin typeface="Arial"/>
                <a:cs typeface="Arial"/>
              </a:rPr>
              <a:t>Amazing</a:t>
            </a:r>
            <a:endParaRPr sz="1800" dirty="0">
              <a:latin typeface="Arial"/>
              <a:cs typeface="Arial"/>
            </a:endParaRPr>
          </a:p>
        </p:txBody>
      </p:sp>
      <p:sp>
        <p:nvSpPr>
          <p:cNvPr id="8" name="object 8"/>
          <p:cNvSpPr txBox="1"/>
          <p:nvPr/>
        </p:nvSpPr>
        <p:spPr>
          <a:xfrm>
            <a:off x="3933539" y="1670209"/>
            <a:ext cx="6956133" cy="3333605"/>
          </a:xfrm>
          <a:prstGeom prst="rect">
            <a:avLst/>
          </a:prstGeom>
        </p:spPr>
        <p:txBody>
          <a:bodyPr vert="horz" wrap="square" lIns="0" tIns="9525" rIns="0" bIns="0" rtlCol="0">
            <a:spAutoFit/>
          </a:bodyPr>
          <a:lstStyle/>
          <a:p>
            <a:pPr marL="295275" marR="779621" indent="-285750">
              <a:lnSpc>
                <a:spcPct val="200000"/>
              </a:lnSpc>
              <a:spcBef>
                <a:spcPts val="75"/>
              </a:spcBef>
              <a:buClr>
                <a:srgbClr val="FFCD00"/>
              </a:buClr>
              <a:buSzPct val="95833"/>
              <a:buFont typeface="Wingdings" panose="05000000000000000000" pitchFamily="2" charset="2"/>
              <a:buChar char="Ø"/>
              <a:tabLst>
                <a:tab pos="207169" algn="l"/>
              </a:tabLst>
            </a:pPr>
            <a:r>
              <a:rPr lang="en-US" dirty="0" smtClean="0">
                <a:latin typeface="Arial"/>
                <a:cs typeface="Arial"/>
              </a:rPr>
              <a:t>Docker Containers are </a:t>
            </a:r>
            <a:r>
              <a:rPr spc="-4" dirty="0" smtClean="0">
                <a:latin typeface="Arial"/>
                <a:cs typeface="Arial"/>
              </a:rPr>
              <a:t>lightweight</a:t>
            </a:r>
            <a:r>
              <a:rPr lang="en-US" spc="-4" dirty="0" smtClean="0">
                <a:latin typeface="Arial"/>
                <a:cs typeface="Arial"/>
              </a:rPr>
              <a:t>.</a:t>
            </a:r>
          </a:p>
          <a:p>
            <a:pPr marL="295275" marR="779621" indent="-285750">
              <a:lnSpc>
                <a:spcPct val="200000"/>
              </a:lnSpc>
              <a:spcBef>
                <a:spcPts val="75"/>
              </a:spcBef>
              <a:buClr>
                <a:srgbClr val="FFCD00"/>
              </a:buClr>
              <a:buSzPct val="95833"/>
              <a:buFont typeface="Wingdings" panose="05000000000000000000" pitchFamily="2" charset="2"/>
              <a:buChar char="Ø"/>
              <a:tabLst>
                <a:tab pos="207169" algn="l"/>
              </a:tabLst>
            </a:pPr>
            <a:r>
              <a:rPr spc="-4" dirty="0" smtClean="0">
                <a:latin typeface="Arial"/>
                <a:cs typeface="Arial"/>
              </a:rPr>
              <a:t>Can </a:t>
            </a:r>
            <a:r>
              <a:rPr spc="-4" dirty="0">
                <a:latin typeface="Arial"/>
                <a:cs typeface="Arial"/>
              </a:rPr>
              <a:t>up and run in </a:t>
            </a:r>
            <a:r>
              <a:rPr dirty="0">
                <a:latin typeface="Arial"/>
                <a:cs typeface="Arial"/>
              </a:rPr>
              <a:t>few</a:t>
            </a:r>
            <a:r>
              <a:rPr spc="23" dirty="0">
                <a:latin typeface="Arial"/>
                <a:cs typeface="Arial"/>
              </a:rPr>
              <a:t> </a:t>
            </a:r>
            <a:r>
              <a:rPr spc="-4" dirty="0">
                <a:latin typeface="Arial"/>
                <a:cs typeface="Arial"/>
              </a:rPr>
              <a:t>seconds.</a:t>
            </a:r>
            <a:endParaRPr dirty="0">
              <a:latin typeface="Arial"/>
              <a:cs typeface="Arial"/>
            </a:endParaRPr>
          </a:p>
          <a:p>
            <a:pPr marL="295275" indent="-285750">
              <a:lnSpc>
                <a:spcPct val="200000"/>
              </a:lnSpc>
              <a:buClr>
                <a:srgbClr val="FFCD00"/>
              </a:buClr>
              <a:buSzPct val="95833"/>
              <a:buFont typeface="Wingdings" panose="05000000000000000000" pitchFamily="2" charset="2"/>
              <a:buChar char="Ø"/>
              <a:tabLst>
                <a:tab pos="207169" algn="l"/>
              </a:tabLst>
            </a:pPr>
            <a:r>
              <a:rPr spc="-4" dirty="0">
                <a:latin typeface="Arial"/>
                <a:cs typeface="Arial"/>
              </a:rPr>
              <a:t>Easy </a:t>
            </a:r>
            <a:r>
              <a:rPr lang="en-US" spc="-4" dirty="0" smtClean="0">
                <a:latin typeface="Arial"/>
                <a:cs typeface="Arial"/>
              </a:rPr>
              <a:t>to </a:t>
            </a:r>
            <a:r>
              <a:rPr spc="-4" dirty="0" smtClean="0">
                <a:latin typeface="Arial"/>
                <a:cs typeface="Arial"/>
              </a:rPr>
              <a:t>deploy</a:t>
            </a:r>
            <a:r>
              <a:rPr lang="en-US" spc="-4" dirty="0" smtClean="0">
                <a:latin typeface="Arial"/>
                <a:cs typeface="Arial"/>
              </a:rPr>
              <a:t> &amp; </a:t>
            </a:r>
            <a:r>
              <a:rPr dirty="0" smtClean="0">
                <a:latin typeface="Arial"/>
                <a:cs typeface="Arial"/>
              </a:rPr>
              <a:t>remove</a:t>
            </a:r>
            <a:r>
              <a:rPr dirty="0">
                <a:latin typeface="Arial"/>
                <a:cs typeface="Arial"/>
              </a:rPr>
              <a:t>.</a:t>
            </a:r>
          </a:p>
          <a:p>
            <a:pPr marL="295275" indent="-285750">
              <a:lnSpc>
                <a:spcPct val="200000"/>
              </a:lnSpc>
              <a:buClr>
                <a:srgbClr val="FFCD00"/>
              </a:buClr>
              <a:buSzPct val="95833"/>
              <a:buFont typeface="Wingdings" panose="05000000000000000000" pitchFamily="2" charset="2"/>
              <a:buChar char="Ø"/>
              <a:tabLst>
                <a:tab pos="207169" algn="l"/>
              </a:tabLst>
            </a:pPr>
            <a:r>
              <a:rPr spc="-4" dirty="0">
                <a:latin typeface="Arial"/>
                <a:cs typeface="Arial"/>
              </a:rPr>
              <a:t>Clear separation </a:t>
            </a:r>
            <a:r>
              <a:rPr dirty="0">
                <a:latin typeface="Arial"/>
                <a:cs typeface="Arial"/>
              </a:rPr>
              <a:t>of</a:t>
            </a:r>
            <a:r>
              <a:rPr spc="23" dirty="0">
                <a:latin typeface="Arial"/>
                <a:cs typeface="Arial"/>
              </a:rPr>
              <a:t> </a:t>
            </a:r>
            <a:r>
              <a:rPr spc="-4" dirty="0">
                <a:latin typeface="Arial"/>
                <a:cs typeface="Arial"/>
              </a:rPr>
              <a:t>concerns.</a:t>
            </a:r>
            <a:endParaRPr dirty="0">
              <a:latin typeface="Arial"/>
              <a:cs typeface="Arial"/>
            </a:endParaRPr>
          </a:p>
          <a:p>
            <a:pPr marL="295275" indent="-285750">
              <a:lnSpc>
                <a:spcPct val="200000"/>
              </a:lnSpc>
              <a:buClr>
                <a:srgbClr val="FFCD00"/>
              </a:buClr>
              <a:buSzPct val="95833"/>
              <a:buFont typeface="Wingdings" panose="05000000000000000000" pitchFamily="2" charset="2"/>
              <a:buChar char="Ø"/>
              <a:tabLst>
                <a:tab pos="207169" algn="l"/>
              </a:tabLst>
            </a:pPr>
            <a:r>
              <a:rPr spc="-4" dirty="0">
                <a:latin typeface="Arial"/>
                <a:cs typeface="Arial"/>
              </a:rPr>
              <a:t>Scale </a:t>
            </a:r>
            <a:r>
              <a:rPr lang="en-US" spc="-4" dirty="0" smtClean="0">
                <a:latin typeface="Arial"/>
                <a:cs typeface="Arial"/>
              </a:rPr>
              <a:t>up/down </a:t>
            </a:r>
            <a:r>
              <a:rPr spc="-4" dirty="0" smtClean="0">
                <a:latin typeface="Arial"/>
                <a:cs typeface="Arial"/>
              </a:rPr>
              <a:t>more</a:t>
            </a:r>
            <a:r>
              <a:rPr spc="4" dirty="0" smtClean="0">
                <a:latin typeface="Arial"/>
                <a:cs typeface="Arial"/>
              </a:rPr>
              <a:t> </a:t>
            </a:r>
            <a:r>
              <a:rPr spc="-4" dirty="0">
                <a:latin typeface="Arial"/>
                <a:cs typeface="Arial"/>
              </a:rPr>
              <a:t>easily</a:t>
            </a:r>
            <a:endParaRPr dirty="0">
              <a:latin typeface="Arial"/>
              <a:cs typeface="Arial"/>
            </a:endParaRPr>
          </a:p>
          <a:p>
            <a:pPr marL="295275" indent="-285750">
              <a:lnSpc>
                <a:spcPct val="200000"/>
              </a:lnSpc>
              <a:buClr>
                <a:srgbClr val="FFCD00"/>
              </a:buClr>
              <a:buSzPct val="95833"/>
              <a:buFont typeface="Wingdings" panose="05000000000000000000" pitchFamily="2" charset="2"/>
              <a:buChar char="Ø"/>
              <a:tabLst>
                <a:tab pos="207169" algn="l"/>
              </a:tabLst>
            </a:pPr>
            <a:r>
              <a:rPr dirty="0">
                <a:latin typeface="Arial"/>
                <a:cs typeface="Arial"/>
              </a:rPr>
              <a:t>Get </a:t>
            </a:r>
            <a:r>
              <a:rPr spc="-4" dirty="0">
                <a:latin typeface="Arial"/>
                <a:cs typeface="Arial"/>
              </a:rPr>
              <a:t>higher density and run </a:t>
            </a:r>
            <a:r>
              <a:rPr dirty="0">
                <a:latin typeface="Arial"/>
                <a:cs typeface="Arial"/>
              </a:rPr>
              <a:t>more</a:t>
            </a:r>
            <a:r>
              <a:rPr spc="23" dirty="0">
                <a:latin typeface="Arial"/>
                <a:cs typeface="Arial"/>
              </a:rPr>
              <a:t> </a:t>
            </a:r>
            <a:r>
              <a:rPr spc="-4" dirty="0">
                <a:latin typeface="Arial"/>
                <a:cs typeface="Arial"/>
              </a:rPr>
              <a:t>workloads</a:t>
            </a:r>
            <a:endParaRPr dirty="0">
              <a:latin typeface="Arial"/>
              <a:cs typeface="Arial"/>
            </a:endParaRPr>
          </a:p>
        </p:txBody>
      </p:sp>
      <p:sp>
        <p:nvSpPr>
          <p:cNvPr id="9" name="object 9"/>
          <p:cNvSpPr/>
          <p:nvPr/>
        </p:nvSpPr>
        <p:spPr>
          <a:xfrm>
            <a:off x="3350524" y="1016127"/>
            <a:ext cx="168011" cy="221742"/>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7000" y="1131570"/>
            <a:ext cx="1032034" cy="0"/>
          </a:xfrm>
          <a:custGeom>
            <a:avLst/>
            <a:gdLst/>
            <a:ahLst/>
            <a:cxnLst/>
            <a:rect l="l" t="t" r="r" b="b"/>
            <a:pathLst>
              <a:path w="1376045">
                <a:moveTo>
                  <a:pt x="0" y="0"/>
                </a:moveTo>
                <a:lnTo>
                  <a:pt x="1375791" y="0"/>
                </a:lnTo>
              </a:path>
            </a:pathLst>
          </a:custGeom>
          <a:ln w="9144">
            <a:solidFill>
              <a:srgbClr val="CCCCCC"/>
            </a:solidFill>
          </a:ln>
        </p:spPr>
        <p:txBody>
          <a:bodyPr wrap="square" lIns="0" tIns="0" rIns="0" bIns="0" rtlCol="0"/>
          <a:lstStyle/>
          <a:p>
            <a:endParaRPr sz="1350"/>
          </a:p>
        </p:txBody>
      </p:sp>
      <p:sp>
        <p:nvSpPr>
          <p:cNvPr id="3" name="object 3"/>
          <p:cNvSpPr/>
          <p:nvPr/>
        </p:nvSpPr>
        <p:spPr>
          <a:xfrm>
            <a:off x="3279647" y="929258"/>
            <a:ext cx="305276" cy="405765"/>
          </a:xfrm>
          <a:custGeom>
            <a:avLst/>
            <a:gdLst/>
            <a:ahLst/>
            <a:cxnLst/>
            <a:rect l="l" t="t" r="r" b="b"/>
            <a:pathLst>
              <a:path w="407034" h="541019">
                <a:moveTo>
                  <a:pt x="203454" y="0"/>
                </a:moveTo>
                <a:lnTo>
                  <a:pt x="162449" y="5497"/>
                </a:lnTo>
                <a:lnTo>
                  <a:pt x="124258" y="21264"/>
                </a:lnTo>
                <a:lnTo>
                  <a:pt x="89698" y="46211"/>
                </a:lnTo>
                <a:lnTo>
                  <a:pt x="59588" y="79248"/>
                </a:lnTo>
                <a:lnTo>
                  <a:pt x="34745" y="119285"/>
                </a:lnTo>
                <a:lnTo>
                  <a:pt x="15987" y="165234"/>
                </a:lnTo>
                <a:lnTo>
                  <a:pt x="4133" y="216006"/>
                </a:lnTo>
                <a:lnTo>
                  <a:pt x="0" y="270510"/>
                </a:lnTo>
                <a:lnTo>
                  <a:pt x="4133" y="325013"/>
                </a:lnTo>
                <a:lnTo>
                  <a:pt x="15987" y="375785"/>
                </a:lnTo>
                <a:lnTo>
                  <a:pt x="34745" y="421734"/>
                </a:lnTo>
                <a:lnTo>
                  <a:pt x="59588" y="461772"/>
                </a:lnTo>
                <a:lnTo>
                  <a:pt x="89698" y="494808"/>
                </a:lnTo>
                <a:lnTo>
                  <a:pt x="124258" y="519755"/>
                </a:lnTo>
                <a:lnTo>
                  <a:pt x="162449" y="535522"/>
                </a:lnTo>
                <a:lnTo>
                  <a:pt x="203454" y="541020"/>
                </a:lnTo>
                <a:lnTo>
                  <a:pt x="244458" y="535522"/>
                </a:lnTo>
                <a:lnTo>
                  <a:pt x="282649" y="519755"/>
                </a:lnTo>
                <a:lnTo>
                  <a:pt x="317209" y="494808"/>
                </a:lnTo>
                <a:lnTo>
                  <a:pt x="347319" y="461772"/>
                </a:lnTo>
                <a:lnTo>
                  <a:pt x="372162" y="421734"/>
                </a:lnTo>
                <a:lnTo>
                  <a:pt x="390920" y="375785"/>
                </a:lnTo>
                <a:lnTo>
                  <a:pt x="402774" y="325013"/>
                </a:lnTo>
                <a:lnTo>
                  <a:pt x="406908" y="270510"/>
                </a:lnTo>
                <a:lnTo>
                  <a:pt x="402774" y="216006"/>
                </a:lnTo>
                <a:lnTo>
                  <a:pt x="390920" y="165234"/>
                </a:lnTo>
                <a:lnTo>
                  <a:pt x="372162" y="119285"/>
                </a:lnTo>
                <a:lnTo>
                  <a:pt x="347319" y="79248"/>
                </a:lnTo>
                <a:lnTo>
                  <a:pt x="317209" y="46211"/>
                </a:lnTo>
                <a:lnTo>
                  <a:pt x="282649" y="21264"/>
                </a:lnTo>
                <a:lnTo>
                  <a:pt x="244458" y="5497"/>
                </a:lnTo>
                <a:lnTo>
                  <a:pt x="203454" y="0"/>
                </a:lnTo>
                <a:close/>
              </a:path>
            </a:pathLst>
          </a:custGeom>
          <a:solidFill>
            <a:srgbClr val="FFCD00"/>
          </a:solidFill>
        </p:spPr>
        <p:txBody>
          <a:bodyPr wrap="square" lIns="0" tIns="0" rIns="0" bIns="0" rtlCol="0"/>
          <a:lstStyle/>
          <a:p>
            <a:endParaRPr sz="1350"/>
          </a:p>
        </p:txBody>
      </p:sp>
      <p:sp>
        <p:nvSpPr>
          <p:cNvPr id="4" name="object 4"/>
          <p:cNvSpPr/>
          <p:nvPr/>
        </p:nvSpPr>
        <p:spPr>
          <a:xfrm>
            <a:off x="7243948" y="1131570"/>
            <a:ext cx="2908934" cy="0"/>
          </a:xfrm>
          <a:custGeom>
            <a:avLst/>
            <a:gdLst/>
            <a:ahLst/>
            <a:cxnLst/>
            <a:rect l="l" t="t" r="r" b="b"/>
            <a:pathLst>
              <a:path w="3878579">
                <a:moveTo>
                  <a:pt x="0" y="0"/>
                </a:moveTo>
                <a:lnTo>
                  <a:pt x="3878453" y="0"/>
                </a:lnTo>
              </a:path>
            </a:pathLst>
          </a:custGeom>
          <a:ln w="9144">
            <a:solidFill>
              <a:srgbClr val="CCCCCC"/>
            </a:solidFill>
          </a:ln>
        </p:spPr>
        <p:txBody>
          <a:bodyPr wrap="square" lIns="0" tIns="0" rIns="0" bIns="0" rtlCol="0"/>
          <a:lstStyle/>
          <a:p>
            <a:endParaRPr sz="1350"/>
          </a:p>
        </p:txBody>
      </p:sp>
      <p:sp>
        <p:nvSpPr>
          <p:cNvPr id="6" name="object 6"/>
          <p:cNvSpPr txBox="1">
            <a:spLocks noGrp="1"/>
          </p:cNvSpPr>
          <p:nvPr>
            <p:ph type="title"/>
          </p:nvPr>
        </p:nvSpPr>
        <p:spPr>
          <a:xfrm>
            <a:off x="3762089" y="991691"/>
            <a:ext cx="3564986" cy="286617"/>
          </a:xfrm>
          <a:prstGeom prst="rect">
            <a:avLst/>
          </a:prstGeom>
        </p:spPr>
        <p:txBody>
          <a:bodyPr vert="horz" wrap="square" lIns="0" tIns="9525" rIns="0" bIns="0" rtlCol="0" anchor="ctr">
            <a:spAutoFit/>
          </a:bodyPr>
          <a:lstStyle/>
          <a:p>
            <a:pPr marL="9525">
              <a:lnSpc>
                <a:spcPct val="100000"/>
              </a:lnSpc>
              <a:spcBef>
                <a:spcPts val="75"/>
              </a:spcBef>
            </a:pPr>
            <a:r>
              <a:rPr lang="en-US" sz="1800" dirty="0" smtClean="0">
                <a:latin typeface="Arial"/>
                <a:cs typeface="Arial"/>
              </a:rPr>
              <a:t>How Container differ from a VM</a:t>
            </a:r>
            <a:endParaRPr sz="1800" dirty="0">
              <a:latin typeface="Arial"/>
              <a:cs typeface="Arial"/>
            </a:endParaRPr>
          </a:p>
        </p:txBody>
      </p:sp>
      <p:sp>
        <p:nvSpPr>
          <p:cNvPr id="8" name="object 8"/>
          <p:cNvSpPr/>
          <p:nvPr/>
        </p:nvSpPr>
        <p:spPr>
          <a:xfrm>
            <a:off x="3350524" y="1016127"/>
            <a:ext cx="168011" cy="221742"/>
          </a:xfrm>
          <a:prstGeom prst="rect">
            <a:avLst/>
          </a:prstGeom>
          <a:blipFill>
            <a:blip r:embed="rId2" cstate="print"/>
            <a:stretch>
              <a:fillRect/>
            </a:stretch>
          </a:blipFill>
        </p:spPr>
        <p:txBody>
          <a:bodyPr wrap="square" lIns="0" tIns="0" rIns="0" bIns="0" rtlCol="0"/>
          <a:lstStyle/>
          <a:p>
            <a:endParaRPr sz="1350"/>
          </a:p>
        </p:txBody>
      </p:sp>
      <p:grpSp>
        <p:nvGrpSpPr>
          <p:cNvPr id="10" name="Group 9"/>
          <p:cNvGrpSpPr/>
          <p:nvPr/>
        </p:nvGrpSpPr>
        <p:grpSpPr>
          <a:xfrm>
            <a:off x="3518535" y="1699832"/>
            <a:ext cx="6237351" cy="4297207"/>
            <a:chOff x="3518535" y="1699832"/>
            <a:chExt cx="6237351" cy="4297207"/>
          </a:xfrm>
        </p:grpSpPr>
        <p:sp>
          <p:nvSpPr>
            <p:cNvPr id="5" name="object 5"/>
            <p:cNvSpPr txBox="1"/>
            <p:nvPr/>
          </p:nvSpPr>
          <p:spPr>
            <a:xfrm>
              <a:off x="3771518" y="1699832"/>
              <a:ext cx="1461135" cy="218008"/>
            </a:xfrm>
            <a:prstGeom prst="rect">
              <a:avLst/>
            </a:prstGeom>
            <a:solidFill>
              <a:srgbClr val="FFCD00"/>
            </a:solidFill>
          </p:spPr>
          <p:txBody>
            <a:bodyPr vert="horz" wrap="square" lIns="0" tIns="0" rIns="0" bIns="0" rtlCol="0">
              <a:spAutoFit/>
            </a:bodyPr>
            <a:lstStyle/>
            <a:p>
              <a:pPr>
                <a:lnSpc>
                  <a:spcPts val="1661"/>
                </a:lnSpc>
              </a:pPr>
              <a:r>
                <a:rPr sz="1500" b="1" dirty="0">
                  <a:latin typeface="Arial"/>
                  <a:cs typeface="Arial"/>
                </a:rPr>
                <a:t>Virtual</a:t>
              </a:r>
              <a:r>
                <a:rPr sz="1500" b="1" spc="-49" dirty="0">
                  <a:latin typeface="Arial"/>
                  <a:cs typeface="Arial"/>
                </a:rPr>
                <a:t> </a:t>
              </a:r>
              <a:r>
                <a:rPr sz="1500" b="1" dirty="0">
                  <a:latin typeface="Arial"/>
                  <a:cs typeface="Arial"/>
                </a:rPr>
                <a:t>Machine</a:t>
              </a:r>
              <a:endParaRPr sz="1500">
                <a:latin typeface="Arial"/>
                <a:cs typeface="Arial"/>
              </a:endParaRPr>
            </a:p>
          </p:txBody>
        </p:sp>
        <p:sp>
          <p:nvSpPr>
            <p:cNvPr id="7" name="object 7"/>
            <p:cNvSpPr txBox="1"/>
            <p:nvPr/>
          </p:nvSpPr>
          <p:spPr>
            <a:xfrm>
              <a:off x="7598331" y="1708268"/>
              <a:ext cx="944404" cy="218008"/>
            </a:xfrm>
            <a:prstGeom prst="rect">
              <a:avLst/>
            </a:prstGeom>
            <a:solidFill>
              <a:srgbClr val="FFCD00"/>
            </a:solidFill>
          </p:spPr>
          <p:txBody>
            <a:bodyPr vert="horz" wrap="square" lIns="0" tIns="0" rIns="0" bIns="0" rtlCol="0">
              <a:spAutoFit/>
            </a:bodyPr>
            <a:lstStyle/>
            <a:p>
              <a:pPr marL="476">
                <a:lnSpc>
                  <a:spcPts val="1661"/>
                </a:lnSpc>
              </a:pPr>
              <a:r>
                <a:rPr sz="1500" b="1" dirty="0">
                  <a:latin typeface="Arial"/>
                  <a:cs typeface="Arial"/>
                </a:rPr>
                <a:t>Container</a:t>
              </a:r>
              <a:endParaRPr sz="1500" dirty="0">
                <a:latin typeface="Arial"/>
                <a:cs typeface="Arial"/>
              </a:endParaRPr>
            </a:p>
          </p:txBody>
        </p:sp>
        <p:sp>
          <p:nvSpPr>
            <p:cNvPr id="9" name="object 9"/>
            <p:cNvSpPr/>
            <p:nvPr/>
          </p:nvSpPr>
          <p:spPr>
            <a:xfrm>
              <a:off x="3518535" y="2047602"/>
              <a:ext cx="6237351" cy="3949437"/>
            </a:xfrm>
            <a:prstGeom prst="rect">
              <a:avLst/>
            </a:prstGeom>
            <a:blipFill>
              <a:blip r:embed="rId3" cstate="print"/>
              <a:stretch>
                <a:fillRect/>
              </a:stretch>
            </a:blipFill>
          </p:spPr>
          <p:txBody>
            <a:bodyPr wrap="square" lIns="0" tIns="0" rIns="0" bIns="0" rtlCol="0"/>
            <a:lstStyle/>
            <a:p>
              <a:endParaRPr sz="135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71388" y="795770"/>
            <a:ext cx="2840708" cy="317875"/>
          </a:xfrm>
          <a:prstGeom prst="rect">
            <a:avLst/>
          </a:prstGeom>
        </p:spPr>
        <p:txBody>
          <a:bodyPr vert="horz" wrap="square" lIns="0" tIns="10001" rIns="0" bIns="0" rtlCol="0" anchor="ctr">
            <a:spAutoFit/>
          </a:bodyPr>
          <a:lstStyle/>
          <a:p>
            <a:pPr marL="9525">
              <a:lnSpc>
                <a:spcPct val="100000"/>
              </a:lnSpc>
              <a:spcBef>
                <a:spcPts val="79"/>
              </a:spcBef>
            </a:pPr>
            <a:r>
              <a:rPr lang="en-US" sz="2000" dirty="0" smtClean="0">
                <a:solidFill>
                  <a:srgbClr val="000000"/>
                </a:solidFill>
                <a:latin typeface="Arial"/>
                <a:cs typeface="Arial"/>
              </a:rPr>
              <a:t>Key Differences</a:t>
            </a:r>
            <a:endParaRPr sz="2000" dirty="0">
              <a:latin typeface="Arial"/>
              <a:cs typeface="Arial"/>
            </a:endParaRPr>
          </a:p>
        </p:txBody>
      </p:sp>
      <p:grpSp>
        <p:nvGrpSpPr>
          <p:cNvPr id="11" name="Group 10"/>
          <p:cNvGrpSpPr/>
          <p:nvPr/>
        </p:nvGrpSpPr>
        <p:grpSpPr>
          <a:xfrm>
            <a:off x="2391742" y="1450741"/>
            <a:ext cx="7603058" cy="4849743"/>
            <a:chOff x="1754697" y="1320112"/>
            <a:chExt cx="7603058" cy="4849743"/>
          </a:xfrm>
        </p:grpSpPr>
        <p:sp>
          <p:nvSpPr>
            <p:cNvPr id="2" name="object 2"/>
            <p:cNvSpPr txBox="1"/>
            <p:nvPr/>
          </p:nvSpPr>
          <p:spPr>
            <a:xfrm>
              <a:off x="1754697" y="1320112"/>
              <a:ext cx="1461135" cy="218008"/>
            </a:xfrm>
            <a:prstGeom prst="rect">
              <a:avLst/>
            </a:prstGeom>
            <a:solidFill>
              <a:srgbClr val="FFCD00"/>
            </a:solidFill>
          </p:spPr>
          <p:txBody>
            <a:bodyPr vert="horz" wrap="square" lIns="0" tIns="0" rIns="0" bIns="0" rtlCol="0">
              <a:spAutoFit/>
            </a:bodyPr>
            <a:lstStyle/>
            <a:p>
              <a:pPr>
                <a:lnSpc>
                  <a:spcPts val="1661"/>
                </a:lnSpc>
              </a:pPr>
              <a:r>
                <a:rPr sz="1500" b="1" dirty="0">
                  <a:latin typeface="Arial"/>
                  <a:cs typeface="Arial"/>
                </a:rPr>
                <a:t>Virtual</a:t>
              </a:r>
              <a:r>
                <a:rPr sz="1500" b="1" spc="-49" dirty="0">
                  <a:latin typeface="Arial"/>
                  <a:cs typeface="Arial"/>
                </a:rPr>
                <a:t> </a:t>
              </a:r>
              <a:r>
                <a:rPr sz="1500" b="1" dirty="0">
                  <a:latin typeface="Arial"/>
                  <a:cs typeface="Arial"/>
                </a:rPr>
                <a:t>Machine</a:t>
              </a:r>
              <a:endParaRPr sz="1500" dirty="0">
                <a:latin typeface="Arial"/>
                <a:cs typeface="Arial"/>
              </a:endParaRPr>
            </a:p>
          </p:txBody>
        </p:sp>
        <p:sp>
          <p:nvSpPr>
            <p:cNvPr id="3" name="object 3"/>
            <p:cNvSpPr txBox="1"/>
            <p:nvPr/>
          </p:nvSpPr>
          <p:spPr>
            <a:xfrm>
              <a:off x="1978081" y="1768811"/>
              <a:ext cx="3710200" cy="4401044"/>
            </a:xfrm>
            <a:prstGeom prst="rect">
              <a:avLst/>
            </a:prstGeom>
          </p:spPr>
          <p:txBody>
            <a:bodyPr vert="horz" wrap="square" lIns="0" tIns="10001" rIns="0" bIns="0" rtlCol="0">
              <a:spAutoFit/>
            </a:bodyPr>
            <a:lstStyle/>
            <a:p>
              <a:pPr marL="295275" marR="426244" indent="-285750">
                <a:spcBef>
                  <a:spcPts val="79"/>
                </a:spcBef>
                <a:buFont typeface="Wingdings" panose="05000000000000000000" pitchFamily="2" charset="2"/>
                <a:buChar char="Ø"/>
              </a:pPr>
              <a:r>
                <a:rPr lang="en-US" sz="1600" dirty="0" smtClean="0">
                  <a:latin typeface="Arial"/>
                  <a:cs typeface="Arial"/>
                </a:rPr>
                <a:t>VMs </a:t>
              </a:r>
              <a:r>
                <a:rPr lang="en-US" sz="1600" spc="-4" dirty="0" smtClean="0">
                  <a:latin typeface="Arial"/>
                  <a:cs typeface="Arial"/>
                </a:rPr>
                <a:t>are </a:t>
              </a:r>
              <a:r>
                <a:rPr lang="en-US" sz="1600" dirty="0" smtClean="0">
                  <a:latin typeface="Arial"/>
                  <a:cs typeface="Arial"/>
                </a:rPr>
                <a:t>very </a:t>
              </a:r>
              <a:r>
                <a:rPr lang="en-US" sz="1600" spc="-4" dirty="0" smtClean="0">
                  <a:latin typeface="Arial"/>
                  <a:cs typeface="Arial"/>
                </a:rPr>
                <a:t>large, </a:t>
              </a:r>
              <a:r>
                <a:rPr lang="en-US" sz="1600" spc="-8" dirty="0" smtClean="0">
                  <a:latin typeface="Arial"/>
                  <a:cs typeface="Arial"/>
                </a:rPr>
                <a:t>which</a:t>
              </a:r>
              <a:r>
                <a:rPr lang="en-US" sz="1600" spc="-15" dirty="0" smtClean="0">
                  <a:latin typeface="Arial"/>
                  <a:cs typeface="Arial"/>
                </a:rPr>
                <a:t> </a:t>
              </a:r>
              <a:r>
                <a:rPr lang="en-US" sz="1600" spc="-4" dirty="0" smtClean="0">
                  <a:latin typeface="Arial"/>
                  <a:cs typeface="Arial"/>
                </a:rPr>
                <a:t>makes</a:t>
              </a:r>
              <a:endParaRPr lang="en-US" sz="1500" dirty="0" smtClean="0">
                <a:latin typeface="Arial"/>
                <a:cs typeface="Arial"/>
              </a:endParaRPr>
            </a:p>
            <a:p>
              <a:pPr marL="9525" marR="426244">
                <a:spcBef>
                  <a:spcPts val="79"/>
                </a:spcBef>
              </a:pPr>
              <a:r>
                <a:rPr sz="1500" dirty="0" smtClean="0">
                  <a:latin typeface="Arial"/>
                  <a:cs typeface="Arial"/>
                </a:rPr>
                <a:t>Impractical </a:t>
              </a:r>
              <a:r>
                <a:rPr sz="1500" dirty="0">
                  <a:latin typeface="Arial"/>
                  <a:cs typeface="Arial"/>
                </a:rPr>
                <a:t>to store</a:t>
              </a:r>
              <a:r>
                <a:rPr sz="1500" spc="-116" dirty="0">
                  <a:latin typeface="Arial"/>
                  <a:cs typeface="Arial"/>
                </a:rPr>
                <a:t> </a:t>
              </a:r>
              <a:r>
                <a:rPr sz="1500" dirty="0">
                  <a:latin typeface="Arial"/>
                  <a:cs typeface="Arial"/>
                </a:rPr>
                <a:t>and  transfer.</a:t>
              </a:r>
            </a:p>
            <a:p>
              <a:pPr marL="9525" marR="3810"/>
              <a:r>
                <a:rPr sz="1500" dirty="0">
                  <a:latin typeface="Arial"/>
                  <a:cs typeface="Arial"/>
                </a:rPr>
                <a:t>If </a:t>
              </a:r>
              <a:r>
                <a:rPr sz="1500" spc="-4" dirty="0">
                  <a:latin typeface="Arial"/>
                  <a:cs typeface="Arial"/>
                </a:rPr>
                <a:t>you </a:t>
              </a:r>
              <a:r>
                <a:rPr sz="1500" dirty="0">
                  <a:latin typeface="Arial"/>
                  <a:cs typeface="Arial"/>
                </a:rPr>
                <a:t>want to replicate a</a:t>
              </a:r>
              <a:r>
                <a:rPr sz="1500" spc="-109" dirty="0">
                  <a:latin typeface="Arial"/>
                  <a:cs typeface="Arial"/>
                </a:rPr>
                <a:t> </a:t>
              </a:r>
              <a:r>
                <a:rPr sz="1500" spc="-4" dirty="0">
                  <a:latin typeface="Arial"/>
                  <a:cs typeface="Arial"/>
                </a:rPr>
                <a:t>VM  </a:t>
              </a:r>
              <a:r>
                <a:rPr sz="1500" dirty="0">
                  <a:latin typeface="Arial"/>
                  <a:cs typeface="Arial"/>
                </a:rPr>
                <a:t>which used as a service,  you need full VM for each of  instance.</a:t>
              </a:r>
            </a:p>
            <a:p>
              <a:pPr marL="9525"/>
              <a:r>
                <a:rPr sz="1500" dirty="0" smtClean="0">
                  <a:latin typeface="Arial"/>
                  <a:cs typeface="Arial"/>
                </a:rPr>
                <a:t>1 </a:t>
              </a:r>
              <a:r>
                <a:rPr sz="1500" spc="-4" dirty="0">
                  <a:latin typeface="Arial"/>
                  <a:cs typeface="Arial"/>
                </a:rPr>
                <a:t>GB </a:t>
              </a:r>
              <a:r>
                <a:rPr sz="1500" dirty="0">
                  <a:latin typeface="Arial"/>
                  <a:cs typeface="Arial"/>
                </a:rPr>
                <a:t>space for 1 instance</a:t>
              </a:r>
              <a:r>
                <a:rPr sz="1500" spc="-113" dirty="0">
                  <a:latin typeface="Arial"/>
                  <a:cs typeface="Arial"/>
                </a:rPr>
                <a:t> </a:t>
              </a:r>
              <a:r>
                <a:rPr sz="1500" dirty="0">
                  <a:latin typeface="Arial"/>
                  <a:cs typeface="Arial"/>
                </a:rPr>
                <a:t>=</a:t>
              </a:r>
            </a:p>
            <a:p>
              <a:pPr marL="9525">
                <a:spcBef>
                  <a:spcPts val="4"/>
                </a:spcBef>
              </a:pPr>
              <a:r>
                <a:rPr sz="1500" dirty="0">
                  <a:latin typeface="Arial"/>
                  <a:cs typeface="Arial"/>
                </a:rPr>
                <a:t>1 TB </a:t>
              </a:r>
              <a:r>
                <a:rPr sz="1500" spc="-4" dirty="0">
                  <a:latin typeface="Arial"/>
                  <a:cs typeface="Arial"/>
                </a:rPr>
                <a:t>for </a:t>
              </a:r>
              <a:r>
                <a:rPr sz="1500" dirty="0">
                  <a:latin typeface="Arial"/>
                  <a:cs typeface="Arial"/>
                </a:rPr>
                <a:t>1000</a:t>
              </a:r>
              <a:r>
                <a:rPr sz="1500" spc="-49" dirty="0">
                  <a:latin typeface="Arial"/>
                  <a:cs typeface="Arial"/>
                </a:rPr>
                <a:t> </a:t>
              </a:r>
              <a:r>
                <a:rPr sz="1500" dirty="0">
                  <a:latin typeface="Arial"/>
                  <a:cs typeface="Arial"/>
                </a:rPr>
                <a:t>instance</a:t>
              </a:r>
              <a:r>
                <a:rPr sz="1500" dirty="0" smtClean="0">
                  <a:latin typeface="Arial"/>
                  <a:cs typeface="Arial"/>
                </a:rPr>
                <a:t>.</a:t>
              </a:r>
              <a:endParaRPr lang="en-US" sz="1500" dirty="0" smtClean="0">
                <a:latin typeface="Arial"/>
                <a:cs typeface="Arial"/>
              </a:endParaRPr>
            </a:p>
            <a:p>
              <a:pPr marL="9525">
                <a:spcBef>
                  <a:spcPts val="4"/>
                </a:spcBef>
              </a:pPr>
              <a:endParaRPr lang="en-US" sz="1500" dirty="0">
                <a:latin typeface="Arial"/>
                <a:cs typeface="Arial"/>
              </a:endParaRPr>
            </a:p>
            <a:p>
              <a:pPr marL="295275" indent="-285750">
                <a:spcBef>
                  <a:spcPts val="4"/>
                </a:spcBef>
                <a:buFont typeface="Wingdings" panose="05000000000000000000" pitchFamily="2" charset="2"/>
                <a:buChar char="Ø"/>
              </a:pPr>
              <a:r>
                <a:rPr lang="en-US" sz="1600" spc="-4" dirty="0" smtClean="0">
                  <a:latin typeface="Arial"/>
                  <a:cs typeface="Arial"/>
                </a:rPr>
                <a:t>Resource</a:t>
              </a:r>
              <a:r>
                <a:rPr lang="en-US" sz="1600" spc="-38" dirty="0" smtClean="0">
                  <a:latin typeface="Arial"/>
                  <a:cs typeface="Arial"/>
                </a:rPr>
                <a:t> </a:t>
              </a:r>
              <a:r>
                <a:rPr lang="en-US" sz="1600" spc="-4" dirty="0" smtClean="0">
                  <a:latin typeface="Arial"/>
                  <a:cs typeface="Arial"/>
                </a:rPr>
                <a:t>utilization</a:t>
              </a:r>
            </a:p>
            <a:p>
              <a:pPr marL="9525" marR="3810">
                <a:spcBef>
                  <a:spcPts val="79"/>
                </a:spcBef>
              </a:pPr>
              <a:r>
                <a:rPr lang="en-US" sz="1600" dirty="0" smtClean="0">
                  <a:latin typeface="Arial"/>
                  <a:cs typeface="Arial"/>
                </a:rPr>
                <a:t>          Full virtualized system  means allocate resource</a:t>
              </a:r>
              <a:r>
                <a:rPr lang="en-US" sz="1600" spc="-116" dirty="0" smtClean="0">
                  <a:latin typeface="Arial"/>
                  <a:cs typeface="Arial"/>
                </a:rPr>
                <a:t> </a:t>
              </a:r>
              <a:r>
                <a:rPr lang="en-US" sz="1600" dirty="0" smtClean="0">
                  <a:latin typeface="Arial"/>
                  <a:cs typeface="Arial"/>
                </a:rPr>
                <a:t>to  specific</a:t>
              </a:r>
              <a:r>
                <a:rPr lang="en-US" sz="1600" spc="-23" dirty="0" smtClean="0">
                  <a:latin typeface="Arial"/>
                  <a:cs typeface="Arial"/>
                </a:rPr>
                <a:t> </a:t>
              </a:r>
              <a:r>
                <a:rPr lang="en-US" sz="1600" dirty="0" smtClean="0">
                  <a:latin typeface="Arial"/>
                  <a:cs typeface="Arial"/>
                </a:rPr>
                <a:t>VM.</a:t>
              </a:r>
            </a:p>
            <a:p>
              <a:pPr marL="9525"/>
              <a:r>
                <a:rPr lang="en-US" sz="1600" dirty="0" smtClean="0">
                  <a:latin typeface="Arial"/>
                  <a:cs typeface="Arial"/>
                </a:rPr>
                <a:t>Heavier!</a:t>
              </a:r>
            </a:p>
            <a:p>
              <a:pPr marL="9525"/>
              <a:endParaRPr lang="en-US" sz="1600" dirty="0">
                <a:latin typeface="Arial"/>
                <a:cs typeface="Arial"/>
              </a:endParaRPr>
            </a:p>
            <a:p>
              <a:pPr marL="295275" indent="-285750">
                <a:spcBef>
                  <a:spcPts val="79"/>
                </a:spcBef>
                <a:buFont typeface="Wingdings" panose="05000000000000000000" pitchFamily="2" charset="2"/>
                <a:buChar char="Ø"/>
              </a:pPr>
              <a:r>
                <a:rPr lang="en-US" sz="1600" spc="-4" dirty="0" smtClean="0">
                  <a:latin typeface="Arial"/>
                  <a:cs typeface="Arial"/>
                </a:rPr>
                <a:t>Performance</a:t>
              </a:r>
              <a:endParaRPr lang="en-US" sz="1600" dirty="0" smtClean="0">
                <a:latin typeface="Arial"/>
                <a:cs typeface="Arial"/>
              </a:endParaRPr>
            </a:p>
            <a:p>
              <a:pPr marL="9525">
                <a:spcBef>
                  <a:spcPts val="79"/>
                </a:spcBef>
              </a:pPr>
              <a:r>
                <a:rPr lang="en-US" sz="1600" dirty="0" smtClean="0">
                  <a:latin typeface="Arial"/>
                  <a:cs typeface="Arial"/>
                </a:rPr>
                <a:t>        Takes minutes to</a:t>
              </a:r>
              <a:r>
                <a:rPr lang="en-US" sz="1600" spc="-83" dirty="0" smtClean="0">
                  <a:latin typeface="Arial"/>
                  <a:cs typeface="Arial"/>
                </a:rPr>
                <a:t> </a:t>
              </a:r>
              <a:r>
                <a:rPr lang="en-US" sz="1600" dirty="0" smtClean="0">
                  <a:latin typeface="Arial"/>
                  <a:cs typeface="Arial"/>
                </a:rPr>
                <a:t>start.</a:t>
              </a:r>
            </a:p>
            <a:p>
              <a:pPr marL="9525"/>
              <a:endParaRPr lang="en-US" sz="1600" dirty="0" smtClean="0">
                <a:latin typeface="Arial"/>
                <a:cs typeface="Arial"/>
              </a:endParaRPr>
            </a:p>
            <a:p>
              <a:pPr marL="9525">
                <a:spcBef>
                  <a:spcPts val="4"/>
                </a:spcBef>
              </a:pPr>
              <a:endParaRPr lang="en-US" sz="1600" dirty="0" smtClean="0">
                <a:latin typeface="Arial"/>
                <a:cs typeface="Arial"/>
              </a:endParaRPr>
            </a:p>
            <a:p>
              <a:pPr marL="9525">
                <a:spcBef>
                  <a:spcPts val="4"/>
                </a:spcBef>
              </a:pPr>
              <a:endParaRPr sz="1500" dirty="0">
                <a:latin typeface="Arial"/>
                <a:cs typeface="Arial"/>
              </a:endParaRPr>
            </a:p>
          </p:txBody>
        </p:sp>
        <p:sp>
          <p:nvSpPr>
            <p:cNvPr id="5" name="object 5"/>
            <p:cNvSpPr txBox="1"/>
            <p:nvPr/>
          </p:nvSpPr>
          <p:spPr>
            <a:xfrm>
              <a:off x="5688281" y="1335388"/>
              <a:ext cx="944404" cy="218008"/>
            </a:xfrm>
            <a:prstGeom prst="rect">
              <a:avLst/>
            </a:prstGeom>
            <a:solidFill>
              <a:srgbClr val="FFCD00"/>
            </a:solidFill>
          </p:spPr>
          <p:txBody>
            <a:bodyPr vert="horz" wrap="square" lIns="0" tIns="0" rIns="0" bIns="0" rtlCol="0">
              <a:spAutoFit/>
            </a:bodyPr>
            <a:lstStyle/>
            <a:p>
              <a:pPr marL="476">
                <a:lnSpc>
                  <a:spcPts val="1661"/>
                </a:lnSpc>
              </a:pPr>
              <a:r>
                <a:rPr sz="1500" b="1" dirty="0">
                  <a:latin typeface="Arial"/>
                  <a:cs typeface="Arial"/>
                </a:rPr>
                <a:t>Container</a:t>
              </a:r>
              <a:endParaRPr sz="1500" dirty="0">
                <a:latin typeface="Arial"/>
                <a:cs typeface="Arial"/>
              </a:endParaRPr>
            </a:p>
          </p:txBody>
        </p:sp>
        <p:sp>
          <p:nvSpPr>
            <p:cNvPr id="6" name="object 6"/>
            <p:cNvSpPr txBox="1"/>
            <p:nvPr/>
          </p:nvSpPr>
          <p:spPr>
            <a:xfrm>
              <a:off x="6013382" y="1768811"/>
              <a:ext cx="3344373" cy="2839078"/>
            </a:xfrm>
            <a:prstGeom prst="rect">
              <a:avLst/>
            </a:prstGeom>
          </p:spPr>
          <p:txBody>
            <a:bodyPr vert="horz" wrap="square" lIns="0" tIns="10001" rIns="0" bIns="0" rtlCol="0">
              <a:spAutoFit/>
            </a:bodyPr>
            <a:lstStyle/>
            <a:p>
              <a:pPr marL="295275" marR="3810" indent="-285750">
                <a:spcBef>
                  <a:spcPts val="79"/>
                </a:spcBef>
                <a:buFont typeface="Wingdings" panose="05000000000000000000" pitchFamily="2" charset="2"/>
                <a:buChar char="Ø"/>
              </a:pPr>
              <a:r>
                <a:rPr sz="1500" dirty="0">
                  <a:latin typeface="Arial"/>
                  <a:cs typeface="Arial"/>
                </a:rPr>
                <a:t>Share a bulk of space to  hundred or thousands of  containers, thanks to</a:t>
              </a:r>
              <a:r>
                <a:rPr sz="1500" spc="-105" dirty="0">
                  <a:latin typeface="Arial"/>
                  <a:cs typeface="Arial"/>
                </a:rPr>
                <a:t> </a:t>
              </a:r>
              <a:r>
                <a:rPr sz="1500" dirty="0">
                  <a:latin typeface="Arial"/>
                  <a:cs typeface="Arial"/>
                </a:rPr>
                <a:t>union  </a:t>
              </a:r>
              <a:r>
                <a:rPr sz="1500" spc="-4" dirty="0">
                  <a:latin typeface="Arial"/>
                  <a:cs typeface="Arial"/>
                </a:rPr>
                <a:t>file </a:t>
              </a:r>
              <a:r>
                <a:rPr sz="1500" dirty="0">
                  <a:latin typeface="Arial"/>
                  <a:cs typeface="Arial"/>
                </a:rPr>
                <a:t>system</a:t>
              </a:r>
              <a:r>
                <a:rPr sz="1500" dirty="0" smtClean="0">
                  <a:latin typeface="Arial"/>
                  <a:cs typeface="Arial"/>
                </a:rPr>
                <a:t>.</a:t>
              </a:r>
              <a:endParaRPr lang="en-US" sz="1500" dirty="0" smtClean="0">
                <a:latin typeface="Arial"/>
                <a:cs typeface="Arial"/>
              </a:endParaRPr>
            </a:p>
            <a:p>
              <a:pPr marL="9525" marR="3810">
                <a:spcBef>
                  <a:spcPts val="79"/>
                </a:spcBef>
              </a:pPr>
              <a:endParaRPr lang="en-US" sz="1500" dirty="0">
                <a:latin typeface="Arial"/>
                <a:cs typeface="Arial"/>
              </a:endParaRPr>
            </a:p>
            <a:p>
              <a:pPr marL="295275" marR="3810" indent="-285750">
                <a:spcBef>
                  <a:spcPts val="79"/>
                </a:spcBef>
                <a:buFont typeface="Wingdings" panose="05000000000000000000" pitchFamily="2" charset="2"/>
                <a:buChar char="Ø"/>
              </a:pPr>
              <a:r>
                <a:rPr lang="en-US" sz="1400" spc="-4" dirty="0" smtClean="0">
                  <a:latin typeface="Arial"/>
                  <a:cs typeface="Arial"/>
                </a:rPr>
                <a:t>Resource</a:t>
              </a:r>
              <a:r>
                <a:rPr lang="en-US" sz="1400" spc="-38" dirty="0" smtClean="0">
                  <a:latin typeface="Arial"/>
                  <a:cs typeface="Arial"/>
                </a:rPr>
                <a:t> </a:t>
              </a:r>
              <a:r>
                <a:rPr lang="en-US" sz="1400" spc="-4" dirty="0" smtClean="0">
                  <a:latin typeface="Arial"/>
                  <a:cs typeface="Arial"/>
                </a:rPr>
                <a:t>utilization</a:t>
              </a:r>
            </a:p>
            <a:p>
              <a:pPr marL="9525" marR="3810">
                <a:spcBef>
                  <a:spcPts val="79"/>
                </a:spcBef>
              </a:pPr>
              <a:r>
                <a:rPr lang="en-US" sz="1500" dirty="0" smtClean="0">
                  <a:latin typeface="Arial"/>
                  <a:cs typeface="Arial"/>
                </a:rPr>
                <a:t>           No need to create </a:t>
              </a:r>
              <a:r>
                <a:rPr lang="en-US" sz="1500" spc="-4" dirty="0" smtClean="0">
                  <a:latin typeface="Arial"/>
                  <a:cs typeface="Arial"/>
                </a:rPr>
                <a:t>virtual </a:t>
              </a:r>
              <a:r>
                <a:rPr lang="en-US" sz="1500" dirty="0" smtClean="0">
                  <a:latin typeface="Arial"/>
                  <a:cs typeface="Arial"/>
                </a:rPr>
                <a:t>device. All container</a:t>
              </a:r>
              <a:r>
                <a:rPr lang="en-US" sz="1500" spc="-75" dirty="0" smtClean="0">
                  <a:latin typeface="Arial"/>
                  <a:cs typeface="Arial"/>
                </a:rPr>
                <a:t> </a:t>
              </a:r>
              <a:r>
                <a:rPr lang="en-US" sz="1500" dirty="0" smtClean="0">
                  <a:latin typeface="Arial"/>
                  <a:cs typeface="Arial"/>
                </a:rPr>
                <a:t>share  host, running on </a:t>
              </a:r>
              <a:r>
                <a:rPr lang="en-US" sz="1500" spc="-4" dirty="0" smtClean="0">
                  <a:latin typeface="Arial"/>
                  <a:cs typeface="Arial"/>
                </a:rPr>
                <a:t>top </a:t>
              </a:r>
              <a:r>
                <a:rPr lang="en-US" sz="1500" dirty="0" smtClean="0">
                  <a:latin typeface="Arial"/>
                  <a:cs typeface="Arial"/>
                </a:rPr>
                <a:t>op  same kernel but</a:t>
              </a:r>
              <a:r>
                <a:rPr lang="en-US" sz="1500" spc="-86" dirty="0" smtClean="0">
                  <a:latin typeface="Arial"/>
                  <a:cs typeface="Arial"/>
                </a:rPr>
                <a:t> </a:t>
              </a:r>
              <a:r>
                <a:rPr lang="en-US" sz="1500" b="1" dirty="0" smtClean="0">
                  <a:latin typeface="Arial"/>
                  <a:cs typeface="Arial"/>
                </a:rPr>
                <a:t>isolated</a:t>
              </a:r>
            </a:p>
            <a:p>
              <a:pPr marL="9525" marR="3810">
                <a:spcBef>
                  <a:spcPts val="79"/>
                </a:spcBef>
              </a:pPr>
              <a:endParaRPr lang="en-US" sz="1500" b="1" dirty="0" smtClean="0">
                <a:latin typeface="Arial"/>
                <a:cs typeface="Arial"/>
              </a:endParaRPr>
            </a:p>
            <a:p>
              <a:pPr marL="295275" marR="3810" indent="-285750">
                <a:spcBef>
                  <a:spcPts val="79"/>
                </a:spcBef>
                <a:buFont typeface="Wingdings" panose="05000000000000000000" pitchFamily="2" charset="2"/>
                <a:buChar char="Ø"/>
              </a:pPr>
              <a:r>
                <a:rPr lang="en-US" sz="1400" spc="-4" dirty="0" smtClean="0">
                  <a:latin typeface="Arial"/>
                  <a:cs typeface="Arial"/>
                </a:rPr>
                <a:t>Performance</a:t>
              </a:r>
              <a:endParaRPr lang="en-US" sz="1500" b="1" dirty="0">
                <a:latin typeface="Arial"/>
                <a:cs typeface="Arial"/>
              </a:endParaRPr>
            </a:p>
            <a:p>
              <a:pPr marL="9525" marR="3810">
                <a:spcBef>
                  <a:spcPts val="79"/>
                </a:spcBef>
              </a:pPr>
              <a:r>
                <a:rPr lang="en-US" sz="1500" dirty="0" smtClean="0">
                  <a:latin typeface="Arial"/>
                  <a:cs typeface="Arial"/>
                </a:rPr>
                <a:t>           Take a few seconds,</a:t>
              </a:r>
              <a:r>
                <a:rPr lang="en-US" sz="1500" spc="-79" dirty="0" smtClean="0">
                  <a:latin typeface="Arial"/>
                  <a:cs typeface="Arial"/>
                </a:rPr>
                <a:t> </a:t>
              </a:r>
              <a:r>
                <a:rPr lang="en-US" sz="1500" spc="-4" dirty="0" smtClean="0">
                  <a:latin typeface="Arial"/>
                  <a:cs typeface="Arial"/>
                </a:rPr>
                <a:t>mostly.</a:t>
              </a:r>
              <a:endParaRPr lang="en-US" sz="1500" dirty="0" smtClean="0">
                <a:latin typeface="Arial"/>
                <a:cs typeface="Arial"/>
              </a:endParaRPr>
            </a:p>
            <a:p>
              <a:pPr marL="9525" marR="3810">
                <a:spcBef>
                  <a:spcPts val="79"/>
                </a:spcBef>
              </a:pPr>
              <a:endParaRPr sz="1500" dirty="0">
                <a:latin typeface="Arial"/>
                <a:cs typeface="Arial"/>
              </a:endParaRPr>
            </a:p>
          </p:txBody>
        </p:sp>
      </p:grpSp>
      <p:sp>
        <p:nvSpPr>
          <p:cNvPr id="7" name="object 7"/>
          <p:cNvSpPr/>
          <p:nvPr/>
        </p:nvSpPr>
        <p:spPr>
          <a:xfrm>
            <a:off x="512321" y="903901"/>
            <a:ext cx="168011" cy="221742"/>
          </a:xfrm>
          <a:prstGeom prst="rect">
            <a:avLst/>
          </a:prstGeom>
          <a:blipFill>
            <a:blip r:embed="rId2" cstate="print"/>
            <a:stretch>
              <a:fillRect/>
            </a:stretch>
          </a:blipFill>
        </p:spPr>
        <p:txBody>
          <a:bodyPr wrap="square" lIns="0" tIns="0" rIns="0" bIns="0" rtlCol="0"/>
          <a:lstStyle/>
          <a:p>
            <a:endParaRPr sz="135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16264" y="158026"/>
            <a:ext cx="4062413" cy="747801"/>
          </a:xfrm>
          <a:prstGeom prst="rect">
            <a:avLst/>
          </a:prstGeom>
        </p:spPr>
        <p:txBody>
          <a:bodyPr vert="horz" wrap="square" lIns="0" tIns="9049" rIns="0" bIns="0" rtlCol="0" anchor="ctr">
            <a:spAutoFit/>
          </a:bodyPr>
          <a:lstStyle/>
          <a:p>
            <a:pPr marL="9525">
              <a:lnSpc>
                <a:spcPct val="100000"/>
              </a:lnSpc>
              <a:spcBef>
                <a:spcPts val="71"/>
              </a:spcBef>
            </a:pPr>
            <a:r>
              <a:rPr sz="1800" spc="-4" dirty="0"/>
              <a:t>Why containers</a:t>
            </a:r>
            <a:r>
              <a:rPr sz="1800" spc="-38" dirty="0"/>
              <a:t> </a:t>
            </a:r>
            <a:r>
              <a:rPr sz="1800" spc="-8" dirty="0"/>
              <a:t>matter</a:t>
            </a:r>
            <a:r>
              <a:rPr spc="-8" dirty="0"/>
              <a:t>?</a:t>
            </a:r>
          </a:p>
        </p:txBody>
      </p:sp>
      <p:graphicFrame>
        <p:nvGraphicFramePr>
          <p:cNvPr id="6" name="Table 5"/>
          <p:cNvGraphicFramePr>
            <a:graphicFrameLocks noGrp="1"/>
          </p:cNvGraphicFramePr>
          <p:nvPr>
            <p:extLst>
              <p:ext uri="{D42A27DB-BD31-4B8C-83A1-F6EECF244321}">
                <p14:modId xmlns="" xmlns:p14="http://schemas.microsoft.com/office/powerpoint/2010/main" val="2560390574"/>
              </p:ext>
            </p:extLst>
          </p:nvPr>
        </p:nvGraphicFramePr>
        <p:xfrm>
          <a:off x="2326511" y="995422"/>
          <a:ext cx="9340770" cy="5107575"/>
        </p:xfrm>
        <a:graphic>
          <a:graphicData uri="http://schemas.openxmlformats.org/drawingml/2006/table">
            <a:tbl>
              <a:tblPr firstRow="1" bandRow="1">
                <a:tableStyleId>{5C22544A-7EE6-4342-B048-85BDC9FD1C3A}</a:tableStyleId>
              </a:tblPr>
              <a:tblGrid>
                <a:gridCol w="2106593"/>
                <a:gridCol w="4305986"/>
                <a:gridCol w="2928191"/>
              </a:tblGrid>
              <a:tr h="433796">
                <a:tc>
                  <a:txBody>
                    <a:bodyPr/>
                    <a:lstStyle/>
                    <a:p>
                      <a:pPr algn="l" fontAlgn="t"/>
                      <a:r>
                        <a:rPr lang="en-US" sz="800" u="none" strike="noStrike" dirty="0">
                          <a:effectLst/>
                        </a:rPr>
                        <a:t> </a:t>
                      </a:r>
                      <a:endParaRPr lang="en-US" sz="800" b="0" i="0" u="none" strike="noStrike" dirty="0">
                        <a:solidFill>
                          <a:srgbClr val="000000"/>
                        </a:solidFill>
                        <a:effectLst/>
                        <a:latin typeface="Arial" panose="020B0604020202020204" pitchFamily="34" charset="0"/>
                      </a:endParaRPr>
                    </a:p>
                  </a:txBody>
                  <a:tcPr marL="4370" marR="4370" marT="4370" marB="0"/>
                </a:tc>
                <a:tc>
                  <a:txBody>
                    <a:bodyPr/>
                    <a:lstStyle/>
                    <a:p>
                      <a:pPr algn="l" rtl="0" fontAlgn="ctr"/>
                      <a:r>
                        <a:rPr lang="en-US" sz="1400" u="none" strike="noStrike">
                          <a:effectLst/>
                        </a:rPr>
                        <a:t>Physical Containers</a:t>
                      </a:r>
                      <a:endParaRPr lang="en-US" sz="1400" b="1" i="0" u="none" strike="noStrike">
                        <a:solidFill>
                          <a:srgbClr val="FFFFFF"/>
                        </a:solidFill>
                        <a:effectLst/>
                        <a:latin typeface="Trebuchet MS" panose="020B0603020202020204" pitchFamily="34" charset="0"/>
                      </a:endParaRPr>
                    </a:p>
                  </a:txBody>
                  <a:tcPr marL="4370" marR="4370" marT="4370" marB="0" anchor="ctr"/>
                </a:tc>
                <a:tc>
                  <a:txBody>
                    <a:bodyPr/>
                    <a:lstStyle/>
                    <a:p>
                      <a:pPr algn="l" rtl="0" fontAlgn="ctr"/>
                      <a:r>
                        <a:rPr lang="en-US" sz="1400" u="none" strike="noStrike" dirty="0">
                          <a:effectLst/>
                        </a:rPr>
                        <a:t>Docker</a:t>
                      </a:r>
                      <a:endParaRPr lang="en-US" sz="1400" b="1" i="0" u="none" strike="noStrike" dirty="0">
                        <a:solidFill>
                          <a:srgbClr val="FFFFFF"/>
                        </a:solidFill>
                        <a:effectLst/>
                        <a:latin typeface="Trebuchet MS" panose="020B0603020202020204" pitchFamily="34" charset="0"/>
                      </a:endParaRPr>
                    </a:p>
                  </a:txBody>
                  <a:tcPr marL="4370" marR="4370" marT="4370" marB="0" anchor="ctr"/>
                </a:tc>
              </a:tr>
              <a:tr h="561031">
                <a:tc>
                  <a:txBody>
                    <a:bodyPr/>
                    <a:lstStyle/>
                    <a:p>
                      <a:pPr algn="l" rtl="0" fontAlgn="ctr"/>
                      <a:r>
                        <a:rPr lang="en-US" sz="1400" u="none" strike="noStrike" dirty="0">
                          <a:effectLst/>
                        </a:rPr>
                        <a:t>Content Agnostic</a:t>
                      </a:r>
                      <a:endParaRPr lang="en-US" sz="1400" b="0" i="0" u="none" strike="noStrike" dirty="0">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a:effectLst/>
                        </a:rPr>
                        <a:t>The same container can hold almost any type of cargo</a:t>
                      </a:r>
                      <a:endParaRPr lang="en-US" sz="1400" b="0" i="0" u="none" strike="noStrike">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a:effectLst/>
                        </a:rPr>
                        <a:t>Can encapsulate any payload and its dependencies</a:t>
                      </a:r>
                      <a:endParaRPr lang="en-US" sz="1400" b="0" i="0" u="none" strike="noStrike">
                        <a:solidFill>
                          <a:srgbClr val="394D53"/>
                        </a:solidFill>
                        <a:effectLst/>
                        <a:latin typeface="Arial" panose="020B0604020202020204" pitchFamily="34" charset="0"/>
                      </a:endParaRPr>
                    </a:p>
                  </a:txBody>
                  <a:tcPr marL="4370" marR="4370" marT="4370" marB="0" anchor="ctr"/>
                </a:tc>
              </a:tr>
              <a:tr h="1117427">
                <a:tc>
                  <a:txBody>
                    <a:bodyPr/>
                    <a:lstStyle/>
                    <a:p>
                      <a:pPr algn="l" rtl="0" fontAlgn="ctr"/>
                      <a:r>
                        <a:rPr lang="en-US" sz="1400" u="none" strike="noStrike" dirty="0">
                          <a:effectLst/>
                        </a:rPr>
                        <a:t>Hardware Agnostic</a:t>
                      </a:r>
                      <a:endParaRPr lang="en-US" sz="1400" b="0" i="0" u="none" strike="noStrike" dirty="0">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dirty="0">
                          <a:effectLst/>
                        </a:rPr>
                        <a:t>Standard shape and interface  allow same container to  move from ship to train to  semi-truck to warehouse to  crane without being  modified or opened</a:t>
                      </a:r>
                      <a:endParaRPr lang="en-US" sz="1400" b="0" i="0" u="none" strike="noStrike" dirty="0">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dirty="0">
                          <a:effectLst/>
                        </a:rPr>
                        <a:t>Using operating system  primitives (e.g. LXC) can run  consistently on virtually any  hardware—VMs, bare metal,  </a:t>
                      </a:r>
                      <a:r>
                        <a:rPr lang="en-US" sz="1400" u="none" strike="noStrike" dirty="0" err="1">
                          <a:effectLst/>
                        </a:rPr>
                        <a:t>openstack</a:t>
                      </a:r>
                      <a:r>
                        <a:rPr lang="en-US" sz="1400" u="none" strike="noStrike" dirty="0">
                          <a:effectLst/>
                        </a:rPr>
                        <a:t>, public IAAS, etc.—  without modification</a:t>
                      </a:r>
                      <a:endParaRPr lang="en-US" sz="1400" b="0" i="0" u="none" strike="noStrike" dirty="0">
                        <a:solidFill>
                          <a:srgbClr val="394D53"/>
                        </a:solidFill>
                        <a:effectLst/>
                        <a:latin typeface="Arial" panose="020B0604020202020204" pitchFamily="34" charset="0"/>
                      </a:endParaRPr>
                    </a:p>
                  </a:txBody>
                  <a:tcPr marL="4370" marR="4370" marT="4370" marB="0" anchor="ctr"/>
                </a:tc>
              </a:tr>
              <a:tr h="561031">
                <a:tc>
                  <a:txBody>
                    <a:bodyPr/>
                    <a:lstStyle/>
                    <a:p>
                      <a:pPr algn="l" rtl="0" fontAlgn="ctr"/>
                      <a:r>
                        <a:rPr lang="en-US" sz="1400" u="none" strike="noStrike">
                          <a:effectLst/>
                        </a:rPr>
                        <a:t>Content Isolation  and Interaction</a:t>
                      </a:r>
                      <a:endParaRPr lang="en-US" sz="1400" b="0" i="0" u="none" strike="noStrike">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dirty="0">
                          <a:effectLst/>
                        </a:rPr>
                        <a:t>No worry about anvils  crushing bananas.</a:t>
                      </a:r>
                      <a:br>
                        <a:rPr lang="en-US" sz="1400" u="none" strike="noStrike" dirty="0">
                          <a:effectLst/>
                        </a:rPr>
                      </a:br>
                      <a:r>
                        <a:rPr lang="en-US" sz="1400" u="none" strike="noStrike" dirty="0">
                          <a:effectLst/>
                        </a:rPr>
                        <a:t>Containers can be stacked and shipped together</a:t>
                      </a:r>
                      <a:endParaRPr lang="en-US" sz="1400" b="0" i="0" u="none" strike="noStrike" dirty="0">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dirty="0">
                          <a:effectLst/>
                        </a:rPr>
                        <a:t>Resource, network, and  content isolation. Avoids  dependency hell</a:t>
                      </a:r>
                      <a:endParaRPr lang="en-US" sz="1400" b="0" i="0" u="none" strike="noStrike" dirty="0">
                        <a:solidFill>
                          <a:srgbClr val="394D53"/>
                        </a:solidFill>
                        <a:effectLst/>
                        <a:latin typeface="Arial" panose="020B0604020202020204" pitchFamily="34" charset="0"/>
                      </a:endParaRPr>
                    </a:p>
                  </a:txBody>
                  <a:tcPr marL="4370" marR="4370" marT="4370" marB="0" anchor="ctr"/>
                </a:tc>
              </a:tr>
              <a:tr h="894868">
                <a:tc>
                  <a:txBody>
                    <a:bodyPr/>
                    <a:lstStyle/>
                    <a:p>
                      <a:pPr algn="l" rtl="0" fontAlgn="ctr"/>
                      <a:r>
                        <a:rPr lang="en-US" sz="1400" u="none" strike="noStrike">
                          <a:effectLst/>
                        </a:rPr>
                        <a:t>Automation</a:t>
                      </a:r>
                      <a:endParaRPr lang="en-US" sz="1400" b="0" i="0" u="none" strike="noStrike">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a:effectLst/>
                        </a:rPr>
                        <a:t>Standard interfaces make it  easy to automate loading,  unloading, moving, etc.</a:t>
                      </a:r>
                      <a:endParaRPr lang="en-US" sz="1400" b="0" i="0" u="none" strike="noStrike">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dirty="0">
                          <a:effectLst/>
                        </a:rPr>
                        <a:t>Standard operations to run,  start, stop, commit, search,  etc. Perfect for </a:t>
                      </a:r>
                      <a:r>
                        <a:rPr lang="en-US" sz="1400" u="none" strike="noStrike" dirty="0" err="1">
                          <a:effectLst/>
                        </a:rPr>
                        <a:t>devops</a:t>
                      </a:r>
                      <a:r>
                        <a:rPr lang="en-US" sz="1400" u="none" strike="noStrike" dirty="0">
                          <a:effectLst/>
                        </a:rPr>
                        <a:t>: CI, CD,  </a:t>
                      </a:r>
                      <a:r>
                        <a:rPr lang="en-US" sz="1400" u="none" strike="noStrike" dirty="0" err="1">
                          <a:effectLst/>
                        </a:rPr>
                        <a:t>autoscaling</a:t>
                      </a:r>
                      <a:r>
                        <a:rPr lang="en-US" sz="1400" u="none" strike="noStrike" dirty="0">
                          <a:effectLst/>
                        </a:rPr>
                        <a:t>, hybrid clouds</a:t>
                      </a:r>
                      <a:endParaRPr lang="en-US" sz="1400" b="0" i="0" u="none" strike="noStrike" dirty="0">
                        <a:solidFill>
                          <a:srgbClr val="394D53"/>
                        </a:solidFill>
                        <a:effectLst/>
                        <a:latin typeface="Arial" panose="020B0604020202020204" pitchFamily="34" charset="0"/>
                      </a:endParaRPr>
                    </a:p>
                  </a:txBody>
                  <a:tcPr marL="4370" marR="4370" marT="4370" marB="0" anchor="ctr"/>
                </a:tc>
              </a:tr>
              <a:tr h="565669">
                <a:tc>
                  <a:txBody>
                    <a:bodyPr/>
                    <a:lstStyle/>
                    <a:p>
                      <a:pPr algn="l" rtl="0" fontAlgn="ctr"/>
                      <a:r>
                        <a:rPr lang="en-US" sz="1400" u="none" strike="noStrike">
                          <a:effectLst/>
                        </a:rPr>
                        <a:t>Highly efficient</a:t>
                      </a:r>
                      <a:endParaRPr lang="en-US" sz="1400" b="0" i="0" u="none" strike="noStrike">
                        <a:solidFill>
                          <a:srgbClr val="394D53"/>
                        </a:solidFill>
                        <a:effectLst/>
                        <a:latin typeface="Arial" panose="020B0604020202020204" pitchFamily="34" charset="0"/>
                      </a:endParaRPr>
                    </a:p>
                  </a:txBody>
                  <a:tcPr marL="39333" marR="4370" marT="4370" marB="0" anchor="ctr"/>
                </a:tc>
                <a:tc>
                  <a:txBody>
                    <a:bodyPr/>
                    <a:lstStyle/>
                    <a:p>
                      <a:pPr algn="l" rtl="0" fontAlgn="ctr"/>
                      <a:r>
                        <a:rPr lang="en-US" sz="1400" u="none" strike="noStrike">
                          <a:effectLst/>
                        </a:rPr>
                        <a:t>No opening or modification,  quick to move between  waypoints</a:t>
                      </a:r>
                      <a:endParaRPr lang="en-US" sz="1400" b="0" i="0" u="none" strike="noStrike">
                        <a:solidFill>
                          <a:srgbClr val="394D53"/>
                        </a:solidFill>
                        <a:effectLst/>
                        <a:latin typeface="Arial" panose="020B0604020202020204" pitchFamily="34" charset="0"/>
                      </a:endParaRPr>
                    </a:p>
                  </a:txBody>
                  <a:tcPr marL="39333" marR="4370" marT="4370" marB="0" anchor="ctr"/>
                </a:tc>
                <a:tc>
                  <a:txBody>
                    <a:bodyPr/>
                    <a:lstStyle/>
                    <a:p>
                      <a:pPr algn="l" rtl="0" fontAlgn="b"/>
                      <a:r>
                        <a:rPr lang="en-US" sz="1400" u="none" strike="noStrike" dirty="0">
                          <a:effectLst/>
                        </a:rPr>
                        <a:t>Lightweight, virtually no perf  or start-up penalty, quick to  move and manipulate</a:t>
                      </a:r>
                      <a:endParaRPr lang="en-US" sz="1400" b="0" i="0" u="none" strike="noStrike" dirty="0">
                        <a:solidFill>
                          <a:srgbClr val="394D53"/>
                        </a:solidFill>
                        <a:effectLst/>
                        <a:latin typeface="Arial" panose="020B0604020202020204" pitchFamily="34" charset="0"/>
                      </a:endParaRPr>
                    </a:p>
                  </a:txBody>
                  <a:tcPr marL="39333" marR="4370" marT="4370" marB="0" anchor="b"/>
                </a:tc>
              </a:tr>
              <a:tr h="449752">
                <a:tc>
                  <a:txBody>
                    <a:bodyPr/>
                    <a:lstStyle/>
                    <a:p>
                      <a:pPr algn="l" rtl="0" fontAlgn="ctr"/>
                      <a:r>
                        <a:rPr lang="en-US" sz="1400" u="none" strike="noStrike">
                          <a:effectLst/>
                        </a:rPr>
                        <a:t>Separation of duties</a:t>
                      </a:r>
                      <a:endParaRPr lang="en-US" sz="1400" b="0" i="0" u="none" strike="noStrike">
                        <a:solidFill>
                          <a:srgbClr val="394D53"/>
                        </a:solidFill>
                        <a:effectLst/>
                        <a:latin typeface="Arial" panose="020B0604020202020204" pitchFamily="34" charset="0"/>
                      </a:endParaRPr>
                    </a:p>
                  </a:txBody>
                  <a:tcPr marL="39333" marR="4370" marT="4370" marB="0" anchor="ctr"/>
                </a:tc>
                <a:tc>
                  <a:txBody>
                    <a:bodyPr/>
                    <a:lstStyle/>
                    <a:p>
                      <a:pPr algn="l" rtl="0" fontAlgn="ctr"/>
                      <a:r>
                        <a:rPr lang="en-US" sz="1400" u="none" strike="noStrike">
                          <a:effectLst/>
                        </a:rPr>
                        <a:t>Shipper worries about inside  of box, carrier worries about  outside of box</a:t>
                      </a:r>
                      <a:endParaRPr lang="en-US" sz="1400" b="0" i="0" u="none" strike="noStrike">
                        <a:solidFill>
                          <a:srgbClr val="394D53"/>
                        </a:solidFill>
                        <a:effectLst/>
                        <a:latin typeface="Arial" panose="020B0604020202020204" pitchFamily="34" charset="0"/>
                      </a:endParaRPr>
                    </a:p>
                  </a:txBody>
                  <a:tcPr marL="4370" marR="4370" marT="4370" marB="0" anchor="ctr"/>
                </a:tc>
                <a:tc>
                  <a:txBody>
                    <a:bodyPr/>
                    <a:lstStyle/>
                    <a:p>
                      <a:pPr algn="l" rtl="0" fontAlgn="ctr"/>
                      <a:r>
                        <a:rPr lang="en-US" sz="1400" u="none" strike="noStrike" dirty="0">
                          <a:effectLst/>
                        </a:rPr>
                        <a:t>Developer worries about  code. Ops worries about  infrastructure.</a:t>
                      </a:r>
                      <a:endParaRPr lang="en-US" sz="1400" b="0" i="0" u="none" strike="noStrike" dirty="0">
                        <a:solidFill>
                          <a:srgbClr val="394D53"/>
                        </a:solidFill>
                        <a:effectLst/>
                        <a:latin typeface="Arial" panose="020B0604020202020204" pitchFamily="34" charset="0"/>
                      </a:endParaRPr>
                    </a:p>
                  </a:txBody>
                  <a:tcPr marL="4370" marR="4370" marT="4370" marB="0"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3478" y="460817"/>
            <a:ext cx="5480389" cy="517930"/>
          </a:xfrm>
          <a:prstGeom prst="rect">
            <a:avLst/>
          </a:prstGeom>
        </p:spPr>
        <p:txBody>
          <a:bodyPr vert="horz" wrap="square" lIns="0" tIns="10001" rIns="0" bIns="0" rtlCol="0" anchor="ctr">
            <a:spAutoFit/>
          </a:bodyPr>
          <a:lstStyle/>
          <a:p>
            <a:pPr marL="9525">
              <a:lnSpc>
                <a:spcPct val="100000"/>
              </a:lnSpc>
              <a:spcBef>
                <a:spcPts val="79"/>
              </a:spcBef>
            </a:pPr>
            <a:r>
              <a:rPr sz="3300" spc="-124" dirty="0">
                <a:solidFill>
                  <a:srgbClr val="000000"/>
                </a:solidFill>
                <a:latin typeface="Arial"/>
                <a:cs typeface="Arial"/>
              </a:rPr>
              <a:t>Now </a:t>
            </a:r>
            <a:r>
              <a:rPr sz="3300" spc="-143" dirty="0">
                <a:solidFill>
                  <a:srgbClr val="000000"/>
                </a:solidFill>
                <a:latin typeface="Arial"/>
                <a:cs typeface="Arial"/>
              </a:rPr>
              <a:t>everyone</a:t>
            </a:r>
            <a:r>
              <a:rPr sz="3300" spc="-259" dirty="0">
                <a:solidFill>
                  <a:srgbClr val="000000"/>
                </a:solidFill>
                <a:latin typeface="Arial"/>
                <a:cs typeface="Arial"/>
              </a:rPr>
              <a:t> </a:t>
            </a:r>
            <a:r>
              <a:rPr sz="3300" spc="-98" dirty="0">
                <a:solidFill>
                  <a:srgbClr val="000000"/>
                </a:solidFill>
                <a:latin typeface="Arial"/>
                <a:cs typeface="Arial"/>
              </a:rPr>
              <a:t>happy!</a:t>
            </a:r>
            <a:endParaRPr sz="3300" dirty="0">
              <a:latin typeface="Arial"/>
              <a:cs typeface="Arial"/>
            </a:endParaRPr>
          </a:p>
        </p:txBody>
      </p:sp>
      <p:sp>
        <p:nvSpPr>
          <p:cNvPr id="3" name="object 3"/>
          <p:cNvSpPr/>
          <p:nvPr/>
        </p:nvSpPr>
        <p:spPr>
          <a:xfrm>
            <a:off x="4459877" y="1822268"/>
            <a:ext cx="3252651" cy="2552156"/>
          </a:xfrm>
          <a:prstGeom prst="rect">
            <a:avLst/>
          </a:prstGeom>
          <a:blipFill>
            <a:blip r:embed="rId2" cstate="print"/>
            <a:stretch>
              <a:fillRect/>
            </a:stretch>
          </a:blipFill>
        </p:spPr>
        <p:txBody>
          <a:bodyPr wrap="square" lIns="0" tIns="0" rIns="0" bIns="0" rtlCol="0"/>
          <a:lstStyle/>
          <a:p>
            <a:endParaRPr sz="1350"/>
          </a:p>
        </p:txBody>
      </p:sp>
      <p:sp>
        <p:nvSpPr>
          <p:cNvPr id="4" name="object 4"/>
          <p:cNvSpPr txBox="1"/>
          <p:nvPr/>
        </p:nvSpPr>
        <p:spPr>
          <a:xfrm>
            <a:off x="3295650" y="1420749"/>
            <a:ext cx="1640205" cy="438582"/>
          </a:xfrm>
          <a:prstGeom prst="rect">
            <a:avLst/>
          </a:prstGeom>
          <a:solidFill>
            <a:srgbClr val="4F81BC"/>
          </a:solidFill>
        </p:spPr>
        <p:txBody>
          <a:bodyPr vert="horz" wrap="square" lIns="0" tIns="22860" rIns="0" bIns="0" rtlCol="0">
            <a:spAutoFit/>
          </a:bodyPr>
          <a:lstStyle/>
          <a:p>
            <a:pPr algn="ctr">
              <a:spcBef>
                <a:spcPts val="180"/>
              </a:spcBef>
            </a:pPr>
            <a:r>
              <a:rPr sz="1350" b="1" spc="-64" dirty="0">
                <a:solidFill>
                  <a:srgbClr val="FFFFFF"/>
                </a:solidFill>
                <a:latin typeface="Trebuchet MS"/>
                <a:cs typeface="Trebuchet MS"/>
              </a:rPr>
              <a:t>Build </a:t>
            </a:r>
            <a:r>
              <a:rPr sz="1350" b="1" spc="-98" dirty="0">
                <a:solidFill>
                  <a:srgbClr val="FFFFFF"/>
                </a:solidFill>
                <a:latin typeface="Trebuchet MS"/>
                <a:cs typeface="Trebuchet MS"/>
              </a:rPr>
              <a:t>once,</a:t>
            </a:r>
            <a:r>
              <a:rPr sz="1350" b="1" spc="-191" dirty="0">
                <a:solidFill>
                  <a:srgbClr val="FFFFFF"/>
                </a:solidFill>
                <a:latin typeface="Trebuchet MS"/>
                <a:cs typeface="Trebuchet MS"/>
              </a:rPr>
              <a:t> </a:t>
            </a:r>
            <a:r>
              <a:rPr sz="1350" b="1" spc="-86" dirty="0">
                <a:solidFill>
                  <a:srgbClr val="FFFFFF"/>
                </a:solidFill>
                <a:latin typeface="Trebuchet MS"/>
                <a:cs typeface="Trebuchet MS"/>
              </a:rPr>
              <a:t>run</a:t>
            </a:r>
            <a:endParaRPr sz="1350">
              <a:latin typeface="Trebuchet MS"/>
              <a:cs typeface="Trebuchet MS"/>
            </a:endParaRPr>
          </a:p>
          <a:p>
            <a:pPr algn="ctr">
              <a:spcBef>
                <a:spcPts val="4"/>
              </a:spcBef>
            </a:pPr>
            <a:r>
              <a:rPr sz="1350" b="1" spc="-86" dirty="0">
                <a:solidFill>
                  <a:srgbClr val="FFFFFF"/>
                </a:solidFill>
                <a:latin typeface="Trebuchet MS"/>
                <a:cs typeface="Trebuchet MS"/>
              </a:rPr>
              <a:t>anywhere</a:t>
            </a:r>
            <a:endParaRPr sz="1350">
              <a:latin typeface="Trebuchet MS"/>
              <a:cs typeface="Trebuchet MS"/>
            </a:endParaRPr>
          </a:p>
        </p:txBody>
      </p:sp>
      <p:sp>
        <p:nvSpPr>
          <p:cNvPr id="5" name="object 5"/>
          <p:cNvSpPr txBox="1"/>
          <p:nvPr/>
        </p:nvSpPr>
        <p:spPr>
          <a:xfrm>
            <a:off x="6496050" y="4229100"/>
            <a:ext cx="1640205" cy="439544"/>
          </a:xfrm>
          <a:prstGeom prst="rect">
            <a:avLst/>
          </a:prstGeom>
          <a:solidFill>
            <a:srgbClr val="4F81BC"/>
          </a:solidFill>
        </p:spPr>
        <p:txBody>
          <a:bodyPr vert="horz" wrap="square" lIns="0" tIns="23813" rIns="0" bIns="0" rtlCol="0">
            <a:spAutoFit/>
          </a:bodyPr>
          <a:lstStyle/>
          <a:p>
            <a:pPr marL="508159" marR="116681" indent="-386715">
              <a:spcBef>
                <a:spcPts val="188"/>
              </a:spcBef>
            </a:pPr>
            <a:r>
              <a:rPr sz="1350" b="1" spc="-83" dirty="0">
                <a:solidFill>
                  <a:srgbClr val="FFFFFF"/>
                </a:solidFill>
                <a:latin typeface="Trebuchet MS"/>
                <a:cs typeface="Trebuchet MS"/>
              </a:rPr>
              <a:t>Configure </a:t>
            </a:r>
            <a:r>
              <a:rPr sz="1350" b="1" spc="-98" dirty="0">
                <a:solidFill>
                  <a:srgbClr val="FFFFFF"/>
                </a:solidFill>
                <a:latin typeface="Trebuchet MS"/>
                <a:cs typeface="Trebuchet MS"/>
              </a:rPr>
              <a:t>once,</a:t>
            </a:r>
            <a:r>
              <a:rPr sz="1350" b="1" spc="-180" dirty="0">
                <a:solidFill>
                  <a:srgbClr val="FFFFFF"/>
                </a:solidFill>
                <a:latin typeface="Trebuchet MS"/>
                <a:cs typeface="Trebuchet MS"/>
              </a:rPr>
              <a:t> </a:t>
            </a:r>
            <a:r>
              <a:rPr sz="1350" b="1" spc="-86" dirty="0">
                <a:solidFill>
                  <a:srgbClr val="FFFFFF"/>
                </a:solidFill>
                <a:latin typeface="Trebuchet MS"/>
                <a:cs typeface="Trebuchet MS"/>
              </a:rPr>
              <a:t>run  </a:t>
            </a:r>
            <a:r>
              <a:rPr sz="1350" b="1" spc="-71" dirty="0">
                <a:solidFill>
                  <a:srgbClr val="FFFFFF"/>
                </a:solidFill>
                <a:latin typeface="Trebuchet MS"/>
                <a:cs typeface="Trebuchet MS"/>
              </a:rPr>
              <a:t>anything</a:t>
            </a:r>
            <a:endParaRPr sz="1350">
              <a:latin typeface="Trebuchet MS"/>
              <a:cs typeface="Trebuchet MS"/>
            </a:endParaRPr>
          </a:p>
        </p:txBody>
      </p:sp>
      <p:sp>
        <p:nvSpPr>
          <p:cNvPr id="6" name="object 6"/>
          <p:cNvSpPr/>
          <p:nvPr/>
        </p:nvSpPr>
        <p:spPr>
          <a:xfrm>
            <a:off x="3972878" y="3315271"/>
            <a:ext cx="285750" cy="342900"/>
          </a:xfrm>
          <a:custGeom>
            <a:avLst/>
            <a:gdLst/>
            <a:ahLst/>
            <a:cxnLst/>
            <a:rect l="l" t="t" r="r" b="b"/>
            <a:pathLst>
              <a:path w="381000" h="457200">
                <a:moveTo>
                  <a:pt x="190500" y="0"/>
                </a:moveTo>
                <a:lnTo>
                  <a:pt x="190500" y="114300"/>
                </a:lnTo>
                <a:lnTo>
                  <a:pt x="0" y="114300"/>
                </a:lnTo>
                <a:lnTo>
                  <a:pt x="0" y="342900"/>
                </a:lnTo>
                <a:lnTo>
                  <a:pt x="190500" y="342900"/>
                </a:lnTo>
                <a:lnTo>
                  <a:pt x="190500" y="457200"/>
                </a:lnTo>
                <a:lnTo>
                  <a:pt x="381000" y="228600"/>
                </a:lnTo>
                <a:lnTo>
                  <a:pt x="190500" y="0"/>
                </a:lnTo>
                <a:close/>
              </a:path>
            </a:pathLst>
          </a:custGeom>
          <a:solidFill>
            <a:srgbClr val="4F81BC"/>
          </a:solidFill>
        </p:spPr>
        <p:txBody>
          <a:bodyPr wrap="square" lIns="0" tIns="0" rIns="0" bIns="0" rtlCol="0"/>
          <a:lstStyle/>
          <a:p>
            <a:endParaRPr sz="1350"/>
          </a:p>
        </p:txBody>
      </p:sp>
      <p:sp>
        <p:nvSpPr>
          <p:cNvPr id="7" name="object 7"/>
          <p:cNvSpPr/>
          <p:nvPr/>
        </p:nvSpPr>
        <p:spPr>
          <a:xfrm>
            <a:off x="3972878" y="3315271"/>
            <a:ext cx="285750" cy="342900"/>
          </a:xfrm>
          <a:custGeom>
            <a:avLst/>
            <a:gdLst/>
            <a:ahLst/>
            <a:cxnLst/>
            <a:rect l="l" t="t" r="r" b="b"/>
            <a:pathLst>
              <a:path w="381000" h="457200">
                <a:moveTo>
                  <a:pt x="0" y="114300"/>
                </a:moveTo>
                <a:lnTo>
                  <a:pt x="190500" y="114300"/>
                </a:lnTo>
                <a:lnTo>
                  <a:pt x="190500" y="0"/>
                </a:lnTo>
                <a:lnTo>
                  <a:pt x="381000" y="228600"/>
                </a:lnTo>
                <a:lnTo>
                  <a:pt x="190500" y="457200"/>
                </a:lnTo>
                <a:lnTo>
                  <a:pt x="190500" y="342900"/>
                </a:lnTo>
                <a:lnTo>
                  <a:pt x="0" y="342900"/>
                </a:lnTo>
                <a:lnTo>
                  <a:pt x="0" y="114300"/>
                </a:lnTo>
                <a:close/>
              </a:path>
            </a:pathLst>
          </a:custGeom>
          <a:ln w="25908">
            <a:solidFill>
              <a:srgbClr val="385D89"/>
            </a:solidFill>
          </a:ln>
        </p:spPr>
        <p:txBody>
          <a:bodyPr wrap="square" lIns="0" tIns="0" rIns="0" bIns="0" rtlCol="0"/>
          <a:lstStyle/>
          <a:p>
            <a:endParaRPr sz="1350"/>
          </a:p>
        </p:txBody>
      </p:sp>
      <p:sp>
        <p:nvSpPr>
          <p:cNvPr id="8" name="object 8"/>
          <p:cNvSpPr/>
          <p:nvPr/>
        </p:nvSpPr>
        <p:spPr>
          <a:xfrm>
            <a:off x="7696771" y="1905953"/>
            <a:ext cx="285750" cy="342900"/>
          </a:xfrm>
          <a:custGeom>
            <a:avLst/>
            <a:gdLst/>
            <a:ahLst/>
            <a:cxnLst/>
            <a:rect l="l" t="t" r="r" b="b"/>
            <a:pathLst>
              <a:path w="381000" h="457200">
                <a:moveTo>
                  <a:pt x="190500" y="0"/>
                </a:moveTo>
                <a:lnTo>
                  <a:pt x="0" y="228600"/>
                </a:lnTo>
                <a:lnTo>
                  <a:pt x="190500" y="457200"/>
                </a:lnTo>
                <a:lnTo>
                  <a:pt x="190500" y="342900"/>
                </a:lnTo>
                <a:lnTo>
                  <a:pt x="381000" y="342900"/>
                </a:lnTo>
                <a:lnTo>
                  <a:pt x="381000" y="114300"/>
                </a:lnTo>
                <a:lnTo>
                  <a:pt x="190500" y="114300"/>
                </a:lnTo>
                <a:lnTo>
                  <a:pt x="190500" y="0"/>
                </a:lnTo>
                <a:close/>
              </a:path>
            </a:pathLst>
          </a:custGeom>
          <a:solidFill>
            <a:srgbClr val="4F81BC"/>
          </a:solidFill>
        </p:spPr>
        <p:txBody>
          <a:bodyPr wrap="square" lIns="0" tIns="0" rIns="0" bIns="0" rtlCol="0"/>
          <a:lstStyle/>
          <a:p>
            <a:endParaRPr sz="1350"/>
          </a:p>
        </p:txBody>
      </p:sp>
      <p:sp>
        <p:nvSpPr>
          <p:cNvPr id="9" name="object 9"/>
          <p:cNvSpPr/>
          <p:nvPr/>
        </p:nvSpPr>
        <p:spPr>
          <a:xfrm>
            <a:off x="7696771" y="1905953"/>
            <a:ext cx="285750" cy="342900"/>
          </a:xfrm>
          <a:custGeom>
            <a:avLst/>
            <a:gdLst/>
            <a:ahLst/>
            <a:cxnLst/>
            <a:rect l="l" t="t" r="r" b="b"/>
            <a:pathLst>
              <a:path w="381000" h="457200">
                <a:moveTo>
                  <a:pt x="381000" y="342900"/>
                </a:moveTo>
                <a:lnTo>
                  <a:pt x="190500" y="342900"/>
                </a:lnTo>
                <a:lnTo>
                  <a:pt x="190500" y="457200"/>
                </a:lnTo>
                <a:lnTo>
                  <a:pt x="0" y="228600"/>
                </a:lnTo>
                <a:lnTo>
                  <a:pt x="190500" y="0"/>
                </a:lnTo>
                <a:lnTo>
                  <a:pt x="190500" y="114300"/>
                </a:lnTo>
                <a:lnTo>
                  <a:pt x="381000" y="114300"/>
                </a:lnTo>
                <a:lnTo>
                  <a:pt x="381000" y="342900"/>
                </a:lnTo>
                <a:close/>
              </a:path>
            </a:pathLst>
          </a:custGeom>
          <a:ln w="25908">
            <a:solidFill>
              <a:srgbClr val="385D89"/>
            </a:solidFill>
          </a:ln>
        </p:spPr>
        <p:txBody>
          <a:bodyPr wrap="square" lIns="0" tIns="0" rIns="0" bIns="0" rtlCol="0"/>
          <a:lstStyle/>
          <a:p>
            <a:endParaRPr sz="1350"/>
          </a:p>
        </p:txBody>
      </p:sp>
      <p:sp>
        <p:nvSpPr>
          <p:cNvPr id="10" name="object 10"/>
          <p:cNvSpPr txBox="1"/>
          <p:nvPr/>
        </p:nvSpPr>
        <p:spPr>
          <a:xfrm>
            <a:off x="3106674" y="3261265"/>
            <a:ext cx="521494" cy="425116"/>
          </a:xfrm>
          <a:prstGeom prst="rect">
            <a:avLst/>
          </a:prstGeom>
        </p:spPr>
        <p:txBody>
          <a:bodyPr vert="horz" wrap="square" lIns="0" tIns="9525" rIns="0" bIns="0" rtlCol="0">
            <a:spAutoFit/>
          </a:bodyPr>
          <a:lstStyle/>
          <a:p>
            <a:pPr marL="9525">
              <a:spcBef>
                <a:spcPts val="75"/>
              </a:spcBef>
            </a:pPr>
            <a:r>
              <a:rPr sz="2700" spc="-405" dirty="0">
                <a:latin typeface="Times New Roman"/>
                <a:cs typeface="Times New Roman"/>
              </a:rPr>
              <a:t>Devs</a:t>
            </a:r>
            <a:endParaRPr sz="2700">
              <a:latin typeface="Times New Roman"/>
              <a:cs typeface="Times New Roman"/>
            </a:endParaRPr>
          </a:p>
        </p:txBody>
      </p:sp>
      <p:sp>
        <p:nvSpPr>
          <p:cNvPr id="11" name="object 11"/>
          <p:cNvSpPr txBox="1"/>
          <p:nvPr/>
        </p:nvSpPr>
        <p:spPr>
          <a:xfrm>
            <a:off x="8222932" y="1791842"/>
            <a:ext cx="441960" cy="425116"/>
          </a:xfrm>
          <a:prstGeom prst="rect">
            <a:avLst/>
          </a:prstGeom>
        </p:spPr>
        <p:txBody>
          <a:bodyPr vert="horz" wrap="square" lIns="0" tIns="9525" rIns="0" bIns="0" rtlCol="0">
            <a:spAutoFit/>
          </a:bodyPr>
          <a:lstStyle/>
          <a:p>
            <a:pPr marL="9525">
              <a:spcBef>
                <a:spcPts val="75"/>
              </a:spcBef>
            </a:pPr>
            <a:r>
              <a:rPr sz="2700" spc="-344" dirty="0">
                <a:latin typeface="Times New Roman"/>
                <a:cs typeface="Times New Roman"/>
              </a:rPr>
              <a:t>Ops</a:t>
            </a:r>
            <a:endParaRPr sz="2700">
              <a:latin typeface="Times New Roman"/>
              <a:cs typeface="Times New Roman"/>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1534" y="344487"/>
            <a:ext cx="2982124" cy="440025"/>
          </a:xfrm>
          <a:prstGeom prst="rect">
            <a:avLst/>
          </a:prstGeom>
        </p:spPr>
        <p:txBody>
          <a:bodyPr vert="horz" wrap="square" lIns="0" tIns="9049" rIns="0" bIns="0" rtlCol="0" anchor="ctr">
            <a:spAutoFit/>
          </a:bodyPr>
          <a:lstStyle/>
          <a:p>
            <a:pPr marL="9525">
              <a:lnSpc>
                <a:spcPct val="100000"/>
              </a:lnSpc>
              <a:spcBef>
                <a:spcPts val="71"/>
              </a:spcBef>
            </a:pPr>
            <a:r>
              <a:rPr sz="2800" spc="-4" dirty="0"/>
              <a:t>For</a:t>
            </a:r>
            <a:r>
              <a:rPr sz="2800" spc="-64" dirty="0"/>
              <a:t> </a:t>
            </a:r>
            <a:r>
              <a:rPr sz="2800" spc="-4" dirty="0"/>
              <a:t>Developers</a:t>
            </a:r>
          </a:p>
        </p:txBody>
      </p:sp>
      <p:sp>
        <p:nvSpPr>
          <p:cNvPr id="3" name="object 3"/>
          <p:cNvSpPr txBox="1"/>
          <p:nvPr/>
        </p:nvSpPr>
        <p:spPr>
          <a:xfrm>
            <a:off x="2294832" y="1055677"/>
            <a:ext cx="8504348" cy="4088299"/>
          </a:xfrm>
          <a:prstGeom prst="rect">
            <a:avLst/>
          </a:prstGeom>
        </p:spPr>
        <p:txBody>
          <a:bodyPr vert="horz" wrap="square" lIns="0" tIns="45720" rIns="0" bIns="0" rtlCol="0">
            <a:spAutoFit/>
          </a:bodyPr>
          <a:lstStyle/>
          <a:p>
            <a:pPr marL="265271" indent="-255746">
              <a:spcBef>
                <a:spcPts val="360"/>
              </a:spcBef>
              <a:buFont typeface="Arial"/>
              <a:buChar char="•"/>
              <a:tabLst>
                <a:tab pos="265271" algn="l"/>
                <a:tab pos="265748" algn="l"/>
              </a:tabLst>
            </a:pPr>
            <a:r>
              <a:rPr sz="2100" spc="-4" dirty="0">
                <a:solidFill>
                  <a:srgbClr val="394D53"/>
                </a:solidFill>
                <a:latin typeface="Trebuchet MS"/>
                <a:cs typeface="Trebuchet MS"/>
              </a:rPr>
              <a:t>Build once…run</a:t>
            </a:r>
            <a:r>
              <a:rPr sz="2100" dirty="0">
                <a:solidFill>
                  <a:srgbClr val="394D53"/>
                </a:solidFill>
                <a:latin typeface="Trebuchet MS"/>
                <a:cs typeface="Trebuchet MS"/>
              </a:rPr>
              <a:t> </a:t>
            </a:r>
            <a:r>
              <a:rPr sz="2100" spc="-8" dirty="0">
                <a:solidFill>
                  <a:srgbClr val="394D53"/>
                </a:solidFill>
                <a:latin typeface="Trebuchet MS"/>
                <a:cs typeface="Trebuchet MS"/>
              </a:rPr>
              <a:t>anywhere</a:t>
            </a:r>
            <a:endParaRPr sz="2100" dirty="0">
              <a:latin typeface="Trebuchet MS"/>
              <a:cs typeface="Trebuchet MS"/>
            </a:endParaRPr>
          </a:p>
          <a:p>
            <a:pPr marL="638175" lvl="1" indent="-285750">
              <a:lnSpc>
                <a:spcPct val="150000"/>
              </a:lnSpc>
              <a:spcBef>
                <a:spcPts val="214"/>
              </a:spcBef>
              <a:buFont typeface="Wingdings" panose="05000000000000000000" pitchFamily="2" charset="2"/>
              <a:buChar char="ü"/>
              <a:tabLst>
                <a:tab pos="608171" algn="l"/>
                <a:tab pos="608648" algn="l"/>
              </a:tabLst>
            </a:pPr>
            <a:r>
              <a:rPr sz="1500" dirty="0">
                <a:solidFill>
                  <a:srgbClr val="243131"/>
                </a:solidFill>
                <a:latin typeface="Trebuchet MS"/>
                <a:cs typeface="Trebuchet MS"/>
              </a:rPr>
              <a:t>A </a:t>
            </a:r>
            <a:r>
              <a:rPr sz="1500" spc="-4" dirty="0">
                <a:solidFill>
                  <a:srgbClr val="243131"/>
                </a:solidFill>
                <a:latin typeface="Trebuchet MS"/>
                <a:cs typeface="Trebuchet MS"/>
              </a:rPr>
              <a:t>clean, </a:t>
            </a:r>
            <a:r>
              <a:rPr sz="1500" dirty="0">
                <a:solidFill>
                  <a:srgbClr val="243131"/>
                </a:solidFill>
                <a:latin typeface="Trebuchet MS"/>
                <a:cs typeface="Trebuchet MS"/>
              </a:rPr>
              <a:t>safe, hygienic and </a:t>
            </a:r>
            <a:r>
              <a:rPr sz="1500" spc="-4" dirty="0">
                <a:solidFill>
                  <a:srgbClr val="243131"/>
                </a:solidFill>
                <a:latin typeface="Trebuchet MS"/>
                <a:cs typeface="Trebuchet MS"/>
              </a:rPr>
              <a:t>portable runtime environment</a:t>
            </a:r>
            <a:r>
              <a:rPr sz="1500" spc="-236" dirty="0">
                <a:solidFill>
                  <a:srgbClr val="243131"/>
                </a:solidFill>
                <a:latin typeface="Trebuchet MS"/>
                <a:cs typeface="Trebuchet MS"/>
              </a:rPr>
              <a:t> </a:t>
            </a:r>
            <a:r>
              <a:rPr sz="1500" dirty="0" smtClean="0">
                <a:solidFill>
                  <a:srgbClr val="243131"/>
                </a:solidFill>
                <a:latin typeface="Trebuchet MS"/>
                <a:cs typeface="Trebuchet MS"/>
              </a:rPr>
              <a:t>for</a:t>
            </a:r>
            <a:r>
              <a:rPr lang="en-US" sz="1500" dirty="0">
                <a:latin typeface="Trebuchet MS"/>
                <a:cs typeface="Trebuchet MS"/>
              </a:rPr>
              <a:t> </a:t>
            </a:r>
            <a:r>
              <a:rPr sz="1500" spc="-4" dirty="0" smtClean="0">
                <a:solidFill>
                  <a:srgbClr val="243131"/>
                </a:solidFill>
                <a:latin typeface="Trebuchet MS"/>
                <a:cs typeface="Trebuchet MS"/>
              </a:rPr>
              <a:t>your</a:t>
            </a:r>
            <a:r>
              <a:rPr sz="1500" spc="-15" dirty="0" smtClean="0">
                <a:solidFill>
                  <a:srgbClr val="243131"/>
                </a:solidFill>
                <a:latin typeface="Trebuchet MS"/>
                <a:cs typeface="Trebuchet MS"/>
              </a:rPr>
              <a:t> </a:t>
            </a:r>
            <a:r>
              <a:rPr sz="1500" spc="-4" dirty="0">
                <a:solidFill>
                  <a:srgbClr val="243131"/>
                </a:solidFill>
                <a:latin typeface="Trebuchet MS"/>
                <a:cs typeface="Trebuchet MS"/>
              </a:rPr>
              <a:t>app.</a:t>
            </a:r>
            <a:endParaRPr sz="1500" dirty="0">
              <a:latin typeface="Trebuchet MS"/>
              <a:cs typeface="Trebuchet MS"/>
            </a:endParaRPr>
          </a:p>
          <a:p>
            <a:pPr marL="638175" marR="359569" lvl="1" indent="-285750">
              <a:lnSpc>
                <a:spcPct val="150000"/>
              </a:lnSpc>
              <a:spcBef>
                <a:spcPts val="401"/>
              </a:spcBef>
              <a:buFont typeface="Wingdings" panose="05000000000000000000" pitchFamily="2" charset="2"/>
              <a:buChar char="ü"/>
              <a:tabLst>
                <a:tab pos="608171" algn="l"/>
                <a:tab pos="608648" algn="l"/>
              </a:tabLst>
            </a:pPr>
            <a:r>
              <a:rPr sz="1500" spc="-4" dirty="0">
                <a:solidFill>
                  <a:srgbClr val="243131"/>
                </a:solidFill>
                <a:latin typeface="Trebuchet MS"/>
                <a:cs typeface="Trebuchet MS"/>
              </a:rPr>
              <a:t>No worries </a:t>
            </a:r>
            <a:r>
              <a:rPr sz="1500" dirty="0">
                <a:solidFill>
                  <a:srgbClr val="243131"/>
                </a:solidFill>
                <a:latin typeface="Trebuchet MS"/>
                <a:cs typeface="Trebuchet MS"/>
              </a:rPr>
              <a:t>about missing </a:t>
            </a:r>
            <a:r>
              <a:rPr sz="1500" spc="-4" dirty="0">
                <a:solidFill>
                  <a:srgbClr val="243131"/>
                </a:solidFill>
                <a:latin typeface="Trebuchet MS"/>
                <a:cs typeface="Trebuchet MS"/>
              </a:rPr>
              <a:t>dependencies, packages and </a:t>
            </a:r>
            <a:r>
              <a:rPr sz="1500" dirty="0">
                <a:solidFill>
                  <a:srgbClr val="243131"/>
                </a:solidFill>
                <a:latin typeface="Trebuchet MS"/>
                <a:cs typeface="Trebuchet MS"/>
              </a:rPr>
              <a:t>other  pain </a:t>
            </a:r>
            <a:r>
              <a:rPr sz="1500" spc="-4" dirty="0">
                <a:solidFill>
                  <a:srgbClr val="243131"/>
                </a:solidFill>
                <a:latin typeface="Trebuchet MS"/>
                <a:cs typeface="Trebuchet MS"/>
              </a:rPr>
              <a:t>points during subsequent</a:t>
            </a:r>
            <a:r>
              <a:rPr sz="1500" spc="-94" dirty="0">
                <a:solidFill>
                  <a:srgbClr val="243131"/>
                </a:solidFill>
                <a:latin typeface="Trebuchet MS"/>
                <a:cs typeface="Trebuchet MS"/>
              </a:rPr>
              <a:t> </a:t>
            </a:r>
            <a:r>
              <a:rPr sz="1500" spc="-4" dirty="0">
                <a:solidFill>
                  <a:srgbClr val="243131"/>
                </a:solidFill>
                <a:latin typeface="Trebuchet MS"/>
                <a:cs typeface="Trebuchet MS"/>
              </a:rPr>
              <a:t>deployments.</a:t>
            </a:r>
            <a:endParaRPr sz="1500" dirty="0">
              <a:latin typeface="Trebuchet MS"/>
              <a:cs typeface="Trebuchet MS"/>
            </a:endParaRPr>
          </a:p>
          <a:p>
            <a:pPr marL="638175" marR="291465" lvl="1" indent="-285750">
              <a:lnSpc>
                <a:spcPct val="150000"/>
              </a:lnSpc>
              <a:spcBef>
                <a:spcPts val="353"/>
              </a:spcBef>
              <a:buFont typeface="Wingdings" panose="05000000000000000000" pitchFamily="2" charset="2"/>
              <a:buChar char="ü"/>
              <a:tabLst>
                <a:tab pos="608171" algn="l"/>
                <a:tab pos="608648" algn="l"/>
                <a:tab pos="4391025" algn="l"/>
              </a:tabLst>
            </a:pPr>
            <a:r>
              <a:rPr sz="1500" spc="-19" dirty="0">
                <a:solidFill>
                  <a:srgbClr val="243131"/>
                </a:solidFill>
                <a:latin typeface="Trebuchet MS"/>
                <a:cs typeface="Trebuchet MS"/>
              </a:rPr>
              <a:t>Run </a:t>
            </a:r>
            <a:r>
              <a:rPr sz="1500" dirty="0">
                <a:solidFill>
                  <a:srgbClr val="243131"/>
                </a:solidFill>
                <a:latin typeface="Trebuchet MS"/>
                <a:cs typeface="Trebuchet MS"/>
              </a:rPr>
              <a:t>each </a:t>
            </a:r>
            <a:r>
              <a:rPr sz="1500" spc="-4" dirty="0">
                <a:solidFill>
                  <a:srgbClr val="243131"/>
                </a:solidFill>
                <a:latin typeface="Trebuchet MS"/>
                <a:cs typeface="Trebuchet MS"/>
              </a:rPr>
              <a:t>app in its </a:t>
            </a:r>
            <a:r>
              <a:rPr sz="1500" dirty="0">
                <a:solidFill>
                  <a:srgbClr val="243131"/>
                </a:solidFill>
                <a:latin typeface="Trebuchet MS"/>
                <a:cs typeface="Trebuchet MS"/>
              </a:rPr>
              <a:t>own</a:t>
            </a:r>
            <a:r>
              <a:rPr sz="1500" spc="26" dirty="0">
                <a:solidFill>
                  <a:srgbClr val="243131"/>
                </a:solidFill>
                <a:latin typeface="Trebuchet MS"/>
                <a:cs typeface="Trebuchet MS"/>
              </a:rPr>
              <a:t> </a:t>
            </a:r>
            <a:r>
              <a:rPr sz="1500" dirty="0">
                <a:solidFill>
                  <a:srgbClr val="243131"/>
                </a:solidFill>
                <a:latin typeface="Trebuchet MS"/>
                <a:cs typeface="Trebuchet MS"/>
              </a:rPr>
              <a:t>isolated</a:t>
            </a:r>
            <a:r>
              <a:rPr sz="1500" spc="-15" dirty="0">
                <a:solidFill>
                  <a:srgbClr val="243131"/>
                </a:solidFill>
                <a:latin typeface="Trebuchet MS"/>
                <a:cs typeface="Trebuchet MS"/>
              </a:rPr>
              <a:t> </a:t>
            </a:r>
            <a:r>
              <a:rPr sz="1500" spc="-26" dirty="0">
                <a:solidFill>
                  <a:srgbClr val="243131"/>
                </a:solidFill>
                <a:latin typeface="Trebuchet MS"/>
                <a:cs typeface="Trebuchet MS"/>
              </a:rPr>
              <a:t>container,	</a:t>
            </a:r>
            <a:r>
              <a:rPr sz="1500" dirty="0">
                <a:solidFill>
                  <a:srgbClr val="243131"/>
                </a:solidFill>
                <a:latin typeface="Trebuchet MS"/>
                <a:cs typeface="Trebuchet MS"/>
              </a:rPr>
              <a:t>so </a:t>
            </a:r>
            <a:r>
              <a:rPr sz="1500" spc="-4" dirty="0">
                <a:solidFill>
                  <a:srgbClr val="243131"/>
                </a:solidFill>
                <a:latin typeface="Trebuchet MS"/>
                <a:cs typeface="Trebuchet MS"/>
              </a:rPr>
              <a:t>you can </a:t>
            </a:r>
            <a:r>
              <a:rPr sz="1500" dirty="0">
                <a:solidFill>
                  <a:srgbClr val="243131"/>
                </a:solidFill>
                <a:latin typeface="Trebuchet MS"/>
                <a:cs typeface="Trebuchet MS"/>
              </a:rPr>
              <a:t>run  various versions of libraries and other </a:t>
            </a:r>
            <a:r>
              <a:rPr sz="1500" spc="-4" dirty="0">
                <a:solidFill>
                  <a:srgbClr val="243131"/>
                </a:solidFill>
                <a:latin typeface="Trebuchet MS"/>
                <a:cs typeface="Trebuchet MS"/>
              </a:rPr>
              <a:t>dependencies </a:t>
            </a:r>
            <a:r>
              <a:rPr sz="1500" dirty="0">
                <a:solidFill>
                  <a:srgbClr val="243131"/>
                </a:solidFill>
                <a:latin typeface="Trebuchet MS"/>
                <a:cs typeface="Trebuchet MS"/>
              </a:rPr>
              <a:t>for</a:t>
            </a:r>
            <a:r>
              <a:rPr sz="1500" spc="-143" dirty="0">
                <a:solidFill>
                  <a:srgbClr val="243131"/>
                </a:solidFill>
                <a:latin typeface="Trebuchet MS"/>
                <a:cs typeface="Trebuchet MS"/>
              </a:rPr>
              <a:t> </a:t>
            </a:r>
            <a:r>
              <a:rPr sz="1500" spc="-4" dirty="0">
                <a:solidFill>
                  <a:srgbClr val="243131"/>
                </a:solidFill>
                <a:latin typeface="Trebuchet MS"/>
                <a:cs typeface="Trebuchet MS"/>
              </a:rPr>
              <a:t>each  app without</a:t>
            </a:r>
            <a:r>
              <a:rPr sz="1500" spc="-30" dirty="0">
                <a:solidFill>
                  <a:srgbClr val="243131"/>
                </a:solidFill>
                <a:latin typeface="Trebuchet MS"/>
                <a:cs typeface="Trebuchet MS"/>
              </a:rPr>
              <a:t> </a:t>
            </a:r>
            <a:r>
              <a:rPr sz="1500" spc="-4" dirty="0">
                <a:solidFill>
                  <a:srgbClr val="243131"/>
                </a:solidFill>
                <a:latin typeface="Trebuchet MS"/>
                <a:cs typeface="Trebuchet MS"/>
              </a:rPr>
              <a:t>worrying</a:t>
            </a:r>
            <a:endParaRPr sz="1500" dirty="0">
              <a:latin typeface="Trebuchet MS"/>
              <a:cs typeface="Trebuchet MS"/>
            </a:endParaRPr>
          </a:p>
          <a:p>
            <a:pPr marL="638175" marR="401955" lvl="1" indent="-285750">
              <a:lnSpc>
                <a:spcPct val="150000"/>
              </a:lnSpc>
              <a:spcBef>
                <a:spcPts val="394"/>
              </a:spcBef>
              <a:buFont typeface="Wingdings" panose="05000000000000000000" pitchFamily="2" charset="2"/>
              <a:buChar char="ü"/>
              <a:tabLst>
                <a:tab pos="608171" algn="l"/>
                <a:tab pos="608648" algn="l"/>
              </a:tabLst>
            </a:pPr>
            <a:r>
              <a:rPr sz="1500" spc="-4" dirty="0">
                <a:solidFill>
                  <a:srgbClr val="243131"/>
                </a:solidFill>
                <a:latin typeface="Trebuchet MS"/>
                <a:cs typeface="Trebuchet MS"/>
              </a:rPr>
              <a:t>Automate testing, integration, packaging…anything you can  </a:t>
            </a:r>
            <a:r>
              <a:rPr sz="1500" dirty="0">
                <a:solidFill>
                  <a:srgbClr val="243131"/>
                </a:solidFill>
                <a:latin typeface="Trebuchet MS"/>
                <a:cs typeface="Trebuchet MS"/>
              </a:rPr>
              <a:t>script</a:t>
            </a:r>
            <a:endParaRPr sz="1500" dirty="0">
              <a:latin typeface="Trebuchet MS"/>
              <a:cs typeface="Trebuchet MS"/>
            </a:endParaRPr>
          </a:p>
          <a:p>
            <a:pPr marL="638175" lvl="1" indent="-285750">
              <a:lnSpc>
                <a:spcPct val="150000"/>
              </a:lnSpc>
              <a:spcBef>
                <a:spcPts val="176"/>
              </a:spcBef>
              <a:buFont typeface="Wingdings" panose="05000000000000000000" pitchFamily="2" charset="2"/>
              <a:buChar char="ü"/>
              <a:tabLst>
                <a:tab pos="608171" algn="l"/>
                <a:tab pos="608648" algn="l"/>
              </a:tabLst>
            </a:pPr>
            <a:r>
              <a:rPr sz="1500" spc="-8" dirty="0">
                <a:solidFill>
                  <a:srgbClr val="243131"/>
                </a:solidFill>
                <a:latin typeface="Trebuchet MS"/>
                <a:cs typeface="Trebuchet MS"/>
              </a:rPr>
              <a:t>Reduce/eliminate </a:t>
            </a:r>
            <a:r>
              <a:rPr sz="1500" spc="-4" dirty="0">
                <a:solidFill>
                  <a:srgbClr val="243131"/>
                </a:solidFill>
                <a:latin typeface="Trebuchet MS"/>
                <a:cs typeface="Trebuchet MS"/>
              </a:rPr>
              <a:t>concerns </a:t>
            </a:r>
            <a:r>
              <a:rPr sz="1500" dirty="0">
                <a:solidFill>
                  <a:srgbClr val="243131"/>
                </a:solidFill>
                <a:latin typeface="Trebuchet MS"/>
                <a:cs typeface="Trebuchet MS"/>
              </a:rPr>
              <a:t>about compatibility on</a:t>
            </a:r>
            <a:r>
              <a:rPr sz="1500" spc="-116" dirty="0">
                <a:solidFill>
                  <a:srgbClr val="243131"/>
                </a:solidFill>
                <a:latin typeface="Trebuchet MS"/>
                <a:cs typeface="Trebuchet MS"/>
              </a:rPr>
              <a:t> </a:t>
            </a:r>
            <a:r>
              <a:rPr sz="1500" dirty="0" smtClean="0">
                <a:solidFill>
                  <a:srgbClr val="243131"/>
                </a:solidFill>
                <a:latin typeface="Trebuchet MS"/>
                <a:cs typeface="Trebuchet MS"/>
              </a:rPr>
              <a:t>different</a:t>
            </a:r>
            <a:r>
              <a:rPr lang="en-US" sz="1500" dirty="0">
                <a:latin typeface="Trebuchet MS"/>
                <a:cs typeface="Trebuchet MS"/>
              </a:rPr>
              <a:t> </a:t>
            </a:r>
            <a:r>
              <a:rPr sz="1500" spc="-4" dirty="0" smtClean="0">
                <a:solidFill>
                  <a:srgbClr val="243131"/>
                </a:solidFill>
                <a:latin typeface="Trebuchet MS"/>
                <a:cs typeface="Trebuchet MS"/>
              </a:rPr>
              <a:t>platforms</a:t>
            </a:r>
            <a:r>
              <a:rPr sz="1500" spc="-4" dirty="0">
                <a:solidFill>
                  <a:srgbClr val="243131"/>
                </a:solidFill>
                <a:latin typeface="Trebuchet MS"/>
                <a:cs typeface="Trebuchet MS"/>
              </a:rPr>
              <a:t>, either your </a:t>
            </a:r>
            <a:r>
              <a:rPr sz="1500" dirty="0">
                <a:solidFill>
                  <a:srgbClr val="243131"/>
                </a:solidFill>
                <a:latin typeface="Trebuchet MS"/>
                <a:cs typeface="Trebuchet MS"/>
              </a:rPr>
              <a:t>own or your</a:t>
            </a:r>
            <a:r>
              <a:rPr sz="1500" spc="-86" dirty="0">
                <a:solidFill>
                  <a:srgbClr val="243131"/>
                </a:solidFill>
                <a:latin typeface="Trebuchet MS"/>
                <a:cs typeface="Trebuchet MS"/>
              </a:rPr>
              <a:t> </a:t>
            </a:r>
            <a:r>
              <a:rPr sz="1500" spc="-4" dirty="0">
                <a:solidFill>
                  <a:srgbClr val="243131"/>
                </a:solidFill>
                <a:latin typeface="Trebuchet MS"/>
                <a:cs typeface="Trebuchet MS"/>
              </a:rPr>
              <a:t>customers.</a:t>
            </a:r>
            <a:endParaRPr sz="1500" dirty="0">
              <a:latin typeface="Trebuchet MS"/>
              <a:cs typeface="Trebuchet MS"/>
            </a:endParaRPr>
          </a:p>
          <a:p>
            <a:pPr marL="638175" marR="3810" lvl="1" indent="-285750">
              <a:lnSpc>
                <a:spcPct val="150000"/>
              </a:lnSpc>
              <a:spcBef>
                <a:spcPts val="401"/>
              </a:spcBef>
              <a:buFont typeface="Wingdings" panose="05000000000000000000" pitchFamily="2" charset="2"/>
              <a:buChar char="ü"/>
              <a:tabLst>
                <a:tab pos="608171" algn="l"/>
                <a:tab pos="608648" algn="l"/>
              </a:tabLst>
            </a:pPr>
            <a:r>
              <a:rPr sz="1500" spc="-4" dirty="0">
                <a:solidFill>
                  <a:srgbClr val="243131"/>
                </a:solidFill>
                <a:latin typeface="Trebuchet MS"/>
                <a:cs typeface="Trebuchet MS"/>
              </a:rPr>
              <a:t>Cheap, zero-penalty containers to deploy </a:t>
            </a:r>
            <a:r>
              <a:rPr sz="1500" dirty="0">
                <a:solidFill>
                  <a:srgbClr val="243131"/>
                </a:solidFill>
                <a:latin typeface="Trebuchet MS"/>
                <a:cs typeface="Trebuchet MS"/>
              </a:rPr>
              <a:t>services? A </a:t>
            </a:r>
            <a:r>
              <a:rPr sz="1500" spc="-4" dirty="0">
                <a:solidFill>
                  <a:srgbClr val="243131"/>
                </a:solidFill>
                <a:latin typeface="Trebuchet MS"/>
                <a:cs typeface="Trebuchet MS"/>
              </a:rPr>
              <a:t>VM  without the </a:t>
            </a:r>
            <a:r>
              <a:rPr sz="1500" dirty="0">
                <a:solidFill>
                  <a:srgbClr val="243131"/>
                </a:solidFill>
                <a:latin typeface="Trebuchet MS"/>
                <a:cs typeface="Trebuchet MS"/>
              </a:rPr>
              <a:t>overhead of a </a:t>
            </a:r>
            <a:r>
              <a:rPr sz="1500" spc="-4" dirty="0">
                <a:solidFill>
                  <a:srgbClr val="243131"/>
                </a:solidFill>
                <a:latin typeface="Trebuchet MS"/>
                <a:cs typeface="Trebuchet MS"/>
              </a:rPr>
              <a:t>VM? Instant </a:t>
            </a:r>
            <a:r>
              <a:rPr sz="1500" dirty="0">
                <a:solidFill>
                  <a:srgbClr val="243131"/>
                </a:solidFill>
                <a:latin typeface="Trebuchet MS"/>
                <a:cs typeface="Trebuchet MS"/>
              </a:rPr>
              <a:t>replay </a:t>
            </a:r>
            <a:r>
              <a:rPr sz="1500" spc="-4" dirty="0">
                <a:solidFill>
                  <a:srgbClr val="243131"/>
                </a:solidFill>
                <a:latin typeface="Trebuchet MS"/>
                <a:cs typeface="Trebuchet MS"/>
              </a:rPr>
              <a:t>and </a:t>
            </a:r>
            <a:r>
              <a:rPr sz="1500" dirty="0">
                <a:solidFill>
                  <a:srgbClr val="243131"/>
                </a:solidFill>
                <a:latin typeface="Trebuchet MS"/>
                <a:cs typeface="Trebuchet MS"/>
              </a:rPr>
              <a:t>reset of</a:t>
            </a:r>
            <a:r>
              <a:rPr sz="1500" spc="-139" dirty="0">
                <a:solidFill>
                  <a:srgbClr val="243131"/>
                </a:solidFill>
                <a:latin typeface="Trebuchet MS"/>
                <a:cs typeface="Trebuchet MS"/>
              </a:rPr>
              <a:t> </a:t>
            </a:r>
            <a:r>
              <a:rPr sz="1500" spc="-4" dirty="0">
                <a:solidFill>
                  <a:srgbClr val="243131"/>
                </a:solidFill>
                <a:latin typeface="Trebuchet MS"/>
                <a:cs typeface="Trebuchet MS"/>
              </a:rPr>
              <a:t>image  snapshots? </a:t>
            </a:r>
            <a:r>
              <a:rPr sz="1500" spc="-19" dirty="0">
                <a:solidFill>
                  <a:srgbClr val="243131"/>
                </a:solidFill>
                <a:latin typeface="Trebuchet MS"/>
                <a:cs typeface="Trebuchet MS"/>
              </a:rPr>
              <a:t>That’s </a:t>
            </a:r>
            <a:r>
              <a:rPr sz="1500" spc="-4" dirty="0">
                <a:solidFill>
                  <a:srgbClr val="243131"/>
                </a:solidFill>
                <a:latin typeface="Trebuchet MS"/>
                <a:cs typeface="Trebuchet MS"/>
              </a:rPr>
              <a:t>the power </a:t>
            </a:r>
            <a:r>
              <a:rPr sz="1500" dirty="0">
                <a:solidFill>
                  <a:srgbClr val="243131"/>
                </a:solidFill>
                <a:latin typeface="Trebuchet MS"/>
                <a:cs typeface="Trebuchet MS"/>
              </a:rPr>
              <a:t>of</a:t>
            </a:r>
            <a:r>
              <a:rPr sz="1500" spc="-86" dirty="0">
                <a:solidFill>
                  <a:srgbClr val="243131"/>
                </a:solidFill>
                <a:latin typeface="Trebuchet MS"/>
                <a:cs typeface="Trebuchet MS"/>
              </a:rPr>
              <a:t> </a:t>
            </a:r>
            <a:r>
              <a:rPr sz="1500" spc="-4" dirty="0">
                <a:solidFill>
                  <a:srgbClr val="243131"/>
                </a:solidFill>
                <a:latin typeface="Trebuchet MS"/>
                <a:cs typeface="Trebuchet MS"/>
              </a:rPr>
              <a:t>Docker</a:t>
            </a:r>
            <a:endParaRPr sz="1500" dirty="0">
              <a:latin typeface="Trebuchet MS"/>
              <a:cs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716291" y="2065792"/>
            <a:ext cx="7600644" cy="2241919"/>
            <a:chOff x="1716291" y="2065792"/>
            <a:chExt cx="7600644" cy="2241919"/>
          </a:xfrm>
        </p:grpSpPr>
        <p:sp>
          <p:nvSpPr>
            <p:cNvPr id="2" name="object 3"/>
            <p:cNvSpPr/>
            <p:nvPr/>
          </p:nvSpPr>
          <p:spPr>
            <a:xfrm>
              <a:off x="4249839" y="2065793"/>
              <a:ext cx="2533548" cy="2241917"/>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716291" y="2065794"/>
              <a:ext cx="2533548" cy="2241917"/>
            </a:xfrm>
            <a:prstGeom prst="rect">
              <a:avLst/>
            </a:prstGeom>
            <a:blipFill>
              <a:blip r:embed="rId2" cstate="print"/>
              <a:stretch>
                <a:fillRect/>
              </a:stretch>
            </a:blipFill>
          </p:spPr>
          <p:txBody>
            <a:bodyPr wrap="square" lIns="0" tIns="0" rIns="0" bIns="0" rtlCol="0"/>
            <a:lstStyle/>
            <a:p>
              <a:endParaRPr/>
            </a:p>
          </p:txBody>
        </p:sp>
        <p:sp>
          <p:nvSpPr>
            <p:cNvPr id="4" name="object 3"/>
            <p:cNvSpPr/>
            <p:nvPr/>
          </p:nvSpPr>
          <p:spPr>
            <a:xfrm>
              <a:off x="6783387" y="2065792"/>
              <a:ext cx="2533548" cy="2241917"/>
            </a:xfrm>
            <a:prstGeom prst="rect">
              <a:avLst/>
            </a:prstGeom>
            <a:blipFill>
              <a:blip r:embed="rId2" cstate="print"/>
              <a:stretch>
                <a:fillRect/>
              </a:stretch>
            </a:blipFill>
          </p:spPr>
          <p:txBody>
            <a:bodyPr wrap="square" lIns="0" tIns="0" rIns="0" bIns="0" rtlCol="0"/>
            <a:lstStyle/>
            <a:p>
              <a:endParaRPr/>
            </a:p>
          </p:txBody>
        </p:sp>
      </p:grpSp>
      <p:sp>
        <p:nvSpPr>
          <p:cNvPr id="5" name="TextBox 4"/>
          <p:cNvSpPr txBox="1"/>
          <p:nvPr/>
        </p:nvSpPr>
        <p:spPr>
          <a:xfrm>
            <a:off x="1504709" y="486137"/>
            <a:ext cx="5960962" cy="369332"/>
          </a:xfrm>
          <a:prstGeom prst="rect">
            <a:avLst/>
          </a:prstGeom>
          <a:noFill/>
        </p:spPr>
        <p:txBody>
          <a:bodyPr wrap="square" rtlCol="0">
            <a:spAutoFit/>
          </a:bodyPr>
          <a:lstStyle/>
          <a:p>
            <a:r>
              <a:rPr lang="en-US" dirty="0" smtClean="0"/>
              <a:t>CONTAINERS ?</a:t>
            </a:r>
          </a:p>
        </p:txBody>
      </p:sp>
    </p:spTree>
    <p:extLst>
      <p:ext uri="{BB962C8B-B14F-4D97-AF65-F5344CB8AC3E}">
        <p14:creationId xmlns="" xmlns:p14="http://schemas.microsoft.com/office/powerpoint/2010/main" val="22768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7832" y="564404"/>
            <a:ext cx="3318891" cy="440025"/>
          </a:xfrm>
          <a:prstGeom prst="rect">
            <a:avLst/>
          </a:prstGeom>
        </p:spPr>
        <p:txBody>
          <a:bodyPr vert="horz" wrap="square" lIns="0" tIns="9049" rIns="0" bIns="0" rtlCol="0" anchor="ctr">
            <a:spAutoFit/>
          </a:bodyPr>
          <a:lstStyle/>
          <a:p>
            <a:pPr marL="9525">
              <a:lnSpc>
                <a:spcPct val="100000"/>
              </a:lnSpc>
              <a:spcBef>
                <a:spcPts val="71"/>
              </a:spcBef>
            </a:pPr>
            <a:r>
              <a:rPr sz="2800" spc="-4" dirty="0"/>
              <a:t>For </a:t>
            </a:r>
            <a:r>
              <a:rPr sz="2800" spc="-8" dirty="0"/>
              <a:t>Ops </a:t>
            </a:r>
            <a:r>
              <a:rPr sz="2800" spc="-4" dirty="0"/>
              <a:t>/</a:t>
            </a:r>
            <a:r>
              <a:rPr sz="2800" spc="-26" dirty="0"/>
              <a:t> </a:t>
            </a:r>
            <a:r>
              <a:rPr sz="2800" spc="-8" dirty="0"/>
              <a:t>Devops</a:t>
            </a:r>
          </a:p>
        </p:txBody>
      </p:sp>
      <p:sp>
        <p:nvSpPr>
          <p:cNvPr id="3" name="object 3"/>
          <p:cNvSpPr txBox="1">
            <a:spLocks noGrp="1"/>
          </p:cNvSpPr>
          <p:nvPr>
            <p:ph type="body" idx="1"/>
          </p:nvPr>
        </p:nvSpPr>
        <p:spPr>
          <a:xfrm>
            <a:off x="1709115" y="1255390"/>
            <a:ext cx="10018428" cy="4355038"/>
          </a:xfrm>
          <a:prstGeom prst="rect">
            <a:avLst/>
          </a:prstGeom>
        </p:spPr>
        <p:txBody>
          <a:bodyPr vert="horz" wrap="square" lIns="0" tIns="45720" rIns="0" bIns="0" rtlCol="0">
            <a:spAutoFit/>
          </a:bodyPr>
          <a:lstStyle/>
          <a:p>
            <a:pPr marL="442913" indent="-171450">
              <a:lnSpc>
                <a:spcPct val="100000"/>
              </a:lnSpc>
              <a:spcBef>
                <a:spcPts val="360"/>
              </a:spcBef>
              <a:buFont typeface="Arial"/>
              <a:buChar char="•"/>
              <a:tabLst>
                <a:tab pos="442913" algn="l"/>
              </a:tabLst>
            </a:pPr>
            <a:r>
              <a:rPr spc="-8" dirty="0"/>
              <a:t>Configure </a:t>
            </a:r>
            <a:r>
              <a:rPr spc="-4" dirty="0"/>
              <a:t>once…run</a:t>
            </a:r>
            <a:r>
              <a:rPr spc="4" dirty="0"/>
              <a:t> </a:t>
            </a:r>
            <a:r>
              <a:rPr spc="-8" dirty="0"/>
              <a:t>anything</a:t>
            </a:r>
          </a:p>
          <a:p>
            <a:pPr marL="900112" lvl="1" indent="-285750">
              <a:lnSpc>
                <a:spcPct val="200000"/>
              </a:lnSpc>
              <a:spcBef>
                <a:spcPts val="214"/>
              </a:spcBef>
              <a:buFont typeface="Wingdings" panose="05000000000000000000" pitchFamily="2" charset="2"/>
              <a:buChar char="Ø"/>
              <a:tabLst>
                <a:tab pos="785336" algn="l"/>
                <a:tab pos="785813" algn="l"/>
              </a:tabLst>
            </a:pPr>
            <a:r>
              <a:rPr sz="1500" spc="-4" dirty="0">
                <a:solidFill>
                  <a:srgbClr val="243131"/>
                </a:solidFill>
                <a:latin typeface="Trebuchet MS"/>
                <a:cs typeface="Trebuchet MS"/>
              </a:rPr>
              <a:t>Make the entire </a:t>
            </a:r>
            <a:r>
              <a:rPr sz="1500" dirty="0">
                <a:solidFill>
                  <a:srgbClr val="243131"/>
                </a:solidFill>
                <a:latin typeface="Trebuchet MS"/>
                <a:cs typeface="Trebuchet MS"/>
              </a:rPr>
              <a:t>lifecycle </a:t>
            </a:r>
            <a:r>
              <a:rPr sz="1500" spc="-4" dirty="0">
                <a:solidFill>
                  <a:srgbClr val="243131"/>
                </a:solidFill>
                <a:latin typeface="Trebuchet MS"/>
                <a:cs typeface="Trebuchet MS"/>
              </a:rPr>
              <a:t>more efficient, consistent,</a:t>
            </a:r>
            <a:r>
              <a:rPr sz="1500" spc="-101" dirty="0">
                <a:solidFill>
                  <a:srgbClr val="243131"/>
                </a:solidFill>
                <a:latin typeface="Trebuchet MS"/>
                <a:cs typeface="Trebuchet MS"/>
              </a:rPr>
              <a:t> </a:t>
            </a:r>
            <a:r>
              <a:rPr sz="1500" spc="-4" dirty="0" smtClean="0">
                <a:solidFill>
                  <a:srgbClr val="243131"/>
                </a:solidFill>
                <a:latin typeface="Trebuchet MS"/>
                <a:cs typeface="Trebuchet MS"/>
              </a:rPr>
              <a:t>and</a:t>
            </a:r>
            <a:r>
              <a:rPr lang="en-US" sz="1500" dirty="0">
                <a:latin typeface="Trebuchet MS"/>
                <a:cs typeface="Trebuchet MS"/>
              </a:rPr>
              <a:t> </a:t>
            </a:r>
            <a:r>
              <a:rPr sz="1500" dirty="0" smtClean="0">
                <a:solidFill>
                  <a:srgbClr val="243131"/>
                </a:solidFill>
              </a:rPr>
              <a:t>repeatable</a:t>
            </a:r>
            <a:r>
              <a:rPr lang="en-US" sz="1500" dirty="0"/>
              <a:t> </a:t>
            </a:r>
            <a:r>
              <a:rPr sz="1500" spc="-4" dirty="0" smtClean="0">
                <a:solidFill>
                  <a:srgbClr val="243131"/>
                </a:solidFill>
                <a:latin typeface="Trebuchet MS"/>
                <a:cs typeface="Trebuchet MS"/>
              </a:rPr>
              <a:t>Increase </a:t>
            </a:r>
            <a:r>
              <a:rPr sz="1500" spc="-4" dirty="0">
                <a:solidFill>
                  <a:srgbClr val="243131"/>
                </a:solidFill>
                <a:latin typeface="Trebuchet MS"/>
                <a:cs typeface="Trebuchet MS"/>
              </a:rPr>
              <a:t>the quality </a:t>
            </a:r>
            <a:r>
              <a:rPr sz="1500" dirty="0">
                <a:solidFill>
                  <a:srgbClr val="243131"/>
                </a:solidFill>
                <a:latin typeface="Trebuchet MS"/>
                <a:cs typeface="Trebuchet MS"/>
              </a:rPr>
              <a:t>of code </a:t>
            </a:r>
            <a:r>
              <a:rPr sz="1500" spc="-4" dirty="0">
                <a:solidFill>
                  <a:srgbClr val="243131"/>
                </a:solidFill>
                <a:latin typeface="Trebuchet MS"/>
                <a:cs typeface="Trebuchet MS"/>
              </a:rPr>
              <a:t>produced by</a:t>
            </a:r>
            <a:r>
              <a:rPr sz="1500" spc="-109" dirty="0">
                <a:solidFill>
                  <a:srgbClr val="243131"/>
                </a:solidFill>
                <a:latin typeface="Trebuchet MS"/>
                <a:cs typeface="Trebuchet MS"/>
              </a:rPr>
              <a:t> </a:t>
            </a:r>
            <a:r>
              <a:rPr sz="1500" spc="-4" dirty="0">
                <a:solidFill>
                  <a:srgbClr val="243131"/>
                </a:solidFill>
                <a:latin typeface="Trebuchet MS"/>
                <a:cs typeface="Trebuchet MS"/>
              </a:rPr>
              <a:t>developers.</a:t>
            </a:r>
            <a:endParaRPr sz="1500" dirty="0">
              <a:latin typeface="Trebuchet MS"/>
              <a:cs typeface="Trebuchet MS"/>
            </a:endParaRPr>
          </a:p>
          <a:p>
            <a:pPr marL="900112" marR="892969" lvl="1" indent="-285750">
              <a:lnSpc>
                <a:spcPct val="200000"/>
              </a:lnSpc>
              <a:spcBef>
                <a:spcPts val="401"/>
              </a:spcBef>
              <a:buFont typeface="Wingdings" panose="05000000000000000000" pitchFamily="2" charset="2"/>
              <a:buChar char="Ø"/>
              <a:tabLst>
                <a:tab pos="785336" algn="l"/>
                <a:tab pos="785813" algn="l"/>
              </a:tabLst>
            </a:pPr>
            <a:r>
              <a:rPr sz="1500" spc="-4" dirty="0">
                <a:solidFill>
                  <a:srgbClr val="243131"/>
                </a:solidFill>
                <a:latin typeface="Trebuchet MS"/>
                <a:cs typeface="Trebuchet MS"/>
              </a:rPr>
              <a:t>Eliminate inconsistencies between development, test,  production, and </a:t>
            </a:r>
            <a:r>
              <a:rPr sz="1500" spc="-4" dirty="0" smtClean="0">
                <a:solidFill>
                  <a:srgbClr val="243131"/>
                </a:solidFill>
                <a:latin typeface="Trebuchet MS"/>
                <a:cs typeface="Trebuchet MS"/>
              </a:rPr>
              <a:t>customer</a:t>
            </a:r>
            <a:r>
              <a:rPr lang="en-US" sz="1500" spc="-71" dirty="0">
                <a:solidFill>
                  <a:srgbClr val="243131"/>
                </a:solidFill>
                <a:latin typeface="Trebuchet MS"/>
                <a:cs typeface="Trebuchet MS"/>
              </a:rPr>
              <a:t> </a:t>
            </a:r>
            <a:r>
              <a:rPr sz="1500" spc="-4" dirty="0" smtClean="0">
                <a:solidFill>
                  <a:srgbClr val="243131"/>
                </a:solidFill>
                <a:latin typeface="Trebuchet MS"/>
                <a:cs typeface="Trebuchet MS"/>
              </a:rPr>
              <a:t>environments</a:t>
            </a:r>
            <a:endParaRPr sz="1500" dirty="0">
              <a:latin typeface="Trebuchet MS"/>
              <a:cs typeface="Trebuchet MS"/>
            </a:endParaRPr>
          </a:p>
          <a:p>
            <a:pPr marL="900112" lvl="1" indent="-285750">
              <a:lnSpc>
                <a:spcPct val="200000"/>
              </a:lnSpc>
              <a:spcBef>
                <a:spcPts val="165"/>
              </a:spcBef>
              <a:buFont typeface="Wingdings" panose="05000000000000000000" pitchFamily="2" charset="2"/>
              <a:buChar char="Ø"/>
              <a:tabLst>
                <a:tab pos="785336" algn="l"/>
                <a:tab pos="785813" algn="l"/>
              </a:tabLst>
            </a:pPr>
            <a:r>
              <a:rPr sz="1500" spc="-4" dirty="0">
                <a:solidFill>
                  <a:srgbClr val="243131"/>
                </a:solidFill>
                <a:latin typeface="Trebuchet MS"/>
                <a:cs typeface="Trebuchet MS"/>
              </a:rPr>
              <a:t>Support </a:t>
            </a:r>
            <a:r>
              <a:rPr sz="1500" dirty="0">
                <a:solidFill>
                  <a:srgbClr val="243131"/>
                </a:solidFill>
                <a:latin typeface="Trebuchet MS"/>
                <a:cs typeface="Trebuchet MS"/>
              </a:rPr>
              <a:t>segregation of</a:t>
            </a:r>
            <a:r>
              <a:rPr sz="1500" spc="-64" dirty="0">
                <a:solidFill>
                  <a:srgbClr val="243131"/>
                </a:solidFill>
                <a:latin typeface="Trebuchet MS"/>
                <a:cs typeface="Trebuchet MS"/>
              </a:rPr>
              <a:t> </a:t>
            </a:r>
            <a:r>
              <a:rPr sz="1500" spc="-4" dirty="0">
                <a:solidFill>
                  <a:srgbClr val="243131"/>
                </a:solidFill>
                <a:latin typeface="Trebuchet MS"/>
                <a:cs typeface="Trebuchet MS"/>
              </a:rPr>
              <a:t>duties</a:t>
            </a:r>
            <a:endParaRPr sz="1500" dirty="0">
              <a:latin typeface="Trebuchet MS"/>
              <a:cs typeface="Trebuchet MS"/>
            </a:endParaRPr>
          </a:p>
          <a:p>
            <a:pPr marL="900112" marR="300038" lvl="1" indent="-285750">
              <a:lnSpc>
                <a:spcPct val="200000"/>
              </a:lnSpc>
              <a:spcBef>
                <a:spcPts val="405"/>
              </a:spcBef>
              <a:buFont typeface="Wingdings" panose="05000000000000000000" pitchFamily="2" charset="2"/>
              <a:buChar char="Ø"/>
              <a:tabLst>
                <a:tab pos="785336" algn="l"/>
                <a:tab pos="785813" algn="l"/>
              </a:tabLst>
            </a:pPr>
            <a:r>
              <a:rPr sz="1500" spc="-4" dirty="0">
                <a:solidFill>
                  <a:srgbClr val="243131"/>
                </a:solidFill>
                <a:latin typeface="Trebuchet MS"/>
                <a:cs typeface="Trebuchet MS"/>
              </a:rPr>
              <a:t>Significantly improves the </a:t>
            </a:r>
            <a:r>
              <a:rPr sz="1500" dirty="0">
                <a:solidFill>
                  <a:srgbClr val="243131"/>
                </a:solidFill>
                <a:latin typeface="Trebuchet MS"/>
                <a:cs typeface="Trebuchet MS"/>
              </a:rPr>
              <a:t>speed </a:t>
            </a:r>
            <a:r>
              <a:rPr sz="1500" spc="-4" dirty="0">
                <a:solidFill>
                  <a:srgbClr val="243131"/>
                </a:solidFill>
                <a:latin typeface="Trebuchet MS"/>
                <a:cs typeface="Trebuchet MS"/>
              </a:rPr>
              <a:t>and </a:t>
            </a:r>
            <a:r>
              <a:rPr sz="1500" dirty="0">
                <a:solidFill>
                  <a:srgbClr val="243131"/>
                </a:solidFill>
                <a:latin typeface="Trebuchet MS"/>
                <a:cs typeface="Trebuchet MS"/>
              </a:rPr>
              <a:t>reliability of </a:t>
            </a:r>
            <a:r>
              <a:rPr sz="1500" spc="-4" dirty="0">
                <a:solidFill>
                  <a:srgbClr val="243131"/>
                </a:solidFill>
                <a:latin typeface="Trebuchet MS"/>
                <a:cs typeface="Trebuchet MS"/>
              </a:rPr>
              <a:t>continuous  deployment and continuous integration</a:t>
            </a:r>
            <a:r>
              <a:rPr sz="1500" spc="-113" dirty="0">
                <a:solidFill>
                  <a:srgbClr val="243131"/>
                </a:solidFill>
                <a:latin typeface="Trebuchet MS"/>
                <a:cs typeface="Trebuchet MS"/>
              </a:rPr>
              <a:t> </a:t>
            </a:r>
            <a:r>
              <a:rPr sz="1500" dirty="0">
                <a:solidFill>
                  <a:srgbClr val="243131"/>
                </a:solidFill>
                <a:latin typeface="Trebuchet MS"/>
                <a:cs typeface="Trebuchet MS"/>
              </a:rPr>
              <a:t>systems</a:t>
            </a:r>
            <a:endParaRPr sz="1500" dirty="0">
              <a:latin typeface="Trebuchet MS"/>
              <a:cs typeface="Trebuchet MS"/>
            </a:endParaRPr>
          </a:p>
          <a:p>
            <a:pPr marL="900112" marR="3810" lvl="1" indent="-285750">
              <a:lnSpc>
                <a:spcPct val="200000"/>
              </a:lnSpc>
              <a:spcBef>
                <a:spcPts val="379"/>
              </a:spcBef>
              <a:buFont typeface="Wingdings" panose="05000000000000000000" pitchFamily="2" charset="2"/>
              <a:buChar char="Ø"/>
              <a:tabLst>
                <a:tab pos="785336" algn="l"/>
                <a:tab pos="785813" algn="l"/>
              </a:tabLst>
            </a:pPr>
            <a:r>
              <a:rPr sz="1500" dirty="0">
                <a:solidFill>
                  <a:srgbClr val="243131"/>
                </a:solidFill>
                <a:latin typeface="Trebuchet MS"/>
                <a:cs typeface="Trebuchet MS"/>
              </a:rPr>
              <a:t>Because </a:t>
            </a:r>
            <a:r>
              <a:rPr sz="1500" spc="-4" dirty="0">
                <a:solidFill>
                  <a:srgbClr val="243131"/>
                </a:solidFill>
                <a:latin typeface="Trebuchet MS"/>
                <a:cs typeface="Trebuchet MS"/>
              </a:rPr>
              <a:t>the containers are </a:t>
            </a:r>
            <a:r>
              <a:rPr sz="1500" dirty="0">
                <a:solidFill>
                  <a:srgbClr val="243131"/>
                </a:solidFill>
                <a:latin typeface="Trebuchet MS"/>
                <a:cs typeface="Trebuchet MS"/>
              </a:rPr>
              <a:t>so lightweight, </a:t>
            </a:r>
            <a:r>
              <a:rPr sz="1500" spc="-4" dirty="0">
                <a:solidFill>
                  <a:srgbClr val="243131"/>
                </a:solidFill>
                <a:latin typeface="Trebuchet MS"/>
                <a:cs typeface="Trebuchet MS"/>
              </a:rPr>
              <a:t>address </a:t>
            </a:r>
            <a:r>
              <a:rPr sz="1500" dirty="0">
                <a:solidFill>
                  <a:srgbClr val="243131"/>
                </a:solidFill>
                <a:latin typeface="Trebuchet MS"/>
                <a:cs typeface="Trebuchet MS"/>
              </a:rPr>
              <a:t>significant  </a:t>
            </a:r>
            <a:r>
              <a:rPr sz="1500" spc="-4" dirty="0">
                <a:solidFill>
                  <a:srgbClr val="243131"/>
                </a:solidFill>
                <a:latin typeface="Trebuchet MS"/>
                <a:cs typeface="Trebuchet MS"/>
              </a:rPr>
              <a:t>performance, </a:t>
            </a:r>
            <a:r>
              <a:rPr sz="1500" dirty="0">
                <a:solidFill>
                  <a:srgbClr val="243131"/>
                </a:solidFill>
                <a:latin typeface="Trebuchet MS"/>
                <a:cs typeface="Trebuchet MS"/>
              </a:rPr>
              <a:t>costs, </a:t>
            </a:r>
            <a:r>
              <a:rPr sz="1500" spc="-4" dirty="0">
                <a:solidFill>
                  <a:srgbClr val="243131"/>
                </a:solidFill>
                <a:latin typeface="Trebuchet MS"/>
                <a:cs typeface="Trebuchet MS"/>
              </a:rPr>
              <a:t>deployment, and portability </a:t>
            </a:r>
            <a:r>
              <a:rPr sz="1500" dirty="0">
                <a:solidFill>
                  <a:srgbClr val="243131"/>
                </a:solidFill>
                <a:latin typeface="Trebuchet MS"/>
                <a:cs typeface="Trebuchet MS"/>
              </a:rPr>
              <a:t>issues </a:t>
            </a:r>
            <a:r>
              <a:rPr sz="1500" spc="-4" dirty="0">
                <a:solidFill>
                  <a:srgbClr val="243131"/>
                </a:solidFill>
                <a:latin typeface="Trebuchet MS"/>
                <a:cs typeface="Trebuchet MS"/>
              </a:rPr>
              <a:t>normally  </a:t>
            </a:r>
            <a:r>
              <a:rPr sz="1500" dirty="0">
                <a:solidFill>
                  <a:srgbClr val="243131"/>
                </a:solidFill>
                <a:latin typeface="Trebuchet MS"/>
                <a:cs typeface="Trebuchet MS"/>
              </a:rPr>
              <a:t>associated </a:t>
            </a:r>
            <a:r>
              <a:rPr sz="1500" spc="-4" dirty="0">
                <a:solidFill>
                  <a:srgbClr val="243131"/>
                </a:solidFill>
                <a:latin typeface="Trebuchet MS"/>
                <a:cs typeface="Trebuchet MS"/>
              </a:rPr>
              <a:t>with</a:t>
            </a:r>
            <a:r>
              <a:rPr sz="1500" spc="-56" dirty="0">
                <a:solidFill>
                  <a:srgbClr val="243131"/>
                </a:solidFill>
                <a:latin typeface="Trebuchet MS"/>
                <a:cs typeface="Trebuchet MS"/>
              </a:rPr>
              <a:t> </a:t>
            </a:r>
            <a:r>
              <a:rPr sz="1500" spc="-4" dirty="0">
                <a:solidFill>
                  <a:srgbClr val="243131"/>
                </a:solidFill>
                <a:latin typeface="Trebuchet MS"/>
                <a:cs typeface="Trebuchet MS"/>
              </a:rPr>
              <a:t>VMs</a:t>
            </a:r>
            <a:endParaRPr sz="1500" dirty="0">
              <a:latin typeface="Trebuchet MS"/>
              <a:cs typeface="Trebuchet M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3744" y="674077"/>
            <a:ext cx="4532010" cy="584775"/>
          </a:xfrm>
          <a:prstGeom prst="rect">
            <a:avLst/>
          </a:prstGeom>
          <a:noFill/>
        </p:spPr>
        <p:txBody>
          <a:bodyPr wrap="none" lIns="91440" tIns="45720" rIns="91440" bIns="45720">
            <a:spAutoFit/>
          </a:bodyPr>
          <a:lstStyle/>
          <a:p>
            <a:pPr algn="ctr"/>
            <a:r>
              <a:rPr lang="en-US"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Docker Terminology</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2844800" y="1451429"/>
            <a:ext cx="5152571" cy="452431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t>Docker Engine</a:t>
            </a:r>
          </a:p>
          <a:p>
            <a:pPr marL="285750" indent="-285750">
              <a:lnSpc>
                <a:spcPct val="200000"/>
              </a:lnSpc>
              <a:buFont typeface="Wingdings" panose="05000000000000000000" pitchFamily="2" charset="2"/>
              <a:buChar char="Ø"/>
            </a:pPr>
            <a:r>
              <a:rPr lang="en-US" dirty="0" smtClean="0"/>
              <a:t>Docker Container</a:t>
            </a:r>
          </a:p>
          <a:p>
            <a:pPr marL="285750" indent="-285750">
              <a:lnSpc>
                <a:spcPct val="200000"/>
              </a:lnSpc>
              <a:buFont typeface="Wingdings" panose="05000000000000000000" pitchFamily="2" charset="2"/>
              <a:buChar char="Ø"/>
            </a:pPr>
            <a:r>
              <a:rPr lang="en-US" dirty="0" smtClean="0"/>
              <a:t>Docker Image</a:t>
            </a:r>
          </a:p>
          <a:p>
            <a:pPr marL="285750" indent="-285750">
              <a:lnSpc>
                <a:spcPct val="200000"/>
              </a:lnSpc>
              <a:buFont typeface="Wingdings" panose="05000000000000000000" pitchFamily="2" charset="2"/>
              <a:buChar char="Ø"/>
            </a:pPr>
            <a:r>
              <a:rPr lang="en-US" dirty="0"/>
              <a:t>Docker Hub ( public repo )</a:t>
            </a:r>
          </a:p>
          <a:p>
            <a:pPr marL="285750" indent="-285750">
              <a:lnSpc>
                <a:spcPct val="200000"/>
              </a:lnSpc>
              <a:buFont typeface="Wingdings" panose="05000000000000000000" pitchFamily="2" charset="2"/>
              <a:buChar char="Ø"/>
            </a:pPr>
            <a:r>
              <a:rPr lang="en-US" dirty="0"/>
              <a:t>Docker Trusted Registry ( Private </a:t>
            </a:r>
            <a:r>
              <a:rPr lang="en-US" dirty="0" smtClean="0"/>
              <a:t>repo )</a:t>
            </a:r>
          </a:p>
          <a:p>
            <a:pPr marL="285750" indent="-285750">
              <a:lnSpc>
                <a:spcPct val="200000"/>
              </a:lnSpc>
              <a:buFont typeface="Wingdings" panose="05000000000000000000" pitchFamily="2" charset="2"/>
              <a:buChar char="Ø"/>
            </a:pPr>
            <a:r>
              <a:rPr lang="en-US" dirty="0" smtClean="0"/>
              <a:t>Docker Compose</a:t>
            </a:r>
          </a:p>
          <a:p>
            <a:pPr marL="285750" indent="-285750">
              <a:lnSpc>
                <a:spcPct val="200000"/>
              </a:lnSpc>
              <a:buFont typeface="Wingdings" panose="05000000000000000000" pitchFamily="2" charset="2"/>
              <a:buChar char="Ø"/>
            </a:pPr>
            <a:r>
              <a:rPr lang="en-US" dirty="0" smtClean="0"/>
              <a:t>Docker Swarm</a:t>
            </a:r>
          </a:p>
          <a:p>
            <a:pPr marL="285750" indent="-285750">
              <a:lnSpc>
                <a:spcPct val="200000"/>
              </a:lnSpc>
              <a:buFont typeface="Wingdings" panose="05000000000000000000" pitchFamily="2" charset="2"/>
              <a:buChar char="Ø"/>
            </a:pPr>
            <a:r>
              <a:rPr lang="en-US" dirty="0" smtClean="0"/>
              <a:t>Docker Networking</a:t>
            </a:r>
          </a:p>
        </p:txBody>
      </p:sp>
    </p:spTree>
    <p:extLst>
      <p:ext uri="{BB962C8B-B14F-4D97-AF65-F5344CB8AC3E}">
        <p14:creationId xmlns="" xmlns:p14="http://schemas.microsoft.com/office/powerpoint/2010/main" val="1420946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76934" y="1690656"/>
            <a:ext cx="425291" cy="567214"/>
          </a:xfrm>
          <a:custGeom>
            <a:avLst/>
            <a:gdLst/>
            <a:ahLst/>
            <a:cxnLst/>
            <a:rect l="l" t="t" r="r" b="b"/>
            <a:pathLst>
              <a:path w="567055" h="756285">
                <a:moveTo>
                  <a:pt x="283464" y="0"/>
                </a:moveTo>
                <a:lnTo>
                  <a:pt x="241575" y="4096"/>
                </a:lnTo>
                <a:lnTo>
                  <a:pt x="201595" y="15997"/>
                </a:lnTo>
                <a:lnTo>
                  <a:pt x="163962" y="35119"/>
                </a:lnTo>
                <a:lnTo>
                  <a:pt x="129114" y="60877"/>
                </a:lnTo>
                <a:lnTo>
                  <a:pt x="97490" y="92688"/>
                </a:lnTo>
                <a:lnTo>
                  <a:pt x="69528" y="129967"/>
                </a:lnTo>
                <a:lnTo>
                  <a:pt x="45667" y="172130"/>
                </a:lnTo>
                <a:lnTo>
                  <a:pt x="26345" y="218594"/>
                </a:lnTo>
                <a:lnTo>
                  <a:pt x="12001" y="268775"/>
                </a:lnTo>
                <a:lnTo>
                  <a:pt x="3073" y="322089"/>
                </a:lnTo>
                <a:lnTo>
                  <a:pt x="0" y="377951"/>
                </a:lnTo>
                <a:lnTo>
                  <a:pt x="3073" y="433814"/>
                </a:lnTo>
                <a:lnTo>
                  <a:pt x="12001" y="487128"/>
                </a:lnTo>
                <a:lnTo>
                  <a:pt x="26345" y="537309"/>
                </a:lnTo>
                <a:lnTo>
                  <a:pt x="45667" y="583773"/>
                </a:lnTo>
                <a:lnTo>
                  <a:pt x="69528" y="625936"/>
                </a:lnTo>
                <a:lnTo>
                  <a:pt x="97490" y="663215"/>
                </a:lnTo>
                <a:lnTo>
                  <a:pt x="129114" y="695026"/>
                </a:lnTo>
                <a:lnTo>
                  <a:pt x="163962" y="720784"/>
                </a:lnTo>
                <a:lnTo>
                  <a:pt x="201595" y="739906"/>
                </a:lnTo>
                <a:lnTo>
                  <a:pt x="241575" y="751807"/>
                </a:lnTo>
                <a:lnTo>
                  <a:pt x="283464" y="755903"/>
                </a:lnTo>
                <a:lnTo>
                  <a:pt x="325360" y="751807"/>
                </a:lnTo>
                <a:lnTo>
                  <a:pt x="365346" y="739906"/>
                </a:lnTo>
                <a:lnTo>
                  <a:pt x="402981" y="720784"/>
                </a:lnTo>
                <a:lnTo>
                  <a:pt x="437829" y="695026"/>
                </a:lnTo>
                <a:lnTo>
                  <a:pt x="469452" y="663215"/>
                </a:lnTo>
                <a:lnTo>
                  <a:pt x="497411" y="625936"/>
                </a:lnTo>
                <a:lnTo>
                  <a:pt x="521269" y="583773"/>
                </a:lnTo>
                <a:lnTo>
                  <a:pt x="540588" y="537309"/>
                </a:lnTo>
                <a:lnTo>
                  <a:pt x="554929" y="487128"/>
                </a:lnTo>
                <a:lnTo>
                  <a:pt x="563855" y="433814"/>
                </a:lnTo>
                <a:lnTo>
                  <a:pt x="566928" y="377951"/>
                </a:lnTo>
                <a:lnTo>
                  <a:pt x="563855" y="322089"/>
                </a:lnTo>
                <a:lnTo>
                  <a:pt x="554929" y="268775"/>
                </a:lnTo>
                <a:lnTo>
                  <a:pt x="540588" y="218594"/>
                </a:lnTo>
                <a:lnTo>
                  <a:pt x="521269" y="172130"/>
                </a:lnTo>
                <a:lnTo>
                  <a:pt x="497411" y="129967"/>
                </a:lnTo>
                <a:lnTo>
                  <a:pt x="469452" y="92688"/>
                </a:lnTo>
                <a:lnTo>
                  <a:pt x="437829" y="60877"/>
                </a:lnTo>
                <a:lnTo>
                  <a:pt x="402981" y="35119"/>
                </a:lnTo>
                <a:lnTo>
                  <a:pt x="365346" y="15997"/>
                </a:lnTo>
                <a:lnTo>
                  <a:pt x="325360" y="4096"/>
                </a:lnTo>
                <a:lnTo>
                  <a:pt x="283464" y="0"/>
                </a:lnTo>
                <a:close/>
              </a:path>
            </a:pathLst>
          </a:custGeom>
          <a:solidFill>
            <a:srgbClr val="FFCD00"/>
          </a:solidFill>
        </p:spPr>
        <p:txBody>
          <a:bodyPr wrap="square" lIns="0" tIns="0" rIns="0" bIns="0" rtlCol="0"/>
          <a:lstStyle/>
          <a:p>
            <a:endParaRPr sz="1350"/>
          </a:p>
        </p:txBody>
      </p:sp>
      <p:sp>
        <p:nvSpPr>
          <p:cNvPr id="3" name="object 3"/>
          <p:cNvSpPr/>
          <p:nvPr/>
        </p:nvSpPr>
        <p:spPr>
          <a:xfrm>
            <a:off x="6699667" y="1974263"/>
            <a:ext cx="2433638" cy="0"/>
          </a:xfrm>
          <a:custGeom>
            <a:avLst/>
            <a:gdLst/>
            <a:ahLst/>
            <a:cxnLst/>
            <a:rect l="l" t="t" r="r" b="b"/>
            <a:pathLst>
              <a:path w="3244850">
                <a:moveTo>
                  <a:pt x="0" y="0"/>
                </a:moveTo>
                <a:lnTo>
                  <a:pt x="3244596" y="0"/>
                </a:lnTo>
              </a:path>
            </a:pathLst>
          </a:custGeom>
          <a:ln w="9144">
            <a:solidFill>
              <a:srgbClr val="CCCCCC"/>
            </a:solidFill>
          </a:ln>
        </p:spPr>
        <p:txBody>
          <a:bodyPr wrap="square" lIns="0" tIns="0" rIns="0" bIns="0" rtlCol="0"/>
          <a:lstStyle/>
          <a:p>
            <a:endParaRPr sz="1350"/>
          </a:p>
        </p:txBody>
      </p:sp>
      <p:sp>
        <p:nvSpPr>
          <p:cNvPr id="5" name="object 5"/>
          <p:cNvSpPr txBox="1">
            <a:spLocks noGrp="1"/>
          </p:cNvSpPr>
          <p:nvPr>
            <p:ph type="title"/>
          </p:nvPr>
        </p:nvSpPr>
        <p:spPr>
          <a:xfrm>
            <a:off x="2613932" y="1796330"/>
            <a:ext cx="4251325" cy="355867"/>
          </a:xfrm>
          <a:prstGeom prst="rect">
            <a:avLst/>
          </a:prstGeom>
        </p:spPr>
        <p:txBody>
          <a:bodyPr vert="horz" wrap="square" lIns="0" tIns="9525" rIns="0" bIns="0" rtlCol="0" anchor="ctr">
            <a:spAutoFit/>
          </a:bodyPr>
          <a:lstStyle/>
          <a:p>
            <a:pPr marL="9525">
              <a:lnSpc>
                <a:spcPct val="100000"/>
              </a:lnSpc>
              <a:spcBef>
                <a:spcPts val="75"/>
              </a:spcBef>
              <a:tabLst>
                <a:tab pos="999649" algn="l"/>
                <a:tab pos="1493044" algn="l"/>
                <a:tab pos="1594961" algn="l"/>
              </a:tabLst>
            </a:pPr>
            <a:r>
              <a:rPr sz="2700" strike="sngStrike" baseline="15046" dirty="0">
                <a:solidFill>
                  <a:srgbClr val="000000"/>
                </a:solidFill>
                <a:latin typeface="Arial"/>
                <a:cs typeface="Arial"/>
              </a:rPr>
              <a:t> 	</a:t>
            </a:r>
            <a:r>
              <a:rPr sz="2700" strike="sngStrike" spc="-5" baseline="15046" dirty="0">
                <a:solidFill>
                  <a:srgbClr val="000000"/>
                </a:solidFill>
                <a:latin typeface="Arial"/>
                <a:cs typeface="Arial"/>
              </a:rPr>
              <a:t>	</a:t>
            </a:r>
            <a:r>
              <a:rPr sz="2700" spc="-5" baseline="15046" dirty="0">
                <a:solidFill>
                  <a:srgbClr val="000000"/>
                </a:solidFill>
                <a:latin typeface="Arial"/>
                <a:cs typeface="Arial"/>
              </a:rPr>
              <a:t>	</a:t>
            </a:r>
            <a:r>
              <a:rPr lang="en-US" sz="2250" dirty="0">
                <a:solidFill>
                  <a:srgbClr val="000000"/>
                </a:solidFill>
                <a:latin typeface="Arial"/>
                <a:cs typeface="Arial"/>
              </a:rPr>
              <a:t>Lets </a:t>
            </a:r>
            <a:r>
              <a:rPr sz="2250" dirty="0">
                <a:solidFill>
                  <a:srgbClr val="000000"/>
                </a:solidFill>
                <a:latin typeface="Arial"/>
                <a:cs typeface="Arial"/>
              </a:rPr>
              <a:t>Try</a:t>
            </a:r>
            <a:r>
              <a:rPr lang="en-US" sz="2250" dirty="0">
                <a:solidFill>
                  <a:srgbClr val="000000"/>
                </a:solidFill>
                <a:latin typeface="Arial"/>
                <a:cs typeface="Arial"/>
              </a:rPr>
              <a:t> </a:t>
            </a:r>
            <a:r>
              <a:rPr sz="2250" dirty="0">
                <a:solidFill>
                  <a:srgbClr val="000000"/>
                </a:solidFill>
                <a:latin typeface="Arial"/>
                <a:cs typeface="Arial"/>
              </a:rPr>
              <a:t>Docker</a:t>
            </a:r>
          </a:p>
        </p:txBody>
      </p:sp>
      <p:sp>
        <p:nvSpPr>
          <p:cNvPr id="6" name="TextBox 5"/>
          <p:cNvSpPr txBox="1"/>
          <p:nvPr/>
        </p:nvSpPr>
        <p:spPr>
          <a:xfrm>
            <a:off x="3018971" y="3410857"/>
            <a:ext cx="5776686" cy="769441"/>
          </a:xfrm>
          <a:prstGeom prst="rect">
            <a:avLst/>
          </a:prstGeom>
          <a:noFill/>
        </p:spPr>
        <p:txBody>
          <a:bodyPr wrap="square" rtlCol="0">
            <a:spAutoFit/>
          </a:bodyPr>
          <a:lstStyle/>
          <a:p>
            <a:r>
              <a:rPr lang="en-US" sz="4400" dirty="0" smtClean="0">
                <a:solidFill>
                  <a:schemeClr val="tx1">
                    <a:lumMod val="50000"/>
                    <a:lumOff val="50000"/>
                  </a:schemeClr>
                </a:solidFill>
              </a:rPr>
              <a:t>Start Experimenting</a:t>
            </a:r>
            <a:endParaRPr lang="en-US" sz="4400"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3616" y="98943"/>
            <a:ext cx="6585457" cy="923330"/>
          </a:xfrm>
          <a:prstGeom prst="rect">
            <a:avLst/>
          </a:prstGeom>
          <a:noFill/>
        </p:spPr>
        <p:txBody>
          <a:bodyPr wrap="none" lIns="91440" tIns="45720" rIns="91440" bIns="45720">
            <a:spAutoFit/>
          </a:bodyPr>
          <a:lstStyle/>
          <a:p>
            <a:pPr algn="ctr"/>
            <a:r>
              <a:rPr lang="en-US" sz="5400" dirty="0" smtClean="0">
                <a:ln w="0"/>
                <a:gradFill>
                  <a:gsLst>
                    <a:gs pos="21000">
                      <a:srgbClr val="53575C"/>
                    </a:gs>
                    <a:gs pos="88000">
                      <a:srgbClr val="C5C7CA"/>
                    </a:gs>
                  </a:gsLst>
                  <a:lin ang="5400000"/>
                </a:gradFill>
              </a:rPr>
              <a:t>Installing on Linux</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8" name="TextBox 7"/>
          <p:cNvSpPr txBox="1"/>
          <p:nvPr/>
        </p:nvSpPr>
        <p:spPr>
          <a:xfrm>
            <a:off x="1814285" y="1022273"/>
            <a:ext cx="10043886" cy="5078313"/>
          </a:xfrm>
          <a:prstGeom prst="rect">
            <a:avLst/>
          </a:prstGeom>
          <a:noFill/>
        </p:spPr>
        <p:txBody>
          <a:bodyPr wrap="square" rtlCol="0">
            <a:spAutoFit/>
          </a:bodyPr>
          <a:lstStyle/>
          <a:p>
            <a:r>
              <a:rPr lang="en-US" dirty="0" smtClean="0">
                <a:hlinkClick r:id="rId2"/>
              </a:rPr>
              <a:t>https://docs.docker.com/engine/installation/linux/docker-ce/ubuntu/</a:t>
            </a:r>
            <a:r>
              <a:rPr lang="en-US" dirty="0" smtClean="0"/>
              <a:t> </a:t>
            </a:r>
          </a:p>
          <a:p>
            <a:endParaRPr lang="en-US" dirty="0" smtClean="0"/>
          </a:p>
          <a:p>
            <a:r>
              <a:rPr lang="en-US" dirty="0" smtClean="0"/>
              <a:t>Remove any pre installed docker packages : </a:t>
            </a:r>
          </a:p>
          <a:p>
            <a:r>
              <a:rPr lang="en-US" dirty="0"/>
              <a:t>	</a:t>
            </a:r>
            <a:r>
              <a:rPr lang="en-US" b="1" dirty="0" err="1" smtClean="0">
                <a:solidFill>
                  <a:srgbClr val="00B050"/>
                </a:solidFill>
              </a:rPr>
              <a:t>sudo</a:t>
            </a:r>
            <a:r>
              <a:rPr lang="en-US" b="1" dirty="0" smtClean="0">
                <a:solidFill>
                  <a:srgbClr val="00B050"/>
                </a:solidFill>
              </a:rPr>
              <a:t> apt-get remove docker </a:t>
            </a:r>
            <a:r>
              <a:rPr lang="en-US" b="1" dirty="0" err="1" smtClean="0">
                <a:solidFill>
                  <a:srgbClr val="00B050"/>
                </a:solidFill>
              </a:rPr>
              <a:t>docker</a:t>
            </a:r>
            <a:r>
              <a:rPr lang="en-US" b="1" dirty="0" smtClean="0">
                <a:solidFill>
                  <a:srgbClr val="00B050"/>
                </a:solidFill>
              </a:rPr>
              <a:t>-engine docker.io</a:t>
            </a:r>
          </a:p>
          <a:p>
            <a:r>
              <a:rPr lang="en-US" dirty="0" smtClean="0"/>
              <a:t>Install using the repository:</a:t>
            </a:r>
          </a:p>
          <a:p>
            <a:endParaRPr lang="en-US" dirty="0" smtClean="0"/>
          </a:p>
          <a:p>
            <a:r>
              <a:rPr lang="en-US" dirty="0" smtClean="0"/>
              <a:t>Setup the Repository:</a:t>
            </a:r>
          </a:p>
          <a:p>
            <a:r>
              <a:rPr lang="en-US" dirty="0" smtClean="0"/>
              <a:t>Step1: Update the apt package index</a:t>
            </a:r>
          </a:p>
          <a:p>
            <a:r>
              <a:rPr lang="en-US" dirty="0" smtClean="0"/>
              <a:t>	Run </a:t>
            </a:r>
            <a:r>
              <a:rPr lang="en-US" dirty="0" smtClean="0">
                <a:sym typeface="Wingdings" panose="05000000000000000000" pitchFamily="2" charset="2"/>
              </a:rPr>
              <a:t> </a:t>
            </a:r>
            <a:r>
              <a:rPr lang="en-US" b="1" dirty="0" err="1" smtClean="0">
                <a:solidFill>
                  <a:srgbClr val="00B050"/>
                </a:solidFill>
              </a:rPr>
              <a:t>sudo</a:t>
            </a:r>
            <a:r>
              <a:rPr lang="en-US" b="1" dirty="0" smtClean="0">
                <a:solidFill>
                  <a:srgbClr val="00B050"/>
                </a:solidFill>
              </a:rPr>
              <a:t> apt-get update</a:t>
            </a:r>
          </a:p>
          <a:p>
            <a:r>
              <a:rPr lang="en-US" dirty="0" smtClean="0"/>
              <a:t>Step2: Install packages to allow apt to use a repository over HTTPS</a:t>
            </a:r>
          </a:p>
          <a:p>
            <a:r>
              <a:rPr lang="en-US" dirty="0" smtClean="0"/>
              <a:t>	Run </a:t>
            </a:r>
            <a:r>
              <a:rPr lang="en-US" dirty="0" smtClean="0">
                <a:sym typeface="Wingdings" panose="05000000000000000000" pitchFamily="2" charset="2"/>
              </a:rPr>
              <a:t> </a:t>
            </a:r>
            <a:r>
              <a:rPr lang="en-US" b="1" dirty="0" err="1" smtClean="0">
                <a:solidFill>
                  <a:srgbClr val="00B050"/>
                </a:solidFill>
              </a:rPr>
              <a:t>sudo</a:t>
            </a:r>
            <a:r>
              <a:rPr lang="en-US" b="1" dirty="0" smtClean="0">
                <a:solidFill>
                  <a:srgbClr val="00B050"/>
                </a:solidFill>
              </a:rPr>
              <a:t> apt-get install apt-transport-https ca-certificates curl software-properties-common</a:t>
            </a:r>
          </a:p>
          <a:p>
            <a:r>
              <a:rPr lang="en-US" dirty="0" smtClean="0"/>
              <a:t>Step3: Add Docker’s official GPG key</a:t>
            </a:r>
          </a:p>
          <a:p>
            <a:r>
              <a:rPr lang="en-US" dirty="0" smtClean="0"/>
              <a:t>	 Run </a:t>
            </a:r>
            <a:r>
              <a:rPr lang="en-US" dirty="0" smtClean="0">
                <a:sym typeface="Wingdings" panose="05000000000000000000" pitchFamily="2" charset="2"/>
              </a:rPr>
              <a:t>  </a:t>
            </a:r>
            <a:r>
              <a:rPr lang="en-US" b="1" dirty="0" smtClean="0">
                <a:solidFill>
                  <a:srgbClr val="00B050"/>
                </a:solidFill>
                <a:sym typeface="Wingdings" panose="05000000000000000000" pitchFamily="2" charset="2"/>
              </a:rPr>
              <a:t>curl –</a:t>
            </a:r>
            <a:r>
              <a:rPr lang="en-US" b="1" dirty="0" err="1" smtClean="0">
                <a:solidFill>
                  <a:srgbClr val="00B050"/>
                </a:solidFill>
                <a:sym typeface="Wingdings" panose="05000000000000000000" pitchFamily="2" charset="2"/>
              </a:rPr>
              <a:t>fsSL</a:t>
            </a:r>
            <a:r>
              <a:rPr lang="en-US" b="1" dirty="0" smtClean="0">
                <a:solidFill>
                  <a:srgbClr val="00B050"/>
                </a:solidFill>
                <a:sym typeface="Wingdings" panose="05000000000000000000" pitchFamily="2" charset="2"/>
              </a:rPr>
              <a:t> https://download.docker.com/linux/ubuntu/gpg | </a:t>
            </a:r>
            <a:r>
              <a:rPr lang="en-US" b="1" dirty="0" err="1" smtClean="0">
                <a:solidFill>
                  <a:srgbClr val="00B050"/>
                </a:solidFill>
                <a:sym typeface="Wingdings" panose="05000000000000000000" pitchFamily="2" charset="2"/>
              </a:rPr>
              <a:t>sudo</a:t>
            </a:r>
            <a:r>
              <a:rPr lang="en-US" b="1" dirty="0" smtClean="0">
                <a:solidFill>
                  <a:srgbClr val="00B050"/>
                </a:solidFill>
                <a:sym typeface="Wingdings" panose="05000000000000000000" pitchFamily="2" charset="2"/>
              </a:rPr>
              <a:t> apt-key add -</a:t>
            </a:r>
            <a:endParaRPr lang="en-US" b="1" dirty="0" smtClean="0">
              <a:solidFill>
                <a:srgbClr val="00B050"/>
              </a:solidFill>
            </a:endParaRPr>
          </a:p>
          <a:p>
            <a:r>
              <a:rPr lang="en-US" dirty="0" smtClean="0"/>
              <a:t>Step4: Use the following command to set up the stable repository</a:t>
            </a:r>
          </a:p>
          <a:p>
            <a:r>
              <a:rPr lang="en-US" dirty="0" smtClean="0"/>
              <a:t>	Run </a:t>
            </a:r>
            <a:r>
              <a:rPr lang="en-US" dirty="0" smtClean="0">
                <a:sym typeface="Wingdings" panose="05000000000000000000" pitchFamily="2" charset="2"/>
              </a:rPr>
              <a:t></a:t>
            </a:r>
            <a:r>
              <a:rPr lang="en-US" dirty="0" smtClean="0"/>
              <a:t> </a:t>
            </a:r>
            <a:r>
              <a:rPr lang="en-US" b="1" dirty="0" err="1" smtClean="0">
                <a:solidFill>
                  <a:srgbClr val="00B050"/>
                </a:solidFill>
              </a:rPr>
              <a:t>sudo</a:t>
            </a:r>
            <a:r>
              <a:rPr lang="en-US" b="1" dirty="0" smtClean="0">
                <a:solidFill>
                  <a:srgbClr val="00B050"/>
                </a:solidFill>
              </a:rPr>
              <a:t> add-apt-repository "deb [arch=amd64] https://download.docker.com/linux/ubuntu $(</a:t>
            </a:r>
            <a:r>
              <a:rPr lang="en-US" b="1" dirty="0" err="1" smtClean="0">
                <a:solidFill>
                  <a:srgbClr val="00B050"/>
                </a:solidFill>
              </a:rPr>
              <a:t>lsb_release</a:t>
            </a:r>
            <a:r>
              <a:rPr lang="en-US" b="1" dirty="0" smtClean="0">
                <a:solidFill>
                  <a:srgbClr val="00B050"/>
                </a:solidFill>
              </a:rPr>
              <a:t> -</a:t>
            </a:r>
            <a:r>
              <a:rPr lang="en-US" b="1" dirty="0" err="1" smtClean="0">
                <a:solidFill>
                  <a:srgbClr val="00B050"/>
                </a:solidFill>
              </a:rPr>
              <a:t>cs</a:t>
            </a:r>
            <a:r>
              <a:rPr lang="en-US" b="1" dirty="0" smtClean="0">
                <a:solidFill>
                  <a:srgbClr val="00B050"/>
                </a:solidFill>
              </a:rPr>
              <a:t>) stable"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51429" y="957943"/>
            <a:ext cx="9681028" cy="3693319"/>
          </a:xfrm>
          <a:prstGeom prst="rect">
            <a:avLst/>
          </a:prstGeom>
          <a:noFill/>
        </p:spPr>
        <p:txBody>
          <a:bodyPr wrap="square" rtlCol="0">
            <a:spAutoFit/>
          </a:bodyPr>
          <a:lstStyle/>
          <a:p>
            <a:r>
              <a:rPr lang="en-US" dirty="0" smtClean="0">
                <a:effectLst>
                  <a:outerShdw blurRad="38100" dist="38100" dir="2700000" algn="tl">
                    <a:srgbClr val="000000">
                      <a:alpha val="43137"/>
                    </a:srgbClr>
                  </a:outerShdw>
                </a:effectLst>
              </a:rPr>
              <a:t>Install </a:t>
            </a:r>
            <a:r>
              <a:rPr lang="en-US" dirty="0" err="1" smtClean="0">
                <a:effectLst>
                  <a:outerShdw blurRad="38100" dist="38100" dir="2700000" algn="tl">
                    <a:srgbClr val="000000">
                      <a:alpha val="43137"/>
                    </a:srgbClr>
                  </a:outerShdw>
                </a:effectLst>
              </a:rPr>
              <a:t>docker-ce</a:t>
            </a:r>
            <a:r>
              <a:rPr lang="en-US" dirty="0" smtClean="0">
                <a:effectLst>
                  <a:outerShdw blurRad="38100" dist="38100" dir="2700000" algn="tl">
                    <a:srgbClr val="000000">
                      <a:alpha val="43137"/>
                    </a:srgbClr>
                  </a:outerShdw>
                </a:effectLst>
              </a:rPr>
              <a:t>:</a:t>
            </a:r>
          </a:p>
          <a:p>
            <a:endParaRPr lang="en-US" dirty="0" smtClean="0"/>
          </a:p>
          <a:p>
            <a:r>
              <a:rPr lang="en-US" dirty="0" smtClean="0"/>
              <a:t>Step1: Update the package</a:t>
            </a:r>
          </a:p>
          <a:p>
            <a:r>
              <a:rPr lang="en-US" dirty="0" smtClean="0"/>
              <a:t>	Run </a:t>
            </a:r>
            <a:r>
              <a:rPr lang="en-US" dirty="0" smtClean="0">
                <a:sym typeface="Wingdings" panose="05000000000000000000" pitchFamily="2" charset="2"/>
              </a:rPr>
              <a:t> </a:t>
            </a:r>
            <a:r>
              <a:rPr lang="en-US" b="1" dirty="0" err="1" smtClean="0">
                <a:solidFill>
                  <a:srgbClr val="00B050"/>
                </a:solidFill>
              </a:rPr>
              <a:t>sudo</a:t>
            </a:r>
            <a:r>
              <a:rPr lang="en-US" b="1" dirty="0" smtClean="0">
                <a:solidFill>
                  <a:srgbClr val="00B050"/>
                </a:solidFill>
              </a:rPr>
              <a:t> apt-get update</a:t>
            </a:r>
          </a:p>
          <a:p>
            <a:endParaRPr lang="en-US" dirty="0" smtClean="0"/>
          </a:p>
          <a:p>
            <a:r>
              <a:rPr lang="en-US" dirty="0" smtClean="0"/>
              <a:t>Step2: Install the latest version of Docker CE</a:t>
            </a:r>
          </a:p>
          <a:p>
            <a:r>
              <a:rPr lang="en-US" dirty="0" smtClean="0"/>
              <a:t>	Run </a:t>
            </a:r>
            <a:r>
              <a:rPr lang="en-US" dirty="0" smtClean="0">
                <a:sym typeface="Wingdings" panose="05000000000000000000" pitchFamily="2" charset="2"/>
              </a:rPr>
              <a:t> </a:t>
            </a:r>
            <a:r>
              <a:rPr lang="en-US" b="1" dirty="0" err="1" smtClean="0">
                <a:solidFill>
                  <a:srgbClr val="00B050"/>
                </a:solidFill>
              </a:rPr>
              <a:t>sudo</a:t>
            </a:r>
            <a:r>
              <a:rPr lang="en-US" b="1" dirty="0" smtClean="0">
                <a:solidFill>
                  <a:srgbClr val="00B050"/>
                </a:solidFill>
              </a:rPr>
              <a:t> apt-get install docker-</a:t>
            </a:r>
            <a:r>
              <a:rPr lang="en-US" b="1" dirty="0" err="1" smtClean="0">
                <a:solidFill>
                  <a:srgbClr val="00B050"/>
                </a:solidFill>
              </a:rPr>
              <a:t>ce</a:t>
            </a:r>
            <a:endParaRPr lang="en-US" b="1" dirty="0" smtClean="0">
              <a:solidFill>
                <a:srgbClr val="00B050"/>
              </a:solidFill>
            </a:endParaRPr>
          </a:p>
          <a:p>
            <a:r>
              <a:rPr lang="en-US" dirty="0" smtClean="0"/>
              <a:t>             </a:t>
            </a:r>
          </a:p>
          <a:p>
            <a:r>
              <a:rPr lang="en-US" dirty="0"/>
              <a:t>	</a:t>
            </a:r>
            <a:r>
              <a:rPr lang="en-US" dirty="0" smtClean="0"/>
              <a:t>Install a Specific Version</a:t>
            </a:r>
          </a:p>
          <a:p>
            <a:r>
              <a:rPr lang="en-US" dirty="0" smtClean="0"/>
              <a:t>	Run </a:t>
            </a:r>
            <a:r>
              <a:rPr lang="en-US" dirty="0" smtClean="0">
                <a:sym typeface="Wingdings" panose="05000000000000000000" pitchFamily="2" charset="2"/>
              </a:rPr>
              <a:t> </a:t>
            </a:r>
            <a:r>
              <a:rPr lang="en-US" b="1" dirty="0" err="1" smtClean="0">
                <a:solidFill>
                  <a:srgbClr val="00B050"/>
                </a:solidFill>
              </a:rPr>
              <a:t>sudo</a:t>
            </a:r>
            <a:r>
              <a:rPr lang="en-US" b="1" dirty="0" smtClean="0">
                <a:solidFill>
                  <a:srgbClr val="00B050"/>
                </a:solidFill>
              </a:rPr>
              <a:t> apt-get install </a:t>
            </a:r>
            <a:r>
              <a:rPr lang="en-US" b="1" dirty="0" err="1" smtClean="0">
                <a:solidFill>
                  <a:srgbClr val="00B050"/>
                </a:solidFill>
              </a:rPr>
              <a:t>docker-ce</a:t>
            </a:r>
            <a:r>
              <a:rPr lang="en-US" b="1" dirty="0" smtClean="0">
                <a:solidFill>
                  <a:srgbClr val="00B050"/>
                </a:solidFill>
              </a:rPr>
              <a:t>=&lt;VERSION&gt;</a:t>
            </a:r>
          </a:p>
          <a:p>
            <a:endParaRPr lang="en-US" b="1" dirty="0" smtClean="0">
              <a:solidFill>
                <a:srgbClr val="00B050"/>
              </a:solidFill>
            </a:endParaRPr>
          </a:p>
          <a:p>
            <a:r>
              <a:rPr lang="en-US" dirty="0"/>
              <a:t>Step3: Start the Docker Service</a:t>
            </a:r>
          </a:p>
          <a:p>
            <a:r>
              <a:rPr lang="en-US" b="1" dirty="0" smtClean="0">
                <a:solidFill>
                  <a:srgbClr val="00B050"/>
                </a:solidFill>
              </a:rPr>
              <a:t>	</a:t>
            </a:r>
            <a:r>
              <a:rPr lang="en-US" dirty="0"/>
              <a:t>Run </a:t>
            </a:r>
            <a:r>
              <a:rPr lang="en-US" dirty="0">
                <a:sym typeface="Wingdings" panose="05000000000000000000" pitchFamily="2" charset="2"/>
              </a:rPr>
              <a:t> </a:t>
            </a:r>
            <a:r>
              <a:rPr lang="en-US" b="1" dirty="0" err="1" smtClean="0">
                <a:solidFill>
                  <a:srgbClr val="00B050"/>
                </a:solidFill>
                <a:sym typeface="Wingdings" panose="05000000000000000000" pitchFamily="2" charset="2"/>
              </a:rPr>
              <a:t>sudo</a:t>
            </a:r>
            <a:r>
              <a:rPr lang="en-US" b="1" dirty="0" smtClean="0">
                <a:solidFill>
                  <a:srgbClr val="00B050"/>
                </a:solidFill>
                <a:sym typeface="Wingdings" panose="05000000000000000000" pitchFamily="2" charset="2"/>
              </a:rPr>
              <a:t> service docker start</a:t>
            </a:r>
            <a:endParaRPr lang="en-US" b="1" dirty="0">
              <a:solidFill>
                <a:srgbClr val="00B050"/>
              </a:solidFill>
            </a:endParaRPr>
          </a:p>
        </p:txBody>
      </p:sp>
    </p:spTree>
    <p:extLst>
      <p:ext uri="{BB962C8B-B14F-4D97-AF65-F5344CB8AC3E}">
        <p14:creationId xmlns="" xmlns:p14="http://schemas.microsoft.com/office/powerpoint/2010/main" val="40208424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3068955" y="1598485"/>
            <a:ext cx="1770698" cy="794929"/>
          </a:xfrm>
          <a:prstGeom prst="rect">
            <a:avLst/>
          </a:prstGeom>
        </p:spPr>
        <p:txBody>
          <a:bodyPr vert="horz" wrap="square" lIns="0" tIns="10001" rIns="0" bIns="0" rtlCol="0">
            <a:spAutoFit/>
          </a:bodyPr>
          <a:lstStyle/>
          <a:p>
            <a:pPr marL="9525">
              <a:spcBef>
                <a:spcPts val="79"/>
              </a:spcBef>
            </a:pPr>
            <a:r>
              <a:rPr sz="1500" b="1" dirty="0">
                <a:solidFill>
                  <a:srgbClr val="FFFFFF"/>
                </a:solidFill>
                <a:latin typeface="Arial"/>
                <a:cs typeface="Arial"/>
              </a:rPr>
              <a:t>Image</a:t>
            </a:r>
            <a:endParaRPr sz="1500">
              <a:latin typeface="Arial"/>
              <a:cs typeface="Arial"/>
            </a:endParaRPr>
          </a:p>
          <a:p>
            <a:pPr marL="9525" marR="3810">
              <a:spcBef>
                <a:spcPts val="11"/>
              </a:spcBef>
            </a:pPr>
            <a:r>
              <a:rPr sz="1200" spc="-8" dirty="0">
                <a:solidFill>
                  <a:srgbClr val="FFFFFF"/>
                </a:solidFill>
                <a:latin typeface="Arial"/>
                <a:cs typeface="Arial"/>
              </a:rPr>
              <a:t>Read </a:t>
            </a:r>
            <a:r>
              <a:rPr sz="1200" spc="-4" dirty="0">
                <a:solidFill>
                  <a:srgbClr val="FFFFFF"/>
                </a:solidFill>
                <a:latin typeface="Arial"/>
                <a:cs typeface="Arial"/>
              </a:rPr>
              <a:t>only </a:t>
            </a:r>
            <a:r>
              <a:rPr sz="1200" spc="-8" dirty="0">
                <a:solidFill>
                  <a:srgbClr val="FFFFFF"/>
                </a:solidFill>
                <a:latin typeface="Arial"/>
                <a:cs typeface="Arial"/>
              </a:rPr>
              <a:t>layer </a:t>
            </a:r>
            <a:r>
              <a:rPr sz="1200" spc="-4" dirty="0">
                <a:solidFill>
                  <a:srgbClr val="FFFFFF"/>
                </a:solidFill>
                <a:latin typeface="Arial"/>
                <a:cs typeface="Arial"/>
              </a:rPr>
              <a:t>used </a:t>
            </a:r>
            <a:r>
              <a:rPr sz="1200" spc="-8" dirty="0">
                <a:solidFill>
                  <a:srgbClr val="FFFFFF"/>
                </a:solidFill>
                <a:latin typeface="Arial"/>
                <a:cs typeface="Arial"/>
              </a:rPr>
              <a:t>to  </a:t>
            </a:r>
            <a:r>
              <a:rPr sz="1200" spc="-4" dirty="0">
                <a:solidFill>
                  <a:srgbClr val="FFFFFF"/>
                </a:solidFill>
                <a:latin typeface="Arial"/>
                <a:cs typeface="Arial"/>
              </a:rPr>
              <a:t>build a container. They do  not</a:t>
            </a:r>
            <a:r>
              <a:rPr sz="1200" spc="4" dirty="0">
                <a:solidFill>
                  <a:srgbClr val="FFFFFF"/>
                </a:solidFill>
                <a:latin typeface="Arial"/>
                <a:cs typeface="Arial"/>
              </a:rPr>
              <a:t> </a:t>
            </a:r>
            <a:r>
              <a:rPr sz="1200" spc="-4" dirty="0">
                <a:solidFill>
                  <a:srgbClr val="FFFFFF"/>
                </a:solidFill>
                <a:latin typeface="Arial"/>
                <a:cs typeface="Arial"/>
              </a:rPr>
              <a:t>change.</a:t>
            </a:r>
            <a:endParaRPr sz="1200">
              <a:latin typeface="Arial"/>
              <a:cs typeface="Arial"/>
            </a:endParaRPr>
          </a:p>
        </p:txBody>
      </p:sp>
      <p:sp>
        <p:nvSpPr>
          <p:cNvPr id="7" name="object 7"/>
          <p:cNvSpPr txBox="1"/>
          <p:nvPr/>
        </p:nvSpPr>
        <p:spPr>
          <a:xfrm>
            <a:off x="5144452" y="1598485"/>
            <a:ext cx="1764983" cy="1348927"/>
          </a:xfrm>
          <a:prstGeom prst="rect">
            <a:avLst/>
          </a:prstGeom>
        </p:spPr>
        <p:txBody>
          <a:bodyPr vert="horz" wrap="square" lIns="0" tIns="10001" rIns="0" bIns="0" rtlCol="0">
            <a:spAutoFit/>
          </a:bodyPr>
          <a:lstStyle/>
          <a:p>
            <a:pPr marL="9525">
              <a:spcBef>
                <a:spcPts val="79"/>
              </a:spcBef>
            </a:pPr>
            <a:r>
              <a:rPr sz="1500" b="1" dirty="0">
                <a:solidFill>
                  <a:srgbClr val="FFFFFF"/>
                </a:solidFill>
                <a:latin typeface="Arial"/>
                <a:cs typeface="Arial"/>
              </a:rPr>
              <a:t>Container</a:t>
            </a:r>
            <a:endParaRPr sz="1500" dirty="0">
              <a:latin typeface="Arial"/>
              <a:cs typeface="Arial"/>
            </a:endParaRPr>
          </a:p>
          <a:p>
            <a:pPr marL="9525" marR="3810">
              <a:spcBef>
                <a:spcPts val="11"/>
              </a:spcBef>
            </a:pPr>
            <a:r>
              <a:rPr sz="1200" spc="-4" dirty="0">
                <a:solidFill>
                  <a:srgbClr val="FFFFFF"/>
                </a:solidFill>
                <a:latin typeface="Arial"/>
                <a:cs typeface="Arial"/>
              </a:rPr>
              <a:t>Self contained runtime  environment using one or  more images. </a:t>
            </a:r>
            <a:r>
              <a:rPr sz="1200" spc="-8" dirty="0">
                <a:solidFill>
                  <a:srgbClr val="FFFFFF"/>
                </a:solidFill>
                <a:latin typeface="Arial"/>
                <a:cs typeface="Arial"/>
              </a:rPr>
              <a:t>You </a:t>
            </a:r>
            <a:r>
              <a:rPr sz="1200" spc="-4" dirty="0">
                <a:solidFill>
                  <a:srgbClr val="FFFFFF"/>
                </a:solidFill>
                <a:latin typeface="Arial"/>
                <a:cs typeface="Arial"/>
              </a:rPr>
              <a:t>can  commit </a:t>
            </a:r>
            <a:r>
              <a:rPr sz="1200" spc="-8" dirty="0">
                <a:solidFill>
                  <a:srgbClr val="FFFFFF"/>
                </a:solidFill>
                <a:latin typeface="Arial"/>
                <a:cs typeface="Arial"/>
              </a:rPr>
              <a:t>your </a:t>
            </a:r>
            <a:r>
              <a:rPr sz="1200" spc="-4" dirty="0">
                <a:solidFill>
                  <a:srgbClr val="FFFFFF"/>
                </a:solidFill>
                <a:latin typeface="Arial"/>
                <a:cs typeface="Arial"/>
              </a:rPr>
              <a:t>changes to a  container and create an  image.</a:t>
            </a:r>
            <a:endParaRPr sz="1200" dirty="0">
              <a:latin typeface="Arial"/>
              <a:cs typeface="Arial"/>
            </a:endParaRPr>
          </a:p>
        </p:txBody>
      </p:sp>
      <p:sp>
        <p:nvSpPr>
          <p:cNvPr id="8" name="object 8"/>
          <p:cNvSpPr txBox="1"/>
          <p:nvPr/>
        </p:nvSpPr>
        <p:spPr>
          <a:xfrm>
            <a:off x="7219854" y="1598485"/>
            <a:ext cx="1652588" cy="1164261"/>
          </a:xfrm>
          <a:prstGeom prst="rect">
            <a:avLst/>
          </a:prstGeom>
        </p:spPr>
        <p:txBody>
          <a:bodyPr vert="horz" wrap="square" lIns="0" tIns="10001" rIns="0" bIns="0" rtlCol="0">
            <a:spAutoFit/>
          </a:bodyPr>
          <a:lstStyle/>
          <a:p>
            <a:pPr marL="9525">
              <a:spcBef>
                <a:spcPts val="79"/>
              </a:spcBef>
            </a:pPr>
            <a:r>
              <a:rPr sz="1500" b="1" dirty="0">
                <a:solidFill>
                  <a:srgbClr val="FFFFFF"/>
                </a:solidFill>
                <a:latin typeface="Arial"/>
                <a:cs typeface="Arial"/>
              </a:rPr>
              <a:t>Hub /</a:t>
            </a:r>
            <a:r>
              <a:rPr sz="1500" b="1" spc="-34" dirty="0">
                <a:solidFill>
                  <a:srgbClr val="FFFFFF"/>
                </a:solidFill>
                <a:latin typeface="Arial"/>
                <a:cs typeface="Arial"/>
              </a:rPr>
              <a:t> </a:t>
            </a:r>
            <a:r>
              <a:rPr sz="1500" b="1" dirty="0">
                <a:solidFill>
                  <a:srgbClr val="FFFFFF"/>
                </a:solidFill>
                <a:latin typeface="Arial"/>
                <a:cs typeface="Arial"/>
              </a:rPr>
              <a:t>Registry</a:t>
            </a:r>
            <a:endParaRPr sz="1500">
              <a:latin typeface="Arial"/>
              <a:cs typeface="Arial"/>
            </a:endParaRPr>
          </a:p>
          <a:p>
            <a:pPr marL="9525" marR="3810">
              <a:spcBef>
                <a:spcPts val="11"/>
              </a:spcBef>
            </a:pPr>
            <a:r>
              <a:rPr sz="1200" spc="-4" dirty="0">
                <a:solidFill>
                  <a:srgbClr val="FFFFFF"/>
                </a:solidFill>
                <a:latin typeface="Arial"/>
                <a:cs typeface="Arial"/>
              </a:rPr>
              <a:t>Public or private servers  </a:t>
            </a:r>
            <a:r>
              <a:rPr sz="1200" spc="-8" dirty="0">
                <a:solidFill>
                  <a:srgbClr val="FFFFFF"/>
                </a:solidFill>
                <a:latin typeface="Arial"/>
                <a:cs typeface="Arial"/>
              </a:rPr>
              <a:t>which </a:t>
            </a:r>
            <a:r>
              <a:rPr sz="1200" spc="-4" dirty="0">
                <a:solidFill>
                  <a:srgbClr val="FFFFFF"/>
                </a:solidFill>
                <a:latin typeface="Arial"/>
                <a:cs typeface="Arial"/>
              </a:rPr>
              <a:t>act as repository  </a:t>
            </a:r>
            <a:r>
              <a:rPr sz="1200" spc="-8" dirty="0">
                <a:solidFill>
                  <a:srgbClr val="FFFFFF"/>
                </a:solidFill>
                <a:latin typeface="Arial"/>
                <a:cs typeface="Arial"/>
              </a:rPr>
              <a:t>where </a:t>
            </a:r>
            <a:r>
              <a:rPr sz="1200" spc="-4" dirty="0">
                <a:solidFill>
                  <a:srgbClr val="FFFFFF"/>
                </a:solidFill>
                <a:latin typeface="Arial"/>
                <a:cs typeface="Arial"/>
              </a:rPr>
              <a:t>pople can upload  images and share what  they</a:t>
            </a:r>
            <a:r>
              <a:rPr sz="1200" spc="8" dirty="0">
                <a:solidFill>
                  <a:srgbClr val="FFFFFF"/>
                </a:solidFill>
                <a:latin typeface="Arial"/>
                <a:cs typeface="Arial"/>
              </a:rPr>
              <a:t> </a:t>
            </a:r>
            <a:r>
              <a:rPr sz="1200" spc="-4" dirty="0">
                <a:solidFill>
                  <a:srgbClr val="FFFFFF"/>
                </a:solidFill>
                <a:latin typeface="Arial"/>
                <a:cs typeface="Arial"/>
              </a:rPr>
              <a:t>made.</a:t>
            </a:r>
            <a:endParaRPr sz="1200">
              <a:latin typeface="Arial"/>
              <a:cs typeface="Arial"/>
            </a:endParaRPr>
          </a:p>
        </p:txBody>
      </p:sp>
      <p:sp>
        <p:nvSpPr>
          <p:cNvPr id="13" name="Rectangle 12"/>
          <p:cNvSpPr/>
          <p:nvPr/>
        </p:nvSpPr>
        <p:spPr>
          <a:xfrm>
            <a:off x="477860" y="296707"/>
            <a:ext cx="7545655" cy="584775"/>
          </a:xfrm>
          <a:prstGeom prst="rect">
            <a:avLst/>
          </a:prstGeom>
          <a:noFill/>
        </p:spPr>
        <p:txBody>
          <a:bodyPr wrap="none" lIns="91440" tIns="45720" rIns="91440" bIns="45720">
            <a:spAutoFit/>
          </a:bodyPr>
          <a:lstStyle/>
          <a:p>
            <a:pPr algn="ctr"/>
            <a:r>
              <a:rPr lang="en-US"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Install Docker On Windows or Mac</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4" name="TextBox 13"/>
          <p:cNvSpPr txBox="1"/>
          <p:nvPr/>
        </p:nvSpPr>
        <p:spPr>
          <a:xfrm>
            <a:off x="1161143" y="1598485"/>
            <a:ext cx="9942286" cy="2492990"/>
          </a:xfrm>
          <a:prstGeom prst="rect">
            <a:avLst/>
          </a:prstGeom>
          <a:noFill/>
        </p:spPr>
        <p:txBody>
          <a:bodyPr wrap="square" rtlCol="0">
            <a:spAutoFit/>
          </a:bodyPr>
          <a:lstStyle/>
          <a:p>
            <a:r>
              <a:rPr lang="en-US" sz="2400" dirty="0" smtClean="0"/>
              <a:t>Install Docker on Windows.</a:t>
            </a:r>
          </a:p>
          <a:p>
            <a:endParaRPr lang="en-US" dirty="0"/>
          </a:p>
          <a:p>
            <a:r>
              <a:rPr lang="en-US" dirty="0" smtClean="0">
                <a:hlinkClick r:id="rId2"/>
              </a:rPr>
              <a:t>https://docs.docker.com/docker-for-windows/install/</a:t>
            </a:r>
            <a:r>
              <a:rPr lang="en-US" dirty="0" smtClean="0"/>
              <a:t> </a:t>
            </a:r>
          </a:p>
          <a:p>
            <a:endParaRPr lang="en-US" dirty="0"/>
          </a:p>
          <a:p>
            <a:r>
              <a:rPr lang="en-US" sz="2400" dirty="0"/>
              <a:t>Install Docker on Mac</a:t>
            </a:r>
          </a:p>
          <a:p>
            <a:endParaRPr lang="en-US" dirty="0"/>
          </a:p>
          <a:p>
            <a:r>
              <a:rPr lang="en-US" dirty="0" smtClean="0">
                <a:hlinkClick r:id="rId3"/>
              </a:rPr>
              <a:t>https://docs.docker.com/docker-for-mac/install/</a:t>
            </a:r>
            <a:r>
              <a:rPr lang="en-US" dirty="0" smtClean="0"/>
              <a:t> </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9320" y="209322"/>
            <a:ext cx="11149070" cy="6425932"/>
          </a:xfrm>
          <a:prstGeom prst="rect">
            <a:avLst/>
          </a:prstGeom>
        </p:spPr>
      </p:pic>
    </p:spTree>
    <p:extLst>
      <p:ext uri="{BB962C8B-B14F-4D97-AF65-F5344CB8AC3E}">
        <p14:creationId xmlns="" xmlns:p14="http://schemas.microsoft.com/office/powerpoint/2010/main" val="262936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TextBox 31"/>
          <p:cNvSpPr txBox="1"/>
          <p:nvPr/>
        </p:nvSpPr>
        <p:spPr>
          <a:xfrm>
            <a:off x="1053296" y="405115"/>
            <a:ext cx="4433104" cy="461665"/>
          </a:xfrm>
          <a:prstGeom prst="rect">
            <a:avLst/>
          </a:prstGeom>
          <a:noFill/>
        </p:spPr>
        <p:txBody>
          <a:bodyPr wrap="square" rtlCol="0">
            <a:spAutoFit/>
          </a:bodyPr>
          <a:lstStyle/>
          <a:p>
            <a:r>
              <a:rPr lang="en-US" sz="2400" dirty="0" smtClean="0"/>
              <a:t>Cargo Transport Pre-1960</a:t>
            </a:r>
            <a:endParaRPr lang="en-US" sz="2400" dirty="0"/>
          </a:p>
        </p:txBody>
      </p:sp>
      <p:pic>
        <p:nvPicPr>
          <p:cNvPr id="33" name="Picture 3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71344" y="1086699"/>
            <a:ext cx="9059539" cy="52907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1"/>
          <p:cNvSpPr txBox="1">
            <a:spLocks noGrp="1"/>
          </p:cNvSpPr>
          <p:nvPr>
            <p:ph type="title"/>
          </p:nvPr>
        </p:nvSpPr>
        <p:spPr>
          <a:xfrm>
            <a:off x="711880" y="225411"/>
            <a:ext cx="7798723" cy="747801"/>
          </a:xfrm>
          <a:prstGeom prst="rect">
            <a:avLst/>
          </a:prstGeom>
        </p:spPr>
        <p:txBody>
          <a:bodyPr vert="horz" wrap="square" lIns="0" tIns="9049" rIns="0" bIns="0" rtlCol="0" anchor="ctr">
            <a:spAutoFit/>
          </a:bodyPr>
          <a:lstStyle/>
          <a:p>
            <a:pPr marL="9525">
              <a:lnSpc>
                <a:spcPct val="100000"/>
              </a:lnSpc>
              <a:spcBef>
                <a:spcPts val="71"/>
              </a:spcBef>
            </a:pPr>
            <a:r>
              <a:rPr spc="-4" dirty="0"/>
              <a:t>Then </a:t>
            </a:r>
            <a:r>
              <a:rPr spc="-8" dirty="0"/>
              <a:t>we have NxN</a:t>
            </a:r>
            <a:r>
              <a:rPr spc="15" dirty="0"/>
              <a:t> </a:t>
            </a:r>
            <a:r>
              <a:rPr spc="-8" dirty="0"/>
              <a:t>Matrix</a:t>
            </a:r>
          </a:p>
        </p:txBody>
      </p:sp>
      <p:pic>
        <p:nvPicPr>
          <p:cNvPr id="32" name="Picture 31"/>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303756" y="1063286"/>
            <a:ext cx="7569449" cy="54490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object 25"/>
          <p:cNvSpPr txBox="1">
            <a:spLocks noGrp="1"/>
          </p:cNvSpPr>
          <p:nvPr>
            <p:ph type="title"/>
          </p:nvPr>
        </p:nvSpPr>
        <p:spPr>
          <a:xfrm>
            <a:off x="1759233" y="548982"/>
            <a:ext cx="5972655" cy="445154"/>
          </a:xfrm>
          <a:prstGeom prst="rect">
            <a:avLst/>
          </a:prstGeom>
        </p:spPr>
        <p:txBody>
          <a:bodyPr vert="horz" wrap="square" lIns="0" tIns="9049" rIns="0" bIns="0" rtlCol="0" anchor="ctr">
            <a:spAutoFit/>
          </a:bodyPr>
          <a:lstStyle/>
          <a:p>
            <a:pPr marL="73343">
              <a:lnSpc>
                <a:spcPts val="3420"/>
              </a:lnSpc>
              <a:spcBef>
                <a:spcPts val="71"/>
              </a:spcBef>
            </a:pPr>
            <a:r>
              <a:rPr sz="2400" spc="-4" dirty="0"/>
              <a:t>Solution: Intermodal</a:t>
            </a:r>
            <a:r>
              <a:rPr sz="2400" spc="15" dirty="0"/>
              <a:t> </a:t>
            </a:r>
            <a:r>
              <a:rPr sz="2400" spc="-4" dirty="0" smtClean="0"/>
              <a:t>Shippin</a:t>
            </a:r>
            <a:r>
              <a:rPr lang="en-US" sz="2400" spc="-4" dirty="0" smtClean="0"/>
              <a:t>g Container</a:t>
            </a:r>
            <a:endParaRPr u="heavy" spc="-8" dirty="0">
              <a:uFill>
                <a:solidFill>
                  <a:srgbClr val="5B9BD4"/>
                </a:solidFill>
              </a:uFill>
            </a:endParaRPr>
          </a:p>
        </p:txBody>
      </p:sp>
      <p:pic>
        <p:nvPicPr>
          <p:cNvPr id="34" name="Picture 3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097998" y="1106967"/>
            <a:ext cx="9107171" cy="473824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bject 32"/>
          <p:cNvSpPr txBox="1">
            <a:spLocks noGrp="1"/>
          </p:cNvSpPr>
          <p:nvPr>
            <p:ph type="title"/>
          </p:nvPr>
        </p:nvSpPr>
        <p:spPr>
          <a:xfrm>
            <a:off x="749912" y="497271"/>
            <a:ext cx="5164751" cy="471924"/>
          </a:xfrm>
          <a:prstGeom prst="rect">
            <a:avLst/>
          </a:prstGeom>
        </p:spPr>
        <p:txBody>
          <a:bodyPr vert="horz" wrap="square" lIns="0" tIns="60960" rIns="0" bIns="0" rtlCol="0" anchor="ctr">
            <a:spAutoFit/>
          </a:bodyPr>
          <a:lstStyle/>
          <a:p>
            <a:pPr marL="9525" marR="3810">
              <a:lnSpc>
                <a:spcPts val="3240"/>
              </a:lnSpc>
              <a:spcBef>
                <a:spcPts val="480"/>
              </a:spcBef>
              <a:tabLst>
                <a:tab pos="5862161" algn="l"/>
              </a:tabLst>
            </a:pPr>
            <a:r>
              <a:rPr sz="2400" spc="-4" dirty="0"/>
              <a:t>This eliminated the </a:t>
            </a:r>
            <a:r>
              <a:rPr sz="2400" spc="-8" dirty="0" smtClean="0"/>
              <a:t>NXN</a:t>
            </a:r>
            <a:r>
              <a:rPr lang="en-US" sz="2400" spc="-8" dirty="0" smtClean="0"/>
              <a:t> Problem….</a:t>
            </a:r>
            <a:endParaRPr sz="2400" u="heavy" spc="-8" dirty="0">
              <a:uFill>
                <a:solidFill>
                  <a:srgbClr val="5B9BD4"/>
                </a:solidFill>
              </a:uFill>
            </a:endParaRPr>
          </a:p>
        </p:txBody>
      </p:sp>
      <p:pic>
        <p:nvPicPr>
          <p:cNvPr id="74" name="Picture 7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143044" y="969195"/>
            <a:ext cx="8517240" cy="467925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17841" y="191566"/>
            <a:ext cx="7943252" cy="554247"/>
          </a:xfrm>
          <a:prstGeom prst="rect">
            <a:avLst/>
          </a:prstGeom>
        </p:spPr>
        <p:txBody>
          <a:bodyPr vert="horz" wrap="square" lIns="0" tIns="244087" rIns="0" bIns="0" rtlCol="0" anchor="ctr">
            <a:spAutoFit/>
          </a:bodyPr>
          <a:lstStyle/>
          <a:p>
            <a:pPr marL="78581">
              <a:lnSpc>
                <a:spcPts val="2396"/>
              </a:lnSpc>
              <a:spcBef>
                <a:spcPts val="71"/>
              </a:spcBef>
            </a:pPr>
            <a:r>
              <a:rPr sz="2100" spc="-8" dirty="0"/>
              <a:t>and spawned </a:t>
            </a:r>
            <a:r>
              <a:rPr sz="2100" spc="-4" dirty="0"/>
              <a:t>an Intermodal Shipping</a:t>
            </a:r>
            <a:r>
              <a:rPr sz="2100" spc="34" dirty="0"/>
              <a:t> </a:t>
            </a:r>
            <a:r>
              <a:rPr sz="2100" spc="-8" dirty="0" smtClean="0"/>
              <a:t>Container</a:t>
            </a:r>
            <a:r>
              <a:rPr lang="en-US" sz="2100" spc="-8" dirty="0" smtClean="0"/>
              <a:t> Ecosystem</a:t>
            </a:r>
            <a:endParaRPr sz="2100" dirty="0"/>
          </a:p>
        </p:txBody>
      </p:sp>
      <p:grpSp>
        <p:nvGrpSpPr>
          <p:cNvPr id="10" name="Group 9"/>
          <p:cNvGrpSpPr/>
          <p:nvPr/>
        </p:nvGrpSpPr>
        <p:grpSpPr>
          <a:xfrm>
            <a:off x="1594512" y="1050703"/>
            <a:ext cx="8344140" cy="2667909"/>
            <a:chOff x="1594512" y="1050703"/>
            <a:chExt cx="8344140" cy="2667909"/>
          </a:xfrm>
        </p:grpSpPr>
        <p:sp>
          <p:nvSpPr>
            <p:cNvPr id="3" name="object 3"/>
            <p:cNvSpPr/>
            <p:nvPr/>
          </p:nvSpPr>
          <p:spPr>
            <a:xfrm>
              <a:off x="6585996" y="1050704"/>
              <a:ext cx="3352656" cy="2667908"/>
            </a:xfrm>
            <a:prstGeom prst="rect">
              <a:avLst/>
            </a:prstGeom>
            <a:blipFill>
              <a:blip r:embed="rId2" cstate="print"/>
              <a:stretch>
                <a:fillRect/>
              </a:stretch>
            </a:blipFill>
          </p:spPr>
          <p:txBody>
            <a:bodyPr wrap="square" lIns="0" tIns="0" rIns="0" bIns="0" rtlCol="0"/>
            <a:lstStyle/>
            <a:p>
              <a:endParaRPr sz="1350" dirty="0"/>
            </a:p>
          </p:txBody>
        </p:sp>
        <p:sp>
          <p:nvSpPr>
            <p:cNvPr id="5" name="object 5"/>
            <p:cNvSpPr/>
            <p:nvPr/>
          </p:nvSpPr>
          <p:spPr>
            <a:xfrm>
              <a:off x="1594512" y="1050703"/>
              <a:ext cx="3353504" cy="2664770"/>
            </a:xfrm>
            <a:prstGeom prst="rect">
              <a:avLst/>
            </a:prstGeom>
            <a:blipFill>
              <a:blip r:embed="rId3" cstate="print"/>
              <a:stretch>
                <a:fillRect/>
              </a:stretch>
            </a:blipFill>
          </p:spPr>
          <p:txBody>
            <a:bodyPr wrap="square" lIns="0" tIns="0" rIns="0" bIns="0" rtlCol="0"/>
            <a:lstStyle/>
            <a:p>
              <a:endParaRPr sz="1350"/>
            </a:p>
          </p:txBody>
        </p:sp>
        <p:grpSp>
          <p:nvGrpSpPr>
            <p:cNvPr id="9" name="Group 8"/>
            <p:cNvGrpSpPr/>
            <p:nvPr/>
          </p:nvGrpSpPr>
          <p:grpSpPr>
            <a:xfrm>
              <a:off x="5461730" y="2276379"/>
              <a:ext cx="620606" cy="412025"/>
              <a:chOff x="5461730" y="2276379"/>
              <a:chExt cx="620606" cy="412025"/>
            </a:xfrm>
          </p:grpSpPr>
          <p:sp>
            <p:nvSpPr>
              <p:cNvPr id="6" name="object 6"/>
              <p:cNvSpPr/>
              <p:nvPr/>
            </p:nvSpPr>
            <p:spPr>
              <a:xfrm>
                <a:off x="5471784" y="2304070"/>
                <a:ext cx="610552" cy="384334"/>
              </a:xfrm>
              <a:custGeom>
                <a:avLst/>
                <a:gdLst/>
                <a:ahLst/>
                <a:cxnLst/>
                <a:rect l="l" t="t" r="r" b="b"/>
                <a:pathLst>
                  <a:path w="814070" h="512444">
                    <a:moveTo>
                      <a:pt x="557783" y="0"/>
                    </a:moveTo>
                    <a:lnTo>
                      <a:pt x="557783" y="128016"/>
                    </a:lnTo>
                    <a:lnTo>
                      <a:pt x="0" y="128016"/>
                    </a:lnTo>
                    <a:lnTo>
                      <a:pt x="0" y="384048"/>
                    </a:lnTo>
                    <a:lnTo>
                      <a:pt x="557783" y="384048"/>
                    </a:lnTo>
                    <a:lnTo>
                      <a:pt x="557783" y="512063"/>
                    </a:lnTo>
                    <a:lnTo>
                      <a:pt x="813815" y="256032"/>
                    </a:lnTo>
                    <a:lnTo>
                      <a:pt x="557783" y="0"/>
                    </a:lnTo>
                    <a:close/>
                  </a:path>
                </a:pathLst>
              </a:custGeom>
              <a:solidFill>
                <a:srgbClr val="5B9BD4"/>
              </a:solidFill>
            </p:spPr>
            <p:txBody>
              <a:bodyPr wrap="square" lIns="0" tIns="0" rIns="0" bIns="0" rtlCol="0"/>
              <a:lstStyle/>
              <a:p>
                <a:endParaRPr sz="1350"/>
              </a:p>
            </p:txBody>
          </p:sp>
          <p:sp>
            <p:nvSpPr>
              <p:cNvPr id="7" name="object 7"/>
              <p:cNvSpPr/>
              <p:nvPr/>
            </p:nvSpPr>
            <p:spPr>
              <a:xfrm>
                <a:off x="5461730" y="2276379"/>
                <a:ext cx="610552" cy="384334"/>
              </a:xfrm>
              <a:custGeom>
                <a:avLst/>
                <a:gdLst/>
                <a:ahLst/>
                <a:cxnLst/>
                <a:rect l="l" t="t" r="r" b="b"/>
                <a:pathLst>
                  <a:path w="814070" h="512444">
                    <a:moveTo>
                      <a:pt x="0" y="128016"/>
                    </a:moveTo>
                    <a:lnTo>
                      <a:pt x="557783" y="128016"/>
                    </a:lnTo>
                    <a:lnTo>
                      <a:pt x="557783" y="0"/>
                    </a:lnTo>
                    <a:lnTo>
                      <a:pt x="813815" y="256032"/>
                    </a:lnTo>
                    <a:lnTo>
                      <a:pt x="557783" y="512063"/>
                    </a:lnTo>
                    <a:lnTo>
                      <a:pt x="557783" y="384048"/>
                    </a:lnTo>
                    <a:lnTo>
                      <a:pt x="0" y="384048"/>
                    </a:lnTo>
                    <a:lnTo>
                      <a:pt x="0" y="128016"/>
                    </a:lnTo>
                    <a:close/>
                  </a:path>
                </a:pathLst>
              </a:custGeom>
              <a:ln w="12192">
                <a:solidFill>
                  <a:srgbClr val="41709C"/>
                </a:solidFill>
              </a:ln>
            </p:spPr>
            <p:txBody>
              <a:bodyPr wrap="square" lIns="0" tIns="0" rIns="0" bIns="0" rtlCol="0"/>
              <a:lstStyle/>
              <a:p>
                <a:endParaRPr sz="1350"/>
              </a:p>
            </p:txBody>
          </p:sp>
        </p:grpSp>
      </p:grpSp>
      <p:sp>
        <p:nvSpPr>
          <p:cNvPr id="8" name="object 8"/>
          <p:cNvSpPr txBox="1"/>
          <p:nvPr/>
        </p:nvSpPr>
        <p:spPr>
          <a:xfrm>
            <a:off x="2238604" y="4038440"/>
            <a:ext cx="8273890" cy="1671611"/>
          </a:xfrm>
          <a:prstGeom prst="rect">
            <a:avLst/>
          </a:prstGeom>
        </p:spPr>
        <p:txBody>
          <a:bodyPr vert="horz" wrap="square" lIns="0" tIns="9525" rIns="0" bIns="0" rtlCol="0">
            <a:spAutoFit/>
          </a:bodyPr>
          <a:lstStyle/>
          <a:p>
            <a:pPr marL="295275" indent="-285750">
              <a:spcBef>
                <a:spcPts val="75"/>
              </a:spcBef>
              <a:buFont typeface="Wingdings" panose="05000000000000000000" pitchFamily="2" charset="2"/>
              <a:buChar char="Ø"/>
              <a:tabLst>
                <a:tab pos="224314" algn="l"/>
                <a:tab pos="224790" algn="l"/>
              </a:tabLst>
            </a:pPr>
            <a:r>
              <a:rPr spc="-124" dirty="0">
                <a:solidFill>
                  <a:srgbClr val="394D53"/>
                </a:solidFill>
                <a:cs typeface="Arial"/>
              </a:rPr>
              <a:t>90% </a:t>
            </a:r>
            <a:r>
              <a:rPr spc="-4" dirty="0">
                <a:solidFill>
                  <a:srgbClr val="394D53"/>
                </a:solidFill>
                <a:cs typeface="Arial"/>
              </a:rPr>
              <a:t>of </a:t>
            </a:r>
            <a:r>
              <a:rPr spc="-30" dirty="0">
                <a:solidFill>
                  <a:srgbClr val="394D53"/>
                </a:solidFill>
                <a:cs typeface="Arial"/>
              </a:rPr>
              <a:t>all </a:t>
            </a:r>
            <a:r>
              <a:rPr spc="-79" dirty="0">
                <a:solidFill>
                  <a:srgbClr val="394D53"/>
                </a:solidFill>
                <a:cs typeface="Arial"/>
              </a:rPr>
              <a:t>cargo </a:t>
            </a:r>
            <a:r>
              <a:rPr spc="-38" dirty="0">
                <a:solidFill>
                  <a:srgbClr val="394D53"/>
                </a:solidFill>
                <a:cs typeface="Arial"/>
              </a:rPr>
              <a:t>now </a:t>
            </a:r>
            <a:r>
              <a:rPr spc="-56" dirty="0">
                <a:solidFill>
                  <a:srgbClr val="394D53"/>
                </a:solidFill>
                <a:cs typeface="Arial"/>
              </a:rPr>
              <a:t>shipped </a:t>
            </a:r>
            <a:r>
              <a:rPr spc="-19" dirty="0">
                <a:solidFill>
                  <a:srgbClr val="394D53"/>
                </a:solidFill>
                <a:cs typeface="Arial"/>
              </a:rPr>
              <a:t>in </a:t>
            </a:r>
            <a:r>
              <a:rPr spc="-105" dirty="0">
                <a:solidFill>
                  <a:srgbClr val="394D53"/>
                </a:solidFill>
                <a:cs typeface="Arial"/>
              </a:rPr>
              <a:t>a </a:t>
            </a:r>
            <a:r>
              <a:rPr spc="-56" dirty="0">
                <a:solidFill>
                  <a:srgbClr val="394D53"/>
                </a:solidFill>
                <a:cs typeface="Arial"/>
              </a:rPr>
              <a:t>standard</a:t>
            </a:r>
            <a:r>
              <a:rPr spc="-143" dirty="0">
                <a:solidFill>
                  <a:srgbClr val="394D53"/>
                </a:solidFill>
                <a:cs typeface="Arial"/>
              </a:rPr>
              <a:t> </a:t>
            </a:r>
            <a:r>
              <a:rPr spc="-41" dirty="0">
                <a:solidFill>
                  <a:srgbClr val="394D53"/>
                </a:solidFill>
                <a:cs typeface="Arial"/>
              </a:rPr>
              <a:t>container</a:t>
            </a:r>
            <a:endParaRPr dirty="0">
              <a:cs typeface="Arial"/>
            </a:endParaRPr>
          </a:p>
          <a:p>
            <a:pPr marL="295275" indent="-285750">
              <a:buFont typeface="Wingdings" panose="05000000000000000000" pitchFamily="2" charset="2"/>
              <a:buChar char="Ø"/>
              <a:tabLst>
                <a:tab pos="224314" algn="l"/>
                <a:tab pos="224790" algn="l"/>
              </a:tabLst>
            </a:pPr>
            <a:r>
              <a:rPr spc="-56" dirty="0">
                <a:solidFill>
                  <a:srgbClr val="394D53"/>
                </a:solidFill>
                <a:cs typeface="Arial"/>
              </a:rPr>
              <a:t>Order </a:t>
            </a:r>
            <a:r>
              <a:rPr spc="-4" dirty="0">
                <a:solidFill>
                  <a:srgbClr val="394D53"/>
                </a:solidFill>
                <a:cs typeface="Arial"/>
              </a:rPr>
              <a:t>of </a:t>
            </a:r>
            <a:r>
              <a:rPr spc="-45" dirty="0">
                <a:solidFill>
                  <a:srgbClr val="394D53"/>
                </a:solidFill>
                <a:cs typeface="Arial"/>
              </a:rPr>
              <a:t>magnitude </a:t>
            </a:r>
            <a:r>
              <a:rPr spc="-34" dirty="0">
                <a:solidFill>
                  <a:srgbClr val="394D53"/>
                </a:solidFill>
                <a:cs typeface="Arial"/>
              </a:rPr>
              <a:t>reduction </a:t>
            </a:r>
            <a:r>
              <a:rPr spc="-23" dirty="0">
                <a:solidFill>
                  <a:srgbClr val="394D53"/>
                </a:solidFill>
                <a:cs typeface="Arial"/>
              </a:rPr>
              <a:t>in </a:t>
            </a:r>
            <a:r>
              <a:rPr spc="-64" dirty="0">
                <a:solidFill>
                  <a:srgbClr val="394D53"/>
                </a:solidFill>
                <a:cs typeface="Arial"/>
              </a:rPr>
              <a:t>cost and </a:t>
            </a:r>
            <a:r>
              <a:rPr spc="-15" dirty="0">
                <a:solidFill>
                  <a:srgbClr val="394D53"/>
                </a:solidFill>
                <a:cs typeface="Arial"/>
              </a:rPr>
              <a:t>time </a:t>
            </a:r>
            <a:r>
              <a:rPr spc="11" dirty="0">
                <a:solidFill>
                  <a:srgbClr val="394D53"/>
                </a:solidFill>
                <a:cs typeface="Arial"/>
              </a:rPr>
              <a:t>to</a:t>
            </a:r>
            <a:r>
              <a:rPr spc="-244" dirty="0">
                <a:solidFill>
                  <a:srgbClr val="394D53"/>
                </a:solidFill>
                <a:cs typeface="Arial"/>
              </a:rPr>
              <a:t> </a:t>
            </a:r>
            <a:r>
              <a:rPr spc="-49" dirty="0">
                <a:solidFill>
                  <a:srgbClr val="394D53"/>
                </a:solidFill>
                <a:cs typeface="Arial"/>
              </a:rPr>
              <a:t>load </a:t>
            </a:r>
            <a:r>
              <a:rPr spc="-64" dirty="0">
                <a:solidFill>
                  <a:srgbClr val="394D53"/>
                </a:solidFill>
                <a:cs typeface="Arial"/>
              </a:rPr>
              <a:t>and </a:t>
            </a:r>
            <a:r>
              <a:rPr spc="-49" dirty="0">
                <a:solidFill>
                  <a:srgbClr val="394D53"/>
                </a:solidFill>
                <a:cs typeface="Arial"/>
              </a:rPr>
              <a:t>unload </a:t>
            </a:r>
            <a:r>
              <a:rPr spc="-79" dirty="0">
                <a:solidFill>
                  <a:srgbClr val="394D53"/>
                </a:solidFill>
                <a:cs typeface="Arial"/>
              </a:rPr>
              <a:t>ships</a:t>
            </a:r>
            <a:endParaRPr dirty="0">
              <a:cs typeface="Arial"/>
            </a:endParaRPr>
          </a:p>
          <a:p>
            <a:pPr marL="295275" indent="-285750">
              <a:buFont typeface="Wingdings" panose="05000000000000000000" pitchFamily="2" charset="2"/>
              <a:buChar char="Ø"/>
              <a:tabLst>
                <a:tab pos="224314" algn="l"/>
                <a:tab pos="224790" algn="l"/>
              </a:tabLst>
            </a:pPr>
            <a:r>
              <a:rPr spc="-75" dirty="0">
                <a:solidFill>
                  <a:srgbClr val="394D53"/>
                </a:solidFill>
                <a:cs typeface="Arial"/>
              </a:rPr>
              <a:t>Massive </a:t>
            </a:r>
            <a:r>
              <a:rPr spc="-34" dirty="0">
                <a:solidFill>
                  <a:srgbClr val="394D53"/>
                </a:solidFill>
                <a:cs typeface="Arial"/>
              </a:rPr>
              <a:t>reduction </a:t>
            </a:r>
            <a:r>
              <a:rPr spc="-19" dirty="0">
                <a:solidFill>
                  <a:srgbClr val="394D53"/>
                </a:solidFill>
                <a:cs typeface="Arial"/>
              </a:rPr>
              <a:t>in </a:t>
            </a:r>
            <a:r>
              <a:rPr spc="-94" dirty="0">
                <a:solidFill>
                  <a:srgbClr val="394D53"/>
                </a:solidFill>
                <a:cs typeface="Arial"/>
              </a:rPr>
              <a:t>losses </a:t>
            </a:r>
            <a:r>
              <a:rPr spc="-56" dirty="0">
                <a:solidFill>
                  <a:srgbClr val="394D53"/>
                </a:solidFill>
                <a:cs typeface="Arial"/>
              </a:rPr>
              <a:t>due </a:t>
            </a:r>
            <a:r>
              <a:rPr spc="11" dirty="0">
                <a:solidFill>
                  <a:srgbClr val="394D53"/>
                </a:solidFill>
                <a:cs typeface="Arial"/>
              </a:rPr>
              <a:t>to theft</a:t>
            </a:r>
            <a:r>
              <a:rPr spc="-274" dirty="0">
                <a:solidFill>
                  <a:srgbClr val="394D53"/>
                </a:solidFill>
                <a:cs typeface="Arial"/>
              </a:rPr>
              <a:t> </a:t>
            </a:r>
            <a:r>
              <a:rPr spc="-11" dirty="0">
                <a:solidFill>
                  <a:srgbClr val="394D53"/>
                </a:solidFill>
                <a:cs typeface="Arial"/>
              </a:rPr>
              <a:t>or </a:t>
            </a:r>
            <a:r>
              <a:rPr spc="-86" dirty="0">
                <a:solidFill>
                  <a:srgbClr val="394D53"/>
                </a:solidFill>
                <a:cs typeface="Arial"/>
              </a:rPr>
              <a:t>damage</a:t>
            </a:r>
            <a:endParaRPr dirty="0">
              <a:cs typeface="Arial"/>
            </a:endParaRPr>
          </a:p>
          <a:p>
            <a:pPr marL="295275" indent="-285750">
              <a:buFont typeface="Wingdings" panose="05000000000000000000" pitchFamily="2" charset="2"/>
              <a:buChar char="Ø"/>
              <a:tabLst>
                <a:tab pos="224314" algn="l"/>
                <a:tab pos="224790" algn="l"/>
              </a:tabLst>
            </a:pPr>
            <a:r>
              <a:rPr spc="-98" dirty="0">
                <a:solidFill>
                  <a:srgbClr val="394D53"/>
                </a:solidFill>
                <a:cs typeface="Arial"/>
              </a:rPr>
              <a:t>Huge </a:t>
            </a:r>
            <a:r>
              <a:rPr spc="-34" dirty="0">
                <a:solidFill>
                  <a:srgbClr val="394D53"/>
                </a:solidFill>
                <a:cs typeface="Arial"/>
              </a:rPr>
              <a:t>reduction </a:t>
            </a:r>
            <a:r>
              <a:rPr spc="-19" dirty="0">
                <a:solidFill>
                  <a:srgbClr val="394D53"/>
                </a:solidFill>
                <a:cs typeface="Arial"/>
              </a:rPr>
              <a:t>in freight </a:t>
            </a:r>
            <a:r>
              <a:rPr spc="-64" dirty="0">
                <a:solidFill>
                  <a:srgbClr val="394D53"/>
                </a:solidFill>
                <a:cs typeface="Arial"/>
              </a:rPr>
              <a:t>cost </a:t>
            </a:r>
            <a:r>
              <a:rPr spc="-127" dirty="0">
                <a:solidFill>
                  <a:srgbClr val="394D53"/>
                </a:solidFill>
                <a:cs typeface="Arial"/>
              </a:rPr>
              <a:t>as </a:t>
            </a:r>
            <a:r>
              <a:rPr spc="-41" dirty="0">
                <a:solidFill>
                  <a:srgbClr val="394D53"/>
                </a:solidFill>
                <a:cs typeface="Arial"/>
              </a:rPr>
              <a:t>percent </a:t>
            </a:r>
            <a:r>
              <a:rPr spc="-4" dirty="0">
                <a:solidFill>
                  <a:srgbClr val="394D53"/>
                </a:solidFill>
                <a:cs typeface="Arial"/>
              </a:rPr>
              <a:t>of </a:t>
            </a:r>
            <a:r>
              <a:rPr spc="-23" dirty="0">
                <a:solidFill>
                  <a:srgbClr val="394D53"/>
                </a:solidFill>
                <a:cs typeface="Arial"/>
              </a:rPr>
              <a:t>final </a:t>
            </a:r>
            <a:r>
              <a:rPr spc="-83" dirty="0">
                <a:solidFill>
                  <a:srgbClr val="394D53"/>
                </a:solidFill>
                <a:cs typeface="Arial"/>
              </a:rPr>
              <a:t>goods </a:t>
            </a:r>
            <a:r>
              <a:rPr spc="-23" dirty="0">
                <a:solidFill>
                  <a:srgbClr val="394D53"/>
                </a:solidFill>
                <a:cs typeface="Arial"/>
              </a:rPr>
              <a:t>(from </a:t>
            </a:r>
            <a:r>
              <a:rPr spc="-127" dirty="0">
                <a:solidFill>
                  <a:srgbClr val="394D53"/>
                </a:solidFill>
                <a:cs typeface="Arial"/>
              </a:rPr>
              <a:t>&gt;25%</a:t>
            </a:r>
            <a:r>
              <a:rPr spc="-210" dirty="0">
                <a:solidFill>
                  <a:srgbClr val="394D53"/>
                </a:solidFill>
                <a:cs typeface="Arial"/>
              </a:rPr>
              <a:t> </a:t>
            </a:r>
            <a:r>
              <a:rPr spc="11" dirty="0" smtClean="0">
                <a:solidFill>
                  <a:srgbClr val="394D53"/>
                </a:solidFill>
                <a:cs typeface="Arial"/>
              </a:rPr>
              <a:t>to</a:t>
            </a:r>
            <a:r>
              <a:rPr spc="-120" dirty="0" smtClean="0">
                <a:solidFill>
                  <a:srgbClr val="394D53"/>
                </a:solidFill>
                <a:cs typeface="Arial"/>
              </a:rPr>
              <a:t>&lt;3</a:t>
            </a:r>
            <a:r>
              <a:rPr spc="-120" dirty="0">
                <a:solidFill>
                  <a:srgbClr val="394D53"/>
                </a:solidFill>
                <a:cs typeface="Arial"/>
              </a:rPr>
              <a:t>%)</a:t>
            </a:r>
            <a:endParaRPr dirty="0">
              <a:cs typeface="Arial"/>
            </a:endParaRPr>
          </a:p>
          <a:p>
            <a:pPr marL="9525"/>
            <a:r>
              <a:rPr spc="-86" dirty="0" smtClean="0">
                <a:solidFill>
                  <a:srgbClr val="394D53"/>
                </a:solidFill>
                <a:cs typeface="Arial"/>
              </a:rPr>
              <a:t>massive</a:t>
            </a:r>
            <a:r>
              <a:rPr spc="-60" dirty="0" smtClean="0">
                <a:solidFill>
                  <a:srgbClr val="394D53"/>
                </a:solidFill>
                <a:cs typeface="Arial"/>
              </a:rPr>
              <a:t> </a:t>
            </a:r>
            <a:r>
              <a:rPr spc="-53" dirty="0">
                <a:solidFill>
                  <a:srgbClr val="394D53"/>
                </a:solidFill>
                <a:cs typeface="Arial"/>
              </a:rPr>
              <a:t>globalizations</a:t>
            </a:r>
            <a:endParaRPr dirty="0">
              <a:cs typeface="Arial"/>
            </a:endParaRPr>
          </a:p>
          <a:p>
            <a:pPr marL="295275" indent="-285750">
              <a:buFont typeface="Wingdings" panose="05000000000000000000" pitchFamily="2" charset="2"/>
              <a:buChar char="Ø"/>
              <a:tabLst>
                <a:tab pos="224314" algn="l"/>
                <a:tab pos="224790" algn="l"/>
              </a:tabLst>
            </a:pPr>
            <a:r>
              <a:rPr spc="-68" dirty="0">
                <a:solidFill>
                  <a:srgbClr val="394D53"/>
                </a:solidFill>
                <a:cs typeface="Arial"/>
              </a:rPr>
              <a:t>5000 </a:t>
            </a:r>
            <a:r>
              <a:rPr spc="-79" dirty="0">
                <a:solidFill>
                  <a:srgbClr val="394D53"/>
                </a:solidFill>
                <a:cs typeface="Arial"/>
              </a:rPr>
              <a:t>ships </a:t>
            </a:r>
            <a:r>
              <a:rPr spc="-38" dirty="0">
                <a:solidFill>
                  <a:srgbClr val="394D53"/>
                </a:solidFill>
                <a:cs typeface="Arial"/>
              </a:rPr>
              <a:t>deliver </a:t>
            </a:r>
            <a:r>
              <a:rPr spc="-45" dirty="0">
                <a:solidFill>
                  <a:srgbClr val="394D53"/>
                </a:solidFill>
                <a:cs typeface="Arial"/>
              </a:rPr>
              <a:t>200M </a:t>
            </a:r>
            <a:r>
              <a:rPr spc="-56" dirty="0">
                <a:solidFill>
                  <a:srgbClr val="394D53"/>
                </a:solidFill>
                <a:cs typeface="Arial"/>
              </a:rPr>
              <a:t>containers </a:t>
            </a:r>
            <a:r>
              <a:rPr spc="-38" dirty="0">
                <a:solidFill>
                  <a:srgbClr val="394D53"/>
                </a:solidFill>
                <a:cs typeface="Arial"/>
              </a:rPr>
              <a:t>per</a:t>
            </a:r>
            <a:r>
              <a:rPr spc="-113" dirty="0">
                <a:solidFill>
                  <a:srgbClr val="394D53"/>
                </a:solidFill>
                <a:cs typeface="Arial"/>
              </a:rPr>
              <a:t> </a:t>
            </a:r>
            <a:r>
              <a:rPr spc="-64" dirty="0">
                <a:solidFill>
                  <a:srgbClr val="394D53"/>
                </a:solidFill>
                <a:cs typeface="Arial"/>
              </a:rPr>
              <a:t>year</a:t>
            </a:r>
            <a:endParaRPr dirty="0">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a:xfrm>
            <a:off x="976591" y="1012404"/>
            <a:ext cx="6667979" cy="1446550"/>
          </a:xfrm>
          <a:prstGeom prst="rect">
            <a:avLst/>
          </a:prstGeom>
          <a:noFill/>
        </p:spPr>
        <p:txBody>
          <a:bodyPr wrap="none" lIns="91440" tIns="45720" rIns="91440" bIns="45720">
            <a:spAutoFit/>
          </a:bodyPr>
          <a:lstStyle/>
          <a:p>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ell MT" panose="02020503060305020303" pitchFamily="18" charset="0"/>
                <a:cs typeface="Arial"/>
              </a:rPr>
              <a:t>Why We Need </a:t>
            </a:r>
            <a:b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ell MT" panose="02020503060305020303" pitchFamily="18" charset="0"/>
                <a:cs typeface="Arial"/>
              </a:rPr>
            </a:br>
            <a:r>
              <a:rPr lang="en-US" sz="4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Bell MT" panose="02020503060305020303" pitchFamily="18" charset="0"/>
                <a:cs typeface="Arial"/>
              </a:rPr>
              <a:t>Software CONTAINERS ?</a:t>
            </a:r>
            <a:endPar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2" cstate="print"/>
          <a:stretch>
            <a:fillRect/>
          </a:stretch>
        </p:blipFill>
        <p:spPr>
          <a:xfrm>
            <a:off x="2272255" y="914284"/>
            <a:ext cx="9209831" cy="5164020"/>
          </a:xfrm>
          <a:prstGeom prst="rect">
            <a:avLst/>
          </a:prstGeom>
        </p:spPr>
      </p:pic>
      <p:sp>
        <p:nvSpPr>
          <p:cNvPr id="44" name="Rectangle 43"/>
          <p:cNvSpPr/>
          <p:nvPr/>
        </p:nvSpPr>
        <p:spPr>
          <a:xfrm>
            <a:off x="287843" y="258859"/>
            <a:ext cx="7241085" cy="523220"/>
          </a:xfrm>
          <a:prstGeom prst="rect">
            <a:avLst/>
          </a:prstGeom>
          <a:noFill/>
        </p:spPr>
        <p:txBody>
          <a:bodyPr wrap="none" lIns="91440" tIns="45720" rIns="91440" bIns="45720">
            <a:spAutoFit/>
          </a:bodyPr>
          <a:lstStyle/>
          <a:p>
            <a:pPr algn="ctr"/>
            <a:r>
              <a:rPr lang="en-US" sz="28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Present Software delivery mechanism</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ood Typ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8E89CD47-BF55-4DDE-B823-2283AA7E7695}"/>
    </a:ext>
  </a:extLst>
</a:theme>
</file>

<file path=docProps/app.xml><?xml version="1.0" encoding="utf-8"?>
<Properties xmlns="http://schemas.openxmlformats.org/officeDocument/2006/extended-properties" xmlns:vt="http://schemas.openxmlformats.org/officeDocument/2006/docPropsVTypes">
  <Template>TM03090434[[fn=Wood Type]]</Template>
  <TotalTime>872</TotalTime>
  <Words>890</Words>
  <Application>Microsoft Office PowerPoint</Application>
  <PresentationFormat>Custom</PresentationFormat>
  <Paragraphs>158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Wood Type</vt:lpstr>
      <vt:lpstr>Slide 1</vt:lpstr>
      <vt:lpstr>Slide 2</vt:lpstr>
      <vt:lpstr>Slide 3</vt:lpstr>
      <vt:lpstr>Then we have NxN Matrix</vt:lpstr>
      <vt:lpstr>Solution: Intermodal Shipping Container</vt:lpstr>
      <vt:lpstr>This eliminated the NXN Problem….</vt:lpstr>
      <vt:lpstr>and spawned an Intermodal Shipping Container Ecosystem</vt:lpstr>
      <vt:lpstr>Slide 8</vt:lpstr>
      <vt:lpstr>Slide 9</vt:lpstr>
      <vt:lpstr>Slide 10</vt:lpstr>
      <vt:lpstr>Brings the power of creating a  for code &amp; all of its dependencies together, which can be shipped across the environments. </vt:lpstr>
      <vt:lpstr>Slide 12</vt:lpstr>
      <vt:lpstr>Slide 13</vt:lpstr>
      <vt:lpstr>Docker became Amazing</vt:lpstr>
      <vt:lpstr>How Container differ from a VM</vt:lpstr>
      <vt:lpstr>Key Differences</vt:lpstr>
      <vt:lpstr>Why containers matter?</vt:lpstr>
      <vt:lpstr>Now everyone happy!</vt:lpstr>
      <vt:lpstr>For Developers</vt:lpstr>
      <vt:lpstr>For Ops / Devops</vt:lpstr>
      <vt:lpstr>Slide 21</vt:lpstr>
      <vt:lpstr>    Lets Try Docker</vt:lpstr>
      <vt:lpstr>Slide 23</vt:lpstr>
      <vt:lpstr>Slide 24</vt:lpstr>
      <vt:lpstr>Slide 25</vt:lpstr>
      <vt:lpstr>Slide 26</vt:lpstr>
    </vt:vector>
  </TitlesOfParts>
  <Company>Automatic Data Processing, LLP.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Theegala, Nareshwar Reddy (ES)</dc:creator>
  <cp:lastModifiedBy>Nareshwar</cp:lastModifiedBy>
  <cp:revision>81</cp:revision>
  <dcterms:created xsi:type="dcterms:W3CDTF">2018-02-04T04:18:34Z</dcterms:created>
  <dcterms:modified xsi:type="dcterms:W3CDTF">2019-01-04T14:35:09Z</dcterms:modified>
</cp:coreProperties>
</file>