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5.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1"/>
  </p:sldMasterIdLst>
  <p:sldIdLst>
    <p:sldId id="340" r:id="rId2"/>
    <p:sldId id="337" r:id="rId3"/>
    <p:sldId id="350" r:id="rId4"/>
    <p:sldId id="351" r:id="rId5"/>
    <p:sldId id="352" r:id="rId6"/>
    <p:sldId id="353" r:id="rId7"/>
    <p:sldId id="354" r:id="rId8"/>
    <p:sldId id="355" r:id="rId9"/>
    <p:sldId id="356" r:id="rId10"/>
    <p:sldId id="357" r:id="rId11"/>
    <p:sldId id="358" r:id="rId12"/>
    <p:sldId id="359" r:id="rId13"/>
    <p:sldId id="360" r:id="rId14"/>
    <p:sldId id="362" r:id="rId15"/>
    <p:sldId id="363" r:id="rId16"/>
    <p:sldId id="34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97B860FC-1C67-44FD-AE43-40A017091CB1}" type="slidenum">
              <a:rPr lang="en-US" smtClean="0"/>
              <a:pPr/>
              <a:t>‹#›</a:t>
            </a:fld>
            <a:endParaRPr lang="en-US"/>
          </a:p>
        </p:txBody>
      </p:sp>
    </p:spTree>
    <p:extLst>
      <p:ext uri="{BB962C8B-B14F-4D97-AF65-F5344CB8AC3E}">
        <p14:creationId xmlns:p14="http://schemas.microsoft.com/office/powerpoint/2010/main" val="369708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2400961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4040853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3/29/2018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9576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22518C5A-2B63-40AA-AE33-4DE4D2C71CE2}" type="datetimeFigureOut">
              <a:rPr lang="en-US" smtClean="0"/>
              <a:pPr/>
              <a:t>3/29/2018</a:t>
            </a:fld>
            <a:endParaRPr lang="en-US"/>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7B860FC-1C67-44FD-AE43-40A017091CB1}" type="slidenum">
              <a:rPr lang="en-US" smtClean="0"/>
              <a:pPr/>
              <a:t>‹#›</a:t>
            </a:fld>
            <a:endParaRPr lang="en-US"/>
          </a:p>
        </p:txBody>
      </p:sp>
    </p:spTree>
    <p:extLst>
      <p:ext uri="{BB962C8B-B14F-4D97-AF65-F5344CB8AC3E}">
        <p14:creationId xmlns:p14="http://schemas.microsoft.com/office/powerpoint/2010/main" val="35864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518C5A-2B63-40AA-AE33-4DE4D2C71CE2}" type="datetimeFigureOut">
              <a:rPr lang="en-US" smtClean="0"/>
              <a:pPr/>
              <a:t>3/29/2018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248738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518C5A-2B63-40AA-AE33-4DE4D2C71CE2}" type="datetimeFigureOut">
              <a:rPr lang="en-US" smtClean="0"/>
              <a:pPr/>
              <a:t>3/29/2018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288981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518C5A-2B63-40AA-AE33-4DE4D2C71CE2}" type="datetimeFigureOut">
              <a:rPr lang="en-US" smtClean="0"/>
              <a:pPr/>
              <a:t>3/29/2018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4091698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518C5A-2B63-40AA-AE33-4DE4D2C71CE2}" type="datetimeFigureOut">
              <a:rPr lang="en-US" smtClean="0"/>
              <a:pPr/>
              <a:t>3/29/2018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56422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518C5A-2B63-40AA-AE33-4DE4D2C71CE2}" type="datetimeFigureOut">
              <a:rPr lang="en-US" smtClean="0"/>
              <a:pPr/>
              <a:t>3/29/2018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60729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22518C5A-2B63-40AA-AE33-4DE4D2C71CE2}" type="datetimeFigureOut">
              <a:rPr lang="en-US" smtClean="0"/>
              <a:pPr/>
              <a:t>3/29/2018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74383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22518C5A-2B63-40AA-AE33-4DE4D2C71CE2}" type="datetimeFigureOut">
              <a:rPr lang="en-US" smtClean="0"/>
              <a:pPr/>
              <a:t>3/29/2018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cstate="print">
                <a:duotone>
                  <a:schemeClr val="accent2">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7B860FC-1C67-44FD-AE43-40A017091CB1}" type="slidenum">
              <a:rPr lang="en-US" smtClean="0"/>
              <a:pPr/>
              <a:t>‹#›</a:t>
            </a:fld>
            <a:endParaRPr lang="en-US"/>
          </a:p>
        </p:txBody>
      </p:sp>
    </p:spTree>
    <p:extLst>
      <p:ext uri="{BB962C8B-B14F-4D97-AF65-F5344CB8AC3E}">
        <p14:creationId xmlns:p14="http://schemas.microsoft.com/office/powerpoint/2010/main" val="3858261415"/>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l" defTabSz="914400" rtl="0" eaLnBrk="1" latinLnBrk="0" hangingPunct="1">
        <a:lnSpc>
          <a:spcPct val="90000"/>
        </a:lnSpc>
        <a:spcBef>
          <a:spcPct val="0"/>
        </a:spcBef>
        <a:buNone/>
        <a:defRPr sz="480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456" y="1376999"/>
            <a:ext cx="9937214" cy="1609344"/>
          </a:xfrm>
        </p:spPr>
        <p:txBody>
          <a:bodyPr/>
          <a:lstStyle/>
          <a:p>
            <a:r>
              <a:rPr lang="en-US" dirty="0" smtClean="0"/>
              <a:t>DOCKER NETWORKING- BASICS</a:t>
            </a:r>
            <a:endParaRPr lang="en-US" dirty="0"/>
          </a:p>
        </p:txBody>
      </p:sp>
    </p:spTree>
    <p:extLst>
      <p:ext uri="{BB962C8B-B14F-4D97-AF65-F5344CB8AC3E}">
        <p14:creationId xmlns:p14="http://schemas.microsoft.com/office/powerpoint/2010/main" val="3135535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2736" y="242897"/>
            <a:ext cx="4979248" cy="461665"/>
          </a:xfrm>
          <a:prstGeom prst="rect">
            <a:avLst/>
          </a:prstGeom>
          <a:noFill/>
        </p:spPr>
        <p:txBody>
          <a:bodyPr wrap="none" lIns="91440" tIns="45720" rIns="91440" bIns="45720">
            <a:spAutoFit/>
          </a:bodyPr>
          <a:lstStyle/>
          <a:p>
            <a:pPr algn="ctr"/>
            <a:r>
              <a:rPr lang="en-US" sz="2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Docker Bridge Network Driver</a:t>
            </a:r>
            <a:endParaRPr lang="en-US"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877" y="1142771"/>
            <a:ext cx="4337547" cy="5280064"/>
          </a:xfrm>
          <a:prstGeom prst="rect">
            <a:avLst/>
          </a:prstGeom>
        </p:spPr>
      </p:pic>
      <p:sp>
        <p:nvSpPr>
          <p:cNvPr id="8" name="TextBox 7"/>
          <p:cNvSpPr txBox="1"/>
          <p:nvPr/>
        </p:nvSpPr>
        <p:spPr>
          <a:xfrm>
            <a:off x="638977" y="1454227"/>
            <a:ext cx="4043191" cy="369332"/>
          </a:xfrm>
          <a:prstGeom prst="rect">
            <a:avLst/>
          </a:prstGeom>
          <a:noFill/>
        </p:spPr>
        <p:txBody>
          <a:bodyPr wrap="square" rtlCol="0">
            <a:spAutoFit/>
          </a:bodyPr>
          <a:lstStyle/>
          <a:p>
            <a:r>
              <a:rPr lang="en-US" dirty="0" smtClean="0"/>
              <a:t>Default Docker Bridge Network</a:t>
            </a:r>
            <a:endParaRPr lang="en-US" dirty="0"/>
          </a:p>
        </p:txBody>
      </p:sp>
    </p:spTree>
    <p:extLst>
      <p:ext uri="{BB962C8B-B14F-4D97-AF65-F5344CB8AC3E}">
        <p14:creationId xmlns:p14="http://schemas.microsoft.com/office/powerpoint/2010/main" val="15396338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558" y="922433"/>
            <a:ext cx="8857562" cy="5280064"/>
          </a:xfrm>
          <a:prstGeom prst="rect">
            <a:avLst/>
          </a:prstGeom>
        </p:spPr>
      </p:pic>
      <p:sp>
        <p:nvSpPr>
          <p:cNvPr id="2" name="TextBox 1"/>
          <p:cNvSpPr txBox="1"/>
          <p:nvPr/>
        </p:nvSpPr>
        <p:spPr>
          <a:xfrm>
            <a:off x="594911" y="275422"/>
            <a:ext cx="6962660" cy="369332"/>
          </a:xfrm>
          <a:prstGeom prst="rect">
            <a:avLst/>
          </a:prstGeom>
          <a:noFill/>
        </p:spPr>
        <p:txBody>
          <a:bodyPr wrap="square" rtlCol="0">
            <a:spAutoFit/>
          </a:bodyPr>
          <a:lstStyle/>
          <a:p>
            <a:r>
              <a:rPr lang="en-US" dirty="0" smtClean="0"/>
              <a:t>User Defined Docker Bridge Network</a:t>
            </a:r>
            <a:endParaRPr lang="en-US" dirty="0"/>
          </a:p>
        </p:txBody>
      </p:sp>
    </p:spTree>
    <p:extLst>
      <p:ext uri="{BB962C8B-B14F-4D97-AF65-F5344CB8AC3E}">
        <p14:creationId xmlns:p14="http://schemas.microsoft.com/office/powerpoint/2010/main" val="29088028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80501" y="616944"/>
            <a:ext cx="9816029" cy="2631490"/>
          </a:xfrm>
          <a:prstGeom prst="rect">
            <a:avLst/>
          </a:prstGeom>
          <a:noFill/>
        </p:spPr>
        <p:txBody>
          <a:bodyPr wrap="square" rtlCol="0">
            <a:spAutoFit/>
          </a:bodyPr>
          <a:lstStyle/>
          <a:p>
            <a:pPr algn="just"/>
            <a:r>
              <a:rPr lang="en-US" sz="1500" dirty="0"/>
              <a:t>On any host running Docker Engine, there is, </a:t>
            </a:r>
            <a:r>
              <a:rPr lang="en-US" sz="1500" b="1" dirty="0"/>
              <a:t>by default, a local Docker network </a:t>
            </a:r>
            <a:r>
              <a:rPr lang="en-US" sz="1500" dirty="0"/>
              <a:t>named </a:t>
            </a:r>
            <a:r>
              <a:rPr lang="en-US" sz="1500" dirty="0" smtClean="0"/>
              <a:t>bridge, this </a:t>
            </a:r>
            <a:r>
              <a:rPr lang="en-US" sz="1500" dirty="0"/>
              <a:t>network is created using a bridge network driver which instantiates a Linux bridge called docker0</a:t>
            </a:r>
            <a:r>
              <a:rPr lang="en-US" sz="1500" dirty="0" smtClean="0"/>
              <a:t>.</a:t>
            </a:r>
          </a:p>
          <a:p>
            <a:pPr algn="just"/>
            <a:endParaRPr lang="en-US" sz="1500" dirty="0"/>
          </a:p>
          <a:p>
            <a:pPr algn="just"/>
            <a:r>
              <a:rPr lang="en-US" sz="1500" dirty="0"/>
              <a:t>In addition to the </a:t>
            </a:r>
            <a:r>
              <a:rPr lang="en-US" sz="1500" b="1" dirty="0"/>
              <a:t>default networks</a:t>
            </a:r>
            <a:r>
              <a:rPr lang="en-US" sz="1500" dirty="0"/>
              <a:t>, </a:t>
            </a:r>
            <a:r>
              <a:rPr lang="en-US" sz="1500" b="1" dirty="0"/>
              <a:t>users can create their own networks </a:t>
            </a:r>
            <a:r>
              <a:rPr lang="en-US" sz="1500" dirty="0"/>
              <a:t>called user-defined networks of any network driver type. </a:t>
            </a:r>
            <a:endParaRPr lang="en-US" sz="1500" dirty="0" smtClean="0"/>
          </a:p>
          <a:p>
            <a:pPr algn="just"/>
            <a:endParaRPr lang="en-US" sz="1500" dirty="0" smtClean="0"/>
          </a:p>
          <a:p>
            <a:pPr algn="just"/>
            <a:r>
              <a:rPr lang="en-US" sz="1500" dirty="0" smtClean="0"/>
              <a:t>In </a:t>
            </a:r>
            <a:r>
              <a:rPr lang="en-US" sz="1500" dirty="0"/>
              <a:t>the case of user-defined bridge networks, a new Linux bridge is setup on the host. </a:t>
            </a:r>
            <a:endParaRPr lang="en-US" sz="1500" dirty="0" smtClean="0"/>
          </a:p>
          <a:p>
            <a:pPr algn="just"/>
            <a:endParaRPr lang="en-US" sz="1500" dirty="0"/>
          </a:p>
          <a:p>
            <a:pPr algn="just"/>
            <a:r>
              <a:rPr lang="en-US" sz="1500" dirty="0" smtClean="0"/>
              <a:t>Unlike </a:t>
            </a:r>
            <a:r>
              <a:rPr lang="en-US" sz="1500" dirty="0"/>
              <a:t>the default bridge network, user-defined networks supports manual IP address and subnet assignment. If an assignment isn't given, then Docker's default IPAM driver assigns the next subnet available in the private IP </a:t>
            </a:r>
            <a:r>
              <a:rPr lang="en-US" sz="1500" dirty="0" smtClean="0"/>
              <a:t>space</a:t>
            </a:r>
          </a:p>
        </p:txBody>
      </p:sp>
      <p:sp>
        <p:nvSpPr>
          <p:cNvPr id="7" name="TextBox 6"/>
          <p:cNvSpPr txBox="1"/>
          <p:nvPr/>
        </p:nvSpPr>
        <p:spPr>
          <a:xfrm>
            <a:off x="2082188" y="3888954"/>
            <a:ext cx="9265185" cy="1523494"/>
          </a:xfrm>
          <a:prstGeom prst="rect">
            <a:avLst/>
          </a:prstGeom>
          <a:noFill/>
        </p:spPr>
        <p:txBody>
          <a:bodyPr wrap="square" rtlCol="0">
            <a:spAutoFit/>
          </a:bodyPr>
          <a:lstStyle/>
          <a:p>
            <a:r>
              <a:rPr lang="en-US" sz="1500" dirty="0" err="1" smtClean="0"/>
              <a:t>root@ubuntu</a:t>
            </a:r>
            <a:r>
              <a:rPr lang="en-US" sz="1500" dirty="0" smtClean="0"/>
              <a:t>:~ </a:t>
            </a:r>
            <a:r>
              <a:rPr lang="en-US" sz="1500" dirty="0"/>
              <a:t># </a:t>
            </a:r>
            <a:r>
              <a:rPr lang="en-US" sz="1500" dirty="0" err="1"/>
              <a:t>docker</a:t>
            </a:r>
            <a:r>
              <a:rPr lang="en-US" sz="1500" dirty="0"/>
              <a:t> network create -d bridge </a:t>
            </a:r>
            <a:r>
              <a:rPr lang="en-US" sz="1500" dirty="0" err="1"/>
              <a:t>mybridge</a:t>
            </a:r>
            <a:endParaRPr lang="en-US" sz="1500" dirty="0"/>
          </a:p>
          <a:p>
            <a:r>
              <a:rPr lang="en-US" sz="1500" dirty="0"/>
              <a:t>b782721e57d715c69b533f2cfa952ca29cb677e38f1dd6961819188a5723192b</a:t>
            </a:r>
          </a:p>
          <a:p>
            <a:endParaRPr lang="en-US" sz="1500" dirty="0" smtClean="0"/>
          </a:p>
          <a:p>
            <a:r>
              <a:rPr lang="en-US" sz="1500" dirty="0" err="1" smtClean="0"/>
              <a:t>root@ubuntu</a:t>
            </a:r>
            <a:r>
              <a:rPr lang="en-US" sz="1500" dirty="0" smtClean="0"/>
              <a:t>:~ </a:t>
            </a:r>
            <a:r>
              <a:rPr lang="en-US" sz="1500" dirty="0"/>
              <a:t># </a:t>
            </a:r>
            <a:r>
              <a:rPr lang="en-US" sz="1500" dirty="0" err="1"/>
              <a:t>docker</a:t>
            </a:r>
            <a:r>
              <a:rPr lang="en-US" sz="1500" dirty="0"/>
              <a:t> network ls |grep </a:t>
            </a:r>
            <a:r>
              <a:rPr lang="en-US" sz="1500" dirty="0" err="1"/>
              <a:t>mybridge</a:t>
            </a:r>
            <a:endParaRPr lang="en-US" sz="1500" dirty="0"/>
          </a:p>
          <a:p>
            <a:r>
              <a:rPr lang="en-US" sz="1500" dirty="0"/>
              <a:t>b782721e57d7        </a:t>
            </a:r>
            <a:r>
              <a:rPr lang="en-US" sz="1500" dirty="0" err="1"/>
              <a:t>mybridge</a:t>
            </a:r>
            <a:r>
              <a:rPr lang="en-US" sz="1500" dirty="0"/>
              <a:t>            bridge              local</a:t>
            </a:r>
          </a:p>
          <a:p>
            <a:endParaRPr lang="en-US" dirty="0"/>
          </a:p>
        </p:txBody>
      </p:sp>
    </p:spTree>
    <p:extLst>
      <p:ext uri="{BB962C8B-B14F-4D97-AF65-F5344CB8AC3E}">
        <p14:creationId xmlns:p14="http://schemas.microsoft.com/office/powerpoint/2010/main" val="25031870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86430" y="209320"/>
            <a:ext cx="9265185" cy="6124754"/>
          </a:xfrm>
          <a:prstGeom prst="rect">
            <a:avLst/>
          </a:prstGeom>
          <a:noFill/>
        </p:spPr>
        <p:txBody>
          <a:bodyPr wrap="square" rtlCol="0">
            <a:spAutoFit/>
          </a:bodyPr>
          <a:lstStyle/>
          <a:p>
            <a:r>
              <a:rPr lang="en-US" sz="1200" dirty="0"/>
              <a:t>Create a container </a:t>
            </a:r>
            <a:r>
              <a:rPr lang="en-US" sz="1200" dirty="0" smtClean="0"/>
              <a:t>with name </a:t>
            </a:r>
            <a:r>
              <a:rPr lang="en-US" sz="1200" b="1" dirty="0" smtClean="0">
                <a:solidFill>
                  <a:srgbClr val="FF0000"/>
                </a:solidFill>
              </a:rPr>
              <a:t>cont1</a:t>
            </a:r>
            <a:r>
              <a:rPr lang="en-US" sz="1200" dirty="0" smtClean="0"/>
              <a:t> by </a:t>
            </a:r>
            <a:r>
              <a:rPr lang="en-US" sz="1200" dirty="0"/>
              <a:t>adding to this </a:t>
            </a:r>
            <a:r>
              <a:rPr lang="en-US" sz="1200" dirty="0" smtClean="0"/>
              <a:t>network</a:t>
            </a:r>
          </a:p>
          <a:p>
            <a:endParaRPr lang="en-US" sz="1200" dirty="0" smtClean="0"/>
          </a:p>
          <a:p>
            <a:pPr lvl="1"/>
            <a:r>
              <a:rPr lang="en-US" sz="1200" dirty="0" err="1" smtClean="0"/>
              <a:t>root@ubuntu</a:t>
            </a:r>
            <a:r>
              <a:rPr lang="en-US" sz="1200" dirty="0" smtClean="0"/>
              <a:t>:~ </a:t>
            </a:r>
            <a:r>
              <a:rPr lang="en-US" sz="1200" dirty="0"/>
              <a:t># </a:t>
            </a:r>
            <a:r>
              <a:rPr lang="en-US" sz="1200" dirty="0" err="1"/>
              <a:t>docker</a:t>
            </a:r>
            <a:r>
              <a:rPr lang="en-US" sz="1200" dirty="0"/>
              <a:t> run -d --net </a:t>
            </a:r>
            <a:r>
              <a:rPr lang="en-US" sz="1200" dirty="0" err="1"/>
              <a:t>mybridge</a:t>
            </a:r>
            <a:r>
              <a:rPr lang="en-US" sz="1200" dirty="0"/>
              <a:t> --name cont1 alpine ping google.com</a:t>
            </a:r>
          </a:p>
          <a:p>
            <a:pPr lvl="1"/>
            <a:r>
              <a:rPr lang="en-US" sz="1200" dirty="0"/>
              <a:t>0cc3e0a14995202d7561e269b691f9601168c1a6c5f9147c2ff5de2492152308</a:t>
            </a:r>
          </a:p>
          <a:p>
            <a:endParaRPr lang="en-US" sz="1200" dirty="0" smtClean="0"/>
          </a:p>
          <a:p>
            <a:r>
              <a:rPr lang="en-US" sz="1200" dirty="0" smtClean="0"/>
              <a:t>Create a container </a:t>
            </a:r>
            <a:r>
              <a:rPr lang="en-US" sz="1200" dirty="0"/>
              <a:t>with name </a:t>
            </a:r>
            <a:r>
              <a:rPr lang="en-US" sz="1200" b="1" dirty="0" smtClean="0">
                <a:solidFill>
                  <a:srgbClr val="FF0000"/>
                </a:solidFill>
              </a:rPr>
              <a:t>cont2</a:t>
            </a:r>
            <a:r>
              <a:rPr lang="en-US" sz="1200" dirty="0" smtClean="0">
                <a:solidFill>
                  <a:srgbClr val="FF0000"/>
                </a:solidFill>
              </a:rPr>
              <a:t> </a:t>
            </a:r>
            <a:r>
              <a:rPr lang="en-US" sz="1200" dirty="0" smtClean="0"/>
              <a:t>by adding to this network</a:t>
            </a:r>
          </a:p>
          <a:p>
            <a:endParaRPr lang="en-US" sz="1200" dirty="0"/>
          </a:p>
          <a:p>
            <a:pPr lvl="1"/>
            <a:r>
              <a:rPr lang="en-US" sz="1200" dirty="0" err="1" smtClean="0"/>
              <a:t>root@ubuntu</a:t>
            </a:r>
            <a:r>
              <a:rPr lang="en-US" sz="1200" dirty="0" smtClean="0"/>
              <a:t>:~ </a:t>
            </a:r>
            <a:r>
              <a:rPr lang="en-US" sz="1200" dirty="0"/>
              <a:t># </a:t>
            </a:r>
            <a:r>
              <a:rPr lang="en-US" sz="1200" dirty="0" err="1"/>
              <a:t>docker</a:t>
            </a:r>
            <a:r>
              <a:rPr lang="en-US" sz="1200" dirty="0"/>
              <a:t> run -d --net </a:t>
            </a:r>
            <a:r>
              <a:rPr lang="en-US" sz="1200" dirty="0" err="1"/>
              <a:t>mybridge</a:t>
            </a:r>
            <a:r>
              <a:rPr lang="en-US" sz="1200" dirty="0"/>
              <a:t> --name cont2 </a:t>
            </a:r>
            <a:r>
              <a:rPr lang="en-US" sz="1200" dirty="0" err="1"/>
              <a:t>nginx</a:t>
            </a:r>
            <a:endParaRPr lang="en-US" sz="1200" dirty="0"/>
          </a:p>
          <a:p>
            <a:pPr lvl="1"/>
            <a:r>
              <a:rPr lang="en-US" sz="1200" dirty="0"/>
              <a:t>0cc3e0a14995202d7561e269b691f9601168c1a6c5f9147c2ff5de2492152308</a:t>
            </a:r>
          </a:p>
          <a:p>
            <a:endParaRPr lang="en-US" sz="1200" dirty="0" smtClean="0"/>
          </a:p>
          <a:p>
            <a:r>
              <a:rPr lang="en-US" sz="1200" dirty="0"/>
              <a:t>Create </a:t>
            </a:r>
            <a:r>
              <a:rPr lang="en-US" sz="1200" dirty="0" smtClean="0"/>
              <a:t>another container with name </a:t>
            </a:r>
            <a:r>
              <a:rPr lang="en-US" sz="1200" b="1" dirty="0" smtClean="0">
                <a:solidFill>
                  <a:srgbClr val="FF0000"/>
                </a:solidFill>
              </a:rPr>
              <a:t>cont3</a:t>
            </a:r>
            <a:r>
              <a:rPr lang="en-US" sz="1200" dirty="0" smtClean="0">
                <a:solidFill>
                  <a:srgbClr val="FF0000"/>
                </a:solidFill>
              </a:rPr>
              <a:t> </a:t>
            </a:r>
            <a:r>
              <a:rPr lang="en-US" sz="1200" dirty="0" smtClean="0"/>
              <a:t>without network option</a:t>
            </a:r>
          </a:p>
          <a:p>
            <a:endParaRPr lang="en-US" sz="1200" dirty="0"/>
          </a:p>
          <a:p>
            <a:pPr lvl="1"/>
            <a:r>
              <a:rPr lang="en-US" sz="1200" dirty="0" err="1"/>
              <a:t>root@ubuntu</a:t>
            </a:r>
            <a:r>
              <a:rPr lang="en-US" sz="1200" dirty="0" smtClean="0"/>
              <a:t>:~ </a:t>
            </a:r>
            <a:r>
              <a:rPr lang="en-US" sz="1200" dirty="0"/>
              <a:t># </a:t>
            </a:r>
            <a:r>
              <a:rPr lang="en-US" sz="1200" dirty="0" err="1"/>
              <a:t>docker</a:t>
            </a:r>
            <a:r>
              <a:rPr lang="en-US" sz="1200" dirty="0"/>
              <a:t> run -d --name cont3 alpine ping google.com</a:t>
            </a:r>
          </a:p>
          <a:p>
            <a:pPr lvl="1"/>
            <a:r>
              <a:rPr lang="en-US" sz="1200" dirty="0"/>
              <a:t>5d2117052b9e6633759b11b81cc719455f79620d7d14b271f2193b7b8ff59208</a:t>
            </a:r>
          </a:p>
          <a:p>
            <a:endParaRPr lang="en-US" dirty="0" smtClean="0"/>
          </a:p>
          <a:p>
            <a:r>
              <a:rPr lang="en-US" sz="1600" b="1" dirty="0" smtClean="0"/>
              <a:t>Lets get into cont1 &amp; try to ping cont2 &amp; 3</a:t>
            </a:r>
          </a:p>
          <a:p>
            <a:endParaRPr lang="en-US" sz="1600" dirty="0" smtClean="0"/>
          </a:p>
          <a:p>
            <a:pPr lvl="1"/>
            <a:r>
              <a:rPr lang="en-US" sz="1200" dirty="0" err="1" smtClean="0"/>
              <a:t>root@ubuntu</a:t>
            </a:r>
            <a:r>
              <a:rPr lang="en-US" sz="1200" dirty="0" smtClean="0"/>
              <a:t>:~ </a:t>
            </a:r>
            <a:r>
              <a:rPr lang="en-US" sz="1200" dirty="0"/>
              <a:t># </a:t>
            </a:r>
            <a:r>
              <a:rPr lang="en-US" sz="1200" dirty="0" err="1"/>
              <a:t>docker</a:t>
            </a:r>
            <a:r>
              <a:rPr lang="en-US" sz="1200" dirty="0"/>
              <a:t> exec -it cont1 </a:t>
            </a:r>
            <a:r>
              <a:rPr lang="en-US" sz="1200" dirty="0" err="1"/>
              <a:t>sh</a:t>
            </a:r>
            <a:endParaRPr lang="en-US" sz="1200" dirty="0"/>
          </a:p>
          <a:p>
            <a:pPr lvl="1"/>
            <a:r>
              <a:rPr lang="en-US" sz="1200" dirty="0" smtClean="0"/>
              <a:t>/ </a:t>
            </a:r>
            <a:r>
              <a:rPr lang="en-US" sz="1200" dirty="0"/>
              <a:t># </a:t>
            </a:r>
            <a:r>
              <a:rPr lang="en-US" sz="1200" b="1" dirty="0">
                <a:solidFill>
                  <a:srgbClr val="FF0000"/>
                </a:solidFill>
              </a:rPr>
              <a:t>ping cont2</a:t>
            </a:r>
          </a:p>
          <a:p>
            <a:pPr lvl="1"/>
            <a:r>
              <a:rPr lang="en-US" sz="1200" dirty="0"/>
              <a:t>PING cont2 (172.19.0.3): 56 data bytes</a:t>
            </a:r>
          </a:p>
          <a:p>
            <a:pPr lvl="1"/>
            <a:r>
              <a:rPr lang="en-US" sz="1200" dirty="0"/>
              <a:t>64 bytes from 172.19.0.3: </a:t>
            </a:r>
            <a:r>
              <a:rPr lang="en-US" sz="1200" dirty="0" err="1"/>
              <a:t>seq</a:t>
            </a:r>
            <a:r>
              <a:rPr lang="en-US" sz="1200" dirty="0"/>
              <a:t>=0 </a:t>
            </a:r>
            <a:r>
              <a:rPr lang="en-US" sz="1200" dirty="0" err="1"/>
              <a:t>ttl</a:t>
            </a:r>
            <a:r>
              <a:rPr lang="en-US" sz="1200" dirty="0"/>
              <a:t>=64 time=0.214 </a:t>
            </a:r>
            <a:r>
              <a:rPr lang="en-US" sz="1200" dirty="0" err="1"/>
              <a:t>ms</a:t>
            </a:r>
            <a:endParaRPr lang="en-US" sz="1200" dirty="0"/>
          </a:p>
          <a:p>
            <a:pPr lvl="1"/>
            <a:r>
              <a:rPr lang="en-US" sz="1200" dirty="0"/>
              <a:t>64 bytes from 172.19.0.3: </a:t>
            </a:r>
            <a:r>
              <a:rPr lang="en-US" sz="1200" dirty="0" err="1"/>
              <a:t>seq</a:t>
            </a:r>
            <a:r>
              <a:rPr lang="en-US" sz="1200" dirty="0"/>
              <a:t>=1 </a:t>
            </a:r>
            <a:r>
              <a:rPr lang="en-US" sz="1200" dirty="0" err="1"/>
              <a:t>ttl</a:t>
            </a:r>
            <a:r>
              <a:rPr lang="en-US" sz="1200" dirty="0"/>
              <a:t>=64 time=0.267 </a:t>
            </a:r>
            <a:r>
              <a:rPr lang="en-US" sz="1200" dirty="0" err="1"/>
              <a:t>ms</a:t>
            </a:r>
            <a:endParaRPr lang="en-US" sz="1200" dirty="0"/>
          </a:p>
          <a:p>
            <a:pPr lvl="1"/>
            <a:r>
              <a:rPr lang="en-US" sz="1200" dirty="0"/>
              <a:t>^C</a:t>
            </a:r>
          </a:p>
          <a:p>
            <a:pPr lvl="1"/>
            <a:r>
              <a:rPr lang="en-US" sz="1200" dirty="0"/>
              <a:t>--- cont2 ping statistics ---</a:t>
            </a:r>
          </a:p>
          <a:p>
            <a:pPr lvl="1"/>
            <a:r>
              <a:rPr lang="en-US" sz="1200" dirty="0"/>
              <a:t>2 packets transmitted, 2 packets received, 0% packet loss</a:t>
            </a:r>
          </a:p>
          <a:p>
            <a:pPr lvl="1"/>
            <a:r>
              <a:rPr lang="en-US" sz="1200" dirty="0"/>
              <a:t>round-trip min/</a:t>
            </a:r>
            <a:r>
              <a:rPr lang="en-US" sz="1200" dirty="0" err="1"/>
              <a:t>avg</a:t>
            </a:r>
            <a:r>
              <a:rPr lang="en-US" sz="1200" dirty="0"/>
              <a:t>/max = 0.214/0.240/0.267 </a:t>
            </a:r>
            <a:r>
              <a:rPr lang="en-US" sz="1200" dirty="0" err="1" smtClean="0"/>
              <a:t>ms</a:t>
            </a:r>
            <a:endParaRPr lang="en-US" sz="1200" dirty="0" smtClean="0"/>
          </a:p>
          <a:p>
            <a:pPr lvl="1"/>
            <a:endParaRPr lang="en-US" sz="1200" dirty="0"/>
          </a:p>
          <a:p>
            <a:pPr lvl="1"/>
            <a:r>
              <a:rPr lang="en-US" sz="1200" dirty="0"/>
              <a:t>/ # </a:t>
            </a:r>
            <a:r>
              <a:rPr lang="en-US" sz="1200" b="1" dirty="0">
                <a:solidFill>
                  <a:srgbClr val="FF0000"/>
                </a:solidFill>
              </a:rPr>
              <a:t>ping cont3</a:t>
            </a:r>
          </a:p>
          <a:p>
            <a:pPr lvl="1"/>
            <a:r>
              <a:rPr lang="en-US" sz="1200" dirty="0"/>
              <a:t>ping: bad address 'cont3'</a:t>
            </a:r>
          </a:p>
          <a:p>
            <a:r>
              <a:rPr lang="en-US" sz="1200" dirty="0"/>
              <a:t>/ #</a:t>
            </a:r>
          </a:p>
          <a:p>
            <a:endParaRPr lang="en-US" dirty="0"/>
          </a:p>
        </p:txBody>
      </p:sp>
    </p:spTree>
    <p:extLst>
      <p:ext uri="{BB962C8B-B14F-4D97-AF65-F5344CB8AC3E}">
        <p14:creationId xmlns:p14="http://schemas.microsoft.com/office/powerpoint/2010/main" val="40877654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2205" y="242897"/>
            <a:ext cx="5120312" cy="461665"/>
          </a:xfrm>
          <a:prstGeom prst="rect">
            <a:avLst/>
          </a:prstGeom>
          <a:noFill/>
        </p:spPr>
        <p:txBody>
          <a:bodyPr wrap="none" lIns="91440" tIns="45720" rIns="91440" bIns="45720">
            <a:spAutoFit/>
          </a:bodyPr>
          <a:lstStyle/>
          <a:p>
            <a:pPr algn="ctr"/>
            <a:r>
              <a:rPr lang="en-US" sz="2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Docker overlay Network Driver</a:t>
            </a:r>
            <a:endParaRPr lang="en-US"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867" y="969485"/>
            <a:ext cx="8929042" cy="5001658"/>
          </a:xfrm>
          <a:prstGeom prst="rect">
            <a:avLst/>
          </a:prstGeom>
        </p:spPr>
      </p:pic>
    </p:spTree>
    <p:extLst>
      <p:ext uri="{BB962C8B-B14F-4D97-AF65-F5344CB8AC3E}">
        <p14:creationId xmlns:p14="http://schemas.microsoft.com/office/powerpoint/2010/main" val="7766385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262" y="2537995"/>
            <a:ext cx="9142857" cy="3390476"/>
          </a:xfrm>
          <a:prstGeom prst="rect">
            <a:avLst/>
          </a:prstGeom>
        </p:spPr>
      </p:pic>
      <p:sp>
        <p:nvSpPr>
          <p:cNvPr id="3" name="TextBox 2"/>
          <p:cNvSpPr txBox="1"/>
          <p:nvPr/>
        </p:nvSpPr>
        <p:spPr>
          <a:xfrm>
            <a:off x="1013552" y="264405"/>
            <a:ext cx="9463489" cy="1708160"/>
          </a:xfrm>
          <a:prstGeom prst="rect">
            <a:avLst/>
          </a:prstGeom>
          <a:noFill/>
        </p:spPr>
        <p:txBody>
          <a:bodyPr wrap="square" rtlCol="0">
            <a:spAutoFit/>
          </a:bodyPr>
          <a:lstStyle/>
          <a:p>
            <a:pPr marL="285750" indent="-285750" algn="just">
              <a:buFont typeface="Wingdings" panose="05000000000000000000" pitchFamily="2" charset="2"/>
              <a:buChar char="Ø"/>
            </a:pPr>
            <a:r>
              <a:rPr lang="en-US" sz="1500" dirty="0" smtClean="0"/>
              <a:t>Docker overlay network required swarm mode enabled </a:t>
            </a:r>
          </a:p>
          <a:p>
            <a:pPr marL="285750" indent="-285750" algn="just">
              <a:buFont typeface="Wingdings" panose="05000000000000000000" pitchFamily="2" charset="2"/>
              <a:buChar char="Ø"/>
            </a:pPr>
            <a:r>
              <a:rPr lang="en-US" sz="1500" dirty="0" smtClean="0"/>
              <a:t>During </a:t>
            </a:r>
            <a:r>
              <a:rPr lang="en-US" sz="1500" dirty="0"/>
              <a:t>overlay network creation, Docker Engine creates the network infrastructure required for overlays on each host. A Linux bridge is created per overlay along with its associated VXLAN interfaces. </a:t>
            </a:r>
            <a:endParaRPr lang="en-US" sz="1500" dirty="0" smtClean="0"/>
          </a:p>
          <a:p>
            <a:pPr marL="285750" indent="-285750" algn="just">
              <a:buFont typeface="Wingdings" panose="05000000000000000000" pitchFamily="2" charset="2"/>
              <a:buChar char="Ø"/>
            </a:pPr>
            <a:r>
              <a:rPr lang="en-US" sz="1500" dirty="0" smtClean="0"/>
              <a:t>The </a:t>
            </a:r>
            <a:r>
              <a:rPr lang="en-US" sz="1500" dirty="0"/>
              <a:t>Docker Engine intelligently instantiates overlay networks on hosts only when a container attached to that network is scheduled on the host</a:t>
            </a:r>
            <a:r>
              <a:rPr lang="en-US" sz="1500" dirty="0" smtClean="0"/>
              <a:t>.</a:t>
            </a:r>
          </a:p>
          <a:p>
            <a:pPr marL="285750" indent="-285750" algn="just">
              <a:buFont typeface="Wingdings" panose="05000000000000000000" pitchFamily="2" charset="2"/>
              <a:buChar char="Ø"/>
            </a:pPr>
            <a:r>
              <a:rPr lang="en-US" sz="1500" dirty="0" smtClean="0"/>
              <a:t>It </a:t>
            </a:r>
            <a:r>
              <a:rPr lang="en-US" sz="1500" dirty="0"/>
              <a:t>extends the overlay across all hosts participating in this particular overlay. </a:t>
            </a:r>
            <a:endParaRPr lang="en-US" sz="1500" dirty="0" smtClean="0"/>
          </a:p>
        </p:txBody>
      </p:sp>
    </p:spTree>
    <p:extLst>
      <p:ext uri="{BB962C8B-B14F-4D97-AF65-F5344CB8AC3E}">
        <p14:creationId xmlns:p14="http://schemas.microsoft.com/office/powerpoint/2010/main" val="11220433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354" y="264406"/>
            <a:ext cx="11149070" cy="6425932"/>
          </a:xfrm>
          <a:prstGeom prst="rect">
            <a:avLst/>
          </a:prstGeom>
        </p:spPr>
      </p:pic>
    </p:spTree>
    <p:extLst>
      <p:ext uri="{BB962C8B-B14F-4D97-AF65-F5344CB8AC3E}">
        <p14:creationId xmlns:p14="http://schemas.microsoft.com/office/powerpoint/2010/main" val="1074583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5008" y="378804"/>
            <a:ext cx="2529860" cy="646331"/>
          </a:xfrm>
          <a:prstGeom prst="rect">
            <a:avLst/>
          </a:prstGeom>
          <a:noFill/>
        </p:spPr>
        <p:txBody>
          <a:bodyPr wrap="none" lIns="91440" tIns="45720" rIns="91440" bIns="45720">
            <a:spAutoFit/>
          </a:bodyPr>
          <a:lstStyle/>
          <a:p>
            <a:pPr algn="ctr"/>
            <a:r>
              <a:rPr lang="en-US" sz="3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sym typeface="Trebuchet MS"/>
              </a:rPr>
              <a:t>Contents </a:t>
            </a:r>
            <a:endPar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 name="TextBox 1"/>
          <p:cNvSpPr txBox="1"/>
          <p:nvPr/>
        </p:nvSpPr>
        <p:spPr>
          <a:xfrm>
            <a:off x="2016087" y="1520328"/>
            <a:ext cx="8736376" cy="1674817"/>
          </a:xfrm>
          <a:prstGeom prst="rect">
            <a:avLst/>
          </a:prstGeom>
          <a:noFill/>
        </p:spPr>
        <p:txBody>
          <a:bodyPr wrap="square" rtlCol="0">
            <a:spAutoFit/>
          </a:bodyPr>
          <a:lstStyle/>
          <a:p>
            <a:pPr marL="370840" indent="-358140" algn="just">
              <a:lnSpc>
                <a:spcPct val="100000"/>
              </a:lnSpc>
              <a:spcBef>
                <a:spcPts val="1260"/>
              </a:spcBef>
              <a:buClr>
                <a:srgbClr val="E38312"/>
              </a:buClr>
              <a:buFont typeface="Wingdings"/>
              <a:buChar char=""/>
              <a:tabLst>
                <a:tab pos="370840" algn="l"/>
                <a:tab pos="371475" algn="l"/>
              </a:tabLst>
            </a:pPr>
            <a:r>
              <a:rPr lang="en-US" dirty="0"/>
              <a:t>Basic Network understanding</a:t>
            </a:r>
          </a:p>
          <a:p>
            <a:pPr marL="370840" indent="-358140" algn="just">
              <a:lnSpc>
                <a:spcPct val="100000"/>
              </a:lnSpc>
              <a:spcBef>
                <a:spcPts val="1260"/>
              </a:spcBef>
              <a:buClr>
                <a:srgbClr val="E38312"/>
              </a:buClr>
              <a:buFont typeface="Wingdings"/>
              <a:buChar char=""/>
              <a:tabLst>
                <a:tab pos="370840" algn="l"/>
                <a:tab pos="371475" algn="l"/>
              </a:tabLst>
            </a:pPr>
            <a:r>
              <a:rPr lang="en-US" dirty="0"/>
              <a:t>Why we need Docker Networking</a:t>
            </a:r>
          </a:p>
          <a:p>
            <a:pPr marL="370840" indent="-358140" algn="just">
              <a:spcBef>
                <a:spcPts val="1165"/>
              </a:spcBef>
              <a:buClr>
                <a:srgbClr val="E38312"/>
              </a:buClr>
              <a:buFont typeface="Wingdings"/>
              <a:buChar char=""/>
              <a:tabLst>
                <a:tab pos="370840" algn="l"/>
                <a:tab pos="371475" algn="l"/>
              </a:tabLst>
            </a:pPr>
            <a:r>
              <a:rPr lang="en-US" dirty="0" smtClean="0"/>
              <a:t>Docker </a:t>
            </a:r>
            <a:r>
              <a:rPr lang="en-US" dirty="0"/>
              <a:t>Native Network Drivers</a:t>
            </a:r>
          </a:p>
          <a:p>
            <a:pPr marL="370840" indent="-358140" algn="just">
              <a:lnSpc>
                <a:spcPct val="100000"/>
              </a:lnSpc>
              <a:spcBef>
                <a:spcPts val="1165"/>
              </a:spcBef>
              <a:buClr>
                <a:srgbClr val="E38312"/>
              </a:buClr>
              <a:buFont typeface="Wingdings"/>
              <a:buChar char=""/>
              <a:tabLst>
                <a:tab pos="370840" algn="l"/>
                <a:tab pos="371475" algn="l"/>
              </a:tabLst>
            </a:pPr>
            <a:r>
              <a:rPr lang="en-US" dirty="0"/>
              <a:t>How we can create our own network &amp; assign them to set of containers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2327" y="277476"/>
            <a:ext cx="6492483" cy="584775"/>
          </a:xfrm>
          <a:prstGeom prst="rect">
            <a:avLst/>
          </a:prstGeom>
          <a:noFill/>
        </p:spPr>
        <p:txBody>
          <a:bodyPr wrap="none" lIns="91440" tIns="45720" rIns="91440" bIns="45720">
            <a:spAutoFit/>
          </a:bodyPr>
          <a:lstStyle/>
          <a:p>
            <a:pPr algn="ctr"/>
            <a:r>
              <a:rPr lang="en-US" sz="3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sym typeface="Trebuchet MS"/>
              </a:rPr>
              <a:t>Basic Network Understanding</a:t>
            </a:r>
            <a:endParaRPr lang="en-US" sz="32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284" y="2740447"/>
            <a:ext cx="7160964" cy="3227441"/>
          </a:xfrm>
          <a:prstGeom prst="rect">
            <a:avLst/>
          </a:prstGeom>
        </p:spPr>
      </p:pic>
      <p:sp>
        <p:nvSpPr>
          <p:cNvPr id="6" name="TextBox 5"/>
          <p:cNvSpPr txBox="1"/>
          <p:nvPr/>
        </p:nvSpPr>
        <p:spPr>
          <a:xfrm>
            <a:off x="1079653" y="1178101"/>
            <a:ext cx="9066882" cy="1246495"/>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t>A network can be defined as a group of computers and other devices connected in some ways so as to be able to exchange data. </a:t>
            </a:r>
            <a:endParaRPr lang="en-US" sz="1500" dirty="0" smtClean="0"/>
          </a:p>
          <a:p>
            <a:pPr algn="just"/>
            <a:endParaRPr lang="en-US" sz="1500" dirty="0" smtClean="0"/>
          </a:p>
          <a:p>
            <a:pPr marL="285750" indent="-285750" algn="just">
              <a:buFont typeface="Arial" panose="020B0604020202020204" pitchFamily="34" charset="0"/>
              <a:buChar char="•"/>
            </a:pPr>
            <a:r>
              <a:rPr lang="en-US" sz="1500" dirty="0" smtClean="0"/>
              <a:t>Each </a:t>
            </a:r>
            <a:r>
              <a:rPr lang="en-US" sz="1500" dirty="0"/>
              <a:t>of the devices on the network can be thought of as a node; each node has a unique address</a:t>
            </a:r>
          </a:p>
        </p:txBody>
      </p:sp>
    </p:spTree>
    <p:extLst>
      <p:ext uri="{BB962C8B-B14F-4D97-AF65-F5344CB8AC3E}">
        <p14:creationId xmlns:p14="http://schemas.microsoft.com/office/powerpoint/2010/main" val="3980359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7689" y="246075"/>
            <a:ext cx="5506637" cy="584775"/>
          </a:xfrm>
          <a:prstGeom prst="rect">
            <a:avLst/>
          </a:prstGeom>
          <a:noFill/>
        </p:spPr>
        <p:txBody>
          <a:bodyPr wrap="none" lIns="91440" tIns="45720" rIns="91440" bIns="45720">
            <a:spAutoFit/>
          </a:bodyPr>
          <a:lstStyle/>
          <a:p>
            <a:pPr algn="ctr"/>
            <a:r>
              <a:rPr lang="en-US" sz="3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sym typeface="Trebuchet MS"/>
              </a:rPr>
              <a:t>Basic Virtual Networking</a:t>
            </a:r>
            <a:endParaRPr lang="en-US" sz="32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 name="Rectangle 1"/>
          <p:cNvSpPr>
            <a:spLocks noChangeArrowheads="1"/>
          </p:cNvSpPr>
          <p:nvPr/>
        </p:nvSpPr>
        <p:spPr bwMode="auto">
          <a:xfrm>
            <a:off x="417689" y="3529768"/>
            <a:ext cx="65" cy="26158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9306" y="2739682"/>
            <a:ext cx="8890611" cy="3694169"/>
          </a:xfrm>
          <a:prstGeom prst="rect">
            <a:avLst/>
          </a:prstGeom>
        </p:spPr>
      </p:pic>
      <p:sp>
        <p:nvSpPr>
          <p:cNvPr id="5" name="TextBox 4"/>
          <p:cNvSpPr txBox="1"/>
          <p:nvPr/>
        </p:nvSpPr>
        <p:spPr>
          <a:xfrm>
            <a:off x="1090670" y="1046602"/>
            <a:ext cx="10179585" cy="1477328"/>
          </a:xfrm>
          <a:prstGeom prst="rect">
            <a:avLst/>
          </a:prstGeom>
          <a:noFill/>
        </p:spPr>
        <p:txBody>
          <a:bodyPr wrap="square" rtlCol="0">
            <a:spAutoFit/>
          </a:bodyPr>
          <a:lstStyle/>
          <a:p>
            <a:pPr algn="just"/>
            <a:r>
              <a:rPr lang="en-US" sz="1500" dirty="0"/>
              <a:t>Virtual networking is a technology that facilitates data communication between two or more virtual machines (VM). It is similar to traditional computer networking but provides interconnection between VMs, virtual servers and other related components in a virtualized computing </a:t>
            </a:r>
            <a:r>
              <a:rPr lang="en-US" sz="1500" dirty="0" smtClean="0"/>
              <a:t>environment</a:t>
            </a:r>
          </a:p>
          <a:p>
            <a:pPr algn="just"/>
            <a:endParaRPr lang="en-US" sz="1500" dirty="0"/>
          </a:p>
          <a:p>
            <a:pPr algn="just"/>
            <a:r>
              <a:rPr lang="en-US" sz="1500" dirty="0"/>
              <a:t>Virtual networking is based on physical computer networking principles, but its functions are mostly software-driven</a:t>
            </a:r>
          </a:p>
        </p:txBody>
      </p:sp>
    </p:spTree>
    <p:extLst>
      <p:ext uri="{BB962C8B-B14F-4D97-AF65-F5344CB8AC3E}">
        <p14:creationId xmlns:p14="http://schemas.microsoft.com/office/powerpoint/2010/main" val="869208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8904" y="298867"/>
            <a:ext cx="7576113" cy="461665"/>
          </a:xfrm>
          <a:prstGeom prst="rect">
            <a:avLst/>
          </a:prstGeom>
          <a:noFill/>
        </p:spPr>
        <p:txBody>
          <a:bodyPr wrap="none" lIns="91440" tIns="45720" rIns="91440" bIns="45720">
            <a:spAutoFit/>
          </a:bodyPr>
          <a:lstStyle/>
          <a:p>
            <a:pPr algn="ctr"/>
            <a:r>
              <a:rPr lang="en-US" sz="2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Why We Need Docker/Container Networking ?</a:t>
            </a:r>
            <a:endParaRPr lang="en-US" sz="2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 name="Rectangle 1"/>
          <p:cNvSpPr>
            <a:spLocks noChangeArrowheads="1"/>
          </p:cNvSpPr>
          <p:nvPr/>
        </p:nvSpPr>
        <p:spPr bwMode="auto">
          <a:xfrm>
            <a:off x="417689" y="3529768"/>
            <a:ext cx="65" cy="26158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1652530" y="1520328"/>
            <a:ext cx="8736375" cy="2816156"/>
          </a:xfrm>
          <a:prstGeom prst="rect">
            <a:avLst/>
          </a:prstGeom>
          <a:noFill/>
        </p:spPr>
        <p:txBody>
          <a:bodyPr wrap="square" rtlCol="0">
            <a:spAutoFit/>
          </a:bodyPr>
          <a:lstStyle/>
          <a:p>
            <a:pPr marL="367665" indent="-354965">
              <a:lnSpc>
                <a:spcPct val="100000"/>
              </a:lnSpc>
              <a:spcBef>
                <a:spcPts val="1260"/>
              </a:spcBef>
              <a:buClr>
                <a:srgbClr val="E38312"/>
              </a:buClr>
              <a:buChar char="•"/>
              <a:tabLst>
                <a:tab pos="367665" algn="l"/>
                <a:tab pos="368300" algn="l"/>
              </a:tabLst>
            </a:pPr>
            <a:r>
              <a:rPr lang="en-US" sz="1600" dirty="0"/>
              <a:t>Containers need to talk to external world. </a:t>
            </a:r>
          </a:p>
          <a:p>
            <a:pPr marL="367665" indent="-354965">
              <a:lnSpc>
                <a:spcPct val="100000"/>
              </a:lnSpc>
              <a:spcBef>
                <a:spcPts val="1260"/>
              </a:spcBef>
              <a:buClr>
                <a:srgbClr val="E38312"/>
              </a:buClr>
              <a:buChar char="•"/>
              <a:tabLst>
                <a:tab pos="367665" algn="l"/>
                <a:tab pos="368300" algn="l"/>
              </a:tabLst>
            </a:pPr>
            <a:r>
              <a:rPr lang="en-US" sz="1600" dirty="0"/>
              <a:t>Reach Containers from external world to use the service that Containers provides. </a:t>
            </a:r>
          </a:p>
          <a:p>
            <a:pPr marL="367665" indent="-354965">
              <a:lnSpc>
                <a:spcPct val="100000"/>
              </a:lnSpc>
              <a:spcBef>
                <a:spcPts val="1260"/>
              </a:spcBef>
              <a:buClr>
                <a:srgbClr val="E38312"/>
              </a:buClr>
              <a:buChar char="•"/>
              <a:tabLst>
                <a:tab pos="367665" algn="l"/>
                <a:tab pos="368300" algn="l"/>
              </a:tabLst>
            </a:pPr>
            <a:r>
              <a:rPr lang="en-US" sz="1600" dirty="0"/>
              <a:t>Allows Containers to talk to host machine. </a:t>
            </a:r>
          </a:p>
          <a:p>
            <a:pPr marL="367665" indent="-354965">
              <a:lnSpc>
                <a:spcPct val="100000"/>
              </a:lnSpc>
              <a:spcBef>
                <a:spcPts val="1260"/>
              </a:spcBef>
              <a:buClr>
                <a:srgbClr val="E38312"/>
              </a:buClr>
              <a:buChar char="•"/>
              <a:tabLst>
                <a:tab pos="367665" algn="l"/>
                <a:tab pos="368300" algn="l"/>
              </a:tabLst>
            </a:pPr>
            <a:r>
              <a:rPr lang="en-US" sz="1600" dirty="0"/>
              <a:t>Inter-container connectivity in same host and across hosts. </a:t>
            </a:r>
          </a:p>
          <a:p>
            <a:pPr marL="367665" indent="-354965">
              <a:lnSpc>
                <a:spcPct val="100000"/>
              </a:lnSpc>
              <a:spcBef>
                <a:spcPts val="1260"/>
              </a:spcBef>
              <a:buClr>
                <a:srgbClr val="E38312"/>
              </a:buClr>
              <a:buChar char="•"/>
              <a:tabLst>
                <a:tab pos="367665" algn="l"/>
                <a:tab pos="368300" algn="l"/>
              </a:tabLst>
            </a:pPr>
            <a:r>
              <a:rPr lang="en-US" sz="1600" dirty="0"/>
              <a:t>Discover services provided by containers automatically. </a:t>
            </a:r>
          </a:p>
          <a:p>
            <a:pPr marL="367665" indent="-354965">
              <a:lnSpc>
                <a:spcPct val="100000"/>
              </a:lnSpc>
              <a:spcBef>
                <a:spcPts val="1260"/>
              </a:spcBef>
              <a:buClr>
                <a:srgbClr val="E38312"/>
              </a:buClr>
              <a:buChar char="•"/>
              <a:tabLst>
                <a:tab pos="367665" algn="l"/>
                <a:tab pos="368300" algn="l"/>
              </a:tabLst>
            </a:pPr>
            <a:r>
              <a:rPr lang="en-US" sz="1600" dirty="0"/>
              <a:t>Load balance traffic between different containers in a service </a:t>
            </a:r>
          </a:p>
          <a:p>
            <a:pPr marL="367665" indent="-354965">
              <a:lnSpc>
                <a:spcPct val="100000"/>
              </a:lnSpc>
              <a:spcBef>
                <a:spcPts val="1260"/>
              </a:spcBef>
              <a:buClr>
                <a:srgbClr val="E38312"/>
              </a:buClr>
              <a:buChar char="•"/>
              <a:tabLst>
                <a:tab pos="367665" algn="l"/>
                <a:tab pos="368300" algn="l"/>
              </a:tabLst>
            </a:pPr>
            <a:r>
              <a:rPr lang="en-US" sz="1600" dirty="0"/>
              <a:t>Provide secure multi-tenant services</a:t>
            </a:r>
          </a:p>
        </p:txBody>
      </p:sp>
    </p:spTree>
    <p:extLst>
      <p:ext uri="{BB962C8B-B14F-4D97-AF65-F5344CB8AC3E}">
        <p14:creationId xmlns:p14="http://schemas.microsoft.com/office/powerpoint/2010/main" val="2250289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17689" y="3529768"/>
            <a:ext cx="65" cy="26158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417689" y="287850"/>
            <a:ext cx="5950668" cy="461665"/>
          </a:xfrm>
          <a:prstGeom prst="rect">
            <a:avLst/>
          </a:prstGeom>
          <a:noFill/>
        </p:spPr>
        <p:txBody>
          <a:bodyPr wrap="none" lIns="91440" tIns="45720" rIns="91440" bIns="45720">
            <a:spAutoFit/>
          </a:bodyPr>
          <a:lstStyle/>
          <a:p>
            <a:pPr algn="ctr"/>
            <a:r>
              <a:rPr lang="en-US"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Default Networks created by </a:t>
            </a:r>
            <a:r>
              <a:rPr lang="en-US" sz="2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Docker</a:t>
            </a:r>
            <a:endParaRPr lang="en-US"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object 3"/>
          <p:cNvSpPr/>
          <p:nvPr/>
        </p:nvSpPr>
        <p:spPr>
          <a:xfrm>
            <a:off x="1263630" y="984366"/>
            <a:ext cx="8761356" cy="1848612"/>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4"/>
          <p:cNvSpPr txBox="1"/>
          <p:nvPr/>
        </p:nvSpPr>
        <p:spPr>
          <a:xfrm>
            <a:off x="2068474" y="3067829"/>
            <a:ext cx="8429625" cy="2777683"/>
          </a:xfrm>
          <a:prstGeom prst="rect">
            <a:avLst/>
          </a:prstGeom>
        </p:spPr>
        <p:txBody>
          <a:bodyPr vert="horz" wrap="square" lIns="0" tIns="16002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600" indent="-342900">
              <a:lnSpc>
                <a:spcPct val="100000"/>
              </a:lnSpc>
              <a:spcBef>
                <a:spcPts val="1260"/>
              </a:spcBef>
              <a:buClr>
                <a:srgbClr val="E38312"/>
              </a:buClr>
              <a:buFont typeface="Arial" panose="020B0604020202020204" pitchFamily="34" charset="0"/>
              <a:buChar char="•"/>
              <a:tabLst>
                <a:tab pos="313055" algn="l"/>
              </a:tabLst>
            </a:pPr>
            <a:r>
              <a:rPr lang="en-US" sz="2000" spc="-5" dirty="0" smtClean="0">
                <a:solidFill>
                  <a:srgbClr val="404040"/>
                </a:solidFill>
                <a:latin typeface="Arial"/>
                <a:cs typeface="Arial"/>
              </a:rPr>
              <a:t>“</a:t>
            </a:r>
            <a:r>
              <a:rPr sz="2000" spc="-5" dirty="0" smtClean="0">
                <a:solidFill>
                  <a:srgbClr val="404040"/>
                </a:solidFill>
                <a:latin typeface="Arial"/>
                <a:cs typeface="Arial"/>
              </a:rPr>
              <a:t>bridge</a:t>
            </a:r>
            <a:r>
              <a:rPr sz="2000" spc="-5" dirty="0">
                <a:solidFill>
                  <a:srgbClr val="404040"/>
                </a:solidFill>
                <a:latin typeface="Arial"/>
                <a:cs typeface="Arial"/>
              </a:rPr>
              <a:t>” </a:t>
            </a:r>
            <a:r>
              <a:rPr sz="2000" spc="-105" dirty="0">
                <a:solidFill>
                  <a:srgbClr val="404040"/>
                </a:solidFill>
                <a:latin typeface="Arial"/>
                <a:cs typeface="Arial"/>
              </a:rPr>
              <a:t>is </a:t>
            </a:r>
            <a:r>
              <a:rPr sz="2000" spc="-20" dirty="0">
                <a:solidFill>
                  <a:srgbClr val="404040"/>
                </a:solidFill>
                <a:latin typeface="Arial"/>
                <a:cs typeface="Arial"/>
              </a:rPr>
              <a:t>the </a:t>
            </a:r>
            <a:r>
              <a:rPr sz="2000" spc="-40" dirty="0">
                <a:solidFill>
                  <a:srgbClr val="404040"/>
                </a:solidFill>
                <a:latin typeface="Arial"/>
                <a:cs typeface="Arial"/>
              </a:rPr>
              <a:t>default </a:t>
            </a:r>
            <a:r>
              <a:rPr sz="2000" spc="-95" dirty="0">
                <a:solidFill>
                  <a:srgbClr val="404040"/>
                </a:solidFill>
                <a:latin typeface="Arial"/>
                <a:cs typeface="Arial"/>
              </a:rPr>
              <a:t>Bridge</a:t>
            </a:r>
            <a:r>
              <a:rPr sz="2000" spc="-409" dirty="0">
                <a:solidFill>
                  <a:srgbClr val="404040"/>
                </a:solidFill>
                <a:latin typeface="Arial"/>
                <a:cs typeface="Arial"/>
              </a:rPr>
              <a:t> </a:t>
            </a:r>
            <a:r>
              <a:rPr sz="2000" spc="-40" dirty="0">
                <a:solidFill>
                  <a:srgbClr val="404040"/>
                </a:solidFill>
                <a:latin typeface="Arial"/>
                <a:cs typeface="Arial"/>
              </a:rPr>
              <a:t>network</a:t>
            </a:r>
            <a:endParaRPr sz="2000" dirty="0">
              <a:latin typeface="Arial"/>
              <a:cs typeface="Arial"/>
            </a:endParaRPr>
          </a:p>
          <a:p>
            <a:pPr marL="355600" indent="-342900">
              <a:lnSpc>
                <a:spcPct val="100000"/>
              </a:lnSpc>
              <a:spcBef>
                <a:spcPts val="1165"/>
              </a:spcBef>
              <a:buClr>
                <a:srgbClr val="E38312"/>
              </a:buClr>
              <a:buFont typeface="Arial" panose="020B0604020202020204" pitchFamily="34" charset="0"/>
              <a:buChar char="•"/>
              <a:tabLst>
                <a:tab pos="313055" algn="l"/>
              </a:tabLst>
            </a:pPr>
            <a:r>
              <a:rPr sz="2000" spc="-55" dirty="0">
                <a:solidFill>
                  <a:srgbClr val="404040"/>
                </a:solidFill>
                <a:latin typeface="Arial"/>
                <a:cs typeface="Arial"/>
              </a:rPr>
              <a:t>“docker_gwbridge”</a:t>
            </a:r>
            <a:r>
              <a:rPr sz="2000" spc="-135" dirty="0">
                <a:solidFill>
                  <a:srgbClr val="404040"/>
                </a:solidFill>
                <a:latin typeface="Arial"/>
                <a:cs typeface="Arial"/>
              </a:rPr>
              <a:t> </a:t>
            </a:r>
            <a:r>
              <a:rPr sz="2000" spc="-105" dirty="0">
                <a:solidFill>
                  <a:srgbClr val="404040"/>
                </a:solidFill>
                <a:latin typeface="Arial"/>
                <a:cs typeface="Arial"/>
              </a:rPr>
              <a:t>is</a:t>
            </a:r>
            <a:r>
              <a:rPr sz="2000" spc="-95" dirty="0">
                <a:solidFill>
                  <a:srgbClr val="404040"/>
                </a:solidFill>
                <a:latin typeface="Arial"/>
                <a:cs typeface="Arial"/>
              </a:rPr>
              <a:t> </a:t>
            </a:r>
            <a:r>
              <a:rPr sz="2000" spc="-120" dirty="0">
                <a:solidFill>
                  <a:srgbClr val="404040"/>
                </a:solidFill>
                <a:latin typeface="Arial"/>
                <a:cs typeface="Arial"/>
              </a:rPr>
              <a:t>used</a:t>
            </a:r>
            <a:r>
              <a:rPr sz="2000" spc="-110" dirty="0">
                <a:solidFill>
                  <a:srgbClr val="404040"/>
                </a:solidFill>
                <a:latin typeface="Arial"/>
                <a:cs typeface="Arial"/>
              </a:rPr>
              <a:t> </a:t>
            </a:r>
            <a:r>
              <a:rPr sz="2000" spc="-85" dirty="0">
                <a:solidFill>
                  <a:srgbClr val="404040"/>
                </a:solidFill>
                <a:latin typeface="Arial"/>
                <a:cs typeface="Arial"/>
              </a:rPr>
              <a:t>by</a:t>
            </a:r>
            <a:r>
              <a:rPr sz="2000" spc="-114" dirty="0">
                <a:solidFill>
                  <a:srgbClr val="404040"/>
                </a:solidFill>
                <a:latin typeface="Arial"/>
                <a:cs typeface="Arial"/>
              </a:rPr>
              <a:t> </a:t>
            </a:r>
            <a:r>
              <a:rPr sz="2000" spc="-30" dirty="0">
                <a:solidFill>
                  <a:srgbClr val="404040"/>
                </a:solidFill>
                <a:latin typeface="Arial"/>
                <a:cs typeface="Arial"/>
              </a:rPr>
              <a:t>multi-host</a:t>
            </a:r>
            <a:r>
              <a:rPr sz="2000" spc="-85" dirty="0">
                <a:solidFill>
                  <a:srgbClr val="404040"/>
                </a:solidFill>
                <a:latin typeface="Arial"/>
                <a:cs typeface="Arial"/>
              </a:rPr>
              <a:t> </a:t>
            </a:r>
            <a:r>
              <a:rPr sz="2000" spc="-65" dirty="0">
                <a:solidFill>
                  <a:srgbClr val="404040"/>
                </a:solidFill>
                <a:latin typeface="Arial"/>
                <a:cs typeface="Arial"/>
              </a:rPr>
              <a:t>networks</a:t>
            </a:r>
            <a:r>
              <a:rPr sz="2000" spc="-90" dirty="0">
                <a:solidFill>
                  <a:srgbClr val="404040"/>
                </a:solidFill>
                <a:latin typeface="Arial"/>
                <a:cs typeface="Arial"/>
              </a:rPr>
              <a:t> </a:t>
            </a:r>
            <a:r>
              <a:rPr sz="2000" spc="15" dirty="0">
                <a:solidFill>
                  <a:srgbClr val="404040"/>
                </a:solidFill>
                <a:latin typeface="Arial"/>
                <a:cs typeface="Arial"/>
              </a:rPr>
              <a:t>to</a:t>
            </a:r>
            <a:r>
              <a:rPr sz="2000" spc="-110" dirty="0">
                <a:solidFill>
                  <a:srgbClr val="404040"/>
                </a:solidFill>
                <a:latin typeface="Arial"/>
                <a:cs typeface="Arial"/>
              </a:rPr>
              <a:t> </a:t>
            </a:r>
            <a:r>
              <a:rPr sz="2000" spc="-75" dirty="0">
                <a:solidFill>
                  <a:srgbClr val="404040"/>
                </a:solidFill>
                <a:latin typeface="Arial"/>
                <a:cs typeface="Arial"/>
              </a:rPr>
              <a:t>connect</a:t>
            </a:r>
            <a:r>
              <a:rPr sz="2000" spc="-120" dirty="0">
                <a:solidFill>
                  <a:srgbClr val="404040"/>
                </a:solidFill>
                <a:latin typeface="Arial"/>
                <a:cs typeface="Arial"/>
              </a:rPr>
              <a:t> </a:t>
            </a:r>
            <a:r>
              <a:rPr sz="2000" spc="15" dirty="0">
                <a:solidFill>
                  <a:srgbClr val="404040"/>
                </a:solidFill>
                <a:latin typeface="Arial"/>
                <a:cs typeface="Arial"/>
              </a:rPr>
              <a:t>to</a:t>
            </a:r>
            <a:r>
              <a:rPr sz="2000" spc="-100" dirty="0">
                <a:solidFill>
                  <a:srgbClr val="404040"/>
                </a:solidFill>
                <a:latin typeface="Arial"/>
                <a:cs typeface="Arial"/>
              </a:rPr>
              <a:t> </a:t>
            </a:r>
            <a:r>
              <a:rPr sz="2000" spc="-60" dirty="0">
                <a:solidFill>
                  <a:srgbClr val="404040"/>
                </a:solidFill>
                <a:latin typeface="Arial"/>
                <a:cs typeface="Arial"/>
              </a:rPr>
              <a:t>outside</a:t>
            </a:r>
            <a:r>
              <a:rPr sz="2000" spc="-100" dirty="0">
                <a:solidFill>
                  <a:srgbClr val="404040"/>
                </a:solidFill>
                <a:latin typeface="Arial"/>
                <a:cs typeface="Arial"/>
              </a:rPr>
              <a:t> </a:t>
            </a:r>
            <a:r>
              <a:rPr sz="2000" spc="-25" dirty="0">
                <a:solidFill>
                  <a:srgbClr val="404040"/>
                </a:solidFill>
                <a:latin typeface="Arial"/>
                <a:cs typeface="Arial"/>
              </a:rPr>
              <a:t>world</a:t>
            </a:r>
            <a:endParaRPr sz="2000" dirty="0">
              <a:latin typeface="Arial"/>
              <a:cs typeface="Arial"/>
            </a:endParaRPr>
          </a:p>
          <a:p>
            <a:pPr marL="355600" indent="-342900">
              <a:lnSpc>
                <a:spcPct val="100000"/>
              </a:lnSpc>
              <a:spcBef>
                <a:spcPts val="1155"/>
              </a:spcBef>
              <a:buClr>
                <a:srgbClr val="E38312"/>
              </a:buClr>
              <a:buFont typeface="Arial" panose="020B0604020202020204" pitchFamily="34" charset="0"/>
              <a:buChar char="•"/>
              <a:tabLst>
                <a:tab pos="313055" algn="l"/>
              </a:tabLst>
            </a:pPr>
            <a:r>
              <a:rPr sz="2000" spc="25" dirty="0">
                <a:solidFill>
                  <a:srgbClr val="404040"/>
                </a:solidFill>
                <a:latin typeface="Arial"/>
                <a:cs typeface="Arial"/>
              </a:rPr>
              <a:t>“host” </a:t>
            </a:r>
            <a:r>
              <a:rPr sz="2000" spc="-35" dirty="0">
                <a:solidFill>
                  <a:srgbClr val="404040"/>
                </a:solidFill>
                <a:latin typeface="Arial"/>
                <a:cs typeface="Arial"/>
              </a:rPr>
              <a:t>network </a:t>
            </a:r>
            <a:r>
              <a:rPr sz="2000" spc="-100" dirty="0">
                <a:solidFill>
                  <a:srgbClr val="404040"/>
                </a:solidFill>
                <a:latin typeface="Arial"/>
                <a:cs typeface="Arial"/>
              </a:rPr>
              <a:t>is </a:t>
            </a:r>
            <a:r>
              <a:rPr sz="2000" spc="-120" dirty="0">
                <a:solidFill>
                  <a:srgbClr val="404040"/>
                </a:solidFill>
                <a:latin typeface="Arial"/>
                <a:cs typeface="Arial"/>
              </a:rPr>
              <a:t>used</a:t>
            </a:r>
            <a:r>
              <a:rPr sz="2000" spc="-160" dirty="0">
                <a:solidFill>
                  <a:srgbClr val="404040"/>
                </a:solidFill>
                <a:latin typeface="Arial"/>
                <a:cs typeface="Arial"/>
              </a:rPr>
              <a:t> </a:t>
            </a:r>
            <a:r>
              <a:rPr sz="2000" spc="-5" dirty="0">
                <a:solidFill>
                  <a:srgbClr val="404040"/>
                </a:solidFill>
                <a:latin typeface="Arial"/>
                <a:cs typeface="Arial"/>
              </a:rPr>
              <a:t>for </a:t>
            </a:r>
            <a:r>
              <a:rPr sz="2000" spc="-95" dirty="0">
                <a:solidFill>
                  <a:srgbClr val="404040"/>
                </a:solidFill>
                <a:latin typeface="Arial"/>
                <a:cs typeface="Arial"/>
              </a:rPr>
              <a:t>having </a:t>
            </a:r>
            <a:r>
              <a:rPr sz="2000" spc="-80" dirty="0">
                <a:solidFill>
                  <a:srgbClr val="404040"/>
                </a:solidFill>
                <a:latin typeface="Arial"/>
                <a:cs typeface="Arial"/>
              </a:rPr>
              <a:t>containers </a:t>
            </a:r>
            <a:r>
              <a:rPr sz="2000" spc="-30" dirty="0">
                <a:solidFill>
                  <a:srgbClr val="404040"/>
                </a:solidFill>
                <a:latin typeface="Arial"/>
                <a:cs typeface="Arial"/>
              </a:rPr>
              <a:t>in </a:t>
            </a:r>
            <a:r>
              <a:rPr sz="2000" spc="-65" dirty="0">
                <a:solidFill>
                  <a:srgbClr val="404040"/>
                </a:solidFill>
                <a:latin typeface="Arial"/>
                <a:cs typeface="Arial"/>
              </a:rPr>
              <a:t>host </a:t>
            </a:r>
            <a:r>
              <a:rPr sz="2000" spc="-130" dirty="0">
                <a:solidFill>
                  <a:srgbClr val="404040"/>
                </a:solidFill>
                <a:latin typeface="Arial"/>
                <a:cs typeface="Arial"/>
              </a:rPr>
              <a:t>namespace</a:t>
            </a:r>
            <a:endParaRPr sz="2000" dirty="0">
              <a:latin typeface="Arial"/>
              <a:cs typeface="Arial"/>
            </a:endParaRPr>
          </a:p>
          <a:p>
            <a:pPr marL="355600" indent="-342900">
              <a:lnSpc>
                <a:spcPct val="100000"/>
              </a:lnSpc>
              <a:spcBef>
                <a:spcPts val="1165"/>
              </a:spcBef>
              <a:buClr>
                <a:srgbClr val="E38312"/>
              </a:buClr>
              <a:buFont typeface="Arial" panose="020B0604020202020204" pitchFamily="34" charset="0"/>
              <a:buChar char="•"/>
              <a:tabLst>
                <a:tab pos="313055" algn="l"/>
              </a:tabLst>
            </a:pPr>
            <a:r>
              <a:rPr sz="2000" spc="-50" dirty="0">
                <a:solidFill>
                  <a:srgbClr val="404040"/>
                </a:solidFill>
                <a:latin typeface="Arial"/>
                <a:cs typeface="Arial"/>
              </a:rPr>
              <a:t>“ingress” </a:t>
            </a:r>
            <a:r>
              <a:rPr sz="2000" spc="-35" dirty="0">
                <a:solidFill>
                  <a:srgbClr val="404040"/>
                </a:solidFill>
                <a:latin typeface="Arial"/>
                <a:cs typeface="Arial"/>
              </a:rPr>
              <a:t>network </a:t>
            </a:r>
            <a:r>
              <a:rPr sz="2000" spc="-105" dirty="0">
                <a:solidFill>
                  <a:srgbClr val="404040"/>
                </a:solidFill>
                <a:latin typeface="Arial"/>
                <a:cs typeface="Arial"/>
              </a:rPr>
              <a:t>is </a:t>
            </a:r>
            <a:r>
              <a:rPr sz="2000" spc="-120" dirty="0">
                <a:solidFill>
                  <a:srgbClr val="404040"/>
                </a:solidFill>
                <a:latin typeface="Arial"/>
                <a:cs typeface="Arial"/>
              </a:rPr>
              <a:t>used </a:t>
            </a:r>
            <a:r>
              <a:rPr sz="2000" spc="-5" dirty="0">
                <a:solidFill>
                  <a:srgbClr val="404040"/>
                </a:solidFill>
                <a:latin typeface="Arial"/>
                <a:cs typeface="Arial"/>
              </a:rPr>
              <a:t>for </a:t>
            </a:r>
            <a:r>
              <a:rPr sz="2000" spc="-35" dirty="0">
                <a:solidFill>
                  <a:srgbClr val="404040"/>
                </a:solidFill>
                <a:latin typeface="Arial"/>
                <a:cs typeface="Arial"/>
              </a:rPr>
              <a:t>routing</a:t>
            </a:r>
            <a:r>
              <a:rPr sz="2000" spc="-355" dirty="0">
                <a:solidFill>
                  <a:srgbClr val="404040"/>
                </a:solidFill>
                <a:latin typeface="Arial"/>
                <a:cs typeface="Arial"/>
              </a:rPr>
              <a:t> </a:t>
            </a:r>
            <a:r>
              <a:rPr sz="2000" spc="-120" dirty="0">
                <a:solidFill>
                  <a:srgbClr val="404040"/>
                </a:solidFill>
                <a:latin typeface="Arial"/>
                <a:cs typeface="Arial"/>
              </a:rPr>
              <a:t>mesh</a:t>
            </a:r>
            <a:endParaRPr sz="2000" dirty="0">
              <a:latin typeface="Arial"/>
              <a:cs typeface="Arial"/>
            </a:endParaRPr>
          </a:p>
          <a:p>
            <a:pPr marL="355600" indent="-342900">
              <a:lnSpc>
                <a:spcPct val="100000"/>
              </a:lnSpc>
              <a:spcBef>
                <a:spcPts val="1165"/>
              </a:spcBef>
              <a:buClr>
                <a:srgbClr val="E38312"/>
              </a:buClr>
              <a:buFont typeface="Arial" panose="020B0604020202020204" pitchFamily="34" charset="0"/>
              <a:buChar char="•"/>
              <a:tabLst>
                <a:tab pos="313055" algn="l"/>
              </a:tabLst>
            </a:pPr>
            <a:r>
              <a:rPr sz="2000" spc="5" dirty="0">
                <a:solidFill>
                  <a:srgbClr val="404040"/>
                </a:solidFill>
                <a:latin typeface="Arial"/>
                <a:cs typeface="Arial"/>
              </a:rPr>
              <a:t>“none” </a:t>
            </a:r>
            <a:r>
              <a:rPr sz="2000" spc="-35" dirty="0">
                <a:solidFill>
                  <a:srgbClr val="404040"/>
                </a:solidFill>
                <a:latin typeface="Arial"/>
                <a:cs typeface="Arial"/>
              </a:rPr>
              <a:t>network </a:t>
            </a:r>
            <a:r>
              <a:rPr sz="2000" spc="-105" dirty="0">
                <a:solidFill>
                  <a:srgbClr val="404040"/>
                </a:solidFill>
                <a:latin typeface="Arial"/>
                <a:cs typeface="Arial"/>
              </a:rPr>
              <a:t>is </a:t>
            </a:r>
            <a:r>
              <a:rPr sz="2000" spc="-120" dirty="0">
                <a:solidFill>
                  <a:srgbClr val="404040"/>
                </a:solidFill>
                <a:latin typeface="Arial"/>
                <a:cs typeface="Arial"/>
              </a:rPr>
              <a:t>used </a:t>
            </a:r>
            <a:r>
              <a:rPr sz="2000" spc="-65" dirty="0">
                <a:solidFill>
                  <a:srgbClr val="404040"/>
                </a:solidFill>
                <a:latin typeface="Arial"/>
                <a:cs typeface="Arial"/>
              </a:rPr>
              <a:t>when </a:t>
            </a:r>
            <a:r>
              <a:rPr sz="2000" spc="-100" dirty="0">
                <a:solidFill>
                  <a:srgbClr val="404040"/>
                </a:solidFill>
                <a:latin typeface="Arial"/>
                <a:cs typeface="Arial"/>
              </a:rPr>
              <a:t>Containers </a:t>
            </a:r>
            <a:r>
              <a:rPr sz="2000" spc="-5" dirty="0">
                <a:solidFill>
                  <a:srgbClr val="404040"/>
                </a:solidFill>
                <a:latin typeface="Arial"/>
                <a:cs typeface="Arial"/>
              </a:rPr>
              <a:t>don’t</a:t>
            </a:r>
            <a:r>
              <a:rPr sz="2000" spc="-375" dirty="0">
                <a:solidFill>
                  <a:srgbClr val="404040"/>
                </a:solidFill>
                <a:latin typeface="Arial"/>
                <a:cs typeface="Arial"/>
              </a:rPr>
              <a:t> </a:t>
            </a:r>
            <a:r>
              <a:rPr sz="2000" spc="-95" dirty="0">
                <a:solidFill>
                  <a:srgbClr val="404040"/>
                </a:solidFill>
                <a:latin typeface="Arial"/>
                <a:cs typeface="Arial"/>
              </a:rPr>
              <a:t>need </a:t>
            </a:r>
            <a:r>
              <a:rPr sz="2000" spc="-114" dirty="0">
                <a:solidFill>
                  <a:srgbClr val="404040"/>
                </a:solidFill>
                <a:latin typeface="Arial"/>
                <a:cs typeface="Arial"/>
              </a:rPr>
              <a:t>any </a:t>
            </a:r>
            <a:r>
              <a:rPr sz="2000" spc="-50" dirty="0">
                <a:solidFill>
                  <a:srgbClr val="404040"/>
                </a:solidFill>
                <a:latin typeface="Arial"/>
                <a:cs typeface="Arial"/>
              </a:rPr>
              <a:t>networking</a:t>
            </a:r>
            <a:endParaRPr sz="2000" dirty="0">
              <a:latin typeface="Arial"/>
              <a:cs typeface="Arial"/>
            </a:endParaRPr>
          </a:p>
          <a:p>
            <a:pPr marL="355600" indent="-342900">
              <a:lnSpc>
                <a:spcPct val="100000"/>
              </a:lnSpc>
              <a:spcBef>
                <a:spcPts val="1150"/>
              </a:spcBef>
              <a:buClr>
                <a:srgbClr val="E38312"/>
              </a:buClr>
              <a:buFont typeface="Arial" panose="020B0604020202020204" pitchFamily="34" charset="0"/>
              <a:buChar char="•"/>
              <a:tabLst>
                <a:tab pos="313055" algn="l"/>
              </a:tabLst>
            </a:pPr>
            <a:r>
              <a:rPr sz="2000" spc="-70" dirty="0">
                <a:solidFill>
                  <a:srgbClr val="404040"/>
                </a:solidFill>
                <a:latin typeface="Arial"/>
                <a:cs typeface="Arial"/>
              </a:rPr>
              <a:t>“Scope”</a:t>
            </a:r>
            <a:r>
              <a:rPr sz="2000" spc="-125" dirty="0">
                <a:solidFill>
                  <a:srgbClr val="404040"/>
                </a:solidFill>
                <a:latin typeface="Arial"/>
                <a:cs typeface="Arial"/>
              </a:rPr>
              <a:t> </a:t>
            </a:r>
            <a:r>
              <a:rPr sz="2000" spc="-80" dirty="0">
                <a:solidFill>
                  <a:srgbClr val="404040"/>
                </a:solidFill>
                <a:latin typeface="Arial"/>
                <a:cs typeface="Arial"/>
              </a:rPr>
              <a:t>signifies</a:t>
            </a:r>
            <a:r>
              <a:rPr sz="2000" spc="-95" dirty="0">
                <a:solidFill>
                  <a:srgbClr val="404040"/>
                </a:solidFill>
                <a:latin typeface="Arial"/>
                <a:cs typeface="Arial"/>
              </a:rPr>
              <a:t> </a:t>
            </a:r>
            <a:r>
              <a:rPr sz="2000" spc="35" dirty="0">
                <a:solidFill>
                  <a:srgbClr val="404040"/>
                </a:solidFill>
                <a:latin typeface="Arial"/>
                <a:cs typeface="Arial"/>
              </a:rPr>
              <a:t>if</a:t>
            </a:r>
            <a:r>
              <a:rPr sz="2000" spc="-105" dirty="0">
                <a:solidFill>
                  <a:srgbClr val="404040"/>
                </a:solidFill>
                <a:latin typeface="Arial"/>
                <a:cs typeface="Arial"/>
              </a:rPr>
              <a:t> </a:t>
            </a:r>
            <a:r>
              <a:rPr sz="2000" spc="-20" dirty="0">
                <a:solidFill>
                  <a:srgbClr val="404040"/>
                </a:solidFill>
                <a:latin typeface="Arial"/>
                <a:cs typeface="Arial"/>
              </a:rPr>
              <a:t>the</a:t>
            </a:r>
            <a:r>
              <a:rPr sz="2000" spc="-105" dirty="0">
                <a:solidFill>
                  <a:srgbClr val="404040"/>
                </a:solidFill>
                <a:latin typeface="Arial"/>
                <a:cs typeface="Arial"/>
              </a:rPr>
              <a:t> </a:t>
            </a:r>
            <a:r>
              <a:rPr sz="2000" spc="-35" dirty="0">
                <a:solidFill>
                  <a:srgbClr val="404040"/>
                </a:solidFill>
                <a:latin typeface="Arial"/>
                <a:cs typeface="Arial"/>
              </a:rPr>
              <a:t>network</a:t>
            </a:r>
            <a:r>
              <a:rPr sz="2000" spc="-105" dirty="0">
                <a:solidFill>
                  <a:srgbClr val="404040"/>
                </a:solidFill>
                <a:latin typeface="Arial"/>
                <a:cs typeface="Arial"/>
              </a:rPr>
              <a:t> is</a:t>
            </a:r>
            <a:r>
              <a:rPr sz="2000" spc="-110" dirty="0">
                <a:solidFill>
                  <a:srgbClr val="404040"/>
                </a:solidFill>
                <a:latin typeface="Arial"/>
                <a:cs typeface="Arial"/>
              </a:rPr>
              <a:t> </a:t>
            </a:r>
            <a:r>
              <a:rPr sz="2000" spc="-70" dirty="0">
                <a:solidFill>
                  <a:srgbClr val="404040"/>
                </a:solidFill>
                <a:latin typeface="Arial"/>
                <a:cs typeface="Arial"/>
              </a:rPr>
              <a:t>local</a:t>
            </a:r>
            <a:r>
              <a:rPr sz="2000" spc="-105" dirty="0">
                <a:solidFill>
                  <a:srgbClr val="404040"/>
                </a:solidFill>
                <a:latin typeface="Arial"/>
                <a:cs typeface="Arial"/>
              </a:rPr>
              <a:t> </a:t>
            </a:r>
            <a:r>
              <a:rPr sz="2000" spc="15" dirty="0">
                <a:solidFill>
                  <a:srgbClr val="404040"/>
                </a:solidFill>
                <a:latin typeface="Arial"/>
                <a:cs typeface="Arial"/>
              </a:rPr>
              <a:t>to</a:t>
            </a:r>
            <a:r>
              <a:rPr sz="2000" spc="-105" dirty="0">
                <a:solidFill>
                  <a:srgbClr val="404040"/>
                </a:solidFill>
                <a:latin typeface="Arial"/>
                <a:cs typeface="Arial"/>
              </a:rPr>
              <a:t> </a:t>
            </a:r>
            <a:r>
              <a:rPr sz="2000" spc="-65" dirty="0">
                <a:solidFill>
                  <a:srgbClr val="404040"/>
                </a:solidFill>
                <a:latin typeface="Arial"/>
                <a:cs typeface="Arial"/>
              </a:rPr>
              <a:t>host</a:t>
            </a:r>
            <a:r>
              <a:rPr sz="2000" spc="-114" dirty="0">
                <a:solidFill>
                  <a:srgbClr val="404040"/>
                </a:solidFill>
                <a:latin typeface="Arial"/>
                <a:cs typeface="Arial"/>
              </a:rPr>
              <a:t> </a:t>
            </a:r>
            <a:r>
              <a:rPr sz="2000" spc="-15" dirty="0">
                <a:solidFill>
                  <a:srgbClr val="404040"/>
                </a:solidFill>
                <a:latin typeface="Arial"/>
                <a:cs typeface="Arial"/>
              </a:rPr>
              <a:t>or</a:t>
            </a:r>
            <a:r>
              <a:rPr sz="2000" spc="-105" dirty="0">
                <a:solidFill>
                  <a:srgbClr val="404040"/>
                </a:solidFill>
                <a:latin typeface="Arial"/>
                <a:cs typeface="Arial"/>
              </a:rPr>
              <a:t> </a:t>
            </a:r>
            <a:r>
              <a:rPr sz="2000" spc="-135" dirty="0">
                <a:solidFill>
                  <a:srgbClr val="404040"/>
                </a:solidFill>
                <a:latin typeface="Arial"/>
                <a:cs typeface="Arial"/>
              </a:rPr>
              <a:t>across</a:t>
            </a:r>
            <a:r>
              <a:rPr sz="2000" spc="-100" dirty="0">
                <a:solidFill>
                  <a:srgbClr val="404040"/>
                </a:solidFill>
                <a:latin typeface="Arial"/>
                <a:cs typeface="Arial"/>
              </a:rPr>
              <a:t> </a:t>
            </a:r>
            <a:r>
              <a:rPr sz="2000" spc="-20" dirty="0">
                <a:solidFill>
                  <a:srgbClr val="404040"/>
                </a:solidFill>
                <a:latin typeface="Arial"/>
                <a:cs typeface="Arial"/>
              </a:rPr>
              <a:t>the</a:t>
            </a:r>
            <a:r>
              <a:rPr sz="2000" spc="-110" dirty="0">
                <a:solidFill>
                  <a:srgbClr val="404040"/>
                </a:solidFill>
                <a:latin typeface="Arial"/>
                <a:cs typeface="Arial"/>
              </a:rPr>
              <a:t> </a:t>
            </a:r>
            <a:r>
              <a:rPr sz="2000" spc="-130" dirty="0">
                <a:solidFill>
                  <a:srgbClr val="404040"/>
                </a:solidFill>
                <a:latin typeface="Arial"/>
                <a:cs typeface="Arial"/>
              </a:rPr>
              <a:t>Swarm</a:t>
            </a:r>
            <a:r>
              <a:rPr sz="2000" spc="-110" dirty="0">
                <a:solidFill>
                  <a:srgbClr val="404040"/>
                </a:solidFill>
                <a:latin typeface="Arial"/>
                <a:cs typeface="Arial"/>
              </a:rPr>
              <a:t> </a:t>
            </a:r>
            <a:r>
              <a:rPr sz="2000" spc="-65" dirty="0">
                <a:solidFill>
                  <a:srgbClr val="404040"/>
                </a:solidFill>
                <a:latin typeface="Arial"/>
                <a:cs typeface="Arial"/>
              </a:rPr>
              <a:t>cluster</a:t>
            </a:r>
            <a:endParaRPr sz="2000" dirty="0">
              <a:latin typeface="Arial"/>
              <a:cs typeface="Arial"/>
            </a:endParaRPr>
          </a:p>
        </p:txBody>
      </p:sp>
    </p:spTree>
    <p:extLst>
      <p:ext uri="{BB962C8B-B14F-4D97-AF65-F5344CB8AC3E}">
        <p14:creationId xmlns:p14="http://schemas.microsoft.com/office/powerpoint/2010/main" val="862222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17689" y="3529768"/>
            <a:ext cx="65" cy="26158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293827" y="232765"/>
            <a:ext cx="6418745" cy="461665"/>
          </a:xfrm>
          <a:prstGeom prst="rect">
            <a:avLst/>
          </a:prstGeom>
          <a:noFill/>
        </p:spPr>
        <p:txBody>
          <a:bodyPr wrap="none" lIns="91440" tIns="45720" rIns="91440" bIns="45720">
            <a:spAutoFit/>
          </a:bodyPr>
          <a:lstStyle/>
          <a:p>
            <a:pPr algn="ctr"/>
            <a:r>
              <a:rPr lang="en-US" sz="2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Compare Docker Network Driver Types</a:t>
            </a:r>
            <a:endParaRPr lang="en-US"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5" name="table"/>
          <p:cNvPicPr>
            <a:picLocks noChangeAspect="1"/>
          </p:cNvPicPr>
          <p:nvPr/>
        </p:nvPicPr>
        <p:blipFill>
          <a:blip r:embed="rId2"/>
          <a:stretch>
            <a:fillRect/>
          </a:stretch>
        </p:blipFill>
        <p:spPr>
          <a:xfrm>
            <a:off x="2076726" y="744456"/>
            <a:ext cx="9028276" cy="5570623"/>
          </a:xfrm>
          <a:prstGeom prst="rect">
            <a:avLst/>
          </a:prstGeom>
        </p:spPr>
      </p:pic>
    </p:spTree>
    <p:extLst>
      <p:ext uri="{BB962C8B-B14F-4D97-AF65-F5344CB8AC3E}">
        <p14:creationId xmlns:p14="http://schemas.microsoft.com/office/powerpoint/2010/main" val="2543618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3800" y="242897"/>
            <a:ext cx="4697120" cy="461665"/>
          </a:xfrm>
          <a:prstGeom prst="rect">
            <a:avLst/>
          </a:prstGeom>
          <a:noFill/>
        </p:spPr>
        <p:txBody>
          <a:bodyPr wrap="none" lIns="91440" tIns="45720" rIns="91440" bIns="45720">
            <a:spAutoFit/>
          </a:bodyPr>
          <a:lstStyle/>
          <a:p>
            <a:pPr algn="ctr"/>
            <a:r>
              <a:rPr lang="en-US" sz="2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Docker Host Network Driver</a:t>
            </a:r>
            <a:endParaRPr lang="en-US"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7449" y="953418"/>
            <a:ext cx="6764517" cy="4951051"/>
          </a:xfrm>
          <a:prstGeom prst="rect">
            <a:avLst/>
          </a:prstGeom>
        </p:spPr>
      </p:pic>
    </p:spTree>
    <p:extLst>
      <p:ext uri="{BB962C8B-B14F-4D97-AF65-F5344CB8AC3E}">
        <p14:creationId xmlns:p14="http://schemas.microsoft.com/office/powerpoint/2010/main" val="42540427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61860" y="253388"/>
            <a:ext cx="10635523" cy="2585323"/>
          </a:xfrm>
          <a:prstGeom prst="rect">
            <a:avLst/>
          </a:prstGeom>
          <a:noFill/>
        </p:spPr>
        <p:txBody>
          <a:bodyPr wrap="square" rtlCol="0">
            <a:spAutoFit/>
          </a:bodyPr>
          <a:lstStyle/>
          <a:p>
            <a:pPr marL="342900" indent="-342900">
              <a:buFont typeface="Wingdings" panose="05000000000000000000" pitchFamily="2" charset="2"/>
              <a:buChar char="Ø"/>
            </a:pPr>
            <a:r>
              <a:rPr lang="en-US" dirty="0"/>
              <a:t>The </a:t>
            </a:r>
            <a:r>
              <a:rPr lang="en-US" b="1" i="1" dirty="0">
                <a:solidFill>
                  <a:srgbClr val="00B050"/>
                </a:solidFill>
              </a:rPr>
              <a:t>host</a:t>
            </a:r>
            <a:r>
              <a:rPr lang="en-US" dirty="0"/>
              <a:t> network driver is </a:t>
            </a:r>
            <a:r>
              <a:rPr lang="en-US" dirty="0" smtClean="0"/>
              <a:t>similar to networking </a:t>
            </a:r>
            <a:r>
              <a:rPr lang="en-US" dirty="0"/>
              <a:t>configuration that Linux uses without </a:t>
            </a:r>
            <a:r>
              <a:rPr lang="en-US" dirty="0" smtClean="0"/>
              <a:t>Docker. </a:t>
            </a:r>
          </a:p>
          <a:p>
            <a:pPr marL="342900" indent="-342900">
              <a:buFont typeface="Wingdings" panose="05000000000000000000" pitchFamily="2" charset="2"/>
              <a:buChar char="Ø"/>
            </a:pPr>
            <a:r>
              <a:rPr lang="en-US" dirty="0" smtClean="0"/>
              <a:t>the </a:t>
            </a:r>
            <a:r>
              <a:rPr lang="en-US" b="1" i="1" dirty="0">
                <a:solidFill>
                  <a:srgbClr val="00B050"/>
                </a:solidFill>
              </a:rPr>
              <a:t>host</a:t>
            </a:r>
            <a:r>
              <a:rPr lang="en-US" dirty="0"/>
              <a:t> </a:t>
            </a:r>
            <a:r>
              <a:rPr lang="en-US" dirty="0" smtClean="0"/>
              <a:t>network driver </a:t>
            </a:r>
            <a:r>
              <a:rPr lang="en-US" dirty="0"/>
              <a:t>containers are all in the same host network namespace and use the network interfaces and IP stack of the host. </a:t>
            </a:r>
            <a:endParaRPr lang="en-US" dirty="0" smtClean="0"/>
          </a:p>
          <a:p>
            <a:pPr marL="342900" indent="-342900">
              <a:buFont typeface="Wingdings" panose="05000000000000000000" pitchFamily="2" charset="2"/>
              <a:buChar char="Ø"/>
            </a:pPr>
            <a:r>
              <a:rPr lang="en-US" dirty="0" smtClean="0"/>
              <a:t>All </a:t>
            </a:r>
            <a:r>
              <a:rPr lang="en-US" dirty="0"/>
              <a:t>containers in the host network are able to communicate with each other on the host interfaces. </a:t>
            </a:r>
            <a:endParaRPr lang="en-US" dirty="0" smtClean="0"/>
          </a:p>
          <a:p>
            <a:pPr marL="342900" indent="-342900">
              <a:buFont typeface="Wingdings" panose="05000000000000000000" pitchFamily="2" charset="2"/>
              <a:buChar char="Ø"/>
            </a:pPr>
            <a:r>
              <a:rPr lang="en-US" dirty="0" smtClean="0"/>
              <a:t>From </a:t>
            </a:r>
            <a:r>
              <a:rPr lang="en-US" dirty="0"/>
              <a:t>a networking standpoint this is equivalent to multiple processes running on a host without containers</a:t>
            </a:r>
          </a:p>
          <a:p>
            <a:endParaRPr lang="en-US" dirty="0"/>
          </a:p>
        </p:txBody>
      </p:sp>
      <p:sp>
        <p:nvSpPr>
          <p:cNvPr id="4" name="TextBox 3"/>
          <p:cNvSpPr txBox="1"/>
          <p:nvPr/>
        </p:nvSpPr>
        <p:spPr>
          <a:xfrm>
            <a:off x="1983036" y="2647783"/>
            <a:ext cx="9551624" cy="3970318"/>
          </a:xfrm>
          <a:prstGeom prst="rect">
            <a:avLst/>
          </a:prstGeom>
          <a:noFill/>
        </p:spPr>
        <p:txBody>
          <a:bodyPr wrap="square" rtlCol="0">
            <a:spAutoFit/>
          </a:bodyPr>
          <a:lstStyle/>
          <a:p>
            <a:r>
              <a:rPr lang="en-US" dirty="0" smtClean="0"/>
              <a:t>Lets spin two containers, one with –net option </a:t>
            </a:r>
            <a:r>
              <a:rPr lang="en-US" dirty="0" err="1" smtClean="0"/>
              <a:t>antoher</a:t>
            </a:r>
            <a:r>
              <a:rPr lang="en-US" dirty="0" smtClean="0"/>
              <a:t> without –net option</a:t>
            </a:r>
          </a:p>
          <a:p>
            <a:endParaRPr lang="en-US" dirty="0" smtClean="0"/>
          </a:p>
          <a:p>
            <a:r>
              <a:rPr lang="en-US" b="1" dirty="0" err="1" smtClean="0">
                <a:solidFill>
                  <a:srgbClr val="00B050"/>
                </a:solidFill>
              </a:rPr>
              <a:t>docker</a:t>
            </a:r>
            <a:r>
              <a:rPr lang="en-US" b="1" dirty="0" smtClean="0">
                <a:solidFill>
                  <a:srgbClr val="00B050"/>
                </a:solidFill>
              </a:rPr>
              <a:t> </a:t>
            </a:r>
            <a:r>
              <a:rPr lang="en-US" b="1" dirty="0">
                <a:solidFill>
                  <a:srgbClr val="00B050"/>
                </a:solidFill>
              </a:rPr>
              <a:t>run -</a:t>
            </a:r>
            <a:r>
              <a:rPr lang="en-US" b="1" dirty="0" err="1">
                <a:solidFill>
                  <a:srgbClr val="00B050"/>
                </a:solidFill>
              </a:rPr>
              <a:t>itd</a:t>
            </a:r>
            <a:r>
              <a:rPr lang="en-US" b="1" dirty="0">
                <a:solidFill>
                  <a:srgbClr val="00B050"/>
                </a:solidFill>
              </a:rPr>
              <a:t> --net host --name </a:t>
            </a:r>
            <a:r>
              <a:rPr lang="en-US" b="1" dirty="0" smtClean="0">
                <a:solidFill>
                  <a:srgbClr val="00B050"/>
                </a:solidFill>
              </a:rPr>
              <a:t>Cont1 </a:t>
            </a:r>
            <a:r>
              <a:rPr lang="en-US" b="1" dirty="0">
                <a:solidFill>
                  <a:srgbClr val="00B050"/>
                </a:solidFill>
              </a:rPr>
              <a:t>alpine </a:t>
            </a:r>
            <a:r>
              <a:rPr lang="en-US" b="1" dirty="0" smtClean="0">
                <a:solidFill>
                  <a:srgbClr val="00B050"/>
                </a:solidFill>
              </a:rPr>
              <a:t>ping google.com</a:t>
            </a:r>
          </a:p>
          <a:p>
            <a:endParaRPr lang="en-US" dirty="0">
              <a:solidFill>
                <a:srgbClr val="00B050"/>
              </a:solidFill>
            </a:endParaRPr>
          </a:p>
          <a:p>
            <a:r>
              <a:rPr lang="en-US" b="1" dirty="0" err="1">
                <a:solidFill>
                  <a:srgbClr val="00B050"/>
                </a:solidFill>
              </a:rPr>
              <a:t>docker</a:t>
            </a:r>
            <a:r>
              <a:rPr lang="en-US" b="1" dirty="0">
                <a:solidFill>
                  <a:srgbClr val="00B050"/>
                </a:solidFill>
              </a:rPr>
              <a:t> run -</a:t>
            </a:r>
            <a:r>
              <a:rPr lang="en-US" b="1" dirty="0" err="1">
                <a:solidFill>
                  <a:srgbClr val="00B050"/>
                </a:solidFill>
              </a:rPr>
              <a:t>itd</a:t>
            </a:r>
            <a:r>
              <a:rPr lang="en-US" b="1" dirty="0">
                <a:solidFill>
                  <a:srgbClr val="00B050"/>
                </a:solidFill>
              </a:rPr>
              <a:t> </a:t>
            </a:r>
            <a:r>
              <a:rPr lang="en-US" b="1" dirty="0" smtClean="0">
                <a:solidFill>
                  <a:srgbClr val="00B050"/>
                </a:solidFill>
              </a:rPr>
              <a:t>--</a:t>
            </a:r>
            <a:r>
              <a:rPr lang="en-US" b="1" dirty="0">
                <a:solidFill>
                  <a:srgbClr val="00B050"/>
                </a:solidFill>
              </a:rPr>
              <a:t>name </a:t>
            </a:r>
            <a:r>
              <a:rPr lang="en-US" b="1" dirty="0" smtClean="0">
                <a:solidFill>
                  <a:srgbClr val="00B050"/>
                </a:solidFill>
              </a:rPr>
              <a:t>Cont2 </a:t>
            </a:r>
            <a:r>
              <a:rPr lang="en-US" b="1" dirty="0">
                <a:solidFill>
                  <a:srgbClr val="00B050"/>
                </a:solidFill>
              </a:rPr>
              <a:t>alpine ping </a:t>
            </a:r>
            <a:r>
              <a:rPr lang="en-US" b="1" dirty="0" smtClean="0">
                <a:solidFill>
                  <a:srgbClr val="00B050"/>
                </a:solidFill>
              </a:rPr>
              <a:t>google.com</a:t>
            </a:r>
          </a:p>
          <a:p>
            <a:endParaRPr lang="en-US" dirty="0"/>
          </a:p>
          <a:p>
            <a:r>
              <a:rPr lang="en-US" dirty="0" smtClean="0"/>
              <a:t>Lets check our host IP Address with </a:t>
            </a:r>
            <a:r>
              <a:rPr lang="en-US" b="1" dirty="0" smtClean="0">
                <a:solidFill>
                  <a:srgbClr val="00B050"/>
                </a:solidFill>
              </a:rPr>
              <a:t>hostname –I</a:t>
            </a:r>
            <a:r>
              <a:rPr lang="en-US" b="1" dirty="0" smtClean="0"/>
              <a:t>  </a:t>
            </a:r>
            <a:r>
              <a:rPr lang="en-US" b="1" dirty="0" smtClean="0">
                <a:sym typeface="Wingdings" panose="05000000000000000000" pitchFamily="2" charset="2"/>
              </a:rPr>
              <a:t> 192.168.220.130</a:t>
            </a:r>
          </a:p>
          <a:p>
            <a:endParaRPr lang="en-US" b="1" dirty="0">
              <a:sym typeface="Wingdings" panose="05000000000000000000" pitchFamily="2" charset="2"/>
            </a:endParaRPr>
          </a:p>
          <a:p>
            <a:r>
              <a:rPr lang="en-US" dirty="0">
                <a:sym typeface="Wingdings" panose="05000000000000000000" pitchFamily="2" charset="2"/>
              </a:rPr>
              <a:t>Lets check our first </a:t>
            </a:r>
            <a:r>
              <a:rPr lang="en-US" dirty="0" err="1">
                <a:sym typeface="Wingdings" panose="05000000000000000000" pitchFamily="2" charset="2"/>
              </a:rPr>
              <a:t>cont</a:t>
            </a:r>
            <a:r>
              <a:rPr lang="en-US" dirty="0">
                <a:sym typeface="Wingdings" panose="05000000000000000000" pitchFamily="2" charset="2"/>
              </a:rPr>
              <a:t> IP </a:t>
            </a:r>
            <a:r>
              <a:rPr lang="en-US" b="1" dirty="0" smtClean="0">
                <a:sym typeface="Wingdings" panose="05000000000000000000" pitchFamily="2" charset="2"/>
              </a:rPr>
              <a:t> </a:t>
            </a:r>
            <a:r>
              <a:rPr lang="sv-SE" b="1" dirty="0">
                <a:solidFill>
                  <a:srgbClr val="00B050"/>
                </a:solidFill>
                <a:sym typeface="Wingdings" panose="05000000000000000000" pitchFamily="2" charset="2"/>
              </a:rPr>
              <a:t>docker exec fb6aef88cd74 hostname </a:t>
            </a:r>
            <a:r>
              <a:rPr lang="sv-SE" b="1" dirty="0" smtClean="0">
                <a:solidFill>
                  <a:srgbClr val="00B050"/>
                </a:solidFill>
                <a:sym typeface="Wingdings" panose="05000000000000000000" pitchFamily="2" charset="2"/>
              </a:rPr>
              <a:t>–i  </a:t>
            </a:r>
            <a:r>
              <a:rPr lang="sv-SE" b="1" dirty="0" smtClean="0">
                <a:sym typeface="Wingdings" panose="05000000000000000000" pitchFamily="2" charset="2"/>
              </a:rPr>
              <a:t>-- </a:t>
            </a:r>
            <a:r>
              <a:rPr lang="sv-SE" dirty="0">
                <a:sym typeface="Wingdings" panose="05000000000000000000" pitchFamily="2" charset="2"/>
              </a:rPr>
              <a:t>this would show you the same IP as your host IP</a:t>
            </a:r>
          </a:p>
          <a:p>
            <a:endParaRPr lang="sv-SE" b="1" dirty="0">
              <a:sym typeface="Wingdings" panose="05000000000000000000" pitchFamily="2" charset="2"/>
            </a:endParaRPr>
          </a:p>
          <a:p>
            <a:r>
              <a:rPr lang="en-US" dirty="0">
                <a:sym typeface="Wingdings" panose="05000000000000000000" pitchFamily="2" charset="2"/>
              </a:rPr>
              <a:t>Lets check our second </a:t>
            </a:r>
            <a:r>
              <a:rPr lang="en-US" dirty="0" err="1">
                <a:sym typeface="Wingdings" panose="05000000000000000000" pitchFamily="2" charset="2"/>
              </a:rPr>
              <a:t>cont</a:t>
            </a:r>
            <a:r>
              <a:rPr lang="en-US" dirty="0">
                <a:sym typeface="Wingdings" panose="05000000000000000000" pitchFamily="2" charset="2"/>
              </a:rPr>
              <a:t> IP </a:t>
            </a:r>
            <a:r>
              <a:rPr lang="en-US" b="1" dirty="0">
                <a:sym typeface="Wingdings" panose="05000000000000000000" pitchFamily="2" charset="2"/>
              </a:rPr>
              <a:t> </a:t>
            </a:r>
            <a:r>
              <a:rPr lang="sv-SE" b="1" dirty="0">
                <a:solidFill>
                  <a:srgbClr val="00B050"/>
                </a:solidFill>
                <a:sym typeface="Wingdings" panose="05000000000000000000" pitchFamily="2" charset="2"/>
              </a:rPr>
              <a:t>docker exec </a:t>
            </a:r>
            <a:r>
              <a:rPr lang="sv-SE" b="1" dirty="0" smtClean="0">
                <a:solidFill>
                  <a:srgbClr val="00B050"/>
                </a:solidFill>
                <a:sym typeface="Wingdings" panose="05000000000000000000" pitchFamily="2" charset="2"/>
              </a:rPr>
              <a:t>83f819161dbf hostname </a:t>
            </a:r>
            <a:r>
              <a:rPr lang="sv-SE" b="1" dirty="0">
                <a:solidFill>
                  <a:srgbClr val="00B050"/>
                </a:solidFill>
                <a:sym typeface="Wingdings" panose="05000000000000000000" pitchFamily="2" charset="2"/>
              </a:rPr>
              <a:t>–i  </a:t>
            </a:r>
            <a:r>
              <a:rPr lang="sv-SE" b="1" dirty="0">
                <a:sym typeface="Wingdings" panose="05000000000000000000" pitchFamily="2" charset="2"/>
              </a:rPr>
              <a:t>-- </a:t>
            </a:r>
            <a:r>
              <a:rPr lang="sv-SE" dirty="0">
                <a:sym typeface="Wingdings" panose="05000000000000000000" pitchFamily="2" charset="2"/>
              </a:rPr>
              <a:t>this would show you different IP as compared to host IP </a:t>
            </a:r>
          </a:p>
          <a:p>
            <a:endParaRPr lang="en-US" dirty="0"/>
          </a:p>
        </p:txBody>
      </p:sp>
    </p:spTree>
    <p:extLst>
      <p:ext uri="{BB962C8B-B14F-4D97-AF65-F5344CB8AC3E}">
        <p14:creationId xmlns:p14="http://schemas.microsoft.com/office/powerpoint/2010/main" val="16697774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Wood Typ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TM03090434[[fn=Wood Type]]</Template>
  <TotalTime>1671</TotalTime>
  <Words>856</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Century Gothic</vt:lpstr>
      <vt:lpstr>Trebuchet MS</vt:lpstr>
      <vt:lpstr>Wingdings</vt:lpstr>
      <vt:lpstr>Wood Type</vt:lpstr>
      <vt:lpstr>DOCKER NETWORKING-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Automatic Data Processing, LLP.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Theegala, Nareshwar Reddy (ES)</dc:creator>
  <cp:lastModifiedBy>Theegala, Nareshwar Reddy (ES)</cp:lastModifiedBy>
  <cp:revision>131</cp:revision>
  <dcterms:created xsi:type="dcterms:W3CDTF">2018-02-04T04:18:34Z</dcterms:created>
  <dcterms:modified xsi:type="dcterms:W3CDTF">2018-03-29T06:48:05Z</dcterms:modified>
</cp:coreProperties>
</file>