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286" r:id="rId12"/>
    <p:sldId id="312" r:id="rId13"/>
    <p:sldId id="313" r:id="rId14"/>
    <p:sldId id="314" r:id="rId15"/>
    <p:sldId id="316" r:id="rId16"/>
    <p:sldId id="317" r:id="rId17"/>
    <p:sldId id="319" r:id="rId18"/>
    <p:sldId id="321" r:id="rId19"/>
    <p:sldId id="320" r:id="rId20"/>
    <p:sldId id="288" r:id="rId21"/>
    <p:sldId id="290" r:id="rId22"/>
    <p:sldId id="291" r:id="rId23"/>
    <p:sldId id="284" r:id="rId24"/>
    <p:sldId id="297" r:id="rId25"/>
    <p:sldId id="279" r:id="rId26"/>
    <p:sldId id="293" r:id="rId27"/>
    <p:sldId id="294" r:id="rId28"/>
    <p:sldId id="296" r:id="rId29"/>
    <p:sldId id="322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66E"/>
    <a:srgbClr val="7546BA"/>
    <a:srgbClr val="647C9C"/>
    <a:srgbClr val="00A44A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253B5-0A0A-E741-8035-49B6648904D0}" type="datetimeFigureOut">
              <a:rPr lang="en-US" smtClean="0"/>
              <a:t>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BDA99-9244-B141-BF91-EEFED9D22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DA99-9244-B141-BF91-EEFED9D22A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1C2D-FFAC-4DCA-8CB6-EFACAA4F7DD3}" type="datetimeFigureOut">
              <a:rPr lang="en-IN" smtClean="0"/>
              <a:t>19/01/20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F60C-239D-47B1-8AA0-2D2B122A9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27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1C2D-FFAC-4DCA-8CB6-EFACAA4F7DD3}" type="datetimeFigureOut">
              <a:rPr lang="en-IN" smtClean="0"/>
              <a:t>19/01/20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F60C-239D-47B1-8AA0-2D2B122A9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2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1C2D-FFAC-4DCA-8CB6-EFACAA4F7DD3}" type="datetimeFigureOut">
              <a:rPr lang="en-IN" smtClean="0"/>
              <a:t>19/01/20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F60C-239D-47B1-8AA0-2D2B122A9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43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1C2D-FFAC-4DCA-8CB6-EFACAA4F7DD3}" type="datetimeFigureOut">
              <a:rPr lang="en-IN" smtClean="0"/>
              <a:t>19/01/20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F60C-239D-47B1-8AA0-2D2B122A9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28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1C2D-FFAC-4DCA-8CB6-EFACAA4F7DD3}" type="datetimeFigureOut">
              <a:rPr lang="en-IN" smtClean="0"/>
              <a:t>19/01/20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F60C-239D-47B1-8AA0-2D2B122A9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59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1C2D-FFAC-4DCA-8CB6-EFACAA4F7DD3}" type="datetimeFigureOut">
              <a:rPr lang="en-IN" smtClean="0"/>
              <a:t>19/01/20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F60C-239D-47B1-8AA0-2D2B122A9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21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1C2D-FFAC-4DCA-8CB6-EFACAA4F7DD3}" type="datetimeFigureOut">
              <a:rPr lang="en-IN" smtClean="0"/>
              <a:t>19/01/20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F60C-239D-47B1-8AA0-2D2B122A9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92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1C2D-FFAC-4DCA-8CB6-EFACAA4F7DD3}" type="datetimeFigureOut">
              <a:rPr lang="en-IN" smtClean="0"/>
              <a:t>19/01/20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F60C-239D-47B1-8AA0-2D2B122A9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02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1C2D-FFAC-4DCA-8CB6-EFACAA4F7DD3}" type="datetimeFigureOut">
              <a:rPr lang="en-IN" smtClean="0"/>
              <a:t>19/01/20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F60C-239D-47B1-8AA0-2D2B122A9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46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1C2D-FFAC-4DCA-8CB6-EFACAA4F7DD3}" type="datetimeFigureOut">
              <a:rPr lang="en-IN" smtClean="0"/>
              <a:t>19/01/20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F60C-239D-47B1-8AA0-2D2B122A9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55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1C2D-FFAC-4DCA-8CB6-EFACAA4F7DD3}" type="datetimeFigureOut">
              <a:rPr lang="en-IN" smtClean="0"/>
              <a:t>19/01/20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F60C-239D-47B1-8AA0-2D2B122A9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02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61C2D-FFAC-4DCA-8CB6-EFACAA4F7DD3}" type="datetimeFigureOut">
              <a:rPr lang="en-IN" smtClean="0"/>
              <a:t>19/01/20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3F60C-239D-47B1-8AA0-2D2B122A9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70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70060"/>
            <a:ext cx="5422900" cy="520700"/>
          </a:xfrm>
          <a:prstGeom prst="rect">
            <a:avLst/>
          </a:prstGeom>
          <a:solidFill>
            <a:srgbClr val="465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INFRASTRUCTURE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450" y="5004985"/>
            <a:ext cx="2076450" cy="485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821" y="5892990"/>
            <a:ext cx="3703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519062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70060"/>
            <a:ext cx="5422900" cy="520700"/>
          </a:xfrm>
          <a:prstGeom prst="rect">
            <a:avLst/>
          </a:prstGeom>
          <a:solidFill>
            <a:srgbClr val="465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INFRASTRUCTURE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5004985"/>
            <a:ext cx="2076450" cy="485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821" y="5892990"/>
            <a:ext cx="3703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Virtual Machines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307480"/>
            <a:ext cx="5422900" cy="520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OPERATING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644900"/>
            <a:ext cx="5422900" cy="5207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HYPERVISOR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498"/>
            <a:ext cx="5422900" cy="17074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" y="1533123"/>
            <a:ext cx="5410200" cy="333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" y="1171173"/>
            <a:ext cx="54292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3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48" y="1333500"/>
            <a:ext cx="10920375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2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70060"/>
            <a:ext cx="5422900" cy="520700"/>
          </a:xfrm>
          <a:prstGeom prst="rect">
            <a:avLst/>
          </a:prstGeom>
          <a:solidFill>
            <a:srgbClr val="465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INFRASTRUCTURE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5004985"/>
            <a:ext cx="2076450" cy="485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821" y="5892990"/>
            <a:ext cx="3703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Virtual Machines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307480"/>
            <a:ext cx="5422900" cy="520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OPERATING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644900"/>
            <a:ext cx="5422900" cy="5207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HYPERVISOR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498"/>
            <a:ext cx="5422900" cy="17074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" y="1533123"/>
            <a:ext cx="5410200" cy="333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" y="1171173"/>
            <a:ext cx="5429250" cy="3619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69100" y="4970060"/>
            <a:ext cx="5422900" cy="520700"/>
          </a:xfrm>
          <a:prstGeom prst="rect">
            <a:avLst/>
          </a:prstGeom>
          <a:solidFill>
            <a:srgbClr val="465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INFRASTRUCTURE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550" y="5004985"/>
            <a:ext cx="2076450" cy="4857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87600" y="5822662"/>
            <a:ext cx="3985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Docker Containers</a:t>
            </a:r>
          </a:p>
        </p:txBody>
      </p:sp>
    </p:spTree>
    <p:extLst>
      <p:ext uri="{BB962C8B-B14F-4D97-AF65-F5344CB8AC3E}">
        <p14:creationId xmlns:p14="http://schemas.microsoft.com/office/powerpoint/2010/main" val="111760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70060"/>
            <a:ext cx="5422900" cy="520700"/>
          </a:xfrm>
          <a:prstGeom prst="rect">
            <a:avLst/>
          </a:prstGeom>
          <a:solidFill>
            <a:srgbClr val="465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INFRASTRUCTURE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5004985"/>
            <a:ext cx="2076450" cy="485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821" y="5892990"/>
            <a:ext cx="3703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Virtual Machines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307480"/>
            <a:ext cx="5422900" cy="520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OPERATING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644900"/>
            <a:ext cx="5422900" cy="5207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HYPERVISOR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498"/>
            <a:ext cx="5422900" cy="17074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" y="1533123"/>
            <a:ext cx="5410200" cy="333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" y="1171173"/>
            <a:ext cx="5429250" cy="3619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69100" y="4970060"/>
            <a:ext cx="5422900" cy="520700"/>
          </a:xfrm>
          <a:prstGeom prst="rect">
            <a:avLst/>
          </a:prstGeom>
          <a:solidFill>
            <a:srgbClr val="465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INFRASTRUCTURE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550" y="5004985"/>
            <a:ext cx="2076450" cy="4857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769100" y="4307480"/>
            <a:ext cx="5422900" cy="520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OPERATING SYSTEM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87600" y="5822662"/>
            <a:ext cx="3985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Docker Containers</a:t>
            </a:r>
          </a:p>
        </p:txBody>
      </p:sp>
    </p:spTree>
    <p:extLst>
      <p:ext uri="{BB962C8B-B14F-4D97-AF65-F5344CB8AC3E}">
        <p14:creationId xmlns:p14="http://schemas.microsoft.com/office/powerpoint/2010/main" val="1850199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70060"/>
            <a:ext cx="5422900" cy="520700"/>
          </a:xfrm>
          <a:prstGeom prst="rect">
            <a:avLst/>
          </a:prstGeom>
          <a:solidFill>
            <a:srgbClr val="465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INFRASTRUCTURE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5004985"/>
            <a:ext cx="2076450" cy="485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821" y="5892990"/>
            <a:ext cx="3703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Virtual Machines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307480"/>
            <a:ext cx="5422900" cy="520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OPERATING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644900"/>
            <a:ext cx="5422900" cy="5207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HYPERVISOR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498"/>
            <a:ext cx="5422900" cy="17074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" y="1533123"/>
            <a:ext cx="5410200" cy="333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" y="1171173"/>
            <a:ext cx="5429250" cy="3619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69100" y="4970060"/>
            <a:ext cx="5422900" cy="520700"/>
          </a:xfrm>
          <a:prstGeom prst="rect">
            <a:avLst/>
          </a:prstGeom>
          <a:solidFill>
            <a:srgbClr val="465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INFRASTRUCTURE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550" y="5004985"/>
            <a:ext cx="2076450" cy="4857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769100" y="4307480"/>
            <a:ext cx="5422900" cy="520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OPERATING SYSTEM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69100" y="3644900"/>
            <a:ext cx="5422900" cy="5207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CONTAINER ENGINE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87600" y="5822662"/>
            <a:ext cx="3985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Docker Containers</a:t>
            </a:r>
          </a:p>
        </p:txBody>
      </p:sp>
    </p:spTree>
    <p:extLst>
      <p:ext uri="{BB962C8B-B14F-4D97-AF65-F5344CB8AC3E}">
        <p14:creationId xmlns:p14="http://schemas.microsoft.com/office/powerpoint/2010/main" val="2947223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70060"/>
            <a:ext cx="5422900" cy="520700"/>
          </a:xfrm>
          <a:prstGeom prst="rect">
            <a:avLst/>
          </a:prstGeom>
          <a:solidFill>
            <a:srgbClr val="465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INFRASTRUCTURE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5004985"/>
            <a:ext cx="2076450" cy="485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821" y="5892990"/>
            <a:ext cx="3703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Virtual Machines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307480"/>
            <a:ext cx="5422900" cy="520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OPERATING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644900"/>
            <a:ext cx="5422900" cy="5207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HYPERVISOR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498"/>
            <a:ext cx="5422900" cy="17074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" y="1533123"/>
            <a:ext cx="5410200" cy="333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" y="1171173"/>
            <a:ext cx="5429250" cy="3619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69100" y="4970060"/>
            <a:ext cx="5422900" cy="520700"/>
          </a:xfrm>
          <a:prstGeom prst="rect">
            <a:avLst/>
          </a:prstGeom>
          <a:solidFill>
            <a:srgbClr val="465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INFRASTRUCTURE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550" y="5004985"/>
            <a:ext cx="2076450" cy="4857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769100" y="4307480"/>
            <a:ext cx="5422900" cy="520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OPERATING SYSTEM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69100" y="3644900"/>
            <a:ext cx="5422900" cy="5207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CONTAINER ENGINE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87600" y="5822662"/>
            <a:ext cx="3985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Docker Containers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3294062"/>
            <a:ext cx="54102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71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70060"/>
            <a:ext cx="5422900" cy="520700"/>
          </a:xfrm>
          <a:prstGeom prst="rect">
            <a:avLst/>
          </a:prstGeom>
          <a:solidFill>
            <a:srgbClr val="465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INFRASTRUCTURE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5004985"/>
            <a:ext cx="2076450" cy="485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821" y="5892990"/>
            <a:ext cx="3703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Virtual Machines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307480"/>
            <a:ext cx="5422900" cy="520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OPERATING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644900"/>
            <a:ext cx="5422900" cy="5207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HYPERVISOR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498"/>
            <a:ext cx="5422900" cy="17074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" y="1533123"/>
            <a:ext cx="5410200" cy="333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" y="1171173"/>
            <a:ext cx="5429250" cy="3619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69100" y="4970060"/>
            <a:ext cx="5422900" cy="520700"/>
          </a:xfrm>
          <a:prstGeom prst="rect">
            <a:avLst/>
          </a:prstGeom>
          <a:solidFill>
            <a:srgbClr val="465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INFRASTRUCTURE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550" y="5004985"/>
            <a:ext cx="2076450" cy="4857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769100" y="4307480"/>
            <a:ext cx="5422900" cy="520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OPERATING SYSTEM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69100" y="3644900"/>
            <a:ext cx="5422900" cy="5207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CONTAINER ENGINE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87600" y="5822662"/>
            <a:ext cx="3985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Docker Containers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3294062"/>
            <a:ext cx="5410200" cy="3333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50" y="2923381"/>
            <a:ext cx="54292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11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70060"/>
            <a:ext cx="5422900" cy="520700"/>
          </a:xfrm>
          <a:prstGeom prst="rect">
            <a:avLst/>
          </a:prstGeom>
          <a:solidFill>
            <a:srgbClr val="465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INFRASTRUCTURE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5004985"/>
            <a:ext cx="2076450" cy="485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821" y="5892990"/>
            <a:ext cx="3703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Virtual Machines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307480"/>
            <a:ext cx="5422900" cy="520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OPERATING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644900"/>
            <a:ext cx="5422900" cy="5207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HYPERVISOR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498"/>
            <a:ext cx="5422900" cy="17074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" y="1533123"/>
            <a:ext cx="5410200" cy="333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" y="1171173"/>
            <a:ext cx="5429250" cy="3619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69100" y="4970060"/>
            <a:ext cx="5422900" cy="520700"/>
          </a:xfrm>
          <a:prstGeom prst="rect">
            <a:avLst/>
          </a:prstGeom>
          <a:solidFill>
            <a:srgbClr val="465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INFRASTRUCTURE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550" y="5004985"/>
            <a:ext cx="2076450" cy="4857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769100" y="4307480"/>
            <a:ext cx="5422900" cy="520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OPERATING SYSTEM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69100" y="3644900"/>
            <a:ext cx="5422900" cy="5207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CONTAINER ENGINE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87600" y="5822662"/>
            <a:ext cx="3985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Docker Containers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3294062"/>
            <a:ext cx="5410200" cy="3333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50" y="2923381"/>
            <a:ext cx="5429250" cy="3619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3700" y="1225846"/>
            <a:ext cx="5448300" cy="16478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739" y="203697"/>
            <a:ext cx="11504621" cy="6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7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70060"/>
            <a:ext cx="5422900" cy="520700"/>
          </a:xfrm>
          <a:prstGeom prst="rect">
            <a:avLst/>
          </a:prstGeom>
          <a:solidFill>
            <a:srgbClr val="465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INFRASTRUCTURE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5004985"/>
            <a:ext cx="2076450" cy="485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821" y="5892990"/>
            <a:ext cx="3703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Virtual Machines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307480"/>
            <a:ext cx="5422900" cy="520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OPERATING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644900"/>
            <a:ext cx="5422900" cy="5207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HYPERVISOR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498"/>
            <a:ext cx="5422900" cy="17074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" y="1533123"/>
            <a:ext cx="5410200" cy="333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" y="1171173"/>
            <a:ext cx="5429250" cy="3619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69100" y="4970060"/>
            <a:ext cx="5422900" cy="520700"/>
          </a:xfrm>
          <a:prstGeom prst="rect">
            <a:avLst/>
          </a:prstGeom>
          <a:solidFill>
            <a:srgbClr val="465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INFRASTRUCTURE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550" y="5004985"/>
            <a:ext cx="2076450" cy="4857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769100" y="4307480"/>
            <a:ext cx="5422900" cy="520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OPERATING SYSTEM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69100" y="3644900"/>
            <a:ext cx="5422900" cy="5207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CONTAINER ENGINE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87600" y="5822662"/>
            <a:ext cx="3985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Docker Containers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3294062"/>
            <a:ext cx="5410200" cy="3333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50" y="2923381"/>
            <a:ext cx="5429250" cy="3619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3700" y="1225846"/>
            <a:ext cx="5448300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316" y="312805"/>
            <a:ext cx="10732368" cy="59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41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70060"/>
            <a:ext cx="5422900" cy="520700"/>
          </a:xfrm>
          <a:prstGeom prst="rect">
            <a:avLst/>
          </a:prstGeom>
          <a:solidFill>
            <a:srgbClr val="465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INFRASTRUCTURE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5004985"/>
            <a:ext cx="2076450" cy="485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821" y="5892990"/>
            <a:ext cx="3703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Virtual Machines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307480"/>
            <a:ext cx="5422900" cy="520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OPERATING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644900"/>
            <a:ext cx="5422900" cy="5207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HYPERVISOR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498"/>
            <a:ext cx="5422900" cy="17074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" y="1533123"/>
            <a:ext cx="5410200" cy="333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" y="1171173"/>
            <a:ext cx="5429250" cy="3619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69100" y="4970060"/>
            <a:ext cx="5422900" cy="520700"/>
          </a:xfrm>
          <a:prstGeom prst="rect">
            <a:avLst/>
          </a:prstGeom>
          <a:solidFill>
            <a:srgbClr val="465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INFRASTRUCTURE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550" y="5004985"/>
            <a:ext cx="2076450" cy="4857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769100" y="4307480"/>
            <a:ext cx="5422900" cy="520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OPERATING SYSTEM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69100" y="3644900"/>
            <a:ext cx="5422900" cy="5207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CONTAINER ENGINE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87600" y="5822662"/>
            <a:ext cx="3985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Docker Containers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3294062"/>
            <a:ext cx="5410200" cy="3333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50" y="2923381"/>
            <a:ext cx="5429250" cy="3619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3700" y="1225846"/>
            <a:ext cx="5448300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821" y="287121"/>
            <a:ext cx="10613678" cy="60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6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70060"/>
            <a:ext cx="5422900" cy="520700"/>
          </a:xfrm>
          <a:prstGeom prst="rect">
            <a:avLst/>
          </a:prstGeom>
          <a:solidFill>
            <a:srgbClr val="465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INFRASTRUCTURE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5004985"/>
            <a:ext cx="2076450" cy="485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821" y="5892990"/>
            <a:ext cx="3703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Virtual Machines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307480"/>
            <a:ext cx="5422900" cy="520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183667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00" y="4330700"/>
            <a:ext cx="5334000" cy="546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OPERATING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88900" y="3658517"/>
            <a:ext cx="5334000" cy="5461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RUNTIME</a:t>
            </a:r>
          </a:p>
        </p:txBody>
      </p:sp>
      <p:sp>
        <p:nvSpPr>
          <p:cNvPr id="7" name="Rectangle 6"/>
          <p:cNvSpPr/>
          <p:nvPr/>
        </p:nvSpPr>
        <p:spPr>
          <a:xfrm>
            <a:off x="88900" y="2381081"/>
            <a:ext cx="1600200" cy="1130300"/>
          </a:xfrm>
          <a:prstGeom prst="rect">
            <a:avLst/>
          </a:prstGeom>
          <a:solidFill>
            <a:srgbClr val="00A4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Jar 1</a:t>
            </a:r>
          </a:p>
        </p:txBody>
      </p:sp>
      <p:sp>
        <p:nvSpPr>
          <p:cNvPr id="8" name="Rectangle 7"/>
          <p:cNvSpPr/>
          <p:nvPr/>
        </p:nvSpPr>
        <p:spPr>
          <a:xfrm>
            <a:off x="3822700" y="2381081"/>
            <a:ext cx="1600200" cy="1130300"/>
          </a:xfrm>
          <a:prstGeom prst="rect">
            <a:avLst/>
          </a:prstGeom>
          <a:solidFill>
            <a:srgbClr val="754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Jar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56400" y="4330700"/>
            <a:ext cx="5334000" cy="546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OPERATING SYSTEMS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56400" y="3658517"/>
            <a:ext cx="5334000" cy="5461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CONTAINER ENGINE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56400" y="2381081"/>
            <a:ext cx="1600200" cy="1130300"/>
          </a:xfrm>
          <a:prstGeom prst="rect">
            <a:avLst/>
          </a:prstGeom>
          <a:solidFill>
            <a:srgbClr val="00A4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Container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90200" y="2381081"/>
            <a:ext cx="1600200" cy="1130300"/>
          </a:xfrm>
          <a:prstGeom prst="rect">
            <a:avLst/>
          </a:prstGeom>
          <a:solidFill>
            <a:srgbClr val="754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Container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80697" y="5782846"/>
            <a:ext cx="1950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Java Jars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0450" y="5782846"/>
            <a:ext cx="3985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Docker Containers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3187700" y="390733"/>
            <a:ext cx="5803900" cy="1325563"/>
          </a:xfrm>
        </p:spPr>
        <p:txBody>
          <a:bodyPr/>
          <a:lstStyle/>
          <a:p>
            <a:r>
              <a:rPr lang="en-IN" u="sng" dirty="0"/>
              <a:t>Containers Are ‘Like’ Jars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4970060"/>
            <a:ext cx="5422900" cy="520700"/>
          </a:xfrm>
          <a:prstGeom prst="rect">
            <a:avLst/>
          </a:prstGeom>
          <a:solidFill>
            <a:srgbClr val="465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INFRASTRUCTURE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5004985"/>
            <a:ext cx="2076450" cy="48577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756400" y="4970060"/>
            <a:ext cx="5422900" cy="520700"/>
          </a:xfrm>
          <a:prstGeom prst="rect">
            <a:avLst/>
          </a:prstGeom>
          <a:solidFill>
            <a:srgbClr val="465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INFRASTRUCTURE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850" y="5004985"/>
            <a:ext cx="20764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54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00" y="4330700"/>
            <a:ext cx="5334000" cy="546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OPERATING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88900" y="3658517"/>
            <a:ext cx="5334000" cy="5461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RUNTIME</a:t>
            </a:r>
          </a:p>
        </p:txBody>
      </p:sp>
      <p:sp>
        <p:nvSpPr>
          <p:cNvPr id="7" name="Rectangle 6"/>
          <p:cNvSpPr/>
          <p:nvPr/>
        </p:nvSpPr>
        <p:spPr>
          <a:xfrm>
            <a:off x="88900" y="2381081"/>
            <a:ext cx="1600200" cy="1130300"/>
          </a:xfrm>
          <a:prstGeom prst="rect">
            <a:avLst/>
          </a:prstGeom>
          <a:solidFill>
            <a:srgbClr val="00A4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Jar 1</a:t>
            </a:r>
          </a:p>
        </p:txBody>
      </p:sp>
      <p:sp>
        <p:nvSpPr>
          <p:cNvPr id="8" name="Rectangle 7"/>
          <p:cNvSpPr/>
          <p:nvPr/>
        </p:nvSpPr>
        <p:spPr>
          <a:xfrm>
            <a:off x="3822700" y="2381081"/>
            <a:ext cx="1600200" cy="1130300"/>
          </a:xfrm>
          <a:prstGeom prst="rect">
            <a:avLst/>
          </a:prstGeom>
          <a:solidFill>
            <a:srgbClr val="754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Jar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56400" y="4330700"/>
            <a:ext cx="5334000" cy="546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OPERATING SYSTEMS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56400" y="3658517"/>
            <a:ext cx="5334000" cy="5461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CONTAINER ENGINE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56400" y="2381081"/>
            <a:ext cx="1600200" cy="1130300"/>
          </a:xfrm>
          <a:prstGeom prst="rect">
            <a:avLst/>
          </a:prstGeom>
          <a:solidFill>
            <a:srgbClr val="00A4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Container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90200" y="2381081"/>
            <a:ext cx="1600200" cy="1130300"/>
          </a:xfrm>
          <a:prstGeom prst="rect">
            <a:avLst/>
          </a:prstGeom>
          <a:solidFill>
            <a:srgbClr val="754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Container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80697" y="5782846"/>
            <a:ext cx="1950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Java Jars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0450" y="5782846"/>
            <a:ext cx="3985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Docker Containers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3187700" y="390733"/>
            <a:ext cx="5803900" cy="1325563"/>
          </a:xfrm>
        </p:spPr>
        <p:txBody>
          <a:bodyPr/>
          <a:lstStyle/>
          <a:p>
            <a:r>
              <a:rPr lang="en-IN" u="sng" dirty="0"/>
              <a:t>Containers Are ‘Like’ Jars</a:t>
            </a:r>
          </a:p>
        </p:txBody>
      </p:sp>
      <p:sp>
        <p:nvSpPr>
          <p:cNvPr id="3" name="TextBox 2"/>
          <p:cNvSpPr txBox="1"/>
          <p:nvPr/>
        </p:nvSpPr>
        <p:spPr>
          <a:xfrm rot="19214203">
            <a:off x="1050186" y="3459279"/>
            <a:ext cx="349877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Layer of abstraction – Java Runtime</a:t>
            </a:r>
          </a:p>
        </p:txBody>
      </p:sp>
      <p:sp>
        <p:nvSpPr>
          <p:cNvPr id="22" name="TextBox 21"/>
          <p:cNvSpPr txBox="1"/>
          <p:nvPr/>
        </p:nvSpPr>
        <p:spPr>
          <a:xfrm rot="19214203">
            <a:off x="889000" y="2578198"/>
            <a:ext cx="231794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Compile Code into Jars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4970060"/>
            <a:ext cx="5422900" cy="520700"/>
          </a:xfrm>
          <a:prstGeom prst="rect">
            <a:avLst/>
          </a:prstGeom>
          <a:solidFill>
            <a:srgbClr val="465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INFRASTRUCTURE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5004985"/>
            <a:ext cx="2076450" cy="48577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742946" y="4967958"/>
            <a:ext cx="5422900" cy="520700"/>
          </a:xfrm>
          <a:prstGeom prst="rect">
            <a:avLst/>
          </a:prstGeom>
          <a:solidFill>
            <a:srgbClr val="465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INFRASTRUCTURE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396" y="5002883"/>
            <a:ext cx="2076450" cy="4857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19214203">
            <a:off x="2251678" y="4458325"/>
            <a:ext cx="225625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Platform Independent</a:t>
            </a:r>
          </a:p>
        </p:txBody>
      </p:sp>
    </p:spTree>
    <p:extLst>
      <p:ext uri="{BB962C8B-B14F-4D97-AF65-F5344CB8AC3E}">
        <p14:creationId xmlns:p14="http://schemas.microsoft.com/office/powerpoint/2010/main" val="3062456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00" y="4330700"/>
            <a:ext cx="5334000" cy="546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OPERATING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88900" y="3658517"/>
            <a:ext cx="5334000" cy="5461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RUNTIME</a:t>
            </a:r>
          </a:p>
        </p:txBody>
      </p:sp>
      <p:sp>
        <p:nvSpPr>
          <p:cNvPr id="7" name="Rectangle 6"/>
          <p:cNvSpPr/>
          <p:nvPr/>
        </p:nvSpPr>
        <p:spPr>
          <a:xfrm>
            <a:off x="88900" y="2381081"/>
            <a:ext cx="1600200" cy="1130300"/>
          </a:xfrm>
          <a:prstGeom prst="rect">
            <a:avLst/>
          </a:prstGeom>
          <a:solidFill>
            <a:srgbClr val="00A4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Jar 1</a:t>
            </a:r>
          </a:p>
        </p:txBody>
      </p:sp>
      <p:sp>
        <p:nvSpPr>
          <p:cNvPr id="8" name="Rectangle 7"/>
          <p:cNvSpPr/>
          <p:nvPr/>
        </p:nvSpPr>
        <p:spPr>
          <a:xfrm>
            <a:off x="3822700" y="2381081"/>
            <a:ext cx="1600200" cy="1130300"/>
          </a:xfrm>
          <a:prstGeom prst="rect">
            <a:avLst/>
          </a:prstGeom>
          <a:solidFill>
            <a:srgbClr val="754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Jar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56400" y="4330700"/>
            <a:ext cx="5334000" cy="546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OPERATING SYSTEMS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56400" y="3658517"/>
            <a:ext cx="5334000" cy="5461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CONTAINER ENGINE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56400" y="2381081"/>
            <a:ext cx="1600200" cy="1130300"/>
          </a:xfrm>
          <a:prstGeom prst="rect">
            <a:avLst/>
          </a:prstGeom>
          <a:solidFill>
            <a:srgbClr val="00A4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Container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90200" y="2381081"/>
            <a:ext cx="1600200" cy="1130300"/>
          </a:xfrm>
          <a:prstGeom prst="rect">
            <a:avLst/>
          </a:prstGeom>
          <a:solidFill>
            <a:srgbClr val="754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Container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80697" y="5782846"/>
            <a:ext cx="1950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Java Jars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0450" y="5782846"/>
            <a:ext cx="3985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Docker Containers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3187700" y="390733"/>
            <a:ext cx="5803900" cy="1325563"/>
          </a:xfrm>
        </p:spPr>
        <p:txBody>
          <a:bodyPr/>
          <a:lstStyle/>
          <a:p>
            <a:r>
              <a:rPr lang="en-IN" u="sng" dirty="0"/>
              <a:t>Containers Are ‘Like’ Jars</a:t>
            </a:r>
          </a:p>
        </p:txBody>
      </p:sp>
      <p:sp>
        <p:nvSpPr>
          <p:cNvPr id="3" name="TextBox 2"/>
          <p:cNvSpPr txBox="1"/>
          <p:nvPr/>
        </p:nvSpPr>
        <p:spPr>
          <a:xfrm rot="19214203">
            <a:off x="1074920" y="3464091"/>
            <a:ext cx="349877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Layer of abstraction – Java Runtime</a:t>
            </a:r>
          </a:p>
        </p:txBody>
      </p:sp>
      <p:sp>
        <p:nvSpPr>
          <p:cNvPr id="22" name="TextBox 21"/>
          <p:cNvSpPr txBox="1"/>
          <p:nvPr/>
        </p:nvSpPr>
        <p:spPr>
          <a:xfrm rot="19214203">
            <a:off x="889000" y="2578198"/>
            <a:ext cx="231794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Compile Code into Jars</a:t>
            </a:r>
          </a:p>
        </p:txBody>
      </p:sp>
      <p:sp>
        <p:nvSpPr>
          <p:cNvPr id="24" name="TextBox 23"/>
          <p:cNvSpPr txBox="1"/>
          <p:nvPr/>
        </p:nvSpPr>
        <p:spPr>
          <a:xfrm rot="19214203">
            <a:off x="7866590" y="3436129"/>
            <a:ext cx="3761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Layer of abstraction – Docker Runtime</a:t>
            </a:r>
          </a:p>
        </p:txBody>
      </p:sp>
      <p:sp>
        <p:nvSpPr>
          <p:cNvPr id="25" name="TextBox 24"/>
          <p:cNvSpPr txBox="1"/>
          <p:nvPr/>
        </p:nvSpPr>
        <p:spPr>
          <a:xfrm rot="19214203">
            <a:off x="6984440" y="2578198"/>
            <a:ext cx="401917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Containerise apps into Docker containers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4970060"/>
            <a:ext cx="5422900" cy="520700"/>
          </a:xfrm>
          <a:prstGeom prst="rect">
            <a:avLst/>
          </a:prstGeom>
          <a:solidFill>
            <a:srgbClr val="465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INFRASTRUCTURE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56400" y="4975757"/>
            <a:ext cx="5422900" cy="520700"/>
          </a:xfrm>
          <a:prstGeom prst="rect">
            <a:avLst/>
          </a:prstGeom>
          <a:solidFill>
            <a:srgbClr val="465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INFRASTRUCTURE</a:t>
            </a:r>
          </a:p>
        </p:txBody>
      </p:sp>
      <p:sp>
        <p:nvSpPr>
          <p:cNvPr id="23" name="TextBox 22"/>
          <p:cNvSpPr txBox="1"/>
          <p:nvPr/>
        </p:nvSpPr>
        <p:spPr>
          <a:xfrm rot="19214203">
            <a:off x="2251678" y="4458325"/>
            <a:ext cx="225625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Platform Independent</a:t>
            </a:r>
          </a:p>
        </p:txBody>
      </p:sp>
      <p:sp>
        <p:nvSpPr>
          <p:cNvPr id="26" name="TextBox 25"/>
          <p:cNvSpPr txBox="1"/>
          <p:nvPr/>
        </p:nvSpPr>
        <p:spPr>
          <a:xfrm rot="19214203">
            <a:off x="9197727" y="4458325"/>
            <a:ext cx="225625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Platform Independent</a:t>
            </a:r>
          </a:p>
        </p:txBody>
      </p:sp>
    </p:spTree>
    <p:extLst>
      <p:ext uri="{BB962C8B-B14F-4D97-AF65-F5344CB8AC3E}">
        <p14:creationId xmlns:p14="http://schemas.microsoft.com/office/powerpoint/2010/main" val="1081831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12" y="690562"/>
            <a:ext cx="5564188" cy="32105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18" y="4178300"/>
            <a:ext cx="6875481" cy="212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01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49500" y="98633"/>
            <a:ext cx="7137400" cy="8284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/>
              <a:t>What is Kubernetes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99" y="1803401"/>
            <a:ext cx="4098976" cy="38782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71411" y="1803402"/>
            <a:ext cx="56187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Kubernetes is a platform for hosting Docker containers in a clustered environment with multiple Docker hosts.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Provides Container grouping, load balancing, auto-healing and scaling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Project started by Google.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Contributors </a:t>
            </a:r>
            <a:r>
              <a:rPr lang="en-IN" sz="2400" dirty="0">
                <a:sym typeface="Wingdings" panose="05000000000000000000" pitchFamily="2" charset="2"/>
              </a:rPr>
              <a:t> Google, CoreOS, </a:t>
            </a:r>
            <a:r>
              <a:rPr lang="en-IN" sz="2400" dirty="0" err="1">
                <a:sym typeface="Wingdings" panose="05000000000000000000" pitchFamily="2" charset="2"/>
              </a:rPr>
              <a:t>Redhat</a:t>
            </a:r>
            <a:r>
              <a:rPr lang="en-IN" sz="2400" dirty="0">
                <a:sym typeface="Wingdings" panose="05000000000000000000" pitchFamily="2" charset="2"/>
              </a:rPr>
              <a:t>, Mesosphere, Microsoft, HP, IBM, VMWare, Pivotal, </a:t>
            </a:r>
            <a:r>
              <a:rPr lang="en-IN" sz="2400" dirty="0" err="1">
                <a:sym typeface="Wingdings" panose="05000000000000000000" pitchFamily="2" charset="2"/>
              </a:rPr>
              <a:t>SaltStack</a:t>
            </a:r>
            <a:r>
              <a:rPr lang="en-IN" sz="2400" dirty="0">
                <a:sym typeface="Wingdings" panose="05000000000000000000" pitchFamily="2" charset="2"/>
              </a:rPr>
              <a:t>, etc.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94082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800" y="4089400"/>
            <a:ext cx="1739900" cy="546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HOST OPERATING SYSTEMS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7800" y="3417217"/>
            <a:ext cx="1739900" cy="5461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CONTAINER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800" y="2139781"/>
            <a:ext cx="711200" cy="1130300"/>
          </a:xfrm>
          <a:prstGeom prst="rect">
            <a:avLst/>
          </a:prstGeom>
          <a:solidFill>
            <a:srgbClr val="00A4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Docker Container 1</a:t>
            </a:r>
          </a:p>
        </p:txBody>
      </p:sp>
      <p:sp>
        <p:nvSpPr>
          <p:cNvPr id="7" name="Rectangle 6"/>
          <p:cNvSpPr/>
          <p:nvPr/>
        </p:nvSpPr>
        <p:spPr>
          <a:xfrm>
            <a:off x="1206500" y="2139781"/>
            <a:ext cx="711200" cy="1130300"/>
          </a:xfrm>
          <a:prstGeom prst="rect">
            <a:avLst/>
          </a:prstGeom>
          <a:solidFill>
            <a:srgbClr val="754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Docker Container 2</a:t>
            </a:r>
          </a:p>
        </p:txBody>
      </p:sp>
      <p:sp>
        <p:nvSpPr>
          <p:cNvPr id="9" name="Rectangle 8"/>
          <p:cNvSpPr/>
          <p:nvPr/>
        </p:nvSpPr>
        <p:spPr>
          <a:xfrm>
            <a:off x="2349500" y="4089400"/>
            <a:ext cx="1739900" cy="546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HOST OPERATING SYSTEMS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49500" y="3417217"/>
            <a:ext cx="1739900" cy="5461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CONTAINER ENGINE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49500" y="2139781"/>
            <a:ext cx="711200" cy="1130300"/>
          </a:xfrm>
          <a:prstGeom prst="rect">
            <a:avLst/>
          </a:prstGeom>
          <a:solidFill>
            <a:srgbClr val="00A4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Docker Container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78200" y="2139781"/>
            <a:ext cx="711200" cy="1130300"/>
          </a:xfrm>
          <a:prstGeom prst="rect">
            <a:avLst/>
          </a:prstGeom>
          <a:solidFill>
            <a:srgbClr val="754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Docker Container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21200" y="4089400"/>
            <a:ext cx="1739900" cy="546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HOST OPERATING SYSTEMS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21200" y="3417217"/>
            <a:ext cx="1739900" cy="5461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CONTAINER ENGINE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21200" y="2139781"/>
            <a:ext cx="711200" cy="1130300"/>
          </a:xfrm>
          <a:prstGeom prst="rect">
            <a:avLst/>
          </a:prstGeom>
          <a:solidFill>
            <a:srgbClr val="00A4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Docker Container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49900" y="2139781"/>
            <a:ext cx="711200" cy="1130300"/>
          </a:xfrm>
          <a:prstGeom prst="rect">
            <a:avLst/>
          </a:prstGeom>
          <a:solidFill>
            <a:srgbClr val="754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Docker Container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172700" y="4089400"/>
            <a:ext cx="1739900" cy="546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HOST OPERATING SYSTEMS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172700" y="3417217"/>
            <a:ext cx="1739900" cy="5461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CONTAINER ENGINE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172700" y="2139781"/>
            <a:ext cx="711200" cy="1130300"/>
          </a:xfrm>
          <a:prstGeom prst="rect">
            <a:avLst/>
          </a:prstGeom>
          <a:solidFill>
            <a:srgbClr val="00A4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Docker Container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201400" y="2139781"/>
            <a:ext cx="711200" cy="1130300"/>
          </a:xfrm>
          <a:prstGeom prst="rect">
            <a:avLst/>
          </a:prstGeom>
          <a:solidFill>
            <a:srgbClr val="754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Docker Container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53717" y="1183674"/>
            <a:ext cx="9330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Isolated Infra – Potentially thousands of containers on hundreds of VMs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2349500" y="98633"/>
            <a:ext cx="7137400" cy="8284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/>
              <a:t>Kubernetes Architecture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700" y="4761583"/>
            <a:ext cx="1739900" cy="4857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4761581"/>
            <a:ext cx="1739900" cy="4857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4761582"/>
            <a:ext cx="1739900" cy="4857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4761583"/>
            <a:ext cx="17399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78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800" y="4089400"/>
            <a:ext cx="1739900" cy="546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HOST OPERATING SYSTEMS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7800" y="3417217"/>
            <a:ext cx="1739900" cy="5461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CONTAINER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800" y="2139781"/>
            <a:ext cx="711200" cy="1130300"/>
          </a:xfrm>
          <a:prstGeom prst="rect">
            <a:avLst/>
          </a:prstGeom>
          <a:solidFill>
            <a:srgbClr val="00A4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Docker Container 1</a:t>
            </a:r>
          </a:p>
        </p:txBody>
      </p:sp>
      <p:sp>
        <p:nvSpPr>
          <p:cNvPr id="7" name="Rectangle 6"/>
          <p:cNvSpPr/>
          <p:nvPr/>
        </p:nvSpPr>
        <p:spPr>
          <a:xfrm>
            <a:off x="1206500" y="2139781"/>
            <a:ext cx="711200" cy="1130300"/>
          </a:xfrm>
          <a:prstGeom prst="rect">
            <a:avLst/>
          </a:prstGeom>
          <a:solidFill>
            <a:srgbClr val="754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Docker Container 2</a:t>
            </a:r>
          </a:p>
        </p:txBody>
      </p:sp>
      <p:sp>
        <p:nvSpPr>
          <p:cNvPr id="9" name="Rectangle 8"/>
          <p:cNvSpPr/>
          <p:nvPr/>
        </p:nvSpPr>
        <p:spPr>
          <a:xfrm>
            <a:off x="2349500" y="4089400"/>
            <a:ext cx="1739900" cy="546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HOST OPERATING SYSTEMS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49500" y="3417217"/>
            <a:ext cx="1739900" cy="5461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CONTAINER ENGINE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49500" y="2139781"/>
            <a:ext cx="711200" cy="1130300"/>
          </a:xfrm>
          <a:prstGeom prst="rect">
            <a:avLst/>
          </a:prstGeom>
          <a:solidFill>
            <a:srgbClr val="00A4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Docker Container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78200" y="2139781"/>
            <a:ext cx="711200" cy="1130300"/>
          </a:xfrm>
          <a:prstGeom prst="rect">
            <a:avLst/>
          </a:prstGeom>
          <a:solidFill>
            <a:srgbClr val="754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Docker Container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21200" y="4089400"/>
            <a:ext cx="1739900" cy="546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HOST OPERATING SYSTEMS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21200" y="3417217"/>
            <a:ext cx="1739900" cy="5461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CONTAINER ENGINE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21200" y="2139781"/>
            <a:ext cx="711200" cy="1130300"/>
          </a:xfrm>
          <a:prstGeom prst="rect">
            <a:avLst/>
          </a:prstGeom>
          <a:solidFill>
            <a:srgbClr val="00A4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Docker Container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49900" y="2139781"/>
            <a:ext cx="711200" cy="1130300"/>
          </a:xfrm>
          <a:prstGeom prst="rect">
            <a:avLst/>
          </a:prstGeom>
          <a:solidFill>
            <a:srgbClr val="754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Docker Container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172700" y="4089400"/>
            <a:ext cx="1739900" cy="546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HOST OPERATING SYSTEMS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172700" y="3417217"/>
            <a:ext cx="1739900" cy="5461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CONTAINER ENGINE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172700" y="2139781"/>
            <a:ext cx="711200" cy="1130300"/>
          </a:xfrm>
          <a:prstGeom prst="rect">
            <a:avLst/>
          </a:prstGeom>
          <a:solidFill>
            <a:srgbClr val="00A4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Docker Container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201400" y="2139781"/>
            <a:ext cx="711200" cy="1130300"/>
          </a:xfrm>
          <a:prstGeom prst="rect">
            <a:avLst/>
          </a:prstGeom>
          <a:solidFill>
            <a:srgbClr val="754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Docker Container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53717" y="1183674"/>
            <a:ext cx="9330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Isolated Infra – Potentially thousands of containers on hundreds of VMs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89100" y="5930900"/>
            <a:ext cx="8648700" cy="520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KUBERNETES MASTER (Control Plane)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501900" y="251033"/>
            <a:ext cx="7137400" cy="8284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/>
              <a:t>Kubernetes Cluster Orchestration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700" y="4761583"/>
            <a:ext cx="1739900" cy="4857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4761581"/>
            <a:ext cx="1739900" cy="4857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4761582"/>
            <a:ext cx="1739900" cy="4857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4761583"/>
            <a:ext cx="17399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50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349500" y="98633"/>
            <a:ext cx="7137400" cy="8284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/>
              <a:t>Kubernetes Cluster Orchestration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800" y="4089400"/>
            <a:ext cx="1739900" cy="546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HOST OPERATING SYSTEMS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7800" y="3417217"/>
            <a:ext cx="1739900" cy="5461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CONTAINER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800" y="2139781"/>
            <a:ext cx="711200" cy="1130300"/>
          </a:xfrm>
          <a:prstGeom prst="rect">
            <a:avLst/>
          </a:prstGeom>
          <a:solidFill>
            <a:srgbClr val="00A4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Docker Container 1</a:t>
            </a:r>
          </a:p>
        </p:txBody>
      </p:sp>
      <p:sp>
        <p:nvSpPr>
          <p:cNvPr id="7" name="Rectangle 6"/>
          <p:cNvSpPr/>
          <p:nvPr/>
        </p:nvSpPr>
        <p:spPr>
          <a:xfrm>
            <a:off x="1206500" y="2139781"/>
            <a:ext cx="711200" cy="1130300"/>
          </a:xfrm>
          <a:prstGeom prst="rect">
            <a:avLst/>
          </a:prstGeom>
          <a:solidFill>
            <a:srgbClr val="754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Docker Container 2</a:t>
            </a:r>
          </a:p>
        </p:txBody>
      </p:sp>
      <p:sp>
        <p:nvSpPr>
          <p:cNvPr id="9" name="Rectangle 8"/>
          <p:cNvSpPr/>
          <p:nvPr/>
        </p:nvSpPr>
        <p:spPr>
          <a:xfrm>
            <a:off x="2349500" y="4089400"/>
            <a:ext cx="1739900" cy="546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HOST OPERATING SYSTEMS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49500" y="3417217"/>
            <a:ext cx="1739900" cy="5461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CONTAINER ENGINE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49500" y="2139781"/>
            <a:ext cx="711200" cy="1130300"/>
          </a:xfrm>
          <a:prstGeom prst="rect">
            <a:avLst/>
          </a:prstGeom>
          <a:solidFill>
            <a:srgbClr val="00A4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Docker Container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78200" y="2139781"/>
            <a:ext cx="711200" cy="1130300"/>
          </a:xfrm>
          <a:prstGeom prst="rect">
            <a:avLst/>
          </a:prstGeom>
          <a:solidFill>
            <a:srgbClr val="754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Docker Container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21200" y="4089400"/>
            <a:ext cx="1739900" cy="546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HOST OPERATING SYSTEMS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21200" y="3417217"/>
            <a:ext cx="1739900" cy="5461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CONTAINER ENGINE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21200" y="2139781"/>
            <a:ext cx="711200" cy="1130300"/>
          </a:xfrm>
          <a:prstGeom prst="rect">
            <a:avLst/>
          </a:prstGeom>
          <a:solidFill>
            <a:srgbClr val="00A4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Docker Container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49900" y="2139781"/>
            <a:ext cx="711200" cy="1130300"/>
          </a:xfrm>
          <a:prstGeom prst="rect">
            <a:avLst/>
          </a:prstGeom>
          <a:solidFill>
            <a:srgbClr val="754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Docker Container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172700" y="4089400"/>
            <a:ext cx="1739900" cy="546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HOST OPERATING SYSTEMS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172700" y="3417217"/>
            <a:ext cx="1739900" cy="5461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CONTAINER ENGINE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172700" y="2139781"/>
            <a:ext cx="711200" cy="1130300"/>
          </a:xfrm>
          <a:prstGeom prst="rect">
            <a:avLst/>
          </a:prstGeom>
          <a:solidFill>
            <a:srgbClr val="00A4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Docker Container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201400" y="2139781"/>
            <a:ext cx="711200" cy="1130300"/>
          </a:xfrm>
          <a:prstGeom prst="rect">
            <a:avLst/>
          </a:prstGeom>
          <a:solidFill>
            <a:srgbClr val="754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Docker Container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62100" y="1033875"/>
            <a:ext cx="9330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Isolated Infra – Potentially thousands of containers on hundreds of VMs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89100" y="5930900"/>
            <a:ext cx="8648700" cy="520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KUBERNETES MASTER (Control Plane)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8900" y="1645339"/>
            <a:ext cx="1943100" cy="405696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2260600" y="1645339"/>
            <a:ext cx="1943100" cy="405696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4432300" y="1645338"/>
            <a:ext cx="1943100" cy="405696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0071100" y="1645338"/>
            <a:ext cx="1943100" cy="405696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177800" y="535201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NODE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99005" y="5332967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NODE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2300" y="5327133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NODE 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071100" y="535201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NODE N</a:t>
            </a:r>
          </a:p>
        </p:txBody>
      </p:sp>
      <p:cxnSp>
        <p:nvCxnSpPr>
          <p:cNvPr id="35" name="Straight Arrow Connector 34"/>
          <p:cNvCxnSpPr>
            <a:stCxn id="24" idx="0"/>
          </p:cNvCxnSpPr>
          <p:nvPr/>
        </p:nvCxnSpPr>
        <p:spPr>
          <a:xfrm flipH="1" flipV="1">
            <a:off x="1333500" y="5721350"/>
            <a:ext cx="4679950" cy="209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740400" y="5168900"/>
            <a:ext cx="4330700" cy="76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3962400" y="5721350"/>
            <a:ext cx="1778000" cy="209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740400" y="5721350"/>
            <a:ext cx="0" cy="209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700" y="4761583"/>
            <a:ext cx="1739900" cy="48577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4761581"/>
            <a:ext cx="1739900" cy="48577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4761582"/>
            <a:ext cx="1739900" cy="48577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4761583"/>
            <a:ext cx="17399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83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349500" y="98633"/>
            <a:ext cx="7137400" cy="8284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/>
              <a:t>Kubernetes Cluster Orchestration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800" y="4089400"/>
            <a:ext cx="1739900" cy="546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HOST OPERATING SYSTEMS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7800" y="3417217"/>
            <a:ext cx="1739900" cy="5461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CONTAINER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800" y="2139781"/>
            <a:ext cx="711200" cy="1130300"/>
          </a:xfrm>
          <a:prstGeom prst="rect">
            <a:avLst/>
          </a:prstGeom>
          <a:solidFill>
            <a:srgbClr val="00A4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Docker Container 1</a:t>
            </a:r>
          </a:p>
        </p:txBody>
      </p:sp>
      <p:sp>
        <p:nvSpPr>
          <p:cNvPr id="7" name="Rectangle 6"/>
          <p:cNvSpPr/>
          <p:nvPr/>
        </p:nvSpPr>
        <p:spPr>
          <a:xfrm>
            <a:off x="1206500" y="2139781"/>
            <a:ext cx="711200" cy="1130300"/>
          </a:xfrm>
          <a:prstGeom prst="rect">
            <a:avLst/>
          </a:prstGeom>
          <a:solidFill>
            <a:srgbClr val="754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Docker Container 2</a:t>
            </a:r>
          </a:p>
        </p:txBody>
      </p:sp>
      <p:sp>
        <p:nvSpPr>
          <p:cNvPr id="9" name="Rectangle 8"/>
          <p:cNvSpPr/>
          <p:nvPr/>
        </p:nvSpPr>
        <p:spPr>
          <a:xfrm>
            <a:off x="2349500" y="4089400"/>
            <a:ext cx="1739900" cy="546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HOST OPERATING SYSTEMS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49500" y="3417217"/>
            <a:ext cx="1739900" cy="5461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CONTAINER ENGINE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49500" y="2139781"/>
            <a:ext cx="711200" cy="1130300"/>
          </a:xfrm>
          <a:prstGeom prst="rect">
            <a:avLst/>
          </a:prstGeom>
          <a:solidFill>
            <a:srgbClr val="00A4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Docker Container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78200" y="2139781"/>
            <a:ext cx="711200" cy="1130300"/>
          </a:xfrm>
          <a:prstGeom prst="rect">
            <a:avLst/>
          </a:prstGeom>
          <a:solidFill>
            <a:srgbClr val="754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Docker Container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21200" y="4089400"/>
            <a:ext cx="1739900" cy="546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HOST OPERATING SYSTEMS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21200" y="3417217"/>
            <a:ext cx="1739900" cy="5461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CONTAINER ENGINE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21200" y="2139781"/>
            <a:ext cx="711200" cy="1130300"/>
          </a:xfrm>
          <a:prstGeom prst="rect">
            <a:avLst/>
          </a:prstGeom>
          <a:solidFill>
            <a:srgbClr val="00A4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Docker Container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49900" y="2139781"/>
            <a:ext cx="711200" cy="1130300"/>
          </a:xfrm>
          <a:prstGeom prst="rect">
            <a:avLst/>
          </a:prstGeom>
          <a:solidFill>
            <a:srgbClr val="754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Docker Container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172700" y="4089400"/>
            <a:ext cx="1739900" cy="546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HOST OPERATING SYSTEMS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172700" y="3417217"/>
            <a:ext cx="1739900" cy="5461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CONTAINER ENGINE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172700" y="2139781"/>
            <a:ext cx="711200" cy="1130300"/>
          </a:xfrm>
          <a:prstGeom prst="rect">
            <a:avLst/>
          </a:prstGeom>
          <a:solidFill>
            <a:srgbClr val="00A4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Docker Container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201400" y="2139781"/>
            <a:ext cx="711200" cy="1130300"/>
          </a:xfrm>
          <a:prstGeom prst="rect">
            <a:avLst/>
          </a:prstGeom>
          <a:solidFill>
            <a:srgbClr val="754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Docker Container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62100" y="1033875"/>
            <a:ext cx="9330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Isolated Infra – Potentially thousands of containers on hundreds of VMs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89100" y="5930900"/>
            <a:ext cx="8648700" cy="520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KUBERNETES MASTER (Control Plane)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8900" y="1645339"/>
            <a:ext cx="1943100" cy="405696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2260600" y="1645339"/>
            <a:ext cx="1943100" cy="405696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4432300" y="1645338"/>
            <a:ext cx="1943100" cy="405696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0071100" y="1645338"/>
            <a:ext cx="1943100" cy="405696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177800" y="535201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NODE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99005" y="5332967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NODE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2300" y="5327133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NODE 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071100" y="535201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NODE N</a:t>
            </a:r>
          </a:p>
        </p:txBody>
      </p:sp>
      <p:cxnSp>
        <p:nvCxnSpPr>
          <p:cNvPr id="35" name="Straight Arrow Connector 34"/>
          <p:cNvCxnSpPr>
            <a:stCxn id="24" idx="0"/>
          </p:cNvCxnSpPr>
          <p:nvPr/>
        </p:nvCxnSpPr>
        <p:spPr>
          <a:xfrm flipH="1" flipV="1">
            <a:off x="1333500" y="5721350"/>
            <a:ext cx="4679950" cy="209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740400" y="5168900"/>
            <a:ext cx="4330700" cy="76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3962400" y="5721350"/>
            <a:ext cx="1778000" cy="209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740400" y="5721350"/>
            <a:ext cx="0" cy="209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7800" y="1724141"/>
            <a:ext cx="1739900" cy="1545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203200" y="176098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PODS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49500" y="1739257"/>
            <a:ext cx="1739900" cy="1545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/>
          <p:cNvSpPr txBox="1"/>
          <p:nvPr/>
        </p:nvSpPr>
        <p:spPr>
          <a:xfrm>
            <a:off x="2374900" y="177610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PODS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21200" y="1739257"/>
            <a:ext cx="1739900" cy="1545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/>
          <p:cNvSpPr txBox="1"/>
          <p:nvPr/>
        </p:nvSpPr>
        <p:spPr>
          <a:xfrm>
            <a:off x="4546600" y="177610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PODS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156861" y="1749182"/>
            <a:ext cx="1739900" cy="1545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10182261" y="178602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PODS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700" y="4761583"/>
            <a:ext cx="1739900" cy="48577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4761581"/>
            <a:ext cx="1739900" cy="48577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4761582"/>
            <a:ext cx="1739900" cy="48577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4761583"/>
            <a:ext cx="17399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70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16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70060"/>
            <a:ext cx="5422900" cy="520700"/>
          </a:xfrm>
          <a:prstGeom prst="rect">
            <a:avLst/>
          </a:prstGeom>
          <a:solidFill>
            <a:srgbClr val="465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INFRASTRUCTURE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5004985"/>
            <a:ext cx="2076450" cy="485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821" y="5892990"/>
            <a:ext cx="3703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Virtual Machines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307480"/>
            <a:ext cx="5422900" cy="520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OPERATING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644900"/>
            <a:ext cx="5422900" cy="5207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HYPERVISOR</a:t>
            </a:r>
          </a:p>
        </p:txBody>
      </p:sp>
    </p:spTree>
    <p:extLst>
      <p:ext uri="{BB962C8B-B14F-4D97-AF65-F5344CB8AC3E}">
        <p14:creationId xmlns:p14="http://schemas.microsoft.com/office/powerpoint/2010/main" val="1220158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786" y="1320800"/>
            <a:ext cx="8138222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1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70060"/>
            <a:ext cx="5422900" cy="520700"/>
          </a:xfrm>
          <a:prstGeom prst="rect">
            <a:avLst/>
          </a:prstGeom>
          <a:solidFill>
            <a:srgbClr val="465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INFRASTRUCTURE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5004985"/>
            <a:ext cx="2076450" cy="485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821" y="5892990"/>
            <a:ext cx="3703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Virtual Machines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307480"/>
            <a:ext cx="5422900" cy="520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OPERATING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644900"/>
            <a:ext cx="5422900" cy="5207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HYPERVISOR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65800" y="3644900"/>
            <a:ext cx="59469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2 Types </a:t>
            </a:r>
            <a:r>
              <a:rPr lang="en-IN" sz="2800" dirty="0"/>
              <a:t>of Hypervisors</a:t>
            </a:r>
          </a:p>
          <a:p>
            <a:r>
              <a:rPr lang="en-IN" sz="2800" b="1" dirty="0"/>
              <a:t>Type 1</a:t>
            </a:r>
            <a:r>
              <a:rPr lang="en-IN" sz="2800" dirty="0"/>
              <a:t>: Direct link to Infrastructure</a:t>
            </a:r>
          </a:p>
          <a:p>
            <a:r>
              <a:rPr lang="en-IN" sz="2800" b="1" dirty="0"/>
              <a:t>Type 2</a:t>
            </a:r>
            <a:r>
              <a:rPr lang="en-IN" sz="2800" dirty="0"/>
              <a:t>: Runs as an app on the Host OS</a:t>
            </a:r>
          </a:p>
        </p:txBody>
      </p:sp>
    </p:spTree>
    <p:extLst>
      <p:ext uri="{BB962C8B-B14F-4D97-AF65-F5344CB8AC3E}">
        <p14:creationId xmlns:p14="http://schemas.microsoft.com/office/powerpoint/2010/main" val="240723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70060"/>
            <a:ext cx="5422900" cy="520700"/>
          </a:xfrm>
          <a:prstGeom prst="rect">
            <a:avLst/>
          </a:prstGeom>
          <a:solidFill>
            <a:srgbClr val="465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INFRASTRUCTURE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5004985"/>
            <a:ext cx="2076450" cy="485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821" y="5892990"/>
            <a:ext cx="3703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Virtual Machines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307480"/>
            <a:ext cx="5422900" cy="520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OPERATING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644900"/>
            <a:ext cx="5422900" cy="5207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HYPERVISOR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5899" y="3644900"/>
            <a:ext cx="59469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2 Types </a:t>
            </a:r>
            <a:r>
              <a:rPr lang="en-IN" sz="2800"/>
              <a:t>of Hypervisors examples</a:t>
            </a:r>
            <a:endParaRPr lang="en-IN" sz="2800" dirty="0"/>
          </a:p>
          <a:p>
            <a:r>
              <a:rPr lang="en-IN" sz="2800" b="1" dirty="0"/>
              <a:t>Type 1</a:t>
            </a:r>
            <a:r>
              <a:rPr lang="en-IN" sz="2800" dirty="0"/>
              <a:t>: VMware </a:t>
            </a:r>
            <a:r>
              <a:rPr lang="en-IN" sz="2800" dirty="0" err="1"/>
              <a:t>ESXi</a:t>
            </a:r>
            <a:r>
              <a:rPr lang="en-IN" sz="2800" dirty="0"/>
              <a:t>, Microsoft Hyper-V server and open source KVM.</a:t>
            </a:r>
          </a:p>
          <a:p>
            <a:r>
              <a:rPr lang="en-IN" sz="2800" b="1" dirty="0"/>
              <a:t>Type 2</a:t>
            </a:r>
            <a:r>
              <a:rPr lang="en-IN" sz="2800" dirty="0"/>
              <a:t>: Oracle VM </a:t>
            </a:r>
            <a:r>
              <a:rPr lang="en-IN" sz="2800" dirty="0" err="1"/>
              <a:t>VirtualBox</a:t>
            </a:r>
            <a:r>
              <a:rPr lang="en-IN" sz="2800" dirty="0"/>
              <a:t>, VMWare Workstation</a:t>
            </a:r>
          </a:p>
        </p:txBody>
      </p:sp>
    </p:spTree>
    <p:extLst>
      <p:ext uri="{BB962C8B-B14F-4D97-AF65-F5344CB8AC3E}">
        <p14:creationId xmlns:p14="http://schemas.microsoft.com/office/powerpoint/2010/main" val="8245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70060"/>
            <a:ext cx="5422900" cy="520700"/>
          </a:xfrm>
          <a:prstGeom prst="rect">
            <a:avLst/>
          </a:prstGeom>
          <a:solidFill>
            <a:srgbClr val="465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INFRASTRUCTURE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5004985"/>
            <a:ext cx="2076450" cy="485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821" y="5892990"/>
            <a:ext cx="3703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Virtual Machines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307480"/>
            <a:ext cx="5422900" cy="520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OPERATING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644900"/>
            <a:ext cx="5422900" cy="5207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HYPERVISOR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498"/>
            <a:ext cx="5422900" cy="170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0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70060"/>
            <a:ext cx="5422900" cy="520700"/>
          </a:xfrm>
          <a:prstGeom prst="rect">
            <a:avLst/>
          </a:prstGeom>
          <a:solidFill>
            <a:srgbClr val="465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INFRASTRUCTURE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5004985"/>
            <a:ext cx="2076450" cy="485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821" y="5892990"/>
            <a:ext cx="3703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Virtual Machines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307480"/>
            <a:ext cx="5422900" cy="520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OPERATING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644900"/>
            <a:ext cx="5422900" cy="5207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HYPERVISOR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498"/>
            <a:ext cx="5422900" cy="17074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76462"/>
            <a:ext cx="5300213" cy="12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6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70060"/>
            <a:ext cx="5422900" cy="520700"/>
          </a:xfrm>
          <a:prstGeom prst="rect">
            <a:avLst/>
          </a:prstGeom>
          <a:solidFill>
            <a:srgbClr val="465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INFRASTRUCTURE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5004985"/>
            <a:ext cx="2076450" cy="485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821" y="5892990"/>
            <a:ext cx="3703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Virtual Machines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307480"/>
            <a:ext cx="5422900" cy="520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OPERATING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644900"/>
            <a:ext cx="5422900" cy="5207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HYPERVISOR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498"/>
            <a:ext cx="5422900" cy="17074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" y="1533123"/>
            <a:ext cx="54102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7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70060"/>
            <a:ext cx="5422900" cy="520700"/>
          </a:xfrm>
          <a:prstGeom prst="rect">
            <a:avLst/>
          </a:prstGeom>
          <a:solidFill>
            <a:srgbClr val="465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INFRASTRUCTURE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5004985"/>
            <a:ext cx="2076450" cy="485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821" y="5892990"/>
            <a:ext cx="3703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Virtual Machines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307480"/>
            <a:ext cx="5422900" cy="5207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OPERATING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644900"/>
            <a:ext cx="5422900" cy="5207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HYPERVISOR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498"/>
            <a:ext cx="5422900" cy="17074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" y="1533123"/>
            <a:ext cx="5410200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320" y="1533123"/>
            <a:ext cx="5495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9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757</Words>
  <Application>Microsoft Macintosh PowerPoint</Application>
  <PresentationFormat>Widescreen</PresentationFormat>
  <Paragraphs>246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Containers Are ‘Like’ Jars</vt:lpstr>
      <vt:lpstr>Containers Are ‘Like’ Jars</vt:lpstr>
      <vt:lpstr>Containers Are ‘Like’ Jars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KUBERNETES 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saikumar jayanti</dc:creator>
  <cp:lastModifiedBy>Sai Kumar Jayanti</cp:lastModifiedBy>
  <cp:revision>23</cp:revision>
  <dcterms:created xsi:type="dcterms:W3CDTF">2019-05-02T15:33:25Z</dcterms:created>
  <dcterms:modified xsi:type="dcterms:W3CDTF">2020-01-19T18:32:39Z</dcterms:modified>
</cp:coreProperties>
</file>