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38" y="3336296"/>
            <a:ext cx="8086724" cy="42481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34256" y="3336296"/>
            <a:ext cx="8096248" cy="42481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1668" y="977719"/>
            <a:ext cx="7644663" cy="551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34213" y="3097394"/>
            <a:ext cx="8019573" cy="2284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7256" y="678944"/>
            <a:ext cx="2381249" cy="2676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5572" y="3752634"/>
            <a:ext cx="9582150" cy="673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-100">
                <a:solidFill>
                  <a:srgbClr val="FBFEFD"/>
                </a:solidFill>
              </a:rPr>
              <a:t>IDEAS-</a:t>
            </a:r>
            <a:r>
              <a:rPr dirty="0" sz="4250" spc="-265">
                <a:solidFill>
                  <a:srgbClr val="FBFEFD"/>
                </a:solidFill>
              </a:rPr>
              <a:t>TIH</a:t>
            </a:r>
            <a:r>
              <a:rPr dirty="0" sz="4250" spc="-145">
                <a:solidFill>
                  <a:srgbClr val="FBFEFD"/>
                </a:solidFill>
              </a:rPr>
              <a:t> </a:t>
            </a:r>
            <a:r>
              <a:rPr dirty="0" sz="4250" spc="-135">
                <a:solidFill>
                  <a:srgbClr val="FBFEFD"/>
                </a:solidFill>
              </a:rPr>
              <a:t>INTERNSHIP</a:t>
            </a:r>
            <a:r>
              <a:rPr dirty="0" sz="4250" spc="-140">
                <a:solidFill>
                  <a:srgbClr val="FBFEFD"/>
                </a:solidFill>
              </a:rPr>
              <a:t> </a:t>
            </a:r>
            <a:r>
              <a:rPr dirty="0" sz="4250" spc="-90">
                <a:solidFill>
                  <a:srgbClr val="FBFEFD"/>
                </a:solidFill>
              </a:rPr>
              <a:t>PRESENTATION</a:t>
            </a:r>
            <a:endParaRPr sz="4250"/>
          </a:p>
        </p:txBody>
      </p:sp>
      <p:sp>
        <p:nvSpPr>
          <p:cNvPr id="4" name="object 4" descr=""/>
          <p:cNvSpPr txBox="1"/>
          <p:nvPr/>
        </p:nvSpPr>
        <p:spPr>
          <a:xfrm>
            <a:off x="2893571" y="4716583"/>
            <a:ext cx="11689080" cy="490855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ctr" marL="2762250" marR="2258060">
              <a:lnSpc>
                <a:spcPts val="3529"/>
              </a:lnSpc>
              <a:spcBef>
                <a:spcPts val="625"/>
              </a:spcBef>
            </a:pPr>
            <a:r>
              <a:rPr dirty="0" sz="3350" spc="75">
                <a:solidFill>
                  <a:srgbClr val="FFFFFF"/>
                </a:solidFill>
                <a:latin typeface="Lucida Sans Unicode"/>
                <a:cs typeface="Lucida Sans Unicode"/>
              </a:rPr>
              <a:t>Resource</a:t>
            </a:r>
            <a:r>
              <a:rPr dirty="0" sz="33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170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r>
              <a:rPr dirty="0" sz="33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114">
                <a:solidFill>
                  <a:srgbClr val="FFFFFF"/>
                </a:solidFill>
                <a:latin typeface="Lucida Sans Unicode"/>
                <a:cs typeface="Lucida Sans Unicode"/>
              </a:rPr>
              <a:t>System </a:t>
            </a:r>
            <a:r>
              <a:rPr dirty="0" sz="3350" spc="70">
                <a:solidFill>
                  <a:srgbClr val="FFFFFF"/>
                </a:solidFill>
                <a:latin typeface="Lucida Sans Unicode"/>
                <a:cs typeface="Lucida Sans Unicode"/>
              </a:rPr>
              <a:t>Software</a:t>
            </a:r>
            <a:endParaRPr sz="3350">
              <a:latin typeface="Lucida Sans Unicode"/>
              <a:cs typeface="Lucida Sans Unicode"/>
            </a:endParaRPr>
          </a:p>
          <a:p>
            <a:pPr algn="ctr" marL="495934">
              <a:lnSpc>
                <a:spcPct val="100000"/>
              </a:lnSpc>
              <a:spcBef>
                <a:spcPts val="2890"/>
              </a:spcBef>
            </a:pPr>
            <a:r>
              <a:rPr dirty="0" sz="2850" spc="-100">
                <a:solidFill>
                  <a:srgbClr val="FFFFFF"/>
                </a:solidFill>
                <a:latin typeface="Lucida Sans Unicode"/>
                <a:cs typeface="Lucida Sans Unicode"/>
              </a:rPr>
              <a:t>UNDER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8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GUIDANCE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ADRIJA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5">
                <a:solidFill>
                  <a:srgbClr val="FFFFFF"/>
                </a:solidFill>
                <a:latin typeface="Lucida Sans Unicode"/>
                <a:cs typeface="Lucida Sans Unicode"/>
              </a:rPr>
              <a:t>DAS</a:t>
            </a:r>
            <a:endParaRPr sz="2850">
              <a:latin typeface="Lucida Sans Unicode"/>
              <a:cs typeface="Lucida Sans Unicode"/>
            </a:endParaRPr>
          </a:p>
          <a:p>
            <a:pPr algn="ctr" marL="96520">
              <a:lnSpc>
                <a:spcPct val="100000"/>
              </a:lnSpc>
              <a:spcBef>
                <a:spcPts val="3130"/>
              </a:spcBef>
            </a:pP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Presentation</a:t>
            </a:r>
            <a:r>
              <a:rPr dirty="0" sz="28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5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endParaRPr sz="2850">
              <a:latin typeface="Lucida Sans Unicode"/>
              <a:cs typeface="Lucida Sans Unicode"/>
            </a:endParaRPr>
          </a:p>
          <a:p>
            <a:pPr algn="ctr" marL="351790" marR="247650">
              <a:lnSpc>
                <a:spcPts val="3000"/>
              </a:lnSpc>
              <a:spcBef>
                <a:spcPts val="3030"/>
              </a:spcBef>
            </a:pP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Ankush</a:t>
            </a:r>
            <a:r>
              <a:rPr dirty="0" sz="285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Chowdhury,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B.Tech.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Technology,</a:t>
            </a:r>
            <a:r>
              <a:rPr dirty="0" sz="285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2nd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45">
                <a:solidFill>
                  <a:srgbClr val="FFFFFF"/>
                </a:solidFill>
                <a:latin typeface="Lucida Sans Unicode"/>
                <a:cs typeface="Lucida Sans Unicode"/>
              </a:rPr>
              <a:t>Year </a:t>
            </a:r>
            <a:r>
              <a:rPr dirty="0" sz="2850" spc="60">
                <a:solidFill>
                  <a:srgbClr val="FFFFFF"/>
                </a:solidFill>
                <a:latin typeface="Lucida Sans Unicode"/>
                <a:cs typeface="Lucida Sans Unicode"/>
              </a:rPr>
              <a:t>(pursuing</a:t>
            </a:r>
            <a:r>
              <a:rPr dirty="0" sz="285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3rd</a:t>
            </a:r>
            <a:r>
              <a:rPr dirty="0" sz="28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5">
                <a:solidFill>
                  <a:srgbClr val="FFFFFF"/>
                </a:solidFill>
                <a:latin typeface="Lucida Sans Unicode"/>
                <a:cs typeface="Lucida Sans Unicode"/>
              </a:rPr>
              <a:t>year),</a:t>
            </a:r>
            <a:r>
              <a:rPr dirty="0" sz="28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MCKV</a:t>
            </a:r>
            <a:r>
              <a:rPr dirty="0" sz="28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Institute</a:t>
            </a:r>
            <a:r>
              <a:rPr dirty="0" sz="285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8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Engineering,</a:t>
            </a:r>
            <a:r>
              <a:rPr dirty="0" sz="28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40">
                <a:solidFill>
                  <a:srgbClr val="FFFFFF"/>
                </a:solidFill>
                <a:latin typeface="Lucida Sans Unicode"/>
                <a:cs typeface="Lucida Sans Unicode"/>
              </a:rPr>
              <a:t>Howrah</a:t>
            </a:r>
            <a:endParaRPr sz="2850">
              <a:latin typeface="Lucida Sans Unicode"/>
              <a:cs typeface="Lucida Sans Unicode"/>
            </a:endParaRPr>
          </a:p>
          <a:p>
            <a:pPr algn="ctr" marL="12065" marR="5080">
              <a:lnSpc>
                <a:spcPts val="3000"/>
              </a:lnSpc>
              <a:spcBef>
                <a:spcPts val="3000"/>
              </a:spcBef>
            </a:pP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Adrika</a:t>
            </a:r>
            <a:r>
              <a:rPr dirty="0" sz="28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Bose,</a:t>
            </a:r>
            <a:r>
              <a:rPr dirty="0" sz="28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B.Sc.</a:t>
            </a:r>
            <a:r>
              <a:rPr dirty="0" sz="28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5">
                <a:solidFill>
                  <a:srgbClr val="FFFFFF"/>
                </a:solidFill>
                <a:latin typeface="Lucida Sans Unicode"/>
                <a:cs typeface="Lucida Sans Unicode"/>
              </a:rPr>
              <a:t>(Hons.)</a:t>
            </a:r>
            <a:r>
              <a:rPr dirty="0" sz="28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Statistics,</a:t>
            </a:r>
            <a:r>
              <a:rPr dirty="0" sz="28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2nd</a:t>
            </a:r>
            <a:r>
              <a:rPr dirty="0" sz="28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Year</a:t>
            </a:r>
            <a:r>
              <a:rPr dirty="0" sz="28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Lucida Sans Unicode"/>
                <a:cs typeface="Lucida Sans Unicode"/>
              </a:rPr>
              <a:t>(pursuing</a:t>
            </a:r>
            <a:r>
              <a:rPr dirty="0" sz="28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3rd</a:t>
            </a:r>
            <a:r>
              <a:rPr dirty="0" sz="28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5">
                <a:solidFill>
                  <a:srgbClr val="FFFFFF"/>
                </a:solidFill>
                <a:latin typeface="Lucida Sans Unicode"/>
                <a:cs typeface="Lucida Sans Unicode"/>
              </a:rPr>
              <a:t>year), 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St.</a:t>
            </a:r>
            <a:r>
              <a:rPr dirty="0" sz="28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Xavier’s</a:t>
            </a:r>
            <a:r>
              <a:rPr dirty="0" sz="28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College</a:t>
            </a:r>
            <a:r>
              <a:rPr dirty="0" sz="28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(Autonomous),</a:t>
            </a:r>
            <a:r>
              <a:rPr dirty="0" sz="28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Kolkata</a:t>
            </a:r>
            <a:endParaRPr sz="2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052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Application</a:t>
            </a:r>
            <a:r>
              <a:rPr dirty="0" spc="-160"/>
              <a:t> </a:t>
            </a:r>
            <a:r>
              <a:rPr dirty="0" spc="85"/>
              <a:t>Screenshots</a:t>
            </a:r>
            <a:r>
              <a:rPr dirty="0" spc="-155"/>
              <a:t> </a:t>
            </a:r>
            <a:r>
              <a:rPr dirty="0" spc="145"/>
              <a:t>(Part</a:t>
            </a:r>
            <a:r>
              <a:rPr dirty="0" spc="-155"/>
              <a:t> </a:t>
            </a:r>
            <a:r>
              <a:rPr dirty="0" spc="-355"/>
              <a:t>1)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47892" y="2354562"/>
            <a:ext cx="2652395" cy="55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>
                <a:solidFill>
                  <a:srgbClr val="FFFFFF"/>
                </a:solidFill>
                <a:latin typeface="Lucida Sans Unicode"/>
                <a:cs typeface="Lucida Sans Unicode"/>
              </a:rPr>
              <a:t>Delete</a:t>
            </a:r>
            <a:r>
              <a:rPr dirty="0" sz="3450" spc="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195">
                <a:solidFill>
                  <a:srgbClr val="FFFFFF"/>
                </a:solidFill>
                <a:latin typeface="Lucida Sans Unicode"/>
                <a:cs typeface="Lucida Sans Unicode"/>
              </a:rPr>
              <a:t>Page</a:t>
            </a:r>
            <a:endParaRPr sz="345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070777" y="2354562"/>
            <a:ext cx="2875915" cy="55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13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dirty="0" sz="345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195">
                <a:solidFill>
                  <a:srgbClr val="FFFFFF"/>
                </a:solidFill>
                <a:latin typeface="Lucida Sans Unicode"/>
                <a:cs typeface="Lucida Sans Unicode"/>
              </a:rPr>
              <a:t>Page</a:t>
            </a:r>
            <a:endParaRPr sz="3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837208" y="7759268"/>
            <a:ext cx="7611745" cy="198437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 marL="12700" marR="5080" indent="-635">
              <a:lnSpc>
                <a:spcPts val="3000"/>
              </a:lnSpc>
              <a:spcBef>
                <a:spcPts val="550"/>
              </a:spcBef>
            </a:pP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Allows</a:t>
            </a:r>
            <a:r>
              <a:rPr dirty="0" sz="28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25">
                <a:solidFill>
                  <a:srgbClr val="FFFFFF"/>
                </a:solidFill>
                <a:latin typeface="Lucida Sans Unicode"/>
                <a:cs typeface="Lucida Sans Unicode"/>
              </a:rPr>
              <a:t>admin</a:t>
            </a:r>
            <a:r>
              <a:rPr dirty="0" sz="28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8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modify</a:t>
            </a:r>
            <a:r>
              <a:rPr dirty="0" sz="28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4">
                <a:solidFill>
                  <a:srgbClr val="FFFFFF"/>
                </a:solidFill>
                <a:latin typeface="Lucida Sans Unicode"/>
                <a:cs typeface="Lucida Sans Unicode"/>
              </a:rPr>
              <a:t>device</a:t>
            </a:r>
            <a:r>
              <a:rPr dirty="0" sz="28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details</a:t>
            </a:r>
            <a:r>
              <a:rPr dirty="0" sz="28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like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type,</a:t>
            </a:r>
            <a:r>
              <a:rPr dirty="0" sz="28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5">
                <a:solidFill>
                  <a:srgbClr val="FFFFFF"/>
                </a:solidFill>
                <a:latin typeface="Lucida Sans Unicode"/>
                <a:cs typeface="Lucida Sans Unicode"/>
              </a:rPr>
              <a:t>memory,</a:t>
            </a:r>
            <a:r>
              <a:rPr dirty="0" sz="28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7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90">
                <a:solidFill>
                  <a:srgbClr val="FFFFFF"/>
                </a:solidFill>
                <a:latin typeface="Lucida Sans Unicode"/>
                <a:cs typeface="Lucida Sans Unicode"/>
              </a:rPr>
              <a:t>assigned</a:t>
            </a:r>
            <a:r>
              <a:rPr dirty="0" sz="28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4">
                <a:solidFill>
                  <a:srgbClr val="FFFFFF"/>
                </a:solidFill>
                <a:latin typeface="Lucida Sans Unicode"/>
                <a:cs typeface="Lucida Sans Unicode"/>
              </a:rPr>
              <a:t>employee</a:t>
            </a:r>
            <a:r>
              <a:rPr dirty="0" sz="28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ID.</a:t>
            </a:r>
            <a:endParaRPr sz="2850">
              <a:latin typeface="Lucida Sans Unicode"/>
              <a:cs typeface="Lucida Sans Unicode"/>
            </a:endParaRPr>
          </a:p>
          <a:p>
            <a:pPr algn="ctr" marL="467995" marR="460375">
              <a:lnSpc>
                <a:spcPts val="3000"/>
              </a:lnSpc>
              <a:spcBef>
                <a:spcPts val="3000"/>
              </a:spcBef>
            </a:pPr>
            <a:r>
              <a:rPr dirty="0" sz="2850" spc="95">
                <a:solidFill>
                  <a:srgbClr val="FFFFFF"/>
                </a:solidFill>
                <a:latin typeface="Lucida Sans Unicode"/>
                <a:cs typeface="Lucida Sans Unicode"/>
              </a:rPr>
              <a:t>Updates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35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reflected</a:t>
            </a:r>
            <a:r>
              <a:rPr dirty="0" sz="28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instantly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8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3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850" spc="114">
                <a:solidFill>
                  <a:srgbClr val="FFFFFF"/>
                </a:solidFill>
                <a:latin typeface="Lucida Sans Unicode"/>
                <a:cs typeface="Lucida Sans Unicode"/>
              </a:rPr>
              <a:t>dashboard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7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Lucida Sans Unicode"/>
                <a:cs typeface="Lucida Sans Unicode"/>
              </a:rPr>
              <a:t>calendar.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95562" y="7759268"/>
            <a:ext cx="6305550" cy="198437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 marL="12065" marR="5080">
              <a:lnSpc>
                <a:spcPts val="3000"/>
              </a:lnSpc>
              <a:spcBef>
                <a:spcPts val="550"/>
              </a:spcBef>
            </a:pP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Enables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25">
                <a:solidFill>
                  <a:srgbClr val="FFFFFF"/>
                </a:solidFill>
                <a:latin typeface="Lucida Sans Unicode"/>
                <a:cs typeface="Lucida Sans Unicode"/>
              </a:rPr>
              <a:t>admin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0">
                <a:solidFill>
                  <a:srgbClr val="FFFFFF"/>
                </a:solidFill>
                <a:latin typeface="Lucida Sans Unicode"/>
                <a:cs typeface="Lucida Sans Unicode"/>
              </a:rPr>
              <a:t>remove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34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05">
                <a:solidFill>
                  <a:srgbClr val="FFFFFF"/>
                </a:solidFill>
                <a:latin typeface="Lucida Sans Unicode"/>
                <a:cs typeface="Lucida Sans Unicode"/>
              </a:rPr>
              <a:t>device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40">
                <a:solidFill>
                  <a:srgbClr val="FFFFFF"/>
                </a:solidFill>
                <a:latin typeface="Lucida Sans Unicode"/>
                <a:cs typeface="Lucida Sans Unicode"/>
              </a:rPr>
              <a:t>its</a:t>
            </a:r>
            <a:r>
              <a:rPr dirty="0" sz="28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Lucida Sans Unicode"/>
                <a:cs typeface="Lucida Sans Unicode"/>
              </a:rPr>
              <a:t>service</a:t>
            </a:r>
            <a:r>
              <a:rPr dirty="0" sz="28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tag.</a:t>
            </a:r>
            <a:endParaRPr sz="2850">
              <a:latin typeface="Lucida Sans Unicode"/>
              <a:cs typeface="Lucida Sans Unicode"/>
            </a:endParaRPr>
          </a:p>
          <a:p>
            <a:pPr algn="ctr" marL="212090" marR="204470">
              <a:lnSpc>
                <a:spcPts val="3000"/>
              </a:lnSpc>
              <a:spcBef>
                <a:spcPts val="3000"/>
              </a:spcBef>
            </a:pP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Automatically</a:t>
            </a:r>
            <a:r>
              <a:rPr dirty="0" sz="28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deletes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linked </a:t>
            </a:r>
            <a:r>
              <a:rPr dirty="0" sz="2850" spc="114">
                <a:solidFill>
                  <a:srgbClr val="FFFFFF"/>
                </a:solidFill>
                <a:latin typeface="Lucida Sans Unicode"/>
                <a:cs typeface="Lucida Sans Unicode"/>
              </a:rPr>
              <a:t>employee</a:t>
            </a:r>
            <a:r>
              <a:rPr dirty="0" sz="28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4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dirty="0" sz="28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28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8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28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table.</a:t>
            </a:r>
            <a:endParaRPr sz="2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347" y="3972508"/>
            <a:ext cx="8572499" cy="44862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4080" y="3972508"/>
            <a:ext cx="8496299" cy="4486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74345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Application</a:t>
            </a:r>
            <a:r>
              <a:rPr dirty="0" spc="-160"/>
              <a:t> </a:t>
            </a:r>
            <a:r>
              <a:rPr dirty="0" spc="85"/>
              <a:t>Screenshots</a:t>
            </a:r>
            <a:r>
              <a:rPr dirty="0" spc="-155"/>
              <a:t> </a:t>
            </a:r>
            <a:r>
              <a:rPr dirty="0" spc="145"/>
              <a:t>(Part</a:t>
            </a:r>
            <a:r>
              <a:rPr dirty="0" spc="-155"/>
              <a:t> </a:t>
            </a:r>
            <a:r>
              <a:rPr dirty="0" spc="80"/>
              <a:t>2)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561663" y="2019242"/>
            <a:ext cx="5165090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5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33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170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r>
              <a:rPr dirty="0" sz="33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185">
                <a:solidFill>
                  <a:srgbClr val="FFFFFF"/>
                </a:solidFill>
                <a:latin typeface="Lucida Sans Unicode"/>
                <a:cs typeface="Lucida Sans Unicode"/>
              </a:rPr>
              <a:t>Page</a:t>
            </a:r>
            <a:endParaRPr sz="33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37607" y="8924806"/>
            <a:ext cx="6572884" cy="85725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 marR="5080" indent="41275">
              <a:lnSpc>
                <a:spcPts val="3070"/>
              </a:lnSpc>
              <a:spcBef>
                <a:spcPts val="535"/>
              </a:spcBef>
            </a:pP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Admin:</a:t>
            </a:r>
            <a:r>
              <a:rPr dirty="0" sz="29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50">
                <a:solidFill>
                  <a:srgbClr val="FFFFFF"/>
                </a:solidFill>
                <a:latin typeface="Lucida Sans Unicode"/>
                <a:cs typeface="Lucida Sans Unicode"/>
              </a:rPr>
              <a:t>View</a:t>
            </a:r>
            <a:r>
              <a:rPr dirty="0" sz="29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16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9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210">
                <a:solidFill>
                  <a:srgbClr val="FFFFFF"/>
                </a:solidFill>
                <a:latin typeface="Lucida Sans Unicode"/>
                <a:cs typeface="Lucida Sans Unicode"/>
              </a:rPr>
              <a:t>manage</a:t>
            </a:r>
            <a:r>
              <a:rPr dirty="0" sz="29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dirty="0" sz="29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users </a:t>
            </a:r>
            <a:r>
              <a:rPr dirty="0" sz="2900" spc="-60">
                <a:solidFill>
                  <a:srgbClr val="FFFFFF"/>
                </a:solidFill>
                <a:latin typeface="Lucida Sans Unicode"/>
                <a:cs typeface="Lucida Sans Unicode"/>
              </a:rPr>
              <a:t>User:</a:t>
            </a:r>
            <a:r>
              <a:rPr dirty="0" sz="29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155">
                <a:solidFill>
                  <a:srgbClr val="FFFFFF"/>
                </a:solidFill>
                <a:latin typeface="Lucida Sans Unicode"/>
                <a:cs typeface="Lucida Sans Unicode"/>
              </a:rPr>
              <a:t>See</a:t>
            </a:r>
            <a:r>
              <a:rPr dirty="0" sz="29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only</a:t>
            </a:r>
            <a:r>
              <a:rPr dirty="0" sz="29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29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85">
                <a:solidFill>
                  <a:srgbClr val="FFFFFF"/>
                </a:solidFill>
                <a:latin typeface="Lucida Sans Unicode"/>
                <a:cs typeface="Lucida Sans Unicode"/>
              </a:rPr>
              <a:t>assigned</a:t>
            </a:r>
            <a:r>
              <a:rPr dirty="0" sz="29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35">
                <a:solidFill>
                  <a:srgbClr val="FFFFFF"/>
                </a:solidFill>
                <a:latin typeface="Lucida Sans Unicode"/>
                <a:cs typeface="Lucida Sans Unicode"/>
              </a:rPr>
              <a:t>details</a:t>
            </a:r>
            <a:endParaRPr sz="29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34492" y="3024336"/>
            <a:ext cx="4857115" cy="466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Admin</a:t>
            </a:r>
            <a:r>
              <a:rPr dirty="0" sz="29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135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r>
              <a:rPr dirty="0" sz="29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155">
                <a:solidFill>
                  <a:srgbClr val="FFFFFF"/>
                </a:solidFill>
                <a:latin typeface="Lucida Sans Unicode"/>
                <a:cs typeface="Lucida Sans Unicode"/>
              </a:rPr>
              <a:t>Page</a:t>
            </a:r>
            <a:endParaRPr sz="29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204131" y="3000454"/>
            <a:ext cx="4462145" cy="466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29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135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r>
              <a:rPr dirty="0" sz="29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155">
                <a:solidFill>
                  <a:srgbClr val="FFFFFF"/>
                </a:solidFill>
                <a:latin typeface="Lucida Sans Unicode"/>
                <a:cs typeface="Lucida Sans Unicode"/>
              </a:rPr>
              <a:t>Page</a:t>
            </a:r>
            <a:endParaRPr sz="2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0769" y="3011871"/>
            <a:ext cx="10610849" cy="5600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53768" y="977719"/>
            <a:ext cx="7080884" cy="1635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Application</a:t>
            </a:r>
            <a:r>
              <a:rPr dirty="0" spc="-160"/>
              <a:t> </a:t>
            </a:r>
            <a:r>
              <a:rPr dirty="0" spc="85"/>
              <a:t>Screenshots</a:t>
            </a:r>
            <a:r>
              <a:rPr dirty="0" spc="-155"/>
              <a:t> </a:t>
            </a:r>
            <a:r>
              <a:rPr dirty="0" spc="145"/>
              <a:t>(Part</a:t>
            </a:r>
            <a:r>
              <a:rPr dirty="0" spc="-155"/>
              <a:t> </a:t>
            </a:r>
            <a:r>
              <a:rPr dirty="0" spc="80"/>
              <a:t>2)</a:t>
            </a:r>
          </a:p>
          <a:p>
            <a:pPr algn="ctr" marR="892175">
              <a:lnSpc>
                <a:spcPct val="100000"/>
              </a:lnSpc>
              <a:spcBef>
                <a:spcPts val="4395"/>
              </a:spcBef>
            </a:pPr>
            <a:r>
              <a:rPr dirty="0" spc="150"/>
              <a:t>Calendar</a:t>
            </a:r>
            <a:r>
              <a:rPr dirty="0" spc="-175"/>
              <a:t> </a:t>
            </a:r>
            <a:r>
              <a:rPr dirty="0" spc="195"/>
              <a:t>Page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0899" y="9117501"/>
            <a:ext cx="123825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0899" y="9498501"/>
            <a:ext cx="123825" cy="1238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208952" y="8933256"/>
            <a:ext cx="10329545" cy="84137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50"/>
              </a:spcBef>
            </a:pP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Visual</a:t>
            </a:r>
            <a:r>
              <a:rPr dirty="0" sz="28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representation</a:t>
            </a:r>
            <a:r>
              <a:rPr dirty="0" sz="28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8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Lucida Sans Unicode"/>
                <a:cs typeface="Lucida Sans Unicode"/>
              </a:rPr>
              <a:t>shared</a:t>
            </a:r>
            <a:r>
              <a:rPr dirty="0" sz="28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desktops</a:t>
            </a:r>
            <a:r>
              <a:rPr dirty="0" sz="28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8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4">
                <a:solidFill>
                  <a:srgbClr val="FFFFFF"/>
                </a:solidFill>
                <a:latin typeface="Lucida Sans Unicode"/>
                <a:cs typeface="Lucida Sans Unicode"/>
              </a:rPr>
              <a:t>employee</a:t>
            </a:r>
            <a:r>
              <a:rPr dirty="0" sz="28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5">
                <a:solidFill>
                  <a:srgbClr val="FFFFFF"/>
                </a:solidFill>
                <a:latin typeface="Lucida Sans Unicode"/>
                <a:cs typeface="Lucida Sans Unicode"/>
              </a:rPr>
              <a:t>ID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Color-</a:t>
            </a:r>
            <a:r>
              <a:rPr dirty="0" sz="2850" spc="145">
                <a:solidFill>
                  <a:srgbClr val="FFFFFF"/>
                </a:solidFill>
                <a:latin typeface="Lucida Sans Unicode"/>
                <a:cs typeface="Lucida Sans Unicode"/>
              </a:rPr>
              <a:t>coded</a:t>
            </a:r>
            <a:r>
              <a:rPr dirty="0" sz="28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entries</a:t>
            </a:r>
            <a:r>
              <a:rPr dirty="0" sz="28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8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4">
                <a:solidFill>
                  <a:srgbClr val="FFFFFF"/>
                </a:solidFill>
                <a:latin typeface="Lucida Sans Unicode"/>
                <a:cs typeface="Lucida Sans Unicode"/>
              </a:rPr>
              <a:t>device</a:t>
            </a:r>
            <a:r>
              <a:rPr dirty="0" sz="28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05">
                <a:solidFill>
                  <a:srgbClr val="FFFFFF"/>
                </a:solidFill>
                <a:latin typeface="Lucida Sans Unicode"/>
                <a:cs typeface="Lucida Sans Unicode"/>
              </a:rPr>
              <a:t>employee</a:t>
            </a:r>
            <a:endParaRPr sz="2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00835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dirty="0" spc="-170"/>
              <a:t> </a:t>
            </a:r>
            <a:r>
              <a:rPr dirty="0" spc="204"/>
              <a:t>and</a:t>
            </a:r>
            <a:r>
              <a:rPr dirty="0" spc="-165"/>
              <a:t> </a:t>
            </a:r>
            <a:r>
              <a:rPr dirty="0" spc="-10"/>
              <a:t>Analysis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1730" y="2502036"/>
            <a:ext cx="123825" cy="1238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1730" y="3645036"/>
            <a:ext cx="123825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1730" y="4788036"/>
            <a:ext cx="123825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1730" y="5931036"/>
            <a:ext cx="123825" cy="1238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1730" y="7074036"/>
            <a:ext cx="123825" cy="1238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31730" y="8217036"/>
            <a:ext cx="123825" cy="1238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31730" y="9360036"/>
            <a:ext cx="123825" cy="12382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2628890" y="2318267"/>
            <a:ext cx="10762615" cy="731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Successfully</a:t>
            </a:r>
            <a:r>
              <a:rPr dirty="0" sz="28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Lucida Sans Unicode"/>
                <a:cs typeface="Lucida Sans Unicode"/>
              </a:rPr>
              <a:t>developed</a:t>
            </a:r>
            <a:r>
              <a:rPr dirty="0" sz="28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34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functional</a:t>
            </a:r>
            <a:r>
              <a:rPr dirty="0" sz="28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6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5">
                <a:solidFill>
                  <a:srgbClr val="FFFFFF"/>
                </a:solidFill>
                <a:latin typeface="Lucida Sans Unicode"/>
                <a:cs typeface="Lucida Sans Unicode"/>
              </a:rPr>
              <a:t>interactive</a:t>
            </a:r>
            <a:r>
              <a:rPr dirty="0" sz="28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endParaRPr sz="2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2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2850" spc="80">
                <a:solidFill>
                  <a:srgbClr val="FFFFFF"/>
                </a:solidFill>
                <a:latin typeface="Lucida Sans Unicode"/>
                <a:cs typeface="Lucida Sans Unicode"/>
              </a:rPr>
              <a:t>Achieved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non-repetitive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4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Lucida Sans Unicode"/>
                <a:cs typeface="Lucida Sans Unicode"/>
              </a:rPr>
              <a:t>generation</a:t>
            </a:r>
            <a:r>
              <a:rPr dirty="0" sz="28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logic</a:t>
            </a:r>
            <a:endParaRPr sz="2850">
              <a:latin typeface="Lucida Sans Unicode"/>
              <a:cs typeface="Lucida Sans Unicode"/>
            </a:endParaRPr>
          </a:p>
          <a:p>
            <a:pPr marL="12700" marR="1390650">
              <a:lnSpc>
                <a:spcPts val="9000"/>
              </a:lnSpc>
              <a:spcBef>
                <a:spcPts val="1230"/>
              </a:spcBef>
            </a:pPr>
            <a:r>
              <a:rPr dirty="0" sz="2850" spc="70">
                <a:solidFill>
                  <a:srgbClr val="FFFFFF"/>
                </a:solidFill>
                <a:latin typeface="Lucida Sans Unicode"/>
                <a:cs typeface="Lucida Sans Unicode"/>
              </a:rPr>
              <a:t>Device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sharing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logic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5">
                <a:solidFill>
                  <a:srgbClr val="FFFFFF"/>
                </a:solidFill>
                <a:latin typeface="Lucida Sans Unicode"/>
                <a:cs typeface="Lucida Sans Unicode"/>
              </a:rPr>
              <a:t>aligned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8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340">
                <a:solidFill>
                  <a:srgbClr val="FFFFFF"/>
                </a:solidFill>
                <a:latin typeface="Lucida Sans Unicode"/>
                <a:cs typeface="Lucida Sans Unicode"/>
              </a:rPr>
              <a:t>18-</a:t>
            </a:r>
            <a:r>
              <a:rPr dirty="0" sz="2850" spc="180">
                <a:solidFill>
                  <a:srgbClr val="FFFFFF"/>
                </a:solidFill>
                <a:latin typeface="Lucida Sans Unicode"/>
                <a:cs typeface="Lucida Sans Unicode"/>
              </a:rPr>
              <a:t>day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5">
                <a:solidFill>
                  <a:srgbClr val="FFFFFF"/>
                </a:solidFill>
                <a:latin typeface="Lucida Sans Unicode"/>
                <a:cs typeface="Lucida Sans Unicode"/>
              </a:rPr>
              <a:t>allocation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Desktops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215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8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3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8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Lucida Sans Unicode"/>
                <a:cs typeface="Lucida Sans Unicode"/>
              </a:rPr>
              <a:t>shared</a:t>
            </a:r>
            <a:r>
              <a:rPr dirty="0" sz="28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0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8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multiple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users</a:t>
            </a:r>
            <a:r>
              <a:rPr dirty="0" sz="28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Lucida Sans Unicode"/>
                <a:cs typeface="Lucida Sans Unicode"/>
              </a:rPr>
              <a:t>over</a:t>
            </a:r>
            <a:r>
              <a:rPr dirty="0" sz="28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45">
                <a:solidFill>
                  <a:srgbClr val="FFFFFF"/>
                </a:solidFill>
                <a:latin typeface="Lucida Sans Unicode"/>
                <a:cs typeface="Lucida Sans Unicode"/>
              </a:rPr>
              <a:t>time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Admin</a:t>
            </a:r>
            <a:r>
              <a:rPr dirty="0" sz="28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35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control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Lucida Sans Unicode"/>
                <a:cs typeface="Lucida Sans Unicode"/>
              </a:rPr>
              <a:t>over</a:t>
            </a:r>
            <a:r>
              <a:rPr dirty="0" sz="28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6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0">
                <a:solidFill>
                  <a:srgbClr val="FFFFFF"/>
                </a:solidFill>
                <a:latin typeface="Lucida Sans Unicode"/>
                <a:cs typeface="Lucida Sans Unicode"/>
              </a:rPr>
              <a:t>device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65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endParaRPr sz="2850">
              <a:latin typeface="Lucida Sans Unicode"/>
              <a:cs typeface="Lucida Sans Unicode"/>
            </a:endParaRPr>
          </a:p>
          <a:p>
            <a:pPr marL="12700" marR="437515">
              <a:lnSpc>
                <a:spcPts val="9000"/>
              </a:lnSpc>
            </a:pPr>
            <a:r>
              <a:rPr dirty="0" sz="2850" spc="55">
                <a:solidFill>
                  <a:srgbClr val="FFFFFF"/>
                </a:solidFill>
                <a:latin typeface="Lucida Sans Unicode"/>
                <a:cs typeface="Lucida Sans Unicode"/>
              </a:rPr>
              <a:t>Easy-</a:t>
            </a:r>
            <a:r>
              <a:rPr dirty="0" sz="2850" spc="-25">
                <a:solidFill>
                  <a:srgbClr val="FFFFFF"/>
                </a:solidFill>
                <a:latin typeface="Lucida Sans Unicode"/>
                <a:cs typeface="Lucida Sans Unicode"/>
              </a:rPr>
              <a:t>to-</a:t>
            </a:r>
            <a:r>
              <a:rPr dirty="0" sz="2850" spc="120">
                <a:solidFill>
                  <a:srgbClr val="FFFFFF"/>
                </a:solidFill>
                <a:latin typeface="Lucida Sans Unicode"/>
                <a:cs typeface="Lucida Sans Unicode"/>
              </a:rPr>
              <a:t>navigate</a:t>
            </a:r>
            <a:r>
              <a:rPr dirty="0" sz="28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interface</a:t>
            </a:r>
            <a:r>
              <a:rPr dirty="0" sz="28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Lucida Sans Unicode"/>
                <a:cs typeface="Lucida Sans Unicode"/>
              </a:rPr>
              <a:t>reduces</a:t>
            </a:r>
            <a:r>
              <a:rPr dirty="0" sz="28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training</a:t>
            </a:r>
            <a:r>
              <a:rPr dirty="0" sz="28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40">
                <a:solidFill>
                  <a:srgbClr val="FFFFFF"/>
                </a:solidFill>
                <a:latin typeface="Lucida Sans Unicode"/>
                <a:cs typeface="Lucida Sans Unicode"/>
              </a:rPr>
              <a:t>requirement </a:t>
            </a:r>
            <a:r>
              <a:rPr dirty="0" sz="2850" spc="-60">
                <a:solidFill>
                  <a:srgbClr val="FFFFFF"/>
                </a:solidFill>
                <a:latin typeface="Lucida Sans Unicode"/>
                <a:cs typeface="Lucida Sans Unicode"/>
              </a:rPr>
              <a:t>Light</a:t>
            </a:r>
            <a:r>
              <a:rPr dirty="0" sz="28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70">
                <a:solidFill>
                  <a:srgbClr val="FFFFFF"/>
                </a:solidFill>
                <a:latin typeface="Lucida Sans Unicode"/>
                <a:cs typeface="Lucida Sans Unicode"/>
              </a:rPr>
              <a:t>database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Lucida Sans Unicode"/>
                <a:cs typeface="Lucida Sans Unicode"/>
              </a:rPr>
              <a:t>(DuckDB)</a:t>
            </a:r>
            <a:r>
              <a:rPr dirty="0" sz="28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simplifies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Lucida Sans Unicode"/>
                <a:cs typeface="Lucida Sans Unicode"/>
              </a:rPr>
              <a:t>setup</a:t>
            </a:r>
            <a:r>
              <a:rPr dirty="0" sz="28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6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5">
                <a:solidFill>
                  <a:srgbClr val="FFFFFF"/>
                </a:solidFill>
                <a:latin typeface="Lucida Sans Unicode"/>
                <a:cs typeface="Lucida Sans Unicode"/>
              </a:rPr>
              <a:t>storage</a:t>
            </a:r>
            <a:endParaRPr sz="2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3186" y="715867"/>
            <a:ext cx="2476500" cy="5518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Conclusion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671" y="2590800"/>
            <a:ext cx="123825" cy="1238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671" y="3733800"/>
            <a:ext cx="123825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671" y="4876799"/>
            <a:ext cx="123825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671" y="6019800"/>
            <a:ext cx="123825" cy="1238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7671" y="7543799"/>
            <a:ext cx="123825" cy="1238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435724" y="2406554"/>
            <a:ext cx="15507969" cy="5413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28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dirty="0" sz="28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simplifies</a:t>
            </a:r>
            <a:r>
              <a:rPr dirty="0" sz="28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internal</a:t>
            </a:r>
            <a:r>
              <a:rPr dirty="0" sz="28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1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8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05">
                <a:solidFill>
                  <a:srgbClr val="FFFFFF"/>
                </a:solidFill>
                <a:latin typeface="Lucida Sans Unicode"/>
                <a:cs typeface="Lucida Sans Unicode"/>
              </a:rPr>
              <a:t>asset</a:t>
            </a:r>
            <a:r>
              <a:rPr dirty="0" sz="28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20">
                <a:solidFill>
                  <a:srgbClr val="FFFFFF"/>
                </a:solidFill>
                <a:latin typeface="Lucida Sans Unicode"/>
                <a:cs typeface="Lucida Sans Unicode"/>
              </a:rPr>
              <a:t>management.</a:t>
            </a:r>
            <a:endParaRPr sz="2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2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2850" spc="100">
                <a:solidFill>
                  <a:srgbClr val="FFFFFF"/>
                </a:solidFill>
                <a:latin typeface="Lucida Sans Unicode"/>
                <a:cs typeface="Lucida Sans Unicode"/>
              </a:rPr>
              <a:t>Reduces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workload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25">
                <a:solidFill>
                  <a:srgbClr val="FFFFFF"/>
                </a:solidFill>
                <a:latin typeface="Lucida Sans Unicode"/>
                <a:cs typeface="Lucida Sans Unicode"/>
              </a:rPr>
              <a:t>admin</a:t>
            </a:r>
            <a:r>
              <a:rPr dirty="0" sz="28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staff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40">
                <a:solidFill>
                  <a:srgbClr val="FFFFFF"/>
                </a:solidFill>
                <a:latin typeface="Lucida Sans Unicode"/>
                <a:cs typeface="Lucida Sans Unicode"/>
              </a:rPr>
              <a:t>self-</a:t>
            </a:r>
            <a:r>
              <a:rPr dirty="0" sz="2850" spc="70">
                <a:solidFill>
                  <a:srgbClr val="FFFFFF"/>
                </a:solidFill>
                <a:latin typeface="Lucida Sans Unicode"/>
                <a:cs typeface="Lucida Sans Unicode"/>
              </a:rPr>
              <a:t>service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Lucida Sans Unicode"/>
                <a:cs typeface="Lucida Sans Unicode"/>
              </a:rPr>
              <a:t>dashboards.</a:t>
            </a:r>
            <a:endParaRPr sz="2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2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Maintains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9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integrity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through</a:t>
            </a:r>
            <a:r>
              <a:rPr dirty="0" sz="28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20">
                <a:solidFill>
                  <a:srgbClr val="FFFFFF"/>
                </a:solidFill>
                <a:latin typeface="Lucida Sans Unicode"/>
                <a:cs typeface="Lucida Sans Unicode"/>
              </a:rPr>
              <a:t>automatic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field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5">
                <a:solidFill>
                  <a:srgbClr val="FFFFFF"/>
                </a:solidFill>
                <a:latin typeface="Lucida Sans Unicode"/>
                <a:cs typeface="Lucida Sans Unicode"/>
              </a:rPr>
              <a:t>validation</a:t>
            </a:r>
            <a:r>
              <a:rPr dirty="0" sz="28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7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unique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35">
                <a:solidFill>
                  <a:srgbClr val="FFFFFF"/>
                </a:solidFill>
                <a:latin typeface="Lucida Sans Unicode"/>
                <a:cs typeface="Lucida Sans Unicode"/>
              </a:rPr>
              <a:t>assignments.</a:t>
            </a:r>
            <a:endParaRPr sz="2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2850">
              <a:latin typeface="Lucida Sans Unicode"/>
              <a:cs typeface="Lucida Sans Unicode"/>
            </a:endParaRPr>
          </a:p>
          <a:p>
            <a:pPr marL="12700" marR="5080">
              <a:lnSpc>
                <a:spcPts val="3000"/>
              </a:lnSpc>
            </a:pP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Potential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future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improvements: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Email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notifications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4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850" spc="114">
                <a:solidFill>
                  <a:srgbClr val="FFFFFF"/>
                </a:solidFill>
                <a:latin typeface="Lucida Sans Unicode"/>
                <a:cs typeface="Lucida Sans Unicode"/>
              </a:rPr>
              <a:t>device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Lucida Sans Unicode"/>
                <a:cs typeface="Lucida Sans Unicode"/>
              </a:rPr>
              <a:t>assignments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35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4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850" spc="-65">
                <a:solidFill>
                  <a:srgbClr val="FFFFFF"/>
                </a:solidFill>
                <a:latin typeface="Lucida Sans Unicode"/>
                <a:cs typeface="Lucida Sans Unicode"/>
              </a:rPr>
              <a:t>filter</a:t>
            </a:r>
            <a:r>
              <a:rPr dirty="0" sz="28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options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25">
                <a:solidFill>
                  <a:srgbClr val="FFFFFF"/>
                </a:solidFill>
                <a:latin typeface="Lucida Sans Unicode"/>
                <a:cs typeface="Lucida Sans Unicode"/>
              </a:rPr>
              <a:t>calendar</a:t>
            </a:r>
            <a:r>
              <a:rPr dirty="0" sz="28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65">
                <a:solidFill>
                  <a:srgbClr val="FFFFFF"/>
                </a:solidFill>
                <a:latin typeface="Lucida Sans Unicode"/>
                <a:cs typeface="Lucida Sans Unicode"/>
              </a:rPr>
              <a:t>Multi-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4">
                <a:solidFill>
                  <a:srgbClr val="FFFFFF"/>
                </a:solidFill>
                <a:latin typeface="Lucida Sans Unicode"/>
                <a:cs typeface="Lucida Sans Unicode"/>
              </a:rPr>
              <a:t>device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sharing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alerts</a:t>
            </a:r>
            <a:endParaRPr sz="2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2850">
              <a:latin typeface="Lucida Sans Unicode"/>
              <a:cs typeface="Lucida Sans Unicode"/>
            </a:endParaRPr>
          </a:p>
          <a:p>
            <a:pPr marL="109220">
              <a:lnSpc>
                <a:spcPct val="100000"/>
              </a:lnSpc>
            </a:pPr>
            <a:r>
              <a:rPr dirty="0" sz="2850" spc="20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4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45">
                <a:solidFill>
                  <a:srgbClr val="FFFFFF"/>
                </a:solidFill>
                <a:latin typeface="Lucida Sans Unicode"/>
                <a:cs typeface="Lucida Sans Unicode"/>
              </a:rPr>
              <a:t>extended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4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45">
                <a:solidFill>
                  <a:srgbClr val="FFFFFF"/>
                </a:solidFill>
                <a:latin typeface="Lucida Sans Unicode"/>
                <a:cs typeface="Lucida Sans Unicode"/>
              </a:rPr>
              <a:t>managing</a:t>
            </a:r>
            <a:r>
              <a:rPr dirty="0" sz="28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other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Lucida Sans Unicode"/>
                <a:cs typeface="Lucida Sans Unicode"/>
              </a:rPr>
              <a:t>resources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75">
                <a:solidFill>
                  <a:srgbClr val="FFFFFF"/>
                </a:solidFill>
                <a:latin typeface="Lucida Sans Unicode"/>
                <a:cs typeface="Lucida Sans Unicode"/>
              </a:rPr>
              <a:t>like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laptops,</a:t>
            </a:r>
            <a:r>
              <a:rPr dirty="0" sz="28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40">
                <a:solidFill>
                  <a:srgbClr val="FFFFFF"/>
                </a:solidFill>
                <a:latin typeface="Lucida Sans Unicode"/>
                <a:cs typeface="Lucida Sans Unicode"/>
              </a:rPr>
              <a:t>printers,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etc.</a:t>
            </a:r>
            <a:endParaRPr sz="2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949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dirty="0" spc="-220"/>
              <a:t> </a:t>
            </a:r>
            <a:r>
              <a:rPr dirty="0" spc="-25"/>
              <a:t>You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dirty="0" spc="-175"/>
              <a:t> </a:t>
            </a:r>
            <a:r>
              <a:rPr dirty="0" spc="80"/>
              <a:t>you</a:t>
            </a:r>
            <a:r>
              <a:rPr dirty="0" spc="-165"/>
              <a:t> </a:t>
            </a:r>
            <a:r>
              <a:rPr dirty="0" spc="-60"/>
              <a:t>for</a:t>
            </a:r>
            <a:r>
              <a:rPr dirty="0" spc="-165"/>
              <a:t> </a:t>
            </a:r>
            <a:r>
              <a:rPr dirty="0"/>
              <a:t>your</a:t>
            </a:r>
            <a:r>
              <a:rPr dirty="0" spc="-165"/>
              <a:t> </a:t>
            </a:r>
            <a:r>
              <a:rPr dirty="0" spc="-10"/>
              <a:t>attention!</a:t>
            </a:r>
          </a:p>
          <a:p>
            <a:pPr>
              <a:lnSpc>
                <a:spcPct val="100000"/>
              </a:lnSpc>
              <a:spcBef>
                <a:spcPts val="4205"/>
              </a:spcBef>
            </a:pPr>
          </a:p>
          <a:p>
            <a:pPr algn="ctr">
              <a:lnSpc>
                <a:spcPct val="100000"/>
              </a:lnSpc>
            </a:pPr>
            <a:r>
              <a:rPr dirty="0"/>
              <a:t>Questions</a:t>
            </a:r>
            <a:r>
              <a:rPr dirty="0" spc="-125"/>
              <a:t> </a:t>
            </a:r>
            <a:r>
              <a:rPr dirty="0"/>
              <a:t>or</a:t>
            </a:r>
            <a:r>
              <a:rPr dirty="0" spc="-120"/>
              <a:t> </a:t>
            </a:r>
            <a:r>
              <a:rPr dirty="0" spc="130"/>
              <a:t>feedback</a:t>
            </a:r>
            <a:r>
              <a:rPr dirty="0" spc="-120"/>
              <a:t> </a:t>
            </a:r>
            <a:r>
              <a:rPr dirty="0" spc="160"/>
              <a:t>are</a:t>
            </a:r>
            <a:r>
              <a:rPr dirty="0" spc="-125"/>
              <a:t> </a:t>
            </a:r>
            <a:r>
              <a:rPr dirty="0" spc="80"/>
              <a:t>welcome.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588927" y="7067643"/>
            <a:ext cx="4147185" cy="55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dirty="0" sz="34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>
                <a:solidFill>
                  <a:srgbClr val="FFFFFF"/>
                </a:solidFill>
                <a:latin typeface="Lucida Sans Unicode"/>
                <a:cs typeface="Lucida Sans Unicode"/>
              </a:rPr>
              <a:t>GitHub</a:t>
            </a:r>
            <a:r>
              <a:rPr dirty="0" sz="34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-165">
                <a:solidFill>
                  <a:srgbClr val="FFFFFF"/>
                </a:solidFill>
                <a:latin typeface="Lucida Sans Unicode"/>
                <a:cs typeface="Lucida Sans Unicode"/>
              </a:rPr>
              <a:t>Link:</a:t>
            </a:r>
            <a:endParaRPr sz="3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6553" y="5593900"/>
            <a:ext cx="5624969" cy="40968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2809" y="973528"/>
            <a:ext cx="4076700" cy="8261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50" spc="-10"/>
              <a:t>Introduction</a:t>
            </a:r>
            <a:endParaRPr sz="52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120" y="3006400"/>
            <a:ext cx="123825" cy="1238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120" y="4149400"/>
            <a:ext cx="123825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120" y="5673400"/>
            <a:ext cx="123825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120" y="6816400"/>
            <a:ext cx="123825" cy="1238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4120" y="7959400"/>
            <a:ext cx="123825" cy="1238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4120" y="9102400"/>
            <a:ext cx="123825" cy="12382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274938" y="2822917"/>
            <a:ext cx="15607030" cy="6555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95"/>
              </a:spcBef>
            </a:pP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Resource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70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5">
                <a:solidFill>
                  <a:srgbClr val="FFFFFF"/>
                </a:solidFill>
                <a:latin typeface="Lucida Sans Unicode"/>
                <a:cs typeface="Lucida Sans Unicode"/>
              </a:rPr>
              <a:t>plays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34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vital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role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optimizing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0">
                <a:solidFill>
                  <a:srgbClr val="FFFFFF"/>
                </a:solidFill>
                <a:latin typeface="Lucida Sans Unicode"/>
                <a:cs typeface="Lucida Sans Unicode"/>
              </a:rPr>
              <a:t>device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45">
                <a:solidFill>
                  <a:srgbClr val="FFFFFF"/>
                </a:solidFill>
                <a:latin typeface="Lucida Sans Unicode"/>
                <a:cs typeface="Lucida Sans Unicode"/>
              </a:rPr>
              <a:t>usage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within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institutions.</a:t>
            </a:r>
            <a:endParaRPr sz="2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2850">
              <a:latin typeface="Lucida Sans Unicode"/>
              <a:cs typeface="Lucida Sans Unicode"/>
            </a:endParaRPr>
          </a:p>
          <a:p>
            <a:pPr marL="12700" marR="1083945" indent="34925">
              <a:lnSpc>
                <a:spcPts val="3000"/>
              </a:lnSpc>
            </a:pP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Organizations</a:t>
            </a:r>
            <a:r>
              <a:rPr dirty="0" sz="28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often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60">
                <a:solidFill>
                  <a:srgbClr val="FFFFFF"/>
                </a:solidFill>
                <a:latin typeface="Lucida Sans Unicode"/>
                <a:cs typeface="Lucida Sans Unicode"/>
              </a:rPr>
              <a:t>face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issues</a:t>
            </a:r>
            <a:r>
              <a:rPr dirty="0" sz="28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45">
                <a:solidFill>
                  <a:srgbClr val="FFFFFF"/>
                </a:solidFill>
                <a:latin typeface="Lucida Sans Unicode"/>
                <a:cs typeface="Lucida Sans Unicode"/>
              </a:rPr>
              <a:t>managing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00">
                <a:solidFill>
                  <a:srgbClr val="FFFFFF"/>
                </a:solidFill>
                <a:latin typeface="Lucida Sans Unicode"/>
                <a:cs typeface="Lucida Sans Unicode"/>
              </a:rPr>
              <a:t>devices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75">
                <a:solidFill>
                  <a:srgbClr val="FFFFFF"/>
                </a:solidFill>
                <a:latin typeface="Lucida Sans Unicode"/>
                <a:cs typeface="Lucida Sans Unicode"/>
              </a:rPr>
              <a:t>like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desktops</a:t>
            </a:r>
            <a:r>
              <a:rPr dirty="0" sz="28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00">
                <a:solidFill>
                  <a:srgbClr val="FFFFFF"/>
                </a:solidFill>
                <a:latin typeface="Lucida Sans Unicode"/>
                <a:cs typeface="Lucida Sans Unicode"/>
              </a:rPr>
              <a:t>across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different </a:t>
            </a: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employees.</a:t>
            </a:r>
            <a:endParaRPr sz="2850">
              <a:latin typeface="Lucida Sans Unicode"/>
              <a:cs typeface="Lucida Sans Unicode"/>
            </a:endParaRPr>
          </a:p>
          <a:p>
            <a:pPr marL="144145" marR="410209" indent="-97155">
              <a:lnSpc>
                <a:spcPts val="9000"/>
              </a:lnSpc>
              <a:spcBef>
                <a:spcPts val="1200"/>
              </a:spcBef>
            </a:pP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28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90">
                <a:solidFill>
                  <a:srgbClr val="FFFFFF"/>
                </a:solidFill>
                <a:latin typeface="Lucida Sans Unicode"/>
                <a:cs typeface="Lucida Sans Unicode"/>
              </a:rPr>
              <a:t>addresses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Lucida Sans Unicode"/>
                <a:cs typeface="Lucida Sans Unicode"/>
              </a:rPr>
              <a:t>such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90">
                <a:solidFill>
                  <a:srgbClr val="FFFFFF"/>
                </a:solidFill>
                <a:latin typeface="Lucida Sans Unicode"/>
                <a:cs typeface="Lucida Sans Unicode"/>
              </a:rPr>
              <a:t>challenges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0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providing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34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Lucida Sans Unicode"/>
                <a:cs typeface="Lucida Sans Unicode"/>
              </a:rPr>
              <a:t>web-</a:t>
            </a:r>
            <a:r>
              <a:rPr dirty="0" sz="2850" spc="145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5">
                <a:solidFill>
                  <a:srgbClr val="FFFFFF"/>
                </a:solidFill>
                <a:latin typeface="Lucida Sans Unicode"/>
                <a:cs typeface="Lucida Sans Unicode"/>
              </a:rPr>
              <a:t>software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system. </a:t>
            </a:r>
            <a:r>
              <a:rPr dirty="0" sz="2850" spc="-25">
                <a:solidFill>
                  <a:srgbClr val="FFFFFF"/>
                </a:solidFill>
                <a:latin typeface="Lucida Sans Unicode"/>
                <a:cs typeface="Lucida Sans Unicode"/>
              </a:rPr>
              <a:t>Built</a:t>
            </a:r>
            <a:r>
              <a:rPr dirty="0" sz="28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Streamlit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4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frontend</a:t>
            </a:r>
            <a:r>
              <a:rPr dirty="0" sz="28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6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DuckDB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4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backend.</a:t>
            </a:r>
            <a:endParaRPr sz="2850">
              <a:latin typeface="Lucida Sans Unicode"/>
              <a:cs typeface="Lucida Sans Unicode"/>
            </a:endParaRPr>
          </a:p>
          <a:p>
            <a:pPr marL="144145" marR="809625">
              <a:lnSpc>
                <a:spcPts val="9000"/>
              </a:lnSpc>
            </a:pP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Helps</a:t>
            </a:r>
            <a:r>
              <a:rPr dirty="0" sz="28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track</a:t>
            </a:r>
            <a:r>
              <a:rPr dirty="0" sz="28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ownership,</a:t>
            </a:r>
            <a:r>
              <a:rPr dirty="0" sz="28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sharing</a:t>
            </a:r>
            <a:r>
              <a:rPr dirty="0" sz="28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status,</a:t>
            </a:r>
            <a:r>
              <a:rPr dirty="0" sz="28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6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25">
                <a:solidFill>
                  <a:srgbClr val="FFFFFF"/>
                </a:solidFill>
                <a:latin typeface="Lucida Sans Unicode"/>
                <a:cs typeface="Lucida Sans Unicode"/>
              </a:rPr>
              <a:t>memory</a:t>
            </a:r>
            <a:r>
              <a:rPr dirty="0" sz="28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45">
                <a:solidFill>
                  <a:srgbClr val="FFFFFF"/>
                </a:solidFill>
                <a:latin typeface="Lucida Sans Unicode"/>
                <a:cs typeface="Lucida Sans Unicode"/>
              </a:rPr>
              <a:t>details</a:t>
            </a:r>
            <a:r>
              <a:rPr dirty="0" sz="28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8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Lucida Sans Unicode"/>
                <a:cs typeface="Lucida Sans Unicode"/>
              </a:rPr>
              <a:t>computing</a:t>
            </a:r>
            <a:r>
              <a:rPr dirty="0" sz="28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35">
                <a:solidFill>
                  <a:srgbClr val="FFFFFF"/>
                </a:solidFill>
                <a:latin typeface="Lucida Sans Unicode"/>
                <a:cs typeface="Lucida Sans Unicode"/>
              </a:rPr>
              <a:t>devices.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Simplifies</a:t>
            </a:r>
            <a:r>
              <a:rPr dirty="0" sz="28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20">
                <a:solidFill>
                  <a:srgbClr val="FFFFFF"/>
                </a:solidFill>
                <a:latin typeface="Lucida Sans Unicode"/>
                <a:cs typeface="Lucida Sans Unicode"/>
              </a:rPr>
              <a:t>admin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operations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75">
                <a:solidFill>
                  <a:srgbClr val="FFFFFF"/>
                </a:solidFill>
                <a:latin typeface="Lucida Sans Unicode"/>
                <a:cs typeface="Lucida Sans Unicode"/>
              </a:rPr>
              <a:t>like</a:t>
            </a:r>
            <a:r>
              <a:rPr dirty="0" sz="28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adding,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updating,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6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deleting</a:t>
            </a:r>
            <a:r>
              <a:rPr dirty="0" sz="28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35">
                <a:solidFill>
                  <a:srgbClr val="FFFFFF"/>
                </a:solidFill>
                <a:latin typeface="Lucida Sans Unicode"/>
                <a:cs typeface="Lucida Sans Unicode"/>
              </a:rPr>
              <a:t>devices.</a:t>
            </a:r>
            <a:endParaRPr sz="2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24915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Problem</a:t>
            </a:r>
            <a:r>
              <a:rPr dirty="0" spc="-160"/>
              <a:t> </a:t>
            </a:r>
            <a:r>
              <a:rPr dirty="0" spc="125"/>
              <a:t>Statement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849" y="3582147"/>
            <a:ext cx="123825" cy="1238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849" y="4696572"/>
            <a:ext cx="123825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849" y="5810997"/>
            <a:ext cx="123825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849" y="6925422"/>
            <a:ext cx="123825" cy="1238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5849" y="8039847"/>
            <a:ext cx="123825" cy="1238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83335" y="3394568"/>
            <a:ext cx="15191740" cy="4910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>
                <a:solidFill>
                  <a:srgbClr val="FFFFFF"/>
                </a:solidFill>
                <a:latin typeface="Lucida Sans Unicode"/>
                <a:cs typeface="Lucida Sans Unicode"/>
              </a:rPr>
              <a:t>Institutions</a:t>
            </a:r>
            <a:r>
              <a:rPr dirty="0" sz="28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Lucida Sans Unicode"/>
                <a:cs typeface="Lucida Sans Unicode"/>
              </a:rPr>
              <a:t>lack</a:t>
            </a:r>
            <a:r>
              <a:rPr dirty="0" sz="28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centralized</a:t>
            </a:r>
            <a:r>
              <a:rPr dirty="0" sz="28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control</a:t>
            </a:r>
            <a:r>
              <a:rPr dirty="0" sz="2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8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45">
                <a:solidFill>
                  <a:srgbClr val="FFFFFF"/>
                </a:solidFill>
                <a:latin typeface="Lucida Sans Unicode"/>
                <a:cs typeface="Lucida Sans Unicode"/>
              </a:rPr>
              <a:t>managing</a:t>
            </a:r>
            <a:r>
              <a:rPr dirty="0" sz="28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Lucida Sans Unicode"/>
                <a:cs typeface="Lucida Sans Unicode"/>
              </a:rPr>
              <a:t>computing</a:t>
            </a:r>
            <a:r>
              <a:rPr dirty="0" sz="28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Lucida Sans Unicode"/>
                <a:cs typeface="Lucida Sans Unicode"/>
              </a:rPr>
              <a:t>resources</a:t>
            </a:r>
            <a:r>
              <a:rPr dirty="0" sz="2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Lucida Sans Unicode"/>
                <a:cs typeface="Lucida Sans Unicode"/>
              </a:rPr>
              <a:t>efficiently.</a:t>
            </a:r>
            <a:endParaRPr sz="2800">
              <a:latin typeface="Lucida Sans Unicode"/>
              <a:cs typeface="Lucida Sans Unicode"/>
            </a:endParaRPr>
          </a:p>
          <a:p>
            <a:pPr marL="12700" marR="5080">
              <a:lnSpc>
                <a:spcPts val="8780"/>
              </a:lnSpc>
              <a:spcBef>
                <a:spcPts val="1190"/>
              </a:spcBef>
            </a:pP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Traditional</a:t>
            </a:r>
            <a:r>
              <a:rPr dirty="0" sz="28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Lucida Sans Unicode"/>
                <a:cs typeface="Lucida Sans Unicode"/>
              </a:rPr>
              <a:t>systems</a:t>
            </a:r>
            <a:r>
              <a:rPr dirty="0" sz="28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involve</a:t>
            </a:r>
            <a:r>
              <a:rPr dirty="0" sz="28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50">
                <a:solidFill>
                  <a:srgbClr val="FFFFFF"/>
                </a:solidFill>
                <a:latin typeface="Lucida Sans Unicode"/>
                <a:cs typeface="Lucida Sans Unicode"/>
              </a:rPr>
              <a:t>manual</a:t>
            </a:r>
            <a:r>
              <a:rPr dirty="0" sz="28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Lucida Sans Unicode"/>
                <a:cs typeface="Lucida Sans Unicode"/>
              </a:rPr>
              <a:t>entry,</a:t>
            </a:r>
            <a:r>
              <a:rPr dirty="0" sz="28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Lucida Sans Unicode"/>
                <a:cs typeface="Lucida Sans Unicode"/>
              </a:rPr>
              <a:t>miscommunication,</a:t>
            </a:r>
            <a:r>
              <a:rPr dirty="0" sz="28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7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Lucida Sans Unicode"/>
                <a:cs typeface="Lucida Sans Unicode"/>
              </a:rPr>
              <a:t>scattered</a:t>
            </a:r>
            <a:r>
              <a:rPr dirty="0" sz="28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Lucida Sans Unicode"/>
                <a:cs typeface="Lucida Sans Unicode"/>
              </a:rPr>
              <a:t>records. </a:t>
            </a:r>
            <a:r>
              <a:rPr dirty="0" sz="2800" spc="-35">
                <a:solidFill>
                  <a:srgbClr val="FFFFFF"/>
                </a:solidFill>
                <a:latin typeface="Lucida Sans Unicode"/>
                <a:cs typeface="Lucida Sans Unicode"/>
              </a:rPr>
              <a:t>Difficulty</a:t>
            </a:r>
            <a:r>
              <a:rPr dirty="0" sz="28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Lucida Sans Unicode"/>
                <a:cs typeface="Lucida Sans Unicode"/>
              </a:rPr>
              <a:t>sharing</a:t>
            </a:r>
            <a:r>
              <a:rPr dirty="0" sz="2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desktops</a:t>
            </a:r>
            <a:r>
              <a:rPr dirty="0" sz="2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fairly</a:t>
            </a:r>
            <a:r>
              <a:rPr dirty="0" sz="2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65">
                <a:solidFill>
                  <a:srgbClr val="FFFFFF"/>
                </a:solidFill>
                <a:latin typeface="Lucida Sans Unicode"/>
                <a:cs typeface="Lucida Sans Unicode"/>
              </a:rPr>
              <a:t>among</a:t>
            </a:r>
            <a:r>
              <a:rPr dirty="0" sz="2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Lucida Sans Unicode"/>
                <a:cs typeface="Lucida Sans Unicode"/>
              </a:rPr>
              <a:t>employees.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215"/>
              </a:spcBef>
            </a:pP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dirty="0" sz="2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Lucida Sans Unicode"/>
                <a:cs typeface="Lucida Sans Unicode"/>
              </a:rPr>
              <a:t>visibility</a:t>
            </a:r>
            <a:r>
              <a:rPr dirty="0" sz="2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2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2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Lucida Sans Unicode"/>
                <a:cs typeface="Lucida Sans Unicode"/>
              </a:rPr>
              <a:t>devices</a:t>
            </a:r>
            <a:r>
              <a:rPr dirty="0" sz="2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3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8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currently</a:t>
            </a:r>
            <a:r>
              <a:rPr dirty="0" sz="2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Lucida Sans Unicode"/>
                <a:cs typeface="Lucida Sans Unicode"/>
              </a:rPr>
              <a:t>use,</a:t>
            </a:r>
            <a:r>
              <a:rPr dirty="0" sz="2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shared,</a:t>
            </a:r>
            <a:r>
              <a:rPr dirty="0" sz="2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8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Lucida Sans Unicode"/>
                <a:cs typeface="Lucida Sans Unicode"/>
              </a:rPr>
              <a:t>idle.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90">
                <a:solidFill>
                  <a:srgbClr val="FFFFFF"/>
                </a:solidFill>
                <a:latin typeface="Lucida Sans Unicode"/>
                <a:cs typeface="Lucida Sans Unicode"/>
              </a:rPr>
              <a:t>Need</a:t>
            </a:r>
            <a:r>
              <a:rPr dirty="0" sz="2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34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user-friendly</a:t>
            </a:r>
            <a:r>
              <a:rPr dirty="0" sz="2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tool</a:t>
            </a:r>
            <a:r>
              <a:rPr dirty="0" sz="2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both</a:t>
            </a:r>
            <a:r>
              <a:rPr dirty="0" sz="2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Admins</a:t>
            </a:r>
            <a:r>
              <a:rPr dirty="0" sz="2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7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Users</a:t>
            </a:r>
            <a:r>
              <a:rPr dirty="0" sz="2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8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215">
                <a:solidFill>
                  <a:srgbClr val="FFFFFF"/>
                </a:solidFill>
                <a:latin typeface="Lucida Sans Unicode"/>
                <a:cs typeface="Lucida Sans Unicode"/>
              </a:rPr>
              <a:t>manage</a:t>
            </a:r>
            <a:r>
              <a:rPr dirty="0" sz="28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Lucida Sans Unicode"/>
                <a:cs typeface="Lucida Sans Unicode"/>
              </a:rPr>
              <a:t>resources.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2664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Objective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597" y="2960532"/>
            <a:ext cx="123825" cy="1238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597" y="4103532"/>
            <a:ext cx="123825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597" y="5246532"/>
            <a:ext cx="123825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597" y="6389532"/>
            <a:ext cx="123825" cy="1238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597" y="7532532"/>
            <a:ext cx="123825" cy="1238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8597" y="8675531"/>
            <a:ext cx="123825" cy="12382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556650" y="2776287"/>
            <a:ext cx="11317605" cy="6175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Build</a:t>
            </a:r>
            <a:r>
              <a:rPr dirty="0" sz="28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34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Lucida Sans Unicode"/>
                <a:cs typeface="Lucida Sans Unicode"/>
              </a:rPr>
              <a:t>web-</a:t>
            </a:r>
            <a:r>
              <a:rPr dirty="0" sz="2850" spc="155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28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solution</a:t>
            </a:r>
            <a:r>
              <a:rPr dirty="0" sz="28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4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8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4">
                <a:solidFill>
                  <a:srgbClr val="FFFFFF"/>
                </a:solidFill>
                <a:latin typeface="Lucida Sans Unicode"/>
                <a:cs typeface="Lucida Sans Unicode"/>
              </a:rPr>
              <a:t>device</a:t>
            </a:r>
            <a:r>
              <a:rPr dirty="0" sz="28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resource</a:t>
            </a:r>
            <a:r>
              <a:rPr dirty="0" sz="28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20">
                <a:solidFill>
                  <a:srgbClr val="FFFFFF"/>
                </a:solidFill>
                <a:latin typeface="Lucida Sans Unicode"/>
                <a:cs typeface="Lucida Sans Unicode"/>
              </a:rPr>
              <a:t>management.</a:t>
            </a:r>
            <a:endParaRPr sz="2850">
              <a:latin typeface="Lucida Sans Unicode"/>
              <a:cs typeface="Lucida Sans Unicode"/>
            </a:endParaRPr>
          </a:p>
          <a:p>
            <a:pPr marL="12700" marR="732790" indent="96520">
              <a:lnSpc>
                <a:spcPts val="9000"/>
              </a:lnSpc>
              <a:spcBef>
                <a:spcPts val="1230"/>
              </a:spcBef>
            </a:pPr>
            <a:r>
              <a:rPr dirty="0" sz="2850" spc="75">
                <a:solidFill>
                  <a:srgbClr val="FFFFFF"/>
                </a:solidFill>
                <a:latin typeface="Lucida Sans Unicode"/>
                <a:cs typeface="Lucida Sans Unicode"/>
              </a:rPr>
              <a:t>Enable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0">
                <a:solidFill>
                  <a:srgbClr val="FFFFFF"/>
                </a:solidFill>
                <a:latin typeface="Lucida Sans Unicode"/>
                <a:cs typeface="Lucida Sans Unicode"/>
              </a:rPr>
              <a:t>admins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Lucida Sans Unicode"/>
                <a:cs typeface="Lucida Sans Unicode"/>
              </a:rPr>
              <a:t>add,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Lucida Sans Unicode"/>
                <a:cs typeface="Lucida Sans Unicode"/>
              </a:rPr>
              <a:t>update,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share,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5">
                <a:solidFill>
                  <a:srgbClr val="FFFFFF"/>
                </a:solidFill>
                <a:latin typeface="Lucida Sans Unicode"/>
                <a:cs typeface="Lucida Sans Unicode"/>
              </a:rPr>
              <a:t>delete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desktops. </a:t>
            </a:r>
            <a:r>
              <a:rPr dirty="0" sz="2850" spc="-25">
                <a:solidFill>
                  <a:srgbClr val="FFFFFF"/>
                </a:solidFill>
                <a:latin typeface="Lucida Sans Unicode"/>
                <a:cs typeface="Lucida Sans Unicode"/>
              </a:rPr>
              <a:t>Auto-</a:t>
            </a:r>
            <a:r>
              <a:rPr dirty="0" sz="2850" spc="70">
                <a:solidFill>
                  <a:srgbClr val="FFFFFF"/>
                </a:solidFill>
                <a:latin typeface="Lucida Sans Unicode"/>
                <a:cs typeface="Lucida Sans Unicode"/>
              </a:rPr>
              <a:t>assign</a:t>
            </a:r>
            <a:r>
              <a:rPr dirty="0" sz="28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non-repetitive</a:t>
            </a:r>
            <a:r>
              <a:rPr dirty="0" sz="285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Lucida Sans Unicode"/>
                <a:cs typeface="Lucida Sans Unicode"/>
              </a:rPr>
              <a:t>Employee</a:t>
            </a:r>
            <a:r>
              <a:rPr dirty="0" sz="28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90">
                <a:solidFill>
                  <a:srgbClr val="FFFFFF"/>
                </a:solidFill>
                <a:latin typeface="Lucida Sans Unicode"/>
                <a:cs typeface="Lucida Sans Unicode"/>
              </a:rPr>
              <a:t>IDs</a:t>
            </a:r>
            <a:r>
              <a:rPr dirty="0" sz="285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8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users/admins. Visualize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sharing</a:t>
            </a:r>
            <a:r>
              <a:rPr dirty="0" sz="28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8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desktops</a:t>
            </a:r>
            <a:r>
              <a:rPr dirty="0" sz="28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through</a:t>
            </a:r>
            <a:r>
              <a:rPr dirty="0" sz="28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34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Lucida Sans Unicode"/>
                <a:cs typeface="Lucida Sans Unicode"/>
              </a:rPr>
              <a:t>calendar.</a:t>
            </a:r>
            <a:endParaRPr sz="2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350"/>
              </a:spcBef>
            </a:pP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Provide</a:t>
            </a:r>
            <a:r>
              <a:rPr dirty="0" sz="285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0">
                <a:solidFill>
                  <a:srgbClr val="FFFFFF"/>
                </a:solidFill>
                <a:latin typeface="Lucida Sans Unicode"/>
                <a:cs typeface="Lucida Sans Unicode"/>
              </a:rPr>
              <a:t>dashboards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tailored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Admin</a:t>
            </a:r>
            <a:r>
              <a:rPr dirty="0" sz="285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7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roles.</a:t>
            </a:r>
            <a:endParaRPr sz="2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2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2850" spc="55">
                <a:solidFill>
                  <a:srgbClr val="FFFFFF"/>
                </a:solidFill>
                <a:latin typeface="Lucida Sans Unicode"/>
                <a:cs typeface="Lucida Sans Unicode"/>
              </a:rPr>
              <a:t>Maintain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34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consistent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7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lightweight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75">
                <a:solidFill>
                  <a:srgbClr val="FFFFFF"/>
                </a:solidFill>
                <a:latin typeface="Lucida Sans Unicode"/>
                <a:cs typeface="Lucida Sans Unicode"/>
              </a:rPr>
              <a:t>database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DuckDB.</a:t>
            </a:r>
            <a:endParaRPr sz="2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5946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Tools</a:t>
            </a:r>
            <a:r>
              <a:rPr dirty="0" spc="-15"/>
              <a:t> </a:t>
            </a:r>
            <a:r>
              <a:rPr dirty="0" spc="140"/>
              <a:t>&amp;</a:t>
            </a:r>
            <a:r>
              <a:rPr dirty="0" spc="-15"/>
              <a:t> </a:t>
            </a:r>
            <a:r>
              <a:rPr dirty="0"/>
              <a:t>Technologies</a:t>
            </a:r>
            <a:r>
              <a:rPr dirty="0" spc="-15"/>
              <a:t> </a:t>
            </a:r>
            <a:r>
              <a:rPr dirty="0" spc="55"/>
              <a:t>Used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579" y="2430110"/>
            <a:ext cx="123825" cy="1238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579" y="3992209"/>
            <a:ext cx="123825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579" y="5554309"/>
            <a:ext cx="123825" cy="1238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67223" y="2241292"/>
            <a:ext cx="11534140" cy="67138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Frontend:</a:t>
            </a:r>
            <a:endParaRPr sz="2850">
              <a:latin typeface="Lucida Sans Unicode"/>
              <a:cs typeface="Lucida Sans Unicode"/>
            </a:endParaRPr>
          </a:p>
          <a:p>
            <a:pPr marL="12700" marR="2574290" indent="453390">
              <a:lnSpc>
                <a:spcPct val="179800"/>
              </a:lnSpc>
            </a:pP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Streamlit</a:t>
            </a:r>
            <a:r>
              <a:rPr dirty="0" sz="28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5">
                <a:solidFill>
                  <a:srgbClr val="FFFFFF"/>
                </a:solidFill>
                <a:latin typeface="Lucida Sans Unicode"/>
                <a:cs typeface="Lucida Sans Unicode"/>
              </a:rPr>
              <a:t>(Python-</a:t>
            </a:r>
            <a:r>
              <a:rPr dirty="0" sz="2850" spc="17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55">
                <a:solidFill>
                  <a:srgbClr val="FFFFFF"/>
                </a:solidFill>
                <a:latin typeface="Lucida Sans Unicode"/>
                <a:cs typeface="Lucida Sans Unicode"/>
              </a:rPr>
              <a:t>web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210">
                <a:solidFill>
                  <a:srgbClr val="FFFFFF"/>
                </a:solidFill>
                <a:latin typeface="Lucida Sans Unicode"/>
                <a:cs typeface="Lucida Sans Unicode"/>
              </a:rPr>
              <a:t>app</a:t>
            </a:r>
            <a:r>
              <a:rPr dirty="0" sz="28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Lucida Sans Unicode"/>
                <a:cs typeface="Lucida Sans Unicode"/>
              </a:rPr>
              <a:t>framework) </a:t>
            </a:r>
            <a:r>
              <a:rPr dirty="0" sz="2850" spc="70">
                <a:solidFill>
                  <a:srgbClr val="FFFFFF"/>
                </a:solidFill>
                <a:latin typeface="Lucida Sans Unicode"/>
                <a:cs typeface="Lucida Sans Unicode"/>
              </a:rPr>
              <a:t>Backend:</a:t>
            </a:r>
            <a:endParaRPr sz="2850">
              <a:latin typeface="Lucida Sans Unicode"/>
              <a:cs typeface="Lucida Sans Unicode"/>
            </a:endParaRPr>
          </a:p>
          <a:p>
            <a:pPr marL="110489" marR="1998345" indent="453390">
              <a:lnSpc>
                <a:spcPct val="179800"/>
              </a:lnSpc>
            </a:pP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DuckDB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(lightweight,</a:t>
            </a:r>
            <a:r>
              <a:rPr dirty="0" sz="285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75">
                <a:solidFill>
                  <a:srgbClr val="FFFFFF"/>
                </a:solidFill>
                <a:latin typeface="Lucida Sans Unicode"/>
                <a:cs typeface="Lucida Sans Unicode"/>
              </a:rPr>
              <a:t>embedded</a:t>
            </a:r>
            <a:r>
              <a:rPr dirty="0" sz="285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40">
                <a:solidFill>
                  <a:srgbClr val="FFFFFF"/>
                </a:solidFill>
                <a:latin typeface="Lucida Sans Unicode"/>
                <a:cs typeface="Lucida Sans Unicode"/>
              </a:rPr>
              <a:t>OLAP</a:t>
            </a:r>
            <a:r>
              <a:rPr dirty="0" sz="285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200">
                <a:solidFill>
                  <a:srgbClr val="FFFFFF"/>
                </a:solidFill>
                <a:latin typeface="Lucida Sans Unicode"/>
                <a:cs typeface="Lucida Sans Unicode"/>
              </a:rPr>
              <a:t>database)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Others:</a:t>
            </a:r>
            <a:endParaRPr sz="2850">
              <a:latin typeface="Lucida Sans Unicode"/>
              <a:cs typeface="Lucida Sans Unicode"/>
            </a:endParaRPr>
          </a:p>
          <a:p>
            <a:pPr marL="563880">
              <a:lnSpc>
                <a:spcPct val="100000"/>
              </a:lnSpc>
              <a:spcBef>
                <a:spcPts val="2730"/>
              </a:spcBef>
            </a:pP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GitHub</a:t>
            </a:r>
            <a:r>
              <a:rPr dirty="0" sz="28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5">
                <a:solidFill>
                  <a:srgbClr val="FFFFFF"/>
                </a:solidFill>
                <a:latin typeface="Lucida Sans Unicode"/>
                <a:cs typeface="Lucida Sans Unicode"/>
              </a:rPr>
              <a:t>(Version</a:t>
            </a:r>
            <a:r>
              <a:rPr dirty="0" sz="28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control)</a:t>
            </a:r>
            <a:endParaRPr sz="2850">
              <a:latin typeface="Lucida Sans Unicode"/>
              <a:cs typeface="Lucida Sans Unicode"/>
            </a:endParaRPr>
          </a:p>
          <a:p>
            <a:pPr marL="563880">
              <a:lnSpc>
                <a:spcPct val="100000"/>
              </a:lnSpc>
              <a:spcBef>
                <a:spcPts val="2730"/>
              </a:spcBef>
            </a:pP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Python</a:t>
            </a:r>
            <a:r>
              <a:rPr dirty="0" sz="28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libraries:</a:t>
            </a:r>
            <a:r>
              <a:rPr dirty="0" sz="28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00">
                <a:solidFill>
                  <a:srgbClr val="FFFFFF"/>
                </a:solidFill>
                <a:latin typeface="Lucida Sans Unicode"/>
                <a:cs typeface="Lucida Sans Unicode"/>
              </a:rPr>
              <a:t>Pandas,</a:t>
            </a:r>
            <a:r>
              <a:rPr dirty="0" sz="28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35">
                <a:solidFill>
                  <a:srgbClr val="FFFFFF"/>
                </a:solidFill>
                <a:latin typeface="Lucida Sans Unicode"/>
                <a:cs typeface="Lucida Sans Unicode"/>
              </a:rPr>
              <a:t>Plotly,</a:t>
            </a:r>
            <a:r>
              <a:rPr dirty="0" sz="28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Streamlit</a:t>
            </a:r>
            <a:r>
              <a:rPr dirty="0" sz="28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30">
                <a:solidFill>
                  <a:srgbClr val="FFFFFF"/>
                </a:solidFill>
                <a:latin typeface="Lucida Sans Unicode"/>
                <a:cs typeface="Lucida Sans Unicode"/>
              </a:rPr>
              <a:t>Calendar</a:t>
            </a:r>
            <a:endParaRPr sz="2850">
              <a:latin typeface="Lucida Sans Unicode"/>
              <a:cs typeface="Lucida Sans Unicode"/>
            </a:endParaRPr>
          </a:p>
          <a:p>
            <a:pPr marL="563880" marR="5080">
              <a:lnSpc>
                <a:spcPct val="179800"/>
              </a:lnSpc>
              <a:spcBef>
                <a:spcPts val="5"/>
              </a:spcBef>
            </a:pPr>
            <a:r>
              <a:rPr dirty="0" sz="2850" spc="145">
                <a:solidFill>
                  <a:srgbClr val="FFFFFF"/>
                </a:solidFill>
                <a:latin typeface="Lucida Sans Unicode"/>
                <a:cs typeface="Lucida Sans Unicode"/>
              </a:rPr>
              <a:t>Random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05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8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non-</a:t>
            </a:r>
            <a:r>
              <a:rPr dirty="0" sz="2850" spc="90">
                <a:solidFill>
                  <a:srgbClr val="FFFFFF"/>
                </a:solidFill>
                <a:latin typeface="Lucida Sans Unicode"/>
                <a:cs typeface="Lucida Sans Unicode"/>
              </a:rPr>
              <a:t>repeating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30">
                <a:solidFill>
                  <a:srgbClr val="FFFFFF"/>
                </a:solidFill>
                <a:latin typeface="Lucida Sans Unicode"/>
                <a:cs typeface="Lucida Sans Unicode"/>
              </a:rPr>
              <a:t>employee</a:t>
            </a:r>
            <a:r>
              <a:rPr dirty="0" sz="28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2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5">
                <a:solidFill>
                  <a:srgbClr val="FFFFFF"/>
                </a:solidFill>
                <a:latin typeface="Lucida Sans Unicode"/>
                <a:cs typeface="Lucida Sans Unicode"/>
              </a:rPr>
              <a:t>generation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Simple,</a:t>
            </a:r>
            <a:r>
              <a:rPr dirty="0" sz="285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portable,</a:t>
            </a:r>
            <a:r>
              <a:rPr dirty="0" sz="285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8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5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efficient</a:t>
            </a:r>
            <a:r>
              <a:rPr dirty="0" sz="285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25">
                <a:solidFill>
                  <a:srgbClr val="FFFFFF"/>
                </a:solidFill>
                <a:latin typeface="Lucida Sans Unicode"/>
                <a:cs typeface="Lucida Sans Unicode"/>
              </a:rPr>
              <a:t>tech</a:t>
            </a:r>
            <a:r>
              <a:rPr dirty="0" sz="285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Lucida Sans Unicode"/>
                <a:cs typeface="Lucida Sans Unicode"/>
              </a:rPr>
              <a:t>stack</a:t>
            </a:r>
            <a:endParaRPr sz="2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0460">
              <a:lnSpc>
                <a:spcPct val="100000"/>
              </a:lnSpc>
              <a:spcBef>
                <a:spcPts val="100"/>
              </a:spcBef>
            </a:pPr>
            <a:r>
              <a:rPr dirty="0" spc="130"/>
              <a:t>System</a:t>
            </a:r>
            <a:r>
              <a:rPr dirty="0" spc="-175"/>
              <a:t> </a:t>
            </a:r>
            <a:r>
              <a:rPr dirty="0" spc="35"/>
              <a:t>Architecture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203" y="2089624"/>
            <a:ext cx="108757" cy="10875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8203" y="2773240"/>
            <a:ext cx="108757" cy="10875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8203" y="5507704"/>
            <a:ext cx="108757" cy="10875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8203" y="7558552"/>
            <a:ext cx="108757" cy="10875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203" y="9609400"/>
            <a:ext cx="108757" cy="10875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807638" y="1920004"/>
            <a:ext cx="12512040" cy="79292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Lucida Sans Unicode"/>
                <a:cs typeface="Lucida Sans Unicode"/>
              </a:rPr>
              <a:t>Roles:</a:t>
            </a:r>
            <a:r>
              <a:rPr dirty="0" sz="25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Admin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6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5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Normal</a:t>
            </a:r>
            <a:r>
              <a:rPr dirty="0" sz="25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endParaRPr sz="2500">
              <a:latin typeface="Lucida Sans Unicode"/>
              <a:cs typeface="Lucida Sans Unicode"/>
            </a:endParaRPr>
          </a:p>
          <a:p>
            <a:pPr marL="97790">
              <a:lnSpc>
                <a:spcPct val="100000"/>
              </a:lnSpc>
              <a:spcBef>
                <a:spcPts val="2380"/>
              </a:spcBef>
            </a:pP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Admin</a:t>
            </a:r>
            <a:r>
              <a:rPr dirty="0" sz="25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Dashboard:</a:t>
            </a:r>
            <a:endParaRPr sz="2500">
              <a:latin typeface="Lucida Sans Unicode"/>
              <a:cs typeface="Lucida Sans Unicode"/>
            </a:endParaRPr>
          </a:p>
          <a:p>
            <a:pPr marL="493395" marR="6964680">
              <a:lnSpc>
                <a:spcPct val="179400"/>
              </a:lnSpc>
            </a:pP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Insert</a:t>
            </a:r>
            <a:r>
              <a:rPr dirty="0" sz="25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dirty="0" sz="25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0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dirty="0" sz="25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dirty="0" sz="25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Delete</a:t>
            </a:r>
            <a:r>
              <a:rPr dirty="0" sz="25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0">
                <a:solidFill>
                  <a:srgbClr val="FFFFFF"/>
                </a:solidFill>
                <a:latin typeface="Lucida Sans Unicode"/>
                <a:cs typeface="Lucida Sans Unicode"/>
              </a:rPr>
              <a:t>devices </a:t>
            </a:r>
            <a:r>
              <a:rPr dirty="0" sz="2500" spc="60">
                <a:solidFill>
                  <a:srgbClr val="FFFFFF"/>
                </a:solidFill>
                <a:latin typeface="Lucida Sans Unicode"/>
                <a:cs typeface="Lucida Sans Unicode"/>
              </a:rPr>
              <a:t>View</a:t>
            </a:r>
            <a:r>
              <a:rPr dirty="0" sz="25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device</a:t>
            </a:r>
            <a:r>
              <a:rPr dirty="0" sz="25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sharing</a:t>
            </a:r>
            <a:r>
              <a:rPr dirty="0" sz="25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calendar </a:t>
            </a:r>
            <a:r>
              <a:rPr dirty="0" sz="2500" spc="160">
                <a:solidFill>
                  <a:srgbClr val="FFFFFF"/>
                </a:solidFill>
                <a:latin typeface="Lucida Sans Unicode"/>
                <a:cs typeface="Lucida Sans Unicode"/>
              </a:rPr>
              <a:t>Manage</a:t>
            </a:r>
            <a:r>
              <a:rPr dirty="0" sz="25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users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25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Dashboard:</a:t>
            </a:r>
            <a:endParaRPr sz="2500">
              <a:latin typeface="Lucida Sans Unicode"/>
              <a:cs typeface="Lucida Sans Unicode"/>
            </a:endParaRPr>
          </a:p>
          <a:p>
            <a:pPr marL="493395" marR="7402830">
              <a:lnSpc>
                <a:spcPct val="179400"/>
              </a:lnSpc>
            </a:pPr>
            <a:r>
              <a:rPr dirty="0" sz="2500" spc="60">
                <a:solidFill>
                  <a:srgbClr val="FFFFFF"/>
                </a:solidFill>
                <a:latin typeface="Lucida Sans Unicode"/>
                <a:cs typeface="Lucida Sans Unicode"/>
              </a:rPr>
              <a:t>View</a:t>
            </a:r>
            <a:r>
              <a:rPr dirty="0" sz="25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Lucida Sans Unicode"/>
                <a:cs typeface="Lucida Sans Unicode"/>
              </a:rPr>
              <a:t>own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device</a:t>
            </a:r>
            <a:r>
              <a:rPr dirty="0" sz="25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details </a:t>
            </a:r>
            <a:r>
              <a:rPr dirty="0" sz="2500" spc="114">
                <a:solidFill>
                  <a:srgbClr val="FFFFFF"/>
                </a:solidFill>
                <a:latin typeface="Lucida Sans Unicode"/>
                <a:cs typeface="Lucida Sans Unicode"/>
              </a:rPr>
              <a:t>Calendar</a:t>
            </a:r>
            <a:r>
              <a:rPr dirty="0" sz="25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5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track</a:t>
            </a:r>
            <a:r>
              <a:rPr dirty="0" sz="25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device</a:t>
            </a:r>
            <a:r>
              <a:rPr dirty="0" sz="25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endParaRPr sz="2500">
              <a:latin typeface="Lucida Sans Unicode"/>
              <a:cs typeface="Lucida Sans Unicode"/>
            </a:endParaRPr>
          </a:p>
          <a:p>
            <a:pPr marL="97790">
              <a:lnSpc>
                <a:spcPct val="100000"/>
              </a:lnSpc>
              <a:spcBef>
                <a:spcPts val="2385"/>
              </a:spcBef>
            </a:pP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DuckDB</a:t>
            </a:r>
            <a:r>
              <a:rPr dirty="0" sz="25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65">
                <a:solidFill>
                  <a:srgbClr val="FFFFFF"/>
                </a:solidFill>
                <a:latin typeface="Lucida Sans Unicode"/>
                <a:cs typeface="Lucida Sans Unicode"/>
              </a:rPr>
              <a:t>database</a:t>
            </a:r>
            <a:r>
              <a:rPr dirty="0" sz="25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stores:</a:t>
            </a:r>
            <a:endParaRPr sz="2500">
              <a:latin typeface="Lucida Sans Unicode"/>
              <a:cs typeface="Lucida Sans Unicode"/>
            </a:endParaRPr>
          </a:p>
          <a:p>
            <a:pPr marL="493395" marR="6464935">
              <a:lnSpc>
                <a:spcPct val="179400"/>
              </a:lnSpc>
            </a:pP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2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Lucida Sans Unicode"/>
                <a:cs typeface="Lucida Sans Unicode"/>
              </a:rPr>
              <a:t>credentials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6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employee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Lucida Sans Unicode"/>
                <a:cs typeface="Lucida Sans Unicode"/>
              </a:rPr>
              <a:t>IDs </a:t>
            </a:r>
            <a:r>
              <a:rPr dirty="0" sz="2500" spc="65">
                <a:solidFill>
                  <a:srgbClr val="FFFFFF"/>
                </a:solidFill>
                <a:latin typeface="Lucida Sans Unicode"/>
                <a:cs typeface="Lucida Sans Unicode"/>
              </a:rPr>
              <a:t>Devices</a:t>
            </a:r>
            <a:r>
              <a:rPr dirty="0" sz="25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info</a:t>
            </a:r>
            <a:r>
              <a:rPr dirty="0" sz="25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5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sharing</a:t>
            </a:r>
            <a:r>
              <a:rPr dirty="0" sz="25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status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dirty="0" sz="2500" spc="-55">
                <a:solidFill>
                  <a:srgbClr val="FFFFFF"/>
                </a:solidFill>
                <a:latin typeface="Lucida Sans Unicode"/>
                <a:cs typeface="Lucida Sans Unicode"/>
              </a:rPr>
              <a:t>Flow:</a:t>
            </a:r>
            <a:r>
              <a:rPr dirty="0" sz="25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Logs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50" spc="1425">
                <a:solidFill>
                  <a:srgbClr val="FFFFFF"/>
                </a:solidFill>
                <a:latin typeface="Lucida Sans Unicode"/>
                <a:cs typeface="Lucida Sans Unicode"/>
              </a:rPr>
              <a:t>→</a:t>
            </a:r>
            <a:r>
              <a:rPr dirty="0" sz="1150" spc="3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Role-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25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Lucida Sans Unicode"/>
                <a:cs typeface="Lucida Sans Unicode"/>
              </a:rPr>
              <a:t>View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50" spc="1425">
                <a:solidFill>
                  <a:srgbClr val="FFFFFF"/>
                </a:solidFill>
                <a:latin typeface="Lucida Sans Unicode"/>
                <a:cs typeface="Lucida Sans Unicode"/>
              </a:rPr>
              <a:t>→</a:t>
            </a:r>
            <a:r>
              <a:rPr dirty="0" sz="1150" spc="3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2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Operations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50" spc="1425">
                <a:solidFill>
                  <a:srgbClr val="FFFFFF"/>
                </a:solidFill>
                <a:latin typeface="Lucida Sans Unicode"/>
                <a:cs typeface="Lucida Sans Unicode"/>
              </a:rPr>
              <a:t>→</a:t>
            </a:r>
            <a:r>
              <a:rPr dirty="0" sz="1150" spc="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Lucida Sans Unicode"/>
                <a:cs typeface="Lucida Sans Unicode"/>
              </a:rPr>
              <a:t>Calendar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Lucida Sans Unicode"/>
                <a:cs typeface="Lucida Sans Unicode"/>
              </a:rPr>
              <a:t>Updates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5675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Methodology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499" y="2255978"/>
            <a:ext cx="123825" cy="1238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499" y="3037028"/>
            <a:ext cx="123825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499" y="3818078"/>
            <a:ext cx="123825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6161228"/>
            <a:ext cx="123825" cy="1238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3499" y="8504378"/>
            <a:ext cx="123825" cy="1238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3499" y="9285428"/>
            <a:ext cx="123825" cy="12382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638250" y="2067732"/>
            <a:ext cx="15098394" cy="74942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60">
                <a:solidFill>
                  <a:srgbClr val="FFFFFF"/>
                </a:solidFill>
                <a:latin typeface="Lucida Sans Unicode"/>
                <a:cs typeface="Lucida Sans Unicode"/>
              </a:rPr>
              <a:t>Database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220">
                <a:solidFill>
                  <a:srgbClr val="FFFFFF"/>
                </a:solidFill>
                <a:latin typeface="Lucida Sans Unicode"/>
                <a:cs typeface="Lucida Sans Unicode"/>
              </a:rPr>
              <a:t>Schema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defined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users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8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4">
                <a:solidFill>
                  <a:srgbClr val="FFFFFF"/>
                </a:solidFill>
                <a:latin typeface="Lucida Sans Unicode"/>
                <a:cs typeface="Lucida Sans Unicode"/>
              </a:rPr>
              <a:t>devices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tables.</a:t>
            </a:r>
            <a:endParaRPr sz="2850">
              <a:latin typeface="Lucida Sans Unicode"/>
              <a:cs typeface="Lucida Sans Unicode"/>
            </a:endParaRPr>
          </a:p>
          <a:p>
            <a:pPr marL="12700" marR="5080">
              <a:lnSpc>
                <a:spcPct val="179800"/>
              </a:lnSpc>
              <a:tabLst>
                <a:tab pos="13587094" algn="l"/>
              </a:tabLst>
            </a:pPr>
            <a:r>
              <a:rPr dirty="0" sz="2850" spc="55">
                <a:solidFill>
                  <a:srgbClr val="FFFFFF"/>
                </a:solidFill>
                <a:latin typeface="Lucida Sans Unicode"/>
                <a:cs typeface="Lucida Sans Unicode"/>
              </a:rPr>
              <a:t>Tables</a:t>
            </a:r>
            <a:r>
              <a:rPr dirty="0" sz="28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Lucida Sans Unicode"/>
                <a:cs typeface="Lucida Sans Unicode"/>
              </a:rPr>
              <a:t>auto-</a:t>
            </a:r>
            <a:r>
              <a:rPr dirty="0" sz="2850" spc="130">
                <a:solidFill>
                  <a:srgbClr val="FFFFFF"/>
                </a:solidFill>
                <a:latin typeface="Lucida Sans Unicode"/>
                <a:cs typeface="Lucida Sans Unicode"/>
              </a:rPr>
              <a:t>checked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8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Lucida Sans Unicode"/>
                <a:cs typeface="Lucida Sans Unicode"/>
              </a:rPr>
              <a:t>columns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60">
                <a:solidFill>
                  <a:srgbClr val="FFFFFF"/>
                </a:solidFill>
                <a:latin typeface="Lucida Sans Unicode"/>
                <a:cs typeface="Lucida Sans Unicode"/>
              </a:rPr>
              <a:t>like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4">
                <a:solidFill>
                  <a:srgbClr val="FFFFFF"/>
                </a:solidFill>
                <a:latin typeface="Lucida Sans Unicode"/>
                <a:cs typeface="Lucida Sans Unicode"/>
              </a:rPr>
              <a:t>employee_id,</a:t>
            </a:r>
            <a:r>
              <a:rPr dirty="0" sz="28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40">
                <a:solidFill>
                  <a:srgbClr val="FFFFFF"/>
                </a:solidFill>
                <a:latin typeface="Lucida Sans Unicode"/>
                <a:cs typeface="Lucida Sans Unicode"/>
              </a:rPr>
              <a:t>is_shared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90">
                <a:solidFill>
                  <a:srgbClr val="FFFFFF"/>
                </a:solidFill>
                <a:latin typeface="Lucida Sans Unicode"/>
                <a:cs typeface="Lucida Sans Unicode"/>
              </a:rPr>
              <a:t>added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5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missing.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0">
                <a:solidFill>
                  <a:srgbClr val="FFFFFF"/>
                </a:solidFill>
                <a:latin typeface="Lucida Sans Unicode"/>
                <a:cs typeface="Lucida Sans Unicode"/>
              </a:rPr>
              <a:t>Management:</a:t>
            </a:r>
            <a:endParaRPr sz="2850">
              <a:latin typeface="Lucida Sans Unicode"/>
              <a:cs typeface="Lucida Sans Unicode"/>
            </a:endParaRPr>
          </a:p>
          <a:p>
            <a:pPr marL="953769">
              <a:lnSpc>
                <a:spcPct val="100000"/>
              </a:lnSpc>
              <a:spcBef>
                <a:spcPts val="2730"/>
              </a:spcBef>
            </a:pP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Users</a:t>
            </a:r>
            <a:r>
              <a:rPr dirty="0" sz="28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Lucida Sans Unicode"/>
                <a:cs typeface="Lucida Sans Unicode"/>
              </a:rPr>
              <a:t>auto-</a:t>
            </a:r>
            <a:r>
              <a:rPr dirty="0" sz="2850" spc="105">
                <a:solidFill>
                  <a:srgbClr val="FFFFFF"/>
                </a:solidFill>
                <a:latin typeface="Lucida Sans Unicode"/>
                <a:cs typeface="Lucida Sans Unicode"/>
              </a:rPr>
              <a:t>assigned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30">
                <a:solidFill>
                  <a:srgbClr val="FFFFFF"/>
                </a:solidFill>
                <a:latin typeface="Lucida Sans Unicode"/>
                <a:cs typeface="Lucida Sans Unicode"/>
              </a:rPr>
              <a:t>employee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55">
                <a:solidFill>
                  <a:srgbClr val="FFFFFF"/>
                </a:solidFill>
                <a:latin typeface="Lucida Sans Unicode"/>
                <a:cs typeface="Lucida Sans Unicode"/>
              </a:rPr>
              <a:t>IDs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75">
                <a:solidFill>
                  <a:srgbClr val="FFFFFF"/>
                </a:solidFill>
                <a:latin typeface="Lucida Sans Unicode"/>
                <a:cs typeface="Lucida Sans Unicode"/>
              </a:rPr>
              <a:t>(no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Lucida Sans Unicode"/>
                <a:cs typeface="Lucida Sans Unicode"/>
              </a:rPr>
              <a:t>duplication)</a:t>
            </a:r>
            <a:endParaRPr sz="2850">
              <a:latin typeface="Lucida Sans Unicode"/>
              <a:cs typeface="Lucida Sans Unicode"/>
            </a:endParaRPr>
          </a:p>
          <a:p>
            <a:pPr marL="109855" marR="3291840" indent="843280">
              <a:lnSpc>
                <a:spcPct val="179800"/>
              </a:lnSpc>
            </a:pPr>
            <a:r>
              <a:rPr dirty="0" sz="2850" spc="60">
                <a:solidFill>
                  <a:srgbClr val="FFFFFF"/>
                </a:solidFill>
                <a:latin typeface="Lucida Sans Unicode"/>
                <a:cs typeface="Lucida Sans Unicode"/>
              </a:rPr>
              <a:t>Admin</a:t>
            </a:r>
            <a:r>
              <a:rPr dirty="0" sz="28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229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8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view/edit</a:t>
            </a:r>
            <a:r>
              <a:rPr dirty="0" sz="28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users;</a:t>
            </a:r>
            <a:r>
              <a:rPr dirty="0" sz="28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users</a:t>
            </a:r>
            <a:r>
              <a:rPr dirty="0" sz="28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229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8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Lucida Sans Unicode"/>
                <a:cs typeface="Lucida Sans Unicode"/>
              </a:rPr>
              <a:t>view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only</a:t>
            </a:r>
            <a:r>
              <a:rPr dirty="0" sz="28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28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info </a:t>
            </a:r>
            <a:r>
              <a:rPr dirty="0" sz="2850" spc="85">
                <a:solidFill>
                  <a:srgbClr val="FFFFFF"/>
                </a:solidFill>
                <a:latin typeface="Lucida Sans Unicode"/>
                <a:cs typeface="Lucida Sans Unicode"/>
              </a:rPr>
              <a:t>Device</a:t>
            </a:r>
            <a:r>
              <a:rPr dirty="0" sz="28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0">
                <a:solidFill>
                  <a:srgbClr val="FFFFFF"/>
                </a:solidFill>
                <a:latin typeface="Lucida Sans Unicode"/>
                <a:cs typeface="Lucida Sans Unicode"/>
              </a:rPr>
              <a:t>Management:</a:t>
            </a:r>
            <a:endParaRPr sz="2850">
              <a:latin typeface="Lucida Sans Unicode"/>
              <a:cs typeface="Lucida Sans Unicode"/>
            </a:endParaRPr>
          </a:p>
          <a:p>
            <a:pPr marL="953769">
              <a:lnSpc>
                <a:spcPct val="100000"/>
              </a:lnSpc>
              <a:spcBef>
                <a:spcPts val="2730"/>
              </a:spcBef>
            </a:pPr>
            <a:r>
              <a:rPr dirty="0" sz="2850" spc="80">
                <a:solidFill>
                  <a:srgbClr val="FFFFFF"/>
                </a:solidFill>
                <a:latin typeface="Lucida Sans Unicode"/>
                <a:cs typeface="Lucida Sans Unicode"/>
              </a:rPr>
              <a:t>Devices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05">
                <a:solidFill>
                  <a:srgbClr val="FFFFFF"/>
                </a:solidFill>
                <a:latin typeface="Lucida Sans Unicode"/>
                <a:cs typeface="Lucida Sans Unicode"/>
              </a:rPr>
              <a:t>assigned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Lucida Sans Unicode"/>
                <a:cs typeface="Lucida Sans Unicode"/>
              </a:rPr>
              <a:t>service</a:t>
            </a:r>
            <a:r>
              <a:rPr dirty="0" sz="28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0">
                <a:solidFill>
                  <a:srgbClr val="FFFFFF"/>
                </a:solidFill>
                <a:latin typeface="Lucida Sans Unicode"/>
                <a:cs typeface="Lucida Sans Unicode"/>
              </a:rPr>
              <a:t>tags</a:t>
            </a:r>
            <a:endParaRPr sz="2850">
              <a:latin typeface="Lucida Sans Unicode"/>
              <a:cs typeface="Lucida Sans Unicode"/>
            </a:endParaRPr>
          </a:p>
          <a:p>
            <a:pPr marL="109855" marR="3293110" indent="843280">
              <a:lnSpc>
                <a:spcPct val="179800"/>
              </a:lnSpc>
              <a:spcBef>
                <a:spcPts val="5"/>
              </a:spcBef>
            </a:pPr>
            <a:r>
              <a:rPr dirty="0" sz="2850" spc="130">
                <a:solidFill>
                  <a:srgbClr val="FFFFFF"/>
                </a:solidFill>
                <a:latin typeface="Lucida Sans Unicode"/>
                <a:cs typeface="Lucida Sans Unicode"/>
              </a:rPr>
              <a:t>Shared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desktops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Lucida Sans Unicode"/>
                <a:cs typeface="Lucida Sans Unicode"/>
              </a:rPr>
              <a:t>shown</a:t>
            </a:r>
            <a:r>
              <a:rPr dirty="0" sz="28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40">
                <a:solidFill>
                  <a:srgbClr val="FFFFFF"/>
                </a:solidFill>
                <a:latin typeface="Lucida Sans Unicode"/>
                <a:cs typeface="Lucida Sans Unicode"/>
              </a:rPr>
              <a:t>calendar</a:t>
            </a:r>
            <a:r>
              <a:rPr dirty="0" sz="28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315">
                <a:solidFill>
                  <a:srgbClr val="FFFFFF"/>
                </a:solidFill>
                <a:latin typeface="Lucida Sans Unicode"/>
                <a:cs typeface="Lucida Sans Unicode"/>
              </a:rPr>
              <a:t>18-</a:t>
            </a:r>
            <a:r>
              <a:rPr dirty="0" sz="2850" spc="210">
                <a:solidFill>
                  <a:srgbClr val="FFFFFF"/>
                </a:solidFill>
                <a:latin typeface="Lucida Sans Unicode"/>
                <a:cs typeface="Lucida Sans Unicode"/>
              </a:rPr>
              <a:t>day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allocations </a:t>
            </a:r>
            <a:r>
              <a:rPr dirty="0" sz="2850" spc="145">
                <a:solidFill>
                  <a:srgbClr val="FFFFFF"/>
                </a:solidFill>
                <a:latin typeface="Lucida Sans Unicode"/>
                <a:cs typeface="Lucida Sans Unicode"/>
              </a:rPr>
              <a:t>Random</a:t>
            </a:r>
            <a:r>
              <a:rPr dirty="0" sz="28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Lucida Sans Unicode"/>
                <a:cs typeface="Lucida Sans Unicode"/>
              </a:rPr>
              <a:t>sampling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4">
                <a:solidFill>
                  <a:srgbClr val="FFFFFF"/>
                </a:solidFill>
                <a:latin typeface="Lucida Sans Unicode"/>
                <a:cs typeface="Lucida Sans Unicode"/>
              </a:rPr>
              <a:t>done</a:t>
            </a:r>
            <a:r>
              <a:rPr dirty="0" sz="28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unique</a:t>
            </a:r>
            <a:r>
              <a:rPr dirty="0" sz="28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90">
                <a:solidFill>
                  <a:srgbClr val="FFFFFF"/>
                </a:solidFill>
                <a:latin typeface="Lucida Sans Unicode"/>
                <a:cs typeface="Lucida Sans Unicode"/>
              </a:rPr>
              <a:t>assignment</a:t>
            </a:r>
            <a:endParaRPr sz="2850">
              <a:latin typeface="Lucida Sans Unicode"/>
              <a:cs typeface="Lucida Sans Unicode"/>
            </a:endParaRPr>
          </a:p>
          <a:p>
            <a:pPr marL="109855">
              <a:lnSpc>
                <a:spcPct val="100000"/>
              </a:lnSpc>
              <a:spcBef>
                <a:spcPts val="2730"/>
              </a:spcBef>
            </a:pPr>
            <a:r>
              <a:rPr dirty="0" sz="2850" spc="160">
                <a:solidFill>
                  <a:srgbClr val="FFFFFF"/>
                </a:solidFill>
                <a:latin typeface="Lucida Sans Unicode"/>
                <a:cs typeface="Lucida Sans Unicode"/>
              </a:rPr>
              <a:t>Code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8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logic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versioned</a:t>
            </a:r>
            <a:r>
              <a:rPr dirty="0" sz="28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8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GitHub</a:t>
            </a:r>
            <a:endParaRPr sz="2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202" y="2750726"/>
            <a:ext cx="8543924" cy="44005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7859" y="2750726"/>
            <a:ext cx="9058273" cy="43338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87705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Application</a:t>
            </a:r>
            <a:r>
              <a:rPr dirty="0" spc="-160"/>
              <a:t> </a:t>
            </a:r>
            <a:r>
              <a:rPr dirty="0" spc="85"/>
              <a:t>Screenshots</a:t>
            </a:r>
            <a:r>
              <a:rPr dirty="0" spc="-155"/>
              <a:t> </a:t>
            </a:r>
            <a:r>
              <a:rPr dirty="0" spc="145"/>
              <a:t>(Part</a:t>
            </a:r>
            <a:r>
              <a:rPr dirty="0" spc="-155"/>
              <a:t> </a:t>
            </a:r>
            <a:r>
              <a:rPr dirty="0" spc="-355"/>
              <a:t>1)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817457" y="1888999"/>
            <a:ext cx="3843020" cy="47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-30">
                <a:solidFill>
                  <a:srgbClr val="FFFFFF"/>
                </a:solidFill>
                <a:latin typeface="Lucida Sans Unicode"/>
                <a:cs typeface="Lucida Sans Unicode"/>
              </a:rPr>
              <a:t>Login</a:t>
            </a:r>
            <a:r>
              <a:rPr dirty="0" sz="295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0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dirty="0" sz="29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60">
                <a:solidFill>
                  <a:srgbClr val="FFFFFF"/>
                </a:solidFill>
                <a:latin typeface="Lucida Sans Unicode"/>
                <a:cs typeface="Lucida Sans Unicode"/>
              </a:rPr>
              <a:t>Signup</a:t>
            </a:r>
            <a:r>
              <a:rPr dirty="0" sz="29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65">
                <a:solidFill>
                  <a:srgbClr val="FFFFFF"/>
                </a:solidFill>
                <a:latin typeface="Lucida Sans Unicode"/>
                <a:cs typeface="Lucida Sans Unicode"/>
              </a:rPr>
              <a:t>Page</a:t>
            </a:r>
            <a:endParaRPr sz="2950">
              <a:latin typeface="Lucida Sans Unicode"/>
              <a:cs typeface="Lucida Sans Unicode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8989" y="7938982"/>
            <a:ext cx="123825" cy="1238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8989" y="8700982"/>
            <a:ext cx="123825" cy="1238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837042" y="7754736"/>
            <a:ext cx="6372860" cy="1222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 spc="75">
                <a:solidFill>
                  <a:srgbClr val="FFFFFF"/>
                </a:solidFill>
                <a:latin typeface="Lucida Sans Unicode"/>
                <a:cs typeface="Lucida Sans Unicode"/>
              </a:rPr>
              <a:t>Shows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20">
                <a:solidFill>
                  <a:srgbClr val="FFFFFF"/>
                </a:solidFill>
                <a:latin typeface="Lucida Sans Unicode"/>
                <a:cs typeface="Lucida Sans Unicode"/>
              </a:rPr>
              <a:t>basic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login/signup</a:t>
            </a:r>
            <a:r>
              <a:rPr dirty="0" sz="28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5">
                <a:solidFill>
                  <a:srgbClr val="FFFFFF"/>
                </a:solidFill>
                <a:latin typeface="Lucida Sans Unicode"/>
                <a:cs typeface="Lucida Sans Unicode"/>
              </a:rPr>
              <a:t>interface</a:t>
            </a:r>
            <a:endParaRPr sz="2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Role-</a:t>
            </a:r>
            <a:r>
              <a:rPr dirty="0" sz="2850" spc="155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28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login</a:t>
            </a:r>
            <a:r>
              <a:rPr dirty="0" sz="28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redirection</a:t>
            </a:r>
            <a:endParaRPr sz="2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797" y="3214156"/>
            <a:ext cx="8458199" cy="43814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81649" y="3214156"/>
            <a:ext cx="8292230" cy="4381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052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Application</a:t>
            </a:r>
            <a:r>
              <a:rPr dirty="0" spc="-160"/>
              <a:t> </a:t>
            </a:r>
            <a:r>
              <a:rPr dirty="0" spc="85"/>
              <a:t>Screenshots</a:t>
            </a:r>
            <a:r>
              <a:rPr dirty="0" spc="-155"/>
              <a:t> </a:t>
            </a:r>
            <a:r>
              <a:rPr dirty="0" spc="145"/>
              <a:t>(Part</a:t>
            </a:r>
            <a:r>
              <a:rPr dirty="0" spc="-155"/>
              <a:t> </a:t>
            </a:r>
            <a:r>
              <a:rPr dirty="0" spc="-355"/>
              <a:t>1)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663044" y="2287032"/>
            <a:ext cx="4021454" cy="55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55">
                <a:solidFill>
                  <a:srgbClr val="FFFFFF"/>
                </a:solidFill>
                <a:latin typeface="Lucida Sans Unicode"/>
                <a:cs typeface="Lucida Sans Unicode"/>
              </a:rPr>
              <a:t>Admin</a:t>
            </a:r>
            <a:r>
              <a:rPr dirty="0" sz="34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95">
                <a:solidFill>
                  <a:srgbClr val="FFFFFF"/>
                </a:solidFill>
                <a:latin typeface="Lucida Sans Unicode"/>
                <a:cs typeface="Lucida Sans Unicode"/>
              </a:rPr>
              <a:t>Dashboard</a:t>
            </a:r>
            <a:endParaRPr sz="3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603787" y="2287032"/>
            <a:ext cx="2472055" cy="55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>
                <a:solidFill>
                  <a:srgbClr val="FFFFFF"/>
                </a:solidFill>
                <a:latin typeface="Lucida Sans Unicode"/>
                <a:cs typeface="Lucida Sans Unicode"/>
              </a:rPr>
              <a:t>Insert</a:t>
            </a:r>
            <a:r>
              <a:rPr dirty="0" sz="34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50" spc="195">
                <a:solidFill>
                  <a:srgbClr val="FFFFFF"/>
                </a:solidFill>
                <a:latin typeface="Lucida Sans Unicode"/>
                <a:cs typeface="Lucida Sans Unicode"/>
              </a:rPr>
              <a:t>Page</a:t>
            </a:r>
            <a:endParaRPr sz="34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60797" y="7739033"/>
            <a:ext cx="4429125" cy="122237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 marL="12065" marR="5080">
              <a:lnSpc>
                <a:spcPts val="3000"/>
              </a:lnSpc>
              <a:spcBef>
                <a:spcPts val="550"/>
              </a:spcBef>
            </a:pP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View,</a:t>
            </a:r>
            <a:r>
              <a:rPr dirty="0" sz="285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Add,</a:t>
            </a:r>
            <a:r>
              <a:rPr dirty="0" sz="285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Update,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Delete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00">
                <a:solidFill>
                  <a:srgbClr val="FFFFFF"/>
                </a:solidFill>
                <a:latin typeface="Lucida Sans Unicode"/>
                <a:cs typeface="Lucida Sans Unicode"/>
              </a:rPr>
              <a:t>devices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Filters </a:t>
            </a:r>
            <a:r>
              <a:rPr dirty="0" sz="2850" spc="17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8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2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dirty="0" sz="28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functionality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620265" y="7739033"/>
            <a:ext cx="5244465" cy="160337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 marL="12065" marR="5080">
              <a:lnSpc>
                <a:spcPts val="3000"/>
              </a:lnSpc>
              <a:spcBef>
                <a:spcPts val="550"/>
              </a:spcBef>
            </a:pP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Admin</a:t>
            </a:r>
            <a:r>
              <a:rPr dirty="0" sz="28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inputs</a:t>
            </a:r>
            <a:r>
              <a:rPr dirty="0" sz="28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Lucida Sans Unicode"/>
                <a:cs typeface="Lucida Sans Unicode"/>
              </a:rPr>
              <a:t>Service</a:t>
            </a:r>
            <a:r>
              <a:rPr dirty="0" sz="28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0">
                <a:solidFill>
                  <a:srgbClr val="FFFFFF"/>
                </a:solidFill>
                <a:latin typeface="Lucida Sans Unicode"/>
                <a:cs typeface="Lucida Sans Unicode"/>
              </a:rPr>
              <a:t>Tag, </a:t>
            </a:r>
            <a:r>
              <a:rPr dirty="0" sz="2850" spc="70">
                <a:solidFill>
                  <a:srgbClr val="FFFFFF"/>
                </a:solidFill>
                <a:latin typeface="Lucida Sans Unicode"/>
                <a:cs typeface="Lucida Sans Unicode"/>
              </a:rPr>
              <a:t>Device</a:t>
            </a:r>
            <a:r>
              <a:rPr dirty="0" sz="28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45">
                <a:solidFill>
                  <a:srgbClr val="FFFFFF"/>
                </a:solidFill>
                <a:latin typeface="Lucida Sans Unicode"/>
                <a:cs typeface="Lucida Sans Unicode"/>
              </a:rPr>
              <a:t>Type,</a:t>
            </a:r>
            <a:r>
              <a:rPr dirty="0" sz="28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Lucida Sans Unicode"/>
                <a:cs typeface="Lucida Sans Unicode"/>
              </a:rPr>
              <a:t>Memory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Dropdown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05">
                <a:solidFill>
                  <a:srgbClr val="FFFFFF"/>
                </a:solidFill>
                <a:latin typeface="Lucida Sans Unicode"/>
                <a:cs typeface="Lucida Sans Unicode"/>
              </a:rPr>
              <a:t>choose</a:t>
            </a:r>
            <a:r>
              <a:rPr dirty="0" sz="28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40">
                <a:solidFill>
                  <a:srgbClr val="FFFFFF"/>
                </a:solidFill>
                <a:latin typeface="Lucida Sans Unicode"/>
                <a:cs typeface="Lucida Sans Unicode"/>
              </a:rPr>
              <a:t>sharing </a:t>
            </a:r>
            <a:r>
              <a:rPr dirty="0" sz="2850" spc="50">
                <a:solidFill>
                  <a:srgbClr val="FFFFFF"/>
                </a:solidFill>
                <a:latin typeface="Lucida Sans Unicode"/>
                <a:cs typeface="Lucida Sans Unicode"/>
              </a:rPr>
              <a:t>status</a:t>
            </a:r>
            <a:endParaRPr sz="2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Ankush Chowdhury</dc:creator>
  <cp:keywords>DAGtVcwoybE,BAGjaZ5jNqM,0</cp:keywords>
  <dc:title>Resource-Management-Software-system</dc:title>
  <dcterms:created xsi:type="dcterms:W3CDTF">2025-07-28T15:52:10Z</dcterms:created>
  <dcterms:modified xsi:type="dcterms:W3CDTF">2025-07-28T15:52:10Z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2025-07-27T00:00:00Z</vt:filetime>
  </property>
  <property fmtid="{D5CDD505-2E9C-101B-9397-08002B2CF9AE}" pid="3" name="Creator">
    <vt:lpwstr>Canva</vt:lpwstr>
  </property>
  <property fmtid="{D5CDD505-2E9C-101B-9397-08002B2CF9AE}" pid="4" name="LastSaved">
    <vt:filetime>2025-07-28T00:00:00Z</vt:filetime>
  </property>
  <property fmtid="{D5CDD505-2E9C-101B-9397-08002B2CF9AE}" pid="5" name="Producer">
    <vt:lpwstr>Canva</vt:lpwstr>
  </property>
</Properties>
</file>