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2"/>
  </p:notesMasterIdLst>
  <p:sldIdLst>
    <p:sldId id="287" r:id="rId2"/>
    <p:sldId id="259" r:id="rId3"/>
    <p:sldId id="303" r:id="rId4"/>
    <p:sldId id="304" r:id="rId5"/>
    <p:sldId id="261" r:id="rId6"/>
    <p:sldId id="288" r:id="rId7"/>
    <p:sldId id="344" r:id="rId8"/>
    <p:sldId id="311" r:id="rId9"/>
    <p:sldId id="291" r:id="rId10"/>
    <p:sldId id="305" r:id="rId11"/>
    <p:sldId id="333" r:id="rId12"/>
    <p:sldId id="334" r:id="rId13"/>
    <p:sldId id="336" r:id="rId14"/>
    <p:sldId id="337" r:id="rId15"/>
    <p:sldId id="338" r:id="rId16"/>
    <p:sldId id="266" r:id="rId17"/>
    <p:sldId id="339" r:id="rId18"/>
    <p:sldId id="307" r:id="rId19"/>
    <p:sldId id="340" r:id="rId20"/>
    <p:sldId id="341" r:id="rId21"/>
    <p:sldId id="342" r:id="rId22"/>
    <p:sldId id="343" r:id="rId23"/>
    <p:sldId id="306" r:id="rId24"/>
    <p:sldId id="296" r:id="rId25"/>
    <p:sldId id="309" r:id="rId26"/>
    <p:sldId id="265" r:id="rId27"/>
    <p:sldId id="346" r:id="rId28"/>
    <p:sldId id="274" r:id="rId29"/>
    <p:sldId id="347" r:id="rId30"/>
    <p:sldId id="348" r:id="rId31"/>
    <p:sldId id="349" r:id="rId32"/>
    <p:sldId id="351" r:id="rId33"/>
    <p:sldId id="350" r:id="rId34"/>
    <p:sldId id="352" r:id="rId35"/>
    <p:sldId id="298" r:id="rId36"/>
    <p:sldId id="277" r:id="rId37"/>
    <p:sldId id="301" r:id="rId38"/>
    <p:sldId id="286" r:id="rId39"/>
    <p:sldId id="285" r:id="rId40"/>
    <p:sldId id="294"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kush chaudhari" userId="1cdbdb2cebaaea65" providerId="LiveId" clId="{035BDD51-832F-48B6-A718-B1ED8040B548}"/>
    <pc:docChg chg="modSld">
      <pc:chgData name="ankush chaudhari" userId="1cdbdb2cebaaea65" providerId="LiveId" clId="{035BDD51-832F-48B6-A718-B1ED8040B548}" dt="2022-06-05T20:50:17.617" v="37" actId="20577"/>
      <pc:docMkLst>
        <pc:docMk/>
      </pc:docMkLst>
      <pc:sldChg chg="modSp mod">
        <pc:chgData name="ankush chaudhari" userId="1cdbdb2cebaaea65" providerId="LiveId" clId="{035BDD51-832F-48B6-A718-B1ED8040B548}" dt="2022-06-05T20:50:17.617" v="37" actId="20577"/>
        <pc:sldMkLst>
          <pc:docMk/>
          <pc:sldMk cId="0" sldId="287"/>
        </pc:sldMkLst>
        <pc:spChg chg="mod">
          <ac:chgData name="ankush chaudhari" userId="1cdbdb2cebaaea65" providerId="LiveId" clId="{035BDD51-832F-48B6-A718-B1ED8040B548}" dt="2022-06-05T20:50:17.617" v="37" actId="20577"/>
          <ac:spMkLst>
            <pc:docMk/>
            <pc:sldMk cId="0" sldId="287"/>
            <ac:spMk id="6"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CFA4C4-510F-4F67-9AF4-1B73CA814D8E}" type="datetimeFigureOut">
              <a:rPr lang="en-IN" smtClean="0"/>
              <a:t>05-06-2022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746172-D86E-40FC-8234-379010D516DD}"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192000" cy="6858000"/>
          </a:xfrm>
          <a:prstGeom prst="rect">
            <a:avLst/>
          </a:prstGeom>
          <a:noFill/>
          <a:ln w="9525">
            <a:noFill/>
          </a:ln>
        </p:spPr>
      </p:pic>
      <p:sp>
        <p:nvSpPr>
          <p:cNvPr id="2051" name="Rectangle 3"/>
          <p:cNvSpPr>
            <a:spLocks noGrp="1" noChangeArrowheads="1"/>
          </p:cNvSpPr>
          <p:nvPr>
            <p:ph type="ctrTitle"/>
          </p:nvPr>
        </p:nvSpPr>
        <p:spPr>
          <a:xfrm>
            <a:off x="2063751" y="1701800"/>
            <a:ext cx="9211733" cy="1082675"/>
          </a:xfrm>
        </p:spPr>
        <p:txBody>
          <a:bodyPr/>
          <a:lstStyle>
            <a:lvl1pPr algn="r">
              <a:defRPr/>
            </a:lvl1pPr>
          </a:lstStyle>
          <a:p>
            <a:pPr lvl="0"/>
            <a:r>
              <a:rPr lang="en-US" altLang="zh-CN" noProof="0"/>
              <a:t>Click to edit Master title style</a:t>
            </a:r>
          </a:p>
        </p:txBody>
      </p:sp>
      <p:sp>
        <p:nvSpPr>
          <p:cNvPr id="2052" name="Rectangle 4"/>
          <p:cNvSpPr>
            <a:spLocks noGrp="1" noChangeArrowheads="1"/>
          </p:cNvSpPr>
          <p:nvPr>
            <p:ph type="subTitle" idx="1"/>
          </p:nvPr>
        </p:nvSpPr>
        <p:spPr>
          <a:xfrm>
            <a:off x="2063751" y="2927350"/>
            <a:ext cx="9218083" cy="1752600"/>
          </a:xfrm>
        </p:spPr>
        <p:txBody>
          <a:bodyPr/>
          <a:lstStyle>
            <a:lvl1pPr marL="0" indent="0" algn="r">
              <a:buFontTx/>
              <a:buNone/>
              <a:defRPr/>
            </a:lvl1pPr>
          </a:lstStyle>
          <a:p>
            <a:pPr lvl="0"/>
            <a:r>
              <a:rPr lang="en-US" altLang="zh-CN" noProof="0"/>
              <a:t>Click to edit Master subtitle style</a:t>
            </a:r>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7A0E9758-A4C1-422D-BC12-91C8DB7B1F83}" type="datetimeFigureOut">
              <a:rPr lang="en-IN" smtClean="0"/>
              <a:t>05-06-2022</a:t>
            </a:fld>
            <a:endParaRPr lang="en-IN"/>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IN"/>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27036028-AD6D-441C-9D04-E6A5DE1E5075}" type="slidenum">
              <a:rPr lang="en-IN" smtClean="0"/>
              <a:t>‹#›</a:t>
            </a:fld>
            <a:endParaRPr lang="en-IN"/>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A0E9758-A4C1-422D-BC12-91C8DB7B1F83}" type="datetimeFigureOut">
              <a:rPr lang="en-IN" smtClean="0"/>
              <a:t>05-06-2022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036028-AD6D-441C-9D04-E6A5DE1E5075}" type="slidenum">
              <a:rPr lang="en-IN" smtClean="0"/>
              <a:t>‹#›</a:t>
            </a:fld>
            <a:endParaRPr lang="en-IN"/>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A0E9758-A4C1-422D-BC12-91C8DB7B1F83}" type="datetimeFigureOut">
              <a:rPr lang="en-IN" smtClean="0"/>
              <a:t>05-06-2022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036028-AD6D-441C-9D04-E6A5DE1E5075}" type="slidenum">
              <a:rPr lang="en-IN" smtClean="0"/>
              <a:t>‹#›</a:t>
            </a:fld>
            <a:endParaRPr lang="en-IN"/>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A0E9758-A4C1-422D-BC12-91C8DB7B1F83}" type="datetimeFigureOut">
              <a:rPr lang="en-IN" smtClean="0"/>
              <a:t>05-06-2022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036028-AD6D-441C-9D04-E6A5DE1E5075}" type="slidenum">
              <a:rPr lang="en-IN" smtClean="0"/>
              <a:t>‹#›</a:t>
            </a:fld>
            <a:endParaRPr lang="en-IN"/>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p>
            <a:fld id="{7A0E9758-A4C1-422D-BC12-91C8DB7B1F83}" type="datetimeFigureOut">
              <a:rPr lang="en-IN" smtClean="0"/>
              <a:t>05-06-2022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036028-AD6D-441C-9D04-E6A5DE1E5075}" type="slidenum">
              <a:rPr lang="en-IN" smtClean="0"/>
              <a:t>‹#›</a:t>
            </a:fld>
            <a:endParaRPr lang="en-IN"/>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174750"/>
            <a:ext cx="53848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174750"/>
            <a:ext cx="53848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A0E9758-A4C1-422D-BC12-91C8DB7B1F83}" type="datetimeFigureOut">
              <a:rPr lang="en-IN" smtClean="0"/>
              <a:t>05-06-2022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7036028-AD6D-441C-9D04-E6A5DE1E5075}" type="slidenum">
              <a:rPr lang="en-IN" smtClean="0"/>
              <a:t>‹#›</a:t>
            </a:fld>
            <a:endParaRPr lang="en-IN"/>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317"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A0E9758-A4C1-422D-BC12-91C8DB7B1F83}" type="datetimeFigureOut">
              <a:rPr lang="en-IN" smtClean="0"/>
              <a:t>05-06-2022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7036028-AD6D-441C-9D04-E6A5DE1E5075}" type="slidenum">
              <a:rPr lang="en-IN" smtClean="0"/>
              <a:t>‹#›</a:t>
            </a:fld>
            <a:endParaRPr lang="en-IN"/>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A0E9758-A4C1-422D-BC12-91C8DB7B1F83}" type="datetimeFigureOut">
              <a:rPr lang="en-IN" smtClean="0"/>
              <a:t>05-06-2022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7036028-AD6D-441C-9D04-E6A5DE1E5075}" type="slidenum">
              <a:rPr lang="en-IN" smtClean="0"/>
              <a:t>‹#›</a:t>
            </a:fld>
            <a:endParaRPr lang="en-IN"/>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0E9758-A4C1-422D-BC12-91C8DB7B1F83}" type="datetimeFigureOut">
              <a:rPr lang="en-IN" smtClean="0"/>
              <a:t>05-06-2022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7036028-AD6D-441C-9D04-E6A5DE1E5075}" type="slidenum">
              <a:rPr lang="en-IN" smtClean="0"/>
              <a:t>‹#›</a:t>
            </a:fld>
            <a:endParaRPr lang="en-IN"/>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A0E9758-A4C1-422D-BC12-91C8DB7B1F83}" type="datetimeFigureOut">
              <a:rPr lang="en-IN" smtClean="0"/>
              <a:t>05-06-2022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7036028-AD6D-441C-9D04-E6A5DE1E5075}" type="slidenum">
              <a:rPr lang="en-IN" smtClean="0"/>
              <a:t>‹#›</a:t>
            </a:fld>
            <a:endParaRPr lang="en-IN"/>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A0E9758-A4C1-422D-BC12-91C8DB7B1F83}" type="datetimeFigureOut">
              <a:rPr lang="en-IN" smtClean="0"/>
              <a:t>05-06-2022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7036028-AD6D-441C-9D04-E6A5DE1E5075}" type="slidenum">
              <a:rPr lang="en-IN" smtClean="0"/>
              <a:t>‹#›</a:t>
            </a:fld>
            <a:endParaRPr lang="en-IN"/>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3"/>
          <p:cNvPicPr>
            <a:picLocks noChangeAspect="1"/>
          </p:cNvPicPr>
          <p:nvPr/>
        </p:nvPicPr>
        <p:blipFill>
          <a:blip r:embed="rId13"/>
          <a:stretch>
            <a:fillRect/>
          </a:stretch>
        </p:blipFill>
        <p:spPr>
          <a:xfrm>
            <a:off x="-8467" y="0"/>
            <a:ext cx="12200467"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lstStyle/>
          <a:p>
            <a:pPr lvl="0"/>
            <a:r>
              <a:rPr lang="en-US" altLang="zh-CN" dirty="0"/>
              <a:t>Click to edit Master title style</a:t>
            </a:r>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7A0E9758-A4C1-422D-BC12-91C8DB7B1F83}" type="datetimeFigureOut">
              <a:rPr lang="en-IN" smtClean="0"/>
              <a:t>05-06-2022</a:t>
            </a:fld>
            <a:endParaRPr lang="en-IN"/>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IN"/>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27036028-AD6D-441C-9D04-E6A5DE1E5075}"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4.xml"/><Relationship Id="rId4" Type="http://schemas.openxmlformats.org/officeDocument/2006/relationships/image" Target="../media/image25.png"/></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4.xml"/><Relationship Id="rId4" Type="http://schemas.openxmlformats.org/officeDocument/2006/relationships/image" Target="../media/image28.png"/></Relationships>
</file>

<file path=ppt/slides/_rels/slide2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11670" y="2070735"/>
            <a:ext cx="4993005" cy="1325880"/>
          </a:xfrm>
        </p:spPr>
        <p:txBody>
          <a:bodyPr>
            <a:normAutofit/>
          </a:bodyPr>
          <a:lstStyle/>
          <a:p>
            <a:pPr algn="ctr">
              <a:spcBef>
                <a:spcPts val="645"/>
              </a:spcBef>
            </a:pPr>
            <a:r>
              <a:rPr lang="en-IN" b="1" dirty="0">
                <a:solidFill>
                  <a:srgbClr val="000000"/>
                </a:solidFill>
                <a:effectLst/>
                <a:latin typeface="Times New Roman" panose="02020603050405020304" pitchFamily="18" charset="0"/>
                <a:ea typeface="Times New Roman" panose="02020603050405020304" pitchFamily="18" charset="0"/>
              </a:rPr>
              <a:t>USED CAR PRICE PREDICTION</a:t>
            </a:r>
            <a:endParaRPr lang="en-IN" b="1" dirty="0">
              <a:effectLst/>
              <a:latin typeface="Times New Roman" panose="02020603050405020304" pitchFamily="18" charset="0"/>
              <a:ea typeface="Times New Roman" panose="02020603050405020304" pitchFamily="18" charset="0"/>
            </a:endParaRPr>
          </a:p>
        </p:txBody>
      </p:sp>
      <p:sp>
        <p:nvSpPr>
          <p:cNvPr id="6" name="TextBox 5"/>
          <p:cNvSpPr txBox="1"/>
          <p:nvPr/>
        </p:nvSpPr>
        <p:spPr>
          <a:xfrm>
            <a:off x="7609205" y="5434966"/>
            <a:ext cx="3581400" cy="1261745"/>
          </a:xfrm>
          <a:prstGeom prst="rect">
            <a:avLst/>
          </a:prstGeom>
          <a:noFill/>
        </p:spPr>
        <p:txBody>
          <a:bodyPr wrap="square" rtlCol="0">
            <a:spAutoFit/>
          </a:bodyPr>
          <a:lstStyle/>
          <a:p>
            <a:pPr algn="ctr">
              <a:lnSpc>
                <a:spcPct val="107000"/>
              </a:lnSpc>
              <a:spcAft>
                <a:spcPts val="800"/>
              </a:spcAft>
            </a:pPr>
            <a:r>
              <a:rPr lang="en-IN" sz="2000" b="1" dirty="0">
                <a:latin typeface="Times New Roman" panose="02020603050405020304" pitchFamily="18" charset="0"/>
                <a:ea typeface="Calibri" panose="020F0502020204030204" pitchFamily="34" charset="0"/>
                <a:cs typeface="Times New Roman" panose="02020603050405020304" pitchFamily="18" charset="0"/>
              </a:rPr>
              <a:t>Presented</a:t>
            </a:r>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 by:</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IN" sz="2000" b="1">
                <a:latin typeface="Arial" panose="020B0604020202020204" pitchFamily="34" charset="0"/>
                <a:ea typeface="Calibri" panose="020F0502020204030204" pitchFamily="34" charset="0"/>
                <a:cs typeface="Arial" panose="020B0604020202020204" pitchFamily="34" charset="0"/>
              </a:rPr>
              <a:t>ANKUSH CHAUDHARI</a:t>
            </a:r>
            <a:endParaRPr lang="en-IN" sz="2000" b="1" dirty="0">
              <a:effectLst/>
              <a:latin typeface="Arial" panose="020B0604020202020204" pitchFamily="34" charset="0"/>
              <a:ea typeface="Calibri" panose="020F0502020204030204" pitchFamily="34" charset="0"/>
              <a:cs typeface="Arial" panose="020B0604020202020204" pitchFamily="34" charset="0"/>
            </a:endParaRPr>
          </a:p>
          <a:p>
            <a:endParaRPr lang="en-IN" sz="2000" b="1" dirty="0">
              <a:effectLst/>
              <a:latin typeface="Arial" panose="020B0604020202020204" pitchFamily="34" charset="0"/>
              <a:ea typeface="Calibri" panose="020F0502020204030204" pitchFamily="34" charset="0"/>
              <a:cs typeface="Arial" panose="020B0604020202020204" pitchFamily="34" charset="0"/>
            </a:endParaRPr>
          </a:p>
        </p:txBody>
      </p:sp>
      <p:pic>
        <p:nvPicPr>
          <p:cNvPr id="5" name="Content Placeholder 4"/>
          <p:cNvPicPr>
            <a:picLocks noGrp="1" noChangeAspect="1"/>
          </p:cNvPicPr>
          <p:nvPr>
            <p:ph idx="1"/>
          </p:nvPr>
        </p:nvPicPr>
        <p:blipFill>
          <a:blip r:embed="rId2"/>
          <a:stretch>
            <a:fillRect/>
          </a:stretch>
        </p:blipFill>
        <p:spPr>
          <a:xfrm>
            <a:off x="154940" y="635"/>
            <a:ext cx="6610350" cy="660019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Target Variable (Selling Price)</a:t>
            </a:r>
            <a:endParaRPr lang="en-IN" dirty="0"/>
          </a:p>
        </p:txBody>
      </p:sp>
      <p:pic>
        <p:nvPicPr>
          <p:cNvPr id="4" name="Content Placeholder 3"/>
          <p:cNvPicPr>
            <a:picLocks noGrp="1" noChangeAspect="1"/>
          </p:cNvPicPr>
          <p:nvPr>
            <p:ph sz="half" idx="1"/>
          </p:nvPr>
        </p:nvPicPr>
        <p:blipFill>
          <a:blip r:embed="rId2"/>
          <a:stretch>
            <a:fillRect/>
          </a:stretch>
        </p:blipFill>
        <p:spPr>
          <a:xfrm>
            <a:off x="609600" y="1765935"/>
            <a:ext cx="10301605" cy="3769995"/>
          </a:xfrm>
          <a:prstGeom prst="rect">
            <a:avLst/>
          </a:prstGeom>
        </p:spPr>
      </p:pic>
      <p:pic>
        <p:nvPicPr>
          <p:cNvPr id="6" name="Content Placeholder 5"/>
          <p:cNvPicPr>
            <a:picLocks noGrp="1" noChangeAspect="1"/>
          </p:cNvPicPr>
          <p:nvPr>
            <p:ph sz="half" idx="2"/>
          </p:nvPr>
        </p:nvPicPr>
        <p:blipFill>
          <a:blip r:embed="rId3"/>
          <a:stretch>
            <a:fillRect/>
          </a:stretch>
        </p:blipFill>
        <p:spPr>
          <a:xfrm>
            <a:off x="998220" y="5828665"/>
            <a:ext cx="9685655" cy="91948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28380" y="3441700"/>
            <a:ext cx="3563620" cy="582930"/>
          </a:xfrm>
        </p:spPr>
        <p:txBody>
          <a:bodyPr/>
          <a:lstStyle/>
          <a:p>
            <a:r>
              <a:rPr lang="en-IN" altLang="en-US"/>
              <a:t>Manual Used Car are mostly available for sale</a:t>
            </a:r>
          </a:p>
        </p:txBody>
      </p:sp>
      <p:pic>
        <p:nvPicPr>
          <p:cNvPr id="4" name="Content Placeholder 3"/>
          <p:cNvPicPr>
            <a:picLocks noGrp="1" noChangeAspect="1"/>
          </p:cNvPicPr>
          <p:nvPr>
            <p:ph idx="1"/>
          </p:nvPr>
        </p:nvPicPr>
        <p:blipFill>
          <a:blip r:embed="rId2"/>
          <a:stretch>
            <a:fillRect/>
          </a:stretch>
        </p:blipFill>
        <p:spPr>
          <a:xfrm>
            <a:off x="0" y="979170"/>
            <a:ext cx="8462645" cy="575500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endParaRPr lang="en-US"/>
          </a:p>
        </p:txBody>
      </p:sp>
      <p:pic>
        <p:nvPicPr>
          <p:cNvPr id="4" name="Content Placeholder 3"/>
          <p:cNvPicPr>
            <a:picLocks noGrp="1" noChangeAspect="1"/>
          </p:cNvPicPr>
          <p:nvPr>
            <p:ph sz="half" idx="1"/>
          </p:nvPr>
        </p:nvPicPr>
        <p:blipFill>
          <a:blip r:embed="rId2"/>
          <a:stretch>
            <a:fillRect/>
          </a:stretch>
        </p:blipFill>
        <p:spPr>
          <a:xfrm>
            <a:off x="175260" y="191135"/>
            <a:ext cx="6453505" cy="6532880"/>
          </a:xfrm>
          <a:prstGeom prst="rect">
            <a:avLst/>
          </a:prstGeom>
        </p:spPr>
      </p:pic>
      <p:sp>
        <p:nvSpPr>
          <p:cNvPr id="7" name="Content Placeholder 6"/>
          <p:cNvSpPr>
            <a:spLocks noGrp="1"/>
          </p:cNvSpPr>
          <p:nvPr>
            <p:ph sz="half" idx="2"/>
          </p:nvPr>
        </p:nvSpPr>
        <p:spPr>
          <a:xfrm>
            <a:off x="7050405" y="2694940"/>
            <a:ext cx="5384800" cy="4953000"/>
          </a:xfrm>
        </p:spPr>
        <p:txBody>
          <a:bodyPr/>
          <a:lstStyle/>
          <a:p>
            <a:r>
              <a:rPr lang="en-IN" altLang="en-US"/>
              <a:t>Cars with fuel type “Petrol” and “Diesel” are highly available for sale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38785"/>
            <a:ext cx="10972800" cy="582613"/>
          </a:xfrm>
        </p:spPr>
        <p:txBody>
          <a:bodyPr/>
          <a:lstStyle/>
          <a:p>
            <a:r>
              <a:rPr lang="en-IN" altLang="en-US" sz="2800"/>
              <a:t>Automatic Car Price is higher when compared to Manual Car transmission Car Price</a:t>
            </a:r>
          </a:p>
        </p:txBody>
      </p:sp>
      <p:pic>
        <p:nvPicPr>
          <p:cNvPr id="4" name="Content Placeholder 3"/>
          <p:cNvPicPr>
            <a:picLocks noGrp="1" noChangeAspect="1"/>
          </p:cNvPicPr>
          <p:nvPr>
            <p:ph idx="1"/>
          </p:nvPr>
        </p:nvPicPr>
        <p:blipFill>
          <a:blip r:embed="rId2"/>
          <a:stretch>
            <a:fillRect/>
          </a:stretch>
        </p:blipFill>
        <p:spPr>
          <a:xfrm>
            <a:off x="113030" y="1355090"/>
            <a:ext cx="10616565" cy="53975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5775" y="454660"/>
            <a:ext cx="10972800" cy="582613"/>
          </a:xfrm>
        </p:spPr>
        <p:txBody>
          <a:bodyPr/>
          <a:lstStyle/>
          <a:p>
            <a:r>
              <a:rPr lang="en-IN" altLang="en-US" sz="3200"/>
              <a:t>Again Used Cars with fuel type: “Diesel” and “Petrol” are mostly costly</a:t>
            </a:r>
          </a:p>
        </p:txBody>
      </p:sp>
      <p:pic>
        <p:nvPicPr>
          <p:cNvPr id="4" name="Content Placeholder 3"/>
          <p:cNvPicPr>
            <a:picLocks noGrp="1" noChangeAspect="1"/>
          </p:cNvPicPr>
          <p:nvPr>
            <p:ph idx="1"/>
          </p:nvPr>
        </p:nvPicPr>
        <p:blipFill>
          <a:blip r:embed="rId2"/>
          <a:stretch>
            <a:fillRect/>
          </a:stretch>
        </p:blipFill>
        <p:spPr>
          <a:xfrm>
            <a:off x="-635" y="1350645"/>
            <a:ext cx="12192635" cy="540702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54660"/>
            <a:ext cx="9732645" cy="582930"/>
          </a:xfrm>
        </p:spPr>
        <p:txBody>
          <a:bodyPr/>
          <a:lstStyle/>
          <a:p>
            <a:r>
              <a:rPr lang="en-IN" altLang="en-US" sz="2800"/>
              <a:t>During 2013 - 2017, people were selling the cars with high price, but due to this pandemic (covid-19) the used car sale price is drastically reduced</a:t>
            </a:r>
          </a:p>
        </p:txBody>
      </p:sp>
      <p:pic>
        <p:nvPicPr>
          <p:cNvPr id="4" name="Content Placeholder 3"/>
          <p:cNvPicPr>
            <a:picLocks noGrp="1" noChangeAspect="1"/>
          </p:cNvPicPr>
          <p:nvPr>
            <p:ph idx="1"/>
          </p:nvPr>
        </p:nvPicPr>
        <p:blipFill>
          <a:blip r:embed="rId2"/>
          <a:stretch>
            <a:fillRect/>
          </a:stretch>
        </p:blipFill>
        <p:spPr>
          <a:xfrm>
            <a:off x="-635" y="1447165"/>
            <a:ext cx="12193270" cy="541083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104775"/>
            <a:ext cx="3932237" cy="1952625"/>
          </a:xfrm>
        </p:spPr>
        <p:txBody>
          <a:bodyPr>
            <a:noAutofit/>
          </a:bodyPr>
          <a:lstStyle/>
          <a:p>
            <a:br>
              <a:rPr lang="en-IN" sz="4400" b="1"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br>
            <a:br>
              <a:rPr lang="en-IN" sz="4400" b="1"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br>
            <a:br>
              <a:rPr lang="en-IN" sz="4400" b="1"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br>
            <a:br>
              <a:rPr lang="en-IN" sz="4400" b="1"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IN" sz="4400" b="1"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Correlation matrix:</a:t>
            </a:r>
            <a:br>
              <a:rPr lang="en-IN" sz="4400" dirty="0">
                <a:effectLst/>
                <a:latin typeface="Times New Roman" panose="02020603050405020304" pitchFamily="18" charset="0"/>
                <a:ea typeface="Calibri" panose="020F0502020204030204" pitchFamily="34" charset="0"/>
                <a:cs typeface="Times New Roman" panose="02020603050405020304" pitchFamily="18" charset="0"/>
              </a:rPr>
            </a:br>
            <a:endParaRPr lang="en-IN" sz="4400"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sz="half" idx="2"/>
          </p:nvPr>
        </p:nvSpPr>
        <p:spPr/>
        <p:txBody>
          <a:bodyPr/>
          <a:lstStyle/>
          <a:p>
            <a:r>
              <a:rPr lang="en-IN" sz="2400" dirty="0">
                <a:solidFill>
                  <a:srgbClr val="202124"/>
                </a:solidFill>
                <a:effectLst/>
                <a:latin typeface="Times New Roman" panose="02020603050405020304" pitchFamily="18" charset="0"/>
                <a:ea typeface="Times New Roman" panose="02020603050405020304" pitchFamily="18" charset="0"/>
              </a:rPr>
              <a:t>A correlation matrix is simply a table which displays the correlation. The measure is best used in variables that demonstrate a linear relationship between each other. The fit of the data can be visually represented in a heatmap.</a:t>
            </a:r>
            <a:endParaRPr lang="en-IN" sz="2400" dirty="0">
              <a:effectLst/>
              <a:latin typeface="Times New Roman" panose="02020603050405020304" pitchFamily="18" charset="0"/>
              <a:ea typeface="Times New Roman" panose="02020603050405020304" pitchFamily="18" charset="0"/>
            </a:endParaRPr>
          </a:p>
          <a:p>
            <a:endParaRPr lang="en-IN" dirty="0"/>
          </a:p>
        </p:txBody>
      </p:sp>
      <p:pic>
        <p:nvPicPr>
          <p:cNvPr id="3" name="Content Placeholder 2"/>
          <p:cNvPicPr>
            <a:picLocks noGrp="1" noChangeAspect="1"/>
          </p:cNvPicPr>
          <p:nvPr>
            <p:ph idx="1"/>
          </p:nvPr>
        </p:nvPicPr>
        <p:blipFill>
          <a:blip r:embed="rId2"/>
          <a:stretch>
            <a:fillRect/>
          </a:stretch>
        </p:blipFill>
        <p:spPr>
          <a:xfrm>
            <a:off x="4772660" y="2058035"/>
            <a:ext cx="7156450" cy="451040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967095"/>
            <a:ext cx="10972800" cy="582613"/>
          </a:xfrm>
        </p:spPr>
        <p:txBody>
          <a:bodyPr/>
          <a:lstStyle/>
          <a:p>
            <a:r>
              <a:rPr lang="en-US" sz="1600" b="1"/>
              <a:t>We s</a:t>
            </a:r>
            <a:r>
              <a:rPr lang="en-IN" altLang="en-US" sz="1600" b="1"/>
              <a:t>ee that,</a:t>
            </a:r>
            <a:br>
              <a:rPr lang="en-US" sz="1600" b="1"/>
            </a:br>
            <a:r>
              <a:rPr lang="en-US" sz="1600" b="1"/>
              <a:t>the largest correlated features are "Engine" and "Price" with correlated values: "0.64"</a:t>
            </a:r>
            <a:br>
              <a:rPr lang="en-US" sz="1600" b="1"/>
            </a:br>
            <a:r>
              <a:rPr lang="en-US" sz="1400" b="1"/>
              <a:t>the lowest correlated features are "Owner(s)" and "Price" with correlated values: "-0.065"</a:t>
            </a:r>
          </a:p>
        </p:txBody>
      </p:sp>
      <p:pic>
        <p:nvPicPr>
          <p:cNvPr id="4" name="Content Placeholder 3"/>
          <p:cNvPicPr>
            <a:picLocks noGrp="1" noChangeAspect="1"/>
          </p:cNvPicPr>
          <p:nvPr>
            <p:ph idx="1"/>
          </p:nvPr>
        </p:nvPicPr>
        <p:blipFill>
          <a:blip r:embed="rId2"/>
          <a:stretch>
            <a:fillRect/>
          </a:stretch>
        </p:blipFill>
        <p:spPr>
          <a:xfrm>
            <a:off x="-93345" y="0"/>
            <a:ext cx="10706100" cy="578104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562225" y="2659559"/>
            <a:ext cx="7067550" cy="922020"/>
          </a:xfrm>
          <a:prstGeom prst="rect">
            <a:avLst/>
          </a:prstGeom>
          <a:noFill/>
        </p:spPr>
        <p:txBody>
          <a:bodyPr wrap="square" rtlCol="0">
            <a:spAutoFit/>
          </a:bodyPr>
          <a:lstStyle/>
          <a:p>
            <a:pPr algn="ctr"/>
            <a:r>
              <a:rPr lang="en-IN" sz="54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latin typeface="Times New Roman" panose="02020603050405020304" pitchFamily="18" charset="0"/>
                <a:ea typeface="Calibri" panose="020F0502020204030204" pitchFamily="34" charset="0"/>
                <a:cs typeface="Times New Roman" panose="02020603050405020304" pitchFamily="18" charset="0"/>
              </a:rPr>
              <a:t>Data Pre-processing</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0" y="174625"/>
            <a:ext cx="10972800" cy="582613"/>
          </a:xfrm>
        </p:spPr>
        <p:txBody>
          <a:bodyPr/>
          <a:lstStyle/>
          <a:p>
            <a:r>
              <a:rPr lang="en-IN" b="1" dirty="0">
                <a:latin typeface="Times New Roman" panose="02020603050405020304" pitchFamily="18" charset="0"/>
                <a:ea typeface="Calibri" panose="020F0502020204030204" pitchFamily="34" charset="0"/>
                <a:cs typeface="Times New Roman" panose="02020603050405020304" pitchFamily="18" charset="0"/>
                <a:sym typeface="+mn-ea"/>
              </a:rPr>
              <a:t>C</a:t>
            </a:r>
            <a:r>
              <a:rPr lang="en-IN" b="1" dirty="0">
                <a:effectLst/>
                <a:latin typeface="Times New Roman" panose="02020603050405020304" pitchFamily="18" charset="0"/>
                <a:ea typeface="Calibri" panose="020F0502020204030204" pitchFamily="34" charset="0"/>
                <a:cs typeface="Times New Roman" panose="02020603050405020304" pitchFamily="18" charset="0"/>
                <a:sym typeface="+mn-ea"/>
              </a:rPr>
              <a:t>hecking the data distribution among all the columns.</a:t>
            </a:r>
            <a:endParaRPr lang="en-IN" altLang="en-US"/>
          </a:p>
        </p:txBody>
      </p:sp>
      <p:pic>
        <p:nvPicPr>
          <p:cNvPr id="4" name="Content Placeholder 3"/>
          <p:cNvPicPr>
            <a:picLocks noGrp="1" noChangeAspect="1"/>
          </p:cNvPicPr>
          <p:nvPr>
            <p:ph sz="half" idx="1"/>
          </p:nvPr>
        </p:nvPicPr>
        <p:blipFill>
          <a:blip r:embed="rId2"/>
          <a:stretch>
            <a:fillRect/>
          </a:stretch>
        </p:blipFill>
        <p:spPr>
          <a:xfrm>
            <a:off x="0" y="1023620"/>
            <a:ext cx="3244850" cy="5835015"/>
          </a:xfrm>
          <a:prstGeom prst="rect">
            <a:avLst/>
          </a:prstGeom>
        </p:spPr>
      </p:pic>
      <p:pic>
        <p:nvPicPr>
          <p:cNvPr id="5" name="Content Placeholder 4"/>
          <p:cNvPicPr>
            <a:picLocks noGrp="1" noChangeAspect="1"/>
          </p:cNvPicPr>
          <p:nvPr>
            <p:ph sz="half" idx="2"/>
          </p:nvPr>
        </p:nvPicPr>
        <p:blipFill>
          <a:blip r:embed="rId3"/>
          <a:stretch>
            <a:fillRect/>
          </a:stretch>
        </p:blipFill>
        <p:spPr>
          <a:xfrm>
            <a:off x="3591560" y="1023620"/>
            <a:ext cx="4004945" cy="5835015"/>
          </a:xfrm>
          <a:prstGeom prst="rect">
            <a:avLst/>
          </a:prstGeom>
        </p:spPr>
      </p:pic>
      <p:pic>
        <p:nvPicPr>
          <p:cNvPr id="7" name="Picture 6"/>
          <p:cNvPicPr>
            <a:picLocks noChangeAspect="1"/>
          </p:cNvPicPr>
          <p:nvPr/>
        </p:nvPicPr>
        <p:blipFill>
          <a:blip r:embed="rId4"/>
          <a:stretch>
            <a:fillRect/>
          </a:stretch>
        </p:blipFill>
        <p:spPr>
          <a:xfrm>
            <a:off x="7774305" y="1023620"/>
            <a:ext cx="4417060" cy="583438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Problem Statement</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04850" y="1690688"/>
            <a:ext cx="10515600" cy="3879850"/>
          </a:xfrm>
        </p:spPr>
        <p:txBody>
          <a:bodyPr>
            <a:normAutofit/>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With the covid 19 impact in the market, we have seen lot of changes in the car market. Now some cars are in demand hence making them costly and some are not in demand hence cheaper. One of our clients works with small traders, who sell used cars. With the change in market due to covid 19 impact, our client is facing problems with their previous car price valuation machine learning models. So, they are looking for new machine learning models from new data. We have to make car price valuation model. This project contains two phase</a:t>
            </a:r>
            <a:r>
              <a:rPr lang="en-IN" sz="2400" dirty="0">
                <a:latin typeface="Times New Roman" panose="02020603050405020304" pitchFamily="18" charset="0"/>
                <a:cs typeface="Times New Roman" panose="02020603050405020304" pitchFamily="18" charset="0"/>
              </a:rPr>
              <a:t>:</a:t>
            </a:r>
          </a:p>
          <a:p>
            <a:r>
              <a:rPr lang="en-IN" sz="2400" dirty="0">
                <a:latin typeface="Times New Roman" panose="02020603050405020304" pitchFamily="18" charset="0"/>
                <a:cs typeface="Times New Roman" panose="02020603050405020304" pitchFamily="18" charset="0"/>
              </a:rPr>
              <a:t>1.Data Collection Phase</a:t>
            </a:r>
          </a:p>
          <a:p>
            <a:r>
              <a:rPr lang="en-IN" sz="2400" dirty="0">
                <a:latin typeface="Times New Roman" panose="02020603050405020304" pitchFamily="18" charset="0"/>
                <a:cs typeface="Times New Roman" panose="02020603050405020304" pitchFamily="18" charset="0"/>
              </a:rPr>
              <a:t>2.Model Building Phase</a:t>
            </a:r>
          </a:p>
          <a:p>
            <a:pPr>
              <a:lnSpc>
                <a:spcPct val="107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3" name="TextBox 12"/>
          <p:cNvSpPr txBox="1"/>
          <p:nvPr/>
        </p:nvSpPr>
        <p:spPr>
          <a:xfrm>
            <a:off x="4800600" y="5991225"/>
            <a:ext cx="2028825" cy="369332"/>
          </a:xfrm>
          <a:prstGeom prst="rect">
            <a:avLst/>
          </a:prstGeom>
          <a:noFill/>
        </p:spPr>
        <p:txBody>
          <a:bodyPr wrap="square" rtlCol="0">
            <a:spAutoFit/>
          </a:bodyPr>
          <a:lstStyle/>
          <a:p>
            <a:r>
              <a:rPr lang="en-US" dirty="0"/>
              <a:t>…Continued…</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03670" y="3684270"/>
            <a:ext cx="10972800" cy="582613"/>
          </a:xfrm>
        </p:spPr>
        <p:txBody>
          <a:bodyPr/>
          <a:lstStyle/>
          <a:p>
            <a:endParaRPr lang="en-US"/>
          </a:p>
        </p:txBody>
      </p:sp>
      <p:pic>
        <p:nvPicPr>
          <p:cNvPr id="5" name="Content Placeholder 4"/>
          <p:cNvPicPr>
            <a:picLocks noGrp="1" noChangeAspect="1"/>
          </p:cNvPicPr>
          <p:nvPr>
            <p:ph sz="half" idx="1"/>
          </p:nvPr>
        </p:nvPicPr>
        <p:blipFill>
          <a:blip r:embed="rId2"/>
          <a:stretch>
            <a:fillRect/>
          </a:stretch>
        </p:blipFill>
        <p:spPr>
          <a:xfrm>
            <a:off x="0" y="0"/>
            <a:ext cx="12192000" cy="2211705"/>
          </a:xfrm>
          <a:prstGeom prst="rect">
            <a:avLst/>
          </a:prstGeom>
        </p:spPr>
      </p:pic>
      <p:pic>
        <p:nvPicPr>
          <p:cNvPr id="6" name="Content Placeholder 5"/>
          <p:cNvPicPr>
            <a:picLocks noGrp="1" noChangeAspect="1"/>
          </p:cNvPicPr>
          <p:nvPr>
            <p:ph sz="half" idx="2"/>
          </p:nvPr>
        </p:nvPicPr>
        <p:blipFill>
          <a:blip r:embed="rId3"/>
          <a:stretch>
            <a:fillRect/>
          </a:stretch>
        </p:blipFill>
        <p:spPr>
          <a:xfrm>
            <a:off x="0" y="2211705"/>
            <a:ext cx="12192000" cy="2397760"/>
          </a:xfrm>
          <a:prstGeom prst="rect">
            <a:avLst/>
          </a:prstGeom>
        </p:spPr>
      </p:pic>
      <p:pic>
        <p:nvPicPr>
          <p:cNvPr id="7" name="Picture 6"/>
          <p:cNvPicPr>
            <a:picLocks noChangeAspect="1"/>
          </p:cNvPicPr>
          <p:nvPr/>
        </p:nvPicPr>
        <p:blipFill>
          <a:blip r:embed="rId4"/>
          <a:stretch>
            <a:fillRect/>
          </a:stretch>
        </p:blipFill>
        <p:spPr>
          <a:xfrm>
            <a:off x="0" y="4609465"/>
            <a:ext cx="12192635" cy="224853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91820"/>
            <a:ext cx="10972800" cy="582613"/>
          </a:xfrm>
        </p:spPr>
        <p:txBody>
          <a:bodyPr/>
          <a:lstStyle/>
          <a:p>
            <a:r>
              <a:rPr lang="en-US" sz="1800">
                <a:latin typeface="Arial Black" panose="020B0A04020102020204" charset="0"/>
                <a:cs typeface="Arial Black" panose="020B0A04020102020204" charset="0"/>
              </a:rPr>
              <a:t>features =</a:t>
            </a:r>
            <a:r>
              <a:rPr lang="en-US" sz="1800">
                <a:solidFill>
                  <a:srgbClr val="0070C0"/>
                </a:solidFill>
                <a:latin typeface="Georgia" panose="02040502050405020303" charset="0"/>
                <a:cs typeface="Georgia" panose="02040502050405020303" charset="0"/>
              </a:rPr>
              <a:t> </a:t>
            </a:r>
            <a:r>
              <a:rPr lang="en-US" sz="2000">
                <a:solidFill>
                  <a:srgbClr val="0070C0"/>
                </a:solidFill>
                <a:latin typeface="Georgia" panose="02040502050405020303" charset="0"/>
                <a:cs typeface="Georgia" panose="02040502050405020303" charset="0"/>
              </a:rPr>
              <a:t>['Driven_Kilometers', 'Mileage', 'Engine']  #columns with outliers by </a:t>
            </a:r>
            <a:br>
              <a:rPr lang="en-US" sz="2000">
                <a:solidFill>
                  <a:srgbClr val="0070C0"/>
                </a:solidFill>
                <a:latin typeface="Georgia" panose="02040502050405020303" charset="0"/>
                <a:cs typeface="Georgia" panose="02040502050405020303" charset="0"/>
              </a:rPr>
            </a:br>
            <a:r>
              <a:rPr lang="en-US" sz="2000">
                <a:solidFill>
                  <a:srgbClr val="0070C0"/>
                </a:solidFill>
                <a:latin typeface="Georgia" panose="02040502050405020303" charset="0"/>
                <a:cs typeface="Georgia" panose="02040502050405020303" charset="0"/>
              </a:rPr>
              <a:t>checking the above plots</a:t>
            </a:r>
            <a:endParaRPr lang="en-IN" altLang="en-US" sz="2000">
              <a:solidFill>
                <a:srgbClr val="0070C0"/>
              </a:solidFill>
              <a:latin typeface="Georgia" panose="02040502050405020303" charset="0"/>
              <a:cs typeface="Georgia" panose="02040502050405020303" charset="0"/>
            </a:endParaRPr>
          </a:p>
        </p:txBody>
      </p:sp>
      <p:pic>
        <p:nvPicPr>
          <p:cNvPr id="5" name="Content Placeholder 4"/>
          <p:cNvPicPr>
            <a:picLocks noGrp="1" noChangeAspect="1"/>
          </p:cNvPicPr>
          <p:nvPr>
            <p:ph sz="half" idx="1"/>
          </p:nvPr>
        </p:nvPicPr>
        <p:blipFill>
          <a:blip r:embed="rId2"/>
          <a:stretch>
            <a:fillRect/>
          </a:stretch>
        </p:blipFill>
        <p:spPr>
          <a:xfrm>
            <a:off x="0" y="1351280"/>
            <a:ext cx="6024880" cy="3743960"/>
          </a:xfrm>
          <a:prstGeom prst="rect">
            <a:avLst/>
          </a:prstGeom>
        </p:spPr>
      </p:pic>
      <p:pic>
        <p:nvPicPr>
          <p:cNvPr id="6" name="Content Placeholder 5"/>
          <p:cNvPicPr>
            <a:picLocks noGrp="1" noChangeAspect="1"/>
          </p:cNvPicPr>
          <p:nvPr>
            <p:ph sz="half" idx="2"/>
          </p:nvPr>
        </p:nvPicPr>
        <p:blipFill>
          <a:blip r:embed="rId3"/>
          <a:stretch>
            <a:fillRect/>
          </a:stretch>
        </p:blipFill>
        <p:spPr>
          <a:xfrm>
            <a:off x="6197600" y="1351280"/>
            <a:ext cx="5994400" cy="3743960"/>
          </a:xfrm>
          <a:prstGeom prst="rect">
            <a:avLst/>
          </a:prstGeom>
        </p:spPr>
      </p:pic>
      <p:pic>
        <p:nvPicPr>
          <p:cNvPr id="7" name="Picture 6"/>
          <p:cNvPicPr>
            <a:picLocks noChangeAspect="1"/>
          </p:cNvPicPr>
          <p:nvPr/>
        </p:nvPicPr>
        <p:blipFill>
          <a:blip r:embed="rId4"/>
          <a:stretch>
            <a:fillRect/>
          </a:stretch>
        </p:blipFill>
        <p:spPr>
          <a:xfrm>
            <a:off x="0" y="5095875"/>
            <a:ext cx="12192000" cy="176212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4510" y="5929630"/>
            <a:ext cx="10972800" cy="582613"/>
          </a:xfrm>
        </p:spPr>
        <p:txBody>
          <a:bodyPr/>
          <a:lstStyle/>
          <a:p>
            <a:endParaRPr lang="en-US"/>
          </a:p>
        </p:txBody>
      </p:sp>
      <p:pic>
        <p:nvPicPr>
          <p:cNvPr id="5" name="Content Placeholder 4"/>
          <p:cNvPicPr>
            <a:picLocks noGrp="1" noChangeAspect="1"/>
          </p:cNvPicPr>
          <p:nvPr>
            <p:ph sz="half" idx="1"/>
          </p:nvPr>
        </p:nvPicPr>
        <p:blipFill>
          <a:blip r:embed="rId2"/>
          <a:stretch>
            <a:fillRect/>
          </a:stretch>
        </p:blipFill>
        <p:spPr>
          <a:xfrm>
            <a:off x="0" y="0"/>
            <a:ext cx="5887720" cy="5412740"/>
          </a:xfrm>
          <a:prstGeom prst="rect">
            <a:avLst/>
          </a:prstGeom>
        </p:spPr>
      </p:pic>
      <p:pic>
        <p:nvPicPr>
          <p:cNvPr id="8" name="Content Placeholder 7"/>
          <p:cNvPicPr>
            <a:picLocks noGrp="1" noChangeAspect="1"/>
          </p:cNvPicPr>
          <p:nvPr>
            <p:ph sz="half" idx="2"/>
          </p:nvPr>
        </p:nvPicPr>
        <p:blipFill>
          <a:blip r:embed="rId3"/>
          <a:stretch>
            <a:fillRect/>
          </a:stretch>
        </p:blipFill>
        <p:spPr>
          <a:xfrm>
            <a:off x="6058535" y="0"/>
            <a:ext cx="6134100" cy="5273040"/>
          </a:xfrm>
          <a:prstGeom prst="rect">
            <a:avLst/>
          </a:prstGeom>
        </p:spPr>
      </p:pic>
      <p:pic>
        <p:nvPicPr>
          <p:cNvPr id="9" name="Picture 8"/>
          <p:cNvPicPr>
            <a:picLocks noChangeAspect="1"/>
          </p:cNvPicPr>
          <p:nvPr/>
        </p:nvPicPr>
        <p:blipFill>
          <a:blip r:embed="rId4"/>
          <a:stretch>
            <a:fillRect/>
          </a:stretch>
        </p:blipFill>
        <p:spPr>
          <a:xfrm>
            <a:off x="1238885" y="5817870"/>
            <a:ext cx="9543415" cy="80581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501005" y="529639"/>
            <a:ext cx="4572001"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Adding Features in Datasets</a:t>
            </a:r>
          </a:p>
        </p:txBody>
      </p:sp>
      <p:sp>
        <p:nvSpPr>
          <p:cNvPr id="7" name="TextBox 6"/>
          <p:cNvSpPr txBox="1"/>
          <p:nvPr/>
        </p:nvSpPr>
        <p:spPr>
          <a:xfrm>
            <a:off x="5500689" y="1377950"/>
            <a:ext cx="3952875" cy="983615"/>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Adding </a:t>
            </a:r>
            <a:r>
              <a:rPr lang="en-IN" altLang="en-US" sz="2000" dirty="0">
                <a:latin typeface="Times New Roman" panose="02020603050405020304" pitchFamily="18" charset="0"/>
                <a:cs typeface="Times New Roman" panose="02020603050405020304" pitchFamily="18" charset="0"/>
              </a:rPr>
              <a:t>new feature “Brand”</a:t>
            </a:r>
            <a:r>
              <a:rPr lang="en-US" sz="2000" dirty="0">
                <a:latin typeface="Times New Roman" panose="02020603050405020304" pitchFamily="18" charset="0"/>
                <a:cs typeface="Times New Roman" panose="02020603050405020304" pitchFamily="18" charset="0"/>
              </a:rPr>
              <a:t> in data frame</a:t>
            </a:r>
          </a:p>
          <a:p>
            <a:endParaRPr lang="en-IN" dirty="0"/>
          </a:p>
        </p:txBody>
      </p:sp>
      <p:sp>
        <p:nvSpPr>
          <p:cNvPr id="11" name="TextBox 10"/>
          <p:cNvSpPr txBox="1"/>
          <p:nvPr/>
        </p:nvSpPr>
        <p:spPr>
          <a:xfrm>
            <a:off x="1109661" y="2361366"/>
            <a:ext cx="3105150"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Dropped Features</a:t>
            </a:r>
            <a:endParaRPr lang="en-IN" sz="2400" b="1" dirty="0">
              <a:latin typeface="Times New Roman" panose="02020603050405020304" pitchFamily="18" charset="0"/>
              <a:cs typeface="Times New Roman" panose="02020603050405020304" pitchFamily="18" charset="0"/>
            </a:endParaRPr>
          </a:p>
        </p:txBody>
      </p:sp>
      <p:sp>
        <p:nvSpPr>
          <p:cNvPr id="12" name="TextBox 11"/>
          <p:cNvSpPr txBox="1"/>
          <p:nvPr/>
        </p:nvSpPr>
        <p:spPr>
          <a:xfrm>
            <a:off x="1109345" y="3214905"/>
            <a:ext cx="2852736" cy="368300"/>
          </a:xfrm>
          <a:prstGeom prst="rect">
            <a:avLst/>
          </a:prstGeom>
          <a:noFill/>
        </p:spPr>
        <p:txBody>
          <a:bodyPr wrap="square" rtlCol="0">
            <a:spAutoFit/>
          </a:bodyPr>
          <a:lstStyle/>
          <a:p>
            <a:pPr marL="342900" indent="-342900">
              <a:buAutoNum type="arabicPeriod"/>
            </a:pPr>
            <a:r>
              <a:rPr lang="en-IN" altLang="en-US" dirty="0">
                <a:latin typeface="Times New Roman" panose="02020603050405020304" pitchFamily="18" charset="0"/>
                <a:cs typeface="Times New Roman" panose="02020603050405020304" pitchFamily="18" charset="0"/>
              </a:rPr>
              <a:t>Models</a:t>
            </a:r>
          </a:p>
        </p:txBody>
      </p:sp>
      <p:pic>
        <p:nvPicPr>
          <p:cNvPr id="2" name="Picture 1"/>
          <p:cNvPicPr>
            <a:picLocks noChangeAspect="1"/>
          </p:cNvPicPr>
          <p:nvPr/>
        </p:nvPicPr>
        <p:blipFill>
          <a:blip r:embed="rId2"/>
          <a:stretch>
            <a:fillRect/>
          </a:stretch>
        </p:blipFill>
        <p:spPr>
          <a:xfrm>
            <a:off x="6369050" y="2162175"/>
            <a:ext cx="4555490" cy="449326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scene3d>
              <a:camera prst="orthographicFront"/>
              <a:lightRig rig="threePt" dir="t"/>
            </a:scene3d>
          </a:bodyPr>
          <a:lstStyle/>
          <a:p>
            <a:pPr algn="ctr"/>
            <a:r>
              <a:rPr lang="en-IN" sz="48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latin typeface="Times New Roman" panose="02020603050405020304" pitchFamily="18" charset="0"/>
                <a:ea typeface="Times New Roman" panose="02020603050405020304" pitchFamily="18" charset="0"/>
                <a:cs typeface="Times New Roman" panose="02020603050405020304" pitchFamily="18" charset="0"/>
              </a:rPr>
              <a:t>Encoding the Categorical Columns</a:t>
            </a:r>
          </a:p>
        </p:txBody>
      </p:sp>
      <p:sp>
        <p:nvSpPr>
          <p:cNvPr id="3" name="Subtitle 2"/>
          <p:cNvSpPr>
            <a:spLocks noGrp="1"/>
          </p:cNvSpPr>
          <p:nvPr>
            <p:ph type="subTitle" idx="1"/>
          </p:nvPr>
        </p:nvSpPr>
        <p:spPr/>
        <p:txBody>
          <a:bodyPr/>
          <a:lstStyle/>
          <a:p>
            <a:endParaRPr lang="en-IN"/>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00100" y="361950"/>
            <a:ext cx="10572750" cy="584775"/>
          </a:xfrm>
          <a:prstGeom prst="rect">
            <a:avLst/>
          </a:prstGeom>
          <a:noFill/>
        </p:spPr>
        <p:txBody>
          <a:bodyPr wrap="square" rtlCol="0">
            <a:spAutoFit/>
          </a:bodyPr>
          <a:lstStyle/>
          <a:p>
            <a:r>
              <a:rPr lang="en-IN" sz="3200" b="1" dirty="0">
                <a:effectLst/>
                <a:latin typeface="Times New Roman" panose="02020603050405020304" pitchFamily="18" charset="0"/>
                <a:ea typeface="Times New Roman" panose="02020603050405020304" pitchFamily="18" charset="0"/>
              </a:rPr>
              <a:t>Encoding of Data Frame</a:t>
            </a:r>
            <a:r>
              <a:rPr lang="en-IN" sz="1800" b="1" dirty="0">
                <a:effectLst/>
                <a:latin typeface="Times New Roman" panose="02020603050405020304" pitchFamily="18" charset="0"/>
                <a:ea typeface="Times New Roman" panose="02020603050405020304" pitchFamily="18" charset="0"/>
              </a:rPr>
              <a:t>:</a:t>
            </a:r>
            <a:endParaRPr lang="en-IN" dirty="0"/>
          </a:p>
        </p:txBody>
      </p:sp>
      <p:sp>
        <p:nvSpPr>
          <p:cNvPr id="4" name="TextBox 3"/>
          <p:cNvSpPr txBox="1"/>
          <p:nvPr/>
        </p:nvSpPr>
        <p:spPr>
          <a:xfrm>
            <a:off x="923925" y="1085850"/>
            <a:ext cx="10572750" cy="1076325"/>
          </a:xfrm>
          <a:prstGeom prst="rect">
            <a:avLst/>
          </a:prstGeom>
          <a:noFill/>
        </p:spPr>
        <p:txBody>
          <a:bodyPr wrap="square" rtlCol="0">
            <a:spAutoFit/>
          </a:bodyPr>
          <a:lstStyle/>
          <a:p>
            <a:r>
              <a:rPr lang="en-IN" sz="1600" b="0" dirty="0">
                <a:solidFill>
                  <a:srgbClr val="000000"/>
                </a:solidFill>
                <a:effectLst/>
                <a:latin typeface="Times New Roman" panose="02020603050405020304" pitchFamily="18" charset="0"/>
                <a:ea typeface="Times New Roman" panose="02020603050405020304" pitchFamily="18" charset="0"/>
              </a:rPr>
              <a:t>The Encoding Technique is used for this problem:</a:t>
            </a:r>
            <a:endParaRPr lang="en-IN" sz="1600" b="1" dirty="0">
              <a:effectLst/>
              <a:latin typeface="Times New Roman" panose="02020603050405020304" pitchFamily="18" charset="0"/>
              <a:ea typeface="Times New Roman" panose="02020603050405020304" pitchFamily="18" charset="0"/>
            </a:endParaRPr>
          </a:p>
          <a:p>
            <a:pPr marL="742950" lvl="1" indent="-285750">
              <a:buFont typeface="+mj-lt"/>
              <a:buAutoNum type="arabicPeriod"/>
            </a:pPr>
            <a:r>
              <a:rPr lang="en-IN" sz="1600" b="0" dirty="0">
                <a:solidFill>
                  <a:srgbClr val="000000"/>
                </a:solidFill>
                <a:effectLst/>
                <a:latin typeface="Times New Roman" panose="02020603050405020304" pitchFamily="18" charset="0"/>
                <a:ea typeface="Times New Roman" panose="02020603050405020304" pitchFamily="18" charset="0"/>
              </a:rPr>
              <a:t>label encoding technique with multiple variables.</a:t>
            </a:r>
            <a:endParaRPr lang="en-IN" sz="1600" b="1" dirty="0">
              <a:effectLst/>
              <a:latin typeface="Times New Roman" panose="02020603050405020304" pitchFamily="18" charset="0"/>
              <a:ea typeface="Times New Roman" panose="02020603050405020304" pitchFamily="18" charset="0"/>
            </a:endParaRPr>
          </a:p>
          <a:p>
            <a:r>
              <a:rPr lang="en-IN" sz="1600" b="0" dirty="0">
                <a:solidFill>
                  <a:srgbClr val="000000"/>
                </a:solidFill>
                <a:effectLst/>
                <a:latin typeface="Times New Roman" panose="02020603050405020304" pitchFamily="18" charset="0"/>
                <a:ea typeface="Times New Roman" panose="02020603050405020304" pitchFamily="18" charset="0"/>
              </a:rPr>
              <a:t>         2.  Getting Dummies</a:t>
            </a:r>
          </a:p>
          <a:p>
            <a:r>
              <a:rPr lang="en-IN" sz="1600" b="0" dirty="0">
                <a:solidFill>
                  <a:srgbClr val="000000"/>
                </a:solidFill>
                <a:effectLst/>
                <a:latin typeface="Times New Roman" panose="02020603050405020304" pitchFamily="18" charset="0"/>
                <a:ea typeface="Times New Roman" panose="02020603050405020304" pitchFamily="18" charset="0"/>
              </a:rPr>
              <a:t>Firstly, proceed with Label encoding technique with multiple variables for particular features i.e., Brand</a:t>
            </a:r>
            <a:endParaRPr lang="en-IN" sz="1600" b="1" dirty="0">
              <a:effectLst/>
              <a:latin typeface="Times New Roman" panose="02020603050405020304" pitchFamily="18" charset="0"/>
              <a:ea typeface="Times New Roman" panose="02020603050405020304" pitchFamily="18" charset="0"/>
            </a:endParaRPr>
          </a:p>
        </p:txBody>
      </p:sp>
      <p:sp>
        <p:nvSpPr>
          <p:cNvPr id="6" name="TextBox 5"/>
          <p:cNvSpPr txBox="1"/>
          <p:nvPr/>
        </p:nvSpPr>
        <p:spPr>
          <a:xfrm>
            <a:off x="933449" y="4964014"/>
            <a:ext cx="10572750" cy="922020"/>
          </a:xfrm>
          <a:prstGeom prst="rect">
            <a:avLst/>
          </a:prstGeom>
          <a:noFill/>
        </p:spPr>
        <p:txBody>
          <a:bodyPr wrap="square" rtlCol="0">
            <a:spAutoFit/>
          </a:bodyPr>
          <a:lstStyle/>
          <a:p>
            <a:endParaRPr lang="en-IN" sz="1800" b="0" dirty="0">
              <a:solidFill>
                <a:srgbClr val="000000"/>
              </a:solidFill>
              <a:effectLst/>
              <a:latin typeface="Times New Roman" panose="02020603050405020304" pitchFamily="18" charset="0"/>
              <a:ea typeface="Times New Roman" panose="02020603050405020304" pitchFamily="18" charset="0"/>
            </a:endParaRPr>
          </a:p>
          <a:p>
            <a:r>
              <a:rPr lang="en-IN" sz="1800" b="0" dirty="0">
                <a:solidFill>
                  <a:srgbClr val="000000"/>
                </a:solidFill>
                <a:effectLst/>
                <a:latin typeface="Times New Roman" panose="02020603050405020304" pitchFamily="18" charset="0"/>
                <a:ea typeface="Times New Roman" panose="02020603050405020304" pitchFamily="18" charset="0"/>
              </a:rPr>
              <a:t>Secondly, proceed with getting dummies for location and Brand</a:t>
            </a:r>
            <a:endParaRPr lang="en-IN" sz="1800" b="1" dirty="0">
              <a:effectLst/>
              <a:latin typeface="Times New Roman" panose="02020603050405020304" pitchFamily="18" charset="0"/>
              <a:ea typeface="Times New Roman" panose="02020603050405020304" pitchFamily="18" charset="0"/>
            </a:endParaRPr>
          </a:p>
          <a:p>
            <a:endParaRPr lang="en-IN" dirty="0"/>
          </a:p>
        </p:txBody>
      </p:sp>
      <p:sp>
        <p:nvSpPr>
          <p:cNvPr id="8" name="TextBox 7"/>
          <p:cNvSpPr txBox="1"/>
          <p:nvPr/>
        </p:nvSpPr>
        <p:spPr>
          <a:xfrm>
            <a:off x="1066799" y="6400800"/>
            <a:ext cx="10306051" cy="645160"/>
          </a:xfrm>
          <a:prstGeom prst="rect">
            <a:avLst/>
          </a:prstGeom>
          <a:noFill/>
        </p:spPr>
        <p:txBody>
          <a:bodyPr wrap="square" rtlCol="0">
            <a:spAutoFit/>
          </a:bodyPr>
          <a:lstStyle/>
          <a:p>
            <a:endParaRPr lang="en-IN" sz="1800" b="1" dirty="0">
              <a:effectLst/>
              <a:latin typeface="Times New Roman" panose="02020603050405020304" pitchFamily="18" charset="0"/>
              <a:ea typeface="Times New Roman" panose="02020603050405020304" pitchFamily="18" charset="0"/>
            </a:endParaRPr>
          </a:p>
          <a:p>
            <a:endParaRPr lang="en-IN" dirty="0"/>
          </a:p>
        </p:txBody>
      </p:sp>
      <p:pic>
        <p:nvPicPr>
          <p:cNvPr id="2" name="Picture 1"/>
          <p:cNvPicPr>
            <a:picLocks noChangeAspect="1"/>
          </p:cNvPicPr>
          <p:nvPr/>
        </p:nvPicPr>
        <p:blipFill>
          <a:blip r:embed="rId2"/>
          <a:stretch>
            <a:fillRect/>
          </a:stretch>
        </p:blipFill>
        <p:spPr>
          <a:xfrm>
            <a:off x="151765" y="2210435"/>
            <a:ext cx="11769090" cy="2925445"/>
          </a:xfrm>
          <a:prstGeom prst="rect">
            <a:avLst/>
          </a:prstGeom>
        </p:spPr>
      </p:pic>
      <p:pic>
        <p:nvPicPr>
          <p:cNvPr id="9" name="Picture 8"/>
          <p:cNvPicPr>
            <a:picLocks noChangeAspect="1"/>
          </p:cNvPicPr>
          <p:nvPr/>
        </p:nvPicPr>
        <p:blipFill>
          <a:blip r:embed="rId3"/>
          <a:stretch>
            <a:fillRect/>
          </a:stretch>
        </p:blipFill>
        <p:spPr>
          <a:xfrm>
            <a:off x="356870" y="5624195"/>
            <a:ext cx="10273030" cy="110998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nSpc>
                <a:spcPct val="107000"/>
              </a:lnSpc>
              <a:spcAft>
                <a:spcPts val="800"/>
              </a:spcAft>
            </a:pPr>
            <a:br>
              <a:rPr lang="en-IN" sz="2800" dirty="0">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br>
            <a:endParaRPr lang="en-IN" sz="2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a:xfrm>
            <a:off x="0" y="773430"/>
            <a:ext cx="10626725" cy="1132840"/>
          </a:xfrm>
        </p:spPr>
        <p:txBody>
          <a:bodyPr/>
          <a:lstStyle/>
          <a:p>
            <a:r>
              <a:rPr lang="en-IN" dirty="0">
                <a:solidFill>
                  <a:srgbClr val="000000"/>
                </a:solidFill>
                <a:effectLst/>
                <a:latin typeface="Times New Roman" panose="02020603050405020304" pitchFamily="18" charset="0"/>
                <a:ea typeface="Times New Roman" panose="02020603050405020304" pitchFamily="18" charset="0"/>
                <a:sym typeface="+mn-ea"/>
              </a:rPr>
              <a:t>Now, we can see all features is converted into numerical one after proceeding with encoding technique.</a:t>
            </a:r>
            <a:endParaRPr lang="en-IN" b="1" dirty="0">
              <a:effectLst/>
              <a:latin typeface="Times New Roman" panose="02020603050405020304" pitchFamily="18" charset="0"/>
              <a:ea typeface="Times New Roman" panose="02020603050405020304" pitchFamily="18" charset="0"/>
            </a:endParaRPr>
          </a:p>
          <a:p>
            <a:pPr marL="0" indent="0">
              <a:buNone/>
            </a:pPr>
            <a:endParaRPr lang="en-US"/>
          </a:p>
        </p:txBody>
      </p:sp>
      <p:pic>
        <p:nvPicPr>
          <p:cNvPr id="4" name="Content Placeholder 3"/>
          <p:cNvPicPr>
            <a:picLocks noGrp="1" noChangeAspect="1"/>
          </p:cNvPicPr>
          <p:nvPr>
            <p:ph sz="half" idx="2"/>
          </p:nvPr>
        </p:nvPicPr>
        <p:blipFill>
          <a:blip r:embed="rId2"/>
          <a:stretch>
            <a:fillRect/>
          </a:stretch>
        </p:blipFill>
        <p:spPr>
          <a:xfrm>
            <a:off x="163195" y="2673985"/>
            <a:ext cx="11713845" cy="406273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7190" y="2749550"/>
            <a:ext cx="10972800" cy="582613"/>
          </a:xfrm>
        </p:spPr>
        <p:txBody>
          <a:bodyPr/>
          <a:lstStyle/>
          <a:p>
            <a:pPr algn="ctr"/>
            <a:r>
              <a:rPr lang="en-IN" altLang="en-US" sz="540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MODEL BUILDING</a:t>
            </a:r>
          </a:p>
        </p:txBody>
      </p:sp>
      <p:sp>
        <p:nvSpPr>
          <p:cNvPr id="3" name="Content Placeholder 2"/>
          <p:cNvSpPr>
            <a:spLocks noGrp="1"/>
          </p:cNvSpPr>
          <p:nvPr>
            <p:ph sz="half" idx="1"/>
          </p:nvPr>
        </p:nvSpPr>
        <p:spPr>
          <a:xfrm>
            <a:off x="-103505" y="4711065"/>
            <a:ext cx="5384800" cy="4953000"/>
          </a:xfrm>
        </p:spPr>
        <p:txBody>
          <a:bodyPr/>
          <a:lstStyle/>
          <a:p>
            <a:endParaRPr lang="en-US"/>
          </a:p>
        </p:txBody>
      </p:sp>
      <p:sp>
        <p:nvSpPr>
          <p:cNvPr id="4" name="Content Placeholder 3"/>
          <p:cNvSpPr>
            <a:spLocks noGrp="1"/>
          </p:cNvSpPr>
          <p:nvPr>
            <p:ph sz="half" idx="2"/>
          </p:nvPr>
        </p:nvSpPr>
        <p:spPr>
          <a:xfrm>
            <a:off x="5871845" y="4711065"/>
            <a:ext cx="5384800" cy="4953000"/>
          </a:xfrm>
        </p:spPr>
        <p:txBody>
          <a:bodyPr/>
          <a:lstStyle/>
          <a:p>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000000"/>
                </a:solidFill>
                <a:effectLst/>
                <a:latin typeface="Times New Roman" panose="02020603050405020304" pitchFamily="18" charset="0"/>
                <a:ea typeface="Times New Roman" panose="02020603050405020304" pitchFamily="18" charset="0"/>
              </a:rPr>
              <a:t>Model Building and Evaluation</a:t>
            </a:r>
            <a:endParaRPr lang="en-IN" dirty="0"/>
          </a:p>
        </p:txBody>
      </p:sp>
      <p:sp>
        <p:nvSpPr>
          <p:cNvPr id="3" name="Content Placeholder 2"/>
          <p:cNvSpPr>
            <a:spLocks noGrp="1"/>
          </p:cNvSpPr>
          <p:nvPr>
            <p:ph idx="1"/>
          </p:nvPr>
        </p:nvSpPr>
        <p:spPr/>
        <p:txBody>
          <a:bodyPr/>
          <a:lstStyle/>
          <a:p>
            <a:pPr marL="0" indent="0">
              <a:buNone/>
            </a:pPr>
            <a:r>
              <a:rPr lang="en-US" dirty="0">
                <a:latin typeface="Times New Roman" panose="02020603050405020304" pitchFamily="18" charset="0"/>
                <a:cs typeface="Times New Roman" panose="02020603050405020304" pitchFamily="18" charset="0"/>
              </a:rPr>
              <a:t>These are modelling approach made to build an model :</a:t>
            </a:r>
          </a:p>
          <a:p>
            <a:r>
              <a:rPr lang="en-IN" altLang="en-US" dirty="0">
                <a:latin typeface="Times New Roman" panose="02020603050405020304" pitchFamily="18" charset="0"/>
                <a:cs typeface="Times New Roman" panose="02020603050405020304" pitchFamily="18" charset="0"/>
              </a:rPr>
              <a:t>Random Forest</a:t>
            </a:r>
            <a:endParaRPr lang="en-US"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k-nearest </a:t>
            </a:r>
            <a:r>
              <a:rPr lang="en-IN" dirty="0" err="1">
                <a:latin typeface="Times New Roman" panose="02020603050405020304" pitchFamily="18" charset="0"/>
                <a:cs typeface="Times New Roman" panose="02020603050405020304" pitchFamily="18" charset="0"/>
              </a:rPr>
              <a:t>neighbors</a:t>
            </a:r>
            <a:r>
              <a:rPr lang="en-IN" dirty="0">
                <a:latin typeface="Times New Roman" panose="02020603050405020304" pitchFamily="18" charset="0"/>
                <a:cs typeface="Times New Roman" panose="02020603050405020304" pitchFamily="18" charset="0"/>
              </a:rPr>
              <a:t> (KNN)</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Decision Tree</a:t>
            </a:r>
          </a:p>
          <a:p>
            <a:r>
              <a:rPr lang="en-US" dirty="0">
                <a:latin typeface="Times New Roman" panose="02020603050405020304" pitchFamily="18" charset="0"/>
                <a:cs typeface="Times New Roman" panose="02020603050405020304" pitchFamily="18" charset="0"/>
              </a:rPr>
              <a:t>Gradient</a:t>
            </a:r>
            <a:r>
              <a:rPr lang="en-IN" altLang="en-US"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Boosting</a:t>
            </a:r>
          </a:p>
          <a:p>
            <a:r>
              <a:rPr lang="en-IN" altLang="en-US" dirty="0" err="1">
                <a:latin typeface="Times New Roman" panose="02020603050405020304" pitchFamily="18" charset="0"/>
                <a:cs typeface="Times New Roman" panose="02020603050405020304" pitchFamily="18" charset="0"/>
              </a:rPr>
              <a:t>Lasso</a:t>
            </a:r>
          </a:p>
          <a:p>
            <a:r>
              <a:rPr lang="en-IN" altLang="en-US" dirty="0" err="1">
                <a:latin typeface="Times New Roman" panose="02020603050405020304" pitchFamily="18" charset="0"/>
                <a:cs typeface="Times New Roman" panose="02020603050405020304" pitchFamily="18" charset="0"/>
              </a:rPr>
              <a:t>Ridge</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16255"/>
            <a:ext cx="10972800" cy="582613"/>
          </a:xfrm>
        </p:spPr>
        <p:txBody>
          <a:bodyPr/>
          <a:lstStyle/>
          <a:p>
            <a:r>
              <a:rPr lang="en-IN" altLang="en-US">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Random Forest Regressor</a:t>
            </a:r>
          </a:p>
        </p:txBody>
      </p:sp>
      <p:pic>
        <p:nvPicPr>
          <p:cNvPr id="4" name="Content Placeholder 3"/>
          <p:cNvPicPr>
            <a:picLocks noGrp="1" noChangeAspect="1"/>
          </p:cNvPicPr>
          <p:nvPr>
            <p:ph idx="1"/>
          </p:nvPr>
        </p:nvPicPr>
        <p:blipFill>
          <a:blip r:embed="rId2"/>
          <a:stretch>
            <a:fillRect/>
          </a:stretch>
        </p:blipFill>
        <p:spPr>
          <a:xfrm>
            <a:off x="635" y="1650365"/>
            <a:ext cx="12190730" cy="530352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57225" y="552450"/>
            <a:ext cx="10944225" cy="5139869"/>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1.Data Collection Phase:</a:t>
            </a:r>
          </a:p>
          <a:p>
            <a:endParaRPr lang="en-US" sz="2400" b="1"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You have to scrape at least 5000 used cars data. You can scrape more data as well, it’s up to you. </a:t>
            </a:r>
          </a:p>
          <a:p>
            <a:r>
              <a:rPr lang="en-US" sz="2000" dirty="0">
                <a:latin typeface="Times New Roman" panose="02020603050405020304" pitchFamily="18" charset="0"/>
                <a:cs typeface="Times New Roman" panose="02020603050405020304" pitchFamily="18" charset="0"/>
              </a:rPr>
              <a:t>more the data better the model.</a:t>
            </a:r>
          </a:p>
          <a:p>
            <a:r>
              <a:rPr lang="en-US" sz="2000" dirty="0">
                <a:latin typeface="Times New Roman" panose="02020603050405020304" pitchFamily="18" charset="0"/>
                <a:cs typeface="Times New Roman" panose="02020603050405020304" pitchFamily="18" charset="0"/>
              </a:rPr>
              <a:t>In this section You need to scrape the data of used cars from websites (</a:t>
            </a:r>
            <a:r>
              <a:rPr lang="en-US" sz="2000" dirty="0" err="1">
                <a:latin typeface="Times New Roman" panose="02020603050405020304" pitchFamily="18" charset="0"/>
                <a:cs typeface="Times New Roman" panose="02020603050405020304" pitchFamily="18" charset="0"/>
              </a:rPr>
              <a:t>Olx</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cardekho</a:t>
            </a:r>
            <a:r>
              <a:rPr lang="en-US" sz="2000" dirty="0">
                <a:latin typeface="Times New Roman" panose="02020603050405020304" pitchFamily="18" charset="0"/>
                <a:cs typeface="Times New Roman" panose="02020603050405020304" pitchFamily="18" charset="0"/>
              </a:rPr>
              <a:t>, Cars24 </a:t>
            </a:r>
          </a:p>
          <a:p>
            <a:r>
              <a:rPr lang="en-US" sz="2000" dirty="0">
                <a:latin typeface="Times New Roman" panose="02020603050405020304" pitchFamily="18" charset="0"/>
                <a:cs typeface="Times New Roman" panose="02020603050405020304" pitchFamily="18" charset="0"/>
              </a:rPr>
              <a:t>etc.) You need web scraping for this. You have to fetch data for different locations. The number of</a:t>
            </a:r>
          </a:p>
          <a:p>
            <a:r>
              <a:rPr lang="en-US" sz="2000" dirty="0">
                <a:latin typeface="Times New Roman" panose="02020603050405020304" pitchFamily="18" charset="0"/>
                <a:cs typeface="Times New Roman" panose="02020603050405020304" pitchFamily="18" charset="0"/>
              </a:rPr>
              <a:t>columns for data doesn’t have limit, it’s up to you and your creativity. Generally, these columns are </a:t>
            </a:r>
          </a:p>
          <a:p>
            <a:r>
              <a:rPr lang="en-US" sz="2000" dirty="0">
                <a:latin typeface="Times New Roman" panose="02020603050405020304" pitchFamily="18" charset="0"/>
                <a:cs typeface="Times New Roman" panose="02020603050405020304" pitchFamily="18" charset="0"/>
              </a:rPr>
              <a:t>Brand, model, variant, manufacturing year, driven kilometers, fuel, number of owners, location and </a:t>
            </a:r>
          </a:p>
          <a:p>
            <a:r>
              <a:rPr lang="en-US" sz="2000" dirty="0">
                <a:latin typeface="Times New Roman" panose="02020603050405020304" pitchFamily="18" charset="0"/>
                <a:cs typeface="Times New Roman" panose="02020603050405020304" pitchFamily="18" charset="0"/>
              </a:rPr>
              <a:t>at last target variable Price of the car. This data is to give you a hint about important variables in </a:t>
            </a:r>
          </a:p>
          <a:p>
            <a:r>
              <a:rPr lang="en-US" sz="2000" dirty="0">
                <a:latin typeface="Times New Roman" panose="02020603050405020304" pitchFamily="18" charset="0"/>
                <a:cs typeface="Times New Roman" panose="02020603050405020304" pitchFamily="18" charset="0"/>
              </a:rPr>
              <a:t>used car model. You can make changes to it, you can add or you can remove some columns, it </a:t>
            </a:r>
          </a:p>
          <a:p>
            <a:r>
              <a:rPr lang="en-US" sz="2000" dirty="0">
                <a:latin typeface="Times New Roman" panose="02020603050405020304" pitchFamily="18" charset="0"/>
                <a:cs typeface="Times New Roman" panose="02020603050405020304" pitchFamily="18" charset="0"/>
              </a:rPr>
              <a:t>completely depends on the website from which you are fetching the data.</a:t>
            </a:r>
          </a:p>
          <a:p>
            <a:r>
              <a:rPr lang="en-US" sz="2000" dirty="0">
                <a:latin typeface="Times New Roman" panose="02020603050405020304" pitchFamily="18" charset="0"/>
                <a:cs typeface="Times New Roman" panose="02020603050405020304" pitchFamily="18" charset="0"/>
              </a:rPr>
              <a:t>Try to include all types of cars in your data for example- SUV, Sedans, Coupe, minivan, </a:t>
            </a:r>
          </a:p>
          <a:p>
            <a:r>
              <a:rPr lang="en-US" sz="2000" dirty="0">
                <a:latin typeface="Times New Roman" panose="02020603050405020304" pitchFamily="18" charset="0"/>
                <a:cs typeface="Times New Roman" panose="02020603050405020304" pitchFamily="18" charset="0"/>
              </a:rPr>
              <a:t>Hatchback.</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Note – The data which you are collecting is important to us. Kindly don’t share it on any public platforms.</a:t>
            </a:r>
            <a:endParaRPr lang="en-IN" sz="20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4905377" y="6000750"/>
            <a:ext cx="1676400" cy="369332"/>
          </a:xfrm>
          <a:prstGeom prst="rect">
            <a:avLst/>
          </a:prstGeom>
          <a:noFill/>
        </p:spPr>
        <p:txBody>
          <a:bodyPr wrap="square" rtlCol="0">
            <a:spAutoFit/>
          </a:bodyPr>
          <a:lstStyle/>
          <a:p>
            <a:r>
              <a:rPr lang="en-US" dirty="0"/>
              <a:t>…Continued…</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0235" y="609600"/>
            <a:ext cx="10972800" cy="582613"/>
          </a:xfrm>
        </p:spPr>
        <p:txBody>
          <a:bodyPr/>
          <a:lstStyle/>
          <a:p>
            <a:pPr algn="ctr"/>
            <a:r>
              <a:rPr lang="en-US">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KNeighbors</a:t>
            </a:r>
            <a:r>
              <a:rPr lang="en-IN" altLang="en-US">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 </a:t>
            </a:r>
            <a:r>
              <a:rPr lang="en-US">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Regressor</a:t>
            </a:r>
          </a:p>
        </p:txBody>
      </p:sp>
      <p:pic>
        <p:nvPicPr>
          <p:cNvPr id="4" name="Content Placeholder 3"/>
          <p:cNvPicPr>
            <a:picLocks noGrp="1" noChangeAspect="1"/>
          </p:cNvPicPr>
          <p:nvPr>
            <p:ph idx="1"/>
          </p:nvPr>
        </p:nvPicPr>
        <p:blipFill>
          <a:blip r:embed="rId2"/>
          <a:stretch>
            <a:fillRect/>
          </a:stretch>
        </p:blipFill>
        <p:spPr>
          <a:xfrm>
            <a:off x="635" y="1607820"/>
            <a:ext cx="12191365" cy="5250180"/>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Gradient</a:t>
            </a:r>
            <a:r>
              <a:rPr lang="en-IN" altLang="en-US">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 </a:t>
            </a:r>
            <a:r>
              <a:rPr lang="en-US">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Boosting</a:t>
            </a:r>
            <a:r>
              <a:rPr lang="en-IN" altLang="en-US">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 </a:t>
            </a:r>
            <a:r>
              <a:rPr lang="en-US">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Regressor</a:t>
            </a:r>
          </a:p>
        </p:txBody>
      </p:sp>
      <p:pic>
        <p:nvPicPr>
          <p:cNvPr id="4" name="Content Placeholder 3"/>
          <p:cNvPicPr>
            <a:picLocks noGrp="1" noChangeAspect="1"/>
          </p:cNvPicPr>
          <p:nvPr>
            <p:ph idx="1"/>
          </p:nvPr>
        </p:nvPicPr>
        <p:blipFill>
          <a:blip r:embed="rId2"/>
          <a:stretch>
            <a:fillRect/>
          </a:stretch>
        </p:blipFill>
        <p:spPr>
          <a:xfrm>
            <a:off x="635" y="1202690"/>
            <a:ext cx="12190730" cy="5655310"/>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DecisionTreeRegressor</a:t>
            </a:r>
          </a:p>
        </p:txBody>
      </p:sp>
      <p:pic>
        <p:nvPicPr>
          <p:cNvPr id="4" name="Content Placeholder 3"/>
          <p:cNvPicPr>
            <a:picLocks noGrp="1" noChangeAspect="1"/>
          </p:cNvPicPr>
          <p:nvPr>
            <p:ph idx="1"/>
          </p:nvPr>
        </p:nvPicPr>
        <p:blipFill>
          <a:blip r:embed="rId2"/>
          <a:stretch>
            <a:fillRect/>
          </a:stretch>
        </p:blipFill>
        <p:spPr>
          <a:xfrm>
            <a:off x="635" y="1300480"/>
            <a:ext cx="12191365" cy="5557520"/>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altLang="en-US">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Lasso</a:t>
            </a:r>
          </a:p>
        </p:txBody>
      </p:sp>
      <p:pic>
        <p:nvPicPr>
          <p:cNvPr id="4" name="Content Placeholder 3"/>
          <p:cNvPicPr>
            <a:picLocks noGrp="1" noChangeAspect="1"/>
          </p:cNvPicPr>
          <p:nvPr>
            <p:ph idx="1"/>
          </p:nvPr>
        </p:nvPicPr>
        <p:blipFill>
          <a:blip r:embed="rId2"/>
          <a:stretch>
            <a:fillRect/>
          </a:stretch>
        </p:blipFill>
        <p:spPr>
          <a:xfrm>
            <a:off x="0" y="1400810"/>
            <a:ext cx="12192000" cy="5457190"/>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altLang="en-US">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Ridge</a:t>
            </a:r>
          </a:p>
        </p:txBody>
      </p:sp>
      <p:pic>
        <p:nvPicPr>
          <p:cNvPr id="4" name="Content Placeholder 3"/>
          <p:cNvPicPr>
            <a:picLocks noGrp="1" noChangeAspect="1"/>
          </p:cNvPicPr>
          <p:nvPr>
            <p:ph idx="1"/>
          </p:nvPr>
        </p:nvPicPr>
        <p:blipFill>
          <a:blip r:embed="rId2"/>
          <a:stretch>
            <a:fillRect/>
          </a:stretch>
        </p:blipFill>
        <p:spPr>
          <a:xfrm>
            <a:off x="0" y="1370330"/>
            <a:ext cx="12192000" cy="5487670"/>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889000"/>
            <a:ext cx="10972800" cy="582613"/>
          </a:xfrm>
        </p:spPr>
        <p:txBody>
          <a:bodyPr>
            <a:normAutofit fontScale="90000"/>
          </a:bodyPr>
          <a:lstStyle/>
          <a:p>
            <a:r>
              <a:rPr lang="en-IN" altLang="en-US">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sym typeface="+mn-ea"/>
              </a:rPr>
              <a:t>Overview of the scores</a:t>
            </a:r>
            <a:endParaRPr lang="en-IN" dirty="0"/>
          </a:p>
        </p:txBody>
      </p:sp>
      <p:sp>
        <p:nvSpPr>
          <p:cNvPr id="7" name="TextBox 6"/>
          <p:cNvSpPr txBox="1"/>
          <p:nvPr/>
        </p:nvSpPr>
        <p:spPr>
          <a:xfrm>
            <a:off x="1257300" y="6308209"/>
            <a:ext cx="9906000" cy="369332"/>
          </a:xfrm>
          <a:prstGeom prst="rect">
            <a:avLst/>
          </a:prstGeom>
          <a:noFill/>
        </p:spPr>
        <p:txBody>
          <a:bodyPr wrap="square" rtlCol="0">
            <a:spAutoFit/>
          </a:bodyPr>
          <a:lstStyle/>
          <a:p>
            <a:r>
              <a:rPr lang="en-US" dirty="0"/>
              <a:t>According to performance metric, the random forest has higher R2 score, So this is our best model.</a:t>
            </a:r>
            <a:endParaRPr lang="en-IN" dirty="0"/>
          </a:p>
        </p:txBody>
      </p:sp>
      <p:pic>
        <p:nvPicPr>
          <p:cNvPr id="4" name="Content Placeholder 3"/>
          <p:cNvPicPr>
            <a:picLocks noGrp="1" noChangeAspect="1"/>
          </p:cNvPicPr>
          <p:nvPr>
            <p:ph sz="half" idx="1"/>
          </p:nvPr>
        </p:nvPicPr>
        <p:blipFill>
          <a:blip r:embed="rId2"/>
          <a:stretch>
            <a:fillRect/>
          </a:stretch>
        </p:blipFill>
        <p:spPr>
          <a:xfrm>
            <a:off x="4441190" y="635"/>
            <a:ext cx="7750810" cy="2503170"/>
          </a:xfrm>
          <a:prstGeom prst="rect">
            <a:avLst/>
          </a:prstGeom>
        </p:spPr>
      </p:pic>
      <p:pic>
        <p:nvPicPr>
          <p:cNvPr id="5" name="Content Placeholder 4"/>
          <p:cNvPicPr>
            <a:picLocks noGrp="1" noChangeAspect="1"/>
          </p:cNvPicPr>
          <p:nvPr>
            <p:ph sz="half" idx="2"/>
          </p:nvPr>
        </p:nvPicPr>
        <p:blipFill>
          <a:blip r:embed="rId3"/>
          <a:stretch>
            <a:fillRect/>
          </a:stretch>
        </p:blipFill>
        <p:spPr>
          <a:xfrm>
            <a:off x="0" y="2724150"/>
            <a:ext cx="12192635" cy="3391535"/>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latin typeface="Times New Roman" panose="02020603050405020304" pitchFamily="18" charset="0"/>
                <a:cs typeface="Times New Roman" panose="02020603050405020304" pitchFamily="18" charset="0"/>
              </a:rPr>
              <a:t>Hyper Parameter Tuning</a:t>
            </a:r>
            <a:endParaRPr lang="en-IN"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txBody>
          <a:bodyPr/>
          <a:lstStyle/>
          <a:p>
            <a:r>
              <a:rPr lang="en-IN" sz="1800" b="1" dirty="0">
                <a:solidFill>
                  <a:srgbClr val="202124"/>
                </a:solidFill>
                <a:effectLst/>
                <a:latin typeface="Times New Roman" panose="02020603050405020304" pitchFamily="18" charset="0"/>
                <a:ea typeface="Calibri" panose="020F0502020204030204" pitchFamily="34" charset="0"/>
              </a:rPr>
              <a:t>The Hyper parameter tuning is carried out for </a:t>
            </a:r>
            <a:r>
              <a:rPr lang="en-IN" sz="1800" b="1" dirty="0" err="1">
                <a:solidFill>
                  <a:srgbClr val="202124"/>
                </a:solidFill>
                <a:latin typeface="Times New Roman" panose="02020603050405020304" pitchFamily="18" charset="0"/>
                <a:ea typeface="Calibri" panose="020F0502020204030204" pitchFamily="34" charset="0"/>
              </a:rPr>
              <a:t>Random Forest</a:t>
            </a:r>
            <a:r>
              <a:rPr lang="en-IN" sz="1800" b="1" dirty="0">
                <a:solidFill>
                  <a:srgbClr val="202124"/>
                </a:solidFill>
                <a:effectLst/>
                <a:latin typeface="Times New Roman" panose="02020603050405020304" pitchFamily="18" charset="0"/>
                <a:ea typeface="Calibri" panose="020F0502020204030204" pitchFamily="34" charset="0"/>
              </a:rPr>
              <a:t> Regressor model</a:t>
            </a: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a:t>
            </a:r>
          </a:p>
          <a:p>
            <a:r>
              <a:rPr lang="en-IN" sz="1800" b="1" dirty="0">
                <a:latin typeface="Times New Roman" panose="02020603050405020304" pitchFamily="18" charset="0"/>
                <a:cs typeface="Times New Roman" panose="02020603050405020304" pitchFamily="18" charset="0"/>
              </a:rPr>
              <a:t>Because performance metric score is   90.7%.</a:t>
            </a:r>
            <a:endParaRPr lang="en-IN"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Hyper Parameter Tuning Performance</a:t>
            </a:r>
            <a:endParaRPr lang="en-IN" b="1" dirty="0"/>
          </a:p>
        </p:txBody>
      </p:sp>
      <p:pic>
        <p:nvPicPr>
          <p:cNvPr id="4" name="Content Placeholder 3"/>
          <p:cNvPicPr>
            <a:picLocks noGrp="1" noChangeAspect="1"/>
          </p:cNvPicPr>
          <p:nvPr>
            <p:ph sz="half" idx="2"/>
          </p:nvPr>
        </p:nvPicPr>
        <p:blipFill>
          <a:blip r:embed="rId2"/>
          <a:stretch>
            <a:fillRect/>
          </a:stretch>
        </p:blipFill>
        <p:spPr>
          <a:xfrm>
            <a:off x="222250" y="1174750"/>
            <a:ext cx="11836400" cy="2230755"/>
          </a:xfrm>
          <a:prstGeom prst="rect">
            <a:avLst/>
          </a:prstGeom>
        </p:spPr>
      </p:pic>
      <p:pic>
        <p:nvPicPr>
          <p:cNvPr id="5" name="Content Placeholder 4"/>
          <p:cNvPicPr>
            <a:picLocks noGrp="1" noChangeAspect="1"/>
          </p:cNvPicPr>
          <p:nvPr>
            <p:ph sz="half" idx="1"/>
          </p:nvPr>
        </p:nvPicPr>
        <p:blipFill>
          <a:blip r:embed="rId3"/>
          <a:stretch>
            <a:fillRect/>
          </a:stretch>
        </p:blipFill>
        <p:spPr>
          <a:xfrm>
            <a:off x="609600" y="3529330"/>
            <a:ext cx="9380855" cy="2895600"/>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47876" y="693420"/>
            <a:ext cx="9211733" cy="1082675"/>
          </a:xfrm>
        </p:spPr>
        <p:txBody>
          <a:bodyPr>
            <a:normAutofit/>
          </a:bodyPr>
          <a:lstStyle/>
          <a:p>
            <a:r>
              <a:rPr lang="en-US" sz="4400" b="1" dirty="0">
                <a:latin typeface="Times New Roman" panose="02020603050405020304" pitchFamily="18" charset="0"/>
                <a:cs typeface="Times New Roman" panose="02020603050405020304" pitchFamily="18" charset="0"/>
              </a:rPr>
              <a:t>Best Model</a:t>
            </a:r>
            <a:endParaRPr lang="en-IN" sz="44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3587115" y="1977390"/>
            <a:ext cx="8430260" cy="2217420"/>
          </a:xfrm>
        </p:spPr>
        <p:txBody>
          <a:bodyPr>
            <a:normAutofit fontScale="90000"/>
          </a:bodyPr>
          <a:lstStyle/>
          <a:p>
            <a:r>
              <a:rPr lang="en-US" sz="2800" dirty="0">
                <a:latin typeface="Times New Roman" panose="02020603050405020304" pitchFamily="18" charset="0"/>
                <a:cs typeface="Times New Roman" panose="02020603050405020304" pitchFamily="18" charset="0"/>
              </a:rPr>
              <a:t>Hyper parameter Tuning performance is carried out for </a:t>
            </a:r>
            <a:r>
              <a:rPr lang="en-IN" altLang="en-US" sz="2800" dirty="0" err="1">
                <a:latin typeface="Times New Roman" panose="02020603050405020304" pitchFamily="18" charset="0"/>
                <a:cs typeface="Times New Roman" panose="02020603050405020304" pitchFamily="18" charset="0"/>
              </a:rPr>
              <a:t>Random Forest</a:t>
            </a:r>
            <a:r>
              <a:rPr lang="en-US" sz="2800" dirty="0">
                <a:latin typeface="Times New Roman" panose="02020603050405020304" pitchFamily="18" charset="0"/>
                <a:cs typeface="Times New Roman" panose="02020603050405020304" pitchFamily="18" charset="0"/>
              </a:rPr>
              <a:t> </a:t>
            </a:r>
            <a:r>
              <a:rPr lang="en-IN" sz="2800" dirty="0">
                <a:solidFill>
                  <a:srgbClr val="202124"/>
                </a:solidFill>
                <a:effectLst/>
                <a:latin typeface="Times New Roman" panose="02020603050405020304" pitchFamily="18" charset="0"/>
                <a:ea typeface="Calibri" panose="020F0502020204030204" pitchFamily="34" charset="0"/>
              </a:rPr>
              <a:t>Regressor:</a:t>
            </a:r>
          </a:p>
          <a:p>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Hyper parameter Tuning i.e.,R2 score  = </a:t>
            </a:r>
            <a:r>
              <a:rPr lang="en-IN" sz="2800" dirty="0">
                <a:latin typeface="Times New Roman" panose="02020603050405020304" pitchFamily="18" charset="0"/>
                <a:cs typeface="Times New Roman" panose="02020603050405020304" pitchFamily="18" charset="0"/>
              </a:rPr>
              <a:t>90.83</a:t>
            </a:r>
            <a:r>
              <a:rPr lang="en-US" sz="2800" dirty="0">
                <a:latin typeface="Times New Roman" panose="02020603050405020304" pitchFamily="18" charset="0"/>
                <a:cs typeface="Times New Roman" panose="02020603050405020304" pitchFamily="18" charset="0"/>
              </a:rPr>
              <a:t>% respectively. Finally, </a:t>
            </a:r>
            <a:r>
              <a:rPr lang="en-IN" altLang="en-US" sz="2800" dirty="0" err="1">
                <a:latin typeface="Times New Roman" panose="02020603050405020304" pitchFamily="18" charset="0"/>
                <a:cs typeface="Times New Roman" panose="02020603050405020304" pitchFamily="18" charset="0"/>
                <a:sym typeface="+mn-ea"/>
              </a:rPr>
              <a:t>Random Forest</a:t>
            </a:r>
            <a:r>
              <a:rPr lang="en-US" sz="2800" dirty="0">
                <a:latin typeface="Times New Roman" panose="02020603050405020304" pitchFamily="18" charset="0"/>
                <a:cs typeface="Times New Roman" panose="02020603050405020304" pitchFamily="18" charset="0"/>
                <a:sym typeface="+mn-ea"/>
              </a:rPr>
              <a:t> </a:t>
            </a:r>
            <a:r>
              <a:rPr lang="en-IN" sz="2800" dirty="0">
                <a:solidFill>
                  <a:srgbClr val="202124"/>
                </a:solidFill>
                <a:effectLst/>
                <a:latin typeface="Times New Roman" panose="02020603050405020304" pitchFamily="18" charset="0"/>
                <a:ea typeface="Calibri" panose="020F0502020204030204" pitchFamily="34" charset="0"/>
                <a:sym typeface="+mn-ea"/>
              </a:rPr>
              <a:t>Regressor </a:t>
            </a:r>
            <a:r>
              <a:rPr lang="en-US" sz="2800" dirty="0">
                <a:latin typeface="Times New Roman" panose="02020603050405020304" pitchFamily="18" charset="0"/>
                <a:cs typeface="Times New Roman" panose="02020603050405020304" pitchFamily="18" charset="0"/>
              </a:rPr>
              <a:t>is best model for these dataset. </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90500"/>
            <a:ext cx="10972800" cy="1389380"/>
          </a:xfrm>
        </p:spPr>
        <p:txBody>
          <a:bodyPr>
            <a:normAutofit fontScale="90000"/>
          </a:bodyPr>
          <a:lstStyle/>
          <a:p>
            <a:pPr algn="ctr"/>
            <a:br>
              <a:rPr lang="en-IN" b="1" dirty="0">
                <a:solidFill>
                  <a:srgbClr val="000000"/>
                </a:solidFill>
                <a:effectLst/>
                <a:latin typeface="Times New Roman" panose="02020603050405020304" pitchFamily="18" charset="0"/>
                <a:ea typeface="Times New Roman" panose="02020603050405020304" pitchFamily="18" charset="0"/>
              </a:rPr>
            </a:br>
            <a:r>
              <a:rPr lang="en-IN" b="1" dirty="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Times New Roman" panose="02020603050405020304" pitchFamily="18" charset="0"/>
                <a:ea typeface="Times New Roman" panose="02020603050405020304" pitchFamily="18" charset="0"/>
              </a:rPr>
              <a:t>Conclusion:</a:t>
            </a:r>
            <a:br>
              <a:rPr lang="en-IN" b="1" dirty="0">
                <a:effectLst/>
                <a:latin typeface="Times New Roman" panose="02020603050405020304" pitchFamily="18" charset="0"/>
                <a:ea typeface="Times New Roman" panose="02020603050405020304" pitchFamily="18" charset="0"/>
              </a:rPr>
            </a:br>
            <a:endParaRPr lang="en-IN" dirty="0"/>
          </a:p>
        </p:txBody>
      </p:sp>
      <p:sp>
        <p:nvSpPr>
          <p:cNvPr id="3" name="Content Placeholder 2"/>
          <p:cNvSpPr>
            <a:spLocks noGrp="1"/>
          </p:cNvSpPr>
          <p:nvPr>
            <p:ph idx="1"/>
          </p:nvPr>
        </p:nvSpPr>
        <p:spPr>
          <a:xfrm>
            <a:off x="609600" y="2058670"/>
            <a:ext cx="10972800" cy="4953000"/>
          </a:xfrm>
        </p:spPr>
        <p:txBody>
          <a:bodyPr/>
          <a:lstStyle/>
          <a:p>
            <a:pPr>
              <a:spcAft>
                <a:spcPts val="1200"/>
              </a:spcAft>
            </a:pPr>
            <a:r>
              <a:rPr lang="en-IN" sz="1800" dirty="0">
                <a:effectLst/>
                <a:latin typeface="Times New Roman" panose="02020603050405020304" pitchFamily="18" charset="0"/>
                <a:ea typeface="Times New Roman" panose="02020603050405020304" pitchFamily="18" charset="0"/>
              </a:rPr>
              <a:t>In this paper, we built several regression models to predict the selling price of cars by given some of the cars features. We evaluated and compared each model to determine the one with highest performance. We also looked at how some models rank the features according to their importance. In this paper, we followed the data science process starting with getting the data, then cleaning and pre-processing the data, followed by exploring the data and building models, then evaluating the results.</a:t>
            </a:r>
          </a:p>
          <a:p>
            <a:pPr>
              <a:spcAft>
                <a:spcPts val="1200"/>
              </a:spcAft>
            </a:pPr>
            <a:r>
              <a:rPr lang="en-IN" sz="1800" dirty="0">
                <a:effectLst/>
                <a:latin typeface="Times New Roman" panose="02020603050405020304" pitchFamily="18" charset="0"/>
                <a:ea typeface="Times New Roman" panose="02020603050405020304" pitchFamily="18" charset="0"/>
              </a:rPr>
              <a:t>As a recommendation, we advise to use this model (or a version of it trained with more recent data) by car market who want to get an idea about car price. The model can be used also with datasets that covered areas provided that they contain the same features. We also suggest that people take into consideration the features that were deemed as most important as seen in the previous section; this might help them estimate the car price is better.</a:t>
            </a:r>
          </a:p>
          <a:p>
            <a:pPr>
              <a:spcAft>
                <a:spcPts val="1200"/>
              </a:spcAft>
            </a:pPr>
            <a:endParaRPr lang="en-IN" sz="1800" dirty="0">
              <a:effectLst/>
              <a:latin typeface="Times New Roman" panose="02020603050405020304" pitchFamily="18" charset="0"/>
              <a:ea typeface="Times New Roman" panose="02020603050405020304" pitchFamily="18" charset="0"/>
            </a:endParaRPr>
          </a:p>
          <a:p>
            <a:pPr marL="0" indent="0">
              <a:spcAft>
                <a:spcPts val="1200"/>
              </a:spcAft>
              <a:buNone/>
            </a:pPr>
            <a:endParaRPr lang="en-IN" sz="1800" dirty="0">
              <a:effectLst/>
              <a:latin typeface="Times New Roman" panose="02020603050405020304" pitchFamily="18" charset="0"/>
              <a:ea typeface="Times New Roman" panose="02020603050405020304" pitchFamily="18" charset="0"/>
            </a:endParaRPr>
          </a:p>
          <a:p>
            <a:pPr marL="0" indent="0">
              <a:buNone/>
            </a:pP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57225" y="571500"/>
            <a:ext cx="10944225" cy="3908762"/>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2.Model Building Phase:</a:t>
            </a:r>
          </a:p>
          <a:p>
            <a:endParaRPr lang="en-US" sz="2400" b="1"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After collecting the data, you need to build a machine learning model. Before model building do all </a:t>
            </a:r>
          </a:p>
          <a:p>
            <a:r>
              <a:rPr lang="en-US" sz="2000" dirty="0">
                <a:latin typeface="Times New Roman" panose="02020603050405020304" pitchFamily="18" charset="0"/>
                <a:cs typeface="Times New Roman" panose="02020603050405020304" pitchFamily="18" charset="0"/>
              </a:rPr>
              <a:t>data pre-processing steps. Try different models with different hyper parameters and select the best </a:t>
            </a:r>
          </a:p>
          <a:p>
            <a:r>
              <a:rPr lang="en-US" sz="2000" dirty="0">
                <a:latin typeface="Times New Roman" panose="02020603050405020304" pitchFamily="18" charset="0"/>
                <a:cs typeface="Times New Roman" panose="02020603050405020304" pitchFamily="18" charset="0"/>
              </a:rPr>
              <a:t>model.</a:t>
            </a:r>
          </a:p>
          <a:p>
            <a:r>
              <a:rPr lang="en-US" sz="2000" dirty="0">
                <a:latin typeface="Times New Roman" panose="02020603050405020304" pitchFamily="18" charset="0"/>
                <a:cs typeface="Times New Roman" panose="02020603050405020304" pitchFamily="18" charset="0"/>
              </a:rPr>
              <a:t>Follow the complete life cycle of data science. Include all the steps like.</a:t>
            </a:r>
          </a:p>
          <a:p>
            <a:r>
              <a:rPr lang="en-US" sz="2000" dirty="0">
                <a:latin typeface="Times New Roman" panose="02020603050405020304" pitchFamily="18" charset="0"/>
                <a:cs typeface="Times New Roman" panose="02020603050405020304" pitchFamily="18" charset="0"/>
              </a:rPr>
              <a:t>    1. Data Cleaning</a:t>
            </a:r>
          </a:p>
          <a:p>
            <a:r>
              <a:rPr lang="en-US" sz="2000" dirty="0">
                <a:latin typeface="Times New Roman" panose="02020603050405020304" pitchFamily="18" charset="0"/>
                <a:cs typeface="Times New Roman" panose="02020603050405020304" pitchFamily="18" charset="0"/>
              </a:rPr>
              <a:t>    2. Exploratory Data Analysis</a:t>
            </a:r>
          </a:p>
          <a:p>
            <a:r>
              <a:rPr lang="en-US" sz="2000" dirty="0">
                <a:latin typeface="Times New Roman" panose="02020603050405020304" pitchFamily="18" charset="0"/>
                <a:cs typeface="Times New Roman" panose="02020603050405020304" pitchFamily="18" charset="0"/>
              </a:rPr>
              <a:t>    3. Data Pre-processing</a:t>
            </a:r>
          </a:p>
          <a:p>
            <a:r>
              <a:rPr lang="en-US" sz="2000" dirty="0">
                <a:latin typeface="Times New Roman" panose="02020603050405020304" pitchFamily="18" charset="0"/>
                <a:cs typeface="Times New Roman" panose="02020603050405020304" pitchFamily="18" charset="0"/>
              </a:rPr>
              <a:t>    4. Model Building</a:t>
            </a:r>
          </a:p>
          <a:p>
            <a:r>
              <a:rPr lang="en-US" sz="2000" dirty="0">
                <a:latin typeface="Times New Roman" panose="02020603050405020304" pitchFamily="18" charset="0"/>
                <a:cs typeface="Times New Roman" panose="02020603050405020304" pitchFamily="18" charset="0"/>
              </a:rPr>
              <a:t>    5. Model Evaluation</a:t>
            </a:r>
          </a:p>
          <a:p>
            <a:r>
              <a:rPr lang="en-US" sz="2000" dirty="0">
                <a:latin typeface="Times New Roman" panose="02020603050405020304" pitchFamily="18" charset="0"/>
                <a:cs typeface="Times New Roman" panose="02020603050405020304" pitchFamily="18" charset="0"/>
              </a:rPr>
              <a:t>    6. Selecting the best model.</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25850" y="2619494"/>
            <a:ext cx="4344353" cy="922020"/>
          </a:xfrm>
          <a:prstGeom prst="rect">
            <a:avLst/>
          </a:prstGeom>
          <a:noFill/>
        </p:spPr>
        <p:txBody>
          <a:bodyPr wrap="square" rtlCol="0">
            <a:spAutoFit/>
          </a:bodyPr>
          <a:lstStyle/>
          <a:p>
            <a:pPr algn="ctr"/>
            <a:r>
              <a:rPr lang="en-US" sz="5400" dirty="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Times New Roman" panose="02020603050405020304" pitchFamily="18" charset="0"/>
                <a:cs typeface="Times New Roman" panose="02020603050405020304" pitchFamily="18" charset="0"/>
              </a:rPr>
              <a:t>Thank you</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Data Description</a:t>
            </a:r>
            <a:endParaRPr lang="en-IN" dirty="0"/>
          </a:p>
        </p:txBody>
      </p:sp>
      <p:sp>
        <p:nvSpPr>
          <p:cNvPr id="8" name="Rectangle 5"/>
          <p:cNvSpPr>
            <a:spLocks noGrp="1" noChangeArrowheads="1"/>
          </p:cNvSpPr>
          <p:nvPr>
            <p:ph idx="1"/>
          </p:nvPr>
        </p:nvSpPr>
        <p:spPr bwMode="auto">
          <a:xfrm>
            <a:off x="914400" y="2343312"/>
            <a:ext cx="11647805" cy="30460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The dataset contains </a:t>
            </a:r>
            <a:r>
              <a:rPr kumimoji="0" lang="en-IN"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6224 </a:t>
            </a:r>
            <a:r>
              <a:rPr kumimoji="0" lang="en-US"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records (rows) and </a:t>
            </a:r>
            <a:r>
              <a:rPr kumimoji="0" lang="en-IN"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10</a:t>
            </a:r>
            <a:r>
              <a:rPr kumimoji="0" lang="en-US"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features (columns).</a:t>
            </a: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Here, we will provide a brief description of dataset features. Since the </a:t>
            </a: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number of features is </a:t>
            </a:r>
            <a:r>
              <a:rPr kumimoji="0" lang="en-IN"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10</a:t>
            </a:r>
            <a:r>
              <a:rPr kumimoji="0" lang="en-US"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we will attach the data description i.e.,</a:t>
            </a: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'Model', '</a:t>
            </a:r>
            <a:r>
              <a:rPr kumimoji="0" lang="en-IN"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Engine</a:t>
            </a:r>
            <a:r>
              <a:rPr kumimoji="0" lang="en-US"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IN"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Owner(s)</a:t>
            </a:r>
            <a:r>
              <a:rPr kumimoji="0" lang="en-US"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Manufacturing_year</a:t>
            </a:r>
            <a:r>
              <a:rPr kumimoji="0" lang="en-US"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Driven_km</a:t>
            </a:r>
            <a:r>
              <a:rPr kumimoji="0" lang="en-US"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altLang="en-US" b="0"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Fuel_type</a:t>
            </a:r>
            <a:r>
              <a:rPr kumimoji="0" lang="en-US"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'Transmission', '</a:t>
            </a:r>
            <a:r>
              <a:rPr kumimoji="0" lang="en-US" altLang="en-US" b="0"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Selling_Price</a:t>
            </a:r>
            <a:r>
              <a:rPr kumimoji="0" lang="en-US"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'location'</a:t>
            </a:r>
            <a:r>
              <a:rPr kumimoji="0" lang="en-IN"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altLang="en-US" dirty="0">
                <a:ln>
                  <a:noFill/>
                </a:ln>
                <a:effectLst/>
                <a:latin typeface="Times New Roman" panose="02020603050405020304" pitchFamily="18" charset="0"/>
                <a:ea typeface="Times New Roman" panose="02020603050405020304" pitchFamily="18" charset="0"/>
                <a:cs typeface="Times New Roman" panose="02020603050405020304" pitchFamily="18" charset="0"/>
                <a:sym typeface="+mn-ea"/>
              </a:rPr>
              <a:t>'</a:t>
            </a:r>
            <a:r>
              <a:rPr lang="en-IN" altLang="en-US" dirty="0">
                <a:ln>
                  <a:noFill/>
                </a:ln>
                <a:effectLst/>
                <a:latin typeface="Times New Roman" panose="02020603050405020304" pitchFamily="18" charset="0"/>
                <a:ea typeface="Times New Roman" panose="02020603050405020304" pitchFamily="18" charset="0"/>
                <a:cs typeface="Times New Roman" panose="02020603050405020304" pitchFamily="18" charset="0"/>
                <a:sym typeface="+mn-ea"/>
              </a:rPr>
              <a:t>Mileage</a:t>
            </a:r>
            <a:r>
              <a:rPr lang="en-US" altLang="en-US" dirty="0">
                <a:ln>
                  <a:noFill/>
                </a:ln>
                <a:effectLst/>
                <a:latin typeface="Times New Roman" panose="02020603050405020304" pitchFamily="18" charset="0"/>
                <a:ea typeface="Times New Roman" panose="02020603050405020304" pitchFamily="18" charset="0"/>
                <a:cs typeface="Times New Roman" panose="02020603050405020304" pitchFamily="18" charset="0"/>
                <a:sym typeface="+mn-ea"/>
              </a:rPr>
              <a:t>'</a:t>
            </a:r>
            <a:r>
              <a:rPr kumimoji="0" lang="en-US"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Target Variable </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Price(Selling Price): It’s continuous type of data, so the model approach is  carried out for Regression analysis.</a:t>
            </a:r>
          </a:p>
          <a:p>
            <a:pPr marL="0" indent="0">
              <a:buNone/>
            </a:pPr>
            <a:r>
              <a:rPr lang="en-US" b="1" dirty="0">
                <a:latin typeface="Times New Roman" panose="02020603050405020304" pitchFamily="18" charset="0"/>
                <a:cs typeface="Times New Roman" panose="02020603050405020304" pitchFamily="18" charset="0"/>
              </a:rPr>
              <a:t>Regression:</a:t>
            </a:r>
          </a:p>
          <a:p>
            <a:pPr marL="0" indent="0">
              <a:buNone/>
            </a:pPr>
            <a:r>
              <a:rPr lang="en-US" i="0" dirty="0">
                <a:solidFill>
                  <a:srgbClr val="202124"/>
                </a:solidFill>
                <a:effectLst/>
                <a:latin typeface="Times New Roman" panose="02020603050405020304" pitchFamily="18" charset="0"/>
                <a:cs typeface="Times New Roman" panose="02020603050405020304" pitchFamily="18" charset="0"/>
              </a:rPr>
              <a:t>It’s an analysis is used when you want to predict a continuous dependent variable from a number of independent variables.</a:t>
            </a:r>
          </a:p>
          <a:p>
            <a:pPr marL="0" indent="0">
              <a:buNone/>
            </a:pPr>
            <a:r>
              <a:rPr lang="en-US" i="0" dirty="0">
                <a:solidFill>
                  <a:srgbClr val="202124"/>
                </a:solidFill>
                <a:effectLst/>
                <a:latin typeface="Times New Roman" panose="02020603050405020304" pitchFamily="18" charset="0"/>
                <a:cs typeface="Times New Roman" panose="02020603050405020304" pitchFamily="18" charset="0"/>
              </a:rPr>
              <a:t>Independent variables with more than two levels can also be used in regression analysis.</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endParaRPr lang="en-US"/>
          </a:p>
        </p:txBody>
      </p:sp>
      <p:pic>
        <p:nvPicPr>
          <p:cNvPr id="4" name="Content Placeholder 3"/>
          <p:cNvPicPr>
            <a:picLocks noGrp="1" noChangeAspect="1"/>
          </p:cNvPicPr>
          <p:nvPr>
            <p:ph sz="half" idx="1"/>
          </p:nvPr>
        </p:nvPicPr>
        <p:blipFill>
          <a:blip r:embed="rId2"/>
          <a:stretch>
            <a:fillRect/>
          </a:stretch>
        </p:blipFill>
        <p:spPr>
          <a:xfrm>
            <a:off x="-635" y="190500"/>
            <a:ext cx="6413500" cy="6430645"/>
          </a:xfrm>
          <a:prstGeom prst="rect">
            <a:avLst/>
          </a:prstGeom>
        </p:spPr>
      </p:pic>
      <p:pic>
        <p:nvPicPr>
          <p:cNvPr id="5" name="Content Placeholder 4"/>
          <p:cNvPicPr>
            <a:picLocks noGrp="1" noChangeAspect="1"/>
          </p:cNvPicPr>
          <p:nvPr>
            <p:ph sz="half" idx="2"/>
          </p:nvPr>
        </p:nvPicPr>
        <p:blipFill>
          <a:blip r:embed="rId3"/>
          <a:stretch>
            <a:fillRect/>
          </a:stretch>
        </p:blipFill>
        <p:spPr>
          <a:xfrm>
            <a:off x="6722110" y="3503295"/>
            <a:ext cx="5297170" cy="100901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413" y="188912"/>
            <a:ext cx="3932237" cy="1600200"/>
          </a:xfrm>
        </p:spPr>
        <p:txBody>
          <a:bodyPr>
            <a:normAutofit/>
          </a:bodyPr>
          <a:lstStyle/>
          <a:p>
            <a:r>
              <a:rPr lang="en-US" sz="4400" b="1" dirty="0">
                <a:latin typeface="Times New Roman" panose="02020603050405020304" pitchFamily="18" charset="0"/>
                <a:cs typeface="Times New Roman" panose="02020603050405020304" pitchFamily="18" charset="0"/>
              </a:rPr>
              <a:t>Statistical Summary</a:t>
            </a:r>
            <a:endParaRPr lang="en-IN" sz="4400" b="1"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sz="half" idx="2"/>
          </p:nvPr>
        </p:nvSpPr>
        <p:spPr>
          <a:xfrm>
            <a:off x="201613" y="2057400"/>
            <a:ext cx="3932237" cy="3811588"/>
          </a:xfrm>
        </p:spPr>
        <p:txBody>
          <a:bodyPr>
            <a:normAutofit/>
          </a:bodyPr>
          <a:lstStyle/>
          <a:p>
            <a:r>
              <a:rPr lang="en-IN" sz="28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a:t>
            </a:r>
            <a:r>
              <a:rPr lang="en-IN" sz="2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o see statistical information about the non-numerical columns in our dataset:</a:t>
            </a: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2800" dirty="0">
              <a:latin typeface="Times New Roman" panose="02020603050405020304" pitchFamily="18" charset="0"/>
              <a:cs typeface="Times New Roman" panose="02020603050405020304" pitchFamily="18" charset="0"/>
            </a:endParaRPr>
          </a:p>
        </p:txBody>
      </p:sp>
      <p:pic>
        <p:nvPicPr>
          <p:cNvPr id="8" name="Content Placeholder 7"/>
          <p:cNvPicPr>
            <a:picLocks noGrp="1" noChangeAspect="1"/>
          </p:cNvPicPr>
          <p:nvPr>
            <p:ph idx="1"/>
          </p:nvPr>
        </p:nvPicPr>
        <p:blipFill>
          <a:blip r:embed="rId2"/>
          <a:stretch>
            <a:fillRect/>
          </a:stretch>
        </p:blipFill>
        <p:spPr>
          <a:xfrm>
            <a:off x="4134485" y="1695450"/>
            <a:ext cx="7934960" cy="3713480"/>
          </a:xfrm>
          <a:prstGeom prst="rect">
            <a:avLst/>
          </a:prstGeom>
        </p:spPr>
      </p:pic>
      <p:pic>
        <p:nvPicPr>
          <p:cNvPr id="9" name="Picture 8"/>
          <p:cNvPicPr>
            <a:picLocks noChangeAspect="1"/>
          </p:cNvPicPr>
          <p:nvPr/>
        </p:nvPicPr>
        <p:blipFill>
          <a:blip r:embed="rId3"/>
          <a:stretch>
            <a:fillRect/>
          </a:stretch>
        </p:blipFill>
        <p:spPr>
          <a:xfrm>
            <a:off x="201295" y="5575300"/>
            <a:ext cx="11867515" cy="103822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sz="6600" b="1" dirty="0">
                <a:latin typeface="Times New Roman" panose="02020603050405020304" pitchFamily="18" charset="0"/>
                <a:cs typeface="Times New Roman" panose="02020603050405020304" pitchFamily="18" charset="0"/>
                <a:sym typeface="+mn-ea"/>
              </a:rPr>
              <a:t>EDA(Exploratory Data Analysis)</a:t>
            </a:r>
            <a:br>
              <a:rPr lang="en-IN" sz="6600" b="1" dirty="0"/>
            </a:br>
            <a:endParaRPr lang="en-IN" sz="66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txBody>
          <a:bodyPr>
            <a:scene3d>
              <a:camera prst="orthographicFront"/>
              <a:lightRig rig="threePt" dir="t"/>
            </a:scene3d>
          </a:bodyPr>
          <a:lstStyle/>
          <a:p>
            <a:r>
              <a:rPr lang="en-IN" sz="440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Visualization</a:t>
            </a:r>
          </a:p>
        </p:txBody>
      </p:sp>
    </p:spTree>
  </p:cSld>
  <p:clrMapOvr>
    <a:masterClrMapping/>
  </p:clrMapOvr>
</p:sld>
</file>

<file path=ppt/theme/theme1.xml><?xml version="1.0" encoding="utf-8"?>
<a:theme xmlns:a="http://schemas.openxmlformats.org/drawingml/2006/main" name="Gear Drives">
  <a:themeElements>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fontScheme name="Gear Dri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Gear Dri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ear Dri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ear Dri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ear Dri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ear Dri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ear Dri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ear Dri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ear Dri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ear Dri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ear Dri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ear Dri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ear Dri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1236</Words>
  <Application>Microsoft Office PowerPoint</Application>
  <PresentationFormat>Widescreen</PresentationFormat>
  <Paragraphs>107</Paragraphs>
  <Slides>40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40</vt:i4>
      </vt:variant>
    </vt:vector>
  </HeadingPairs>
  <TitlesOfParts>
    <vt:vector size="46" baseType="lpstr">
      <vt:lpstr>Arial</vt:lpstr>
      <vt:lpstr>Arial Black</vt:lpstr>
      <vt:lpstr>Calibri</vt:lpstr>
      <vt:lpstr>Georgia</vt:lpstr>
      <vt:lpstr>Times New Roman</vt:lpstr>
      <vt:lpstr>Gear Drives</vt:lpstr>
      <vt:lpstr>USED CAR PRICE PREDICTION</vt:lpstr>
      <vt:lpstr>Problem Statement</vt:lpstr>
      <vt:lpstr>PowerPoint Presentation</vt:lpstr>
      <vt:lpstr>PowerPoint Presentation</vt:lpstr>
      <vt:lpstr>Data Description</vt:lpstr>
      <vt:lpstr>Target Variable </vt:lpstr>
      <vt:lpstr>PowerPoint Presentation</vt:lpstr>
      <vt:lpstr>Statistical Summary</vt:lpstr>
      <vt:lpstr>EDA(Exploratory Data Analysis) </vt:lpstr>
      <vt:lpstr>Target Variable (Selling Price)</vt:lpstr>
      <vt:lpstr>Manual Used Car are mostly available for sale</vt:lpstr>
      <vt:lpstr>PowerPoint Presentation</vt:lpstr>
      <vt:lpstr>Automatic Car Price is higher when compared to Manual Car transmission Car Price</vt:lpstr>
      <vt:lpstr>Again Used Cars with fuel type: “Diesel” and “Petrol” are mostly costly</vt:lpstr>
      <vt:lpstr>During 2013 - 2017, people were selling the cars with high price, but due to this pandemic (covid-19) the used car sale price is drastically reduced</vt:lpstr>
      <vt:lpstr>    Correlation matrix: </vt:lpstr>
      <vt:lpstr>We see that, the largest correlated features are "Engine" and "Price" with correlated values: "0.64" the lowest correlated features are "Owner(s)" and "Price" with correlated values: "-0.065"</vt:lpstr>
      <vt:lpstr>PowerPoint Presentation</vt:lpstr>
      <vt:lpstr>Checking the data distribution among all the columns.</vt:lpstr>
      <vt:lpstr>PowerPoint Presentation</vt:lpstr>
      <vt:lpstr>features = ['Driven_Kilometers', 'Mileage', 'Engine']  #columns with outliers by  checking the above plots</vt:lpstr>
      <vt:lpstr>PowerPoint Presentation</vt:lpstr>
      <vt:lpstr>PowerPoint Presentation</vt:lpstr>
      <vt:lpstr>Encoding the Categorical Columns</vt:lpstr>
      <vt:lpstr>PowerPoint Presentation</vt:lpstr>
      <vt:lpstr> </vt:lpstr>
      <vt:lpstr>MODEL BUILDING</vt:lpstr>
      <vt:lpstr>Model Building and Evaluation</vt:lpstr>
      <vt:lpstr>Random Forest Regressor</vt:lpstr>
      <vt:lpstr>KNeighbors Regressor</vt:lpstr>
      <vt:lpstr>Gradient Boosting Regressor</vt:lpstr>
      <vt:lpstr>DecisionTreeRegressor</vt:lpstr>
      <vt:lpstr>Lasso</vt:lpstr>
      <vt:lpstr>Ridge</vt:lpstr>
      <vt:lpstr>Overview of the scores</vt:lpstr>
      <vt:lpstr>Hyper Parameter Tuning</vt:lpstr>
      <vt:lpstr>Hyper Parameter Tuning Performance</vt:lpstr>
      <vt:lpstr>Best Model</vt:lpstr>
      <vt:lpstr> Conclusion: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PowerPoint presentation containing problem statement and understanding, EDA steps and visualizations, Steps and assumptions used to complete the project, model dashboard, finalized model, and conclusion.</dc:title>
  <dc:creator>Jayasurya E</dc:creator>
  <cp:lastModifiedBy>ankush chaudhari</cp:lastModifiedBy>
  <cp:revision>23</cp:revision>
  <dcterms:created xsi:type="dcterms:W3CDTF">2021-07-08T14:55:00Z</dcterms:created>
  <dcterms:modified xsi:type="dcterms:W3CDTF">2022-06-05T20:50:22Z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3041D2A5C1864E47A750EE6C8B3FC692</vt:lpwstr>
  </property>
  <property fmtid="{D5CDD505-2E9C-101B-9397-08002B2CF9AE}" pid="3" name="KSOProductBuildVer">
    <vt:lpwstr>1033-11.2.0.10296</vt:lpwstr>
  </property>
</Properties>
</file>