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kush chaudhari" initials="ac" lastIdx="1" clrIdx="0">
    <p:extLst>
      <p:ext uri="{19B8F6BF-5375-455C-9EA6-DF929625EA0E}">
        <p15:presenceInfo xmlns:p15="http://schemas.microsoft.com/office/powerpoint/2012/main" userId="1cdbdb2cebaaea6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kush chaudhari" userId="1cdbdb2cebaaea65" providerId="LiveId" clId="{EB514FE7-DE73-429B-8825-145F10F0FCE6}"/>
    <pc:docChg chg="modSld">
      <pc:chgData name="ankush chaudhari" userId="1cdbdb2cebaaea65" providerId="LiveId" clId="{EB514FE7-DE73-429B-8825-145F10F0FCE6}" dt="2022-04-14T00:02:30.464" v="3" actId="5793"/>
      <pc:docMkLst>
        <pc:docMk/>
      </pc:docMkLst>
      <pc:sldChg chg="modSp mod">
        <pc:chgData name="ankush chaudhari" userId="1cdbdb2cebaaea65" providerId="LiveId" clId="{EB514FE7-DE73-429B-8825-145F10F0FCE6}" dt="2022-04-13T23:56:04.520" v="2" actId="14100"/>
        <pc:sldMkLst>
          <pc:docMk/>
          <pc:sldMk cId="2771362171" sldId="260"/>
        </pc:sldMkLst>
        <pc:picChg chg="mod">
          <ac:chgData name="ankush chaudhari" userId="1cdbdb2cebaaea65" providerId="LiveId" clId="{EB514FE7-DE73-429B-8825-145F10F0FCE6}" dt="2022-04-13T23:56:04.520" v="2" actId="14100"/>
          <ac:picMkLst>
            <pc:docMk/>
            <pc:sldMk cId="2771362171" sldId="260"/>
            <ac:picMk id="7" creationId="{836807BE-420F-4089-A53C-321D70204718}"/>
          </ac:picMkLst>
        </pc:picChg>
      </pc:sldChg>
      <pc:sldChg chg="modSp mod">
        <pc:chgData name="ankush chaudhari" userId="1cdbdb2cebaaea65" providerId="LiveId" clId="{EB514FE7-DE73-429B-8825-145F10F0FCE6}" dt="2022-04-14T00:02:30.464" v="3" actId="5793"/>
        <pc:sldMkLst>
          <pc:docMk/>
          <pc:sldMk cId="337860652" sldId="262"/>
        </pc:sldMkLst>
        <pc:spChg chg="mod">
          <ac:chgData name="ankush chaudhari" userId="1cdbdb2cebaaea65" providerId="LiveId" clId="{EB514FE7-DE73-429B-8825-145F10F0FCE6}" dt="2022-04-14T00:02:30.464" v="3" actId="5793"/>
          <ac:spMkLst>
            <pc:docMk/>
            <pc:sldMk cId="337860652" sldId="262"/>
            <ac:spMk id="3" creationId="{94A0D329-CE74-4442-9EE5-10C796BC2FFB}"/>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4/13/2022</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2" name="TextBox 11"/>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3" name="TextBox 12"/>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4/13/2022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4/13/2022</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100B0-9AF4-4E6D-AE82-78E0D39143D6}"/>
              </a:ext>
            </a:extLst>
          </p:cNvPr>
          <p:cNvSpPr>
            <a:spLocks noGrp="1"/>
          </p:cNvSpPr>
          <p:nvPr>
            <p:ph type="ctrTitle"/>
          </p:nvPr>
        </p:nvSpPr>
        <p:spPr>
          <a:xfrm>
            <a:off x="1801906" y="1964267"/>
            <a:ext cx="9358219" cy="2421464"/>
          </a:xfrm>
        </p:spPr>
        <p:txBody>
          <a:bodyPr>
            <a:normAutofit/>
          </a:bodyPr>
          <a:lstStyle/>
          <a:p>
            <a:r>
              <a:rPr lang="en-GB" dirty="0">
                <a:latin typeface="Calibri"/>
                <a:cs typeface="Calibri Light"/>
              </a:rPr>
              <a:t>Customer Activation and Retention Project</a:t>
            </a:r>
            <a:endParaRPr lang="en-CA" dirty="0"/>
          </a:p>
        </p:txBody>
      </p:sp>
      <p:sp>
        <p:nvSpPr>
          <p:cNvPr id="3" name="Subtitle 2">
            <a:extLst>
              <a:ext uri="{FF2B5EF4-FFF2-40B4-BE49-F238E27FC236}">
                <a16:creationId xmlns:a16="http://schemas.microsoft.com/office/drawing/2014/main" id="{3F7F5432-7DE6-42B9-AFFB-AF25A74701F1}"/>
              </a:ext>
            </a:extLst>
          </p:cNvPr>
          <p:cNvSpPr>
            <a:spLocks noGrp="1"/>
          </p:cNvSpPr>
          <p:nvPr>
            <p:ph type="subTitle" idx="1"/>
          </p:nvPr>
        </p:nvSpPr>
        <p:spPr>
          <a:xfrm>
            <a:off x="3962399" y="4796118"/>
            <a:ext cx="7197726" cy="995081"/>
          </a:xfrm>
        </p:spPr>
        <p:txBody>
          <a:bodyPr>
            <a:normAutofit/>
          </a:bodyPr>
          <a:lstStyle/>
          <a:p>
            <a:r>
              <a:rPr lang="en-CA" sz="2800" dirty="0">
                <a:solidFill>
                  <a:srgbClr val="FFFF00"/>
                </a:solidFill>
              </a:rPr>
              <a:t>By- Ankush chaudhari</a:t>
            </a:r>
          </a:p>
        </p:txBody>
      </p:sp>
    </p:spTree>
    <p:extLst>
      <p:ext uri="{BB962C8B-B14F-4D97-AF65-F5344CB8AC3E}">
        <p14:creationId xmlns:p14="http://schemas.microsoft.com/office/powerpoint/2010/main" val="11218798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F58B9-9C7A-49B8-8EAD-AE7A77E0492B}"/>
              </a:ext>
            </a:extLst>
          </p:cNvPr>
          <p:cNvSpPr>
            <a:spLocks noGrp="1"/>
          </p:cNvSpPr>
          <p:nvPr>
            <p:ph type="title"/>
          </p:nvPr>
        </p:nvSpPr>
        <p:spPr/>
        <p:txBody>
          <a:bodyPr/>
          <a:lstStyle/>
          <a:p>
            <a:r>
              <a:rPr lang="en-GB" sz="3600" dirty="0">
                <a:latin typeface="Calibri"/>
                <a:cs typeface="Calibri"/>
              </a:rPr>
              <a:t>Conclusions:</a:t>
            </a:r>
            <a:endParaRPr lang="en-CA" dirty="0"/>
          </a:p>
        </p:txBody>
      </p:sp>
      <p:sp>
        <p:nvSpPr>
          <p:cNvPr id="3" name="Content Placeholder 2">
            <a:extLst>
              <a:ext uri="{FF2B5EF4-FFF2-40B4-BE49-F238E27FC236}">
                <a16:creationId xmlns:a16="http://schemas.microsoft.com/office/drawing/2014/main" id="{C7EE9F0D-B6FB-447F-A8EA-A2EF0268A479}"/>
              </a:ext>
            </a:extLst>
          </p:cNvPr>
          <p:cNvSpPr>
            <a:spLocks noGrp="1"/>
          </p:cNvSpPr>
          <p:nvPr>
            <p:ph idx="1"/>
          </p:nvPr>
        </p:nvSpPr>
        <p:spPr>
          <a:xfrm>
            <a:off x="685801" y="1613647"/>
            <a:ext cx="10131425" cy="4177553"/>
          </a:xfrm>
        </p:spPr>
        <p:txBody>
          <a:bodyPr/>
          <a:lstStyle/>
          <a:p>
            <a:pPr>
              <a:buClr>
                <a:srgbClr val="8AD0D6"/>
              </a:buClr>
            </a:pPr>
            <a:r>
              <a:rPr lang="en-IN" dirty="0">
                <a:ea typeface="+mj-lt"/>
                <a:cs typeface="+mj-lt"/>
              </a:rPr>
              <a:t>The variables which the consumers strongly agree on effects their opinion are – trustworthiness of the retailer, monitory benefits supporting the idea of value for money, empathetic customer assistance, functioning of the website, and complete relevant information on products.</a:t>
            </a:r>
          </a:p>
          <a:p>
            <a:pPr>
              <a:buClr>
                <a:srgbClr val="8AD0D6"/>
              </a:buClr>
            </a:pPr>
            <a:r>
              <a:rPr lang="en-IN" dirty="0">
                <a:ea typeface="+mj-lt"/>
                <a:cs typeface="+mj-lt"/>
              </a:rPr>
              <a:t>In the collected data, we see that ‘Amazon.in’ is the most popular online retailer with the greatest number of recommendations. </a:t>
            </a:r>
            <a:endParaRPr lang="en-IN" dirty="0"/>
          </a:p>
          <a:p>
            <a:pPr>
              <a:buClr>
                <a:srgbClr val="8AD0D6"/>
              </a:buClr>
            </a:pPr>
            <a:r>
              <a:rPr lang="en-IN" dirty="0">
                <a:ea typeface="+mj-lt"/>
                <a:cs typeface="+mj-lt"/>
              </a:rPr>
              <a:t>When </a:t>
            </a:r>
            <a:r>
              <a:rPr lang="en-IN" dirty="0" err="1">
                <a:ea typeface="+mj-lt"/>
                <a:cs typeface="+mj-lt"/>
              </a:rPr>
              <a:t>analyzed</a:t>
            </a:r>
            <a:r>
              <a:rPr lang="en-IN" dirty="0">
                <a:ea typeface="+mj-lt"/>
                <a:cs typeface="+mj-lt"/>
              </a:rPr>
              <a:t>, the reason for amazon's popularity is precisely performing well in the above-mentioned factors.</a:t>
            </a:r>
            <a:endParaRPr lang="en-IN" dirty="0"/>
          </a:p>
          <a:p>
            <a:pPr>
              <a:buClr>
                <a:srgbClr val="8AD0D6"/>
              </a:buClr>
            </a:pPr>
            <a:r>
              <a:rPr lang="en-IN" dirty="0">
                <a:ea typeface="+mj-lt"/>
                <a:cs typeface="+mj-lt"/>
              </a:rPr>
              <a:t>The mediocre services and functioning of a website often prompt consumer dissatisfaction.</a:t>
            </a:r>
          </a:p>
          <a:p>
            <a:endParaRPr lang="en-CA" dirty="0"/>
          </a:p>
        </p:txBody>
      </p:sp>
    </p:spTree>
    <p:extLst>
      <p:ext uri="{BB962C8B-B14F-4D97-AF65-F5344CB8AC3E}">
        <p14:creationId xmlns:p14="http://schemas.microsoft.com/office/powerpoint/2010/main" val="1008621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4A503-727D-44FD-B42A-D9E65615E36B}"/>
              </a:ext>
            </a:extLst>
          </p:cNvPr>
          <p:cNvSpPr>
            <a:spLocks noGrp="1"/>
          </p:cNvSpPr>
          <p:nvPr>
            <p:ph type="title"/>
          </p:nvPr>
        </p:nvSpPr>
        <p:spPr/>
        <p:txBody>
          <a:bodyPr>
            <a:normAutofit/>
          </a:bodyPr>
          <a:lstStyle/>
          <a:p>
            <a:r>
              <a:rPr lang="en-GB" sz="4000" dirty="0">
                <a:latin typeface="Calibri"/>
                <a:cs typeface="Calibri Light"/>
              </a:rPr>
              <a:t>Content:</a:t>
            </a:r>
            <a:endParaRPr lang="en-CA" sz="4000" dirty="0"/>
          </a:p>
        </p:txBody>
      </p:sp>
      <p:sp>
        <p:nvSpPr>
          <p:cNvPr id="3" name="Content Placeholder 2">
            <a:extLst>
              <a:ext uri="{FF2B5EF4-FFF2-40B4-BE49-F238E27FC236}">
                <a16:creationId xmlns:a16="http://schemas.microsoft.com/office/drawing/2014/main" id="{D9E6F35A-699E-49EF-9973-D758F7A9ECC5}"/>
              </a:ext>
            </a:extLst>
          </p:cNvPr>
          <p:cNvSpPr>
            <a:spLocks noGrp="1"/>
          </p:cNvSpPr>
          <p:nvPr>
            <p:ph idx="1"/>
          </p:nvPr>
        </p:nvSpPr>
        <p:spPr/>
        <p:txBody>
          <a:bodyPr/>
          <a:lstStyle/>
          <a:p>
            <a:pPr marL="342900" indent="-342900">
              <a:lnSpc>
                <a:spcPct val="100000"/>
              </a:lnSpc>
              <a:buFont typeface="+mj-lt"/>
              <a:buAutoNum type="alphaUcPeriod"/>
            </a:pPr>
            <a:r>
              <a:rPr lang="en-GB" sz="2400" dirty="0">
                <a:latin typeface="Century Gothic"/>
                <a:ea typeface="+mn-lt"/>
                <a:cs typeface="+mn-lt"/>
              </a:rPr>
              <a:t>Problem statement </a:t>
            </a:r>
            <a:endParaRPr lang="en-US" sz="2400" dirty="0">
              <a:latin typeface="Century Gothic"/>
              <a:ea typeface="+mn-lt"/>
              <a:cs typeface="+mn-lt"/>
            </a:endParaRPr>
          </a:p>
          <a:p>
            <a:pPr marL="342900" indent="-342900">
              <a:lnSpc>
                <a:spcPct val="100000"/>
              </a:lnSpc>
              <a:buAutoNum type="alphaUcPeriod" startAt="2"/>
            </a:pPr>
            <a:r>
              <a:rPr lang="en-GB" sz="2400" dirty="0">
                <a:latin typeface="Century Gothic"/>
                <a:ea typeface="+mn-lt"/>
                <a:cs typeface="+mn-lt"/>
              </a:rPr>
              <a:t>Data analysis</a:t>
            </a:r>
            <a:endParaRPr lang="en-US" sz="2400" dirty="0">
              <a:latin typeface="Century Gothic"/>
              <a:ea typeface="+mn-lt"/>
              <a:cs typeface="+mn-lt"/>
            </a:endParaRPr>
          </a:p>
          <a:p>
            <a:pPr marL="342900" indent="-342900">
              <a:lnSpc>
                <a:spcPct val="100000"/>
              </a:lnSpc>
              <a:buAutoNum type="alphaUcPeriod" startAt="2"/>
            </a:pPr>
            <a:r>
              <a:rPr lang="en-GB" sz="2400" dirty="0">
                <a:latin typeface="Century Gothic"/>
                <a:ea typeface="+mn-lt"/>
                <a:cs typeface="+mn-lt"/>
              </a:rPr>
              <a:t>Visualization</a:t>
            </a:r>
            <a:endParaRPr lang="en-US" sz="2400" dirty="0">
              <a:latin typeface="Century Gothic"/>
              <a:ea typeface="+mn-lt"/>
              <a:cs typeface="+mn-lt"/>
            </a:endParaRPr>
          </a:p>
          <a:p>
            <a:pPr marL="342900" indent="-342900">
              <a:lnSpc>
                <a:spcPct val="100000"/>
              </a:lnSpc>
              <a:buAutoNum type="alphaUcPeriod" startAt="2"/>
            </a:pPr>
            <a:r>
              <a:rPr lang="en-GB" sz="2400" dirty="0">
                <a:latin typeface="Century Gothic"/>
                <a:ea typeface="+mn-lt"/>
                <a:cs typeface="+mn-lt"/>
              </a:rPr>
              <a:t>Conclusions</a:t>
            </a:r>
          </a:p>
          <a:p>
            <a:endParaRPr lang="en-CA" dirty="0"/>
          </a:p>
        </p:txBody>
      </p:sp>
    </p:spTree>
    <p:extLst>
      <p:ext uri="{BB962C8B-B14F-4D97-AF65-F5344CB8AC3E}">
        <p14:creationId xmlns:p14="http://schemas.microsoft.com/office/powerpoint/2010/main" val="30191662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43742-7328-44E2-88DE-5A05D0DC2468}"/>
              </a:ext>
            </a:extLst>
          </p:cNvPr>
          <p:cNvSpPr>
            <a:spLocks noGrp="1"/>
          </p:cNvSpPr>
          <p:nvPr>
            <p:ph type="title"/>
          </p:nvPr>
        </p:nvSpPr>
        <p:spPr/>
        <p:txBody>
          <a:bodyPr>
            <a:normAutofit/>
          </a:bodyPr>
          <a:lstStyle/>
          <a:p>
            <a:r>
              <a:rPr lang="en-GB" sz="4000" dirty="0">
                <a:latin typeface="Calibri"/>
                <a:cs typeface="Calibri Light"/>
              </a:rPr>
              <a:t>Problem statement:</a:t>
            </a:r>
            <a:endParaRPr lang="en-CA" sz="4000" dirty="0"/>
          </a:p>
        </p:txBody>
      </p:sp>
      <p:sp>
        <p:nvSpPr>
          <p:cNvPr id="3" name="Content Placeholder 2">
            <a:extLst>
              <a:ext uri="{FF2B5EF4-FFF2-40B4-BE49-F238E27FC236}">
                <a16:creationId xmlns:a16="http://schemas.microsoft.com/office/drawing/2014/main" id="{F2AFF883-6D15-4357-AF34-AE8E036CE033}"/>
              </a:ext>
            </a:extLst>
          </p:cNvPr>
          <p:cNvSpPr>
            <a:spLocks noGrp="1"/>
          </p:cNvSpPr>
          <p:nvPr>
            <p:ph idx="1"/>
          </p:nvPr>
        </p:nvSpPr>
        <p:spPr/>
        <p:txBody>
          <a:bodyPr>
            <a:normAutofit/>
          </a:bodyPr>
          <a:lstStyle/>
          <a:p>
            <a:pPr>
              <a:buFont typeface="Wingdings" panose="05000000000000000000" pitchFamily="2" charset="2"/>
              <a:buChar char="Ø"/>
            </a:pPr>
            <a:r>
              <a:rPr lang="en-US" dirty="0"/>
              <a:t>E-commerce has become a vital part of our life in this day and age. </a:t>
            </a:r>
          </a:p>
          <a:p>
            <a:pPr>
              <a:buFont typeface="Wingdings" panose="05000000000000000000" pitchFamily="2" charset="2"/>
              <a:buChar char="Ø"/>
            </a:pPr>
            <a:r>
              <a:rPr lang="en-US" dirty="0"/>
              <a:t>The popularity of the internet era has resulted in an increase in the number of online retail businesses. The key to keeping the top spot is data analysis.</a:t>
            </a:r>
          </a:p>
          <a:p>
            <a:pPr>
              <a:buFont typeface="Wingdings" panose="05000000000000000000" pitchFamily="2" charset="2"/>
              <a:buChar char="Ø"/>
            </a:pPr>
            <a:r>
              <a:rPr lang="en-US" dirty="0"/>
              <a:t>While marketing the monitory benefits makes it simpler to recruit clients, maintaining their loyalty is a challenge. </a:t>
            </a:r>
          </a:p>
          <a:p>
            <a:pPr>
              <a:buFont typeface="Wingdings" panose="05000000000000000000" pitchFamily="2" charset="2"/>
              <a:buChar char="Ø"/>
            </a:pPr>
            <a:r>
              <a:rPr lang="en-US" dirty="0"/>
              <a:t>In our case, retention equates to satisfaction right now. </a:t>
            </a:r>
          </a:p>
          <a:p>
            <a:pPr>
              <a:buFont typeface="Wingdings" panose="05000000000000000000" pitchFamily="2" charset="2"/>
              <a:buChar char="Ø"/>
            </a:pPr>
            <a:r>
              <a:rPr lang="en-US" dirty="0"/>
              <a:t>The data acquired through surveys and other methods are carefully analyzed with the purpose of gaining user approval.</a:t>
            </a:r>
          </a:p>
          <a:p>
            <a:pPr>
              <a:buFont typeface="Wingdings" panose="05000000000000000000" pitchFamily="2" charset="2"/>
              <a:buChar char="Ø"/>
            </a:pPr>
            <a:r>
              <a:rPr lang="en-US" dirty="0"/>
              <a:t>The more recommendations there are, the more universal the users' attitude is, which can be utilized to measure user satisfaction.</a:t>
            </a:r>
            <a:endParaRPr lang="en-CA" dirty="0"/>
          </a:p>
        </p:txBody>
      </p:sp>
    </p:spTree>
    <p:extLst>
      <p:ext uri="{BB962C8B-B14F-4D97-AF65-F5344CB8AC3E}">
        <p14:creationId xmlns:p14="http://schemas.microsoft.com/office/powerpoint/2010/main" val="16731988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56875-033B-418A-B70E-D63A77EFCF25}"/>
              </a:ext>
            </a:extLst>
          </p:cNvPr>
          <p:cNvSpPr>
            <a:spLocks noGrp="1"/>
          </p:cNvSpPr>
          <p:nvPr>
            <p:ph type="title"/>
          </p:nvPr>
        </p:nvSpPr>
        <p:spPr/>
        <p:txBody>
          <a:bodyPr/>
          <a:lstStyle/>
          <a:p>
            <a:r>
              <a:rPr lang="en-GB" sz="3600" dirty="0">
                <a:latin typeface="Calibri"/>
                <a:cs typeface="Calibri Light"/>
              </a:rPr>
              <a:t>Data analysis and visualization:</a:t>
            </a:r>
            <a:endParaRPr lang="en-CA" dirty="0"/>
          </a:p>
        </p:txBody>
      </p:sp>
      <p:sp>
        <p:nvSpPr>
          <p:cNvPr id="3" name="Content Placeholder 2">
            <a:extLst>
              <a:ext uri="{FF2B5EF4-FFF2-40B4-BE49-F238E27FC236}">
                <a16:creationId xmlns:a16="http://schemas.microsoft.com/office/drawing/2014/main" id="{60E1F5EB-D8AD-4150-B2F3-A1AF93C8BF96}"/>
              </a:ext>
            </a:extLst>
          </p:cNvPr>
          <p:cNvSpPr>
            <a:spLocks noGrp="1"/>
          </p:cNvSpPr>
          <p:nvPr>
            <p:ph idx="1"/>
          </p:nvPr>
        </p:nvSpPr>
        <p:spPr>
          <a:xfrm>
            <a:off x="685801" y="2142067"/>
            <a:ext cx="10131425" cy="4338944"/>
          </a:xfrm>
        </p:spPr>
        <p:txBody>
          <a:bodyPr/>
          <a:lstStyle/>
          <a:p>
            <a:pPr>
              <a:buFont typeface="Wingdings" panose="05000000000000000000" pitchFamily="2" charset="2"/>
              <a:buChar char="Ø"/>
            </a:pPr>
            <a:r>
              <a:rPr lang="en-CA" dirty="0"/>
              <a:t>We started with loading the dataset using python libraries and then identified all the variables along with the data types in each variable as well as null values and found that all the variables are of categorical in nature with datatypes either object or integer.</a:t>
            </a:r>
          </a:p>
          <a:p>
            <a:pPr>
              <a:buFont typeface="Wingdings" panose="05000000000000000000" pitchFamily="2" charset="2"/>
              <a:buChar char="Ø"/>
            </a:pPr>
            <a:r>
              <a:rPr lang="en-CA" dirty="0"/>
              <a:t>To view customer attitude we did an analysis of features and classes associated with those. We counted different classes associated with each feature.</a:t>
            </a:r>
          </a:p>
          <a:p>
            <a:pPr>
              <a:buFont typeface="Wingdings" panose="05000000000000000000" pitchFamily="2" charset="2"/>
              <a:buChar char="q"/>
            </a:pPr>
            <a:r>
              <a:rPr lang="en-CA" dirty="0"/>
              <a:t>Some observations are as follow:</a:t>
            </a:r>
          </a:p>
          <a:p>
            <a:pPr marL="342900" indent="-342900">
              <a:buAutoNum type="alphaUcPeriod"/>
            </a:pPr>
            <a:r>
              <a:rPr lang="en-CA" dirty="0"/>
              <a:t>Females between the age group 20 to 50 years are shopping more than other categories or age groups.</a:t>
            </a:r>
          </a:p>
          <a:p>
            <a:pPr marL="342900" indent="-342900">
              <a:buAutoNum type="alphaUcPeriod"/>
            </a:pPr>
            <a:r>
              <a:rPr lang="en-CA" dirty="0"/>
              <a:t>Most easy and convenient method of payment is a Credit/Debit card because offers on these help in attracting customers.</a:t>
            </a:r>
          </a:p>
          <a:p>
            <a:pPr marL="342900" indent="-342900">
              <a:buAutoNum type="alphaUcPeriod"/>
            </a:pPr>
            <a:r>
              <a:rPr lang="en-CA" dirty="0"/>
              <a:t>Customer support is highly important for online shoppers.</a:t>
            </a:r>
          </a:p>
          <a:p>
            <a:pPr marL="342900" indent="-342900">
              <a:buAutoNum type="alphaUcPeriod"/>
            </a:pPr>
            <a:r>
              <a:rPr lang="en-US" dirty="0"/>
              <a:t>User loyalty is also influenced by monetary advantages and trust in the retailer.</a:t>
            </a:r>
            <a:endParaRPr lang="en-CA" dirty="0"/>
          </a:p>
          <a:p>
            <a:pPr marL="342900" indent="-342900">
              <a:buAutoNum type="alphaUcPeriod"/>
            </a:pPr>
            <a:endParaRPr lang="en-CA" dirty="0"/>
          </a:p>
        </p:txBody>
      </p:sp>
    </p:spTree>
    <p:extLst>
      <p:ext uri="{BB962C8B-B14F-4D97-AF65-F5344CB8AC3E}">
        <p14:creationId xmlns:p14="http://schemas.microsoft.com/office/powerpoint/2010/main" val="37470597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dddd">
            <a:extLst>
              <a:ext uri="{FF2B5EF4-FFF2-40B4-BE49-F238E27FC236}">
                <a16:creationId xmlns:a16="http://schemas.microsoft.com/office/drawing/2014/main" id="{5AC7BB25-566B-428E-9077-1A1B54EBA22D}"/>
              </a:ext>
            </a:extLst>
          </p:cNvPr>
          <p:cNvPicPr>
            <a:picLocks noChangeAspect="1"/>
          </p:cNvPicPr>
          <p:nvPr/>
        </p:nvPicPr>
        <p:blipFill>
          <a:blip r:embed="rId2"/>
          <a:stretch>
            <a:fillRect/>
          </a:stretch>
        </p:blipFill>
        <p:spPr>
          <a:xfrm>
            <a:off x="6801853" y="609600"/>
            <a:ext cx="4990224" cy="4939553"/>
          </a:xfrm>
          <a:prstGeom prst="rect">
            <a:avLst/>
          </a:prstGeom>
        </p:spPr>
      </p:pic>
      <p:pic>
        <p:nvPicPr>
          <p:cNvPr id="7" name="Picture 6">
            <a:extLst>
              <a:ext uri="{FF2B5EF4-FFF2-40B4-BE49-F238E27FC236}">
                <a16:creationId xmlns:a16="http://schemas.microsoft.com/office/drawing/2014/main" id="{836807BE-420F-4089-A53C-321D70204718}"/>
              </a:ext>
            </a:extLst>
          </p:cNvPr>
          <p:cNvPicPr>
            <a:picLocks noChangeAspect="1"/>
          </p:cNvPicPr>
          <p:nvPr/>
        </p:nvPicPr>
        <p:blipFill>
          <a:blip r:embed="rId3"/>
          <a:stretch>
            <a:fillRect/>
          </a:stretch>
        </p:blipFill>
        <p:spPr>
          <a:xfrm>
            <a:off x="475130" y="2339788"/>
            <a:ext cx="11250705" cy="3908611"/>
          </a:xfrm>
          <a:prstGeom prst="rect">
            <a:avLst/>
          </a:prstGeom>
        </p:spPr>
      </p:pic>
      <p:sp>
        <p:nvSpPr>
          <p:cNvPr id="8" name="TextBox 7">
            <a:extLst>
              <a:ext uri="{FF2B5EF4-FFF2-40B4-BE49-F238E27FC236}">
                <a16:creationId xmlns:a16="http://schemas.microsoft.com/office/drawing/2014/main" id="{FE0D87F7-FF32-4059-9F13-6D7D325114CE}"/>
              </a:ext>
            </a:extLst>
          </p:cNvPr>
          <p:cNvSpPr txBox="1"/>
          <p:nvPr/>
        </p:nvSpPr>
        <p:spPr>
          <a:xfrm>
            <a:off x="717177" y="304800"/>
            <a:ext cx="10757646" cy="1477328"/>
          </a:xfrm>
          <a:prstGeom prst="rect">
            <a:avLst/>
          </a:prstGeom>
          <a:noFill/>
        </p:spPr>
        <p:txBody>
          <a:bodyPr wrap="square" rtlCol="0">
            <a:spAutoFit/>
          </a:bodyPr>
          <a:lstStyle/>
          <a:p>
            <a:r>
              <a:rPr lang="en-CA" dirty="0"/>
              <a:t>Bar chart of user recommendations:</a:t>
            </a:r>
          </a:p>
          <a:p>
            <a:endParaRPr lang="en-CA" dirty="0"/>
          </a:p>
          <a:p>
            <a:pPr marL="400050" indent="-400050">
              <a:buFont typeface="+mj-lt"/>
              <a:buAutoNum type="romanUcPeriod"/>
            </a:pPr>
            <a:r>
              <a:rPr lang="en-CA" dirty="0"/>
              <a:t>Amazon is the most recommended online retailer by most customers.</a:t>
            </a:r>
          </a:p>
          <a:p>
            <a:pPr marL="400050" indent="-400050">
              <a:buFont typeface="+mj-lt"/>
              <a:buAutoNum type="romanUcPeriod"/>
            </a:pPr>
            <a:r>
              <a:rPr lang="en-CA" dirty="0"/>
              <a:t>Flipkart is the second one and Myntra holds third place. </a:t>
            </a:r>
          </a:p>
          <a:p>
            <a:pPr marL="400050" indent="-400050">
              <a:buFont typeface="+mj-lt"/>
              <a:buAutoNum type="romanUcPeriod"/>
            </a:pPr>
            <a:r>
              <a:rPr lang="en-CA" dirty="0"/>
              <a:t>There are only a few recommendations for Snapdeal and Paytm</a:t>
            </a:r>
          </a:p>
        </p:txBody>
      </p:sp>
    </p:spTree>
    <p:extLst>
      <p:ext uri="{BB962C8B-B14F-4D97-AF65-F5344CB8AC3E}">
        <p14:creationId xmlns:p14="http://schemas.microsoft.com/office/powerpoint/2010/main" val="27713621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D1AE4D0-541A-4521-A908-E018B7ECB4D7}"/>
              </a:ext>
            </a:extLst>
          </p:cNvPr>
          <p:cNvPicPr>
            <a:picLocks noChangeAspect="1"/>
          </p:cNvPicPr>
          <p:nvPr/>
        </p:nvPicPr>
        <p:blipFill>
          <a:blip r:embed="rId2"/>
          <a:stretch>
            <a:fillRect/>
          </a:stretch>
        </p:blipFill>
        <p:spPr>
          <a:xfrm>
            <a:off x="5724202" y="1584150"/>
            <a:ext cx="6255947" cy="4025397"/>
          </a:xfrm>
          <a:prstGeom prst="rect">
            <a:avLst/>
          </a:prstGeom>
        </p:spPr>
      </p:pic>
      <p:pic>
        <p:nvPicPr>
          <p:cNvPr id="7" name="Picture 6">
            <a:extLst>
              <a:ext uri="{FF2B5EF4-FFF2-40B4-BE49-F238E27FC236}">
                <a16:creationId xmlns:a16="http://schemas.microsoft.com/office/drawing/2014/main" id="{AD98DBCB-6B85-4551-B43B-25F6209435CB}"/>
              </a:ext>
            </a:extLst>
          </p:cNvPr>
          <p:cNvPicPr>
            <a:picLocks noChangeAspect="1"/>
          </p:cNvPicPr>
          <p:nvPr/>
        </p:nvPicPr>
        <p:blipFill>
          <a:blip r:embed="rId3"/>
          <a:stretch>
            <a:fillRect/>
          </a:stretch>
        </p:blipFill>
        <p:spPr>
          <a:xfrm>
            <a:off x="0" y="1584150"/>
            <a:ext cx="5724202" cy="4025397"/>
          </a:xfrm>
          <a:prstGeom prst="rect">
            <a:avLst/>
          </a:prstGeom>
        </p:spPr>
      </p:pic>
      <p:sp>
        <p:nvSpPr>
          <p:cNvPr id="10" name="TextBox 9">
            <a:extLst>
              <a:ext uri="{FF2B5EF4-FFF2-40B4-BE49-F238E27FC236}">
                <a16:creationId xmlns:a16="http://schemas.microsoft.com/office/drawing/2014/main" id="{F55F2EF3-C4BA-42C8-BDA3-262E44FBC83F}"/>
              </a:ext>
            </a:extLst>
          </p:cNvPr>
          <p:cNvSpPr txBox="1"/>
          <p:nvPr/>
        </p:nvSpPr>
        <p:spPr>
          <a:xfrm>
            <a:off x="313765" y="-232092"/>
            <a:ext cx="7100046" cy="1231106"/>
          </a:xfrm>
          <a:prstGeom prst="rect">
            <a:avLst/>
          </a:prstGeom>
          <a:noFill/>
        </p:spPr>
        <p:txBody>
          <a:bodyPr wrap="square">
            <a:spAutoFit/>
          </a:bodyPr>
          <a:lstStyle/>
          <a:p>
            <a:endParaRPr lang="en-IN" sz="1800" dirty="0">
              <a:solidFill>
                <a:schemeClr val="bg1"/>
              </a:solidFill>
              <a:latin typeface="Calibri"/>
              <a:cs typeface="Calibri"/>
            </a:endParaRPr>
          </a:p>
          <a:p>
            <a:endParaRPr lang="en-IN" dirty="0">
              <a:solidFill>
                <a:schemeClr val="bg1"/>
              </a:solidFill>
              <a:latin typeface="Calibri"/>
              <a:cs typeface="Calibri"/>
            </a:endParaRPr>
          </a:p>
          <a:p>
            <a:endParaRPr lang="en-IN" dirty="0">
              <a:solidFill>
                <a:schemeClr val="bg1"/>
              </a:solidFill>
              <a:latin typeface="Calibri"/>
              <a:cs typeface="Calibri"/>
            </a:endParaRPr>
          </a:p>
          <a:p>
            <a:r>
              <a:rPr lang="en-IN" sz="2000" dirty="0">
                <a:latin typeface="Calibri"/>
                <a:cs typeface="Calibri"/>
              </a:rPr>
              <a:t>Count plot of factors concerning utilitarian and hedonic values:</a:t>
            </a:r>
            <a:endParaRPr lang="en-CA" sz="2000" dirty="0"/>
          </a:p>
        </p:txBody>
      </p:sp>
    </p:spTree>
    <p:extLst>
      <p:ext uri="{BB962C8B-B14F-4D97-AF65-F5344CB8AC3E}">
        <p14:creationId xmlns:p14="http://schemas.microsoft.com/office/powerpoint/2010/main" val="7218453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A0D329-CE74-4442-9EE5-10C796BC2FFB}"/>
              </a:ext>
            </a:extLst>
          </p:cNvPr>
          <p:cNvSpPr>
            <a:spLocks noGrp="1"/>
          </p:cNvSpPr>
          <p:nvPr>
            <p:ph idx="1"/>
          </p:nvPr>
        </p:nvSpPr>
        <p:spPr>
          <a:xfrm>
            <a:off x="712696" y="-2149641"/>
            <a:ext cx="10131425" cy="9192126"/>
          </a:xfrm>
        </p:spPr>
        <p:txBody>
          <a:bodyPr/>
          <a:lstStyle/>
          <a:p>
            <a:pPr>
              <a:buFont typeface="Wingdings" panose="05000000000000000000" pitchFamily="2" charset="2"/>
              <a:buChar char="Ø"/>
            </a:pPr>
            <a:r>
              <a:rPr lang="en-CA" dirty="0"/>
              <a:t>It is very crucial for customers to be provided with all the information regarding the product</a:t>
            </a:r>
          </a:p>
          <a:p>
            <a:pPr>
              <a:buFont typeface="Wingdings" panose="05000000000000000000" pitchFamily="2" charset="2"/>
              <a:buChar char="Ø"/>
            </a:pPr>
            <a:r>
              <a:rPr lang="en-CA" dirty="0"/>
              <a:t>Happiness of customer is directly related to the offers provided by the retailer. </a:t>
            </a:r>
          </a:p>
          <a:p>
            <a:pPr>
              <a:buFont typeface="Wingdings" panose="05000000000000000000" pitchFamily="2" charset="2"/>
              <a:buChar char="Ø"/>
            </a:pPr>
            <a:r>
              <a:rPr lang="en-CA" dirty="0"/>
              <a:t>Almost half of the customers agree that gratification is achieved through shopping.</a:t>
            </a:r>
          </a:p>
          <a:p>
            <a:pPr marL="0" indent="0">
              <a:buNone/>
            </a:pPr>
            <a:endParaRPr lang="en-CA" dirty="0"/>
          </a:p>
        </p:txBody>
      </p:sp>
    </p:spTree>
    <p:extLst>
      <p:ext uri="{BB962C8B-B14F-4D97-AF65-F5344CB8AC3E}">
        <p14:creationId xmlns:p14="http://schemas.microsoft.com/office/powerpoint/2010/main" val="3378606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3C611D9-5FF5-45AD-A6B1-C5B96CCA23B4}"/>
              </a:ext>
            </a:extLst>
          </p:cNvPr>
          <p:cNvPicPr>
            <a:picLocks noGrp="1" noChangeAspect="1"/>
          </p:cNvPicPr>
          <p:nvPr>
            <p:ph idx="1"/>
          </p:nvPr>
        </p:nvPicPr>
        <p:blipFill>
          <a:blip r:embed="rId2"/>
          <a:stretch>
            <a:fillRect/>
          </a:stretch>
        </p:blipFill>
        <p:spPr>
          <a:xfrm>
            <a:off x="701842" y="2232212"/>
            <a:ext cx="10131425" cy="4078045"/>
          </a:xfrm>
        </p:spPr>
      </p:pic>
      <p:sp>
        <p:nvSpPr>
          <p:cNvPr id="6" name="TextBox 5">
            <a:extLst>
              <a:ext uri="{FF2B5EF4-FFF2-40B4-BE49-F238E27FC236}">
                <a16:creationId xmlns:a16="http://schemas.microsoft.com/office/drawing/2014/main" id="{BF8603DD-6891-4619-BD28-6CC74615B37F}"/>
              </a:ext>
            </a:extLst>
          </p:cNvPr>
          <p:cNvSpPr txBox="1"/>
          <p:nvPr/>
        </p:nvSpPr>
        <p:spPr>
          <a:xfrm>
            <a:off x="1380565" y="591671"/>
            <a:ext cx="9323294" cy="1200329"/>
          </a:xfrm>
          <a:prstGeom prst="rect">
            <a:avLst/>
          </a:prstGeom>
          <a:noFill/>
        </p:spPr>
        <p:txBody>
          <a:bodyPr wrap="square" rtlCol="0">
            <a:spAutoFit/>
          </a:bodyPr>
          <a:lstStyle/>
          <a:p>
            <a:pPr marL="285750" indent="-285750">
              <a:buFont typeface="Wingdings" panose="05000000000000000000" pitchFamily="2" charset="2"/>
              <a:buChar char="Ø"/>
            </a:pPr>
            <a:r>
              <a:rPr lang="en-CA" dirty="0"/>
              <a:t>Most of the customers shopping online from Noida City, followed by Delhi, Bangalore, and Karnal</a:t>
            </a:r>
          </a:p>
          <a:p>
            <a:pPr marL="285750" indent="-285750">
              <a:buFont typeface="Wingdings" panose="05000000000000000000" pitchFamily="2" charset="2"/>
              <a:buChar char="Ø"/>
            </a:pPr>
            <a:r>
              <a:rPr lang="en-CA" dirty="0"/>
              <a:t>There are only a few customers from Bulandshahr and Moradabad who does online shopping</a:t>
            </a:r>
          </a:p>
          <a:p>
            <a:pPr marL="285750" indent="-285750">
              <a:buFont typeface="Wingdings" panose="05000000000000000000" pitchFamily="2" charset="2"/>
              <a:buChar char="Ø"/>
            </a:pPr>
            <a:endParaRPr lang="en-CA" dirty="0"/>
          </a:p>
        </p:txBody>
      </p:sp>
    </p:spTree>
    <p:extLst>
      <p:ext uri="{BB962C8B-B14F-4D97-AF65-F5344CB8AC3E}">
        <p14:creationId xmlns:p14="http://schemas.microsoft.com/office/powerpoint/2010/main" val="32187968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4F1DC-9CB6-4C52-8D07-508985545962}"/>
              </a:ext>
            </a:extLst>
          </p:cNvPr>
          <p:cNvSpPr>
            <a:spLocks noGrp="1"/>
          </p:cNvSpPr>
          <p:nvPr>
            <p:ph type="title"/>
          </p:nvPr>
        </p:nvSpPr>
        <p:spPr>
          <a:xfrm>
            <a:off x="685801" y="609601"/>
            <a:ext cx="10131425" cy="457200"/>
          </a:xfrm>
        </p:spPr>
        <p:txBody>
          <a:bodyPr>
            <a:normAutofit/>
          </a:bodyPr>
          <a:lstStyle/>
          <a:p>
            <a:r>
              <a:rPr lang="en-GB" sz="2400" b="1" dirty="0">
                <a:latin typeface="Calibri"/>
                <a:cs typeface="Calibri Light"/>
              </a:rPr>
              <a:t>Why is amazon the most Popular choice of customers?</a:t>
            </a:r>
            <a:endParaRPr lang="en-CA" sz="2400" dirty="0"/>
          </a:p>
        </p:txBody>
      </p:sp>
      <p:pic>
        <p:nvPicPr>
          <p:cNvPr id="9" name="Content Placeholder 8">
            <a:extLst>
              <a:ext uri="{FF2B5EF4-FFF2-40B4-BE49-F238E27FC236}">
                <a16:creationId xmlns:a16="http://schemas.microsoft.com/office/drawing/2014/main" id="{EDF8AE8C-A9C4-4C63-87AA-568143F6BD05}"/>
              </a:ext>
            </a:extLst>
          </p:cNvPr>
          <p:cNvPicPr>
            <a:picLocks noGrp="1" noChangeAspect="1"/>
          </p:cNvPicPr>
          <p:nvPr>
            <p:ph idx="1"/>
          </p:nvPr>
        </p:nvPicPr>
        <p:blipFill>
          <a:blip r:embed="rId2"/>
          <a:stretch>
            <a:fillRect/>
          </a:stretch>
        </p:blipFill>
        <p:spPr>
          <a:xfrm>
            <a:off x="217201" y="1304427"/>
            <a:ext cx="3541208" cy="2426400"/>
          </a:xfrm>
        </p:spPr>
      </p:pic>
      <p:pic>
        <p:nvPicPr>
          <p:cNvPr id="11" name="Picture 10">
            <a:extLst>
              <a:ext uri="{FF2B5EF4-FFF2-40B4-BE49-F238E27FC236}">
                <a16:creationId xmlns:a16="http://schemas.microsoft.com/office/drawing/2014/main" id="{86483392-0456-40B1-AE76-914B1D9C9428}"/>
              </a:ext>
            </a:extLst>
          </p:cNvPr>
          <p:cNvPicPr>
            <a:picLocks noChangeAspect="1"/>
          </p:cNvPicPr>
          <p:nvPr/>
        </p:nvPicPr>
        <p:blipFill>
          <a:blip r:embed="rId3"/>
          <a:stretch>
            <a:fillRect/>
          </a:stretch>
        </p:blipFill>
        <p:spPr>
          <a:xfrm>
            <a:off x="4006941" y="1304421"/>
            <a:ext cx="2371164" cy="2424897"/>
          </a:xfrm>
          <a:prstGeom prst="rect">
            <a:avLst/>
          </a:prstGeom>
        </p:spPr>
      </p:pic>
      <p:pic>
        <p:nvPicPr>
          <p:cNvPr id="13" name="Picture 12">
            <a:extLst>
              <a:ext uri="{FF2B5EF4-FFF2-40B4-BE49-F238E27FC236}">
                <a16:creationId xmlns:a16="http://schemas.microsoft.com/office/drawing/2014/main" id="{6E10BBF2-63EB-409D-8B9D-2B60B847145D}"/>
              </a:ext>
            </a:extLst>
          </p:cNvPr>
          <p:cNvPicPr>
            <a:picLocks noChangeAspect="1"/>
          </p:cNvPicPr>
          <p:nvPr/>
        </p:nvPicPr>
        <p:blipFill>
          <a:blip r:embed="rId4"/>
          <a:stretch>
            <a:fillRect/>
          </a:stretch>
        </p:blipFill>
        <p:spPr>
          <a:xfrm>
            <a:off x="775449" y="3957974"/>
            <a:ext cx="2371164" cy="2424897"/>
          </a:xfrm>
          <a:prstGeom prst="rect">
            <a:avLst/>
          </a:prstGeom>
        </p:spPr>
      </p:pic>
      <p:pic>
        <p:nvPicPr>
          <p:cNvPr id="15" name="Picture 14">
            <a:extLst>
              <a:ext uri="{FF2B5EF4-FFF2-40B4-BE49-F238E27FC236}">
                <a16:creationId xmlns:a16="http://schemas.microsoft.com/office/drawing/2014/main" id="{83C99AE0-578F-4697-AD3E-2CEECE36DDF0}"/>
              </a:ext>
            </a:extLst>
          </p:cNvPr>
          <p:cNvPicPr>
            <a:picLocks noChangeAspect="1"/>
          </p:cNvPicPr>
          <p:nvPr/>
        </p:nvPicPr>
        <p:blipFill>
          <a:blip r:embed="rId5"/>
          <a:stretch>
            <a:fillRect/>
          </a:stretch>
        </p:blipFill>
        <p:spPr>
          <a:xfrm>
            <a:off x="4006941" y="3957973"/>
            <a:ext cx="2371164" cy="2424898"/>
          </a:xfrm>
          <a:prstGeom prst="rect">
            <a:avLst/>
          </a:prstGeom>
        </p:spPr>
      </p:pic>
      <p:sp>
        <p:nvSpPr>
          <p:cNvPr id="16" name="TextBox 15">
            <a:extLst>
              <a:ext uri="{FF2B5EF4-FFF2-40B4-BE49-F238E27FC236}">
                <a16:creationId xmlns:a16="http://schemas.microsoft.com/office/drawing/2014/main" id="{4CD9BB73-C557-463D-AA9E-2A58A44C94D5}"/>
              </a:ext>
            </a:extLst>
          </p:cNvPr>
          <p:cNvSpPr txBox="1"/>
          <p:nvPr/>
        </p:nvSpPr>
        <p:spPr>
          <a:xfrm>
            <a:off x="7064188" y="1304421"/>
            <a:ext cx="4625788" cy="5078313"/>
          </a:xfrm>
          <a:prstGeom prst="rect">
            <a:avLst/>
          </a:prstGeom>
          <a:noFill/>
        </p:spPr>
        <p:txBody>
          <a:bodyPr wrap="square" rtlCol="0">
            <a:spAutoFit/>
          </a:bodyPr>
          <a:lstStyle/>
          <a:p>
            <a:pPr marL="285750" indent="-285750">
              <a:buFont typeface="Wingdings" panose="05000000000000000000" pitchFamily="2" charset="2"/>
              <a:buChar char="Ø"/>
            </a:pPr>
            <a:r>
              <a:rPr lang="en-CA" dirty="0"/>
              <a:t>As we can see that customers prefer complete and relevant information of the product which helps them to explore many options and compare these products.</a:t>
            </a:r>
          </a:p>
          <a:p>
            <a:pPr marL="285750" indent="-285750">
              <a:buFont typeface="Wingdings" panose="05000000000000000000" pitchFamily="2" charset="2"/>
              <a:buChar char="Ø"/>
            </a:pPr>
            <a:r>
              <a:rPr lang="en-CA" dirty="0"/>
              <a:t>Easy to use website or application is another factor that plays an important role in online shopping. Also, retailers can get more attention to their products if the website is easy to use.</a:t>
            </a:r>
          </a:p>
          <a:p>
            <a:pPr marL="285750" indent="-285750">
              <a:buFont typeface="Wingdings" panose="05000000000000000000" pitchFamily="2" charset="2"/>
              <a:buChar char="Ø"/>
            </a:pPr>
            <a:r>
              <a:rPr lang="en-CA" dirty="0"/>
              <a:t>Most of the customers want their order to get shipped fastly and deliver as soon as possible.</a:t>
            </a:r>
          </a:p>
          <a:p>
            <a:pPr marL="285750" indent="-285750">
              <a:buFont typeface="Wingdings" panose="05000000000000000000" pitchFamily="2" charset="2"/>
              <a:buChar char="Ø"/>
            </a:pPr>
            <a:r>
              <a:rPr lang="en-CA" dirty="0"/>
              <a:t>Quickness to complete a purchase is directly proportional to easy to use website. If the website or application is easy to use, customers can easily order products in few minutes and go to checkout.</a:t>
            </a:r>
          </a:p>
          <a:p>
            <a:pPr marL="285750" indent="-285750">
              <a:buFont typeface="Wingdings" panose="05000000000000000000" pitchFamily="2" charset="2"/>
              <a:buChar char="Ø"/>
            </a:pPr>
            <a:endParaRPr lang="en-CA" dirty="0"/>
          </a:p>
        </p:txBody>
      </p:sp>
    </p:spTree>
    <p:extLst>
      <p:ext uri="{BB962C8B-B14F-4D97-AF65-F5344CB8AC3E}">
        <p14:creationId xmlns:p14="http://schemas.microsoft.com/office/powerpoint/2010/main" val="93898911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6476F"/>
      </a:dk2>
      <a:lt2>
        <a:srgbClr val="EBEBEB"/>
      </a:lt2>
      <a:accent1>
        <a:srgbClr val="E5B458"/>
      </a:accent1>
      <a:accent2>
        <a:srgbClr val="F77754"/>
      </a:accent2>
      <a:accent3>
        <a:srgbClr val="D8507E"/>
      </a:accent3>
      <a:accent4>
        <a:srgbClr val="BC70EE"/>
      </a:accent4>
      <a:accent5>
        <a:srgbClr val="3CA2E2"/>
      </a:accent5>
      <a:accent6>
        <a:srgbClr val="91BF77"/>
      </a:accent6>
      <a:hlink>
        <a:srgbClr val="71DDAB"/>
      </a:hlink>
      <a:folHlink>
        <a:srgbClr val="A6E4C7"/>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B36E0D05-787B-4C61-8268-2D6C1FBEDA32}"/>
    </a:ext>
  </a:extLst>
</a:theme>
</file>

<file path=docProps/app.xml><?xml version="1.0" encoding="utf-8"?>
<Properties xmlns="http://schemas.openxmlformats.org/officeDocument/2006/extended-properties" xmlns:vt="http://schemas.openxmlformats.org/officeDocument/2006/docPropsVTypes">
  <Template>TM03457452[[fn=Celestial]]</Template>
  <TotalTime>139</TotalTime>
  <Words>635</Words>
  <Application>Microsoft Office PowerPoint</Application>
  <PresentationFormat>Widescreen</PresentationFormat>
  <Paragraphs>46</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Century Gothic</vt:lpstr>
      <vt:lpstr>Wingdings</vt:lpstr>
      <vt:lpstr>Celestial</vt:lpstr>
      <vt:lpstr>Customer Activation and Retention Project</vt:lpstr>
      <vt:lpstr>Content:</vt:lpstr>
      <vt:lpstr>Problem statement:</vt:lpstr>
      <vt:lpstr>Data analysis and visualization:</vt:lpstr>
      <vt:lpstr>PowerPoint Presentation</vt:lpstr>
      <vt:lpstr>PowerPoint Presentation</vt:lpstr>
      <vt:lpstr>PowerPoint Presentation</vt:lpstr>
      <vt:lpstr>PowerPoint Presentation</vt:lpstr>
      <vt:lpstr>Why is amazon the most Popular choice of customers?</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Activation and Retention Project</dc:title>
  <dc:creator>ankush chaudhari</dc:creator>
  <cp:lastModifiedBy>ankush chaudhari</cp:lastModifiedBy>
  <cp:revision>13</cp:revision>
  <dcterms:created xsi:type="dcterms:W3CDTF">2022-04-12T23:50:21Z</dcterms:created>
  <dcterms:modified xsi:type="dcterms:W3CDTF">2022-04-14T00:08:34Z</dcterms:modified>
</cp:coreProperties>
</file>