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0" r:id="rId3"/>
    <p:sldId id="270" r:id="rId4"/>
    <p:sldId id="271" r:id="rId5"/>
    <p:sldId id="272" r:id="rId6"/>
    <p:sldId id="289" r:id="rId7"/>
    <p:sldId id="275" r:id="rId8"/>
    <p:sldId id="279" r:id="rId9"/>
    <p:sldId id="276" r:id="rId10"/>
    <p:sldId id="277" r:id="rId11"/>
    <p:sldId id="281" r:id="rId12"/>
    <p:sldId id="280" r:id="rId13"/>
    <p:sldId id="278" r:id="rId14"/>
    <p:sldId id="282" r:id="rId15"/>
    <p:sldId id="283" r:id="rId16"/>
    <p:sldId id="288" r:id="rId17"/>
    <p:sldId id="269" r:id="rId18"/>
    <p:sldId id="274" r:id="rId19"/>
    <p:sldId id="273" r:id="rId20"/>
    <p:sldId id="284" r:id="rId21"/>
    <p:sldId id="285" r:id="rId22"/>
    <p:sldId id="28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87" r:id="rId31"/>
    <p:sldId id="291" r:id="rId32"/>
    <p:sldId id="292" r:id="rId33"/>
    <p:sldId id="293" r:id="rId34"/>
    <p:sldId id="294" r:id="rId35"/>
    <p:sldId id="295" r:id="rId36"/>
    <p:sldId id="264" r:id="rId37"/>
    <p:sldId id="265" r:id="rId38"/>
    <p:sldId id="266" r:id="rId39"/>
    <p:sldId id="267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0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96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1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0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4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1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3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709FB-D3FA-4032-AC09-4AC57BE9C78F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807-BBFE-4786-8EA0-ADC6870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84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4224" y="-985837"/>
            <a:ext cx="8791575" cy="2387600"/>
          </a:xfrm>
        </p:spPr>
        <p:txBody>
          <a:bodyPr/>
          <a:lstStyle/>
          <a:p>
            <a:pPr algn="ctr"/>
            <a:r>
              <a:rPr lang="en-IN" b="1" dirty="0" smtClean="0"/>
              <a:t>AZURE FUNDAMENTALS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sz="2400" dirty="0" err="1" smtClean="0"/>
              <a:t>AnkusH</a:t>
            </a:r>
            <a:r>
              <a:rPr lang="en-IN" dirty="0" smtClean="0"/>
              <a:t>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43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15082"/>
          </a:xfrm>
        </p:spPr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>(</a:t>
            </a:r>
            <a:r>
              <a:rPr lang="en-IN" b="1" dirty="0" err="1"/>
              <a:t>CapEx</a:t>
            </a:r>
            <a:r>
              <a:rPr lang="en-IN" b="1" dirty="0"/>
              <a:t>) versus </a:t>
            </a:r>
            <a:r>
              <a:rPr lang="en-IN" b="1" dirty="0" smtClean="0"/>
              <a:t>(</a:t>
            </a:r>
            <a:r>
              <a:rPr lang="en-IN" b="1" dirty="0" err="1"/>
              <a:t>OpEx</a:t>
            </a:r>
            <a:r>
              <a:rPr lang="en-IN" b="1" dirty="0"/>
              <a:t>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200" y="1625600"/>
            <a:ext cx="4140200" cy="4724400"/>
          </a:xfrm>
        </p:spPr>
        <p:txBody>
          <a:bodyPr/>
          <a:lstStyle/>
          <a:p>
            <a:r>
              <a:rPr lang="en-IN" sz="1600" dirty="0" err="1" smtClean="0"/>
              <a:t>CapEx</a:t>
            </a:r>
            <a:r>
              <a:rPr lang="en-IN" sz="1600" dirty="0" smtClean="0"/>
              <a:t> - With </a:t>
            </a:r>
            <a:r>
              <a:rPr lang="en-IN" sz="1600" dirty="0"/>
              <a:t>capital expenditures, you plan your expenses at the start of a project or budget period. Your costs are fixed, meaning you know exactly how much is being spent. This is appealing when you need to predict the expenses before a project starts due to a limited budget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 err="1" smtClean="0"/>
              <a:t>OpEx</a:t>
            </a:r>
            <a:r>
              <a:rPr lang="en-IN" sz="1600" dirty="0" smtClean="0"/>
              <a:t> - Demand </a:t>
            </a:r>
            <a:r>
              <a:rPr lang="en-IN" sz="1600" dirty="0"/>
              <a:t>and growth can be unpredictable and can outpace expectation, which is a challenge for the </a:t>
            </a:r>
            <a:r>
              <a:rPr lang="en-IN" sz="1600" dirty="0" err="1"/>
              <a:t>CapEx</a:t>
            </a:r>
            <a:r>
              <a:rPr lang="en-IN" sz="1600" dirty="0"/>
              <a:t> model as shown in the following graph.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585913"/>
            <a:ext cx="6970713" cy="47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CLOUD MODELS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928812"/>
            <a:ext cx="9639299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dEPLOYMENT</a:t>
            </a:r>
            <a:r>
              <a:rPr lang="en-IN" dirty="0" smtClean="0"/>
              <a:t> </a:t>
            </a:r>
            <a:r>
              <a:rPr lang="en-IN" dirty="0" err="1" smtClean="0"/>
              <a:t>MODeLS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52600"/>
            <a:ext cx="9653587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37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Service models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5300"/>
            <a:ext cx="9905998" cy="4635500"/>
          </a:xfrm>
        </p:spPr>
      </p:pic>
    </p:spTree>
    <p:extLst>
      <p:ext uri="{BB962C8B-B14F-4D97-AF65-F5344CB8AC3E}">
        <p14:creationId xmlns:p14="http://schemas.microsoft.com/office/powerpoint/2010/main" val="4045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-92682"/>
            <a:ext cx="9905998" cy="1478570"/>
          </a:xfrm>
        </p:spPr>
        <p:txBody>
          <a:bodyPr/>
          <a:lstStyle/>
          <a:p>
            <a:pPr algn="ctr"/>
            <a:r>
              <a:rPr lang="en-IN" dirty="0" smtClean="0"/>
              <a:t>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104900"/>
            <a:ext cx="105283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98600"/>
            <a:ext cx="9004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AZURE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Microsoft's </a:t>
            </a:r>
            <a:r>
              <a:rPr lang="en-IN" dirty="0"/>
              <a:t>cloud computing platform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/>
              <a:t>C</a:t>
            </a:r>
            <a:r>
              <a:rPr lang="en-IN" dirty="0" smtClean="0"/>
              <a:t>ontinually </a:t>
            </a:r>
            <a:r>
              <a:rPr lang="en-IN" dirty="0"/>
              <a:t>expanding set of cloud services that help your organization meet your current and future business challenges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/>
              <a:t>G</a:t>
            </a:r>
            <a:r>
              <a:rPr lang="en-IN" dirty="0" smtClean="0"/>
              <a:t>ives the </a:t>
            </a:r>
            <a:r>
              <a:rPr lang="en-IN" dirty="0"/>
              <a:t>freedom to build, manage, and deploy applications on a massive global network using </a:t>
            </a:r>
            <a:r>
              <a:rPr lang="en-IN" dirty="0" smtClean="0"/>
              <a:t>tools </a:t>
            </a:r>
            <a:r>
              <a:rPr lang="en-IN" dirty="0"/>
              <a:t>and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812" y="2401887"/>
            <a:ext cx="3786187" cy="3541714"/>
          </a:xfrm>
        </p:spPr>
        <p:txBody>
          <a:bodyPr>
            <a:normAutofit/>
          </a:bodyPr>
          <a:lstStyle/>
          <a:p>
            <a:r>
              <a:rPr lang="en-IN" dirty="0" smtClean="0"/>
              <a:t>Web</a:t>
            </a:r>
            <a:endParaRPr lang="en-IN" dirty="0"/>
          </a:p>
          <a:p>
            <a:r>
              <a:rPr lang="en-IN" dirty="0"/>
              <a:t>Internet of Things</a:t>
            </a:r>
          </a:p>
          <a:p>
            <a:r>
              <a:rPr lang="en-IN" dirty="0"/>
              <a:t>Big Data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 err="1"/>
              <a:t>DevOps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3812" y="2401887"/>
            <a:ext cx="3786187" cy="31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Compute</a:t>
            </a:r>
          </a:p>
          <a:p>
            <a:r>
              <a:rPr lang="en-IN" dirty="0" smtClean="0"/>
              <a:t>Networking</a:t>
            </a:r>
          </a:p>
          <a:p>
            <a:r>
              <a:rPr lang="en-IN" dirty="0" smtClean="0"/>
              <a:t>Storage</a:t>
            </a:r>
          </a:p>
          <a:p>
            <a:r>
              <a:rPr lang="en-IN" dirty="0" smtClean="0"/>
              <a:t>Mobile</a:t>
            </a:r>
          </a:p>
          <a:p>
            <a:r>
              <a:rPr lang="en-IN" dirty="0" smtClean="0"/>
              <a:t>Databases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62" y="0"/>
            <a:ext cx="6230937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68882"/>
            <a:ext cx="9905998" cy="1478570"/>
          </a:xfrm>
        </p:spPr>
        <p:txBody>
          <a:bodyPr/>
          <a:lstStyle/>
          <a:p>
            <a:r>
              <a:rPr lang="en-IN" b="1" dirty="0" smtClean="0"/>
              <a:t>DATACENTERS AND REGIONS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3" y="3608387"/>
            <a:ext cx="9905999" cy="3541714"/>
          </a:xfrm>
        </p:spPr>
        <p:txBody>
          <a:bodyPr/>
          <a:lstStyle/>
          <a:p>
            <a:r>
              <a:rPr lang="en-IN" dirty="0"/>
              <a:t>Microsoft Azure is made up of </a:t>
            </a:r>
            <a:r>
              <a:rPr lang="en-IN" dirty="0" err="1"/>
              <a:t>datacenters</a:t>
            </a:r>
            <a:r>
              <a:rPr lang="en-IN" dirty="0"/>
              <a:t> located around the globe. </a:t>
            </a:r>
            <a:endParaRPr lang="en-IN" dirty="0" smtClean="0"/>
          </a:p>
          <a:p>
            <a:r>
              <a:rPr lang="en-IN" dirty="0" smtClean="0"/>
              <a:t>When we create a resource we are using </a:t>
            </a:r>
            <a:r>
              <a:rPr lang="en-IN" dirty="0"/>
              <a:t>physical equipment in one or more of these locations</a:t>
            </a:r>
            <a:r>
              <a:rPr lang="en-IN" dirty="0" smtClean="0"/>
              <a:t>.</a:t>
            </a:r>
          </a:p>
          <a:p>
            <a:r>
              <a:rPr lang="en-IN" dirty="0"/>
              <a:t>A </a:t>
            </a:r>
            <a:r>
              <a:rPr lang="en-IN" b="1" dirty="0"/>
              <a:t>region</a:t>
            </a:r>
            <a:r>
              <a:rPr lang="en-IN" dirty="0"/>
              <a:t> is a geographical area on the planet containing at least one, but potentially multiple </a:t>
            </a:r>
            <a:r>
              <a:rPr lang="en-IN" dirty="0" err="1"/>
              <a:t>datacenters</a:t>
            </a:r>
            <a:r>
              <a:rPr lang="en-IN" dirty="0"/>
              <a:t> that are nearby and networked together with a low-latency network.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0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AVAILABILITY ZONES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122988" cy="3541714"/>
          </a:xfrm>
        </p:spPr>
        <p:txBody>
          <a:bodyPr/>
          <a:lstStyle/>
          <a:p>
            <a:r>
              <a:rPr lang="en-IN" dirty="0"/>
              <a:t>Availability Zones are physically separate </a:t>
            </a:r>
            <a:r>
              <a:rPr lang="en-IN" dirty="0" err="1"/>
              <a:t>datacenters</a:t>
            </a:r>
            <a:r>
              <a:rPr lang="en-IN" dirty="0"/>
              <a:t> within an Azure region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Availability Zones are connected through high-speed, private </a:t>
            </a:r>
            <a:r>
              <a:rPr lang="en-IN" dirty="0" err="1"/>
              <a:t>fiber</a:t>
            </a:r>
            <a:r>
              <a:rPr lang="en-IN" dirty="0"/>
              <a:t>-optic networks.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14" y="1804988"/>
            <a:ext cx="3898886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b="1" dirty="0" smtClean="0"/>
              <a:t>REGION PAIRS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70"/>
            <a:ext cx="4321174" cy="4457700"/>
          </a:xfrm>
        </p:spPr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is a minimum of three zones within a single region. </a:t>
            </a:r>
            <a:endParaRPr lang="en-IN" dirty="0" smtClean="0"/>
          </a:p>
          <a:p>
            <a:endParaRPr lang="en-IN" b="1" dirty="0"/>
          </a:p>
          <a:p>
            <a:r>
              <a:rPr lang="en-IN" dirty="0" smtClean="0"/>
              <a:t>Each </a:t>
            </a:r>
            <a:r>
              <a:rPr lang="en-IN" dirty="0"/>
              <a:t>Azure region is always paired with another region within the same geography (such as US, Europe, or Asia) at least </a:t>
            </a:r>
            <a:r>
              <a:rPr lang="en-IN" b="1" dirty="0"/>
              <a:t>300 miles away</a:t>
            </a:r>
            <a:r>
              <a:rPr lang="en-IN" dirty="0"/>
              <a:t>. </a:t>
            </a:r>
            <a:endParaRPr lang="en-IN" dirty="0" smtClean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7" y="1478570"/>
            <a:ext cx="653891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Azure 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Tools that are commonly used for day-to-day management and interaction </a:t>
            </a:r>
            <a:r>
              <a:rPr lang="en-IN" dirty="0" smtClean="0"/>
              <a:t>include :-</a:t>
            </a:r>
          </a:p>
          <a:p>
            <a:pPr marL="0" indent="0">
              <a:buNone/>
            </a:pPr>
            <a:r>
              <a:rPr lang="en-IN" dirty="0" smtClean="0"/>
              <a:t>&gt; Azure Portal : </a:t>
            </a:r>
            <a:r>
              <a:rPr lang="en-IN" dirty="0"/>
              <a:t>public website that you can access with any web browser.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&gt;Azure </a:t>
            </a:r>
            <a:r>
              <a:rPr lang="en-IN" dirty="0" err="1" smtClean="0"/>
              <a:t>Powershell</a:t>
            </a:r>
            <a:r>
              <a:rPr lang="en-IN" dirty="0" smtClean="0"/>
              <a:t>/Azure Command Line interface : </a:t>
            </a:r>
            <a:r>
              <a:rPr lang="en-IN" dirty="0"/>
              <a:t>a cross-platform version of PowerShell that runs on Windows, Linux, or </a:t>
            </a:r>
            <a:r>
              <a:rPr lang="en-IN" dirty="0" err="1"/>
              <a:t>macOS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&gt;Azure Cloud Shell : </a:t>
            </a:r>
            <a:r>
              <a:rPr lang="en-IN" dirty="0"/>
              <a:t>an interactive, authenticated, browser-accessible shell for managing Azure resources.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&gt;Azure Mobile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9418"/>
            <a:ext cx="9245600" cy="1478570"/>
          </a:xfrm>
        </p:spPr>
        <p:txBody>
          <a:bodyPr/>
          <a:lstStyle/>
          <a:p>
            <a:pPr algn="ctr"/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b="1" dirty="0" smtClean="0"/>
              <a:t>Navigate the portal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70000"/>
            <a:ext cx="117221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</a:t>
            </a:r>
            <a:r>
              <a:rPr lang="en-IN" b="1" dirty="0" err="1" smtClean="0"/>
              <a:t>marketPlacE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i="1" dirty="0"/>
              <a:t>Azure Marketplace</a:t>
            </a:r>
            <a:r>
              <a:rPr lang="en-IN" dirty="0"/>
              <a:t> is often where you start when creating new resources in Azure.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Marketplace allows customers to find, try, purchase, and provision applications and services from hundreds of leading service providers, all certified to run on Azure.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6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ADVISOR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proactive, actionable, and personalized best practices recommendations.</a:t>
            </a:r>
          </a:p>
          <a:p>
            <a:r>
              <a:rPr lang="en-IN" dirty="0"/>
              <a:t>Improve the performance, security, and high availability of your resources as you identify opportunities to reduce your overall Azure costs.</a:t>
            </a:r>
          </a:p>
          <a:p>
            <a:r>
              <a:rPr lang="en-IN" dirty="0"/>
              <a:t>Get recommendations with proposed actions inline.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dashboard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i="1" dirty="0"/>
              <a:t>dashboard</a:t>
            </a:r>
            <a:r>
              <a:rPr lang="en-IN" dirty="0"/>
              <a:t> is a customizable collection of UI tiles displayed in the Azure </a:t>
            </a:r>
            <a:r>
              <a:rPr lang="en-IN" dirty="0" smtClean="0"/>
              <a:t>portal.</a:t>
            </a:r>
          </a:p>
          <a:p>
            <a:r>
              <a:rPr lang="en-IN" dirty="0"/>
              <a:t>A</a:t>
            </a:r>
            <a:r>
              <a:rPr lang="en-IN" dirty="0" smtClean="0"/>
              <a:t>dd</a:t>
            </a:r>
            <a:r>
              <a:rPr lang="en-IN" dirty="0"/>
              <a:t>, remove, and position tiles to create the exact view you </a:t>
            </a:r>
            <a:r>
              <a:rPr lang="en-IN" dirty="0" smtClean="0"/>
              <a:t>want.</a:t>
            </a:r>
          </a:p>
          <a:p>
            <a:r>
              <a:rPr lang="en-IN" dirty="0"/>
              <a:t>Multiple dashboards are supported, and you can switch between them as needed. You can even share your dashboards with other team members</a:t>
            </a:r>
            <a:r>
              <a:rPr lang="en-IN" dirty="0" smtClean="0"/>
              <a:t>. For </a:t>
            </a:r>
            <a:r>
              <a:rPr lang="en-IN" dirty="0" err="1" smtClean="0"/>
              <a:t>e.g</a:t>
            </a:r>
            <a:r>
              <a:rPr lang="en-IN" dirty="0" smtClean="0"/>
              <a:t> RBAC</a:t>
            </a:r>
          </a:p>
          <a:p>
            <a:r>
              <a:rPr lang="en-IN" dirty="0"/>
              <a:t>Dashboards are stored as JavaScript Object Notation (JSON) files.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686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-219684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/>
              <a:t>Default dashboard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400" y="1258886"/>
            <a:ext cx="4289130" cy="47482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Features</a:t>
            </a:r>
          </a:p>
          <a:p>
            <a:r>
              <a:rPr lang="en-IN" dirty="0" smtClean="0"/>
              <a:t>New Dashboard</a:t>
            </a:r>
          </a:p>
          <a:p>
            <a:r>
              <a:rPr lang="en-IN" dirty="0" smtClean="0"/>
              <a:t>Upload</a:t>
            </a:r>
          </a:p>
          <a:p>
            <a:r>
              <a:rPr lang="en-IN" dirty="0" smtClean="0"/>
              <a:t>Download</a:t>
            </a:r>
          </a:p>
          <a:p>
            <a:r>
              <a:rPr lang="en-IN" dirty="0" smtClean="0"/>
              <a:t>Edit using Portal</a:t>
            </a:r>
          </a:p>
          <a:p>
            <a:r>
              <a:rPr lang="en-IN" dirty="0" smtClean="0"/>
              <a:t>Edit using JSON file</a:t>
            </a:r>
          </a:p>
          <a:p>
            <a:r>
              <a:rPr lang="en-IN" dirty="0" smtClean="0"/>
              <a:t>Reset</a:t>
            </a:r>
          </a:p>
          <a:p>
            <a:r>
              <a:rPr lang="en-IN" dirty="0" smtClean="0"/>
              <a:t>Share or </a:t>
            </a:r>
            <a:r>
              <a:rPr lang="en-IN" dirty="0" err="1" smtClean="0"/>
              <a:t>Unshare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2" y="979486"/>
            <a:ext cx="7289216" cy="55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PREVIEW FEATURE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613"/>
          </a:xfrm>
        </p:spPr>
        <p:txBody>
          <a:bodyPr>
            <a:normAutofit/>
          </a:bodyPr>
          <a:lstStyle/>
          <a:p>
            <a:r>
              <a:rPr lang="en-IN" dirty="0" smtClean="0"/>
              <a:t>With</a:t>
            </a:r>
            <a:r>
              <a:rPr lang="en-IN" dirty="0"/>
              <a:t> </a:t>
            </a:r>
            <a:r>
              <a:rPr lang="en-IN" i="1" dirty="0"/>
              <a:t>Azure Preview Features</a:t>
            </a:r>
            <a:r>
              <a:rPr lang="en-IN" dirty="0"/>
              <a:t>, you can test beta and other pre-release features, products, services, software, and regions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 smtClean="0"/>
          </a:p>
          <a:p>
            <a:r>
              <a:rPr lang="en-IN" b="1" dirty="0"/>
              <a:t>Private Preview</a:t>
            </a:r>
            <a:r>
              <a:rPr lang="en-IN" dirty="0"/>
              <a:t>. An Azure feature marked "private preview" is available to </a:t>
            </a:r>
            <a:r>
              <a:rPr lang="en-IN" i="1" dirty="0"/>
              <a:t>specific</a:t>
            </a:r>
            <a:r>
              <a:rPr lang="en-IN" dirty="0"/>
              <a:t> Azure customers for evaluation purposes. 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dirty="0"/>
              <a:t>Public Preview</a:t>
            </a:r>
            <a:r>
              <a:rPr lang="en-IN" dirty="0"/>
              <a:t>. An Azure feature marked "public preview" is available to </a:t>
            </a:r>
            <a:r>
              <a:rPr lang="en-IN" i="1" dirty="0"/>
              <a:t>all</a:t>
            </a:r>
            <a:r>
              <a:rPr lang="en-IN" dirty="0"/>
              <a:t> Azure customers for evaluation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5157788" cy="4329113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elivery </a:t>
            </a:r>
            <a:r>
              <a:rPr lang="en-IN" dirty="0"/>
              <a:t>of computing services over the Internet using a </a:t>
            </a:r>
            <a:r>
              <a:rPr lang="en-IN" b="1" dirty="0"/>
              <a:t>pay-as-you-go</a:t>
            </a:r>
            <a:r>
              <a:rPr lang="en-IN" dirty="0"/>
              <a:t> pricing model. 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enables you to quickly solve your toughest business challenges and bring cutting edge solutions to your users.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133475"/>
            <a:ext cx="487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</a:t>
            </a:r>
            <a:r>
              <a:rPr lang="en-IN" b="1" dirty="0" err="1" smtClean="0"/>
              <a:t>CompuTE</a:t>
            </a:r>
            <a:r>
              <a:rPr lang="en-IN" b="1" dirty="0" smtClean="0"/>
              <a:t> </a:t>
            </a:r>
            <a:r>
              <a:rPr lang="en-IN" b="1" dirty="0" err="1" smtClean="0"/>
              <a:t>CONCEpTS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On-demand </a:t>
            </a:r>
            <a:r>
              <a:rPr lang="en-IN" dirty="0"/>
              <a:t>computing service for running cloud-based applications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There are four common techniques for performing compute in Azure:</a:t>
            </a:r>
          </a:p>
          <a:p>
            <a:pPr lvl="1"/>
            <a:r>
              <a:rPr lang="en-IN" dirty="0"/>
              <a:t>Virtual machines</a:t>
            </a:r>
          </a:p>
          <a:p>
            <a:pPr lvl="1"/>
            <a:r>
              <a:rPr lang="en-IN" dirty="0"/>
              <a:t>Containers</a:t>
            </a:r>
          </a:p>
          <a:p>
            <a:pPr lvl="1"/>
            <a:r>
              <a:rPr lang="en-IN" dirty="0"/>
              <a:t>Azure App Service</a:t>
            </a:r>
          </a:p>
          <a:p>
            <a:pPr lvl="1"/>
            <a:r>
              <a:rPr lang="en-IN" dirty="0" err="1"/>
              <a:t>Serverless</a:t>
            </a:r>
            <a:r>
              <a:rPr lang="en-IN" dirty="0"/>
              <a:t> computing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7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VIRTUAL MACHINES (IAAS)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3887"/>
            <a:ext cx="9905999" cy="3541714"/>
          </a:xfrm>
        </p:spPr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and use virtual machines in the cloud</a:t>
            </a:r>
            <a:r>
              <a:rPr lang="en-IN" dirty="0" smtClean="0"/>
              <a:t>.</a:t>
            </a:r>
          </a:p>
          <a:p>
            <a:r>
              <a:rPr lang="en-IN" dirty="0"/>
              <a:t>Selecting an image is one of the most important decisions you'll make when creating a VM. An image is a template used to create a VM</a:t>
            </a:r>
            <a:r>
              <a:rPr lang="en-IN" dirty="0" smtClean="0"/>
              <a:t>.</a:t>
            </a:r>
          </a:p>
          <a:p>
            <a:r>
              <a:rPr lang="en-IN" dirty="0"/>
              <a:t>These templates already include an OS and often other </a:t>
            </a:r>
            <a:r>
              <a:rPr lang="en-IN" dirty="0" smtClean="0"/>
              <a:t>software.</a:t>
            </a:r>
          </a:p>
          <a:p>
            <a:r>
              <a:rPr lang="en-IN" dirty="0"/>
              <a:t>VMs are also an excellent choice when moving from a physical server to the cloud ("lift and shift").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253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ContAInERS</a:t>
            </a:r>
            <a:r>
              <a:rPr lang="en-IN" b="1" dirty="0" smtClean="0"/>
              <a:t> (PAAS)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supports </a:t>
            </a:r>
            <a:r>
              <a:rPr lang="en-IN" dirty="0" err="1"/>
              <a:t>Docker</a:t>
            </a:r>
            <a:r>
              <a:rPr lang="en-IN" dirty="0"/>
              <a:t> containers 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several ways to manage containers in Azure.</a:t>
            </a:r>
          </a:p>
          <a:p>
            <a:pPr lvl="1"/>
            <a:r>
              <a:rPr lang="en-IN" dirty="0"/>
              <a:t>Azure Container Instances (ACI)</a:t>
            </a:r>
          </a:p>
          <a:p>
            <a:pPr lvl="1"/>
            <a:r>
              <a:rPr lang="en-IN" dirty="0"/>
              <a:t>Azure </a:t>
            </a:r>
            <a:r>
              <a:rPr lang="en-IN" dirty="0" err="1"/>
              <a:t>Kubernetes</a:t>
            </a:r>
            <a:r>
              <a:rPr lang="en-IN" dirty="0"/>
              <a:t> Service (AKS</a:t>
            </a:r>
            <a:r>
              <a:rPr lang="en-IN" dirty="0" smtClean="0"/>
              <a:t>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Using Containers : </a:t>
            </a:r>
            <a:r>
              <a:rPr lang="en-IN" dirty="0"/>
              <a:t>This architecture is where you break solutions into smaller, independent pieces.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78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Azure app Service (PAAS)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nables </a:t>
            </a:r>
            <a:r>
              <a:rPr lang="en-IN" dirty="0"/>
              <a:t>you to build and host web apps, background jobs, mobile </a:t>
            </a:r>
            <a:r>
              <a:rPr lang="en-IN" dirty="0" err="1"/>
              <a:t>backends</a:t>
            </a:r>
            <a:r>
              <a:rPr lang="en-IN" dirty="0"/>
              <a:t>, and </a:t>
            </a:r>
            <a:r>
              <a:rPr lang="en-IN" dirty="0" err="1"/>
              <a:t>RESTful</a:t>
            </a:r>
            <a:r>
              <a:rPr lang="en-IN" dirty="0"/>
              <a:t> APIs in the programming language of your choice without managing infrastructure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364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12626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serverleSs</a:t>
            </a:r>
            <a:r>
              <a:rPr lang="en-IN" b="1" dirty="0" smtClean="0"/>
              <a:t> computing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Abstraction of servers</a:t>
            </a:r>
            <a:r>
              <a:rPr lang="en-IN" dirty="0"/>
              <a:t>: </a:t>
            </a:r>
            <a:r>
              <a:rPr lang="en-IN" dirty="0" smtClean="0"/>
              <a:t>abstracts </a:t>
            </a:r>
            <a:r>
              <a:rPr lang="en-IN" dirty="0"/>
              <a:t>the servers you run on. You never explicitly reserve server instances; the platform manages that for you. </a:t>
            </a:r>
            <a:endParaRPr lang="en-IN" dirty="0"/>
          </a:p>
          <a:p>
            <a:endParaRPr lang="en-IN" b="1" dirty="0" smtClean="0"/>
          </a:p>
          <a:p>
            <a:r>
              <a:rPr lang="en-IN" b="1" dirty="0" smtClean="0"/>
              <a:t>Event-driven </a:t>
            </a:r>
            <a:r>
              <a:rPr lang="en-IN" b="1" dirty="0"/>
              <a:t>scale</a:t>
            </a:r>
            <a:r>
              <a:rPr lang="en-IN" dirty="0"/>
              <a:t>: </a:t>
            </a:r>
            <a:r>
              <a:rPr lang="en-IN" dirty="0" smtClean="0"/>
              <a:t>an </a:t>
            </a:r>
            <a:r>
              <a:rPr lang="en-IN" dirty="0"/>
              <a:t>excellent fit for workloads that respond to incoming events</a:t>
            </a:r>
            <a:r>
              <a:rPr lang="en-IN" dirty="0" smtClean="0"/>
              <a:t>. For e.g. HTTP, </a:t>
            </a:r>
            <a:r>
              <a:rPr lang="en-IN" dirty="0" err="1" smtClean="0"/>
              <a:t>Webhooks</a:t>
            </a:r>
            <a:r>
              <a:rPr lang="en-IN" dirty="0" smtClean="0"/>
              <a:t>, Queues</a:t>
            </a:r>
          </a:p>
          <a:p>
            <a:endParaRPr lang="en-IN" dirty="0"/>
          </a:p>
          <a:p>
            <a:r>
              <a:rPr lang="en-IN" b="1" dirty="0"/>
              <a:t>Micro-billing</a:t>
            </a:r>
            <a:r>
              <a:rPr lang="en-IN" dirty="0"/>
              <a:t>: pay only for the time their code runs.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7508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98500"/>
            <a:ext cx="9905999" cy="5092701"/>
          </a:xfrm>
        </p:spPr>
        <p:txBody>
          <a:bodyPr/>
          <a:lstStyle/>
          <a:p>
            <a:r>
              <a:rPr lang="en-IN" dirty="0"/>
              <a:t>Azure has two implementations of </a:t>
            </a:r>
            <a:r>
              <a:rPr lang="en-IN" dirty="0" err="1"/>
              <a:t>serverless</a:t>
            </a:r>
            <a:r>
              <a:rPr lang="en-IN" dirty="0"/>
              <a:t> compute:</a:t>
            </a:r>
          </a:p>
          <a:p>
            <a:pPr lvl="1"/>
            <a:r>
              <a:rPr lang="en-IN" b="1" dirty="0"/>
              <a:t>Azure Functions</a:t>
            </a:r>
            <a:r>
              <a:rPr lang="en-IN" dirty="0"/>
              <a:t>, which can execute code in almost any modern language.</a:t>
            </a:r>
          </a:p>
          <a:p>
            <a:pPr lvl="1"/>
            <a:r>
              <a:rPr lang="en-IN" b="1" dirty="0"/>
              <a:t>Azure Logic Apps</a:t>
            </a:r>
            <a:r>
              <a:rPr lang="en-IN" dirty="0"/>
              <a:t>, which are designed in a web-based designer and can execute logic triggered by Azure services without writing any code.</a:t>
            </a:r>
          </a:p>
          <a:p>
            <a:endParaRPr lang="en-IN" dirty="0" smtClean="0"/>
          </a:p>
          <a:p>
            <a:r>
              <a:rPr lang="en-IN" dirty="0" smtClean="0"/>
              <a:t>Azure Functions : </a:t>
            </a:r>
            <a:r>
              <a:rPr lang="en-IN" dirty="0"/>
              <a:t>concerned only about the code running your service, and not the underlying platform or infrastructure, Azure Functions are ideal. 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Logic Apps : </a:t>
            </a:r>
            <a:r>
              <a:rPr lang="en-IN" dirty="0"/>
              <a:t> execute </a:t>
            </a:r>
            <a:r>
              <a:rPr lang="en-IN" i="1" dirty="0"/>
              <a:t>workflows</a:t>
            </a:r>
            <a:r>
              <a:rPr lang="en-IN" dirty="0"/>
              <a:t> designed to automate business scenarios and built from predefined logic blocks.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6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our ever-changing digital world, two trends emerge:</a:t>
            </a:r>
          </a:p>
          <a:p>
            <a:r>
              <a:rPr lang="en-IN" dirty="0"/>
              <a:t>Teams are delivering new features to their users at record speeds.</a:t>
            </a:r>
          </a:p>
          <a:p>
            <a:r>
              <a:rPr lang="en-IN" dirty="0"/>
              <a:t>End users expect an increasingly rich and immersive experience with their devices and with software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3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:</a:t>
            </a:r>
            <a:r>
              <a:rPr lang="en-IN" dirty="0" err="1" smtClean="0"/>
              <a:t>ClOUD</a:t>
            </a:r>
            <a:r>
              <a:rPr lang="en-IN" dirty="0" smtClean="0"/>
              <a:t>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 power </a:t>
            </a:r>
            <a:r>
              <a:rPr lang="en-IN" dirty="0" smtClean="0"/>
              <a:t>services </a:t>
            </a:r>
            <a:r>
              <a:rPr lang="en-IN" dirty="0"/>
              <a:t>and deliver innovative and novel user experiences more quickly, the cloud provides on-demand access to:</a:t>
            </a:r>
          </a:p>
          <a:p>
            <a:r>
              <a:rPr lang="en-IN" dirty="0"/>
              <a:t>A nearly limitless pool of raw compute, storage, and networking components.</a:t>
            </a:r>
          </a:p>
          <a:p>
            <a:r>
              <a:rPr lang="en-IN" dirty="0"/>
              <a:t>Speech recognition and other cognitive services that help make your application stand out from the crowd.</a:t>
            </a:r>
          </a:p>
          <a:p>
            <a:r>
              <a:rPr lang="en-IN" dirty="0"/>
              <a:t>Analytics services that enable you to make sense of telemetry data coming back from your software and devices.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872518"/>
            <a:ext cx="10310811" cy="5172682"/>
          </a:xfrm>
        </p:spPr>
      </p:pic>
    </p:spTree>
    <p:extLst>
      <p:ext uri="{BB962C8B-B14F-4D97-AF65-F5344CB8AC3E}">
        <p14:creationId xmlns:p14="http://schemas.microsoft.com/office/powerpoint/2010/main" val="17507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</a:t>
            </a:r>
            <a:r>
              <a:rPr lang="en-IN" dirty="0" err="1" smtClean="0"/>
              <a:t>OFFERed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Compute power</a:t>
            </a:r>
            <a:r>
              <a:rPr lang="en-IN" dirty="0"/>
              <a:t> - such as Linux servers or web </a:t>
            </a:r>
            <a:r>
              <a:rPr lang="en-IN" dirty="0" smtClean="0"/>
              <a:t>applications.</a:t>
            </a:r>
            <a:endParaRPr lang="en-IN" dirty="0"/>
          </a:p>
          <a:p>
            <a:r>
              <a:rPr lang="en-IN" b="1" dirty="0"/>
              <a:t>Storage</a:t>
            </a:r>
            <a:r>
              <a:rPr lang="en-IN" dirty="0"/>
              <a:t> - such as files and databases</a:t>
            </a:r>
          </a:p>
          <a:p>
            <a:r>
              <a:rPr lang="en-IN" b="1" dirty="0"/>
              <a:t>Networking</a:t>
            </a:r>
            <a:r>
              <a:rPr lang="en-IN" dirty="0"/>
              <a:t> - such as secure connections between the cloud provider and your company</a:t>
            </a:r>
          </a:p>
          <a:p>
            <a:r>
              <a:rPr lang="en-IN" b="1" dirty="0"/>
              <a:t>Analytics</a:t>
            </a:r>
            <a:r>
              <a:rPr lang="en-IN" dirty="0"/>
              <a:t> - such as visualizing telemetry and performance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7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9184"/>
            <a:ext cx="9905998" cy="1478570"/>
          </a:xfrm>
        </p:spPr>
        <p:txBody>
          <a:bodyPr/>
          <a:lstStyle/>
          <a:p>
            <a:r>
              <a:rPr lang="en-IN" dirty="0" err="1" smtClean="0"/>
              <a:t>CompUTING</a:t>
            </a:r>
            <a:r>
              <a:rPr lang="en-IN" dirty="0" smtClean="0"/>
              <a:t>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9386"/>
            <a:ext cx="9905999" cy="5510214"/>
          </a:xfrm>
        </p:spPr>
        <p:txBody>
          <a:bodyPr/>
          <a:lstStyle/>
          <a:p>
            <a:r>
              <a:rPr lang="en-IN" dirty="0" smtClean="0"/>
              <a:t>Virtual machines : </a:t>
            </a:r>
            <a:r>
              <a:rPr lang="en-IN" dirty="0"/>
              <a:t>includes an operating system and hardware that appears to the user like a physical computer running Windows or Linux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Containers : </a:t>
            </a:r>
            <a:r>
              <a:rPr lang="en-IN" dirty="0"/>
              <a:t>similar to VMs except they don't require a guest operating system. Instead, the application and all its dependencies is packaged into a "container" and then a standard runtime environment is used to execute the app. 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Serverless</a:t>
            </a:r>
            <a:r>
              <a:rPr lang="en-IN" dirty="0" smtClean="0"/>
              <a:t> Computing : </a:t>
            </a:r>
            <a:r>
              <a:rPr lang="en-IN" dirty="0"/>
              <a:t>run application code without creating, configuring, or maintaining a server</a:t>
            </a:r>
            <a:r>
              <a:rPr lang="en-IN" dirty="0" smtClean="0"/>
              <a:t>. </a:t>
            </a:r>
            <a:r>
              <a:rPr lang="en-IN" dirty="0"/>
              <a:t>P</a:t>
            </a:r>
            <a:r>
              <a:rPr lang="en-IN" dirty="0" smtClean="0"/>
              <a:t>ay </a:t>
            </a:r>
            <a:r>
              <a:rPr lang="en-IN" dirty="0"/>
              <a:t>for the processing time used by each function as it executes.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>
            <a:normAutofit/>
          </a:bodyPr>
          <a:lstStyle/>
          <a:p>
            <a:r>
              <a:rPr lang="en-IN" b="1" dirty="0" smtClean="0"/>
              <a:t>Cost-effective : </a:t>
            </a:r>
            <a:r>
              <a:rPr lang="en-IN" b="1" dirty="0"/>
              <a:t>pay-as-you-go</a:t>
            </a:r>
            <a:r>
              <a:rPr lang="en-IN" dirty="0"/>
              <a:t> or </a:t>
            </a:r>
            <a:r>
              <a:rPr lang="en-IN" b="1" dirty="0"/>
              <a:t>consumption-based</a:t>
            </a:r>
            <a:r>
              <a:rPr lang="en-IN" dirty="0"/>
              <a:t> pricing model.</a:t>
            </a:r>
            <a:endParaRPr lang="en-IN" b="1" dirty="0" smtClean="0"/>
          </a:p>
          <a:p>
            <a:r>
              <a:rPr lang="en-IN" b="1" dirty="0" smtClean="0"/>
              <a:t>Scalable : Vertical/Horizontal Scaling</a:t>
            </a:r>
          </a:p>
          <a:p>
            <a:r>
              <a:rPr lang="en-IN" b="1" dirty="0" smtClean="0"/>
              <a:t>Elastic : </a:t>
            </a:r>
            <a:r>
              <a:rPr lang="en-IN" dirty="0"/>
              <a:t>compensate by automatically adding or removing resources.</a:t>
            </a:r>
            <a:endParaRPr lang="en-IN" b="1" dirty="0"/>
          </a:p>
          <a:p>
            <a:r>
              <a:rPr lang="en-IN" b="1" dirty="0" smtClean="0"/>
              <a:t>Current : </a:t>
            </a:r>
            <a:r>
              <a:rPr lang="en-IN" dirty="0"/>
              <a:t>focus on what matters: building and deploying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Reliable : </a:t>
            </a:r>
            <a:r>
              <a:rPr lang="en-IN" dirty="0"/>
              <a:t>offer data backup, disaster recovery, and data replication </a:t>
            </a:r>
            <a:r>
              <a:rPr lang="en-IN" dirty="0" smtClean="0"/>
              <a:t>services.</a:t>
            </a:r>
          </a:p>
          <a:p>
            <a:r>
              <a:rPr lang="en-IN" b="1" dirty="0" smtClean="0"/>
              <a:t>Global : </a:t>
            </a:r>
            <a:r>
              <a:rPr lang="en-IN" dirty="0" err="1"/>
              <a:t>datacenters</a:t>
            </a:r>
            <a:r>
              <a:rPr lang="en-IN" dirty="0"/>
              <a:t> located in various regions all over the globe. </a:t>
            </a:r>
            <a:endParaRPr lang="en-IN" dirty="0" smtClean="0"/>
          </a:p>
          <a:p>
            <a:r>
              <a:rPr lang="en-IN" b="1" dirty="0" smtClean="0"/>
              <a:t>Secure : P</a:t>
            </a:r>
            <a:r>
              <a:rPr lang="en-IN" dirty="0" smtClean="0"/>
              <a:t>hysical </a:t>
            </a:r>
            <a:r>
              <a:rPr lang="en-IN" dirty="0"/>
              <a:t>security </a:t>
            </a:r>
            <a:r>
              <a:rPr lang="en-IN" dirty="0" smtClean="0"/>
              <a:t>and Digital Security.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735</Words>
  <Application>Microsoft Office PowerPoint</Application>
  <PresentationFormat>Widescreen</PresentationFormat>
  <Paragraphs>144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Tw Cen MT</vt:lpstr>
      <vt:lpstr>Circuit</vt:lpstr>
      <vt:lpstr>AZURE FUNDAMENTALS</vt:lpstr>
      <vt:lpstr>PowerPoint Presentation</vt:lpstr>
      <vt:lpstr>CLOUD COMPUTING</vt:lpstr>
      <vt:lpstr>PROBLEM :</vt:lpstr>
      <vt:lpstr>SOLUTION :ClOUD COMPUTING</vt:lpstr>
      <vt:lpstr>PowerPoint Presentation</vt:lpstr>
      <vt:lpstr>SERVICES OFFERed</vt:lpstr>
      <vt:lpstr>CompUTING SERVICES</vt:lpstr>
      <vt:lpstr>Benefits</vt:lpstr>
      <vt:lpstr> (CapEx) versus (OpEx) </vt:lpstr>
      <vt:lpstr>CLOUD MODELS</vt:lpstr>
      <vt:lpstr>dEPLOYMENT MODeLS</vt:lpstr>
      <vt:lpstr>PowerPoint Presentation</vt:lpstr>
      <vt:lpstr>Service models</vt:lpstr>
      <vt:lpstr>MANAGEMENT</vt:lpstr>
      <vt:lpstr>PowerPoint Presentation</vt:lpstr>
      <vt:lpstr>WHAT IS AZURE ?</vt:lpstr>
      <vt:lpstr>AZURE SERVICES</vt:lpstr>
      <vt:lpstr>PowerPoint Presentation</vt:lpstr>
      <vt:lpstr>DATACENTERS AND REGIONS </vt:lpstr>
      <vt:lpstr>AVAILABILITY ZONES</vt:lpstr>
      <vt:lpstr>REGION PAIRS</vt:lpstr>
      <vt:lpstr>Azure tools</vt:lpstr>
      <vt:lpstr>  Navigate the portal</vt:lpstr>
      <vt:lpstr>Azure marketPlacE</vt:lpstr>
      <vt:lpstr>AZURE ADVISOR</vt:lpstr>
      <vt:lpstr>Azure dashboard</vt:lpstr>
      <vt:lpstr>Default dashboard</vt:lpstr>
      <vt:lpstr>PREVIEW FEATURE</vt:lpstr>
      <vt:lpstr>AZURE CompuTE CONCEpTS </vt:lpstr>
      <vt:lpstr>VIRTUAL MACHINES (IAAS)</vt:lpstr>
      <vt:lpstr>ContAInERS (PAAS)</vt:lpstr>
      <vt:lpstr>Azure app Service (PAAS)</vt:lpstr>
      <vt:lpstr>PowerPoint Presentation</vt:lpstr>
      <vt:lpstr>serverleSs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Ankush</dc:creator>
  <cp:lastModifiedBy>Agrawal, Ankush</cp:lastModifiedBy>
  <cp:revision>22</cp:revision>
  <dcterms:created xsi:type="dcterms:W3CDTF">2020-02-18T06:53:49Z</dcterms:created>
  <dcterms:modified xsi:type="dcterms:W3CDTF">2020-02-18T11:33:30Z</dcterms:modified>
</cp:coreProperties>
</file>