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E6B59-4655-40E1-92E6-9154231B327C}" type="datetimeFigureOut">
              <a:rPr lang="en-IN" smtClean="0"/>
              <a:t>05-08-2021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65A04-7A2A-4A7C-9F33-5DBD368FC778}" type="slidenum">
              <a:rPr lang="en-IN" smtClean="0"/>
              <a:t>‹#›</a:t>
            </a:fld>
            <a:endParaRPr lang="en-IN"/>
          </a:p>
        </p:txBody>
      </p:sp>
    </p:spTree>
    <p:extLst>
      <p:ext uri="{BB962C8B-B14F-4D97-AF65-F5344CB8AC3E}">
        <p14:creationId xmlns:p14="http://schemas.microsoft.com/office/powerpoint/2010/main" val="399815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043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67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537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45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132644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119260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310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265833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559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3165055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205559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2553207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Default" type="tx">
  <p:cSld name="1_Defaul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a:latin typeface="Calibri"/>
                <a:ea typeface="Calibri"/>
                <a:cs typeface="Calibri"/>
                <a:sym typeface="Calibri"/>
              </a:defRPr>
            </a:lvl1pPr>
            <a:lvl2pPr marL="0" marR="0" lvl="1" indent="0" algn="r">
              <a:spcBef>
                <a:spcPts val="0"/>
              </a:spcBef>
              <a:buNone/>
              <a:defRPr>
                <a:latin typeface="Calibri"/>
                <a:ea typeface="Calibri"/>
                <a:cs typeface="Calibri"/>
                <a:sym typeface="Calibri"/>
              </a:defRPr>
            </a:lvl2pPr>
            <a:lvl3pPr marL="0" marR="0" lvl="2" indent="0" algn="r">
              <a:spcBef>
                <a:spcPts val="0"/>
              </a:spcBef>
              <a:buNone/>
              <a:defRPr>
                <a:latin typeface="Calibri"/>
                <a:ea typeface="Calibri"/>
                <a:cs typeface="Calibri"/>
                <a:sym typeface="Calibri"/>
              </a:defRPr>
            </a:lvl3pPr>
            <a:lvl4pPr marL="0" marR="0" lvl="3" indent="0" algn="r">
              <a:spcBef>
                <a:spcPts val="0"/>
              </a:spcBef>
              <a:buNone/>
              <a:defRPr>
                <a:latin typeface="Calibri"/>
                <a:ea typeface="Calibri"/>
                <a:cs typeface="Calibri"/>
                <a:sym typeface="Calibri"/>
              </a:defRPr>
            </a:lvl4pPr>
            <a:lvl5pPr marL="0" marR="0" lvl="4" indent="0" algn="r">
              <a:spcBef>
                <a:spcPts val="0"/>
              </a:spcBef>
              <a:buNone/>
              <a:defRPr>
                <a:latin typeface="Calibri"/>
                <a:ea typeface="Calibri"/>
                <a:cs typeface="Calibri"/>
                <a:sym typeface="Calibri"/>
              </a:defRPr>
            </a:lvl5pPr>
            <a:lvl6pPr marL="0" marR="0" lvl="5" indent="0" algn="r">
              <a:spcBef>
                <a:spcPts val="0"/>
              </a:spcBef>
              <a:buNone/>
              <a:defRPr>
                <a:latin typeface="Calibri"/>
                <a:ea typeface="Calibri"/>
                <a:cs typeface="Calibri"/>
                <a:sym typeface="Calibri"/>
              </a:defRPr>
            </a:lvl6pPr>
            <a:lvl7pPr marL="0" marR="0" lvl="6" indent="0" algn="r">
              <a:spcBef>
                <a:spcPts val="0"/>
              </a:spcBef>
              <a:buNone/>
              <a:defRPr>
                <a:latin typeface="Calibri"/>
                <a:ea typeface="Calibri"/>
                <a:cs typeface="Calibri"/>
                <a:sym typeface="Calibri"/>
              </a:defRPr>
            </a:lvl7pPr>
            <a:lvl8pPr marL="0" marR="0" lvl="7" indent="0" algn="r">
              <a:spcBef>
                <a:spcPts val="0"/>
              </a:spcBef>
              <a:buNone/>
              <a:defRPr>
                <a:latin typeface="Calibri"/>
                <a:ea typeface="Calibri"/>
                <a:cs typeface="Calibri"/>
                <a:sym typeface="Calibri"/>
              </a:defRPr>
            </a:lvl8pPr>
            <a:lvl9pPr marL="0" marR="0" lvl="8" indent="0" algn="r">
              <a:spcBef>
                <a:spcPts val="0"/>
              </a:spcBef>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88888"/>
              </a:solidFill>
            </a:endParaRPr>
          </a:p>
        </p:txBody>
      </p:sp>
    </p:spTree>
    <p:extLst>
      <p:ext uri="{BB962C8B-B14F-4D97-AF65-F5344CB8AC3E}">
        <p14:creationId xmlns:p14="http://schemas.microsoft.com/office/powerpoint/2010/main" val="358631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466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271683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13EAE6-5EEB-4A79-9B10-36456017FDC4}"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347029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13EAE6-5EEB-4A79-9B10-36456017FDC4}" type="datetimeFigureOut">
              <a:rPr lang="en-IN" smtClean="0"/>
              <a:t>05-08-2021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53681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13EAE6-5EEB-4A79-9B10-36456017FDC4}" type="datetimeFigureOut">
              <a:rPr lang="en-IN" smtClean="0"/>
              <a:t>05-08-2021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306832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3EAE6-5EEB-4A79-9B10-36456017FDC4}" type="datetimeFigureOut">
              <a:rPr lang="en-IN" smtClean="0"/>
              <a:t>05-08-2021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7405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13EAE6-5EEB-4A79-9B10-36456017FDC4}"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310118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D2D7-6C1F-4097-8CB9-3DA89742EA97}" type="slidenum">
              <a:rPr lang="en-IN" smtClean="0"/>
              <a:t>‹#›</a:t>
            </a:fld>
            <a:endParaRPr lang="en-IN"/>
          </a:p>
        </p:txBody>
      </p:sp>
      <p:sp>
        <p:nvSpPr>
          <p:cNvPr id="5" name="Date Placeholder 4"/>
          <p:cNvSpPr>
            <a:spLocks noGrp="1"/>
          </p:cNvSpPr>
          <p:nvPr>
            <p:ph type="dt" sz="half" idx="10"/>
          </p:nvPr>
        </p:nvSpPr>
        <p:spPr/>
        <p:txBody>
          <a:bodyPr/>
          <a:lstStyle/>
          <a:p>
            <a:fld id="{4813EAE6-5EEB-4A79-9B10-36456017FDC4}" type="datetimeFigureOut">
              <a:rPr lang="en-IN" smtClean="0"/>
              <a:t>05-08-2021</a:t>
            </a:fld>
            <a:endParaRPr lang="en-IN"/>
          </a:p>
        </p:txBody>
      </p:sp>
    </p:spTree>
    <p:extLst>
      <p:ext uri="{BB962C8B-B14F-4D97-AF65-F5344CB8AC3E}">
        <p14:creationId xmlns:p14="http://schemas.microsoft.com/office/powerpoint/2010/main" val="197430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13EAE6-5EEB-4A79-9B10-36456017FDC4}" type="datetimeFigureOut">
              <a:rPr lang="en-IN" smtClean="0"/>
              <a:t>05-08-2021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1AD2D7-6C1F-4097-8CB9-3DA89742EA97}" type="slidenum">
              <a:rPr lang="en-IN" smtClean="0"/>
              <a:t>‹#›</a:t>
            </a:fld>
            <a:endParaRPr lang="en-IN"/>
          </a:p>
        </p:txBody>
      </p:sp>
    </p:spTree>
    <p:extLst>
      <p:ext uri="{BB962C8B-B14F-4D97-AF65-F5344CB8AC3E}">
        <p14:creationId xmlns:p14="http://schemas.microsoft.com/office/powerpoint/2010/main" val="11696528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httpd.apache.org/download.cgi"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solidFill>
                  <a:schemeClr val="accent2"/>
                </a:solidFill>
              </a:rPr>
              <a:t>ETHICAL HACKING INTERNSHIP </a:t>
            </a:r>
            <a:br>
              <a:rPr lang="en-IN" dirty="0">
                <a:solidFill>
                  <a:schemeClr val="accent2"/>
                </a:solidFill>
              </a:rPr>
            </a:br>
            <a:r>
              <a:rPr lang="en-IN" dirty="0">
                <a:solidFill>
                  <a:schemeClr val="accent2"/>
                </a:solidFill>
              </a:rPr>
              <a:t>TASK-2</a:t>
            </a:r>
          </a:p>
        </p:txBody>
      </p:sp>
      <p:sp>
        <p:nvSpPr>
          <p:cNvPr id="3" name="Subtitle 2"/>
          <p:cNvSpPr>
            <a:spLocks noGrp="1"/>
          </p:cNvSpPr>
          <p:nvPr>
            <p:ph type="subTitle" idx="1"/>
          </p:nvPr>
        </p:nvSpPr>
        <p:spPr>
          <a:xfrm>
            <a:off x="1507067" y="4050833"/>
            <a:ext cx="3809651" cy="1096899"/>
          </a:xfrm>
        </p:spPr>
        <p:txBody>
          <a:bodyPr>
            <a:normAutofit/>
          </a:bodyPr>
          <a:lstStyle/>
          <a:p>
            <a:r>
              <a:rPr lang="en-IN" sz="2800" dirty="0"/>
              <a:t>Name-Ankush Bagchi</a:t>
            </a:r>
          </a:p>
        </p:txBody>
      </p:sp>
      <p:pic>
        <p:nvPicPr>
          <p:cNvPr id="4" name="Picture 3">
            <a:extLst>
              <a:ext uri="{FF2B5EF4-FFF2-40B4-BE49-F238E27FC236}">
                <a16:creationId xmlns:a16="http://schemas.microsoft.com/office/drawing/2014/main" id="{15ECCB26-5CA6-4C28-8DA9-26B7994FA46C}"/>
              </a:ext>
            </a:extLst>
          </p:cNvPr>
          <p:cNvPicPr>
            <a:picLocks noChangeAspect="1"/>
          </p:cNvPicPr>
          <p:nvPr/>
        </p:nvPicPr>
        <p:blipFill>
          <a:blip r:embed="rId2"/>
          <a:stretch>
            <a:fillRect/>
          </a:stretch>
        </p:blipFill>
        <p:spPr>
          <a:xfrm>
            <a:off x="9552495" y="5737115"/>
            <a:ext cx="2639505" cy="1120885"/>
          </a:xfrm>
          <a:prstGeom prst="rect">
            <a:avLst/>
          </a:prstGeom>
        </p:spPr>
      </p:pic>
    </p:spTree>
    <p:extLst>
      <p:ext uri="{BB962C8B-B14F-4D97-AF65-F5344CB8AC3E}">
        <p14:creationId xmlns:p14="http://schemas.microsoft.com/office/powerpoint/2010/main" val="396814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Project Problem Statement(Task-2)</a:t>
            </a:r>
          </a:p>
        </p:txBody>
      </p:sp>
      <p:sp>
        <p:nvSpPr>
          <p:cNvPr id="3" name="Content Placeholder 2"/>
          <p:cNvSpPr>
            <a:spLocks noGrp="1"/>
          </p:cNvSpPr>
          <p:nvPr>
            <p:ph idx="1"/>
          </p:nvPr>
        </p:nvSpPr>
        <p:spPr/>
        <p:txBody>
          <a:bodyPr>
            <a:normAutofit fontScale="92500" lnSpcReduction="20000"/>
          </a:bodyPr>
          <a:lstStyle/>
          <a:p>
            <a:r>
              <a:rPr lang="en-US" dirty="0"/>
              <a:t>Task 2: </a:t>
            </a:r>
            <a:r>
              <a:rPr lang="en-US" b="1" dirty="0">
                <a:solidFill>
                  <a:schemeClr val="accent2"/>
                </a:solidFill>
              </a:rPr>
              <a:t>http://zero.webappsecurity.com/ </a:t>
            </a:r>
          </a:p>
          <a:p>
            <a:r>
              <a:rPr lang="en-US" dirty="0"/>
              <a:t>We have set up a real life-like web application in the form of an online bank portal. Your task is to test this website and find all possible vulnerabilities and loopholes in it. </a:t>
            </a:r>
          </a:p>
          <a:p>
            <a:r>
              <a:rPr lang="en-US" dirty="0"/>
              <a:t>To do so you can use the automatic vulnerabilities scanner “Netsparker” which was taught to you in the session of Automatic Vulnerability Scanner.</a:t>
            </a:r>
          </a:p>
          <a:p>
            <a:r>
              <a:rPr lang="en-US" dirty="0"/>
              <a:t> If you want you can download it using this link: . </a:t>
            </a:r>
            <a:r>
              <a:rPr lang="en-US" dirty="0">
                <a:solidFill>
                  <a:srgbClr val="0070C0"/>
                </a:solidFill>
              </a:rPr>
              <a:t>https://drive.google.com/drive/folders/193Ha6QVU9Joh-rhhOvH78HrTNO1OgaMx?usp =sharing </a:t>
            </a:r>
          </a:p>
          <a:p>
            <a:r>
              <a:rPr lang="en-US" dirty="0"/>
              <a:t>You have to find 3 critical vulnerabilities. No matter if they are taught to you or not. Now just choose any 1 amongst that 3 and write a report in your own language. </a:t>
            </a:r>
          </a:p>
          <a:p>
            <a:r>
              <a:rPr lang="en-US" dirty="0"/>
              <a:t>If you are using Netsparker you can use the report already generated by software but make sure you do not have to copy it. You have to then submit the report generated by you.</a:t>
            </a:r>
            <a:endParaRPr lang="en-IN" dirty="0"/>
          </a:p>
        </p:txBody>
      </p:sp>
    </p:spTree>
    <p:extLst>
      <p:ext uri="{BB962C8B-B14F-4D97-AF65-F5344CB8AC3E}">
        <p14:creationId xmlns:p14="http://schemas.microsoft.com/office/powerpoint/2010/main" val="213596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solidFill>
                  <a:schemeClr val="accent2"/>
                </a:solidFill>
              </a:rPr>
              <a:t>Vulnerability Statistics</a:t>
            </a:r>
            <a:endParaRPr dirty="0">
              <a:solidFill>
                <a:schemeClr val="accent2"/>
              </a:solidFill>
            </a:endParaRPr>
          </a:p>
        </p:txBody>
      </p:sp>
      <p:graphicFrame>
        <p:nvGraphicFramePr>
          <p:cNvPr id="102" name="Google Shape;102;p16"/>
          <p:cNvGraphicFramePr/>
          <p:nvPr>
            <p:extLst>
              <p:ext uri="{D42A27DB-BD31-4B8C-83A1-F6EECF244321}">
                <p14:modId xmlns:p14="http://schemas.microsoft.com/office/powerpoint/2010/main" val="1575849622"/>
              </p:ext>
            </p:extLst>
          </p:nvPr>
        </p:nvGraphicFramePr>
        <p:xfrm>
          <a:off x="1838325" y="182562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dirty="0"/>
                        <a:t>Critical</a:t>
                      </a:r>
                      <a:endParaRPr sz="1800" u="none" strike="noStrike" cap="none" dirty="0"/>
                    </a:p>
                  </a:txBody>
                  <a:tcPr marL="91450" marR="91450" marT="45725" marB="45725">
                    <a:solidFill>
                      <a:srgbClr val="C000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dirty="0"/>
                        <a:t>8%</a:t>
                      </a:r>
                      <a:endParaRPr sz="1800" u="none" strike="noStrike" cap="none"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3" name="Google Shape;103;p16"/>
          <p:cNvGraphicFramePr/>
          <p:nvPr>
            <p:extLst>
              <p:ext uri="{D42A27DB-BD31-4B8C-83A1-F6EECF244321}">
                <p14:modId xmlns:p14="http://schemas.microsoft.com/office/powerpoint/2010/main" val="1927583157"/>
              </p:ext>
            </p:extLst>
          </p:nvPr>
        </p:nvGraphicFramePr>
        <p:xfrm>
          <a:off x="4886325" y="182562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dirty="0"/>
                        <a:t>Severe</a:t>
                      </a:r>
                      <a:endParaRPr sz="1800" u="none" strike="noStrike" cap="none" dirty="0"/>
                    </a:p>
                  </a:txBody>
                  <a:tcPr marL="91450" marR="91450" marT="45725" marB="45725">
                    <a:solidFill>
                      <a:srgbClr val="FF99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dirty="0"/>
                        <a:t>11%</a:t>
                      </a:r>
                      <a:endParaRPr sz="1800" u="none" strike="noStrike" cap="none"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4" name="Google Shape;104;p16"/>
          <p:cNvGraphicFramePr/>
          <p:nvPr>
            <p:extLst>
              <p:ext uri="{D42A27DB-BD31-4B8C-83A1-F6EECF244321}">
                <p14:modId xmlns:p14="http://schemas.microsoft.com/office/powerpoint/2010/main" val="783892475"/>
              </p:ext>
            </p:extLst>
          </p:nvPr>
        </p:nvGraphicFramePr>
        <p:xfrm>
          <a:off x="7934325" y="182562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dirty="0">
                          <a:solidFill>
                            <a:schemeClr val="dk1"/>
                          </a:solidFill>
                        </a:rPr>
                        <a:t>Moderate</a:t>
                      </a:r>
                      <a:endParaRPr sz="1800" u="none" strike="noStrike" cap="none" dirty="0">
                        <a:solidFill>
                          <a:schemeClr val="dk1"/>
                        </a:solidFill>
                      </a:endParaRPr>
                    </a:p>
                  </a:txBody>
                  <a:tcPr marL="91450" marR="91450" marT="45725" marB="45725">
                    <a:solidFill>
                      <a:srgbClr val="FFFF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dirty="0"/>
                        <a:t>16%</a:t>
                      </a:r>
                      <a:endParaRPr sz="1800" u="none" strike="noStrike" cap="none"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5" name="Google Shape;105;p16"/>
          <p:cNvGraphicFramePr/>
          <p:nvPr>
            <p:extLst>
              <p:ext uri="{D42A27DB-BD31-4B8C-83A1-F6EECF244321}">
                <p14:modId xmlns:p14="http://schemas.microsoft.com/office/powerpoint/2010/main" val="1184248495"/>
              </p:ext>
            </p:extLst>
          </p:nvPr>
        </p:nvGraphicFramePr>
        <p:xfrm>
          <a:off x="4886325" y="3978273"/>
          <a:ext cx="2419350" cy="1393850"/>
        </p:xfrm>
        <a:graphic>
          <a:graphicData uri="http://schemas.openxmlformats.org/drawingml/2006/table">
            <a:tbl>
              <a:tblPr firstRow="1" bandRow="1">
                <a:noFill/>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dirty="0"/>
                        <a:t>Low</a:t>
                      </a:r>
                      <a:endParaRPr sz="1800" u="none" strike="noStrike" cap="none" dirty="0"/>
                    </a:p>
                  </a:txBody>
                  <a:tcPr marL="91450" marR="91450" marT="45725" marB="45725">
                    <a:solidFill>
                      <a:srgbClr val="92D05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dirty="0"/>
                        <a:t>37%</a:t>
                      </a:r>
                      <a:endParaRPr sz="18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9582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solidFill>
                  <a:schemeClr val="accent2"/>
                </a:solidFill>
              </a:rPr>
              <a:t>Vulnerabilities:</a:t>
            </a:r>
            <a:endParaRPr dirty="0">
              <a:solidFill>
                <a:schemeClr val="accent2"/>
              </a:solidFill>
            </a:endParaRPr>
          </a:p>
        </p:txBody>
      </p:sp>
      <p:sp>
        <p:nvSpPr>
          <p:cNvPr id="110" name="Google Shape;110;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111" name="Google Shape;111;p17"/>
          <p:cNvGraphicFramePr/>
          <p:nvPr>
            <p:extLst>
              <p:ext uri="{D42A27DB-BD31-4B8C-83A1-F6EECF244321}">
                <p14:modId xmlns:p14="http://schemas.microsoft.com/office/powerpoint/2010/main" val="82162047"/>
              </p:ext>
            </p:extLst>
          </p:nvPr>
        </p:nvGraphicFramePr>
        <p:xfrm>
          <a:off x="940279" y="1863306"/>
          <a:ext cx="8574657" cy="1846053"/>
        </p:xfrm>
        <a:graphic>
          <a:graphicData uri="http://schemas.openxmlformats.org/drawingml/2006/table">
            <a:tbl>
              <a:tblPr firstRow="1" bandRow="1">
                <a:noFill/>
              </a:tblPr>
              <a:tblGrid>
                <a:gridCol w="544355">
                  <a:extLst>
                    <a:ext uri="{9D8B030D-6E8A-4147-A177-3AD203B41FA5}">
                      <a16:colId xmlns:a16="http://schemas.microsoft.com/office/drawing/2014/main" val="20000"/>
                    </a:ext>
                  </a:extLst>
                </a:gridCol>
                <a:gridCol w="1155117">
                  <a:extLst>
                    <a:ext uri="{9D8B030D-6E8A-4147-A177-3AD203B41FA5}">
                      <a16:colId xmlns:a16="http://schemas.microsoft.com/office/drawing/2014/main" val="20001"/>
                    </a:ext>
                  </a:extLst>
                </a:gridCol>
                <a:gridCol w="5793708">
                  <a:extLst>
                    <a:ext uri="{9D8B030D-6E8A-4147-A177-3AD203B41FA5}">
                      <a16:colId xmlns:a16="http://schemas.microsoft.com/office/drawing/2014/main" val="20002"/>
                    </a:ext>
                  </a:extLst>
                </a:gridCol>
                <a:gridCol w="1081477">
                  <a:extLst>
                    <a:ext uri="{9D8B030D-6E8A-4147-A177-3AD203B41FA5}">
                      <a16:colId xmlns:a16="http://schemas.microsoft.com/office/drawing/2014/main" val="20003"/>
                    </a:ext>
                  </a:extLst>
                </a:gridCol>
              </a:tblGrid>
              <a:tr h="515607">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No</a:t>
                      </a:r>
                      <a:endParaRPr dirty="0">
                        <a:solidFill>
                          <a:schemeClr val="bg1">
                            <a:lumMod val="95000"/>
                          </a:schemeClr>
                        </a:solidFill>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Severity</a:t>
                      </a:r>
                      <a:endParaRPr dirty="0">
                        <a:solidFill>
                          <a:schemeClr val="bg1">
                            <a:lumMod val="95000"/>
                          </a:schemeClr>
                        </a:solidFill>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Vulnerability</a:t>
                      </a:r>
                      <a:endParaRPr dirty="0">
                        <a:solidFill>
                          <a:schemeClr val="bg1">
                            <a:lumMod val="95000"/>
                          </a:schemeClr>
                        </a:solidFill>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Count</a:t>
                      </a:r>
                      <a:endParaRPr sz="1600" u="none" strike="noStrike" cap="none" dirty="0">
                        <a:solidFill>
                          <a:schemeClr val="bg1">
                            <a:lumMod val="95000"/>
                          </a:schemeClr>
                        </a:solidFill>
                        <a:latin typeface="Calibri"/>
                        <a:ea typeface="Calibri"/>
                        <a:cs typeface="Calibri"/>
                        <a:sym typeface="Calibri"/>
                      </a:endParaRPr>
                    </a:p>
                  </a:txBody>
                  <a:tcPr marL="83000" marR="83000" marT="41500" marB="41500" anchor="ctr">
                    <a:solidFill>
                      <a:schemeClr val="dk1"/>
                    </a:solidFill>
                  </a:tcPr>
                </a:tc>
                <a:extLst>
                  <a:ext uri="{0D108BD9-81ED-4DB2-BD59-A6C34878D82A}">
                    <a16:rowId xmlns:a16="http://schemas.microsoft.com/office/drawing/2014/main" val="10000"/>
                  </a:ext>
                </a:extLst>
              </a:tr>
              <a:tr h="443482">
                <a:tc>
                  <a:txBody>
                    <a:bodyPr/>
                    <a:lstStyle/>
                    <a:p>
                      <a:pPr marL="0" marR="0" lvl="0" indent="0" algn="ctr" rtl="0">
                        <a:spcBef>
                          <a:spcPts val="0"/>
                        </a:spcBef>
                        <a:spcAft>
                          <a:spcPts val="0"/>
                        </a:spcAft>
                        <a:buNone/>
                      </a:pPr>
                      <a:r>
                        <a:rPr lang="en-US" sz="1300" b="1" u="none" strike="noStrike" cap="none" dirty="0">
                          <a:latin typeface="Calibri"/>
                          <a:ea typeface="Calibri"/>
                          <a:cs typeface="Calibri"/>
                          <a:sym typeface="Calibri"/>
                        </a:rPr>
                        <a:t>1</a:t>
                      </a:r>
                      <a:endParaRPr b="1" dirty="0"/>
                    </a:p>
                  </a:txBody>
                  <a:tcPr marL="83000" marR="83000" marT="41500" marB="41500"/>
                </a:tc>
                <a:tc>
                  <a:txBody>
                    <a:bodyPr/>
                    <a:lstStyle/>
                    <a:p>
                      <a:pPr marL="0" marR="0" lvl="0" indent="0" algn="ctr" rtl="0">
                        <a:spcBef>
                          <a:spcPts val="0"/>
                        </a:spcBef>
                        <a:spcAft>
                          <a:spcPts val="0"/>
                        </a:spcAft>
                        <a:buNone/>
                      </a:pPr>
                      <a:r>
                        <a:rPr lang="en-US" sz="1300" b="1" u="none" strike="noStrike" cap="none" dirty="0">
                          <a:solidFill>
                            <a:srgbClr val="FF0000"/>
                          </a:solidFill>
                          <a:latin typeface="Calibri"/>
                          <a:ea typeface="Calibri"/>
                          <a:cs typeface="Calibri"/>
                          <a:sym typeface="Calibri"/>
                        </a:rPr>
                        <a:t>Critical</a:t>
                      </a:r>
                      <a:endParaRPr sz="1300" b="1" u="none" strike="noStrike" cap="none" dirty="0">
                        <a:solidFill>
                          <a:srgbClr val="FF0000"/>
                        </a:solidFill>
                        <a:latin typeface="Calibri"/>
                        <a:ea typeface="Calibri"/>
                        <a:cs typeface="Calibri"/>
                        <a:sym typeface="Calibri"/>
                      </a:endParaRPr>
                    </a:p>
                  </a:txBody>
                  <a:tcPr marL="83000" marR="83000" marT="41500" marB="41500"/>
                </a:tc>
                <a:tc>
                  <a:txBody>
                    <a:bodyPr/>
                    <a:lstStyle/>
                    <a:p>
                      <a:pPr marL="0" marR="0" lvl="0" indent="0" algn="l" rtl="0">
                        <a:spcBef>
                          <a:spcPts val="0"/>
                        </a:spcBef>
                        <a:spcAft>
                          <a:spcPts val="0"/>
                        </a:spcAft>
                        <a:buNone/>
                      </a:pPr>
                      <a:r>
                        <a:rPr lang="en-US" sz="1300" b="1" u="none" strike="noStrike" cap="none">
                          <a:latin typeface="Calibri"/>
                          <a:ea typeface="Calibri"/>
                          <a:cs typeface="Calibri"/>
                          <a:sym typeface="Calibri"/>
                        </a:rPr>
                        <a:t>SQL Injection</a:t>
                      </a:r>
                      <a:endParaRPr sz="1300" b="1">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1" dirty="0">
                          <a:latin typeface="Calibri"/>
                          <a:ea typeface="Calibri"/>
                          <a:cs typeface="Calibri"/>
                          <a:sym typeface="Calibri"/>
                        </a:rPr>
                        <a:t>1</a:t>
                      </a:r>
                      <a:endParaRPr sz="1300" b="1" dirty="0">
                        <a:latin typeface="Calibri"/>
                        <a:ea typeface="Calibri"/>
                        <a:cs typeface="Calibri"/>
                        <a:sym typeface="Calibri"/>
                      </a:endParaRPr>
                    </a:p>
                  </a:txBody>
                  <a:tcPr marL="83000" marR="83000" marT="41500" marB="41500"/>
                </a:tc>
                <a:extLst>
                  <a:ext uri="{0D108BD9-81ED-4DB2-BD59-A6C34878D82A}">
                    <a16:rowId xmlns:a16="http://schemas.microsoft.com/office/drawing/2014/main" val="10001"/>
                  </a:ext>
                </a:extLst>
              </a:tr>
              <a:tr h="443482">
                <a:tc>
                  <a:txBody>
                    <a:bodyPr/>
                    <a:lstStyle/>
                    <a:p>
                      <a:pPr marL="0" marR="0" lvl="0" indent="0" algn="ctr" rtl="0">
                        <a:spcBef>
                          <a:spcPts val="0"/>
                        </a:spcBef>
                        <a:spcAft>
                          <a:spcPts val="0"/>
                        </a:spcAft>
                        <a:buNone/>
                      </a:pPr>
                      <a:r>
                        <a:rPr lang="en-US" sz="1300" b="1">
                          <a:solidFill>
                            <a:schemeClr val="dk1"/>
                          </a:solidFill>
                          <a:latin typeface="Calibri"/>
                          <a:ea typeface="Calibri"/>
                          <a:cs typeface="Calibri"/>
                          <a:sym typeface="Calibri"/>
                        </a:rPr>
                        <a:t>2</a:t>
                      </a:r>
                      <a:endParaRPr sz="1300" b="1">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1" dirty="0">
                          <a:solidFill>
                            <a:srgbClr val="FF0000"/>
                          </a:solidFill>
                          <a:latin typeface="Calibri"/>
                          <a:ea typeface="Calibri"/>
                          <a:cs typeface="Calibri"/>
                          <a:sym typeface="Calibri"/>
                        </a:rPr>
                        <a:t>Critical</a:t>
                      </a:r>
                      <a:endParaRPr b="1" dirty="0">
                        <a:solidFill>
                          <a:srgbClr val="FF0000"/>
                        </a:solidFill>
                      </a:endParaRPr>
                    </a:p>
                  </a:txBody>
                  <a:tcPr marL="83000" marR="83000" marT="41500" marB="41500"/>
                </a:tc>
                <a:tc>
                  <a:txBody>
                    <a:bodyPr/>
                    <a:lstStyle/>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Access to sales dashboard</a:t>
                      </a:r>
                      <a:endParaRPr sz="1300" b="1" dirty="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1">
                          <a:latin typeface="Calibri"/>
                          <a:ea typeface="Calibri"/>
                          <a:cs typeface="Calibri"/>
                          <a:sym typeface="Calibri"/>
                        </a:rPr>
                        <a:t>1</a:t>
                      </a:r>
                      <a:endParaRPr sz="1300" b="1">
                        <a:latin typeface="Calibri"/>
                        <a:ea typeface="Calibri"/>
                        <a:cs typeface="Calibri"/>
                        <a:sym typeface="Calibri"/>
                      </a:endParaRPr>
                    </a:p>
                  </a:txBody>
                  <a:tcPr marL="83000" marR="83000" marT="41500" marB="41500"/>
                </a:tc>
                <a:extLst>
                  <a:ext uri="{0D108BD9-81ED-4DB2-BD59-A6C34878D82A}">
                    <a16:rowId xmlns:a16="http://schemas.microsoft.com/office/drawing/2014/main" val="10002"/>
                  </a:ext>
                </a:extLst>
              </a:tr>
              <a:tr h="443482">
                <a:tc>
                  <a:txBody>
                    <a:bodyPr/>
                    <a:lstStyle/>
                    <a:p>
                      <a:pPr marL="0" marR="0" lvl="0" indent="0" algn="ctr" rtl="0">
                        <a:spcBef>
                          <a:spcPts val="0"/>
                        </a:spcBef>
                        <a:spcAft>
                          <a:spcPts val="0"/>
                        </a:spcAft>
                        <a:buNone/>
                      </a:pPr>
                      <a:r>
                        <a:rPr lang="en-US" sz="1300" b="1">
                          <a:solidFill>
                            <a:schemeClr val="dk1"/>
                          </a:solidFill>
                          <a:latin typeface="Calibri"/>
                          <a:ea typeface="Calibri"/>
                          <a:cs typeface="Calibri"/>
                          <a:sym typeface="Calibri"/>
                        </a:rPr>
                        <a:t>3</a:t>
                      </a:r>
                      <a:endParaRPr sz="1300" b="1">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1" dirty="0">
                          <a:solidFill>
                            <a:srgbClr val="FF0000"/>
                          </a:solidFill>
                          <a:latin typeface="Calibri"/>
                          <a:ea typeface="Calibri"/>
                          <a:cs typeface="Calibri"/>
                          <a:sym typeface="Calibri"/>
                        </a:rPr>
                        <a:t>Critical</a:t>
                      </a:r>
                      <a:endParaRPr sz="1300" b="1" dirty="0">
                        <a:solidFill>
                          <a:srgbClr val="FF0000"/>
                        </a:solidFill>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b="1" dirty="0">
                          <a:solidFill>
                            <a:schemeClr val="dk1"/>
                          </a:solidFill>
                          <a:latin typeface="Calibri"/>
                          <a:ea typeface="Calibri"/>
                          <a:cs typeface="Calibri"/>
                          <a:sym typeface="Calibri"/>
                        </a:rPr>
                        <a:t>Access to admin panel</a:t>
                      </a:r>
                      <a:endParaRPr sz="1300" b="1" dirty="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1" dirty="0">
                          <a:latin typeface="Calibri"/>
                          <a:ea typeface="Calibri"/>
                          <a:cs typeface="Calibri"/>
                          <a:sym typeface="Calibri"/>
                        </a:rPr>
                        <a:t>1</a:t>
                      </a:r>
                      <a:endParaRPr sz="1300" b="1" dirty="0">
                        <a:latin typeface="Calibri"/>
                        <a:ea typeface="Calibri"/>
                        <a:cs typeface="Calibri"/>
                        <a:sym typeface="Calibri"/>
                      </a:endParaRPr>
                    </a:p>
                  </a:txBody>
                  <a:tcPr marL="83000" marR="83000" marT="41500" marB="415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643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SzPts val="4400"/>
            </a:pPr>
            <a:r>
              <a:rPr lang="en-US" dirty="0">
                <a:solidFill>
                  <a:schemeClr val="accent2"/>
                </a:solidFill>
              </a:rPr>
              <a:t>1. </a:t>
            </a:r>
            <a:r>
              <a:rPr lang="en-IN" b="1" dirty="0">
                <a:solidFill>
                  <a:schemeClr val="accent2"/>
                </a:solidFill>
              </a:rPr>
              <a:t>Out-of-date Version (Apache)</a:t>
            </a:r>
            <a:endParaRPr dirty="0">
              <a:solidFill>
                <a:schemeClr val="accent2"/>
              </a:solidFill>
            </a:endParaRPr>
          </a:p>
        </p:txBody>
      </p:sp>
      <p:sp>
        <p:nvSpPr>
          <p:cNvPr id="117" name="Google Shape;117;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119" name="Google Shape;119;p18"/>
          <p:cNvGraphicFramePr/>
          <p:nvPr>
            <p:extLst>
              <p:ext uri="{D42A27DB-BD31-4B8C-83A1-F6EECF244321}">
                <p14:modId xmlns:p14="http://schemas.microsoft.com/office/powerpoint/2010/main" val="2004330799"/>
              </p:ext>
            </p:extLst>
          </p:nvPr>
        </p:nvGraphicFramePr>
        <p:xfrm>
          <a:off x="2041311" y="1879765"/>
          <a:ext cx="8109375" cy="3271805"/>
        </p:xfrm>
        <a:graphic>
          <a:graphicData uri="http://schemas.openxmlformats.org/drawingml/2006/table">
            <a:tbl>
              <a:tblPr firstRow="1" bandRow="1">
                <a:noFill/>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IN" sz="1800" b="1" i="0" kern="1200" dirty="0">
                          <a:solidFill>
                            <a:schemeClr val="tx1"/>
                          </a:solidFill>
                          <a:effectLst/>
                          <a:latin typeface="+mn-lt"/>
                          <a:ea typeface="+mn-ea"/>
                          <a:cs typeface="+mn-cs"/>
                        </a:rPr>
                        <a:t>Out-of-date Version (Apache)</a:t>
                      </a:r>
                    </a:p>
                    <a:p>
                      <a:pPr marL="0" marR="0" lvl="0" indent="0" algn="ctr" rtl="0">
                        <a:spcBef>
                          <a:spcPts val="0"/>
                        </a:spcBef>
                        <a:spcAft>
                          <a:spcPts val="0"/>
                        </a:spcAft>
                        <a:buNone/>
                      </a:pPr>
                      <a:r>
                        <a:rPr lang="en-US" sz="1300" dirty="0">
                          <a:solidFill>
                            <a:srgbClr val="FFFFFF"/>
                          </a:solidFill>
                          <a:latin typeface="Calibri"/>
                          <a:ea typeface="Calibri"/>
                          <a:cs typeface="Calibri"/>
                          <a:sym typeface="Calibri"/>
                        </a:rPr>
                        <a:t>(Critical)</a:t>
                      </a:r>
                      <a:endParaRPr dirty="0"/>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r>
                        <a:rPr lang="en-US" sz="1800" b="0" i="0" kern="1200" dirty="0">
                          <a:solidFill>
                            <a:schemeClr val="tx1"/>
                          </a:solidFill>
                          <a:effectLst/>
                          <a:latin typeface="+mn-lt"/>
                          <a:ea typeface="+mn-ea"/>
                          <a:cs typeface="+mn-cs"/>
                        </a:rPr>
                        <a:t>Impact</a:t>
                      </a:r>
                    </a:p>
                    <a:p>
                      <a:r>
                        <a:rPr lang="en-US" sz="1050" b="0" i="0" kern="1200" dirty="0">
                          <a:solidFill>
                            <a:schemeClr val="tx1"/>
                          </a:solidFill>
                          <a:effectLst/>
                          <a:latin typeface="+mn-lt"/>
                          <a:ea typeface="+mn-ea"/>
                          <a:cs typeface="+mn-cs"/>
                        </a:rPr>
                        <a:t>Since this is an old version of the software, it may be vulnerable to attacks.</a:t>
                      </a:r>
                    </a:p>
                    <a:p>
                      <a:r>
                        <a:rPr lang="en-US" sz="1800" b="0" i="0" kern="1200" dirty="0">
                          <a:solidFill>
                            <a:schemeClr val="tx1"/>
                          </a:solidFill>
                          <a:effectLst/>
                          <a:latin typeface="+mn-lt"/>
                          <a:ea typeface="+mn-ea"/>
                          <a:cs typeface="+mn-cs"/>
                        </a:rPr>
                        <a:t>Remedy</a:t>
                      </a:r>
                    </a:p>
                    <a:p>
                      <a:r>
                        <a:rPr lang="en-US" sz="1050" b="0" i="0" kern="1200" dirty="0">
                          <a:solidFill>
                            <a:schemeClr val="tx1"/>
                          </a:solidFill>
                          <a:effectLst/>
                          <a:latin typeface="+mn-lt"/>
                          <a:ea typeface="+mn-ea"/>
                          <a:cs typeface="+mn-cs"/>
                        </a:rPr>
                        <a:t>Please upgrade your installation of Apache to the latest stable version.</a:t>
                      </a:r>
                    </a:p>
                    <a:p>
                      <a:r>
                        <a:rPr lang="en-US" sz="1800" b="0" i="0" kern="1200" dirty="0">
                          <a:solidFill>
                            <a:schemeClr val="tx1"/>
                          </a:solidFill>
                          <a:effectLst/>
                          <a:latin typeface="+mn-lt"/>
                          <a:ea typeface="+mn-ea"/>
                          <a:cs typeface="+mn-cs"/>
                        </a:rPr>
                        <a:t>Remedy References</a:t>
                      </a:r>
                    </a:p>
                    <a:p>
                      <a:r>
                        <a:rPr lang="en-US" sz="1050" b="0" i="0" kern="1200" dirty="0">
                          <a:solidFill>
                            <a:schemeClr val="tx1"/>
                          </a:solidFill>
                          <a:effectLst/>
                          <a:latin typeface="+mn-lt"/>
                          <a:ea typeface="+mn-ea"/>
                          <a:cs typeface="+mn-cs"/>
                          <a:hlinkClick r:id="rId3"/>
                        </a:rPr>
                        <a:t>Downloading the Apache HTTP Server</a:t>
                      </a:r>
                      <a:endParaRPr lang="en-US" sz="105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Known Vulnerabilities in this Version</a:t>
                      </a:r>
                    </a:p>
                    <a:p>
                      <a:r>
                        <a:rPr lang="en-US" sz="1050" b="0" i="0" kern="1200" dirty="0">
                          <a:solidFill>
                            <a:schemeClr val="tx1"/>
                          </a:solidFill>
                          <a:effectLst/>
                          <a:latin typeface="+mn-lt"/>
                          <a:ea typeface="+mn-ea"/>
                          <a:cs typeface="+mn-cs"/>
                        </a:rPr>
                        <a:t>Apache HTTP Server Improper Neutralization of Input During Web Page Generation ('Cross-site Scripting') Vulnerability</a:t>
                      </a:r>
                    </a:p>
                    <a:p>
                      <a:r>
                        <a:rPr lang="en-US" sz="1050" b="0" i="0" kern="1200" dirty="0">
                          <a:solidFill>
                            <a:schemeClr val="tx1"/>
                          </a:solidFill>
                          <a:effectLst/>
                          <a:latin typeface="+mn-lt"/>
                          <a:ea typeface="+mn-ea"/>
                          <a:cs typeface="+mn-cs"/>
                        </a:rPr>
                        <a:t>Cross-site scripting (XSS) vulnerability in balancer-manager in mod_proxy_balancer in the Apache HTTP Server 2.2.0 through 2.2.6 allows remote attackers to inject arbitrary web script or HTML via the (1) ss, (2) wr, or (3) rr parameters, or (4) the URL.</a:t>
                      </a: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7572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Netsparker Report</a:t>
            </a:r>
          </a:p>
        </p:txBody>
      </p:sp>
      <p:pic>
        <p:nvPicPr>
          <p:cNvPr id="4" name="Picture 3"/>
          <p:cNvPicPr>
            <a:picLocks noChangeAspect="1"/>
          </p:cNvPicPr>
          <p:nvPr/>
        </p:nvPicPr>
        <p:blipFill>
          <a:blip r:embed="rId2"/>
          <a:stretch>
            <a:fillRect/>
          </a:stretch>
        </p:blipFill>
        <p:spPr>
          <a:xfrm>
            <a:off x="1440612" y="1259457"/>
            <a:ext cx="6689973" cy="4804914"/>
          </a:xfrm>
          <a:prstGeom prst="rect">
            <a:avLst/>
          </a:prstGeom>
        </p:spPr>
      </p:pic>
    </p:spTree>
    <p:extLst>
      <p:ext uri="{BB962C8B-B14F-4D97-AF65-F5344CB8AC3E}">
        <p14:creationId xmlns:p14="http://schemas.microsoft.com/office/powerpoint/2010/main" val="14897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a:solidFill>
                  <a:schemeClr val="accent2"/>
                </a:solidFill>
              </a:rPr>
              <a:t>THANK YOU</a:t>
            </a:r>
            <a:endParaRPr dirty="0">
              <a:solidFill>
                <a:schemeClr val="accent2"/>
              </a:solidFill>
            </a:endParaRPr>
          </a:p>
        </p:txBody>
      </p:sp>
    </p:spTree>
    <p:extLst>
      <p:ext uri="{BB962C8B-B14F-4D97-AF65-F5344CB8AC3E}">
        <p14:creationId xmlns:p14="http://schemas.microsoft.com/office/powerpoint/2010/main" val="2139389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TotalTime>
  <Words>365</Words>
  <Application>Microsoft Office PowerPoint</Application>
  <PresentationFormat>Widescreen</PresentationFormat>
  <Paragraphs>52</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ETHICAL HACKING INTERNSHIP  TASK-2</vt:lpstr>
      <vt:lpstr>Project Problem Statement(Task-2)</vt:lpstr>
      <vt:lpstr>Vulnerability Statistics</vt:lpstr>
      <vt:lpstr>Vulnerabilities:</vt:lpstr>
      <vt:lpstr>1. Out-of-date Version (Apache)</vt:lpstr>
      <vt:lpstr>Netsparker 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INTERNSHIP  TASK-2</dc:title>
  <dc:creator>Windows User</dc:creator>
  <cp:lastModifiedBy>Ankush Bagchi</cp:lastModifiedBy>
  <cp:revision>5</cp:revision>
  <dcterms:created xsi:type="dcterms:W3CDTF">2021-08-05T08:37:49Z</dcterms:created>
  <dcterms:modified xsi:type="dcterms:W3CDTF">2021-08-05T15:15:04Z</dcterms:modified>
</cp:coreProperties>
</file>