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2"/>
  </p:notes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4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BC202-DC67-419C-B58D-C732A999EC58}" type="datetimeFigureOut">
              <a:rPr lang="en-IN" smtClean="0"/>
              <a:t>05-08-2021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90F2A-5C49-4343-8C0A-DD7918D3AE07}" type="slidenum">
              <a:rPr lang="en-IN" smtClean="0"/>
              <a:t>‹#›</a:t>
            </a:fld>
            <a:endParaRPr lang="en-IN"/>
          </a:p>
        </p:txBody>
      </p:sp>
    </p:spTree>
    <p:extLst>
      <p:ext uri="{BB962C8B-B14F-4D97-AF65-F5344CB8AC3E}">
        <p14:creationId xmlns:p14="http://schemas.microsoft.com/office/powerpoint/2010/main" val="2581148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9283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2807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9058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4009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02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005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818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3721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977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CC1E37-08CC-430E-8659-41371A219289}"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C093E-3BB2-4720-9DB1-07CCEAD3FC8A}" type="slidenum">
              <a:rPr lang="en-IN" smtClean="0"/>
              <a:t>‹#›</a:t>
            </a:fld>
            <a:endParaRPr lang="en-IN"/>
          </a:p>
        </p:txBody>
      </p:sp>
    </p:spTree>
    <p:extLst>
      <p:ext uri="{BB962C8B-B14F-4D97-AF65-F5344CB8AC3E}">
        <p14:creationId xmlns:p14="http://schemas.microsoft.com/office/powerpoint/2010/main" val="96524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C1E37-08CC-430E-8659-41371A219289}"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C093E-3BB2-4720-9DB1-07CCEAD3FC8A}" type="slidenum">
              <a:rPr lang="en-IN" smtClean="0"/>
              <a:t>‹#›</a:t>
            </a:fld>
            <a:endParaRPr lang="en-IN"/>
          </a:p>
        </p:txBody>
      </p:sp>
    </p:spTree>
    <p:extLst>
      <p:ext uri="{BB962C8B-B14F-4D97-AF65-F5344CB8AC3E}">
        <p14:creationId xmlns:p14="http://schemas.microsoft.com/office/powerpoint/2010/main" val="1088619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C1E37-08CC-430E-8659-41371A219289}"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C093E-3BB2-4720-9DB1-07CCEAD3FC8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6065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C1E37-08CC-430E-8659-41371A219289}"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C093E-3BB2-4720-9DB1-07CCEAD3FC8A}" type="slidenum">
              <a:rPr lang="en-IN" smtClean="0"/>
              <a:t>‹#›</a:t>
            </a:fld>
            <a:endParaRPr lang="en-IN"/>
          </a:p>
        </p:txBody>
      </p:sp>
    </p:spTree>
    <p:extLst>
      <p:ext uri="{BB962C8B-B14F-4D97-AF65-F5344CB8AC3E}">
        <p14:creationId xmlns:p14="http://schemas.microsoft.com/office/powerpoint/2010/main" val="2493201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C1E37-08CC-430E-8659-41371A219289}"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C093E-3BB2-4720-9DB1-07CCEAD3FC8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3050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C1E37-08CC-430E-8659-41371A219289}"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C093E-3BB2-4720-9DB1-07CCEAD3FC8A}" type="slidenum">
              <a:rPr lang="en-IN" smtClean="0"/>
              <a:t>‹#›</a:t>
            </a:fld>
            <a:endParaRPr lang="en-IN"/>
          </a:p>
        </p:txBody>
      </p:sp>
    </p:spTree>
    <p:extLst>
      <p:ext uri="{BB962C8B-B14F-4D97-AF65-F5344CB8AC3E}">
        <p14:creationId xmlns:p14="http://schemas.microsoft.com/office/powerpoint/2010/main" val="2552271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C1E37-08CC-430E-8659-41371A219289}"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C093E-3BB2-4720-9DB1-07CCEAD3FC8A}" type="slidenum">
              <a:rPr lang="en-IN" smtClean="0"/>
              <a:t>‹#›</a:t>
            </a:fld>
            <a:endParaRPr lang="en-IN"/>
          </a:p>
        </p:txBody>
      </p:sp>
    </p:spTree>
    <p:extLst>
      <p:ext uri="{BB962C8B-B14F-4D97-AF65-F5344CB8AC3E}">
        <p14:creationId xmlns:p14="http://schemas.microsoft.com/office/powerpoint/2010/main" val="1661615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C1E37-08CC-430E-8659-41371A219289}"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C093E-3BB2-4720-9DB1-07CCEAD3FC8A}" type="slidenum">
              <a:rPr lang="en-IN" smtClean="0"/>
              <a:t>‹#›</a:t>
            </a:fld>
            <a:endParaRPr lang="en-IN"/>
          </a:p>
        </p:txBody>
      </p:sp>
    </p:spTree>
    <p:extLst>
      <p:ext uri="{BB962C8B-B14F-4D97-AF65-F5344CB8AC3E}">
        <p14:creationId xmlns:p14="http://schemas.microsoft.com/office/powerpoint/2010/main" val="3074145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Default" type="tx">
  <p:cSld name="1_Defaul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a:latin typeface="Calibri"/>
                <a:ea typeface="Calibri"/>
                <a:cs typeface="Calibri"/>
                <a:sym typeface="Calibri"/>
              </a:defRPr>
            </a:lvl1pPr>
            <a:lvl2pPr marL="0" marR="0" lvl="1" indent="0" algn="r">
              <a:spcBef>
                <a:spcPts val="0"/>
              </a:spcBef>
              <a:buNone/>
              <a:defRPr>
                <a:latin typeface="Calibri"/>
                <a:ea typeface="Calibri"/>
                <a:cs typeface="Calibri"/>
                <a:sym typeface="Calibri"/>
              </a:defRPr>
            </a:lvl2pPr>
            <a:lvl3pPr marL="0" marR="0" lvl="2" indent="0" algn="r">
              <a:spcBef>
                <a:spcPts val="0"/>
              </a:spcBef>
              <a:buNone/>
              <a:defRPr>
                <a:latin typeface="Calibri"/>
                <a:ea typeface="Calibri"/>
                <a:cs typeface="Calibri"/>
                <a:sym typeface="Calibri"/>
              </a:defRPr>
            </a:lvl3pPr>
            <a:lvl4pPr marL="0" marR="0" lvl="3" indent="0" algn="r">
              <a:spcBef>
                <a:spcPts val="0"/>
              </a:spcBef>
              <a:buNone/>
              <a:defRPr>
                <a:latin typeface="Calibri"/>
                <a:ea typeface="Calibri"/>
                <a:cs typeface="Calibri"/>
                <a:sym typeface="Calibri"/>
              </a:defRPr>
            </a:lvl4pPr>
            <a:lvl5pPr marL="0" marR="0" lvl="4" indent="0" algn="r">
              <a:spcBef>
                <a:spcPts val="0"/>
              </a:spcBef>
              <a:buNone/>
              <a:defRPr>
                <a:latin typeface="Calibri"/>
                <a:ea typeface="Calibri"/>
                <a:cs typeface="Calibri"/>
                <a:sym typeface="Calibri"/>
              </a:defRPr>
            </a:lvl5pPr>
            <a:lvl6pPr marL="0" marR="0" lvl="5" indent="0" algn="r">
              <a:spcBef>
                <a:spcPts val="0"/>
              </a:spcBef>
              <a:buNone/>
              <a:defRPr>
                <a:latin typeface="Calibri"/>
                <a:ea typeface="Calibri"/>
                <a:cs typeface="Calibri"/>
                <a:sym typeface="Calibri"/>
              </a:defRPr>
            </a:lvl6pPr>
            <a:lvl7pPr marL="0" marR="0" lvl="6" indent="0" algn="r">
              <a:spcBef>
                <a:spcPts val="0"/>
              </a:spcBef>
              <a:buNone/>
              <a:defRPr>
                <a:latin typeface="Calibri"/>
                <a:ea typeface="Calibri"/>
                <a:cs typeface="Calibri"/>
                <a:sym typeface="Calibri"/>
              </a:defRPr>
            </a:lvl7pPr>
            <a:lvl8pPr marL="0" marR="0" lvl="7" indent="0" algn="r">
              <a:spcBef>
                <a:spcPts val="0"/>
              </a:spcBef>
              <a:buNone/>
              <a:defRPr>
                <a:latin typeface="Calibri"/>
                <a:ea typeface="Calibri"/>
                <a:cs typeface="Calibri"/>
                <a:sym typeface="Calibri"/>
              </a:defRPr>
            </a:lvl8pPr>
            <a:lvl9pPr marL="0" marR="0" lvl="8" indent="0" algn="r">
              <a:spcBef>
                <a:spcPts val="0"/>
              </a:spcBef>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88888"/>
              </a:solidFill>
            </a:endParaRPr>
          </a:p>
        </p:txBody>
      </p:sp>
    </p:spTree>
    <p:extLst>
      <p:ext uri="{BB962C8B-B14F-4D97-AF65-F5344CB8AC3E}">
        <p14:creationId xmlns:p14="http://schemas.microsoft.com/office/powerpoint/2010/main" val="361012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C1E37-08CC-430E-8659-41371A219289}"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C093E-3BB2-4720-9DB1-07CCEAD3FC8A}" type="slidenum">
              <a:rPr lang="en-IN" smtClean="0"/>
              <a:t>‹#›</a:t>
            </a:fld>
            <a:endParaRPr lang="en-IN"/>
          </a:p>
        </p:txBody>
      </p:sp>
    </p:spTree>
    <p:extLst>
      <p:ext uri="{BB962C8B-B14F-4D97-AF65-F5344CB8AC3E}">
        <p14:creationId xmlns:p14="http://schemas.microsoft.com/office/powerpoint/2010/main" val="361338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C1E37-08CC-430E-8659-41371A219289}"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C093E-3BB2-4720-9DB1-07CCEAD3FC8A}" type="slidenum">
              <a:rPr lang="en-IN" smtClean="0"/>
              <a:t>‹#›</a:t>
            </a:fld>
            <a:endParaRPr lang="en-IN"/>
          </a:p>
        </p:txBody>
      </p:sp>
    </p:spTree>
    <p:extLst>
      <p:ext uri="{BB962C8B-B14F-4D97-AF65-F5344CB8AC3E}">
        <p14:creationId xmlns:p14="http://schemas.microsoft.com/office/powerpoint/2010/main" val="178699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CC1E37-08CC-430E-8659-41371A219289}"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CC093E-3BB2-4720-9DB1-07CCEAD3FC8A}" type="slidenum">
              <a:rPr lang="en-IN" smtClean="0"/>
              <a:t>‹#›</a:t>
            </a:fld>
            <a:endParaRPr lang="en-IN"/>
          </a:p>
        </p:txBody>
      </p:sp>
    </p:spTree>
    <p:extLst>
      <p:ext uri="{BB962C8B-B14F-4D97-AF65-F5344CB8AC3E}">
        <p14:creationId xmlns:p14="http://schemas.microsoft.com/office/powerpoint/2010/main" val="408466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CC1E37-08CC-430E-8659-41371A219289}" type="datetimeFigureOut">
              <a:rPr lang="en-IN" smtClean="0"/>
              <a:t>05-08-2021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CC093E-3BB2-4720-9DB1-07CCEAD3FC8A}" type="slidenum">
              <a:rPr lang="en-IN" smtClean="0"/>
              <a:t>‹#›</a:t>
            </a:fld>
            <a:endParaRPr lang="en-IN"/>
          </a:p>
        </p:txBody>
      </p:sp>
    </p:spTree>
    <p:extLst>
      <p:ext uri="{BB962C8B-B14F-4D97-AF65-F5344CB8AC3E}">
        <p14:creationId xmlns:p14="http://schemas.microsoft.com/office/powerpoint/2010/main" val="48445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CC1E37-08CC-430E-8659-41371A219289}" type="datetimeFigureOut">
              <a:rPr lang="en-IN" smtClean="0"/>
              <a:t>05-08-2021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CC093E-3BB2-4720-9DB1-07CCEAD3FC8A}" type="slidenum">
              <a:rPr lang="en-IN" smtClean="0"/>
              <a:t>‹#›</a:t>
            </a:fld>
            <a:endParaRPr lang="en-IN"/>
          </a:p>
        </p:txBody>
      </p:sp>
    </p:spTree>
    <p:extLst>
      <p:ext uri="{BB962C8B-B14F-4D97-AF65-F5344CB8AC3E}">
        <p14:creationId xmlns:p14="http://schemas.microsoft.com/office/powerpoint/2010/main" val="73139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CC1E37-08CC-430E-8659-41371A219289}" type="datetimeFigureOut">
              <a:rPr lang="en-IN" smtClean="0"/>
              <a:t>05-08-2021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CC093E-3BB2-4720-9DB1-07CCEAD3FC8A}" type="slidenum">
              <a:rPr lang="en-IN" smtClean="0"/>
              <a:t>‹#›</a:t>
            </a:fld>
            <a:endParaRPr lang="en-IN"/>
          </a:p>
        </p:txBody>
      </p:sp>
    </p:spTree>
    <p:extLst>
      <p:ext uri="{BB962C8B-B14F-4D97-AF65-F5344CB8AC3E}">
        <p14:creationId xmlns:p14="http://schemas.microsoft.com/office/powerpoint/2010/main" val="95107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CC1E37-08CC-430E-8659-41371A219289}"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CC093E-3BB2-4720-9DB1-07CCEAD3FC8A}" type="slidenum">
              <a:rPr lang="en-IN" smtClean="0"/>
              <a:t>‹#›</a:t>
            </a:fld>
            <a:endParaRPr lang="en-IN"/>
          </a:p>
        </p:txBody>
      </p:sp>
    </p:spTree>
    <p:extLst>
      <p:ext uri="{BB962C8B-B14F-4D97-AF65-F5344CB8AC3E}">
        <p14:creationId xmlns:p14="http://schemas.microsoft.com/office/powerpoint/2010/main" val="802975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CC093E-3BB2-4720-9DB1-07CCEAD3FC8A}" type="slidenum">
              <a:rPr lang="en-IN" smtClean="0"/>
              <a:t>‹#›</a:t>
            </a:fld>
            <a:endParaRPr lang="en-IN"/>
          </a:p>
        </p:txBody>
      </p:sp>
      <p:sp>
        <p:nvSpPr>
          <p:cNvPr id="5" name="Date Placeholder 4"/>
          <p:cNvSpPr>
            <a:spLocks noGrp="1"/>
          </p:cNvSpPr>
          <p:nvPr>
            <p:ph type="dt" sz="half" idx="10"/>
          </p:nvPr>
        </p:nvSpPr>
        <p:spPr/>
        <p:txBody>
          <a:bodyPr/>
          <a:lstStyle/>
          <a:p>
            <a:fld id="{36CC1E37-08CC-430E-8659-41371A219289}" type="datetimeFigureOut">
              <a:rPr lang="en-IN" smtClean="0"/>
              <a:t>05-08-2021</a:t>
            </a:fld>
            <a:endParaRPr lang="en-IN"/>
          </a:p>
        </p:txBody>
      </p:sp>
    </p:spTree>
    <p:extLst>
      <p:ext uri="{BB962C8B-B14F-4D97-AF65-F5344CB8AC3E}">
        <p14:creationId xmlns:p14="http://schemas.microsoft.com/office/powerpoint/2010/main" val="373070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buClr>
                <a:srgbClr val="000000"/>
              </a:buClr>
              <a:buFont typeface="Arial"/>
              <a:buNone/>
            </a:pPr>
            <a:endParaRPr lang="en-IN" kern="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buClr>
                <a:srgbClr val="000000"/>
              </a:buClr>
              <a:buFont typeface="Arial"/>
              <a:buNone/>
            </a:pPr>
            <a:endParaRPr lang="en-IN" kern="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buClr>
                <a:srgbClr val="000000"/>
              </a:buClr>
              <a:buFont typeface="Arial"/>
              <a:buNone/>
            </a:pPr>
            <a:fld id="{00000000-1234-1234-1234-123412341234}" type="slidenum">
              <a:rPr lang="en-US" kern="0" smtClean="0"/>
              <a:pPr>
                <a:buClr>
                  <a:srgbClr val="000000"/>
                </a:buClr>
                <a:buFont typeface="Arial"/>
                <a:buNone/>
              </a:pPr>
              <a:t>‹#›</a:t>
            </a:fld>
            <a:endParaRPr lang="en-US" kern="0"/>
          </a:p>
        </p:txBody>
      </p:sp>
    </p:spTree>
    <p:extLst>
      <p:ext uri="{BB962C8B-B14F-4D97-AF65-F5344CB8AC3E}">
        <p14:creationId xmlns:p14="http://schemas.microsoft.com/office/powerpoint/2010/main" val="290760561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7.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ctrTitle"/>
          </p:nvPr>
        </p:nvSpPr>
        <p:spPr>
          <a:xfrm>
            <a:off x="514693" y="1707170"/>
            <a:ext cx="9144000" cy="2387700"/>
          </a:xfrm>
          <a:prstGeom prst="rect">
            <a:avLst/>
          </a:prstGeom>
          <a:noFill/>
          <a:ln>
            <a:noFill/>
          </a:ln>
        </p:spPr>
        <p:txBody>
          <a:bodyPr spcFirstLastPara="1" wrap="square" lIns="91425" tIns="45700" rIns="91425" bIns="45700" anchor="b" anchorCtr="0">
            <a:noAutofit/>
          </a:bodyPr>
          <a:lstStyle/>
          <a:p>
            <a:pPr lvl="0">
              <a:spcBef>
                <a:spcPts val="0"/>
              </a:spcBef>
              <a:buClr>
                <a:schemeClr val="dk1"/>
              </a:buClr>
              <a:buSzPts val="6000"/>
            </a:pPr>
            <a:r>
              <a:rPr lang="en-US" sz="5400" dirty="0">
                <a:solidFill>
                  <a:schemeClr val="accent2"/>
                </a:solidFill>
              </a:rPr>
              <a:t>ETHICAL HACKING  INTERNSHIP</a:t>
            </a:r>
            <a:br>
              <a:rPr lang="en-US" sz="5400" dirty="0">
                <a:solidFill>
                  <a:schemeClr val="accent2"/>
                </a:solidFill>
              </a:rPr>
            </a:br>
            <a:r>
              <a:rPr lang="en-US" sz="5400" dirty="0">
                <a:solidFill>
                  <a:schemeClr val="accent2"/>
                </a:solidFill>
              </a:rPr>
              <a:t>TASK-3</a:t>
            </a:r>
            <a:endParaRPr sz="5400" dirty="0">
              <a:solidFill>
                <a:schemeClr val="accent2"/>
              </a:solidFill>
            </a:endParaRPr>
          </a:p>
        </p:txBody>
      </p:sp>
      <p:sp>
        <p:nvSpPr>
          <p:cNvPr id="89" name="Google Shape;89;p14"/>
          <p:cNvSpPr txBox="1">
            <a:spLocks noGrp="1"/>
          </p:cNvSpPr>
          <p:nvPr>
            <p:ph type="subTitle" idx="1"/>
          </p:nvPr>
        </p:nvSpPr>
        <p:spPr>
          <a:xfrm>
            <a:off x="997789" y="4094870"/>
            <a:ext cx="9144000" cy="1655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800" dirty="0"/>
              <a:t>NAME-Ankush Bagchi </a:t>
            </a:r>
            <a:endParaRPr sz="2800" dirty="0"/>
          </a:p>
        </p:txBody>
      </p:sp>
      <p:pic>
        <p:nvPicPr>
          <p:cNvPr id="2" name="Picture 1"/>
          <p:cNvPicPr>
            <a:picLocks noChangeAspect="1"/>
          </p:cNvPicPr>
          <p:nvPr/>
        </p:nvPicPr>
        <p:blipFill>
          <a:blip r:embed="rId3"/>
          <a:stretch>
            <a:fillRect/>
          </a:stretch>
        </p:blipFill>
        <p:spPr>
          <a:xfrm>
            <a:off x="9373163" y="5660960"/>
            <a:ext cx="2818837" cy="1197040"/>
          </a:xfrm>
          <a:prstGeom prst="rect">
            <a:avLst/>
          </a:prstGeom>
        </p:spPr>
      </p:pic>
    </p:spTree>
    <p:extLst>
      <p:ext uri="{BB962C8B-B14F-4D97-AF65-F5344CB8AC3E}">
        <p14:creationId xmlns:p14="http://schemas.microsoft.com/office/powerpoint/2010/main" val="2011383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6D398-A76F-415E-BE5F-1F8DD4E00045}"/>
              </a:ext>
            </a:extLst>
          </p:cNvPr>
          <p:cNvSpPr>
            <a:spLocks noGrp="1"/>
          </p:cNvSpPr>
          <p:nvPr>
            <p:ph type="title"/>
          </p:nvPr>
        </p:nvSpPr>
        <p:spPr>
          <a:xfrm>
            <a:off x="2956560" y="1849120"/>
            <a:ext cx="4683760" cy="2743200"/>
          </a:xfrm>
        </p:spPr>
        <p:txBody>
          <a:bodyPr/>
          <a:lstStyle/>
          <a:p>
            <a:r>
              <a:rPr lang="en-IN" sz="5400" dirty="0">
                <a:solidFill>
                  <a:schemeClr val="accent2"/>
                </a:solidFill>
              </a:rPr>
              <a:t>THANK YOU</a:t>
            </a:r>
          </a:p>
        </p:txBody>
      </p:sp>
    </p:spTree>
    <p:extLst>
      <p:ext uri="{BB962C8B-B14F-4D97-AF65-F5344CB8AC3E}">
        <p14:creationId xmlns:p14="http://schemas.microsoft.com/office/powerpoint/2010/main" val="2991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solidFill>
                  <a:schemeClr val="accent2"/>
                </a:solidFill>
              </a:rPr>
              <a:t>Project Problem Statement(Task-3)</a:t>
            </a:r>
            <a:endParaRPr dirty="0">
              <a:solidFill>
                <a:schemeClr val="accent2"/>
              </a:solidFill>
            </a:endParaRPr>
          </a:p>
        </p:txBody>
      </p:sp>
      <p:sp>
        <p:nvSpPr>
          <p:cNvPr id="96" name="Google Shape;96;p15"/>
          <p:cNvSpPr txBox="1">
            <a:spLocks noGrp="1"/>
          </p:cNvSpPr>
          <p:nvPr>
            <p:ph idx="1"/>
          </p:nvPr>
        </p:nvSpPr>
        <p:spPr>
          <a:xfrm>
            <a:off x="838200" y="1825625"/>
            <a:ext cx="10515600" cy="49188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800"/>
              <a:buChar char="•"/>
            </a:pPr>
            <a:r>
              <a:rPr lang="en-US" dirty="0"/>
              <a:t>In this task you are completely free. </a:t>
            </a:r>
            <a:r>
              <a:rPr lang="en-US" dirty="0">
                <a:solidFill>
                  <a:srgbClr val="00B0F0"/>
                </a:solidFill>
              </a:rPr>
              <a:t>http://testasp.vulnweb.com/ </a:t>
            </a:r>
            <a:r>
              <a:rPr lang="en-US" dirty="0"/>
              <a:t>- This is the website. Explore the website and try to find vulnerabilities in the website and report it to us. You will be evaluated on your methods and report you submit. Don’t worry about evaluation, just report the vulnerabilities as you feel comfortable. Make sure your report matches this &gt;&gt; </a:t>
            </a:r>
            <a:r>
              <a:rPr lang="en-US" dirty="0">
                <a:solidFill>
                  <a:srgbClr val="00B0F0"/>
                </a:solidFill>
              </a:rPr>
              <a:t>#751870 Reflected XSS in pubg.com </a:t>
            </a:r>
            <a:r>
              <a:rPr lang="en-US" dirty="0"/>
              <a:t>(hackerone.com) You are expected to include the following in the final Report that you have to submit. 1) Proper Steps 2) </a:t>
            </a:r>
            <a:r>
              <a:rPr lang="en-US" dirty="0" err="1"/>
              <a:t>ScreenShot</a:t>
            </a:r>
            <a:r>
              <a:rPr lang="en-US" dirty="0"/>
              <a:t> 3) Video</a:t>
            </a:r>
            <a:endParaRPr dirty="0"/>
          </a:p>
        </p:txBody>
      </p:sp>
    </p:spTree>
    <p:extLst>
      <p:ext uri="{BB962C8B-B14F-4D97-AF65-F5344CB8AC3E}">
        <p14:creationId xmlns:p14="http://schemas.microsoft.com/office/powerpoint/2010/main" val="414676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solidFill>
                  <a:schemeClr val="accent2"/>
                </a:solidFill>
              </a:rPr>
              <a:t>Vulnerability Statistics</a:t>
            </a:r>
            <a:endParaRPr dirty="0">
              <a:solidFill>
                <a:schemeClr val="accent2"/>
              </a:solidFill>
            </a:endParaRPr>
          </a:p>
        </p:txBody>
      </p:sp>
      <p:graphicFrame>
        <p:nvGraphicFramePr>
          <p:cNvPr id="102" name="Google Shape;102;p16"/>
          <p:cNvGraphicFramePr/>
          <p:nvPr>
            <p:extLst>
              <p:ext uri="{D42A27DB-BD31-4B8C-83A1-F6EECF244321}">
                <p14:modId xmlns:p14="http://schemas.microsoft.com/office/powerpoint/2010/main" val="2667153087"/>
              </p:ext>
            </p:extLst>
          </p:nvPr>
        </p:nvGraphicFramePr>
        <p:xfrm>
          <a:off x="1838325" y="1825623"/>
          <a:ext cx="2419350" cy="1393850"/>
        </p:xfrm>
        <a:graphic>
          <a:graphicData uri="http://schemas.openxmlformats.org/drawingml/2006/table">
            <a:tbl>
              <a:tblPr firstRow="1" bandRow="1">
                <a:noFill/>
              </a:tblPr>
              <a:tblGrid>
                <a:gridCol w="2419350">
                  <a:extLst>
                    <a:ext uri="{9D8B030D-6E8A-4147-A177-3AD203B41FA5}">
                      <a16:colId xmlns:a16="http://schemas.microsoft.com/office/drawing/2014/main" val="20000"/>
                    </a:ext>
                  </a:extLst>
                </a:gridCol>
              </a:tblGrid>
              <a:tr h="696925">
                <a:tc>
                  <a:txBody>
                    <a:bodyPr/>
                    <a:lstStyle/>
                    <a:p>
                      <a:pPr marL="0" marR="0" lvl="0" indent="0" algn="ctr" rtl="0">
                        <a:spcBef>
                          <a:spcPts val="0"/>
                        </a:spcBef>
                        <a:spcAft>
                          <a:spcPts val="0"/>
                        </a:spcAft>
                        <a:buNone/>
                      </a:pPr>
                      <a:r>
                        <a:rPr lang="en-US" sz="1800" u="none" strike="noStrike" cap="none" dirty="0"/>
                        <a:t>Critical</a:t>
                      </a:r>
                      <a:endParaRPr sz="1800" u="none" strike="noStrike" cap="none" dirty="0"/>
                    </a:p>
                  </a:txBody>
                  <a:tcPr marL="91450" marR="91450" marT="45725" marB="45725">
                    <a:solidFill>
                      <a:srgbClr val="C00000"/>
                    </a:solidFill>
                  </a:tcPr>
                </a:tc>
                <a:extLst>
                  <a:ext uri="{0D108BD9-81ED-4DB2-BD59-A6C34878D82A}">
                    <a16:rowId xmlns:a16="http://schemas.microsoft.com/office/drawing/2014/main" val="10000"/>
                  </a:ext>
                </a:extLst>
              </a:tr>
              <a:tr h="696925">
                <a:tc>
                  <a:txBody>
                    <a:bodyPr/>
                    <a:lstStyle/>
                    <a:p>
                      <a:pPr marL="0" marR="0" lvl="0" indent="0" algn="ctr" rtl="0">
                        <a:spcBef>
                          <a:spcPts val="0"/>
                        </a:spcBef>
                        <a:spcAft>
                          <a:spcPts val="0"/>
                        </a:spcAft>
                        <a:buNone/>
                      </a:pPr>
                      <a:r>
                        <a:rPr lang="en-US" sz="1800" u="none" strike="noStrike" cap="none" dirty="0"/>
                        <a:t>28%</a:t>
                      </a:r>
                      <a:endParaRPr sz="1800" u="none" strike="noStrike" cap="none" dirty="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03" name="Google Shape;103;p16"/>
          <p:cNvGraphicFramePr/>
          <p:nvPr>
            <p:extLst>
              <p:ext uri="{D42A27DB-BD31-4B8C-83A1-F6EECF244321}">
                <p14:modId xmlns:p14="http://schemas.microsoft.com/office/powerpoint/2010/main" val="951312592"/>
              </p:ext>
            </p:extLst>
          </p:nvPr>
        </p:nvGraphicFramePr>
        <p:xfrm>
          <a:off x="4886325" y="1825623"/>
          <a:ext cx="2419350" cy="1393850"/>
        </p:xfrm>
        <a:graphic>
          <a:graphicData uri="http://schemas.openxmlformats.org/drawingml/2006/table">
            <a:tbl>
              <a:tblPr firstRow="1" bandRow="1">
                <a:noFill/>
              </a:tblPr>
              <a:tblGrid>
                <a:gridCol w="2419350">
                  <a:extLst>
                    <a:ext uri="{9D8B030D-6E8A-4147-A177-3AD203B41FA5}">
                      <a16:colId xmlns:a16="http://schemas.microsoft.com/office/drawing/2014/main" val="20000"/>
                    </a:ext>
                  </a:extLst>
                </a:gridCol>
              </a:tblGrid>
              <a:tr h="696925">
                <a:tc>
                  <a:txBody>
                    <a:bodyPr/>
                    <a:lstStyle/>
                    <a:p>
                      <a:pPr marL="0" marR="0" lvl="0" indent="0" algn="ctr" rtl="0">
                        <a:spcBef>
                          <a:spcPts val="0"/>
                        </a:spcBef>
                        <a:spcAft>
                          <a:spcPts val="0"/>
                        </a:spcAft>
                        <a:buNone/>
                      </a:pPr>
                      <a:r>
                        <a:rPr lang="en-US" sz="1800" u="none" strike="noStrike" cap="none" dirty="0"/>
                        <a:t>Severe</a:t>
                      </a:r>
                      <a:endParaRPr sz="1800" u="none" strike="noStrike" cap="none" dirty="0"/>
                    </a:p>
                  </a:txBody>
                  <a:tcPr marL="91450" marR="91450" marT="45725" marB="45725">
                    <a:solidFill>
                      <a:srgbClr val="FF9900"/>
                    </a:solidFill>
                  </a:tcPr>
                </a:tc>
                <a:extLst>
                  <a:ext uri="{0D108BD9-81ED-4DB2-BD59-A6C34878D82A}">
                    <a16:rowId xmlns:a16="http://schemas.microsoft.com/office/drawing/2014/main" val="10000"/>
                  </a:ext>
                </a:extLst>
              </a:tr>
              <a:tr h="696925">
                <a:tc>
                  <a:txBody>
                    <a:bodyPr/>
                    <a:lstStyle/>
                    <a:p>
                      <a:pPr marL="0" marR="0" lvl="0" indent="0" algn="ctr" rtl="0">
                        <a:spcBef>
                          <a:spcPts val="0"/>
                        </a:spcBef>
                        <a:spcAft>
                          <a:spcPts val="0"/>
                        </a:spcAft>
                        <a:buNone/>
                      </a:pPr>
                      <a:r>
                        <a:rPr lang="en-US" sz="1800" u="none" strike="noStrike" cap="none" dirty="0"/>
                        <a:t>13%</a:t>
                      </a:r>
                      <a:endParaRPr sz="1800" u="none" strike="noStrike" cap="none" dirty="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04" name="Google Shape;104;p16"/>
          <p:cNvGraphicFramePr/>
          <p:nvPr>
            <p:extLst>
              <p:ext uri="{D42A27DB-BD31-4B8C-83A1-F6EECF244321}">
                <p14:modId xmlns:p14="http://schemas.microsoft.com/office/powerpoint/2010/main" val="1555325495"/>
              </p:ext>
            </p:extLst>
          </p:nvPr>
        </p:nvGraphicFramePr>
        <p:xfrm>
          <a:off x="7934325" y="1825623"/>
          <a:ext cx="2419350" cy="1393850"/>
        </p:xfrm>
        <a:graphic>
          <a:graphicData uri="http://schemas.openxmlformats.org/drawingml/2006/table">
            <a:tbl>
              <a:tblPr firstRow="1" bandRow="1">
                <a:noFill/>
              </a:tblPr>
              <a:tblGrid>
                <a:gridCol w="2419350">
                  <a:extLst>
                    <a:ext uri="{9D8B030D-6E8A-4147-A177-3AD203B41FA5}">
                      <a16:colId xmlns:a16="http://schemas.microsoft.com/office/drawing/2014/main" val="20000"/>
                    </a:ext>
                  </a:extLst>
                </a:gridCol>
              </a:tblGrid>
              <a:tr h="696925">
                <a:tc>
                  <a:txBody>
                    <a:bodyPr/>
                    <a:lstStyle/>
                    <a:p>
                      <a:pPr marL="0" marR="0" lvl="0" indent="0" algn="ctr" rtl="0">
                        <a:spcBef>
                          <a:spcPts val="0"/>
                        </a:spcBef>
                        <a:spcAft>
                          <a:spcPts val="0"/>
                        </a:spcAft>
                        <a:buNone/>
                      </a:pPr>
                      <a:r>
                        <a:rPr lang="en-US" sz="1800" u="none" strike="noStrike" cap="none" dirty="0">
                          <a:solidFill>
                            <a:schemeClr val="dk1"/>
                          </a:solidFill>
                        </a:rPr>
                        <a:t>Moderate</a:t>
                      </a:r>
                      <a:endParaRPr sz="1800" u="none" strike="noStrike" cap="none" dirty="0">
                        <a:solidFill>
                          <a:schemeClr val="dk1"/>
                        </a:solidFill>
                      </a:endParaRPr>
                    </a:p>
                  </a:txBody>
                  <a:tcPr marL="91450" marR="91450" marT="45725" marB="45725">
                    <a:solidFill>
                      <a:srgbClr val="FFFF00"/>
                    </a:solidFill>
                  </a:tcPr>
                </a:tc>
                <a:extLst>
                  <a:ext uri="{0D108BD9-81ED-4DB2-BD59-A6C34878D82A}">
                    <a16:rowId xmlns:a16="http://schemas.microsoft.com/office/drawing/2014/main" val="10000"/>
                  </a:ext>
                </a:extLst>
              </a:tr>
              <a:tr h="696925">
                <a:tc>
                  <a:txBody>
                    <a:bodyPr/>
                    <a:lstStyle/>
                    <a:p>
                      <a:pPr marL="0" marR="0" lvl="0" indent="0" algn="ctr" rtl="0">
                        <a:spcBef>
                          <a:spcPts val="0"/>
                        </a:spcBef>
                        <a:spcAft>
                          <a:spcPts val="0"/>
                        </a:spcAft>
                        <a:buNone/>
                      </a:pPr>
                      <a:r>
                        <a:rPr lang="en-US" sz="1800" u="none" strike="noStrike" cap="none" dirty="0"/>
                        <a:t>6%</a:t>
                      </a:r>
                      <a:endParaRPr sz="1800" u="none" strike="noStrike" cap="none" dirty="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05" name="Google Shape;105;p16"/>
          <p:cNvGraphicFramePr/>
          <p:nvPr>
            <p:extLst>
              <p:ext uri="{D42A27DB-BD31-4B8C-83A1-F6EECF244321}">
                <p14:modId xmlns:p14="http://schemas.microsoft.com/office/powerpoint/2010/main" val="3433162734"/>
              </p:ext>
            </p:extLst>
          </p:nvPr>
        </p:nvGraphicFramePr>
        <p:xfrm>
          <a:off x="4886325" y="3978273"/>
          <a:ext cx="2419350" cy="1393850"/>
        </p:xfrm>
        <a:graphic>
          <a:graphicData uri="http://schemas.openxmlformats.org/drawingml/2006/table">
            <a:tbl>
              <a:tblPr firstRow="1" bandRow="1">
                <a:noFill/>
              </a:tblPr>
              <a:tblGrid>
                <a:gridCol w="2419350">
                  <a:extLst>
                    <a:ext uri="{9D8B030D-6E8A-4147-A177-3AD203B41FA5}">
                      <a16:colId xmlns:a16="http://schemas.microsoft.com/office/drawing/2014/main" val="20000"/>
                    </a:ext>
                  </a:extLst>
                </a:gridCol>
              </a:tblGrid>
              <a:tr h="696925">
                <a:tc>
                  <a:txBody>
                    <a:bodyPr/>
                    <a:lstStyle/>
                    <a:p>
                      <a:pPr marL="0" marR="0" lvl="0" indent="0" algn="ctr" rtl="0">
                        <a:spcBef>
                          <a:spcPts val="0"/>
                        </a:spcBef>
                        <a:spcAft>
                          <a:spcPts val="0"/>
                        </a:spcAft>
                        <a:buNone/>
                      </a:pPr>
                      <a:r>
                        <a:rPr lang="en-US" sz="1800" u="none" strike="noStrike" cap="none" dirty="0"/>
                        <a:t>Low</a:t>
                      </a:r>
                      <a:endParaRPr sz="1800" u="none" strike="noStrike" cap="none" dirty="0"/>
                    </a:p>
                  </a:txBody>
                  <a:tcPr marL="91450" marR="91450" marT="45725" marB="45725">
                    <a:solidFill>
                      <a:srgbClr val="92D050"/>
                    </a:solidFill>
                  </a:tcPr>
                </a:tc>
                <a:extLst>
                  <a:ext uri="{0D108BD9-81ED-4DB2-BD59-A6C34878D82A}">
                    <a16:rowId xmlns:a16="http://schemas.microsoft.com/office/drawing/2014/main" val="10000"/>
                  </a:ext>
                </a:extLst>
              </a:tr>
              <a:tr h="696925">
                <a:tc>
                  <a:txBody>
                    <a:bodyPr/>
                    <a:lstStyle/>
                    <a:p>
                      <a:pPr marL="0" marR="0" lvl="0" indent="0" algn="ctr" rtl="0">
                        <a:spcBef>
                          <a:spcPts val="0"/>
                        </a:spcBef>
                        <a:spcAft>
                          <a:spcPts val="0"/>
                        </a:spcAft>
                        <a:buNone/>
                      </a:pPr>
                      <a:r>
                        <a:rPr lang="en-US" sz="1800" u="none" strike="noStrike" cap="none" dirty="0"/>
                        <a:t>25%</a:t>
                      </a:r>
                      <a:endParaRPr sz="18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0554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buSzPts val="4400"/>
            </a:pPr>
            <a:r>
              <a:rPr lang="en-US" dirty="0">
                <a:solidFill>
                  <a:schemeClr val="accent2"/>
                </a:solidFill>
              </a:rPr>
              <a:t>1. </a:t>
            </a:r>
            <a:r>
              <a:rPr lang="en-IN" dirty="0">
                <a:solidFill>
                  <a:schemeClr val="accent2"/>
                </a:solidFill>
              </a:rPr>
              <a:t>Cross-site Scripting</a:t>
            </a:r>
            <a:endParaRPr dirty="0">
              <a:solidFill>
                <a:schemeClr val="accent2"/>
              </a:solidFill>
            </a:endParaRPr>
          </a:p>
        </p:txBody>
      </p:sp>
      <p:sp>
        <p:nvSpPr>
          <p:cNvPr id="117" name="Google Shape;117;p1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aphicFrame>
        <p:nvGraphicFramePr>
          <p:cNvPr id="119" name="Google Shape;119;p18"/>
          <p:cNvGraphicFramePr/>
          <p:nvPr>
            <p:extLst>
              <p:ext uri="{D42A27DB-BD31-4B8C-83A1-F6EECF244321}">
                <p14:modId xmlns:p14="http://schemas.microsoft.com/office/powerpoint/2010/main" val="1238210895"/>
              </p:ext>
            </p:extLst>
          </p:nvPr>
        </p:nvGraphicFramePr>
        <p:xfrm>
          <a:off x="2041311" y="2406770"/>
          <a:ext cx="8206870" cy="3092754"/>
        </p:xfrm>
        <a:graphic>
          <a:graphicData uri="http://schemas.openxmlformats.org/drawingml/2006/table">
            <a:tbl>
              <a:tblPr firstRow="1" bandRow="1">
                <a:noFill/>
              </a:tblPr>
              <a:tblGrid>
                <a:gridCol w="1430544">
                  <a:extLst>
                    <a:ext uri="{9D8B030D-6E8A-4147-A177-3AD203B41FA5}">
                      <a16:colId xmlns:a16="http://schemas.microsoft.com/office/drawing/2014/main" val="20000"/>
                    </a:ext>
                  </a:extLst>
                </a:gridCol>
                <a:gridCol w="6776326">
                  <a:extLst>
                    <a:ext uri="{9D8B030D-6E8A-4147-A177-3AD203B41FA5}">
                      <a16:colId xmlns:a16="http://schemas.microsoft.com/office/drawing/2014/main" val="20001"/>
                    </a:ext>
                  </a:extLst>
                </a:gridCol>
              </a:tblGrid>
              <a:tr h="342754">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521216">
                <a:tc>
                  <a:txBody>
                    <a:bodyPr/>
                    <a:lstStyle/>
                    <a:p>
                      <a:pPr marL="0" marR="0" lvl="0" indent="0" algn="ctr" rtl="0">
                        <a:spcBef>
                          <a:spcPts val="0"/>
                        </a:spcBef>
                        <a:spcAft>
                          <a:spcPts val="0"/>
                        </a:spcAft>
                        <a:buNone/>
                      </a:pPr>
                      <a:r>
                        <a:rPr lang="en-IN" sz="1600" dirty="0"/>
                        <a:t>Cross-site Scripting</a:t>
                      </a:r>
                    </a:p>
                    <a:p>
                      <a:pPr marL="0" marR="0" lvl="0" indent="0" algn="ctr" rtl="0">
                        <a:spcBef>
                          <a:spcPts val="0"/>
                        </a:spcBef>
                        <a:spcAft>
                          <a:spcPts val="0"/>
                        </a:spcAft>
                        <a:buNone/>
                      </a:pPr>
                      <a:r>
                        <a:rPr lang="en-US" sz="1300" dirty="0">
                          <a:solidFill>
                            <a:srgbClr val="FFFFFF"/>
                          </a:solidFill>
                          <a:latin typeface="Calibri"/>
                          <a:ea typeface="Calibri"/>
                          <a:cs typeface="Calibri"/>
                          <a:sym typeface="Calibri"/>
                        </a:rPr>
                        <a:t>(Important)</a:t>
                      </a:r>
                      <a:endParaRPr dirty="0"/>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2"/>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dirty="0"/>
                        <a:t>Impact </a:t>
                      </a:r>
                    </a:p>
                    <a:p>
                      <a:pPr marL="0" marR="0" lvl="0" indent="0" algn="l" rtl="0">
                        <a:spcBef>
                          <a:spcPts val="0"/>
                        </a:spcBef>
                        <a:spcAft>
                          <a:spcPts val="0"/>
                        </a:spcAft>
                        <a:buNone/>
                      </a:pPr>
                      <a:r>
                        <a:rPr lang="en-US" sz="1050" dirty="0"/>
                        <a:t>There are many different attacks that can be leveraged through the use of cross-site scripting, including: </a:t>
                      </a:r>
                    </a:p>
                    <a:p>
                      <a:pPr marL="171450" marR="0" lvl="0" indent="-171450" algn="l" rtl="0">
                        <a:spcBef>
                          <a:spcPts val="0"/>
                        </a:spcBef>
                        <a:spcAft>
                          <a:spcPts val="0"/>
                        </a:spcAft>
                        <a:buFont typeface="Arial" panose="020B0604020202020204" pitchFamily="34" charset="0"/>
                        <a:buChar char="•"/>
                      </a:pPr>
                      <a:r>
                        <a:rPr lang="en-US" sz="1050" dirty="0"/>
                        <a:t>Hijacking user's active session. </a:t>
                      </a:r>
                    </a:p>
                    <a:p>
                      <a:pPr marL="171450" marR="0" lvl="0" indent="-171450" algn="l" rtl="0">
                        <a:spcBef>
                          <a:spcPts val="0"/>
                        </a:spcBef>
                        <a:spcAft>
                          <a:spcPts val="0"/>
                        </a:spcAft>
                        <a:buFont typeface="Arial" panose="020B0604020202020204" pitchFamily="34" charset="0"/>
                        <a:buChar char="•"/>
                      </a:pPr>
                      <a:r>
                        <a:rPr lang="en-US" sz="1050" dirty="0"/>
                        <a:t>Mounting phishing attacks. </a:t>
                      </a:r>
                    </a:p>
                    <a:p>
                      <a:pPr marL="171450" marR="0" lvl="0" indent="-171450" algn="l" rtl="0">
                        <a:spcBef>
                          <a:spcPts val="0"/>
                        </a:spcBef>
                        <a:spcAft>
                          <a:spcPts val="0"/>
                        </a:spcAft>
                        <a:buFont typeface="Arial" panose="020B0604020202020204" pitchFamily="34" charset="0"/>
                        <a:buChar char="•"/>
                      </a:pPr>
                      <a:r>
                        <a:rPr lang="en-US" sz="1050" dirty="0"/>
                        <a:t>Intercepting data and performing man-in-the-middle attacks.</a:t>
                      </a:r>
                    </a:p>
                    <a:p>
                      <a:pPr marL="0" marR="0" lvl="0" indent="0" algn="l" rtl="0">
                        <a:spcBef>
                          <a:spcPts val="0"/>
                        </a:spcBef>
                        <a:spcAft>
                          <a:spcPts val="0"/>
                        </a:spcAft>
                        <a:buFont typeface="Arial" panose="020B0604020202020204" pitchFamily="34" charset="0"/>
                        <a:buNone/>
                      </a:pPr>
                      <a:r>
                        <a:rPr lang="en-US" sz="1200" b="1" dirty="0"/>
                        <a:t>Remedy </a:t>
                      </a:r>
                    </a:p>
                    <a:p>
                      <a:pPr marL="0" marR="0" lvl="0" indent="0" algn="l" rtl="0">
                        <a:spcBef>
                          <a:spcPts val="0"/>
                        </a:spcBef>
                        <a:spcAft>
                          <a:spcPts val="0"/>
                        </a:spcAft>
                        <a:buFont typeface="Arial" panose="020B0604020202020204" pitchFamily="34" charset="0"/>
                        <a:buNone/>
                      </a:pPr>
                      <a:r>
                        <a:rPr lang="en-US" sz="1050" dirty="0"/>
                        <a:t>The issue occurs because the browser interprets the input as active HTML, JavaScript or VBScript. To avoid this, output should be encoded according to the output location and context. For example, if the output goes in to a JavaScript block within the HTML document, then output needs to be encoded accordingly. Encoding can get very complex, therefore it's strongly recommended to use an encoding library such as OWASP ESAPI and Microsoft Anti-cross-site scripting</a:t>
                      </a:r>
                    </a:p>
                    <a:p>
                      <a:pPr marL="0" marR="0" lvl="0" indent="0" algn="l" rtl="0">
                        <a:spcBef>
                          <a:spcPts val="0"/>
                        </a:spcBef>
                        <a:spcAft>
                          <a:spcPts val="0"/>
                        </a:spcAft>
                        <a:buFont typeface="Arial" panose="020B0604020202020204" pitchFamily="34" charset="0"/>
                        <a:buNone/>
                      </a:pPr>
                      <a:r>
                        <a:rPr lang="en-IN" sz="1200" b="1" dirty="0"/>
                        <a:t>Remedy References</a:t>
                      </a:r>
                    </a:p>
                    <a:p>
                      <a:pPr marL="171450" marR="0" lvl="0" indent="-171450" algn="l" rtl="0">
                        <a:spcBef>
                          <a:spcPts val="0"/>
                        </a:spcBef>
                        <a:spcAft>
                          <a:spcPts val="0"/>
                        </a:spcAft>
                        <a:buFont typeface="Arial" panose="020B0604020202020204" pitchFamily="34" charset="0"/>
                        <a:buChar char="•"/>
                      </a:pPr>
                      <a:r>
                        <a:rPr lang="en-IN" sz="1050" dirty="0"/>
                        <a:t> Microsoft Anti-XSS Library</a:t>
                      </a:r>
                    </a:p>
                    <a:p>
                      <a:pPr marL="171450" marR="0" lvl="0" indent="-171450" algn="l" rtl="0">
                        <a:spcBef>
                          <a:spcPts val="0"/>
                        </a:spcBef>
                        <a:spcAft>
                          <a:spcPts val="0"/>
                        </a:spcAft>
                        <a:buFont typeface="Arial" panose="020B0604020202020204" pitchFamily="34" charset="0"/>
                        <a:buChar char="•"/>
                      </a:pPr>
                      <a:r>
                        <a:rPr lang="en-IN" sz="1050" dirty="0"/>
                        <a:t> OWASP XSS Prevention Cheat Sheet </a:t>
                      </a:r>
                    </a:p>
                    <a:p>
                      <a:pPr marL="171450" marR="0" lvl="0" indent="-171450" algn="l" rtl="0">
                        <a:spcBef>
                          <a:spcPts val="0"/>
                        </a:spcBef>
                        <a:spcAft>
                          <a:spcPts val="0"/>
                        </a:spcAft>
                        <a:buFont typeface="Arial" panose="020B0604020202020204" pitchFamily="34" charset="0"/>
                        <a:buChar char="•"/>
                      </a:pPr>
                      <a:r>
                        <a:rPr lang="en-IN" sz="1050" dirty="0"/>
                        <a:t> OWASP AntiSamy Java</a:t>
                      </a:r>
                      <a:endParaRPr sz="105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2" name="TextBox 1"/>
          <p:cNvSpPr txBox="1"/>
          <p:nvPr/>
        </p:nvSpPr>
        <p:spPr>
          <a:xfrm>
            <a:off x="1207698" y="1854679"/>
            <a:ext cx="9635706" cy="584775"/>
          </a:xfrm>
          <a:prstGeom prst="rect">
            <a:avLst/>
          </a:prstGeom>
          <a:noFill/>
        </p:spPr>
        <p:txBody>
          <a:bodyPr wrap="square" rtlCol="0">
            <a:spAutoFit/>
          </a:bodyPr>
          <a:lstStyle/>
          <a:p>
            <a:r>
              <a:rPr lang="en-US" sz="1600" dirty="0"/>
              <a:t>Cross-site scripting, which allows an attacker to execute a dynamic script (JavaScript, VBScript) in the context of the application.</a:t>
            </a:r>
            <a:endParaRPr lang="en-IN" sz="1600" dirty="0"/>
          </a:p>
        </p:txBody>
      </p:sp>
    </p:spTree>
    <p:extLst>
      <p:ext uri="{BB962C8B-B14F-4D97-AF65-F5344CB8AC3E}">
        <p14:creationId xmlns:p14="http://schemas.microsoft.com/office/powerpoint/2010/main" val="2232883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solidFill>
                  <a:schemeClr val="accent2"/>
                </a:solidFill>
              </a:rPr>
              <a:t>Proof of Concept (PoC)-(Cross Site Scripting)</a:t>
            </a:r>
            <a:endParaRPr dirty="0">
              <a:solidFill>
                <a:schemeClr val="accent2"/>
              </a:solidFill>
            </a:endParaRPr>
          </a:p>
        </p:txBody>
      </p:sp>
      <p:sp>
        <p:nvSpPr>
          <p:cNvPr id="153" name="Google Shape;153;p23"/>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spcBef>
                <a:spcPts val="0"/>
              </a:spcBef>
              <a:buSzPts val="2000"/>
            </a:pPr>
            <a:r>
              <a:rPr lang="en-US" sz="1600" dirty="0"/>
              <a:t>Generated XSS exploit might not work due to browser XSS filtering. Please follow the guidelines below in order to disable XSS filtering for different browsers. Also note that; </a:t>
            </a:r>
          </a:p>
          <a:p>
            <a:pPr marL="228600" lvl="0" indent="-228600">
              <a:spcBef>
                <a:spcPts val="0"/>
              </a:spcBef>
              <a:buSzPts val="2000"/>
            </a:pPr>
            <a:r>
              <a:rPr lang="en-US" sz="1600" dirty="0"/>
              <a:t>XSS filtering is a feature that's enabled by default in some of the modern browsers. It should only be disabled temporarily to test exploits and should be reverted back if the browser is actively used other than testing purposes. </a:t>
            </a:r>
          </a:p>
          <a:p>
            <a:pPr marL="228600" lvl="0" indent="-228600">
              <a:spcBef>
                <a:spcPts val="0"/>
              </a:spcBef>
              <a:buSzPts val="2000"/>
            </a:pPr>
            <a:r>
              <a:rPr lang="en-US" sz="1600" dirty="0"/>
              <a:t>Even though browsers have certain checks to prevent Cross-site scripting attacks in practice there are a variety of ways to bypass this mechanism therefore a web application should not rely on this kind of client-side browser checks.</a:t>
            </a:r>
          </a:p>
          <a:p>
            <a:pPr marL="228600" lvl="0" indent="-228600" algn="l" rtl="0">
              <a:lnSpc>
                <a:spcPct val="90000"/>
              </a:lnSpc>
              <a:spcBef>
                <a:spcPts val="0"/>
              </a:spcBef>
              <a:spcAft>
                <a:spcPts val="0"/>
              </a:spcAft>
              <a:buClr>
                <a:schemeClr val="dk1"/>
              </a:buClr>
              <a:buSzPts val="2000"/>
              <a:buChar char="•"/>
            </a:pPr>
            <a:endParaRPr dirty="0"/>
          </a:p>
          <a:p>
            <a:pPr marL="0" lvl="0" indent="0" algn="l" rtl="0">
              <a:lnSpc>
                <a:spcPct val="90000"/>
              </a:lnSpc>
              <a:spcBef>
                <a:spcPts val="1000"/>
              </a:spcBef>
              <a:spcAft>
                <a:spcPts val="0"/>
              </a:spcAft>
              <a:buClr>
                <a:schemeClr val="dk1"/>
              </a:buClr>
              <a:buSzPts val="2000"/>
              <a:buNone/>
            </a:pPr>
            <a:endParaRPr sz="2000" dirty="0"/>
          </a:p>
        </p:txBody>
      </p:sp>
      <p:pic>
        <p:nvPicPr>
          <p:cNvPr id="3" name="Picture 2"/>
          <p:cNvPicPr>
            <a:picLocks noChangeAspect="1"/>
          </p:cNvPicPr>
          <p:nvPr/>
        </p:nvPicPr>
        <p:blipFill>
          <a:blip r:embed="rId3"/>
          <a:stretch>
            <a:fillRect/>
          </a:stretch>
        </p:blipFill>
        <p:spPr>
          <a:xfrm>
            <a:off x="606725" y="2715768"/>
            <a:ext cx="4899804" cy="3236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4"/>
          <a:stretch>
            <a:fillRect/>
          </a:stretch>
        </p:blipFill>
        <p:spPr>
          <a:xfrm>
            <a:off x="6234831" y="2715768"/>
            <a:ext cx="5166683" cy="3057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239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solidFill>
                  <a:schemeClr val="accent2"/>
                </a:solidFill>
              </a:rPr>
              <a:t>Proof of Concept (PoC)(video)-(Cross Site Scripting)</a:t>
            </a:r>
            <a:endParaRPr dirty="0">
              <a:solidFill>
                <a:schemeClr val="accent2"/>
              </a:solidFill>
            </a:endParaRPr>
          </a:p>
        </p:txBody>
      </p:sp>
      <p:pic>
        <p:nvPicPr>
          <p:cNvPr id="2" name="Untitled1">
            <a:hlinkClick r:id="" action="ppaction://media"/>
            <a:extLst>
              <a:ext uri="{FF2B5EF4-FFF2-40B4-BE49-F238E27FC236}">
                <a16:creationId xmlns:a16="http://schemas.microsoft.com/office/drawing/2014/main" id="{ECF21CA5-EDE8-4CD1-A41A-CB47F0451D27}"/>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38200" y="1240276"/>
            <a:ext cx="7782128" cy="4377447"/>
          </a:xfrm>
          <a:prstGeom prst="rect">
            <a:avLst/>
          </a:prstGeom>
        </p:spPr>
      </p:pic>
    </p:spTree>
    <p:extLst>
      <p:ext uri="{BB962C8B-B14F-4D97-AF65-F5344CB8AC3E}">
        <p14:creationId xmlns:p14="http://schemas.microsoft.com/office/powerpoint/2010/main" val="130798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36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buSzPts val="4400"/>
            </a:pPr>
            <a:r>
              <a:rPr lang="en-US" dirty="0">
                <a:solidFill>
                  <a:schemeClr val="accent2"/>
                </a:solidFill>
              </a:rPr>
              <a:t>2. </a:t>
            </a:r>
            <a:r>
              <a:rPr lang="en-IN" dirty="0">
                <a:solidFill>
                  <a:schemeClr val="accent2"/>
                </a:solidFill>
              </a:rPr>
              <a:t>SQL Injection</a:t>
            </a:r>
            <a:endParaRPr dirty="0">
              <a:solidFill>
                <a:schemeClr val="accent2"/>
              </a:solidFill>
            </a:endParaRPr>
          </a:p>
        </p:txBody>
      </p:sp>
      <p:sp>
        <p:nvSpPr>
          <p:cNvPr id="117" name="Google Shape;117;p1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graphicFrame>
        <p:nvGraphicFramePr>
          <p:cNvPr id="119" name="Google Shape;119;p18"/>
          <p:cNvGraphicFramePr/>
          <p:nvPr>
            <p:extLst>
              <p:ext uri="{D42A27DB-BD31-4B8C-83A1-F6EECF244321}">
                <p14:modId xmlns:p14="http://schemas.microsoft.com/office/powerpoint/2010/main" val="1869355585"/>
              </p:ext>
            </p:extLst>
          </p:nvPr>
        </p:nvGraphicFramePr>
        <p:xfrm>
          <a:off x="2041311" y="2406770"/>
          <a:ext cx="8206870" cy="2863970"/>
        </p:xfrm>
        <a:graphic>
          <a:graphicData uri="http://schemas.openxmlformats.org/drawingml/2006/table">
            <a:tbl>
              <a:tblPr firstRow="1" bandRow="1">
                <a:noFill/>
              </a:tblPr>
              <a:tblGrid>
                <a:gridCol w="1430544">
                  <a:extLst>
                    <a:ext uri="{9D8B030D-6E8A-4147-A177-3AD203B41FA5}">
                      <a16:colId xmlns:a16="http://schemas.microsoft.com/office/drawing/2014/main" val="20000"/>
                    </a:ext>
                  </a:extLst>
                </a:gridCol>
                <a:gridCol w="6776326">
                  <a:extLst>
                    <a:ext uri="{9D8B030D-6E8A-4147-A177-3AD203B41FA5}">
                      <a16:colId xmlns:a16="http://schemas.microsoft.com/office/drawing/2014/main" val="20001"/>
                    </a:ext>
                  </a:extLst>
                </a:gridCol>
              </a:tblGrid>
              <a:tr h="342754">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521216">
                <a:tc>
                  <a:txBody>
                    <a:bodyPr/>
                    <a:lstStyle/>
                    <a:p>
                      <a:pPr marL="0" marR="0" lvl="0" indent="0" algn="ctr" rtl="0">
                        <a:spcBef>
                          <a:spcPts val="0"/>
                        </a:spcBef>
                        <a:spcAft>
                          <a:spcPts val="0"/>
                        </a:spcAft>
                        <a:buNone/>
                      </a:pPr>
                      <a:r>
                        <a:rPr lang="en-IN" sz="1600" dirty="0"/>
                        <a:t>Cross-site Scripting</a:t>
                      </a:r>
                    </a:p>
                    <a:p>
                      <a:pPr marL="0" marR="0" lvl="0" indent="0" algn="ctr" rtl="0">
                        <a:spcBef>
                          <a:spcPts val="0"/>
                        </a:spcBef>
                        <a:spcAft>
                          <a:spcPts val="0"/>
                        </a:spcAft>
                        <a:buNone/>
                      </a:pPr>
                      <a:r>
                        <a:rPr lang="en-US" sz="1300" dirty="0">
                          <a:solidFill>
                            <a:srgbClr val="FFFFFF"/>
                          </a:solidFill>
                          <a:latin typeface="Calibri"/>
                          <a:ea typeface="Calibri"/>
                          <a:cs typeface="Calibri"/>
                          <a:sym typeface="Calibri"/>
                        </a:rPr>
                        <a:t>(Important)</a:t>
                      </a:r>
                      <a:endParaRPr dirty="0"/>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2"/>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dirty="0"/>
                        <a:t>Impact </a:t>
                      </a:r>
                    </a:p>
                    <a:p>
                      <a:pPr marL="171450" marR="0" lvl="0" indent="-171450" algn="l" rtl="0">
                        <a:spcBef>
                          <a:spcPts val="0"/>
                        </a:spcBef>
                        <a:spcAft>
                          <a:spcPts val="0"/>
                        </a:spcAft>
                        <a:buFont typeface="Arial" panose="020B0604020202020204" pitchFamily="34" charset="0"/>
                        <a:buChar char="•"/>
                      </a:pPr>
                      <a:r>
                        <a:rPr lang="en-US" sz="1200" b="0" i="0" u="none" strike="noStrike" cap="none" dirty="0">
                          <a:solidFill>
                            <a:schemeClr val="tx1"/>
                          </a:solidFill>
                          <a:effectLst/>
                          <a:latin typeface="+mn-lt"/>
                          <a:ea typeface="+mn-ea"/>
                          <a:cs typeface="+mn-cs"/>
                          <a:sym typeface="Arial"/>
                        </a:rPr>
                        <a:t>It generally allows an attacker to view data that they are not normally able to retrieve. </a:t>
                      </a:r>
                    </a:p>
                    <a:p>
                      <a:pPr marL="171450" marR="0" lvl="0" indent="-171450" algn="l" rtl="0">
                        <a:spcBef>
                          <a:spcPts val="0"/>
                        </a:spcBef>
                        <a:spcAft>
                          <a:spcPts val="0"/>
                        </a:spcAft>
                        <a:buFont typeface="Arial" panose="020B0604020202020204" pitchFamily="34" charset="0"/>
                        <a:buChar char="•"/>
                      </a:pPr>
                      <a:r>
                        <a:rPr lang="en-US" sz="1200" b="0" i="0" u="none" strike="noStrike" cap="none" dirty="0">
                          <a:solidFill>
                            <a:schemeClr val="tx1"/>
                          </a:solidFill>
                          <a:effectLst/>
                          <a:latin typeface="+mn-lt"/>
                          <a:ea typeface="+mn-ea"/>
                          <a:cs typeface="+mn-cs"/>
                          <a:sym typeface="Arial"/>
                        </a:rPr>
                        <a:t>This might include data belonging to other users, or any other data that the application itself is able to access. In many cases, an attacker can modify or delete this data, causing persistent changes to the application's content or behavior.</a:t>
                      </a:r>
                    </a:p>
                    <a:p>
                      <a:pPr marL="0" marR="0" lvl="0" indent="0" algn="l" rtl="0">
                        <a:spcBef>
                          <a:spcPts val="0"/>
                        </a:spcBef>
                        <a:spcAft>
                          <a:spcPts val="0"/>
                        </a:spcAft>
                        <a:buFont typeface="Arial" panose="020B0604020202020204" pitchFamily="34" charset="0"/>
                        <a:buNone/>
                      </a:pPr>
                      <a:r>
                        <a:rPr lang="en-US" sz="1200" b="1" i="0" u="none" strike="noStrike" cap="none" dirty="0">
                          <a:solidFill>
                            <a:schemeClr val="tx1"/>
                          </a:solidFill>
                          <a:effectLst/>
                          <a:latin typeface="+mn-lt"/>
                          <a:ea typeface="+mn-ea"/>
                          <a:cs typeface="+mn-cs"/>
                          <a:sym typeface="Arial"/>
                        </a:rPr>
                        <a:t>Remedy</a:t>
                      </a:r>
                    </a:p>
                    <a:p>
                      <a:pPr marL="0" marR="0" lvl="0" indent="0" algn="l" rtl="0">
                        <a:spcBef>
                          <a:spcPts val="0"/>
                        </a:spcBef>
                        <a:spcAft>
                          <a:spcPts val="0"/>
                        </a:spcAft>
                        <a:buFont typeface="Arial" panose="020B0604020202020204" pitchFamily="34" charset="0"/>
                        <a:buNone/>
                      </a:pPr>
                      <a:r>
                        <a:rPr lang="en-US" sz="1200" b="0" i="0" u="none" strike="noStrike" cap="none" dirty="0">
                          <a:solidFill>
                            <a:schemeClr val="tx1"/>
                          </a:solidFill>
                          <a:effectLst/>
                          <a:latin typeface="+mn-lt"/>
                          <a:ea typeface="+mn-ea"/>
                          <a:cs typeface="+mn-cs"/>
                          <a:sym typeface="Arial"/>
                        </a:rPr>
                        <a:t>The only sure way to prevent SQL Injection attacks is input validation and </a:t>
                      </a:r>
                      <a:r>
                        <a:rPr lang="en-US" sz="1200" b="0" i="0" u="none" strike="noStrike" cap="none" dirty="0" err="1">
                          <a:solidFill>
                            <a:schemeClr val="tx1"/>
                          </a:solidFill>
                          <a:effectLst/>
                          <a:latin typeface="+mn-lt"/>
                          <a:ea typeface="+mn-ea"/>
                          <a:cs typeface="+mn-cs"/>
                          <a:sym typeface="Arial"/>
                        </a:rPr>
                        <a:t>parametrized</a:t>
                      </a:r>
                      <a:r>
                        <a:rPr lang="en-US" sz="1200" b="0" i="0" u="none" strike="noStrike" cap="none" dirty="0">
                          <a:solidFill>
                            <a:schemeClr val="tx1"/>
                          </a:solidFill>
                          <a:effectLst/>
                          <a:latin typeface="+mn-lt"/>
                          <a:ea typeface="+mn-ea"/>
                          <a:cs typeface="+mn-cs"/>
                          <a:sym typeface="Arial"/>
                        </a:rPr>
                        <a:t> queries including prepared statements.</a:t>
                      </a: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2" name="TextBox 1"/>
          <p:cNvSpPr txBox="1"/>
          <p:nvPr/>
        </p:nvSpPr>
        <p:spPr>
          <a:xfrm>
            <a:off x="1207698" y="1854679"/>
            <a:ext cx="9635706" cy="584775"/>
          </a:xfrm>
          <a:prstGeom prst="rect">
            <a:avLst/>
          </a:prstGeom>
          <a:noFill/>
        </p:spPr>
        <p:txBody>
          <a:bodyPr wrap="square" rtlCol="0">
            <a:spAutoFit/>
          </a:bodyPr>
          <a:lstStyle/>
          <a:p>
            <a:r>
              <a:rPr lang="en-US" sz="1600" dirty="0"/>
              <a:t>SQL injection is a web security vulnerability that allows an attacker to interfere with the queries that an application makes to its database. </a:t>
            </a:r>
            <a:endParaRPr lang="en-IN" sz="1600" dirty="0"/>
          </a:p>
        </p:txBody>
      </p:sp>
    </p:spTree>
    <p:extLst>
      <p:ext uri="{BB962C8B-B14F-4D97-AF65-F5344CB8AC3E}">
        <p14:creationId xmlns:p14="http://schemas.microsoft.com/office/powerpoint/2010/main" val="55298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509858" y="53496"/>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solidFill>
                  <a:schemeClr val="accent2"/>
                </a:solidFill>
              </a:rPr>
              <a:t>Proof of Concept (PoC)-(SQL Injection)</a:t>
            </a:r>
            <a:endParaRPr dirty="0">
              <a:solidFill>
                <a:schemeClr val="accent2"/>
              </a:solidFill>
            </a:endParaRPr>
          </a:p>
        </p:txBody>
      </p:sp>
      <p:sp>
        <p:nvSpPr>
          <p:cNvPr id="153" name="Google Shape;153;p23"/>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dirty="0"/>
          </a:p>
          <a:p>
            <a:pPr marL="0" lvl="0" indent="0" algn="l" rtl="0">
              <a:lnSpc>
                <a:spcPct val="90000"/>
              </a:lnSpc>
              <a:spcBef>
                <a:spcPts val="1000"/>
              </a:spcBef>
              <a:spcAft>
                <a:spcPts val="0"/>
              </a:spcAft>
              <a:buClr>
                <a:schemeClr val="dk1"/>
              </a:buClr>
              <a:buSzPts val="2000"/>
              <a:buNone/>
            </a:pPr>
            <a:endParaRPr sz="2000" dirty="0"/>
          </a:p>
        </p:txBody>
      </p:sp>
      <p:pic>
        <p:nvPicPr>
          <p:cNvPr id="2" name="Picture 1"/>
          <p:cNvPicPr>
            <a:picLocks noChangeAspect="1"/>
          </p:cNvPicPr>
          <p:nvPr/>
        </p:nvPicPr>
        <p:blipFill>
          <a:blip r:embed="rId3"/>
          <a:stretch>
            <a:fillRect/>
          </a:stretch>
        </p:blipFill>
        <p:spPr>
          <a:xfrm>
            <a:off x="838199" y="1757362"/>
            <a:ext cx="4929459" cy="18053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759125" y="1325563"/>
            <a:ext cx="9100867" cy="369332"/>
          </a:xfrm>
          <a:prstGeom prst="rect">
            <a:avLst/>
          </a:prstGeom>
          <a:noFill/>
        </p:spPr>
        <p:txBody>
          <a:bodyPr wrap="square" rtlCol="0">
            <a:spAutoFit/>
          </a:bodyPr>
          <a:lstStyle/>
          <a:p>
            <a:r>
              <a:rPr lang="en-IN" dirty="0"/>
              <a:t>After entering invalid credentials for login</a:t>
            </a:r>
          </a:p>
        </p:txBody>
      </p:sp>
      <p:sp>
        <p:nvSpPr>
          <p:cNvPr id="6" name="TextBox 5"/>
          <p:cNvSpPr txBox="1"/>
          <p:nvPr/>
        </p:nvSpPr>
        <p:spPr>
          <a:xfrm>
            <a:off x="838199" y="3777064"/>
            <a:ext cx="6701287" cy="369332"/>
          </a:xfrm>
          <a:prstGeom prst="rect">
            <a:avLst/>
          </a:prstGeom>
          <a:noFill/>
        </p:spPr>
        <p:txBody>
          <a:bodyPr wrap="square" rtlCol="0">
            <a:spAutoFit/>
          </a:bodyPr>
          <a:lstStyle/>
          <a:p>
            <a:r>
              <a:rPr lang="en-IN" dirty="0"/>
              <a:t>After SQL injection we can easily login without credentials</a:t>
            </a:r>
          </a:p>
        </p:txBody>
      </p:sp>
      <p:pic>
        <p:nvPicPr>
          <p:cNvPr id="7" name="Picture 6"/>
          <p:cNvPicPr>
            <a:picLocks noChangeAspect="1"/>
          </p:cNvPicPr>
          <p:nvPr/>
        </p:nvPicPr>
        <p:blipFill>
          <a:blip r:embed="rId4"/>
          <a:stretch>
            <a:fillRect/>
          </a:stretch>
        </p:blipFill>
        <p:spPr>
          <a:xfrm>
            <a:off x="838199" y="4189727"/>
            <a:ext cx="7365522" cy="2267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4380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838200" y="0"/>
            <a:ext cx="9648217" cy="116731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solidFill>
                  <a:schemeClr val="accent2"/>
                </a:solidFill>
              </a:rPr>
              <a:t>Proof of Concept (PoC)(video)-(SQL Injection)</a:t>
            </a:r>
            <a:endParaRPr dirty="0">
              <a:solidFill>
                <a:schemeClr val="accent2"/>
              </a:solidFill>
            </a:endParaRPr>
          </a:p>
        </p:txBody>
      </p:sp>
      <p:sp>
        <p:nvSpPr>
          <p:cNvPr id="153" name="Google Shape;153;p23"/>
          <p:cNvSpPr txBox="1">
            <a:spLocks noGrp="1"/>
          </p:cNvSpPr>
          <p:nvPr>
            <p:ph type="body" idx="1"/>
          </p:nvPr>
        </p:nvSpPr>
        <p:spPr>
          <a:xfrm>
            <a:off x="5546387" y="5399133"/>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dirty="0"/>
          </a:p>
          <a:p>
            <a:pPr marL="0" lvl="0" indent="0" algn="l" rtl="0">
              <a:lnSpc>
                <a:spcPct val="90000"/>
              </a:lnSpc>
              <a:spcBef>
                <a:spcPts val="1000"/>
              </a:spcBef>
              <a:spcAft>
                <a:spcPts val="0"/>
              </a:spcAft>
              <a:buClr>
                <a:schemeClr val="dk1"/>
              </a:buClr>
              <a:buSzPts val="2000"/>
              <a:buNone/>
            </a:pPr>
            <a:endParaRPr sz="2000" dirty="0"/>
          </a:p>
        </p:txBody>
      </p:sp>
      <p:pic>
        <p:nvPicPr>
          <p:cNvPr id="3" name="Untitled">
            <a:hlinkClick r:id="" action="ppaction://media"/>
            <a:extLst>
              <a:ext uri="{FF2B5EF4-FFF2-40B4-BE49-F238E27FC236}">
                <a16:creationId xmlns:a16="http://schemas.microsoft.com/office/drawing/2014/main" id="{3A4D86FD-92C6-4C40-99E7-100ECF30121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134893" y="1167319"/>
            <a:ext cx="9215337" cy="5183627"/>
          </a:xfrm>
          <a:prstGeom prst="rect">
            <a:avLst/>
          </a:prstGeom>
        </p:spPr>
      </p:pic>
    </p:spTree>
    <p:extLst>
      <p:ext uri="{BB962C8B-B14F-4D97-AF65-F5344CB8AC3E}">
        <p14:creationId xmlns:p14="http://schemas.microsoft.com/office/powerpoint/2010/main" val="195023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73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78</TotalTime>
  <Words>594</Words>
  <Application>Microsoft Office PowerPoint</Application>
  <PresentationFormat>Widescreen</PresentationFormat>
  <Paragraphs>51</Paragraphs>
  <Slides>10</Slides>
  <Notes>9</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ETHICAL HACKING  INTERNSHIP TASK-3</vt:lpstr>
      <vt:lpstr>Project Problem Statement(Task-3)</vt:lpstr>
      <vt:lpstr>Vulnerability Statistics</vt:lpstr>
      <vt:lpstr>1. Cross-site Scripting</vt:lpstr>
      <vt:lpstr>Proof of Concept (PoC)-(Cross Site Scripting)</vt:lpstr>
      <vt:lpstr>Proof of Concept (PoC)(video)-(Cross Site Scripting)</vt:lpstr>
      <vt:lpstr>2. SQL Injection</vt:lpstr>
      <vt:lpstr>Proof of Concept (PoC)-(SQL Injection)</vt:lpstr>
      <vt:lpstr>Proof of Concept (PoC)(video)-(SQL Injection)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INTERNSHIP TASK-2</dc:title>
  <dc:creator>Windows User</dc:creator>
  <cp:lastModifiedBy>Ankush Bagchi</cp:lastModifiedBy>
  <cp:revision>8</cp:revision>
  <dcterms:created xsi:type="dcterms:W3CDTF">2021-08-05T08:49:34Z</dcterms:created>
  <dcterms:modified xsi:type="dcterms:W3CDTF">2021-08-05T15:17:44Z</dcterms:modified>
</cp:coreProperties>
</file>