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1E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83280-834A-43E2-887A-2A4AA31D723A}" type="doc">
      <dgm:prSet loTypeId="urn:microsoft.com/office/officeart/2005/8/layout/venn1" loCatId="relationship" qsTypeId="urn:microsoft.com/office/officeart/2005/8/quickstyle/simple1" qsCatId="simple" csTypeId="urn:microsoft.com/office/officeart/2005/8/colors/colorful2" csCatId="colorful" phldr="1"/>
      <dgm:spPr/>
      <dgm:t>
        <a:bodyPr/>
        <a:lstStyle/>
        <a:p>
          <a:endParaRPr lang="en-IN"/>
        </a:p>
      </dgm:t>
    </dgm:pt>
    <dgm:pt modelId="{5BB4872D-F243-4246-8476-CAB7D6A1DB01}">
      <dgm:prSet/>
      <dgm:spPr/>
      <dgm:t>
        <a:bodyPr/>
        <a:lstStyle/>
        <a:p>
          <a:r>
            <a:rPr lang="en-IN" b="1" i="1" dirty="0" err="1"/>
            <a:t>Adrez</a:t>
          </a:r>
          <a:r>
            <a:rPr lang="en-IN" dirty="0"/>
            <a:t> </a:t>
          </a:r>
          <a:br>
            <a:rPr lang="en-IN" dirty="0"/>
          </a:br>
          <a:r>
            <a:rPr lang="en-IN" b="1" i="1" dirty="0"/>
            <a:t>Software </a:t>
          </a:r>
          <a:r>
            <a:rPr lang="en-IN" b="1" i="1" dirty="0" err="1"/>
            <a:t>pvt</a:t>
          </a:r>
          <a:r>
            <a:rPr lang="en-IN" b="1" i="1" dirty="0"/>
            <a:t> ltd</a:t>
          </a:r>
          <a:endParaRPr lang="en-IN" dirty="0"/>
        </a:p>
      </dgm:t>
    </dgm:pt>
    <dgm:pt modelId="{3E022AEA-2393-40D5-A777-8E9145EF8F2E}" type="parTrans" cxnId="{C96A142A-D531-4CBC-9B0F-A8493959FD03}">
      <dgm:prSet/>
      <dgm:spPr/>
      <dgm:t>
        <a:bodyPr/>
        <a:lstStyle/>
        <a:p>
          <a:endParaRPr lang="en-IN"/>
        </a:p>
      </dgm:t>
    </dgm:pt>
    <dgm:pt modelId="{4D230C6B-F94B-43CE-A19A-DDCFAC3B4895}" type="sibTrans" cxnId="{C96A142A-D531-4CBC-9B0F-A8493959FD03}">
      <dgm:prSet/>
      <dgm:spPr/>
      <dgm:t>
        <a:bodyPr/>
        <a:lstStyle/>
        <a:p>
          <a:endParaRPr lang="en-IN"/>
        </a:p>
      </dgm:t>
    </dgm:pt>
    <dgm:pt modelId="{0B0C77A0-1C57-4338-9ADA-9E6079811072}" type="pres">
      <dgm:prSet presAssocID="{2D183280-834A-43E2-887A-2A4AA31D723A}" presName="compositeShape" presStyleCnt="0">
        <dgm:presLayoutVars>
          <dgm:chMax val="7"/>
          <dgm:dir/>
          <dgm:resizeHandles val="exact"/>
        </dgm:presLayoutVars>
      </dgm:prSet>
      <dgm:spPr/>
    </dgm:pt>
    <dgm:pt modelId="{251368B4-1202-4C36-8DA2-D704729690C0}" type="pres">
      <dgm:prSet presAssocID="{5BB4872D-F243-4246-8476-CAB7D6A1DB01}" presName="circ1TxSh" presStyleLbl="vennNode1" presStyleIdx="0" presStyleCnt="1" custScaleX="181335"/>
      <dgm:spPr/>
    </dgm:pt>
  </dgm:ptLst>
  <dgm:cxnLst>
    <dgm:cxn modelId="{C96A142A-D531-4CBC-9B0F-A8493959FD03}" srcId="{2D183280-834A-43E2-887A-2A4AA31D723A}" destId="{5BB4872D-F243-4246-8476-CAB7D6A1DB01}" srcOrd="0" destOrd="0" parTransId="{3E022AEA-2393-40D5-A777-8E9145EF8F2E}" sibTransId="{4D230C6B-F94B-43CE-A19A-DDCFAC3B4895}"/>
    <dgm:cxn modelId="{D43FCD2A-0BE5-4E56-A78B-A325741394B5}" type="presOf" srcId="{5BB4872D-F243-4246-8476-CAB7D6A1DB01}" destId="{251368B4-1202-4C36-8DA2-D704729690C0}" srcOrd="0" destOrd="0" presId="urn:microsoft.com/office/officeart/2005/8/layout/venn1"/>
    <dgm:cxn modelId="{7E2B9A3E-B9D2-4E33-9134-C260263C6BF0}" type="presOf" srcId="{2D183280-834A-43E2-887A-2A4AA31D723A}" destId="{0B0C77A0-1C57-4338-9ADA-9E6079811072}" srcOrd="0" destOrd="0" presId="urn:microsoft.com/office/officeart/2005/8/layout/venn1"/>
    <dgm:cxn modelId="{069F9C6D-1F11-4E19-ADFE-5414682B8F58}" type="presParOf" srcId="{0B0C77A0-1C57-4338-9ADA-9E6079811072}" destId="{251368B4-1202-4C36-8DA2-D704729690C0}"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8B4-1202-4C36-8DA2-D704729690C0}">
      <dsp:nvSpPr>
        <dsp:cNvPr id="0" name=""/>
        <dsp:cNvSpPr/>
      </dsp:nvSpPr>
      <dsp:spPr>
        <a:xfrm>
          <a:off x="838379" y="0"/>
          <a:ext cx="4390961" cy="2421464"/>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IN" sz="4000" b="1" i="1" kern="1200" dirty="0" err="1"/>
            <a:t>Adrez</a:t>
          </a:r>
          <a:r>
            <a:rPr lang="en-IN" sz="4000" kern="1200" dirty="0"/>
            <a:t> </a:t>
          </a:r>
          <a:br>
            <a:rPr lang="en-IN" sz="4000" kern="1200" dirty="0"/>
          </a:br>
          <a:r>
            <a:rPr lang="en-IN" sz="4000" b="1" i="1" kern="1200" dirty="0"/>
            <a:t>Software </a:t>
          </a:r>
          <a:r>
            <a:rPr lang="en-IN" sz="4000" b="1" i="1" kern="1200" dirty="0" err="1"/>
            <a:t>pvt</a:t>
          </a:r>
          <a:r>
            <a:rPr lang="en-IN" sz="4000" b="1" i="1" kern="1200" dirty="0"/>
            <a:t> ltd</a:t>
          </a:r>
          <a:endParaRPr lang="en-IN" sz="4000" kern="1200" dirty="0"/>
        </a:p>
      </dsp:txBody>
      <dsp:txXfrm>
        <a:off x="1481420" y="354615"/>
        <a:ext cx="3104879" cy="171223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DAA9B-AE60-4D55-ABEF-38F92E5E73D4}" type="datetimeFigureOut">
              <a:rPr lang="en-IN" smtClean="0"/>
              <a:t>17-09-2024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9BD87-8136-475D-9B74-0001A030B593}" type="slidenum">
              <a:rPr lang="en-IN" smtClean="0"/>
              <a:t>‹#›</a:t>
            </a:fld>
            <a:endParaRPr lang="en-IN"/>
          </a:p>
        </p:txBody>
      </p:sp>
    </p:spTree>
    <p:extLst>
      <p:ext uri="{BB962C8B-B14F-4D97-AF65-F5344CB8AC3E}">
        <p14:creationId xmlns:p14="http://schemas.microsoft.com/office/powerpoint/2010/main" val="394669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1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387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245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088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0019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05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6774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5831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18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324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70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622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659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98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393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59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61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0882555"/>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E80C534-5547-5380-ECCE-DDE106C04853}"/>
              </a:ext>
            </a:extLst>
          </p:cNvPr>
          <p:cNvGraphicFramePr/>
          <p:nvPr>
            <p:extLst>
              <p:ext uri="{D42A27DB-BD31-4B8C-83A1-F6EECF244321}">
                <p14:modId xmlns:p14="http://schemas.microsoft.com/office/powerpoint/2010/main" val="805846950"/>
              </p:ext>
            </p:extLst>
          </p:nvPr>
        </p:nvGraphicFramePr>
        <p:xfrm>
          <a:off x="4160361" y="2218268"/>
          <a:ext cx="6067721" cy="2421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F51C4F1D-084E-9CF1-BF28-D0BCAD950507}"/>
              </a:ext>
            </a:extLst>
          </p:cNvPr>
          <p:cNvSpPr>
            <a:spLocks noGrp="1"/>
          </p:cNvSpPr>
          <p:nvPr>
            <p:ph type="subTitle" idx="1"/>
          </p:nvPr>
        </p:nvSpPr>
        <p:spPr>
          <a:xfrm>
            <a:off x="8003358" y="4941912"/>
            <a:ext cx="3271101" cy="817865"/>
          </a:xfrm>
        </p:spPr>
        <p:txBody>
          <a:bodyPr>
            <a:noAutofit/>
          </a:bodyPr>
          <a:lstStyle/>
          <a:p>
            <a:r>
              <a:rPr lang="en-IN" sz="4800" b="1" dirty="0">
                <a:solidFill>
                  <a:srgbClr val="A91E07"/>
                </a:solidFill>
                <a:latin typeface="Bodoni MT Condensed" panose="02070606080606020203" pitchFamily="18" charset="0"/>
              </a:rPr>
              <a:t>Hr Dashboard</a:t>
            </a:r>
          </a:p>
        </p:txBody>
      </p:sp>
    </p:spTree>
    <p:extLst>
      <p:ext uri="{BB962C8B-B14F-4D97-AF65-F5344CB8AC3E}">
        <p14:creationId xmlns:p14="http://schemas.microsoft.com/office/powerpoint/2010/main" val="337304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945635-5236-F438-25FF-AE9734CB3193}"/>
              </a:ext>
            </a:extLst>
          </p:cNvPr>
          <p:cNvPicPr>
            <a:picLocks noChangeAspect="1"/>
          </p:cNvPicPr>
          <p:nvPr/>
        </p:nvPicPr>
        <p:blipFill>
          <a:blip r:embed="rId2"/>
          <a:stretch>
            <a:fillRect/>
          </a:stretch>
        </p:blipFill>
        <p:spPr>
          <a:xfrm>
            <a:off x="1009834" y="0"/>
            <a:ext cx="3601848" cy="2822805"/>
          </a:xfrm>
          <a:prstGeom prst="rect">
            <a:avLst/>
          </a:prstGeom>
        </p:spPr>
      </p:pic>
      <p:grpSp>
        <p:nvGrpSpPr>
          <p:cNvPr id="6" name="Group 5">
            <a:extLst>
              <a:ext uri="{FF2B5EF4-FFF2-40B4-BE49-F238E27FC236}">
                <a16:creationId xmlns:a16="http://schemas.microsoft.com/office/drawing/2014/main" id="{2D3820C7-0B5B-6716-E5E6-A6AA5C0C45F9}"/>
              </a:ext>
            </a:extLst>
          </p:cNvPr>
          <p:cNvGrpSpPr/>
          <p:nvPr/>
        </p:nvGrpSpPr>
        <p:grpSpPr>
          <a:xfrm>
            <a:off x="10738094" y="0"/>
            <a:ext cx="1453906" cy="710153"/>
            <a:chOff x="838379" y="0"/>
            <a:chExt cx="4390961" cy="2421464"/>
          </a:xfrm>
        </p:grpSpPr>
        <p:sp>
          <p:nvSpPr>
            <p:cNvPr id="7" name="Oval 6">
              <a:extLst>
                <a:ext uri="{FF2B5EF4-FFF2-40B4-BE49-F238E27FC236}">
                  <a16:creationId xmlns:a16="http://schemas.microsoft.com/office/drawing/2014/main" id="{6DDF3528-8837-BC57-93E9-49419C38039E}"/>
                </a:ext>
              </a:extLst>
            </p:cNvPr>
            <p:cNvSpPr/>
            <p:nvPr/>
          </p:nvSpPr>
          <p:spPr>
            <a:xfrm>
              <a:off x="838379" y="0"/>
              <a:ext cx="4390961" cy="2421464"/>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8" name="Oval 4">
              <a:extLst>
                <a:ext uri="{FF2B5EF4-FFF2-40B4-BE49-F238E27FC236}">
                  <a16:creationId xmlns:a16="http://schemas.microsoft.com/office/drawing/2014/main" id="{CDA2B924-9E56-5D7B-88FA-CAFF2F903BE5}"/>
                </a:ext>
              </a:extLst>
            </p:cNvPr>
            <p:cNvSpPr txBox="1"/>
            <p:nvPr/>
          </p:nvSpPr>
          <p:spPr>
            <a:xfrm>
              <a:off x="1481420" y="354615"/>
              <a:ext cx="3104879" cy="17122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IN" sz="1000" b="1" i="1" kern="1200" dirty="0" err="1"/>
                <a:t>Adrez</a:t>
              </a:r>
              <a:r>
                <a:rPr lang="en-IN" sz="1000" kern="1200" dirty="0"/>
                <a:t> </a:t>
              </a:r>
              <a:br>
                <a:rPr lang="en-IN" sz="1000" kern="1200" dirty="0"/>
              </a:br>
              <a:r>
                <a:rPr lang="en-IN" sz="1000" b="1" i="1" kern="1200" dirty="0"/>
                <a:t>Software </a:t>
              </a:r>
              <a:r>
                <a:rPr lang="en-IN" sz="1000" b="1" i="1" kern="1200" dirty="0" err="1"/>
                <a:t>pvt</a:t>
              </a:r>
              <a:r>
                <a:rPr lang="en-IN" sz="1000" b="1" i="1" kern="1200" dirty="0"/>
                <a:t> ltd</a:t>
              </a:r>
              <a:endParaRPr lang="en-IN" sz="1000" kern="1200" dirty="0"/>
            </a:p>
          </p:txBody>
        </p:sp>
      </p:grpSp>
      <p:sp>
        <p:nvSpPr>
          <p:cNvPr id="9" name="TextBox 8">
            <a:extLst>
              <a:ext uri="{FF2B5EF4-FFF2-40B4-BE49-F238E27FC236}">
                <a16:creationId xmlns:a16="http://schemas.microsoft.com/office/drawing/2014/main" id="{626C78AB-9A87-8B4F-2C7E-834C40C6FBCF}"/>
              </a:ext>
            </a:extLst>
          </p:cNvPr>
          <p:cNvSpPr txBox="1"/>
          <p:nvPr/>
        </p:nvSpPr>
        <p:spPr>
          <a:xfrm>
            <a:off x="4611682" y="1807142"/>
            <a:ext cx="3412503" cy="1015663"/>
          </a:xfrm>
          <a:prstGeom prst="rect">
            <a:avLst/>
          </a:prstGeom>
          <a:noFill/>
        </p:spPr>
        <p:txBody>
          <a:bodyPr wrap="square" rtlCol="0">
            <a:spAutoFit/>
          </a:bodyPr>
          <a:lstStyle/>
          <a:p>
            <a:r>
              <a:rPr lang="en-US" sz="2000" i="1" dirty="0">
                <a:solidFill>
                  <a:schemeClr val="accent3"/>
                </a:solidFill>
                <a:latin typeface="Aptos Display" panose="020B0004020202020204" pitchFamily="34" charset="0"/>
              </a:rPr>
              <a:t>15% of employee doing overtime are willing to leave the company.  </a:t>
            </a:r>
            <a:endParaRPr lang="en-IN" sz="2000" i="1" dirty="0">
              <a:solidFill>
                <a:schemeClr val="accent3"/>
              </a:solidFill>
              <a:latin typeface="Aptos Display" panose="020B0004020202020204" pitchFamily="34" charset="0"/>
            </a:endParaRPr>
          </a:p>
        </p:txBody>
      </p:sp>
      <p:pic>
        <p:nvPicPr>
          <p:cNvPr id="11" name="Picture 10">
            <a:extLst>
              <a:ext uri="{FF2B5EF4-FFF2-40B4-BE49-F238E27FC236}">
                <a16:creationId xmlns:a16="http://schemas.microsoft.com/office/drawing/2014/main" id="{9B1E8668-4A7F-D49A-7BAE-6A26960A1BEE}"/>
              </a:ext>
            </a:extLst>
          </p:cNvPr>
          <p:cNvPicPr>
            <a:picLocks noChangeAspect="1"/>
          </p:cNvPicPr>
          <p:nvPr/>
        </p:nvPicPr>
        <p:blipFill>
          <a:blip r:embed="rId3"/>
          <a:stretch>
            <a:fillRect/>
          </a:stretch>
        </p:blipFill>
        <p:spPr>
          <a:xfrm>
            <a:off x="5901180" y="3729620"/>
            <a:ext cx="4627608" cy="2905530"/>
          </a:xfrm>
          <a:prstGeom prst="rect">
            <a:avLst/>
          </a:prstGeom>
        </p:spPr>
      </p:pic>
      <p:sp>
        <p:nvSpPr>
          <p:cNvPr id="12" name="TextBox 11">
            <a:extLst>
              <a:ext uri="{FF2B5EF4-FFF2-40B4-BE49-F238E27FC236}">
                <a16:creationId xmlns:a16="http://schemas.microsoft.com/office/drawing/2014/main" id="{7E6F368F-DEAA-FD43-E907-4CB82D5FD20B}"/>
              </a:ext>
            </a:extLst>
          </p:cNvPr>
          <p:cNvSpPr txBox="1"/>
          <p:nvPr/>
        </p:nvSpPr>
        <p:spPr>
          <a:xfrm>
            <a:off x="1142249" y="5081048"/>
            <a:ext cx="4808624" cy="707886"/>
          </a:xfrm>
          <a:prstGeom prst="rect">
            <a:avLst/>
          </a:prstGeom>
          <a:noFill/>
        </p:spPr>
        <p:txBody>
          <a:bodyPr wrap="none" rtlCol="0">
            <a:spAutoFit/>
          </a:bodyPr>
          <a:lstStyle/>
          <a:p>
            <a:r>
              <a:rPr lang="en-US" sz="2000" b="1" i="1" dirty="0">
                <a:solidFill>
                  <a:schemeClr val="accent3"/>
                </a:solidFill>
                <a:latin typeface="Aptos Display" panose="020B0004020202020204" pitchFamily="34" charset="0"/>
              </a:rPr>
              <a:t>33% of employees from </a:t>
            </a:r>
            <a:r>
              <a:rPr lang="en-US" sz="2000" b="1" i="1" dirty="0" err="1">
                <a:solidFill>
                  <a:schemeClr val="accent3"/>
                </a:solidFill>
                <a:latin typeface="Aptos Display" panose="020B0004020202020204" pitchFamily="34" charset="0"/>
              </a:rPr>
              <a:t>NeyWork</a:t>
            </a:r>
            <a:r>
              <a:rPr lang="en-US" sz="2000" b="1" i="1" dirty="0">
                <a:solidFill>
                  <a:schemeClr val="accent3"/>
                </a:solidFill>
                <a:latin typeface="Aptos Display" panose="020B0004020202020204" pitchFamily="34" charset="0"/>
              </a:rPr>
              <a:t>, Illinois,</a:t>
            </a:r>
          </a:p>
          <a:p>
            <a:r>
              <a:rPr lang="en-US" sz="2000" b="1" i="1" dirty="0">
                <a:solidFill>
                  <a:schemeClr val="accent3"/>
                </a:solidFill>
                <a:latin typeface="Aptos Display" panose="020B0004020202020204" pitchFamily="34" charset="0"/>
              </a:rPr>
              <a:t>California have rating of 5. </a:t>
            </a:r>
            <a:endParaRPr lang="en-IN" sz="2000" b="1" i="1" dirty="0">
              <a:solidFill>
                <a:schemeClr val="accent3"/>
              </a:solidFill>
              <a:latin typeface="Aptos Display" panose="020B0004020202020204" pitchFamily="34" charset="0"/>
            </a:endParaRPr>
          </a:p>
        </p:txBody>
      </p:sp>
    </p:spTree>
    <p:extLst>
      <p:ext uri="{BB962C8B-B14F-4D97-AF65-F5344CB8AC3E}">
        <p14:creationId xmlns:p14="http://schemas.microsoft.com/office/powerpoint/2010/main" val="1577002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282BA8-07A1-4D98-4867-D81FE5960CBE}"/>
              </a:ext>
            </a:extLst>
          </p:cNvPr>
          <p:cNvGrpSpPr/>
          <p:nvPr/>
        </p:nvGrpSpPr>
        <p:grpSpPr>
          <a:xfrm>
            <a:off x="10738094" y="0"/>
            <a:ext cx="1453906" cy="710153"/>
            <a:chOff x="838379" y="0"/>
            <a:chExt cx="4390961" cy="2421464"/>
          </a:xfrm>
        </p:grpSpPr>
        <p:sp>
          <p:nvSpPr>
            <p:cNvPr id="5" name="Oval 4">
              <a:extLst>
                <a:ext uri="{FF2B5EF4-FFF2-40B4-BE49-F238E27FC236}">
                  <a16:creationId xmlns:a16="http://schemas.microsoft.com/office/drawing/2014/main" id="{112D7EB5-9EBB-76B9-A522-174229B374D3}"/>
                </a:ext>
              </a:extLst>
            </p:cNvPr>
            <p:cNvSpPr/>
            <p:nvPr/>
          </p:nvSpPr>
          <p:spPr>
            <a:xfrm>
              <a:off x="838379" y="0"/>
              <a:ext cx="4390961" cy="2421464"/>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6" name="Oval 4">
              <a:extLst>
                <a:ext uri="{FF2B5EF4-FFF2-40B4-BE49-F238E27FC236}">
                  <a16:creationId xmlns:a16="http://schemas.microsoft.com/office/drawing/2014/main" id="{89BD1C76-FE3F-5F78-C599-CD465D6C86F5}"/>
                </a:ext>
              </a:extLst>
            </p:cNvPr>
            <p:cNvSpPr txBox="1"/>
            <p:nvPr/>
          </p:nvSpPr>
          <p:spPr>
            <a:xfrm>
              <a:off x="1481420" y="354615"/>
              <a:ext cx="3104879" cy="17122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IN" sz="1000" b="1" i="1" kern="1200" dirty="0" err="1"/>
                <a:t>Adrez</a:t>
              </a:r>
              <a:r>
                <a:rPr lang="en-IN" sz="1000" kern="1200" dirty="0"/>
                <a:t> </a:t>
              </a:r>
              <a:br>
                <a:rPr lang="en-IN" sz="1000" kern="1200" dirty="0"/>
              </a:br>
              <a:r>
                <a:rPr lang="en-IN" sz="1000" b="1" i="1" kern="1200" dirty="0"/>
                <a:t>Software </a:t>
              </a:r>
              <a:r>
                <a:rPr lang="en-IN" sz="1000" b="1" i="1" kern="1200" dirty="0" err="1"/>
                <a:t>pvt</a:t>
              </a:r>
              <a:r>
                <a:rPr lang="en-IN" sz="1000" b="1" i="1" kern="1200" dirty="0"/>
                <a:t> ltd</a:t>
              </a:r>
              <a:endParaRPr lang="en-IN" sz="1000" kern="1200" dirty="0"/>
            </a:p>
          </p:txBody>
        </p:sp>
      </p:grpSp>
      <p:pic>
        <p:nvPicPr>
          <p:cNvPr id="8" name="Picture 7">
            <a:extLst>
              <a:ext uri="{FF2B5EF4-FFF2-40B4-BE49-F238E27FC236}">
                <a16:creationId xmlns:a16="http://schemas.microsoft.com/office/drawing/2014/main" id="{736E0AB5-DC39-4F5E-2DDC-E78CF4650601}"/>
              </a:ext>
            </a:extLst>
          </p:cNvPr>
          <p:cNvPicPr>
            <a:picLocks noChangeAspect="1"/>
          </p:cNvPicPr>
          <p:nvPr/>
        </p:nvPicPr>
        <p:blipFill>
          <a:blip r:embed="rId2"/>
          <a:stretch>
            <a:fillRect/>
          </a:stretch>
        </p:blipFill>
        <p:spPr>
          <a:xfrm>
            <a:off x="0" y="0"/>
            <a:ext cx="4854804" cy="3010320"/>
          </a:xfrm>
          <a:prstGeom prst="rect">
            <a:avLst/>
          </a:prstGeom>
        </p:spPr>
      </p:pic>
      <p:sp>
        <p:nvSpPr>
          <p:cNvPr id="9" name="TextBox 8">
            <a:extLst>
              <a:ext uri="{FF2B5EF4-FFF2-40B4-BE49-F238E27FC236}">
                <a16:creationId xmlns:a16="http://schemas.microsoft.com/office/drawing/2014/main" id="{66FED829-5125-4381-081F-46DACD3782C5}"/>
              </a:ext>
            </a:extLst>
          </p:cNvPr>
          <p:cNvSpPr txBox="1"/>
          <p:nvPr/>
        </p:nvSpPr>
        <p:spPr>
          <a:xfrm>
            <a:off x="4854804" y="1505160"/>
            <a:ext cx="4100660" cy="1477328"/>
          </a:xfrm>
          <a:prstGeom prst="rect">
            <a:avLst/>
          </a:prstGeom>
          <a:noFill/>
        </p:spPr>
        <p:txBody>
          <a:bodyPr wrap="square" rtlCol="0">
            <a:spAutoFit/>
          </a:bodyPr>
          <a:lstStyle/>
          <a:p>
            <a:r>
              <a:rPr lang="en-US" b="1" i="1" dirty="0">
                <a:solidFill>
                  <a:schemeClr val="accent3"/>
                </a:solidFill>
                <a:latin typeface="Aptos Display" panose="020B0004020202020204" pitchFamily="34" charset="0"/>
              </a:rPr>
              <a:t>Higher the employee worked with the current manager having no intention to leave the company, but the employees working for less time are highly possible to leave the company.</a:t>
            </a:r>
            <a:endParaRPr lang="en-IN" b="1" i="1" dirty="0">
              <a:solidFill>
                <a:schemeClr val="accent3"/>
              </a:solidFill>
              <a:latin typeface="Aptos Display" panose="020B0004020202020204" pitchFamily="34" charset="0"/>
            </a:endParaRPr>
          </a:p>
        </p:txBody>
      </p:sp>
      <p:pic>
        <p:nvPicPr>
          <p:cNvPr id="11" name="Picture 10">
            <a:extLst>
              <a:ext uri="{FF2B5EF4-FFF2-40B4-BE49-F238E27FC236}">
                <a16:creationId xmlns:a16="http://schemas.microsoft.com/office/drawing/2014/main" id="{E8C13757-E75B-E309-8423-F4D7B3611DA7}"/>
              </a:ext>
            </a:extLst>
          </p:cNvPr>
          <p:cNvPicPr>
            <a:picLocks noChangeAspect="1"/>
          </p:cNvPicPr>
          <p:nvPr/>
        </p:nvPicPr>
        <p:blipFill>
          <a:blip r:embed="rId3"/>
          <a:stretch>
            <a:fillRect/>
          </a:stretch>
        </p:blipFill>
        <p:spPr>
          <a:xfrm>
            <a:off x="5333043" y="3909601"/>
            <a:ext cx="6858957" cy="2886478"/>
          </a:xfrm>
          <a:prstGeom prst="rect">
            <a:avLst/>
          </a:prstGeom>
        </p:spPr>
      </p:pic>
      <p:sp>
        <p:nvSpPr>
          <p:cNvPr id="12" name="TextBox 11">
            <a:extLst>
              <a:ext uri="{FF2B5EF4-FFF2-40B4-BE49-F238E27FC236}">
                <a16:creationId xmlns:a16="http://schemas.microsoft.com/office/drawing/2014/main" id="{4A6E0FB8-A301-77EB-EE28-22A84BB8CD9B}"/>
              </a:ext>
            </a:extLst>
          </p:cNvPr>
          <p:cNvSpPr txBox="1"/>
          <p:nvPr/>
        </p:nvSpPr>
        <p:spPr>
          <a:xfrm>
            <a:off x="1602557" y="4722829"/>
            <a:ext cx="3657600" cy="2031325"/>
          </a:xfrm>
          <a:prstGeom prst="rect">
            <a:avLst/>
          </a:prstGeom>
          <a:noFill/>
        </p:spPr>
        <p:txBody>
          <a:bodyPr wrap="square" rtlCol="0">
            <a:spAutoFit/>
          </a:bodyPr>
          <a:lstStyle/>
          <a:p>
            <a:r>
              <a:rPr lang="en-US" b="1" i="1" dirty="0">
                <a:solidFill>
                  <a:schemeClr val="accent3"/>
                </a:solidFill>
                <a:latin typeface="Aptos Display" panose="020B0004020202020204" pitchFamily="34" charset="0"/>
              </a:rPr>
              <a:t>Employees who had worked more than 5years with the current manager have give their rating more than 3.40 but also some employees who had worked less than 1year with the manager had given their rating 3.48. </a:t>
            </a:r>
            <a:endParaRPr lang="en-IN" b="1" i="1" dirty="0">
              <a:solidFill>
                <a:schemeClr val="accent3"/>
              </a:solidFill>
              <a:latin typeface="Aptos Display" panose="020B0004020202020204" pitchFamily="34" charset="0"/>
            </a:endParaRPr>
          </a:p>
        </p:txBody>
      </p:sp>
    </p:spTree>
    <p:extLst>
      <p:ext uri="{BB962C8B-B14F-4D97-AF65-F5344CB8AC3E}">
        <p14:creationId xmlns:p14="http://schemas.microsoft.com/office/powerpoint/2010/main" val="38603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8F79AC-AD5F-F85B-2BD7-D476A6A32200}"/>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731888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E22A0D-5DA0-2C1D-F912-844ECE7F8D10}"/>
              </a:ext>
            </a:extLst>
          </p:cNvPr>
          <p:cNvPicPr>
            <a:picLocks noChangeAspect="1"/>
          </p:cNvPicPr>
          <p:nvPr/>
        </p:nvPicPr>
        <p:blipFill>
          <a:blip r:embed="rId2"/>
          <a:stretch>
            <a:fillRect/>
          </a:stretch>
        </p:blipFill>
        <p:spPr>
          <a:xfrm>
            <a:off x="301658" y="961534"/>
            <a:ext cx="11642103" cy="5458898"/>
          </a:xfrm>
          <a:prstGeom prst="rect">
            <a:avLst/>
          </a:prstGeom>
        </p:spPr>
      </p:pic>
      <p:sp>
        <p:nvSpPr>
          <p:cNvPr id="6" name="TextBox 5">
            <a:extLst>
              <a:ext uri="{FF2B5EF4-FFF2-40B4-BE49-F238E27FC236}">
                <a16:creationId xmlns:a16="http://schemas.microsoft.com/office/drawing/2014/main" id="{98B04C8A-6700-CA08-A471-7E96D30AC2F8}"/>
              </a:ext>
            </a:extLst>
          </p:cNvPr>
          <p:cNvSpPr txBox="1"/>
          <p:nvPr/>
        </p:nvSpPr>
        <p:spPr>
          <a:xfrm>
            <a:off x="4854802" y="175958"/>
            <a:ext cx="3176835" cy="523220"/>
          </a:xfrm>
          <a:prstGeom prst="rect">
            <a:avLst/>
          </a:prstGeom>
          <a:noFill/>
        </p:spPr>
        <p:txBody>
          <a:bodyPr wrap="square" rtlCol="0">
            <a:spAutoFit/>
          </a:bodyPr>
          <a:lstStyle/>
          <a:p>
            <a:r>
              <a:rPr lang="en-US" sz="2800" b="1" i="1" dirty="0">
                <a:solidFill>
                  <a:schemeClr val="accent3"/>
                </a:solidFill>
                <a:latin typeface="Aptos Display" panose="020B0004020202020204" pitchFamily="34" charset="0"/>
              </a:rPr>
              <a:t>Data Modelling</a:t>
            </a:r>
            <a:endParaRPr lang="en-IN" sz="2800" b="1" i="1" dirty="0">
              <a:solidFill>
                <a:schemeClr val="accent3"/>
              </a:solidFill>
              <a:latin typeface="Aptos Display" panose="020B0004020202020204" pitchFamily="34" charset="0"/>
            </a:endParaRPr>
          </a:p>
        </p:txBody>
      </p:sp>
    </p:spTree>
    <p:extLst>
      <p:ext uri="{BB962C8B-B14F-4D97-AF65-F5344CB8AC3E}">
        <p14:creationId xmlns:p14="http://schemas.microsoft.com/office/powerpoint/2010/main" val="263811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60E8-4B48-DF5D-5A6B-DCA73E261A61}"/>
              </a:ext>
            </a:extLst>
          </p:cNvPr>
          <p:cNvSpPr>
            <a:spLocks noGrp="1"/>
          </p:cNvSpPr>
          <p:nvPr>
            <p:ph type="title"/>
          </p:nvPr>
        </p:nvSpPr>
        <p:spPr/>
        <p:txBody>
          <a:bodyPr/>
          <a:lstStyle/>
          <a:p>
            <a:r>
              <a:rPr lang="en-IN" b="1" i="1" u="sng" dirty="0">
                <a:solidFill>
                  <a:schemeClr val="accent3"/>
                </a:solidFill>
              </a:rPr>
              <a:t>Introduction</a:t>
            </a:r>
          </a:p>
        </p:txBody>
      </p:sp>
      <p:sp>
        <p:nvSpPr>
          <p:cNvPr id="3" name="Content Placeholder 2">
            <a:extLst>
              <a:ext uri="{FF2B5EF4-FFF2-40B4-BE49-F238E27FC236}">
                <a16:creationId xmlns:a16="http://schemas.microsoft.com/office/drawing/2014/main" id="{D7AED0D9-28B0-48FA-8CC9-02570EF3152A}"/>
              </a:ext>
            </a:extLst>
          </p:cNvPr>
          <p:cNvSpPr>
            <a:spLocks noGrp="1"/>
          </p:cNvSpPr>
          <p:nvPr>
            <p:ph idx="1"/>
          </p:nvPr>
        </p:nvSpPr>
        <p:spPr>
          <a:xfrm>
            <a:off x="685801" y="2375555"/>
            <a:ext cx="10131425" cy="3415645"/>
          </a:xfrm>
        </p:spPr>
        <p:txBody>
          <a:bodyPr/>
          <a:lstStyle/>
          <a:p>
            <a:pPr algn="just"/>
            <a:r>
              <a:rPr lang="en-US" dirty="0" err="1"/>
              <a:t>Adret</a:t>
            </a:r>
            <a:r>
              <a:rPr lang="en-US" dirty="0"/>
              <a:t> Software Pvt. Ltd. is an IT solutions provider that specializes in delivering a wide range of services, including software development, web development, and digital transformation. They focus on building customized technology solutions to help businesses enhance efficiency, improve customer engagement, and drive growth. Their offerings often include cloud solutions, mobile app development, and IT consulting, catering to various industries. </a:t>
            </a:r>
            <a:r>
              <a:rPr lang="en-US" dirty="0" err="1"/>
              <a:t>Adret</a:t>
            </a:r>
            <a:r>
              <a:rPr lang="en-US" dirty="0"/>
              <a:t> Software Pvt. Ltd. is known for its client-centric approach, technical expertise, and innovative solutions that help businesses adapt to the evolving digital landscape.</a:t>
            </a:r>
            <a:endParaRPr lang="en-IN" dirty="0"/>
          </a:p>
        </p:txBody>
      </p:sp>
      <p:grpSp>
        <p:nvGrpSpPr>
          <p:cNvPr id="4" name="Group 3">
            <a:extLst>
              <a:ext uri="{FF2B5EF4-FFF2-40B4-BE49-F238E27FC236}">
                <a16:creationId xmlns:a16="http://schemas.microsoft.com/office/drawing/2014/main" id="{7BDE270A-03DD-8834-5D23-2783A8FDC3B2}"/>
              </a:ext>
            </a:extLst>
          </p:cNvPr>
          <p:cNvGrpSpPr/>
          <p:nvPr/>
        </p:nvGrpSpPr>
        <p:grpSpPr>
          <a:xfrm>
            <a:off x="10738094" y="99680"/>
            <a:ext cx="1453906" cy="710153"/>
            <a:chOff x="838379" y="0"/>
            <a:chExt cx="4390961" cy="2421464"/>
          </a:xfrm>
        </p:grpSpPr>
        <p:sp>
          <p:nvSpPr>
            <p:cNvPr id="5" name="Oval 4">
              <a:extLst>
                <a:ext uri="{FF2B5EF4-FFF2-40B4-BE49-F238E27FC236}">
                  <a16:creationId xmlns:a16="http://schemas.microsoft.com/office/drawing/2014/main" id="{DAF958D9-FC7B-B51A-D114-B4753391A658}"/>
                </a:ext>
              </a:extLst>
            </p:cNvPr>
            <p:cNvSpPr/>
            <p:nvPr/>
          </p:nvSpPr>
          <p:spPr>
            <a:xfrm>
              <a:off x="838379" y="0"/>
              <a:ext cx="4390961" cy="2421464"/>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6" name="Oval 4">
              <a:extLst>
                <a:ext uri="{FF2B5EF4-FFF2-40B4-BE49-F238E27FC236}">
                  <a16:creationId xmlns:a16="http://schemas.microsoft.com/office/drawing/2014/main" id="{287DF874-6978-F3B6-4C35-1E24849B422E}"/>
                </a:ext>
              </a:extLst>
            </p:cNvPr>
            <p:cNvSpPr txBox="1"/>
            <p:nvPr/>
          </p:nvSpPr>
          <p:spPr>
            <a:xfrm>
              <a:off x="1481420" y="354615"/>
              <a:ext cx="3104879" cy="17122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IN" sz="1000" b="1" i="1" kern="1200" dirty="0" err="1"/>
                <a:t>Adrez</a:t>
              </a:r>
              <a:r>
                <a:rPr lang="en-IN" sz="1000" kern="1200" dirty="0"/>
                <a:t> </a:t>
              </a:r>
              <a:br>
                <a:rPr lang="en-IN" sz="1000" kern="1200" dirty="0"/>
              </a:br>
              <a:r>
                <a:rPr lang="en-IN" sz="1000" b="1" i="1" kern="1200" dirty="0"/>
                <a:t>Software </a:t>
              </a:r>
              <a:r>
                <a:rPr lang="en-IN" sz="1000" b="1" i="1" kern="1200" dirty="0" err="1"/>
                <a:t>pvt</a:t>
              </a:r>
              <a:r>
                <a:rPr lang="en-IN" sz="1000" b="1" i="1" kern="1200" dirty="0"/>
                <a:t> ltd</a:t>
              </a:r>
              <a:endParaRPr lang="en-IN" sz="1000" kern="1200" dirty="0"/>
            </a:p>
          </p:txBody>
        </p:sp>
      </p:grpSp>
    </p:spTree>
    <p:extLst>
      <p:ext uri="{BB962C8B-B14F-4D97-AF65-F5344CB8AC3E}">
        <p14:creationId xmlns:p14="http://schemas.microsoft.com/office/powerpoint/2010/main" val="248858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13410C-C4D5-F0F5-058D-7FF7FEF628A1}"/>
              </a:ext>
            </a:extLst>
          </p:cNvPr>
          <p:cNvPicPr>
            <a:picLocks noGrp="1" noChangeAspect="1"/>
          </p:cNvPicPr>
          <p:nvPr>
            <p:ph idx="1"/>
          </p:nvPr>
        </p:nvPicPr>
        <p:blipFill>
          <a:blip r:embed="rId2"/>
          <a:stretch>
            <a:fillRect/>
          </a:stretch>
        </p:blipFill>
        <p:spPr>
          <a:xfrm>
            <a:off x="273377" y="510443"/>
            <a:ext cx="3688277" cy="2010055"/>
          </a:xfrm>
        </p:spPr>
      </p:pic>
      <p:sp>
        <p:nvSpPr>
          <p:cNvPr id="7" name="TextBox 6">
            <a:extLst>
              <a:ext uri="{FF2B5EF4-FFF2-40B4-BE49-F238E27FC236}">
                <a16:creationId xmlns:a16="http://schemas.microsoft.com/office/drawing/2014/main" id="{DE53AF85-C977-330A-EF14-5B7196B697A2}"/>
              </a:ext>
            </a:extLst>
          </p:cNvPr>
          <p:cNvSpPr txBox="1"/>
          <p:nvPr/>
        </p:nvSpPr>
        <p:spPr>
          <a:xfrm>
            <a:off x="3688276" y="820131"/>
            <a:ext cx="5284472" cy="1631216"/>
          </a:xfrm>
          <a:prstGeom prst="rect">
            <a:avLst/>
          </a:prstGeom>
          <a:noFill/>
        </p:spPr>
        <p:txBody>
          <a:bodyPr wrap="square" rtlCol="0">
            <a:spAutoFit/>
          </a:bodyPr>
          <a:lstStyle/>
          <a:p>
            <a:r>
              <a:rPr lang="en-IN" sz="2000" b="1" i="1" dirty="0">
                <a:solidFill>
                  <a:schemeClr val="accent3"/>
                </a:solidFill>
                <a:latin typeface="Aptos Display" panose="020B0004020202020204" pitchFamily="34" charset="0"/>
              </a:rPr>
              <a:t>In </a:t>
            </a:r>
            <a:r>
              <a:rPr lang="en-IN" sz="2000" b="1" i="1" dirty="0" err="1">
                <a:solidFill>
                  <a:schemeClr val="accent3"/>
                </a:solidFill>
                <a:latin typeface="Aptos Display" panose="020B0004020202020204" pitchFamily="34" charset="0"/>
              </a:rPr>
              <a:t>Adrez</a:t>
            </a:r>
            <a:r>
              <a:rPr lang="en-IN" sz="2000" b="1" i="1" dirty="0">
                <a:solidFill>
                  <a:schemeClr val="accent3"/>
                </a:solidFill>
                <a:latin typeface="Aptos Display" panose="020B0004020202020204" pitchFamily="34" charset="0"/>
              </a:rPr>
              <a:t> software there are total 1470 employees working on various departments.  </a:t>
            </a:r>
          </a:p>
          <a:p>
            <a:r>
              <a:rPr lang="en-IN" sz="2000" dirty="0">
                <a:solidFill>
                  <a:schemeClr val="accent6">
                    <a:lumMod val="75000"/>
                  </a:schemeClr>
                </a:solidFill>
                <a:latin typeface="Aptos Display" panose="020B0004020202020204" pitchFamily="34" charset="0"/>
              </a:rPr>
              <a:t>DAX Formula used-  </a:t>
            </a:r>
            <a:r>
              <a:rPr lang="en-US" sz="2000" b="0" dirty="0" err="1">
                <a:solidFill>
                  <a:srgbClr val="000000"/>
                </a:solidFill>
                <a:effectLst/>
                <a:latin typeface="Aptos Display" panose="020B0004020202020204" pitchFamily="34" charset="0"/>
              </a:rPr>
              <a:t>Tota</a:t>
            </a:r>
            <a:r>
              <a:rPr lang="en-US" sz="2000" b="0" dirty="0">
                <a:solidFill>
                  <a:srgbClr val="000000"/>
                </a:solidFill>
                <a:effectLst/>
                <a:latin typeface="Aptos Display" panose="020B0004020202020204" pitchFamily="34" charset="0"/>
              </a:rPr>
              <a:t> </a:t>
            </a:r>
            <a:r>
              <a:rPr lang="en-US" sz="2000" b="0" dirty="0">
                <a:solidFill>
                  <a:schemeClr val="bg2">
                    <a:lumMod val="60000"/>
                    <a:lumOff val="40000"/>
                  </a:schemeClr>
                </a:solidFill>
                <a:effectLst/>
                <a:latin typeface="Aptos Display" panose="020B0004020202020204" pitchFamily="34" charset="0"/>
              </a:rPr>
              <a:t>COUNT(employee[</a:t>
            </a:r>
            <a:r>
              <a:rPr lang="en-US" sz="2000" b="0" dirty="0" err="1">
                <a:solidFill>
                  <a:schemeClr val="bg2">
                    <a:lumMod val="60000"/>
                    <a:lumOff val="40000"/>
                  </a:schemeClr>
                </a:solidFill>
                <a:effectLst/>
                <a:latin typeface="Aptos Display" panose="020B0004020202020204" pitchFamily="34" charset="0"/>
              </a:rPr>
              <a:t>EmployeeID</a:t>
            </a:r>
            <a:r>
              <a:rPr lang="en-US" sz="2000" b="0" dirty="0">
                <a:solidFill>
                  <a:schemeClr val="bg2">
                    <a:lumMod val="60000"/>
                    <a:lumOff val="40000"/>
                  </a:schemeClr>
                </a:solidFill>
                <a:effectLst/>
                <a:latin typeface="Aptos Display" panose="020B0004020202020204" pitchFamily="34" charset="0"/>
              </a:rPr>
              <a:t>])</a:t>
            </a:r>
          </a:p>
          <a:p>
            <a:endParaRPr lang="en-IN" sz="2000" dirty="0">
              <a:solidFill>
                <a:schemeClr val="accent6">
                  <a:lumMod val="75000"/>
                </a:schemeClr>
              </a:solidFill>
            </a:endParaRPr>
          </a:p>
        </p:txBody>
      </p:sp>
      <p:pic>
        <p:nvPicPr>
          <p:cNvPr id="9" name="Picture 8">
            <a:extLst>
              <a:ext uri="{FF2B5EF4-FFF2-40B4-BE49-F238E27FC236}">
                <a16:creationId xmlns:a16="http://schemas.microsoft.com/office/drawing/2014/main" id="{75A4BFA9-4513-3F0F-BC84-1D412BB15D48}"/>
              </a:ext>
            </a:extLst>
          </p:cNvPr>
          <p:cNvPicPr>
            <a:picLocks noChangeAspect="1"/>
          </p:cNvPicPr>
          <p:nvPr/>
        </p:nvPicPr>
        <p:blipFill>
          <a:blip r:embed="rId3"/>
          <a:stretch>
            <a:fillRect/>
          </a:stretch>
        </p:blipFill>
        <p:spPr>
          <a:xfrm>
            <a:off x="603316" y="3697452"/>
            <a:ext cx="3169802" cy="2215264"/>
          </a:xfrm>
          <a:prstGeom prst="rect">
            <a:avLst/>
          </a:prstGeom>
        </p:spPr>
      </p:pic>
      <p:sp>
        <p:nvSpPr>
          <p:cNvPr id="10" name="TextBox 9">
            <a:extLst>
              <a:ext uri="{FF2B5EF4-FFF2-40B4-BE49-F238E27FC236}">
                <a16:creationId xmlns:a16="http://schemas.microsoft.com/office/drawing/2014/main" id="{A51A5703-5BE1-7EF8-DE5F-1FFAB98E0FDD}"/>
              </a:ext>
            </a:extLst>
          </p:cNvPr>
          <p:cNvSpPr txBox="1"/>
          <p:nvPr/>
        </p:nvSpPr>
        <p:spPr>
          <a:xfrm>
            <a:off x="3961654" y="4571406"/>
            <a:ext cx="4590854" cy="1015663"/>
          </a:xfrm>
          <a:prstGeom prst="rect">
            <a:avLst/>
          </a:prstGeom>
          <a:noFill/>
        </p:spPr>
        <p:txBody>
          <a:bodyPr wrap="square" rtlCol="0">
            <a:spAutoFit/>
          </a:bodyPr>
          <a:lstStyle/>
          <a:p>
            <a:r>
              <a:rPr lang="en-IN" sz="2000" b="1" i="1" dirty="0">
                <a:solidFill>
                  <a:schemeClr val="accent3"/>
                </a:solidFill>
                <a:latin typeface="Aptos Display" panose="020B0004020202020204" pitchFamily="34" charset="0"/>
              </a:rPr>
              <a:t>There are total 3 departments under which multiple employees have been worked.</a:t>
            </a:r>
          </a:p>
        </p:txBody>
      </p:sp>
      <p:grpSp>
        <p:nvGrpSpPr>
          <p:cNvPr id="2" name="Group 1">
            <a:extLst>
              <a:ext uri="{FF2B5EF4-FFF2-40B4-BE49-F238E27FC236}">
                <a16:creationId xmlns:a16="http://schemas.microsoft.com/office/drawing/2014/main" id="{589E5397-B97D-D58C-D3C4-73A2830BDD92}"/>
              </a:ext>
            </a:extLst>
          </p:cNvPr>
          <p:cNvGrpSpPr/>
          <p:nvPr/>
        </p:nvGrpSpPr>
        <p:grpSpPr>
          <a:xfrm>
            <a:off x="10738094" y="109978"/>
            <a:ext cx="1453906" cy="710153"/>
            <a:chOff x="838379" y="0"/>
            <a:chExt cx="4390961" cy="2421464"/>
          </a:xfrm>
        </p:grpSpPr>
        <p:sp>
          <p:nvSpPr>
            <p:cNvPr id="3" name="Oval 2">
              <a:extLst>
                <a:ext uri="{FF2B5EF4-FFF2-40B4-BE49-F238E27FC236}">
                  <a16:creationId xmlns:a16="http://schemas.microsoft.com/office/drawing/2014/main" id="{73CE251B-9B7E-FD42-96E9-CBBC472E5967}"/>
                </a:ext>
              </a:extLst>
            </p:cNvPr>
            <p:cNvSpPr/>
            <p:nvPr/>
          </p:nvSpPr>
          <p:spPr>
            <a:xfrm>
              <a:off x="838379" y="0"/>
              <a:ext cx="4390961" cy="2421464"/>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4" name="Oval 4">
              <a:extLst>
                <a:ext uri="{FF2B5EF4-FFF2-40B4-BE49-F238E27FC236}">
                  <a16:creationId xmlns:a16="http://schemas.microsoft.com/office/drawing/2014/main" id="{ECFCD26D-103D-E16B-43EA-B67A9DDE94CD}"/>
                </a:ext>
              </a:extLst>
            </p:cNvPr>
            <p:cNvSpPr txBox="1"/>
            <p:nvPr/>
          </p:nvSpPr>
          <p:spPr>
            <a:xfrm>
              <a:off x="1481420" y="354615"/>
              <a:ext cx="3104879" cy="17122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IN" sz="1000" b="1" i="1" kern="1200" dirty="0" err="1"/>
                <a:t>Adrez</a:t>
              </a:r>
              <a:r>
                <a:rPr lang="en-IN" sz="1000" kern="1200" dirty="0"/>
                <a:t> </a:t>
              </a:r>
              <a:br>
                <a:rPr lang="en-IN" sz="1000" kern="1200" dirty="0"/>
              </a:br>
              <a:r>
                <a:rPr lang="en-IN" sz="1000" b="1" i="1" kern="1200" dirty="0"/>
                <a:t>Software </a:t>
              </a:r>
              <a:r>
                <a:rPr lang="en-IN" sz="1000" b="1" i="1" kern="1200" dirty="0" err="1"/>
                <a:t>pvt</a:t>
              </a:r>
              <a:r>
                <a:rPr lang="en-IN" sz="1000" b="1" i="1" kern="1200" dirty="0"/>
                <a:t> ltd</a:t>
              </a:r>
              <a:endParaRPr lang="en-IN" sz="1000" kern="1200" dirty="0"/>
            </a:p>
          </p:txBody>
        </p:sp>
      </p:grpSp>
    </p:spTree>
    <p:extLst>
      <p:ext uri="{BB962C8B-B14F-4D97-AF65-F5344CB8AC3E}">
        <p14:creationId xmlns:p14="http://schemas.microsoft.com/office/powerpoint/2010/main" val="241973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8897-9AB7-204F-B527-0E205D0B0170}"/>
              </a:ext>
            </a:extLst>
          </p:cNvPr>
          <p:cNvSpPr>
            <a:spLocks noGrp="1"/>
          </p:cNvSpPr>
          <p:nvPr>
            <p:ph type="title"/>
          </p:nvPr>
        </p:nvSpPr>
        <p:spPr/>
        <p:txBody>
          <a:bodyPr/>
          <a:lstStyle/>
          <a:p>
            <a:r>
              <a:rPr lang="en-US" u="sng" dirty="0"/>
              <a:t> </a:t>
            </a:r>
            <a:r>
              <a:rPr lang="en-US" b="1" i="1" u="sng" dirty="0">
                <a:solidFill>
                  <a:schemeClr val="accent3"/>
                </a:solidFill>
              </a:rPr>
              <a:t>total no of male &amp; female employee</a:t>
            </a:r>
            <a:endParaRPr lang="en-IN" b="1" i="1" u="sng" dirty="0">
              <a:solidFill>
                <a:schemeClr val="accent3"/>
              </a:solidFill>
            </a:endParaRPr>
          </a:p>
        </p:txBody>
      </p:sp>
      <p:pic>
        <p:nvPicPr>
          <p:cNvPr id="5" name="Content Placeholder 4">
            <a:extLst>
              <a:ext uri="{FF2B5EF4-FFF2-40B4-BE49-F238E27FC236}">
                <a16:creationId xmlns:a16="http://schemas.microsoft.com/office/drawing/2014/main" id="{E2CCA1A6-8302-7348-B39D-BB60DA396BB5}"/>
              </a:ext>
            </a:extLst>
          </p:cNvPr>
          <p:cNvPicPr>
            <a:picLocks noGrp="1" noChangeAspect="1"/>
          </p:cNvPicPr>
          <p:nvPr>
            <p:ph idx="1"/>
          </p:nvPr>
        </p:nvPicPr>
        <p:blipFill>
          <a:blip r:embed="rId2"/>
          <a:stretch>
            <a:fillRect/>
          </a:stretch>
        </p:blipFill>
        <p:spPr>
          <a:xfrm>
            <a:off x="1190589" y="2216103"/>
            <a:ext cx="2391109" cy="1276528"/>
          </a:xfrm>
        </p:spPr>
      </p:pic>
      <p:pic>
        <p:nvPicPr>
          <p:cNvPr id="9" name="Picture 8">
            <a:extLst>
              <a:ext uri="{FF2B5EF4-FFF2-40B4-BE49-F238E27FC236}">
                <a16:creationId xmlns:a16="http://schemas.microsoft.com/office/drawing/2014/main" id="{54658075-F026-08B1-330A-A85CFF3C111C}"/>
              </a:ext>
            </a:extLst>
          </p:cNvPr>
          <p:cNvPicPr>
            <a:picLocks noChangeAspect="1"/>
          </p:cNvPicPr>
          <p:nvPr/>
        </p:nvPicPr>
        <p:blipFill>
          <a:blip r:embed="rId3"/>
          <a:stretch>
            <a:fillRect/>
          </a:stretch>
        </p:blipFill>
        <p:spPr>
          <a:xfrm>
            <a:off x="1247747" y="4123484"/>
            <a:ext cx="2333951" cy="1495634"/>
          </a:xfrm>
          <a:prstGeom prst="rect">
            <a:avLst/>
          </a:prstGeom>
        </p:spPr>
      </p:pic>
      <p:sp>
        <p:nvSpPr>
          <p:cNvPr id="10" name="TextBox 9">
            <a:extLst>
              <a:ext uri="{FF2B5EF4-FFF2-40B4-BE49-F238E27FC236}">
                <a16:creationId xmlns:a16="http://schemas.microsoft.com/office/drawing/2014/main" id="{A5D3C9FD-4926-482C-5F19-B550D348C0FD}"/>
              </a:ext>
            </a:extLst>
          </p:cNvPr>
          <p:cNvSpPr txBox="1"/>
          <p:nvPr/>
        </p:nvSpPr>
        <p:spPr>
          <a:xfrm>
            <a:off x="4458878" y="2854367"/>
            <a:ext cx="5335571" cy="646331"/>
          </a:xfrm>
          <a:prstGeom prst="rect">
            <a:avLst/>
          </a:prstGeom>
          <a:noFill/>
        </p:spPr>
        <p:txBody>
          <a:bodyPr wrap="square" rtlCol="0">
            <a:spAutoFit/>
          </a:bodyPr>
          <a:lstStyle/>
          <a:p>
            <a:r>
              <a:rPr lang="en-US" dirty="0">
                <a:latin typeface="Aptos Display" panose="020B0004020202020204" pitchFamily="34" charset="0"/>
              </a:rPr>
              <a:t>select count(</a:t>
            </a:r>
            <a:r>
              <a:rPr lang="en-US" dirty="0" err="1">
                <a:latin typeface="Aptos Display" panose="020B0004020202020204" pitchFamily="34" charset="0"/>
              </a:rPr>
              <a:t>EmployeeID</a:t>
            </a:r>
            <a:r>
              <a:rPr lang="en-US" dirty="0">
                <a:latin typeface="Aptos Display" panose="020B0004020202020204" pitchFamily="34" charset="0"/>
              </a:rPr>
              <a:t>) as </a:t>
            </a:r>
            <a:r>
              <a:rPr lang="en-US" dirty="0" err="1">
                <a:latin typeface="Aptos Display" panose="020B0004020202020204" pitchFamily="34" charset="0"/>
              </a:rPr>
              <a:t>male_employee</a:t>
            </a:r>
            <a:r>
              <a:rPr lang="en-US" dirty="0">
                <a:latin typeface="Aptos Display" panose="020B0004020202020204" pitchFamily="34" charset="0"/>
              </a:rPr>
              <a:t> from </a:t>
            </a:r>
            <a:r>
              <a:rPr lang="en-US" dirty="0" err="1">
                <a:latin typeface="Aptos Display" panose="020B0004020202020204" pitchFamily="34" charset="0"/>
              </a:rPr>
              <a:t>hr.employee</a:t>
            </a:r>
            <a:r>
              <a:rPr lang="en-US" dirty="0">
                <a:latin typeface="Aptos Display" panose="020B0004020202020204" pitchFamily="34" charset="0"/>
              </a:rPr>
              <a:t> where Gender="Male";</a:t>
            </a:r>
            <a:endParaRPr lang="en-IN" dirty="0">
              <a:latin typeface="Aptos Display" panose="020B0004020202020204" pitchFamily="34" charset="0"/>
            </a:endParaRPr>
          </a:p>
        </p:txBody>
      </p:sp>
      <p:sp>
        <p:nvSpPr>
          <p:cNvPr id="11" name="TextBox 10">
            <a:extLst>
              <a:ext uri="{FF2B5EF4-FFF2-40B4-BE49-F238E27FC236}">
                <a16:creationId xmlns:a16="http://schemas.microsoft.com/office/drawing/2014/main" id="{FD00D8BD-0D54-00A0-888D-E517DE998C66}"/>
              </a:ext>
            </a:extLst>
          </p:cNvPr>
          <p:cNvSpPr txBox="1"/>
          <p:nvPr/>
        </p:nvSpPr>
        <p:spPr>
          <a:xfrm>
            <a:off x="4458878" y="4173700"/>
            <a:ext cx="5335571" cy="646331"/>
          </a:xfrm>
          <a:prstGeom prst="rect">
            <a:avLst/>
          </a:prstGeom>
          <a:noFill/>
        </p:spPr>
        <p:txBody>
          <a:bodyPr wrap="square" rtlCol="0">
            <a:spAutoFit/>
          </a:bodyPr>
          <a:lstStyle/>
          <a:p>
            <a:r>
              <a:rPr lang="en-US" dirty="0">
                <a:latin typeface="Aptos Display" panose="020B0004020202020204" pitchFamily="34" charset="0"/>
              </a:rPr>
              <a:t>select count(</a:t>
            </a:r>
            <a:r>
              <a:rPr lang="en-US" dirty="0" err="1">
                <a:latin typeface="Aptos Display" panose="020B0004020202020204" pitchFamily="34" charset="0"/>
              </a:rPr>
              <a:t>EmployeeID</a:t>
            </a:r>
            <a:r>
              <a:rPr lang="en-US" dirty="0">
                <a:latin typeface="Aptos Display" panose="020B0004020202020204" pitchFamily="34" charset="0"/>
              </a:rPr>
              <a:t>) as </a:t>
            </a:r>
            <a:r>
              <a:rPr lang="en-US" dirty="0" err="1">
                <a:latin typeface="Aptos Display" panose="020B0004020202020204" pitchFamily="34" charset="0"/>
              </a:rPr>
              <a:t>female_employee</a:t>
            </a:r>
            <a:r>
              <a:rPr lang="en-US" dirty="0">
                <a:latin typeface="Aptos Display" panose="020B0004020202020204" pitchFamily="34" charset="0"/>
              </a:rPr>
              <a:t> from </a:t>
            </a:r>
            <a:r>
              <a:rPr lang="en-US" dirty="0" err="1">
                <a:latin typeface="Aptos Display" panose="020B0004020202020204" pitchFamily="34" charset="0"/>
              </a:rPr>
              <a:t>hr.employee</a:t>
            </a:r>
            <a:r>
              <a:rPr lang="en-US" dirty="0">
                <a:latin typeface="Aptos Display" panose="020B0004020202020204" pitchFamily="34" charset="0"/>
              </a:rPr>
              <a:t> where Gender=“Female";</a:t>
            </a:r>
            <a:endParaRPr lang="en-IN" dirty="0">
              <a:latin typeface="Aptos Display" panose="020B0004020202020204" pitchFamily="34" charset="0"/>
            </a:endParaRPr>
          </a:p>
        </p:txBody>
      </p:sp>
      <p:grpSp>
        <p:nvGrpSpPr>
          <p:cNvPr id="3" name="Group 2">
            <a:extLst>
              <a:ext uri="{FF2B5EF4-FFF2-40B4-BE49-F238E27FC236}">
                <a16:creationId xmlns:a16="http://schemas.microsoft.com/office/drawing/2014/main" id="{28742768-C28C-62AB-A7A3-2C1B1E30997A}"/>
              </a:ext>
            </a:extLst>
          </p:cNvPr>
          <p:cNvGrpSpPr/>
          <p:nvPr/>
        </p:nvGrpSpPr>
        <p:grpSpPr>
          <a:xfrm>
            <a:off x="10738094" y="104287"/>
            <a:ext cx="1453906" cy="710153"/>
            <a:chOff x="838379" y="0"/>
            <a:chExt cx="4390961" cy="2421464"/>
          </a:xfrm>
        </p:grpSpPr>
        <p:sp>
          <p:nvSpPr>
            <p:cNvPr id="4" name="Oval 3">
              <a:extLst>
                <a:ext uri="{FF2B5EF4-FFF2-40B4-BE49-F238E27FC236}">
                  <a16:creationId xmlns:a16="http://schemas.microsoft.com/office/drawing/2014/main" id="{A0420868-475F-3C42-04FF-FF584CB8031B}"/>
                </a:ext>
              </a:extLst>
            </p:cNvPr>
            <p:cNvSpPr/>
            <p:nvPr/>
          </p:nvSpPr>
          <p:spPr>
            <a:xfrm>
              <a:off x="838379" y="0"/>
              <a:ext cx="4390961" cy="2421464"/>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6" name="Oval 4">
              <a:extLst>
                <a:ext uri="{FF2B5EF4-FFF2-40B4-BE49-F238E27FC236}">
                  <a16:creationId xmlns:a16="http://schemas.microsoft.com/office/drawing/2014/main" id="{61D09171-984D-6075-251C-EEDD5D618BD0}"/>
                </a:ext>
              </a:extLst>
            </p:cNvPr>
            <p:cNvSpPr txBox="1"/>
            <p:nvPr/>
          </p:nvSpPr>
          <p:spPr>
            <a:xfrm>
              <a:off x="1481420" y="354615"/>
              <a:ext cx="3104879" cy="17122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IN" sz="1000" b="1" i="1" kern="1200" dirty="0" err="1"/>
                <a:t>Adrez</a:t>
              </a:r>
              <a:r>
                <a:rPr lang="en-IN" sz="1000" kern="1200" dirty="0"/>
                <a:t> </a:t>
              </a:r>
              <a:br>
                <a:rPr lang="en-IN" sz="1000" kern="1200" dirty="0"/>
              </a:br>
              <a:r>
                <a:rPr lang="en-IN" sz="1000" b="1" i="1" kern="1200" dirty="0"/>
                <a:t>Software </a:t>
              </a:r>
              <a:r>
                <a:rPr lang="en-IN" sz="1000" b="1" i="1" kern="1200" dirty="0" err="1"/>
                <a:t>pvt</a:t>
              </a:r>
              <a:r>
                <a:rPr lang="en-IN" sz="1000" b="1" i="1" kern="1200" dirty="0"/>
                <a:t> ltd</a:t>
              </a:r>
              <a:endParaRPr lang="en-IN" sz="1000" kern="1200" dirty="0"/>
            </a:p>
          </p:txBody>
        </p:sp>
      </p:grpSp>
    </p:spTree>
    <p:extLst>
      <p:ext uri="{BB962C8B-B14F-4D97-AF65-F5344CB8AC3E}">
        <p14:creationId xmlns:p14="http://schemas.microsoft.com/office/powerpoint/2010/main" val="378540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090716-AC3A-135D-4B1F-49D9E1A951D0}"/>
              </a:ext>
            </a:extLst>
          </p:cNvPr>
          <p:cNvPicPr>
            <a:picLocks noGrp="1" noChangeAspect="1"/>
          </p:cNvPicPr>
          <p:nvPr>
            <p:ph idx="1"/>
          </p:nvPr>
        </p:nvPicPr>
        <p:blipFill>
          <a:blip r:embed="rId2"/>
          <a:stretch>
            <a:fillRect/>
          </a:stretch>
        </p:blipFill>
        <p:spPr>
          <a:xfrm>
            <a:off x="0" y="0"/>
            <a:ext cx="5421017" cy="4070982"/>
          </a:xfrm>
        </p:spPr>
      </p:pic>
      <p:sp>
        <p:nvSpPr>
          <p:cNvPr id="6" name="TextBox 5">
            <a:extLst>
              <a:ext uri="{FF2B5EF4-FFF2-40B4-BE49-F238E27FC236}">
                <a16:creationId xmlns:a16="http://schemas.microsoft.com/office/drawing/2014/main" id="{9D2417EA-7E20-2421-BFE3-7F834DB064A8}"/>
              </a:ext>
            </a:extLst>
          </p:cNvPr>
          <p:cNvSpPr txBox="1"/>
          <p:nvPr/>
        </p:nvSpPr>
        <p:spPr>
          <a:xfrm>
            <a:off x="5421017" y="914553"/>
            <a:ext cx="2510069" cy="1015663"/>
          </a:xfrm>
          <a:prstGeom prst="rect">
            <a:avLst/>
          </a:prstGeom>
          <a:noFill/>
        </p:spPr>
        <p:txBody>
          <a:bodyPr wrap="square" rtlCol="0">
            <a:spAutoFit/>
          </a:bodyPr>
          <a:lstStyle/>
          <a:p>
            <a:r>
              <a:rPr lang="en-IN" sz="2000" b="1" i="1" kern="100" dirty="0">
                <a:solidFill>
                  <a:schemeClr val="accent3"/>
                </a:solidFill>
                <a:latin typeface="Calibri" panose="020F0502020204030204" pitchFamily="34" charset="0"/>
                <a:ea typeface="Calibri" panose="020F0502020204030204" pitchFamily="34" charset="0"/>
                <a:cs typeface="Times New Roman" panose="02020603050405020304" pitchFamily="18" charset="0"/>
              </a:rPr>
              <a:t>Insights</a:t>
            </a:r>
            <a:r>
              <a:rPr lang="en-IN" sz="2000" b="1" i="1" kern="1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 of average salary by department and job role. </a:t>
            </a:r>
            <a:endParaRPr lang="en-IN" sz="2000" dirty="0">
              <a:solidFill>
                <a:schemeClr val="tx1">
                  <a:lumMod val="85000"/>
                </a:schemeClr>
              </a:solidFill>
              <a:latin typeface="Bahnschrift Condensed" panose="020B0502040204020203" pitchFamily="34" charset="0"/>
            </a:endParaRPr>
          </a:p>
        </p:txBody>
      </p:sp>
      <p:pic>
        <p:nvPicPr>
          <p:cNvPr id="11" name="Picture 10">
            <a:extLst>
              <a:ext uri="{FF2B5EF4-FFF2-40B4-BE49-F238E27FC236}">
                <a16:creationId xmlns:a16="http://schemas.microsoft.com/office/drawing/2014/main" id="{D4DB65B2-DCAE-F137-695B-D15165099950}"/>
              </a:ext>
            </a:extLst>
          </p:cNvPr>
          <p:cNvPicPr>
            <a:picLocks noChangeAspect="1"/>
          </p:cNvPicPr>
          <p:nvPr/>
        </p:nvPicPr>
        <p:blipFill>
          <a:blip r:embed="rId3"/>
          <a:stretch>
            <a:fillRect/>
          </a:stretch>
        </p:blipFill>
        <p:spPr>
          <a:xfrm>
            <a:off x="3314557" y="4127549"/>
            <a:ext cx="8773749" cy="2467319"/>
          </a:xfrm>
          <a:prstGeom prst="rect">
            <a:avLst/>
          </a:prstGeom>
        </p:spPr>
      </p:pic>
      <p:sp>
        <p:nvSpPr>
          <p:cNvPr id="12" name="TextBox 11">
            <a:extLst>
              <a:ext uri="{FF2B5EF4-FFF2-40B4-BE49-F238E27FC236}">
                <a16:creationId xmlns:a16="http://schemas.microsoft.com/office/drawing/2014/main" id="{59E03211-6BA0-9EF9-081E-6195A5673D2D}"/>
              </a:ext>
            </a:extLst>
          </p:cNvPr>
          <p:cNvSpPr txBox="1"/>
          <p:nvPr/>
        </p:nvSpPr>
        <p:spPr>
          <a:xfrm>
            <a:off x="735624" y="5129905"/>
            <a:ext cx="2510069" cy="1323439"/>
          </a:xfrm>
          <a:prstGeom prst="rect">
            <a:avLst/>
          </a:prstGeom>
          <a:noFill/>
        </p:spPr>
        <p:txBody>
          <a:bodyPr wrap="square" rtlCol="0">
            <a:spAutoFit/>
          </a:bodyPr>
          <a:lstStyle/>
          <a:p>
            <a:r>
              <a:rPr lang="en-IN" sz="2000" b="1" i="1" dirty="0">
                <a:solidFill>
                  <a:schemeClr val="accent3"/>
                </a:solidFill>
                <a:latin typeface="Calibri" panose="020F0502020204030204" pitchFamily="34" charset="0"/>
                <a:ea typeface="Calibri" panose="020F0502020204030204" pitchFamily="34" charset="0"/>
                <a:cs typeface="Times New Roman" panose="02020603050405020304" pitchFamily="18" charset="0"/>
              </a:rPr>
              <a:t>E</a:t>
            </a:r>
            <a:r>
              <a:rPr lang="en-IN" sz="2000" b="1" i="1"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ducation level or years of experience impact on employees salary.</a:t>
            </a:r>
            <a:endParaRPr lang="en-IN" sz="2000" b="1" i="1" dirty="0">
              <a:solidFill>
                <a:schemeClr val="accent3"/>
              </a:solidFill>
              <a:latin typeface="Bahnschrift Condensed" panose="020B0502040204020203" pitchFamily="34" charset="0"/>
            </a:endParaRPr>
          </a:p>
        </p:txBody>
      </p:sp>
      <p:grpSp>
        <p:nvGrpSpPr>
          <p:cNvPr id="14" name="Group 13">
            <a:extLst>
              <a:ext uri="{FF2B5EF4-FFF2-40B4-BE49-F238E27FC236}">
                <a16:creationId xmlns:a16="http://schemas.microsoft.com/office/drawing/2014/main" id="{58E57CCE-5A00-37A5-EFD8-6EF553CD2BFC}"/>
              </a:ext>
            </a:extLst>
          </p:cNvPr>
          <p:cNvGrpSpPr/>
          <p:nvPr/>
        </p:nvGrpSpPr>
        <p:grpSpPr>
          <a:xfrm>
            <a:off x="10738094" y="99680"/>
            <a:ext cx="1453906" cy="710153"/>
            <a:chOff x="838379" y="0"/>
            <a:chExt cx="4390961" cy="2421464"/>
          </a:xfrm>
        </p:grpSpPr>
        <p:sp>
          <p:nvSpPr>
            <p:cNvPr id="15" name="Oval 14">
              <a:extLst>
                <a:ext uri="{FF2B5EF4-FFF2-40B4-BE49-F238E27FC236}">
                  <a16:creationId xmlns:a16="http://schemas.microsoft.com/office/drawing/2014/main" id="{37AFD263-EDC4-4B44-D067-D9F082192A45}"/>
                </a:ext>
              </a:extLst>
            </p:cNvPr>
            <p:cNvSpPr/>
            <p:nvPr/>
          </p:nvSpPr>
          <p:spPr>
            <a:xfrm>
              <a:off x="838379" y="0"/>
              <a:ext cx="4390961" cy="2421464"/>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6" name="Oval 4">
              <a:extLst>
                <a:ext uri="{FF2B5EF4-FFF2-40B4-BE49-F238E27FC236}">
                  <a16:creationId xmlns:a16="http://schemas.microsoft.com/office/drawing/2014/main" id="{734FEC83-907B-E3D7-CA3F-D3D7D83FDB44}"/>
                </a:ext>
              </a:extLst>
            </p:cNvPr>
            <p:cNvSpPr txBox="1"/>
            <p:nvPr/>
          </p:nvSpPr>
          <p:spPr>
            <a:xfrm>
              <a:off x="1481420" y="354615"/>
              <a:ext cx="3104879" cy="17122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IN" sz="1000" b="1" i="1" kern="1200" dirty="0" err="1"/>
                <a:t>Adrez</a:t>
              </a:r>
              <a:r>
                <a:rPr lang="en-IN" sz="1000" kern="1200" dirty="0"/>
                <a:t> </a:t>
              </a:r>
              <a:br>
                <a:rPr lang="en-IN" sz="1000" kern="1200" dirty="0"/>
              </a:br>
              <a:r>
                <a:rPr lang="en-IN" sz="1000" b="1" i="1" kern="1200" dirty="0"/>
                <a:t>Software </a:t>
              </a:r>
              <a:r>
                <a:rPr lang="en-IN" sz="1000" b="1" i="1" kern="1200" dirty="0" err="1"/>
                <a:t>pvt</a:t>
              </a:r>
              <a:r>
                <a:rPr lang="en-IN" sz="1000" b="1" i="1" kern="1200" dirty="0"/>
                <a:t> ltd</a:t>
              </a:r>
              <a:endParaRPr lang="en-IN" sz="1000" kern="1200" dirty="0"/>
            </a:p>
          </p:txBody>
        </p:sp>
      </p:grpSp>
    </p:spTree>
    <p:extLst>
      <p:ext uri="{BB962C8B-B14F-4D97-AF65-F5344CB8AC3E}">
        <p14:creationId xmlns:p14="http://schemas.microsoft.com/office/powerpoint/2010/main" val="139676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6FAB40-CEE5-AF55-9A67-A35FA12030CA}"/>
              </a:ext>
            </a:extLst>
          </p:cNvPr>
          <p:cNvPicPr>
            <a:picLocks noChangeAspect="1"/>
          </p:cNvPicPr>
          <p:nvPr/>
        </p:nvPicPr>
        <p:blipFill>
          <a:blip r:embed="rId2"/>
          <a:stretch>
            <a:fillRect/>
          </a:stretch>
        </p:blipFill>
        <p:spPr>
          <a:xfrm>
            <a:off x="0" y="0"/>
            <a:ext cx="6192114" cy="3467584"/>
          </a:xfrm>
          <a:prstGeom prst="rect">
            <a:avLst/>
          </a:prstGeom>
        </p:spPr>
      </p:pic>
      <p:sp>
        <p:nvSpPr>
          <p:cNvPr id="6" name="TextBox 5">
            <a:extLst>
              <a:ext uri="{FF2B5EF4-FFF2-40B4-BE49-F238E27FC236}">
                <a16:creationId xmlns:a16="http://schemas.microsoft.com/office/drawing/2014/main" id="{BF8DE560-0D96-CFB5-DD88-046A6E1F049C}"/>
              </a:ext>
            </a:extLst>
          </p:cNvPr>
          <p:cNvSpPr txBox="1"/>
          <p:nvPr/>
        </p:nvSpPr>
        <p:spPr>
          <a:xfrm>
            <a:off x="6267528" y="292232"/>
            <a:ext cx="3281824" cy="2191113"/>
          </a:xfrm>
          <a:prstGeom prst="rect">
            <a:avLst/>
          </a:prstGeom>
          <a:noFill/>
        </p:spPr>
        <p:txBody>
          <a:bodyPr wrap="square" rtlCol="0">
            <a:spAutoFit/>
          </a:bodyPr>
          <a:lstStyle/>
          <a:p>
            <a:pPr lvl="0">
              <a:lnSpc>
                <a:spcPct val="107000"/>
              </a:lnSpc>
              <a:spcAft>
                <a:spcPts val="800"/>
              </a:spcAft>
              <a:buSzPts val="1000"/>
              <a:tabLst>
                <a:tab pos="457200" algn="l"/>
              </a:tabLst>
            </a:pPr>
            <a:r>
              <a:rPr lang="en-US" sz="1600" b="1" i="1" kern="100" dirty="0">
                <a:solidFill>
                  <a:schemeClr val="accent3"/>
                </a:solidFill>
                <a:effectLst/>
                <a:latin typeface="Aptos Display" panose="020B0004020202020204" pitchFamily="34" charset="0"/>
                <a:ea typeface="Calibri" panose="020F0502020204030204" pitchFamily="34" charset="0"/>
                <a:cs typeface="Times New Roman" panose="02020603050405020304" pitchFamily="18" charset="0"/>
              </a:rPr>
              <a:t>From the above chart we can identify that in “technology” there are 438 male, 423 female, 84 non-binary, 16 prefer not say in “sales</a:t>
            </a:r>
            <a:r>
              <a:rPr lang="en-IN" sz="1600" b="1" i="1" kern="100" dirty="0">
                <a:solidFill>
                  <a:schemeClr val="accent3"/>
                </a:solidFill>
                <a:latin typeface="Aptos Display" panose="020B0004020202020204" pitchFamily="34" charset="0"/>
                <a:ea typeface="Calibri" panose="020F0502020204030204" pitchFamily="34" charset="0"/>
                <a:cs typeface="Times New Roman" panose="02020603050405020304" pitchFamily="18" charset="0"/>
              </a:rPr>
              <a:t>” 204 male,204 female, 35 non binary, 3 prefer not to say in “Human Resource”  24 male, 34 female, 5 non binary.</a:t>
            </a:r>
            <a:endParaRPr lang="en-US" sz="1600" b="1" i="1" kern="100" dirty="0">
              <a:solidFill>
                <a:schemeClr val="accent3"/>
              </a:solidFill>
              <a:effectLst/>
              <a:latin typeface="Aptos Display" panose="020B00040202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8637F01-0BD6-9E12-6531-BDD71175A834}"/>
              </a:ext>
            </a:extLst>
          </p:cNvPr>
          <p:cNvPicPr>
            <a:picLocks noChangeAspect="1"/>
          </p:cNvPicPr>
          <p:nvPr/>
        </p:nvPicPr>
        <p:blipFill>
          <a:blip r:embed="rId3"/>
          <a:stretch>
            <a:fillRect/>
          </a:stretch>
        </p:blipFill>
        <p:spPr>
          <a:xfrm>
            <a:off x="6096000" y="3639419"/>
            <a:ext cx="5953956" cy="3029373"/>
          </a:xfrm>
          <a:prstGeom prst="rect">
            <a:avLst/>
          </a:prstGeom>
        </p:spPr>
      </p:pic>
      <p:sp>
        <p:nvSpPr>
          <p:cNvPr id="9" name="TextBox 8">
            <a:extLst>
              <a:ext uri="{FF2B5EF4-FFF2-40B4-BE49-F238E27FC236}">
                <a16:creationId xmlns:a16="http://schemas.microsoft.com/office/drawing/2014/main" id="{92EEBF4F-AE0C-327D-8504-5BCD6B6D7A62}"/>
              </a:ext>
            </a:extLst>
          </p:cNvPr>
          <p:cNvSpPr txBox="1"/>
          <p:nvPr/>
        </p:nvSpPr>
        <p:spPr>
          <a:xfrm>
            <a:off x="1140643" y="4628561"/>
            <a:ext cx="5051471" cy="1477328"/>
          </a:xfrm>
          <a:prstGeom prst="rect">
            <a:avLst/>
          </a:prstGeom>
          <a:noFill/>
        </p:spPr>
        <p:txBody>
          <a:bodyPr wrap="square" rtlCol="0">
            <a:spAutoFit/>
          </a:bodyPr>
          <a:lstStyle/>
          <a:p>
            <a:r>
              <a:rPr lang="en-US" b="1" i="1" dirty="0">
                <a:solidFill>
                  <a:schemeClr val="accent3"/>
                </a:solidFill>
                <a:latin typeface="Aptos Display" panose="020B0004020202020204" pitchFamily="34" charset="0"/>
              </a:rPr>
              <a:t>We can say that in age group 20-30 there are 38 emp from HR,246 emp from sales, 636 emp from Technology in age group 31-40 there are 9 emp from HR,71 from Sales, 166 from Technology and so on.</a:t>
            </a:r>
            <a:endParaRPr lang="en-IN" b="1" i="1" dirty="0">
              <a:solidFill>
                <a:schemeClr val="accent3"/>
              </a:solidFill>
              <a:latin typeface="Aptos Display" panose="020B0004020202020204" pitchFamily="34" charset="0"/>
            </a:endParaRPr>
          </a:p>
        </p:txBody>
      </p:sp>
      <p:grpSp>
        <p:nvGrpSpPr>
          <p:cNvPr id="10" name="Group 9">
            <a:extLst>
              <a:ext uri="{FF2B5EF4-FFF2-40B4-BE49-F238E27FC236}">
                <a16:creationId xmlns:a16="http://schemas.microsoft.com/office/drawing/2014/main" id="{464480A5-F165-9D04-D9DA-F155D0139756}"/>
              </a:ext>
            </a:extLst>
          </p:cNvPr>
          <p:cNvGrpSpPr/>
          <p:nvPr/>
        </p:nvGrpSpPr>
        <p:grpSpPr>
          <a:xfrm>
            <a:off x="10738094" y="99680"/>
            <a:ext cx="1453906" cy="710153"/>
            <a:chOff x="838379" y="0"/>
            <a:chExt cx="4390961" cy="2421464"/>
          </a:xfrm>
        </p:grpSpPr>
        <p:sp>
          <p:nvSpPr>
            <p:cNvPr id="11" name="Oval 10">
              <a:extLst>
                <a:ext uri="{FF2B5EF4-FFF2-40B4-BE49-F238E27FC236}">
                  <a16:creationId xmlns:a16="http://schemas.microsoft.com/office/drawing/2014/main" id="{6D3B62FD-90BC-CE50-F9CA-F31DCBEF05FF}"/>
                </a:ext>
              </a:extLst>
            </p:cNvPr>
            <p:cNvSpPr/>
            <p:nvPr/>
          </p:nvSpPr>
          <p:spPr>
            <a:xfrm>
              <a:off x="838379" y="0"/>
              <a:ext cx="4390961" cy="2421464"/>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2" name="Oval 4">
              <a:extLst>
                <a:ext uri="{FF2B5EF4-FFF2-40B4-BE49-F238E27FC236}">
                  <a16:creationId xmlns:a16="http://schemas.microsoft.com/office/drawing/2014/main" id="{E27A067D-10F7-5B79-D630-08F03F971367}"/>
                </a:ext>
              </a:extLst>
            </p:cNvPr>
            <p:cNvSpPr txBox="1"/>
            <p:nvPr/>
          </p:nvSpPr>
          <p:spPr>
            <a:xfrm>
              <a:off x="1481420" y="354615"/>
              <a:ext cx="3104879" cy="17122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IN" sz="1000" b="1" i="1" kern="1200" dirty="0" err="1"/>
                <a:t>Adrez</a:t>
              </a:r>
              <a:r>
                <a:rPr lang="en-IN" sz="1000" kern="1200" dirty="0"/>
                <a:t> </a:t>
              </a:r>
              <a:br>
                <a:rPr lang="en-IN" sz="1000" kern="1200" dirty="0"/>
              </a:br>
              <a:r>
                <a:rPr lang="en-IN" sz="1000" b="1" i="1" kern="1200" dirty="0"/>
                <a:t>Software </a:t>
              </a:r>
              <a:r>
                <a:rPr lang="en-IN" sz="1000" b="1" i="1" kern="1200" dirty="0" err="1"/>
                <a:t>pvt</a:t>
              </a:r>
              <a:r>
                <a:rPr lang="en-IN" sz="1000" b="1" i="1" kern="1200" dirty="0"/>
                <a:t> ltd</a:t>
              </a:r>
              <a:endParaRPr lang="en-IN" sz="1000" kern="1200" dirty="0"/>
            </a:p>
          </p:txBody>
        </p:sp>
      </p:grpSp>
    </p:spTree>
    <p:extLst>
      <p:ext uri="{BB962C8B-B14F-4D97-AF65-F5344CB8AC3E}">
        <p14:creationId xmlns:p14="http://schemas.microsoft.com/office/powerpoint/2010/main" val="187682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B125C-F142-F39B-1501-F3658B4EAEBF}"/>
              </a:ext>
            </a:extLst>
          </p:cNvPr>
          <p:cNvPicPr>
            <a:picLocks noChangeAspect="1"/>
          </p:cNvPicPr>
          <p:nvPr/>
        </p:nvPicPr>
        <p:blipFill>
          <a:blip r:embed="rId2"/>
          <a:stretch>
            <a:fillRect/>
          </a:stretch>
        </p:blipFill>
        <p:spPr>
          <a:xfrm>
            <a:off x="0" y="0"/>
            <a:ext cx="6617616" cy="3181794"/>
          </a:xfrm>
          <a:prstGeom prst="rect">
            <a:avLst/>
          </a:prstGeom>
        </p:spPr>
      </p:pic>
      <p:sp>
        <p:nvSpPr>
          <p:cNvPr id="6" name="TextBox 5">
            <a:extLst>
              <a:ext uri="{FF2B5EF4-FFF2-40B4-BE49-F238E27FC236}">
                <a16:creationId xmlns:a16="http://schemas.microsoft.com/office/drawing/2014/main" id="{F404CF86-DB45-CE4D-C706-8482CF22E369}"/>
              </a:ext>
            </a:extLst>
          </p:cNvPr>
          <p:cNvSpPr txBox="1"/>
          <p:nvPr/>
        </p:nvSpPr>
        <p:spPr>
          <a:xfrm>
            <a:off x="6617616" y="883011"/>
            <a:ext cx="3761294" cy="707886"/>
          </a:xfrm>
          <a:prstGeom prst="rect">
            <a:avLst/>
          </a:prstGeom>
          <a:noFill/>
        </p:spPr>
        <p:txBody>
          <a:bodyPr wrap="square" rtlCol="0">
            <a:spAutoFit/>
          </a:bodyPr>
          <a:lstStyle/>
          <a:p>
            <a:r>
              <a:rPr lang="en-US" sz="2000" b="1" dirty="0">
                <a:solidFill>
                  <a:schemeClr val="accent3"/>
                </a:solidFill>
                <a:latin typeface="Aptos Display" panose="020B0004020202020204" pitchFamily="34" charset="0"/>
              </a:rPr>
              <a:t>Employee with low salary are mostly trends of attrition. </a:t>
            </a:r>
            <a:endParaRPr lang="en-IN" sz="2000" b="1" dirty="0">
              <a:solidFill>
                <a:schemeClr val="accent3"/>
              </a:solidFill>
              <a:latin typeface="Aptos Display" panose="020B0004020202020204" pitchFamily="34" charset="0"/>
            </a:endParaRPr>
          </a:p>
        </p:txBody>
      </p:sp>
      <p:pic>
        <p:nvPicPr>
          <p:cNvPr id="8" name="Picture 7">
            <a:extLst>
              <a:ext uri="{FF2B5EF4-FFF2-40B4-BE49-F238E27FC236}">
                <a16:creationId xmlns:a16="http://schemas.microsoft.com/office/drawing/2014/main" id="{BE19731A-706D-AFA4-F6ED-DEDEA048C24D}"/>
              </a:ext>
            </a:extLst>
          </p:cNvPr>
          <p:cNvPicPr>
            <a:picLocks noChangeAspect="1"/>
          </p:cNvPicPr>
          <p:nvPr/>
        </p:nvPicPr>
        <p:blipFill>
          <a:blip r:embed="rId3"/>
          <a:stretch>
            <a:fillRect/>
          </a:stretch>
        </p:blipFill>
        <p:spPr>
          <a:xfrm>
            <a:off x="7579151" y="2055043"/>
            <a:ext cx="4554084" cy="4802957"/>
          </a:xfrm>
          <a:prstGeom prst="rect">
            <a:avLst/>
          </a:prstGeom>
        </p:spPr>
      </p:pic>
      <p:sp>
        <p:nvSpPr>
          <p:cNvPr id="9" name="TextBox 8">
            <a:extLst>
              <a:ext uri="{FF2B5EF4-FFF2-40B4-BE49-F238E27FC236}">
                <a16:creationId xmlns:a16="http://schemas.microsoft.com/office/drawing/2014/main" id="{F553231F-7444-30D7-9B95-14EB52A1C1B9}"/>
              </a:ext>
            </a:extLst>
          </p:cNvPr>
          <p:cNvSpPr txBox="1"/>
          <p:nvPr/>
        </p:nvSpPr>
        <p:spPr>
          <a:xfrm>
            <a:off x="5289069" y="5165889"/>
            <a:ext cx="2600534" cy="1323439"/>
          </a:xfrm>
          <a:prstGeom prst="rect">
            <a:avLst/>
          </a:prstGeom>
          <a:noFill/>
        </p:spPr>
        <p:txBody>
          <a:bodyPr wrap="square" rtlCol="0">
            <a:spAutoFit/>
          </a:bodyPr>
          <a:lstStyle/>
          <a:p>
            <a:r>
              <a:rPr lang="en-US" sz="2000" b="1" i="1" dirty="0">
                <a:solidFill>
                  <a:schemeClr val="accent3"/>
                </a:solidFill>
                <a:latin typeface="Aptos Display" panose="020B0004020202020204" pitchFamily="34" charset="0"/>
              </a:rPr>
              <a:t>Employee with max distance travel from their home are tends of attrition.</a:t>
            </a:r>
            <a:endParaRPr lang="en-IN" sz="2000" b="1" i="1" dirty="0">
              <a:solidFill>
                <a:schemeClr val="accent3"/>
              </a:solidFill>
              <a:latin typeface="Aptos Display" panose="020B0004020202020204" pitchFamily="34" charset="0"/>
            </a:endParaRPr>
          </a:p>
        </p:txBody>
      </p:sp>
      <p:grpSp>
        <p:nvGrpSpPr>
          <p:cNvPr id="10" name="Group 9">
            <a:extLst>
              <a:ext uri="{FF2B5EF4-FFF2-40B4-BE49-F238E27FC236}">
                <a16:creationId xmlns:a16="http://schemas.microsoft.com/office/drawing/2014/main" id="{356BE68E-8D0C-7E28-F72D-A5DC88729E77}"/>
              </a:ext>
            </a:extLst>
          </p:cNvPr>
          <p:cNvGrpSpPr/>
          <p:nvPr/>
        </p:nvGrpSpPr>
        <p:grpSpPr>
          <a:xfrm>
            <a:off x="10738094" y="0"/>
            <a:ext cx="1453906" cy="710153"/>
            <a:chOff x="838379" y="0"/>
            <a:chExt cx="4390961" cy="2421464"/>
          </a:xfrm>
        </p:grpSpPr>
        <p:sp>
          <p:nvSpPr>
            <p:cNvPr id="11" name="Oval 10">
              <a:extLst>
                <a:ext uri="{FF2B5EF4-FFF2-40B4-BE49-F238E27FC236}">
                  <a16:creationId xmlns:a16="http://schemas.microsoft.com/office/drawing/2014/main" id="{77B1A20F-C751-D49A-8DC1-B3548D85179D}"/>
                </a:ext>
              </a:extLst>
            </p:cNvPr>
            <p:cNvSpPr/>
            <p:nvPr/>
          </p:nvSpPr>
          <p:spPr>
            <a:xfrm>
              <a:off x="838379" y="0"/>
              <a:ext cx="4390961" cy="2421464"/>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2" name="Oval 4">
              <a:extLst>
                <a:ext uri="{FF2B5EF4-FFF2-40B4-BE49-F238E27FC236}">
                  <a16:creationId xmlns:a16="http://schemas.microsoft.com/office/drawing/2014/main" id="{89D46EE2-A1FE-E3E5-238B-6A519F523CEB}"/>
                </a:ext>
              </a:extLst>
            </p:cNvPr>
            <p:cNvSpPr txBox="1"/>
            <p:nvPr/>
          </p:nvSpPr>
          <p:spPr>
            <a:xfrm>
              <a:off x="1481420" y="354615"/>
              <a:ext cx="3104879" cy="17122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IN" sz="1000" b="1" i="1" kern="1200" dirty="0" err="1"/>
                <a:t>Adrez</a:t>
              </a:r>
              <a:r>
                <a:rPr lang="en-IN" sz="1000" kern="1200" dirty="0"/>
                <a:t> </a:t>
              </a:r>
              <a:br>
                <a:rPr lang="en-IN" sz="1000" kern="1200" dirty="0"/>
              </a:br>
              <a:r>
                <a:rPr lang="en-IN" sz="1000" b="1" i="1" kern="1200" dirty="0"/>
                <a:t>Software </a:t>
              </a:r>
              <a:r>
                <a:rPr lang="en-IN" sz="1000" b="1" i="1" kern="1200" dirty="0" err="1"/>
                <a:t>pvt</a:t>
              </a:r>
              <a:r>
                <a:rPr lang="en-IN" sz="1000" b="1" i="1" kern="1200" dirty="0"/>
                <a:t> ltd</a:t>
              </a:r>
              <a:endParaRPr lang="en-IN" sz="1000" kern="1200" dirty="0"/>
            </a:p>
          </p:txBody>
        </p:sp>
      </p:grpSp>
    </p:spTree>
    <p:extLst>
      <p:ext uri="{BB962C8B-B14F-4D97-AF65-F5344CB8AC3E}">
        <p14:creationId xmlns:p14="http://schemas.microsoft.com/office/powerpoint/2010/main" val="219007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64EBBA-3D2D-C340-9BB3-F03FA2FE9770}"/>
              </a:ext>
            </a:extLst>
          </p:cNvPr>
          <p:cNvPicPr>
            <a:picLocks noChangeAspect="1"/>
          </p:cNvPicPr>
          <p:nvPr/>
        </p:nvPicPr>
        <p:blipFill>
          <a:blip r:embed="rId2"/>
          <a:stretch>
            <a:fillRect/>
          </a:stretch>
        </p:blipFill>
        <p:spPr>
          <a:xfrm>
            <a:off x="8650892" y="1199360"/>
            <a:ext cx="3286584" cy="5658640"/>
          </a:xfrm>
          <a:prstGeom prst="rect">
            <a:avLst/>
          </a:prstGeom>
        </p:spPr>
      </p:pic>
      <p:sp>
        <p:nvSpPr>
          <p:cNvPr id="6" name="TextBox 5">
            <a:extLst>
              <a:ext uri="{FF2B5EF4-FFF2-40B4-BE49-F238E27FC236}">
                <a16:creationId xmlns:a16="http://schemas.microsoft.com/office/drawing/2014/main" id="{C72875FB-232B-F881-0DE8-92480F561AEB}"/>
              </a:ext>
            </a:extLst>
          </p:cNvPr>
          <p:cNvSpPr txBox="1"/>
          <p:nvPr/>
        </p:nvSpPr>
        <p:spPr>
          <a:xfrm>
            <a:off x="5598064" y="4028680"/>
            <a:ext cx="3032517" cy="2246769"/>
          </a:xfrm>
          <a:prstGeom prst="rect">
            <a:avLst/>
          </a:prstGeom>
          <a:noFill/>
        </p:spPr>
        <p:txBody>
          <a:bodyPr wrap="square" rtlCol="0">
            <a:spAutoFit/>
          </a:bodyPr>
          <a:lstStyle/>
          <a:p>
            <a:r>
              <a:rPr lang="en-US" sz="2000" b="1" i="1" dirty="0">
                <a:solidFill>
                  <a:schemeClr val="accent3"/>
                </a:solidFill>
                <a:latin typeface="Aptos Display" panose="020B0004020202020204" pitchFamily="34" charset="0"/>
              </a:rPr>
              <a:t>Employee with 60% frequent travel and 40</a:t>
            </a:r>
            <a:r>
              <a:rPr lang="en-IN" sz="2000" b="1" i="1" dirty="0">
                <a:solidFill>
                  <a:schemeClr val="accent3"/>
                </a:solidFill>
                <a:latin typeface="Aptos Display" panose="020B0004020202020204" pitchFamily="34" charset="0"/>
              </a:rPr>
              <a:t>% some travel are mostly tends to leave the company and employees with no travel attrition rates are 5%.</a:t>
            </a:r>
            <a:endParaRPr lang="en-US" sz="2000" b="1" i="1" dirty="0">
              <a:solidFill>
                <a:schemeClr val="accent3"/>
              </a:solidFill>
              <a:latin typeface="Aptos Display" panose="020B0004020202020204" pitchFamily="34" charset="0"/>
            </a:endParaRPr>
          </a:p>
        </p:txBody>
      </p:sp>
      <p:pic>
        <p:nvPicPr>
          <p:cNvPr id="8" name="Picture 7">
            <a:extLst>
              <a:ext uri="{FF2B5EF4-FFF2-40B4-BE49-F238E27FC236}">
                <a16:creationId xmlns:a16="http://schemas.microsoft.com/office/drawing/2014/main" id="{BFAFCFA3-1C73-DC74-3941-81E821A9D88B}"/>
              </a:ext>
            </a:extLst>
          </p:cNvPr>
          <p:cNvPicPr>
            <a:picLocks noChangeAspect="1"/>
          </p:cNvPicPr>
          <p:nvPr/>
        </p:nvPicPr>
        <p:blipFill>
          <a:blip r:embed="rId3"/>
          <a:stretch>
            <a:fillRect/>
          </a:stretch>
        </p:blipFill>
        <p:spPr>
          <a:xfrm>
            <a:off x="75414" y="527901"/>
            <a:ext cx="4458322" cy="1848108"/>
          </a:xfrm>
          <a:prstGeom prst="rect">
            <a:avLst/>
          </a:prstGeom>
        </p:spPr>
      </p:pic>
      <p:sp>
        <p:nvSpPr>
          <p:cNvPr id="9" name="TextBox 8">
            <a:extLst>
              <a:ext uri="{FF2B5EF4-FFF2-40B4-BE49-F238E27FC236}">
                <a16:creationId xmlns:a16="http://schemas.microsoft.com/office/drawing/2014/main" id="{C4236393-DE65-3447-E537-292407070FCB}"/>
              </a:ext>
            </a:extLst>
          </p:cNvPr>
          <p:cNvSpPr txBox="1"/>
          <p:nvPr/>
        </p:nvSpPr>
        <p:spPr>
          <a:xfrm>
            <a:off x="4569986" y="669302"/>
            <a:ext cx="2151325" cy="1200329"/>
          </a:xfrm>
          <a:prstGeom prst="rect">
            <a:avLst/>
          </a:prstGeom>
          <a:noFill/>
        </p:spPr>
        <p:txBody>
          <a:bodyPr wrap="square" rtlCol="0">
            <a:spAutoFit/>
          </a:bodyPr>
          <a:lstStyle/>
          <a:p>
            <a:r>
              <a:rPr lang="en-US" b="1" i="1" dirty="0">
                <a:solidFill>
                  <a:schemeClr val="accent3"/>
                </a:solidFill>
                <a:latin typeface="Aptos Display" panose="020B0004020202020204" pitchFamily="34" charset="0"/>
              </a:rPr>
              <a:t>Employee get promoted by  average 3.5 years approx.</a:t>
            </a:r>
            <a:endParaRPr lang="en-IN" b="1" i="1" dirty="0">
              <a:solidFill>
                <a:schemeClr val="accent3"/>
              </a:solidFill>
              <a:latin typeface="Aptos Display" panose="020B0004020202020204" pitchFamily="34" charset="0"/>
            </a:endParaRPr>
          </a:p>
        </p:txBody>
      </p:sp>
      <p:grpSp>
        <p:nvGrpSpPr>
          <p:cNvPr id="10" name="Group 9">
            <a:extLst>
              <a:ext uri="{FF2B5EF4-FFF2-40B4-BE49-F238E27FC236}">
                <a16:creationId xmlns:a16="http://schemas.microsoft.com/office/drawing/2014/main" id="{539E07D7-A9CC-90FF-D87C-DF6E194E5D1E}"/>
              </a:ext>
            </a:extLst>
          </p:cNvPr>
          <p:cNvGrpSpPr/>
          <p:nvPr/>
        </p:nvGrpSpPr>
        <p:grpSpPr>
          <a:xfrm>
            <a:off x="10738094" y="0"/>
            <a:ext cx="1453906" cy="710153"/>
            <a:chOff x="838379" y="0"/>
            <a:chExt cx="4390961" cy="2421464"/>
          </a:xfrm>
        </p:grpSpPr>
        <p:sp>
          <p:nvSpPr>
            <p:cNvPr id="11" name="Oval 10">
              <a:extLst>
                <a:ext uri="{FF2B5EF4-FFF2-40B4-BE49-F238E27FC236}">
                  <a16:creationId xmlns:a16="http://schemas.microsoft.com/office/drawing/2014/main" id="{80D07286-0028-7C52-6312-07660FA7666E}"/>
                </a:ext>
              </a:extLst>
            </p:cNvPr>
            <p:cNvSpPr/>
            <p:nvPr/>
          </p:nvSpPr>
          <p:spPr>
            <a:xfrm>
              <a:off x="838379" y="0"/>
              <a:ext cx="4390961" cy="2421464"/>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2" name="Oval 4">
              <a:extLst>
                <a:ext uri="{FF2B5EF4-FFF2-40B4-BE49-F238E27FC236}">
                  <a16:creationId xmlns:a16="http://schemas.microsoft.com/office/drawing/2014/main" id="{C7432D76-1398-8B93-36F3-A8C62232DA14}"/>
                </a:ext>
              </a:extLst>
            </p:cNvPr>
            <p:cNvSpPr txBox="1"/>
            <p:nvPr/>
          </p:nvSpPr>
          <p:spPr>
            <a:xfrm>
              <a:off x="1481420" y="354615"/>
              <a:ext cx="3104879" cy="17122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IN" sz="1000" b="1" i="1" kern="1200" dirty="0" err="1"/>
                <a:t>Adrez</a:t>
              </a:r>
              <a:r>
                <a:rPr lang="en-IN" sz="1000" kern="1200" dirty="0"/>
                <a:t> </a:t>
              </a:r>
              <a:br>
                <a:rPr lang="en-IN" sz="1000" kern="1200" dirty="0"/>
              </a:br>
              <a:r>
                <a:rPr lang="en-IN" sz="1000" b="1" i="1" kern="1200" dirty="0"/>
                <a:t>Software </a:t>
              </a:r>
              <a:r>
                <a:rPr lang="en-IN" sz="1000" b="1" i="1" kern="1200" dirty="0" err="1"/>
                <a:t>pvt</a:t>
              </a:r>
              <a:r>
                <a:rPr lang="en-IN" sz="1000" b="1" i="1" kern="1200" dirty="0"/>
                <a:t> ltd</a:t>
              </a:r>
              <a:endParaRPr lang="en-IN" sz="1000" kern="1200" dirty="0"/>
            </a:p>
          </p:txBody>
        </p:sp>
      </p:grpSp>
    </p:spTree>
    <p:extLst>
      <p:ext uri="{BB962C8B-B14F-4D97-AF65-F5344CB8AC3E}">
        <p14:creationId xmlns:p14="http://schemas.microsoft.com/office/powerpoint/2010/main" val="18955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F04721-2557-20B1-52B7-6B9D11EF9824}"/>
              </a:ext>
            </a:extLst>
          </p:cNvPr>
          <p:cNvPicPr>
            <a:picLocks noChangeAspect="1"/>
          </p:cNvPicPr>
          <p:nvPr/>
        </p:nvPicPr>
        <p:blipFill>
          <a:blip r:embed="rId2"/>
          <a:stretch>
            <a:fillRect/>
          </a:stretch>
        </p:blipFill>
        <p:spPr>
          <a:xfrm>
            <a:off x="0" y="0"/>
            <a:ext cx="7371761" cy="2076740"/>
          </a:xfrm>
          <a:prstGeom prst="rect">
            <a:avLst/>
          </a:prstGeom>
        </p:spPr>
      </p:pic>
      <p:sp>
        <p:nvSpPr>
          <p:cNvPr id="6" name="TextBox 5">
            <a:extLst>
              <a:ext uri="{FF2B5EF4-FFF2-40B4-BE49-F238E27FC236}">
                <a16:creationId xmlns:a16="http://schemas.microsoft.com/office/drawing/2014/main" id="{BC22A7DB-047E-4A66-3E51-22D870D7BFB5}"/>
              </a:ext>
            </a:extLst>
          </p:cNvPr>
          <p:cNvSpPr txBox="1"/>
          <p:nvPr/>
        </p:nvSpPr>
        <p:spPr>
          <a:xfrm>
            <a:off x="7371762" y="556182"/>
            <a:ext cx="3289953" cy="2585323"/>
          </a:xfrm>
          <a:prstGeom prst="rect">
            <a:avLst/>
          </a:prstGeom>
          <a:noFill/>
        </p:spPr>
        <p:txBody>
          <a:bodyPr wrap="square" rtlCol="0">
            <a:spAutoFit/>
          </a:bodyPr>
          <a:lstStyle/>
          <a:p>
            <a:r>
              <a:rPr lang="en-US" b="1" i="1" dirty="0">
                <a:solidFill>
                  <a:schemeClr val="accent3"/>
                </a:solidFill>
                <a:latin typeface="Aptos Display" panose="020B0004020202020204" pitchFamily="34" charset="0"/>
              </a:rPr>
              <a:t>There is a directly proportion between experience and promotion rates of the employees, </a:t>
            </a:r>
          </a:p>
          <a:p>
            <a:r>
              <a:rPr lang="en-US" b="1" i="1" dirty="0">
                <a:solidFill>
                  <a:schemeClr val="accent3"/>
                </a:solidFill>
                <a:latin typeface="Aptos Display" panose="020B0004020202020204" pitchFamily="34" charset="0"/>
              </a:rPr>
              <a:t>Employee with 10 years of exp has the promotion rate of 7.</a:t>
            </a:r>
          </a:p>
          <a:p>
            <a:r>
              <a:rPr lang="en-US" b="1" i="1" dirty="0">
                <a:solidFill>
                  <a:schemeClr val="accent3"/>
                </a:solidFill>
                <a:latin typeface="Aptos Display" panose="020B0004020202020204" pitchFamily="34" charset="0"/>
              </a:rPr>
              <a:t>Employee with 0 years of experience has the promotion rate of 1. </a:t>
            </a:r>
            <a:endParaRPr lang="en-IN" b="1" i="1" dirty="0">
              <a:solidFill>
                <a:schemeClr val="accent3"/>
              </a:solidFill>
              <a:latin typeface="Aptos Display" panose="020B0004020202020204" pitchFamily="34" charset="0"/>
            </a:endParaRPr>
          </a:p>
        </p:txBody>
      </p:sp>
      <p:pic>
        <p:nvPicPr>
          <p:cNvPr id="8" name="Picture 7">
            <a:extLst>
              <a:ext uri="{FF2B5EF4-FFF2-40B4-BE49-F238E27FC236}">
                <a16:creationId xmlns:a16="http://schemas.microsoft.com/office/drawing/2014/main" id="{F51AA3E3-3EA9-6C84-29B8-919486615674}"/>
              </a:ext>
            </a:extLst>
          </p:cNvPr>
          <p:cNvPicPr>
            <a:picLocks noChangeAspect="1"/>
          </p:cNvPicPr>
          <p:nvPr/>
        </p:nvPicPr>
        <p:blipFill>
          <a:blip r:embed="rId3"/>
          <a:stretch>
            <a:fillRect/>
          </a:stretch>
        </p:blipFill>
        <p:spPr>
          <a:xfrm>
            <a:off x="3904093" y="4351011"/>
            <a:ext cx="8287907" cy="2506989"/>
          </a:xfrm>
          <a:prstGeom prst="rect">
            <a:avLst/>
          </a:prstGeom>
        </p:spPr>
      </p:pic>
      <p:sp>
        <p:nvSpPr>
          <p:cNvPr id="9" name="TextBox 8">
            <a:extLst>
              <a:ext uri="{FF2B5EF4-FFF2-40B4-BE49-F238E27FC236}">
                <a16:creationId xmlns:a16="http://schemas.microsoft.com/office/drawing/2014/main" id="{ACDE5ED3-5EC5-268C-D3A6-C489239930EC}"/>
              </a:ext>
            </a:extLst>
          </p:cNvPr>
          <p:cNvSpPr txBox="1"/>
          <p:nvPr/>
        </p:nvSpPr>
        <p:spPr>
          <a:xfrm>
            <a:off x="515601" y="5227433"/>
            <a:ext cx="3503395" cy="923330"/>
          </a:xfrm>
          <a:prstGeom prst="rect">
            <a:avLst/>
          </a:prstGeom>
          <a:noFill/>
        </p:spPr>
        <p:txBody>
          <a:bodyPr wrap="none" rtlCol="0">
            <a:spAutoFit/>
          </a:bodyPr>
          <a:lstStyle/>
          <a:p>
            <a:r>
              <a:rPr lang="en-US" b="1" i="1" dirty="0">
                <a:solidFill>
                  <a:schemeClr val="accent3"/>
                </a:solidFill>
                <a:latin typeface="Aptos Display" panose="020B0004020202020204" pitchFamily="34" charset="0"/>
              </a:rPr>
              <a:t>Average salary of prefer not to say</a:t>
            </a:r>
          </a:p>
          <a:p>
            <a:r>
              <a:rPr lang="en-US" b="1" i="1" dirty="0">
                <a:solidFill>
                  <a:schemeClr val="accent3"/>
                </a:solidFill>
                <a:latin typeface="Aptos Display" panose="020B0004020202020204" pitchFamily="34" charset="0"/>
              </a:rPr>
              <a:t> gender groups Is much high </a:t>
            </a:r>
          </a:p>
          <a:p>
            <a:r>
              <a:rPr lang="en-US" b="1" i="1" dirty="0">
                <a:solidFill>
                  <a:schemeClr val="accent3"/>
                </a:solidFill>
                <a:latin typeface="Aptos Display" panose="020B0004020202020204" pitchFamily="34" charset="0"/>
              </a:rPr>
              <a:t>than the other groups.</a:t>
            </a:r>
            <a:endParaRPr lang="en-IN" b="1" i="1" dirty="0">
              <a:solidFill>
                <a:schemeClr val="accent3"/>
              </a:solidFill>
              <a:latin typeface="Aptos Display" panose="020B0004020202020204" pitchFamily="34" charset="0"/>
            </a:endParaRPr>
          </a:p>
        </p:txBody>
      </p:sp>
      <p:grpSp>
        <p:nvGrpSpPr>
          <p:cNvPr id="10" name="Group 9">
            <a:extLst>
              <a:ext uri="{FF2B5EF4-FFF2-40B4-BE49-F238E27FC236}">
                <a16:creationId xmlns:a16="http://schemas.microsoft.com/office/drawing/2014/main" id="{128ECB43-05F6-F599-12DB-BC3E09EDDFFF}"/>
              </a:ext>
            </a:extLst>
          </p:cNvPr>
          <p:cNvGrpSpPr/>
          <p:nvPr/>
        </p:nvGrpSpPr>
        <p:grpSpPr>
          <a:xfrm>
            <a:off x="10738094" y="0"/>
            <a:ext cx="1453906" cy="710153"/>
            <a:chOff x="838379" y="0"/>
            <a:chExt cx="4390961" cy="2421464"/>
          </a:xfrm>
        </p:grpSpPr>
        <p:sp>
          <p:nvSpPr>
            <p:cNvPr id="11" name="Oval 10">
              <a:extLst>
                <a:ext uri="{FF2B5EF4-FFF2-40B4-BE49-F238E27FC236}">
                  <a16:creationId xmlns:a16="http://schemas.microsoft.com/office/drawing/2014/main" id="{BF1B98EA-735F-3B69-92A0-60B6C22E49C5}"/>
                </a:ext>
              </a:extLst>
            </p:cNvPr>
            <p:cNvSpPr/>
            <p:nvPr/>
          </p:nvSpPr>
          <p:spPr>
            <a:xfrm>
              <a:off x="838379" y="0"/>
              <a:ext cx="4390961" cy="2421464"/>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2" name="Oval 4">
              <a:extLst>
                <a:ext uri="{FF2B5EF4-FFF2-40B4-BE49-F238E27FC236}">
                  <a16:creationId xmlns:a16="http://schemas.microsoft.com/office/drawing/2014/main" id="{E130F37B-27D3-C23E-4478-96AA117A8971}"/>
                </a:ext>
              </a:extLst>
            </p:cNvPr>
            <p:cNvSpPr txBox="1"/>
            <p:nvPr/>
          </p:nvSpPr>
          <p:spPr>
            <a:xfrm>
              <a:off x="1481420" y="354615"/>
              <a:ext cx="3104879" cy="17122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IN" sz="1000" b="1" i="1" kern="1200" dirty="0" err="1"/>
                <a:t>Adrez</a:t>
              </a:r>
              <a:r>
                <a:rPr lang="en-IN" sz="1000" kern="1200" dirty="0"/>
                <a:t> </a:t>
              </a:r>
              <a:br>
                <a:rPr lang="en-IN" sz="1000" kern="1200" dirty="0"/>
              </a:br>
              <a:r>
                <a:rPr lang="en-IN" sz="1000" b="1" i="1" kern="1200" dirty="0"/>
                <a:t>Software </a:t>
              </a:r>
              <a:r>
                <a:rPr lang="en-IN" sz="1000" b="1" i="1" kern="1200" dirty="0" err="1"/>
                <a:t>pvt</a:t>
              </a:r>
              <a:r>
                <a:rPr lang="en-IN" sz="1000" b="1" i="1" kern="1200" dirty="0"/>
                <a:t> ltd</a:t>
              </a:r>
              <a:endParaRPr lang="en-IN" sz="1000" kern="1200" dirty="0"/>
            </a:p>
          </p:txBody>
        </p:sp>
      </p:grpSp>
    </p:spTree>
    <p:extLst>
      <p:ext uri="{BB962C8B-B14F-4D97-AF65-F5344CB8AC3E}">
        <p14:creationId xmlns:p14="http://schemas.microsoft.com/office/powerpoint/2010/main" val="1211176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236</TotalTime>
  <Words>584</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 Display</vt:lpstr>
      <vt:lpstr>Arial</vt:lpstr>
      <vt:lpstr>Bahnschrift Condensed</vt:lpstr>
      <vt:lpstr>Bodoni MT Condensed</vt:lpstr>
      <vt:lpstr>Calibri</vt:lpstr>
      <vt:lpstr>Calibri Light</vt:lpstr>
      <vt:lpstr>Celestial</vt:lpstr>
      <vt:lpstr>PowerPoint Presentation</vt:lpstr>
      <vt:lpstr>Introduction</vt:lpstr>
      <vt:lpstr>PowerPoint Presentation</vt:lpstr>
      <vt:lpstr> total no of male &amp; female employee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Ankush Banerjee</dc:creator>
  <cp:lastModifiedBy>Ankush Banerjee</cp:lastModifiedBy>
  <cp:revision>3</cp:revision>
  <dcterms:created xsi:type="dcterms:W3CDTF">2024-09-16T14:40:02Z</dcterms:created>
  <dcterms:modified xsi:type="dcterms:W3CDTF">2024-09-16T22:32:31Z</dcterms:modified>
</cp:coreProperties>
</file>