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373" autoAdjust="0"/>
  </p:normalViewPr>
  <p:slideViewPr>
    <p:cSldViewPr snapToGrid="0">
      <p:cViewPr varScale="1">
        <p:scale>
          <a:sx n="75" d="100"/>
          <a:sy n="75" d="100"/>
        </p:scale>
        <p:origin x="974"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1D227D51-204B-ED48-AF9A-0BE9633FE04A}"/>
              </a:ext>
            </a:extLst>
          </p:cNvPr>
          <p:cNvSpPr/>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57A23F45-CDAE-8A40-8DE7-92A0BBC119B7}"/>
              </a:ext>
            </a:extLst>
          </p:cNvPr>
          <p:cNvSpPr/>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8546383-CCC4-544B-B0D8-DE78DE39BB78}"/>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D1728-714F-2942-A0D1-82FF9419B496}"/>
              </a:ext>
            </a:extLst>
          </p:cNvPr>
          <p:cNvSpPr>
            <a:spLocks noGrp="1"/>
          </p:cNvSpPr>
          <p:nvPr>
            <p:ph type="ctrTitle"/>
          </p:nvPr>
        </p:nvSpPr>
        <p:spPr>
          <a:xfrm>
            <a:off x="797106" y="1625608"/>
            <a:ext cx="8035342" cy="2722164"/>
          </a:xfrm>
        </p:spPr>
        <p:txBody>
          <a:bodyPr anchor="b"/>
          <a:lstStyle>
            <a:lvl1pPr algn="l">
              <a:defRPr sz="8000" spc="-150"/>
            </a:lvl1pPr>
          </a:lstStyle>
          <a:p>
            <a:r>
              <a:rPr lang="en-US"/>
              <a:t>Click to edit Master title style</a:t>
            </a:r>
          </a:p>
        </p:txBody>
      </p:sp>
      <p:sp>
        <p:nvSpPr>
          <p:cNvPr id="3" name="Subtitle 2">
            <a:extLst>
              <a:ext uri="{FF2B5EF4-FFF2-40B4-BE49-F238E27FC236}">
                <a16:creationId xmlns:a16="http://schemas.microsoft.com/office/drawing/2014/main" id="{5BD072D4-1496-3347-BBF8-5879DF263BBD}"/>
              </a:ext>
            </a:extLst>
          </p:cNvPr>
          <p:cNvSpPr>
            <a:spLocks noGrp="1"/>
          </p:cNvSpPr>
          <p:nvPr>
            <p:ph type="subTitle" idx="1"/>
          </p:nvPr>
        </p:nvSpPr>
        <p:spPr>
          <a:xfrm>
            <a:off x="797106" y="4466845"/>
            <a:ext cx="8035342" cy="88290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BEFC724-B499-364B-AEB5-B6517F6AD52B}"/>
              </a:ext>
            </a:extLst>
          </p:cNvPr>
          <p:cNvSpPr>
            <a:spLocks noGrp="1"/>
          </p:cNvSpPr>
          <p:nvPr>
            <p:ph type="dt" sz="half" idx="10"/>
          </p:nvPr>
        </p:nvSpPr>
        <p:spPr>
          <a:xfrm>
            <a:off x="797105" y="5708747"/>
            <a:ext cx="3882843" cy="365125"/>
          </a:xfrm>
        </p:spPr>
        <p:txBody>
          <a:bodyPr/>
          <a:lstStyle>
            <a:lvl1pPr>
              <a:defRPr sz="1400"/>
            </a:lvl1pPr>
          </a:lstStyle>
          <a:p>
            <a:fld id="{73C3BD54-29B9-3D42-B178-776ED395AA85}" type="datetimeFigureOut">
              <a:rPr lang="en-US" smtClean="0"/>
              <a:pPr/>
              <a:t>4/14/2025</a:t>
            </a:fld>
            <a:endParaRPr lang="en-US" sz="1400"/>
          </a:p>
        </p:txBody>
      </p:sp>
      <p:sp>
        <p:nvSpPr>
          <p:cNvPr id="5" name="Footer Placeholder 4">
            <a:extLst>
              <a:ext uri="{FF2B5EF4-FFF2-40B4-BE49-F238E27FC236}">
                <a16:creationId xmlns:a16="http://schemas.microsoft.com/office/drawing/2014/main" id="{8033889C-A4E9-B24E-818F-46A1124C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40F50F-250E-6D45-AEBC-2573FED0C310}"/>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30989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9F6C0E12-251D-EA44-BF81-4ABDFBB94321}"/>
              </a:ext>
            </a:extLst>
          </p:cNvPr>
          <p:cNvSpPr/>
          <p:nvPr/>
        </p:nvSpPr>
        <p:spPr>
          <a:xfrm>
            <a:off x="7087169" y="1096772"/>
            <a:ext cx="465222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DC5FF4-095A-114E-87B6-73C7ADFF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11E6EC9-9650-2042-8581-5B4082F941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A0800-B373-3B40-B187-30AFE44CDD1D}"/>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5" name="Footer Placeholder 4">
            <a:extLst>
              <a:ext uri="{FF2B5EF4-FFF2-40B4-BE49-F238E27FC236}">
                <a16:creationId xmlns:a16="http://schemas.microsoft.com/office/drawing/2014/main" id="{C10A4C1C-C790-B449-8C06-78E8303F94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43E620-F86B-F447-AB06-DDAB3919250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9" name="Rectangle 48">
            <a:extLst>
              <a:ext uri="{FF2B5EF4-FFF2-40B4-BE49-F238E27FC236}">
                <a16:creationId xmlns:a16="http://schemas.microsoft.com/office/drawing/2014/main" id="{80487CB5-43E0-974C-9DDC-252A8A37107F}"/>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E9CB83EF-4143-5A45-9B3A-9E70DD50253B}"/>
              </a:ext>
            </a:extLst>
          </p:cNvPr>
          <p:cNvSpPr/>
          <p:nvPr/>
        </p:nvSpPr>
        <p:spPr>
          <a:xfrm>
            <a:off x="11415183"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081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9DF801-FF8E-6247-9065-D9304CD6093A}"/>
              </a:ext>
            </a:extLst>
          </p:cNvPr>
          <p:cNvSpPr>
            <a:spLocks noGrp="1"/>
          </p:cNvSpPr>
          <p:nvPr>
            <p:ph type="title" orient="vert"/>
          </p:nvPr>
        </p:nvSpPr>
        <p:spPr>
          <a:xfrm>
            <a:off x="9355667" y="1204722"/>
            <a:ext cx="1853360" cy="467664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20E2615-7E4D-AB47-ACE6-236D716D7D24}"/>
              </a:ext>
            </a:extLst>
          </p:cNvPr>
          <p:cNvSpPr>
            <a:spLocks noGrp="1"/>
          </p:cNvSpPr>
          <p:nvPr>
            <p:ph type="body" orient="vert" idx="1"/>
          </p:nvPr>
        </p:nvSpPr>
        <p:spPr>
          <a:xfrm>
            <a:off x="973667" y="1204722"/>
            <a:ext cx="8274047" cy="46969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1F0223-5AC9-374E-BD0C-344F67E2A85B}"/>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5" name="Footer Placeholder 4">
            <a:extLst>
              <a:ext uri="{FF2B5EF4-FFF2-40B4-BE49-F238E27FC236}">
                <a16:creationId xmlns:a16="http://schemas.microsoft.com/office/drawing/2014/main" id="{3EBEDD42-54A1-E648-8829-140EC4C571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8FDF8F-8DBC-8A47-8000-5BA35DF9F903}"/>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1" name="Rectangle 50">
            <a:extLst>
              <a:ext uri="{FF2B5EF4-FFF2-40B4-BE49-F238E27FC236}">
                <a16:creationId xmlns:a16="http://schemas.microsoft.com/office/drawing/2014/main" id="{F2CE2A98-5154-A544-BE2A-FDC0811C19A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C4EC832-8181-5643-8A62-117E43F0E498}"/>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ross 9">
            <a:extLst>
              <a:ext uri="{FF2B5EF4-FFF2-40B4-BE49-F238E27FC236}">
                <a16:creationId xmlns:a16="http://schemas.microsoft.com/office/drawing/2014/main" id="{24AF3281-BC22-374D-A461-8B3181F600AA}"/>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4910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9F291BE0-7A7E-D04F-974F-9F4577FB2F46}"/>
              </a:ext>
            </a:extLst>
          </p:cNvPr>
          <p:cNvSpPr/>
          <p:nvPr/>
        </p:nvSpPr>
        <p:spPr>
          <a:xfrm>
            <a:off x="6163735" y="1096772"/>
            <a:ext cx="5571066"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BD33FF1F-6094-0B4A-A3E4-6B0D9283DB44}"/>
              </a:ext>
            </a:extLst>
          </p:cNvPr>
          <p:cNvSpPr/>
          <p:nvPr/>
        </p:nvSpPr>
        <p:spPr>
          <a:xfrm>
            <a:off x="11529484"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78A6D9C-C7A5-414B-8CB7-E31470D7D280}"/>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1D850E-6310-C04D-8CAC-B7FA9F332D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5B7FB3-5DFC-6547-9567-C0ABE874C6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27D2DB-A7B1-204E-8416-E938952BCC83}"/>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5" name="Footer Placeholder 4">
            <a:extLst>
              <a:ext uri="{FF2B5EF4-FFF2-40B4-BE49-F238E27FC236}">
                <a16:creationId xmlns:a16="http://schemas.microsoft.com/office/drawing/2014/main" id="{FD324BA1-E2D0-1E4B-9DB3-664FE27337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AE64B2-36E4-5A4E-A78A-A629829A334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260129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C97F6C6D-13AE-FD40-841C-4AB96460C390}"/>
              </a:ext>
            </a:extLst>
          </p:cNvPr>
          <p:cNvSpPr/>
          <p:nvPr/>
        </p:nvSpPr>
        <p:spPr>
          <a:xfrm>
            <a:off x="4291015" y="1096772"/>
            <a:ext cx="7436404"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Cross 49">
            <a:extLst>
              <a:ext uri="{FF2B5EF4-FFF2-40B4-BE49-F238E27FC236}">
                <a16:creationId xmlns:a16="http://schemas.microsoft.com/office/drawing/2014/main" id="{24E27617-2112-2342-9FF1-39F2A241CCCC}"/>
              </a:ext>
            </a:extLst>
          </p:cNvPr>
          <p:cNvSpPr/>
          <p:nvPr/>
        </p:nvSpPr>
        <p:spPr>
          <a:xfrm>
            <a:off x="408637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C33CE582-7AFE-D048-B5BC-212A12A28F25}"/>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9EAEF4-E84F-CF40-B27B-01E1D2AFC96D}"/>
              </a:ext>
            </a:extLst>
          </p:cNvPr>
          <p:cNvSpPr>
            <a:spLocks noGrp="1"/>
          </p:cNvSpPr>
          <p:nvPr>
            <p:ph type="title"/>
          </p:nvPr>
        </p:nvSpPr>
        <p:spPr>
          <a:xfrm>
            <a:off x="565150" y="1881951"/>
            <a:ext cx="7335836" cy="1987707"/>
          </a:xfrm>
        </p:spPr>
        <p:txBody>
          <a:bodyPr anchor="b"/>
          <a:lstStyle>
            <a:lvl1pPr>
              <a:defRPr sz="6000" spc="-150"/>
            </a:lvl1pPr>
          </a:lstStyle>
          <a:p>
            <a:r>
              <a:rPr lang="en-US" dirty="0"/>
              <a:t>Click to edit Master title style</a:t>
            </a:r>
          </a:p>
        </p:txBody>
      </p:sp>
      <p:sp>
        <p:nvSpPr>
          <p:cNvPr id="3" name="Text Placeholder 2">
            <a:extLst>
              <a:ext uri="{FF2B5EF4-FFF2-40B4-BE49-F238E27FC236}">
                <a16:creationId xmlns:a16="http://schemas.microsoft.com/office/drawing/2014/main" id="{5287B7E1-CC48-2441-975D-F1A5412B8A49}"/>
              </a:ext>
            </a:extLst>
          </p:cNvPr>
          <p:cNvSpPr>
            <a:spLocks noGrp="1"/>
          </p:cNvSpPr>
          <p:nvPr>
            <p:ph type="body" idx="1"/>
          </p:nvPr>
        </p:nvSpPr>
        <p:spPr>
          <a:xfrm>
            <a:off x="565149" y="3869661"/>
            <a:ext cx="7335836" cy="948465"/>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526218-1FCF-7A4D-B138-D1B1DE91A4B7}"/>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5" name="Footer Placeholder 4">
            <a:extLst>
              <a:ext uri="{FF2B5EF4-FFF2-40B4-BE49-F238E27FC236}">
                <a16:creationId xmlns:a16="http://schemas.microsoft.com/office/drawing/2014/main" id="{50984204-038C-FD4B-8E1C-0A9967BF2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59AB9-E1C6-C841-B423-FD2BB13C333F}"/>
              </a:ext>
            </a:extLst>
          </p:cNvPr>
          <p:cNvSpPr>
            <a:spLocks noGrp="1"/>
          </p:cNvSpPr>
          <p:nvPr>
            <p:ph type="sldNum" sz="quarter" idx="12"/>
          </p:nvPr>
        </p:nvSpPr>
        <p:spPr/>
        <p:txBody>
          <a:bodyPr/>
          <a:lstStyle/>
          <a:p>
            <a:fld id="{86BB3423-611C-6944-BA94-F2572F362413}" type="slidenum">
              <a:rPr lang="en-US" smtClean="0"/>
              <a:t>‹#›</a:t>
            </a:fld>
            <a:endParaRPr lang="en-US"/>
          </a:p>
        </p:txBody>
      </p:sp>
    </p:spTree>
    <p:extLst>
      <p:ext uri="{BB962C8B-B14F-4D97-AF65-F5344CB8AC3E}">
        <p14:creationId xmlns:p14="http://schemas.microsoft.com/office/powerpoint/2010/main" val="820866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B057A-C120-5E4E-BB74-223EB6D00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9EB7BE-6258-C84C-8242-9865D1361C9E}"/>
              </a:ext>
            </a:extLst>
          </p:cNvPr>
          <p:cNvSpPr>
            <a:spLocks noGrp="1"/>
          </p:cNvSpPr>
          <p:nvPr>
            <p:ph sz="half" idx="1"/>
          </p:nvPr>
        </p:nvSpPr>
        <p:spPr>
          <a:xfrm>
            <a:off x="565111" y="2691637"/>
            <a:ext cx="4946643"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73D23CD-80DB-5740-AE68-76414CA31A26}"/>
              </a:ext>
            </a:extLst>
          </p:cNvPr>
          <p:cNvSpPr>
            <a:spLocks noGrp="1"/>
          </p:cNvSpPr>
          <p:nvPr>
            <p:ph sz="half" idx="2"/>
          </p:nvPr>
        </p:nvSpPr>
        <p:spPr>
          <a:xfrm>
            <a:off x="6076903" y="2691637"/>
            <a:ext cx="4946639" cy="31897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FE0921-9102-1440-B315-778888723C9D}"/>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6" name="Footer Placeholder 5">
            <a:extLst>
              <a:ext uri="{FF2B5EF4-FFF2-40B4-BE49-F238E27FC236}">
                <a16:creationId xmlns:a16="http://schemas.microsoft.com/office/drawing/2014/main" id="{24D7802F-1937-2F43-8FF4-846135D6FC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609C72-E794-4F4F-8E09-D4883EED723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FFEFA3E2-0F30-664C-AAE4-DE6526B5C71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5" name="Rectangle 54">
            <a:extLst>
              <a:ext uri="{FF2B5EF4-FFF2-40B4-BE49-F238E27FC236}">
                <a16:creationId xmlns:a16="http://schemas.microsoft.com/office/drawing/2014/main" id="{0C3D7AFF-BC7E-BA41-9C64-B5F9619C0EA1}"/>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671D2311-E9B8-F041-A7B8-D5696903F22A}"/>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4530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CA91-F119-0244-888A-95539A84DD6F}"/>
              </a:ext>
            </a:extLst>
          </p:cNvPr>
          <p:cNvSpPr>
            <a:spLocks noGrp="1"/>
          </p:cNvSpPr>
          <p:nvPr>
            <p:ph type="title"/>
          </p:nvPr>
        </p:nvSpPr>
        <p:spPr>
          <a:xfrm>
            <a:off x="565110" y="1204721"/>
            <a:ext cx="8266175" cy="14447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8A3EAC-4422-D548-8D7F-E9944566FBA9}"/>
              </a:ext>
            </a:extLst>
          </p:cNvPr>
          <p:cNvSpPr>
            <a:spLocks noGrp="1"/>
          </p:cNvSpPr>
          <p:nvPr>
            <p:ph type="body" idx="1"/>
          </p:nvPr>
        </p:nvSpPr>
        <p:spPr>
          <a:xfrm>
            <a:off x="565111" y="2691638"/>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49140CA2-88A9-CC42-A375-8B87E47CC5F9}"/>
              </a:ext>
            </a:extLst>
          </p:cNvPr>
          <p:cNvSpPr>
            <a:spLocks noGrp="1"/>
          </p:cNvSpPr>
          <p:nvPr>
            <p:ph sz="half" idx="2"/>
          </p:nvPr>
        </p:nvSpPr>
        <p:spPr>
          <a:xfrm>
            <a:off x="565111" y="3515550"/>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5F960C-714E-2E4A-8141-A88F38274E48}"/>
              </a:ext>
            </a:extLst>
          </p:cNvPr>
          <p:cNvSpPr>
            <a:spLocks noGrp="1"/>
          </p:cNvSpPr>
          <p:nvPr>
            <p:ph type="body" sz="quarter" idx="3"/>
          </p:nvPr>
        </p:nvSpPr>
        <p:spPr>
          <a:xfrm>
            <a:off x="6076866" y="2691162"/>
            <a:ext cx="4946644" cy="82391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97BC24-C907-EC4B-872D-17429A657716}"/>
              </a:ext>
            </a:extLst>
          </p:cNvPr>
          <p:cNvSpPr>
            <a:spLocks noGrp="1"/>
          </p:cNvSpPr>
          <p:nvPr>
            <p:ph sz="quarter" idx="4"/>
          </p:nvPr>
        </p:nvSpPr>
        <p:spPr>
          <a:xfrm>
            <a:off x="6076866" y="3515074"/>
            <a:ext cx="4946644" cy="23662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E2A045-4283-3C47-B125-68CF3B19FB08}"/>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8" name="Footer Placeholder 7">
            <a:extLst>
              <a:ext uri="{FF2B5EF4-FFF2-40B4-BE49-F238E27FC236}">
                <a16:creationId xmlns:a16="http://schemas.microsoft.com/office/drawing/2014/main" id="{7EBC25BC-2C98-574D-BCCD-E36CAB07F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CA5C95A-7789-E042-8471-D442D9BB545F}"/>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2" name="Rectangle 51">
            <a:extLst>
              <a:ext uri="{FF2B5EF4-FFF2-40B4-BE49-F238E27FC236}">
                <a16:creationId xmlns:a16="http://schemas.microsoft.com/office/drawing/2014/main" id="{3DF1BA5B-EDD8-B648-8A3E-E2B3570B1EA0}"/>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57" name="Rectangle 56">
            <a:extLst>
              <a:ext uri="{FF2B5EF4-FFF2-40B4-BE49-F238E27FC236}">
                <a16:creationId xmlns:a16="http://schemas.microsoft.com/office/drawing/2014/main" id="{D7476360-629C-DE48-85B7-F4BE6CC457D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ross 13">
            <a:extLst>
              <a:ext uri="{FF2B5EF4-FFF2-40B4-BE49-F238E27FC236}">
                <a16:creationId xmlns:a16="http://schemas.microsoft.com/office/drawing/2014/main" id="{C5F6C588-FC1B-3147-AFA1-CD7D76C5AEAC}"/>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32594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15401-5318-7045-8AE3-B1A99F2D82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E2F55F-EB76-AE49-B554-12B65B636A90}"/>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4" name="Footer Placeholder 3">
            <a:extLst>
              <a:ext uri="{FF2B5EF4-FFF2-40B4-BE49-F238E27FC236}">
                <a16:creationId xmlns:a16="http://schemas.microsoft.com/office/drawing/2014/main" id="{86CB6E6E-D81E-C44A-AC54-CBE0134C10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E025B9-9F46-3049-9977-0119B96D393C}"/>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8" name="Rectangle 47">
            <a:extLst>
              <a:ext uri="{FF2B5EF4-FFF2-40B4-BE49-F238E27FC236}">
                <a16:creationId xmlns:a16="http://schemas.microsoft.com/office/drawing/2014/main" id="{65760068-EADA-2B4B-9819-CF981184FAEB}"/>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1DA7622-137E-184A-A93C-8DBB10318AE6}"/>
              </a:ext>
            </a:extLst>
          </p:cNvPr>
          <p:cNvSpPr/>
          <p:nvPr/>
        </p:nvSpPr>
        <p:spPr>
          <a:xfrm>
            <a:off x="11738231" y="1096772"/>
            <a:ext cx="453769"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9" name="Cross 8">
            <a:extLst>
              <a:ext uri="{FF2B5EF4-FFF2-40B4-BE49-F238E27FC236}">
                <a16:creationId xmlns:a16="http://schemas.microsoft.com/office/drawing/2014/main" id="{54FB0990-6F8D-B048-8309-19B0D1A41033}"/>
              </a:ext>
            </a:extLst>
          </p:cNvPr>
          <p:cNvSpPr/>
          <p:nvPr/>
        </p:nvSpPr>
        <p:spPr>
          <a:xfrm>
            <a:off x="11531286"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2376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AF81DD-2B1F-3444-8023-DD52318FE9F6}"/>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3" name="Footer Placeholder 2">
            <a:extLst>
              <a:ext uri="{FF2B5EF4-FFF2-40B4-BE49-F238E27FC236}">
                <a16:creationId xmlns:a16="http://schemas.microsoft.com/office/drawing/2014/main" id="{36927EE3-DAA3-D948-B8FD-48417540B5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4532D4-FFBF-6C47-A6C9-D55196D91B87}"/>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47" name="Rectangle 46">
            <a:extLst>
              <a:ext uri="{FF2B5EF4-FFF2-40B4-BE49-F238E27FC236}">
                <a16:creationId xmlns:a16="http://schemas.microsoft.com/office/drawing/2014/main" id="{DB8D5541-7726-BA46-8BFA-BF6AA8D42BD7}"/>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Cross 47">
            <a:extLst>
              <a:ext uri="{FF2B5EF4-FFF2-40B4-BE49-F238E27FC236}">
                <a16:creationId xmlns:a16="http://schemas.microsoft.com/office/drawing/2014/main" id="{97F434CF-7503-CE4F-8426-C312C6315AD0}"/>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EDBFB2F-FE34-E349-9484-C275FBE3161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7899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DCFD-BEE6-AC49-BABD-D8B89C3B69D0}"/>
              </a:ext>
            </a:extLst>
          </p:cNvPr>
          <p:cNvSpPr>
            <a:spLocks noGrp="1"/>
          </p:cNvSpPr>
          <p:nvPr>
            <p:ph type="title"/>
          </p:nvPr>
        </p:nvSpPr>
        <p:spPr>
          <a:xfrm>
            <a:off x="565149" y="1203800"/>
            <a:ext cx="4114800" cy="1077218"/>
          </a:xfrm>
        </p:spPr>
        <p:txBody>
          <a:bodyPr anchor="b">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31DE035-8260-4443-B1D9-A9C8D584039E}"/>
              </a:ext>
            </a:extLst>
          </p:cNvPr>
          <p:cNvSpPr>
            <a:spLocks noGrp="1"/>
          </p:cNvSpPr>
          <p:nvPr>
            <p:ph idx="1"/>
          </p:nvPr>
        </p:nvSpPr>
        <p:spPr>
          <a:xfrm>
            <a:off x="5611813" y="1508252"/>
            <a:ext cx="5606518" cy="4045881"/>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CCC1AA53-7507-D04B-9B8E-6A4F7122ECA5}"/>
              </a:ext>
            </a:extLst>
          </p:cNvPr>
          <p:cNvSpPr>
            <a:spLocks noGrp="1"/>
          </p:cNvSpPr>
          <p:nvPr>
            <p:ph type="body" sz="half" idx="2"/>
          </p:nvPr>
        </p:nvSpPr>
        <p:spPr>
          <a:xfrm>
            <a:off x="565149" y="2368295"/>
            <a:ext cx="4114800" cy="31858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56E11F-3003-0745-ACAB-FAA4E676EFCD}"/>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6" name="Footer Placeholder 5">
            <a:extLst>
              <a:ext uri="{FF2B5EF4-FFF2-40B4-BE49-F238E27FC236}">
                <a16:creationId xmlns:a16="http://schemas.microsoft.com/office/drawing/2014/main" id="{92BC11A6-59AC-FE45-8A1C-9DDC00582A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D6F51E-1A94-034C-BBEE-C26A3AF0E815}"/>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0" name="Rectangle 49">
            <a:extLst>
              <a:ext uri="{FF2B5EF4-FFF2-40B4-BE49-F238E27FC236}">
                <a16:creationId xmlns:a16="http://schemas.microsoft.com/office/drawing/2014/main" id="{50B7D330-76C0-224C-9C3C-27C4D2B0DDB4}"/>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35464D55-5C51-844B-A38A-8143590FB934}"/>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FD988250-C554-DE44-B887-57D0B2AA8E37}"/>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8305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86C7C-36AD-9A4E-8524-8F44E8839EA8}"/>
              </a:ext>
            </a:extLst>
          </p:cNvPr>
          <p:cNvSpPr>
            <a:spLocks noGrp="1"/>
          </p:cNvSpPr>
          <p:nvPr>
            <p:ph type="title"/>
          </p:nvPr>
        </p:nvSpPr>
        <p:spPr>
          <a:xfrm>
            <a:off x="565149" y="1203800"/>
            <a:ext cx="4114800" cy="1077218"/>
          </a:xfrm>
        </p:spPr>
        <p:txBody>
          <a:bodyPr anchor="b">
            <a:normAutofit/>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015248-4C80-3348-A8A9-6C9F5D32FCE3}"/>
              </a:ext>
            </a:extLst>
          </p:cNvPr>
          <p:cNvSpPr>
            <a:spLocks noGrp="1"/>
          </p:cNvSpPr>
          <p:nvPr>
            <p:ph type="pic" idx="1"/>
          </p:nvPr>
        </p:nvSpPr>
        <p:spPr>
          <a:xfrm>
            <a:off x="5631151" y="1096772"/>
            <a:ext cx="6096270" cy="5761228"/>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4B3083-CA16-C54A-B130-7BEE6DF9D815}"/>
              </a:ext>
            </a:extLst>
          </p:cNvPr>
          <p:cNvSpPr>
            <a:spLocks noGrp="1"/>
          </p:cNvSpPr>
          <p:nvPr>
            <p:ph type="body" sz="half" idx="2"/>
          </p:nvPr>
        </p:nvSpPr>
        <p:spPr>
          <a:xfrm>
            <a:off x="565149" y="2370666"/>
            <a:ext cx="4114800" cy="318346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3C6EB5-D7D1-E247-B9D7-D319E5AAB962}"/>
              </a:ext>
            </a:extLst>
          </p:cNvPr>
          <p:cNvSpPr>
            <a:spLocks noGrp="1"/>
          </p:cNvSpPr>
          <p:nvPr>
            <p:ph type="dt" sz="half" idx="10"/>
          </p:nvPr>
        </p:nvSpPr>
        <p:spPr/>
        <p:txBody>
          <a:bodyPr/>
          <a:lstStyle/>
          <a:p>
            <a:fld id="{73C3BD54-29B9-3D42-B178-776ED395AA85}" type="datetimeFigureOut">
              <a:rPr lang="en-US" smtClean="0"/>
              <a:t>4/14/2025</a:t>
            </a:fld>
            <a:endParaRPr lang="en-US"/>
          </a:p>
        </p:txBody>
      </p:sp>
      <p:sp>
        <p:nvSpPr>
          <p:cNvPr id="6" name="Footer Placeholder 5">
            <a:extLst>
              <a:ext uri="{FF2B5EF4-FFF2-40B4-BE49-F238E27FC236}">
                <a16:creationId xmlns:a16="http://schemas.microsoft.com/office/drawing/2014/main" id="{75FBF6CC-F5C4-9847-BADB-8B7441C8F3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63FE4-B2F5-7741-B517-533F1C98CE1B}"/>
              </a:ext>
            </a:extLst>
          </p:cNvPr>
          <p:cNvSpPr>
            <a:spLocks noGrp="1"/>
          </p:cNvSpPr>
          <p:nvPr>
            <p:ph type="sldNum" sz="quarter" idx="12"/>
          </p:nvPr>
        </p:nvSpPr>
        <p:spPr/>
        <p:txBody>
          <a:bodyPr/>
          <a:lstStyle/>
          <a:p>
            <a:fld id="{86BB3423-611C-6944-BA94-F2572F362413}" type="slidenum">
              <a:rPr lang="en-US" smtClean="0"/>
              <a:t>‹#›</a:t>
            </a:fld>
            <a:endParaRPr lang="en-US"/>
          </a:p>
        </p:txBody>
      </p:sp>
      <p:sp>
        <p:nvSpPr>
          <p:cNvPr id="54" name="Rectangle 53">
            <a:extLst>
              <a:ext uri="{FF2B5EF4-FFF2-40B4-BE49-F238E27FC236}">
                <a16:creationId xmlns:a16="http://schemas.microsoft.com/office/drawing/2014/main" id="{AB80A771-7D8E-0F4A-93A3-B977667D338E}"/>
              </a:ext>
            </a:extLst>
          </p:cNvPr>
          <p:cNvSpPr/>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2C9320FA-0E3A-2749-9085-DF30FA26F4BD}"/>
              </a:ext>
            </a:extLst>
          </p:cNvPr>
          <p:cNvSpPr/>
          <p:nvPr/>
        </p:nvSpPr>
        <p:spPr>
          <a:xfrm>
            <a:off x="-1" y="1096772"/>
            <a:ext cx="263565"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ross 10">
            <a:extLst>
              <a:ext uri="{FF2B5EF4-FFF2-40B4-BE49-F238E27FC236}">
                <a16:creationId xmlns:a16="http://schemas.microsoft.com/office/drawing/2014/main" id="{5A3DF5D0-8A2C-A049-9132-EE1EF7D014D4}"/>
              </a:ext>
            </a:extLst>
          </p:cNvPr>
          <p:cNvSpPr/>
          <p:nvPr/>
        </p:nvSpPr>
        <p:spPr>
          <a:xfrm>
            <a:off x="58248" y="5618903"/>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4591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952BFD-D607-6845-9C7B-1C8D3B4EE760}"/>
              </a:ext>
            </a:extLst>
          </p:cNvPr>
          <p:cNvSpPr>
            <a:spLocks noGrp="1"/>
          </p:cNvSpPr>
          <p:nvPr>
            <p:ph type="title"/>
          </p:nvPr>
        </p:nvSpPr>
        <p:spPr>
          <a:xfrm>
            <a:off x="565149" y="1204721"/>
            <a:ext cx="8267296" cy="144655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EEBB52FF-3B04-8245-BF0B-89C9E293362A}"/>
              </a:ext>
            </a:extLst>
          </p:cNvPr>
          <p:cNvSpPr>
            <a:spLocks noGrp="1"/>
          </p:cNvSpPr>
          <p:nvPr>
            <p:ph type="body" idx="1"/>
          </p:nvPr>
        </p:nvSpPr>
        <p:spPr>
          <a:xfrm>
            <a:off x="565150" y="2691638"/>
            <a:ext cx="8267296" cy="318858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DA99BFE-CBDD-C344-A21E-44A52F11B662}"/>
              </a:ext>
            </a:extLst>
          </p:cNvPr>
          <p:cNvSpPr>
            <a:spLocks noGrp="1"/>
          </p:cNvSpPr>
          <p:nvPr>
            <p:ph type="dt" sz="half" idx="2"/>
          </p:nvPr>
        </p:nvSpPr>
        <p:spPr>
          <a:xfrm>
            <a:off x="565149" y="5949696"/>
            <a:ext cx="4114800" cy="365125"/>
          </a:xfrm>
          <a:prstGeom prst="rect">
            <a:avLst/>
          </a:prstGeom>
        </p:spPr>
        <p:txBody>
          <a:bodyPr vert="horz" lIns="91440" tIns="45720" rIns="91440" bIns="45720" rtlCol="0" anchor="ctr" anchorCtr="0"/>
          <a:lstStyle>
            <a:lvl1pPr algn="l">
              <a:defRPr lang="en-US" sz="1050" smtClean="0">
                <a:latin typeface="+mn-lt"/>
              </a:defRPr>
            </a:lvl1pPr>
          </a:lstStyle>
          <a:p>
            <a:fld id="{73C3BD54-29B9-3D42-B178-776ED395AA85}" type="datetimeFigureOut">
              <a:rPr lang="en-US" smtClean="0"/>
              <a:pPr/>
              <a:t>4/14/2025</a:t>
            </a:fld>
            <a:endParaRPr lang="en-US" dirty="0"/>
          </a:p>
        </p:txBody>
      </p:sp>
      <p:sp>
        <p:nvSpPr>
          <p:cNvPr id="5" name="Footer Placeholder 4">
            <a:extLst>
              <a:ext uri="{FF2B5EF4-FFF2-40B4-BE49-F238E27FC236}">
                <a16:creationId xmlns:a16="http://schemas.microsoft.com/office/drawing/2014/main" id="{BDC371C0-3DCE-0743-946F-C7540DD7895F}"/>
              </a:ext>
            </a:extLst>
          </p:cNvPr>
          <p:cNvSpPr>
            <a:spLocks noGrp="1"/>
          </p:cNvSpPr>
          <p:nvPr>
            <p:ph type="ftr" sz="quarter" idx="3"/>
          </p:nvPr>
        </p:nvSpPr>
        <p:spPr>
          <a:xfrm>
            <a:off x="565150" y="543179"/>
            <a:ext cx="4114800" cy="246888"/>
          </a:xfrm>
          <a:prstGeom prst="rect">
            <a:avLst/>
          </a:prstGeom>
        </p:spPr>
        <p:txBody>
          <a:bodyPr vert="horz" lIns="91440" tIns="45720" rIns="91440" bIns="45720" rtlCol="0" anchor="ctr" anchorCtr="0"/>
          <a:lstStyle>
            <a:lvl1pPr algn="l">
              <a:defRPr lang="en-US" sz="1050">
                <a:latin typeface="+mn-lt"/>
              </a:defRPr>
            </a:lvl1pPr>
          </a:lstStyle>
          <a:p>
            <a:endParaRPr lang="en-US" dirty="0"/>
          </a:p>
        </p:txBody>
      </p:sp>
      <p:sp>
        <p:nvSpPr>
          <p:cNvPr id="6" name="Slide Number Placeholder 5">
            <a:extLst>
              <a:ext uri="{FF2B5EF4-FFF2-40B4-BE49-F238E27FC236}">
                <a16:creationId xmlns:a16="http://schemas.microsoft.com/office/drawing/2014/main" id="{E6E32ADB-4517-194F-8B4B-A9D26B3C02E3}"/>
              </a:ext>
            </a:extLst>
          </p:cNvPr>
          <p:cNvSpPr>
            <a:spLocks noGrp="1"/>
          </p:cNvSpPr>
          <p:nvPr>
            <p:ph type="sldNum" sz="quarter" idx="4"/>
          </p:nvPr>
        </p:nvSpPr>
        <p:spPr>
          <a:xfrm>
            <a:off x="10813024" y="511175"/>
            <a:ext cx="914400" cy="310896"/>
          </a:xfrm>
          <a:prstGeom prst="rect">
            <a:avLst/>
          </a:prstGeom>
        </p:spPr>
        <p:txBody>
          <a:bodyPr vert="horz" lIns="91440" tIns="45720" rIns="91440" bIns="45720" rtlCol="0" anchor="ctr"/>
          <a:lstStyle>
            <a:lvl1pPr algn="r">
              <a:defRPr sz="1400" b="0" i="0">
                <a:solidFill>
                  <a:schemeClr val="tx1"/>
                </a:solidFill>
                <a:latin typeface="+mn-lt"/>
              </a:defRPr>
            </a:lvl1pPr>
          </a:lstStyle>
          <a:p>
            <a:fld id="{86BB3423-611C-6944-BA94-F2572F362413}" type="slidenum">
              <a:rPr lang="en-US" smtClean="0"/>
              <a:pPr/>
              <a:t>‹#›</a:t>
            </a:fld>
            <a:endParaRPr lang="en-US"/>
          </a:p>
        </p:txBody>
      </p:sp>
    </p:spTree>
    <p:extLst>
      <p:ext uri="{BB962C8B-B14F-4D97-AF65-F5344CB8AC3E}">
        <p14:creationId xmlns:p14="http://schemas.microsoft.com/office/powerpoint/2010/main" val="3818027548"/>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System Font Regular"/>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System Font Regular"/>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System Font Regular"/>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System Font Regular"/>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Gradient pastel colors on a top view">
            <a:extLst>
              <a:ext uri="{FF2B5EF4-FFF2-40B4-BE49-F238E27FC236}">
                <a16:creationId xmlns:a16="http://schemas.microsoft.com/office/drawing/2014/main" id="{DB8F72CA-296D-0E89-A620-ADD71ABCD684}"/>
              </a:ext>
            </a:extLst>
          </p:cNvPr>
          <p:cNvPicPr>
            <a:picLocks noChangeAspect="1"/>
          </p:cNvPicPr>
          <p:nvPr/>
        </p:nvPicPr>
        <p:blipFill>
          <a:blip r:embed="rId2"/>
          <a:srcRect t="12344" b="3386"/>
          <a:stretch/>
        </p:blipFill>
        <p:spPr>
          <a:xfrm>
            <a:off x="20" y="-2"/>
            <a:ext cx="12191980" cy="685799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04615AD4-ADA3-61B6-FF35-724E6EF311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399" y="314960"/>
            <a:ext cx="9398691" cy="6156959"/>
          </a:xfrm>
          <a:prstGeom prst="rect">
            <a:avLst/>
          </a:prstGeom>
        </p:spPr>
      </p:pic>
    </p:spTree>
    <p:extLst>
      <p:ext uri="{BB962C8B-B14F-4D97-AF65-F5344CB8AC3E}">
        <p14:creationId xmlns:p14="http://schemas.microsoft.com/office/powerpoint/2010/main" val="381464141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FD821-03FF-3D0B-0AA6-6267B0A63424}"/>
              </a:ext>
            </a:extLst>
          </p:cNvPr>
          <p:cNvSpPr>
            <a:spLocks noGrp="1"/>
          </p:cNvSpPr>
          <p:nvPr>
            <p:ph type="title"/>
          </p:nvPr>
        </p:nvSpPr>
        <p:spPr>
          <a:xfrm>
            <a:off x="453388" y="9425"/>
            <a:ext cx="5825491" cy="890816"/>
          </a:xfrm>
        </p:spPr>
        <p:txBody>
          <a:bodyPr/>
          <a:lstStyle/>
          <a:p>
            <a:r>
              <a:rPr lang="en-US" sz="4400" b="1" i="1" u="sng" dirty="0">
                <a:latin typeface="Aharoni" panose="02010803020104030203" pitchFamily="2" charset="-79"/>
                <a:ea typeface="ADLaM Display" panose="02010000000000000000" pitchFamily="2" charset="0"/>
                <a:cs typeface="Aharoni" panose="02010803020104030203" pitchFamily="2" charset="-79"/>
              </a:rPr>
              <a:t>Business Scenario </a:t>
            </a:r>
            <a:r>
              <a:rPr lang="en-US" sz="4400" b="1" i="1" dirty="0">
                <a:latin typeface="Aharoni" panose="02010803020104030203" pitchFamily="2" charset="-79"/>
                <a:ea typeface="ADLaM Display" panose="02010000000000000000" pitchFamily="2" charset="0"/>
                <a:cs typeface="Aharoni" panose="02010803020104030203" pitchFamily="2" charset="-79"/>
              </a:rPr>
              <a:t>7:-</a:t>
            </a:r>
            <a:endParaRPr lang="en-IN" dirty="0"/>
          </a:p>
        </p:txBody>
      </p:sp>
      <p:sp>
        <p:nvSpPr>
          <p:cNvPr id="6" name="Rectangle 1">
            <a:extLst>
              <a:ext uri="{FF2B5EF4-FFF2-40B4-BE49-F238E27FC236}">
                <a16:creationId xmlns:a16="http://schemas.microsoft.com/office/drawing/2014/main" id="{FF779E8C-58E9-3BFC-7BE2-72CB92401DB2}"/>
              </a:ext>
            </a:extLst>
          </p:cNvPr>
          <p:cNvSpPr>
            <a:spLocks noGrp="1" noChangeArrowheads="1"/>
          </p:cNvSpPr>
          <p:nvPr>
            <p:ph idx="1"/>
          </p:nvPr>
        </p:nvSpPr>
        <p:spPr bwMode="auto">
          <a:xfrm>
            <a:off x="565149" y="983207"/>
            <a:ext cx="560197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C00000"/>
                </a:solidFill>
                <a:effectLst/>
                <a:latin typeface="ADLaM Display" panose="02010000000000000000" pitchFamily="2" charset="0"/>
                <a:ea typeface="ADLaM Display" panose="02010000000000000000" pitchFamily="2" charset="0"/>
                <a:cs typeface="ADLaM Display" panose="02010000000000000000" pitchFamily="2" charset="0"/>
              </a:rPr>
              <a:t>Are we trending upward or downward in terms of YoY metrics?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C00000"/>
              </a:solidFill>
              <a:effectLst/>
              <a:latin typeface="ADLaM Display" panose="02010000000000000000" pitchFamily="2" charset="0"/>
              <a:ea typeface="ADLaM Display" panose="02010000000000000000" pitchFamily="2" charset="0"/>
              <a:cs typeface="ADLaM Display" panose="02010000000000000000" pitchFamily="2" charset="0"/>
            </a:endParaRPr>
          </a:p>
        </p:txBody>
      </p:sp>
      <p:sp>
        <p:nvSpPr>
          <p:cNvPr id="4" name="TextBox 3">
            <a:extLst>
              <a:ext uri="{FF2B5EF4-FFF2-40B4-BE49-F238E27FC236}">
                <a16:creationId xmlns:a16="http://schemas.microsoft.com/office/drawing/2014/main" id="{464EEDA9-2FDC-1282-B14C-5429F25D61F0}"/>
              </a:ext>
            </a:extLst>
          </p:cNvPr>
          <p:cNvSpPr txBox="1"/>
          <p:nvPr/>
        </p:nvSpPr>
        <p:spPr>
          <a:xfrm>
            <a:off x="638174" y="2039956"/>
            <a:ext cx="5232400" cy="2585323"/>
          </a:xfrm>
          <a:prstGeom prst="rect">
            <a:avLst/>
          </a:prstGeom>
          <a:noFill/>
        </p:spPr>
        <p:txBody>
          <a:bodyPr wrap="square" rtlCol="0">
            <a:spAutoFit/>
          </a:bodyPr>
          <a:lstStyle/>
          <a:p>
            <a:r>
              <a:rPr lang="en-US" b="1" dirty="0">
                <a:latin typeface="Abadi" panose="020B0604020104020204" pitchFamily="34" charset="0"/>
              </a:rPr>
              <a:t>Based on year-over-year analysis, the business is trending upward. From the post-COVID recovery in mid-2020 to strong gains in Q2 and Q4 of 2021, and a promising start in 2022, each successive year is outperforming the last. Sales figures and moving averages both support a trajectory of steady growth and resilience. </a:t>
            </a:r>
            <a:br>
              <a:rPr lang="en-US" b="1" dirty="0">
                <a:latin typeface="Abadi" panose="020B0604020104020204" pitchFamily="34" charset="0"/>
              </a:rPr>
            </a:br>
            <a:r>
              <a:rPr lang="en-US" b="1" dirty="0"/>
              <a:t>Yes, we are trending upward</a:t>
            </a:r>
            <a:r>
              <a:rPr lang="en-US" dirty="0"/>
              <a:t> in terms of YoY sales performance.</a:t>
            </a:r>
            <a:endParaRPr lang="en-IN" b="1" dirty="0">
              <a:latin typeface="Abadi" panose="020B0604020104020204" pitchFamily="34" charset="0"/>
            </a:endParaRPr>
          </a:p>
        </p:txBody>
      </p:sp>
      <p:pic>
        <p:nvPicPr>
          <p:cNvPr id="8" name="Picture 7" descr="A screenshot of a graph&#10;&#10;AI-generated content may be incorrect.">
            <a:extLst>
              <a:ext uri="{FF2B5EF4-FFF2-40B4-BE49-F238E27FC236}">
                <a16:creationId xmlns:a16="http://schemas.microsoft.com/office/drawing/2014/main" id="{F4272C46-6005-2DF4-571D-63ED1A3242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8403" y="2039956"/>
            <a:ext cx="5305423" cy="2735244"/>
          </a:xfrm>
          <a:prstGeom prst="rect">
            <a:avLst/>
          </a:prstGeom>
        </p:spPr>
      </p:pic>
    </p:spTree>
    <p:extLst>
      <p:ext uri="{BB962C8B-B14F-4D97-AF65-F5344CB8AC3E}">
        <p14:creationId xmlns:p14="http://schemas.microsoft.com/office/powerpoint/2010/main" val="2955627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1D227D51-204B-ED48-AF9A-0BE9633FE0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4243" y="1096772"/>
            <a:ext cx="6503180" cy="57612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Cross 39">
            <a:extLst>
              <a:ext uri="{FF2B5EF4-FFF2-40B4-BE49-F238E27FC236}">
                <a16:creationId xmlns:a16="http://schemas.microsoft.com/office/drawing/2014/main" id="{57A23F45-CDAE-8A40-8DE7-92A0BBC11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6811"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8546383-CCC4-544B-B0D8-DE78DE39B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81559"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6CA2C65D-0168-1245-86C8-62A8A6F7B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F98BE-3D74-F372-B268-95DFA1F94115}"/>
              </a:ext>
            </a:extLst>
          </p:cNvPr>
          <p:cNvSpPr>
            <a:spLocks noGrp="1"/>
          </p:cNvSpPr>
          <p:nvPr>
            <p:ph type="title"/>
          </p:nvPr>
        </p:nvSpPr>
        <p:spPr>
          <a:xfrm>
            <a:off x="7205389" y="2901225"/>
            <a:ext cx="4292167" cy="918772"/>
          </a:xfrm>
        </p:spPr>
        <p:txBody>
          <a:bodyPr vert="horz" lIns="91440" tIns="45720" rIns="91440" bIns="45720" rtlCol="0" anchor="b">
            <a:normAutofit fontScale="90000"/>
          </a:bodyPr>
          <a:lstStyle/>
          <a:p>
            <a:r>
              <a:rPr lang="en-US" sz="6000" b="1" kern="1200" spc="-150" dirty="0">
                <a:solidFill>
                  <a:schemeClr val="tx1"/>
                </a:solidFill>
                <a:latin typeface="ADLaM Display" panose="02010000000000000000" pitchFamily="2" charset="0"/>
                <a:ea typeface="ADLaM Display" panose="02010000000000000000" pitchFamily="2" charset="0"/>
                <a:cs typeface="ADLaM Display" panose="02010000000000000000" pitchFamily="2" charset="0"/>
              </a:rPr>
              <a:t>Thank You</a:t>
            </a:r>
          </a:p>
        </p:txBody>
      </p:sp>
      <p:pic>
        <p:nvPicPr>
          <p:cNvPr id="43" name="Graphic 42" descr="Handshake">
            <a:extLst>
              <a:ext uri="{FF2B5EF4-FFF2-40B4-BE49-F238E27FC236}">
                <a16:creationId xmlns:a16="http://schemas.microsoft.com/office/drawing/2014/main" id="{93169D2F-BD4C-50AA-3109-458578FB61A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242116" y="1497220"/>
            <a:ext cx="4127230" cy="4127230"/>
          </a:xfrm>
          <a:prstGeom prst="rect">
            <a:avLst/>
          </a:prstGeom>
        </p:spPr>
      </p:pic>
      <p:sp>
        <p:nvSpPr>
          <p:cNvPr id="44" name="Cross 43">
            <a:extLst>
              <a:ext uri="{FF2B5EF4-FFF2-40B4-BE49-F238E27FC236}">
                <a16:creationId xmlns:a16="http://schemas.microsoft.com/office/drawing/2014/main" id="{56EC6756-249A-354D-B2C0-DA82BEEEC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38518" y="5624450"/>
            <a:ext cx="524933" cy="524933"/>
          </a:xfrm>
          <a:prstGeom prst="plus">
            <a:avLst>
              <a:gd name="adj" fmla="val 3951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99B14128-2D03-F14B-8681-9410A28F3A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3666" y="976630"/>
            <a:ext cx="1336774" cy="1201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7244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0732-E515-68EC-3D3D-61C610397DA2}"/>
              </a:ext>
            </a:extLst>
          </p:cNvPr>
          <p:cNvSpPr>
            <a:spLocks noGrp="1"/>
          </p:cNvSpPr>
          <p:nvPr>
            <p:ph type="title"/>
          </p:nvPr>
        </p:nvSpPr>
        <p:spPr>
          <a:xfrm>
            <a:off x="605789" y="214913"/>
            <a:ext cx="8267296" cy="719807"/>
          </a:xfrm>
        </p:spPr>
        <p:txBody>
          <a:bodyPr>
            <a:normAutofit fontScale="90000"/>
          </a:bodyPr>
          <a:lstStyle/>
          <a:p>
            <a:r>
              <a:rPr lang="en-US" b="1" i="1" u="sng" dirty="0">
                <a:latin typeface="Aharoni" panose="020F0502020204030204" pitchFamily="2" charset="-79"/>
                <a:ea typeface="ADLaM Display" panose="02010000000000000000" pitchFamily="2" charset="0"/>
                <a:cs typeface="Aharoni" panose="020F0502020204030204" pitchFamily="2" charset="-79"/>
              </a:rPr>
              <a:t>Business Scenario </a:t>
            </a:r>
            <a:r>
              <a:rPr lang="en-US" b="1" i="1" dirty="0">
                <a:latin typeface="Aharoni" panose="020F0502020204030204" pitchFamily="2" charset="-79"/>
                <a:ea typeface="ADLaM Display" panose="02010000000000000000" pitchFamily="2" charset="0"/>
                <a:cs typeface="Aharoni" panose="020F0502020204030204" pitchFamily="2" charset="-79"/>
              </a:rPr>
              <a:t>-1 :- </a:t>
            </a:r>
            <a:br>
              <a:rPr lang="en-US" sz="1800" b="1" i="1" u="sng" dirty="0"/>
            </a:br>
            <a:r>
              <a:rPr lang="en-US" sz="1800" b="1" i="1" dirty="0"/>
              <a:t>	</a:t>
            </a:r>
            <a:endParaRPr lang="en-IN" sz="1600" b="1" i="1" u="sng" dirty="0"/>
          </a:p>
        </p:txBody>
      </p:sp>
      <p:pic>
        <p:nvPicPr>
          <p:cNvPr id="6" name="Content Placeholder 5" descr="A graph of different colored squares">
            <a:extLst>
              <a:ext uri="{FF2B5EF4-FFF2-40B4-BE49-F238E27FC236}">
                <a16:creationId xmlns:a16="http://schemas.microsoft.com/office/drawing/2014/main" id="{95F560E4-DFFB-8BD1-B5CC-6590EDF65D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5852" y="1204721"/>
            <a:ext cx="3992919" cy="1880149"/>
          </a:xfrm>
        </p:spPr>
      </p:pic>
      <p:sp>
        <p:nvSpPr>
          <p:cNvPr id="7" name="Title 1">
            <a:extLst>
              <a:ext uri="{FF2B5EF4-FFF2-40B4-BE49-F238E27FC236}">
                <a16:creationId xmlns:a16="http://schemas.microsoft.com/office/drawing/2014/main" id="{2B623FA2-7528-7693-3EB7-25CD9B01527A}"/>
              </a:ext>
            </a:extLst>
          </p:cNvPr>
          <p:cNvSpPr txBox="1">
            <a:spLocks/>
          </p:cNvSpPr>
          <p:nvPr/>
        </p:nvSpPr>
        <p:spPr>
          <a:xfrm>
            <a:off x="292303" y="1204721"/>
            <a:ext cx="5893623" cy="4951939"/>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a:lstStyle>
          <a:p>
            <a:r>
              <a:rPr lang="en-US" sz="2400"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Which state contributes the highest  total revenue? </a:t>
            </a:r>
          </a:p>
          <a:p>
            <a:endParaRPr lang="en-US" sz="2400" b="1" dirty="0"/>
          </a:p>
          <a:p>
            <a:endParaRPr lang="en-US" sz="2400" b="1" dirty="0"/>
          </a:p>
          <a:p>
            <a:endParaRPr lang="en-US" sz="2400" b="1" dirty="0"/>
          </a:p>
          <a:p>
            <a:endParaRPr lang="en-US" sz="2400"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a:p>
            <a:r>
              <a:rPr lang="en-US" sz="2400"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How do sales vary across cities within a particular state?</a:t>
            </a:r>
            <a:endParaRPr lang="en-IN" sz="2400" b="1" i="1" u="sng"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sp>
        <p:nvSpPr>
          <p:cNvPr id="9" name="TextBox 8">
            <a:extLst>
              <a:ext uri="{FF2B5EF4-FFF2-40B4-BE49-F238E27FC236}">
                <a16:creationId xmlns:a16="http://schemas.microsoft.com/office/drawing/2014/main" id="{7ADC8A3A-6F1F-E553-DF05-5B8546832F66}"/>
              </a:ext>
            </a:extLst>
          </p:cNvPr>
          <p:cNvSpPr txBox="1"/>
          <p:nvPr/>
        </p:nvSpPr>
        <p:spPr>
          <a:xfrm>
            <a:off x="2103082" y="2020327"/>
            <a:ext cx="3992918" cy="1600438"/>
          </a:xfrm>
          <a:prstGeom prst="rect">
            <a:avLst/>
          </a:prstGeom>
          <a:noFill/>
        </p:spPr>
        <p:txBody>
          <a:bodyPr wrap="square" rtlCol="0">
            <a:spAutoFit/>
          </a:bodyPr>
          <a:lstStyle/>
          <a:p>
            <a:r>
              <a:rPr lang="en-US" sz="1400" b="1" dirty="0"/>
              <a:t>Among all the operational regions, the top 5 states significantly drive the overall sales performance. These states collectively contribute the majority share of revenue, highlighting key market strongholds and offering opportunities for strategic focus and resource allocation</a:t>
            </a:r>
            <a:r>
              <a:rPr lang="en-US" sz="1400" dirty="0"/>
              <a:t>.</a:t>
            </a:r>
          </a:p>
          <a:p>
            <a:endParaRPr lang="en-IN" sz="1400" dirty="0"/>
          </a:p>
        </p:txBody>
      </p:sp>
      <p:sp>
        <p:nvSpPr>
          <p:cNvPr id="10" name="TextBox 9">
            <a:extLst>
              <a:ext uri="{FF2B5EF4-FFF2-40B4-BE49-F238E27FC236}">
                <a16:creationId xmlns:a16="http://schemas.microsoft.com/office/drawing/2014/main" id="{A5537A66-4FD9-028A-AE01-675A94A15F6C}"/>
              </a:ext>
            </a:extLst>
          </p:cNvPr>
          <p:cNvSpPr txBox="1"/>
          <p:nvPr/>
        </p:nvSpPr>
        <p:spPr>
          <a:xfrm>
            <a:off x="2103082" y="4324355"/>
            <a:ext cx="3992918" cy="954107"/>
          </a:xfrm>
          <a:prstGeom prst="rect">
            <a:avLst/>
          </a:prstGeom>
          <a:noFill/>
        </p:spPr>
        <p:txBody>
          <a:bodyPr wrap="square" rtlCol="0">
            <a:spAutoFit/>
          </a:bodyPr>
          <a:lstStyle/>
          <a:p>
            <a:r>
              <a:rPr lang="en-US" sz="1400" b="1" dirty="0"/>
              <a:t>Within each state, city-level performance varies significantly. This chart highlights key cities driving revenue, helping identify local strengths and untapped opportunities.</a:t>
            </a:r>
            <a:endParaRPr lang="en-IN" sz="1400" b="1" dirty="0"/>
          </a:p>
        </p:txBody>
      </p:sp>
      <p:pic>
        <p:nvPicPr>
          <p:cNvPr id="12" name="Picture 11" descr="A screenshot of a computer&#10;&#10;AI-generated content may be incorrect.">
            <a:extLst>
              <a:ext uri="{FF2B5EF4-FFF2-40B4-BE49-F238E27FC236}">
                <a16:creationId xmlns:a16="http://schemas.microsoft.com/office/drawing/2014/main" id="{3FEE2EBE-B5D7-A8B7-3BCB-34738B974E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852" y="3495508"/>
            <a:ext cx="2786867" cy="3210092"/>
          </a:xfrm>
          <a:prstGeom prst="rect">
            <a:avLst/>
          </a:prstGeom>
        </p:spPr>
      </p:pic>
    </p:spTree>
    <p:extLst>
      <p:ext uri="{BB962C8B-B14F-4D97-AF65-F5344CB8AC3E}">
        <p14:creationId xmlns:p14="http://schemas.microsoft.com/office/powerpoint/2010/main" val="2306397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1EB46-6E4F-C46C-6865-ABE4CB4FDEC3}"/>
              </a:ext>
            </a:extLst>
          </p:cNvPr>
          <p:cNvSpPr>
            <a:spLocks noGrp="1"/>
          </p:cNvSpPr>
          <p:nvPr>
            <p:ph type="title"/>
          </p:nvPr>
        </p:nvSpPr>
        <p:spPr>
          <a:xfrm>
            <a:off x="453389" y="254501"/>
            <a:ext cx="8267296" cy="802139"/>
          </a:xfrm>
        </p:spPr>
        <p:txBody>
          <a:bodyPr>
            <a:normAutofit/>
          </a:bodyPr>
          <a:lstStyle/>
          <a:p>
            <a:r>
              <a:rPr lang="en-US" sz="4000" b="1" i="1" u="sng" dirty="0">
                <a:latin typeface="Aharoni" panose="02010803020104030203" pitchFamily="2" charset="-79"/>
                <a:cs typeface="Aharoni" panose="02010803020104030203" pitchFamily="2" charset="-79"/>
              </a:rPr>
              <a:t>Business Scenario </a:t>
            </a:r>
            <a:r>
              <a:rPr lang="en-US" sz="4000" b="1" i="1" dirty="0">
                <a:latin typeface="Aharoni" panose="02010803020104030203" pitchFamily="2" charset="-79"/>
                <a:cs typeface="Aharoni" panose="02010803020104030203" pitchFamily="2" charset="-79"/>
              </a:rPr>
              <a:t>2 :-</a:t>
            </a:r>
            <a:endParaRPr lang="en-IN" sz="4000" b="1" i="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42D32F9C-81A0-8179-7599-1F8FA61736B5}"/>
              </a:ext>
            </a:extLst>
          </p:cNvPr>
          <p:cNvSpPr>
            <a:spLocks noGrp="1"/>
          </p:cNvSpPr>
          <p:nvPr>
            <p:ph idx="1"/>
          </p:nvPr>
        </p:nvSpPr>
        <p:spPr>
          <a:xfrm>
            <a:off x="534670" y="1167637"/>
            <a:ext cx="5632450" cy="5435861"/>
          </a:xfrm>
        </p:spPr>
        <p:txBody>
          <a:bodyPr/>
          <a:lstStyle/>
          <a:p>
            <a:r>
              <a:rPr lang="en-US"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Which top 5 cities contribute most to the business revenue? </a:t>
            </a:r>
          </a:p>
          <a:p>
            <a:pPr marL="0" indent="0">
              <a:buNone/>
            </a:pPr>
            <a:endParaRPr lang="en-US" dirty="0"/>
          </a:p>
          <a:p>
            <a:pPr marL="0" indent="0">
              <a:buNone/>
            </a:pPr>
            <a:endParaRPr lang="en-US" dirty="0"/>
          </a:p>
          <a:p>
            <a:pPr marL="0" indent="0">
              <a:buNone/>
            </a:pPr>
            <a:endParaRPr lang="en-US" dirty="0"/>
          </a:p>
          <a:p>
            <a:r>
              <a:rPr lang="en-US"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Are there any underperforming cities compared to their state average?</a:t>
            </a:r>
            <a:endParaRPr lang="en-IN"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group of rectangular colored rectangles with text&#10;&#10;AI-generated content may be incorrect.">
            <a:extLst>
              <a:ext uri="{FF2B5EF4-FFF2-40B4-BE49-F238E27FC236}">
                <a16:creationId xmlns:a16="http://schemas.microsoft.com/office/drawing/2014/main" id="{0978D5FB-6D42-E77E-D436-BC7E8F135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5908" y="1167639"/>
            <a:ext cx="4845567" cy="2048528"/>
          </a:xfrm>
          <a:prstGeom prst="rect">
            <a:avLst/>
          </a:prstGeom>
        </p:spPr>
      </p:pic>
      <p:sp>
        <p:nvSpPr>
          <p:cNvPr id="7" name="TextBox 6">
            <a:extLst>
              <a:ext uri="{FF2B5EF4-FFF2-40B4-BE49-F238E27FC236}">
                <a16:creationId xmlns:a16="http://schemas.microsoft.com/office/drawing/2014/main" id="{CB54C43D-EA30-2516-127A-75F54240B55E}"/>
              </a:ext>
            </a:extLst>
          </p:cNvPr>
          <p:cNvSpPr txBox="1"/>
          <p:nvPr/>
        </p:nvSpPr>
        <p:spPr>
          <a:xfrm>
            <a:off x="2021840" y="1946277"/>
            <a:ext cx="4074160" cy="1384995"/>
          </a:xfrm>
          <a:prstGeom prst="rect">
            <a:avLst/>
          </a:prstGeom>
          <a:noFill/>
        </p:spPr>
        <p:txBody>
          <a:bodyPr wrap="square" rtlCol="0">
            <a:spAutoFit/>
          </a:bodyPr>
          <a:lstStyle/>
          <a:p>
            <a:r>
              <a:rPr lang="en-US" sz="1400" b="1" dirty="0">
                <a:latin typeface="Abadi" panose="020B0604020104020204" pitchFamily="34" charset="0"/>
              </a:rPr>
              <a:t>These 5 cities are the real revenue drivers of the business. Their strong performance stands out compared to others, making them key markets for strategic investment and continued growth. They offer great benchmarks for expanding success across less-performing cities.</a:t>
            </a:r>
            <a:endParaRPr lang="en-IN" sz="1400" b="1" dirty="0">
              <a:latin typeface="Abadi" panose="020B0604020104020204" pitchFamily="34" charset="0"/>
            </a:endParaRPr>
          </a:p>
        </p:txBody>
      </p:sp>
      <p:pic>
        <p:nvPicPr>
          <p:cNvPr id="9" name="Picture 8" descr="A graph of sales">
            <a:extLst>
              <a:ext uri="{FF2B5EF4-FFF2-40B4-BE49-F238E27FC236}">
                <a16:creationId xmlns:a16="http://schemas.microsoft.com/office/drawing/2014/main" id="{39CD9773-A1AF-ED18-919C-79F9CD2E9A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5907" y="3882910"/>
            <a:ext cx="4845567" cy="2686425"/>
          </a:xfrm>
          <a:prstGeom prst="rect">
            <a:avLst/>
          </a:prstGeom>
        </p:spPr>
      </p:pic>
      <p:sp>
        <p:nvSpPr>
          <p:cNvPr id="10" name="TextBox 9">
            <a:extLst>
              <a:ext uri="{FF2B5EF4-FFF2-40B4-BE49-F238E27FC236}">
                <a16:creationId xmlns:a16="http://schemas.microsoft.com/office/drawing/2014/main" id="{7BF5EC78-87B9-A485-AEC6-9C930264A31E}"/>
              </a:ext>
            </a:extLst>
          </p:cNvPr>
          <p:cNvSpPr txBox="1"/>
          <p:nvPr/>
        </p:nvSpPr>
        <p:spPr>
          <a:xfrm>
            <a:off x="2021840" y="4533624"/>
            <a:ext cx="4074160" cy="2031325"/>
          </a:xfrm>
          <a:prstGeom prst="rect">
            <a:avLst/>
          </a:prstGeom>
          <a:noFill/>
        </p:spPr>
        <p:txBody>
          <a:bodyPr wrap="square" rtlCol="0">
            <a:spAutoFit/>
          </a:bodyPr>
          <a:lstStyle/>
          <a:p>
            <a:r>
              <a:rPr lang="en-US" sz="1400" b="1" dirty="0">
                <a:latin typeface="Abadi" panose="020B0604020104020204" pitchFamily="34" charset="0"/>
              </a:rPr>
              <a:t>This visual maps total sales against discount percentages for the top 10 cities. Ideally, higher discounts should correspond to increased sales. However, we observe certain cities offering steeper discounts but not yielding proportional sales volume — a sign of underperformance relative to investment. This opens up opportunities to reevaluate discount strategies or marketing efforts in those regions.</a:t>
            </a:r>
            <a:endParaRPr lang="en-IN" sz="1400" b="1" dirty="0">
              <a:latin typeface="Abadi" panose="020B0604020104020204" pitchFamily="34" charset="0"/>
            </a:endParaRPr>
          </a:p>
        </p:txBody>
      </p:sp>
    </p:spTree>
    <p:extLst>
      <p:ext uri="{BB962C8B-B14F-4D97-AF65-F5344CB8AC3E}">
        <p14:creationId xmlns:p14="http://schemas.microsoft.com/office/powerpoint/2010/main" val="248277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11C2-D47F-C1A9-1757-0C049C6A43A1}"/>
              </a:ext>
            </a:extLst>
          </p:cNvPr>
          <p:cNvSpPr>
            <a:spLocks noGrp="1"/>
          </p:cNvSpPr>
          <p:nvPr>
            <p:ph type="title"/>
          </p:nvPr>
        </p:nvSpPr>
        <p:spPr>
          <a:xfrm>
            <a:off x="270509" y="314960"/>
            <a:ext cx="5998211" cy="744096"/>
          </a:xfrm>
        </p:spPr>
        <p:txBody>
          <a:bodyPr>
            <a:normAutofit/>
          </a:bodyPr>
          <a:lstStyle/>
          <a:p>
            <a:r>
              <a:rPr lang="en-US" sz="4000" b="1" i="1" u="sng" dirty="0">
                <a:latin typeface="Aharoni" panose="02010803020104030203" pitchFamily="2" charset="-79"/>
                <a:cs typeface="Aharoni" panose="02010803020104030203" pitchFamily="2" charset="-79"/>
              </a:rPr>
              <a:t>Business Scenario </a:t>
            </a:r>
            <a:r>
              <a:rPr lang="en-US" sz="4000" b="1" i="1" dirty="0">
                <a:latin typeface="Aharoni" panose="02010803020104030203" pitchFamily="2" charset="-79"/>
                <a:cs typeface="Aharoni" panose="02010803020104030203" pitchFamily="2" charset="-79"/>
              </a:rPr>
              <a:t>3:-</a:t>
            </a:r>
            <a:endParaRPr lang="en-IN" sz="4000" dirty="0"/>
          </a:p>
        </p:txBody>
      </p:sp>
      <p:sp>
        <p:nvSpPr>
          <p:cNvPr id="3" name="Content Placeholder 2">
            <a:extLst>
              <a:ext uri="{FF2B5EF4-FFF2-40B4-BE49-F238E27FC236}">
                <a16:creationId xmlns:a16="http://schemas.microsoft.com/office/drawing/2014/main" id="{DDCAE3A8-875F-58B7-5902-DF97A11D9371}"/>
              </a:ext>
            </a:extLst>
          </p:cNvPr>
          <p:cNvSpPr>
            <a:spLocks noGrp="1"/>
          </p:cNvSpPr>
          <p:nvPr>
            <p:ph idx="1"/>
          </p:nvPr>
        </p:nvSpPr>
        <p:spPr>
          <a:xfrm>
            <a:off x="158750" y="1088774"/>
            <a:ext cx="5998211" cy="5769226"/>
          </a:xfrm>
        </p:spPr>
        <p:txBody>
          <a:bodyPr/>
          <a:lstStyle/>
          <a:p>
            <a:pPr marL="0" indent="0">
              <a:buNone/>
            </a:pPr>
            <a:r>
              <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Are discount patterns affecting target achievements? </a:t>
            </a:r>
          </a:p>
          <a:p>
            <a:pPr marL="0" indent="0">
              <a:buNone/>
            </a:pPr>
            <a:endPar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endPar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a:p>
            <a:pPr marL="0" indent="0">
              <a:buNone/>
            </a:pPr>
            <a:r>
              <a:rPr lang="en-US"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Which states are achieving or exceeding their sales targets?</a:t>
            </a:r>
            <a:endParaRPr lang="en-IN"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screenshot of a graph&#10;&#10;AI-generated content may be incorrect.">
            <a:extLst>
              <a:ext uri="{FF2B5EF4-FFF2-40B4-BE49-F238E27FC236}">
                <a16:creationId xmlns:a16="http://schemas.microsoft.com/office/drawing/2014/main" id="{72DC8512-384F-8712-299C-6A48C32A75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209514"/>
            <a:ext cx="5516879" cy="2305372"/>
          </a:xfrm>
          <a:prstGeom prst="rect">
            <a:avLst/>
          </a:prstGeom>
        </p:spPr>
      </p:pic>
      <p:sp>
        <p:nvSpPr>
          <p:cNvPr id="7" name="TextBox 6">
            <a:extLst>
              <a:ext uri="{FF2B5EF4-FFF2-40B4-BE49-F238E27FC236}">
                <a16:creationId xmlns:a16="http://schemas.microsoft.com/office/drawing/2014/main" id="{C8E71DB0-9B9A-F78B-3608-61D2B74D6E74}"/>
              </a:ext>
            </a:extLst>
          </p:cNvPr>
          <p:cNvSpPr txBox="1"/>
          <p:nvPr/>
        </p:nvSpPr>
        <p:spPr>
          <a:xfrm>
            <a:off x="158750" y="1992868"/>
            <a:ext cx="5937250" cy="1569660"/>
          </a:xfrm>
          <a:prstGeom prst="rect">
            <a:avLst/>
          </a:prstGeom>
          <a:noFill/>
        </p:spPr>
        <p:txBody>
          <a:bodyPr wrap="square" rtlCol="0">
            <a:spAutoFit/>
          </a:bodyPr>
          <a:lstStyle/>
          <a:p>
            <a:r>
              <a:rPr lang="en-US" sz="1200" b="1" dirty="0">
                <a:latin typeface="Abadi" panose="020B0604020104020204" pitchFamily="34" charset="0"/>
              </a:rPr>
              <a:t>The table highlights city-wise performance by comparing total targets, sales, discounts, and achievement percentages. Interestingly, cities offering higher discounts like </a:t>
            </a:r>
            <a:r>
              <a:rPr lang="en-US" sz="1200" b="1" i="1" dirty="0">
                <a:latin typeface="Abadi" panose="020B0604020104020204" pitchFamily="34" charset="0"/>
              </a:rPr>
              <a:t>Ahmedabad Local</a:t>
            </a:r>
            <a:r>
              <a:rPr lang="en-US" sz="1200" b="1" dirty="0">
                <a:latin typeface="Abadi" panose="020B0604020104020204" pitchFamily="34" charset="0"/>
              </a:rPr>
              <a:t> (24.79%) and </a:t>
            </a:r>
            <a:r>
              <a:rPr lang="en-US" sz="1200" b="1" i="1" dirty="0" err="1">
                <a:latin typeface="Abadi" panose="020B0604020104020204" pitchFamily="34" charset="0"/>
              </a:rPr>
              <a:t>Botad</a:t>
            </a:r>
            <a:r>
              <a:rPr lang="en-US" sz="1200" b="1" dirty="0">
                <a:latin typeface="Abadi" panose="020B0604020104020204" pitchFamily="34" charset="0"/>
              </a:rPr>
              <a:t> (19.23%) are still showing very low achievement rates — just 1.3% and 1.4% respectively. This suggests that simply increasing discounts is not effectively driving target achievement. On the contrary, cities like </a:t>
            </a:r>
            <a:r>
              <a:rPr lang="en-US" sz="1200" b="1" i="1" dirty="0" err="1">
                <a:latin typeface="Abadi" panose="020B0604020104020204" pitchFamily="34" charset="0"/>
              </a:rPr>
              <a:t>Banaigarh</a:t>
            </a:r>
            <a:r>
              <a:rPr lang="en-US" sz="1200" b="1" dirty="0">
                <a:latin typeface="Abadi" panose="020B0604020104020204" pitchFamily="34" charset="0"/>
              </a:rPr>
              <a:t> and </a:t>
            </a:r>
            <a:r>
              <a:rPr lang="en-US" sz="1200" b="1" i="1" dirty="0">
                <a:latin typeface="Abadi" panose="020B0604020104020204" pitchFamily="34" charset="0"/>
              </a:rPr>
              <a:t>Basta</a:t>
            </a:r>
            <a:r>
              <a:rPr lang="en-US" sz="1200" b="1" dirty="0">
                <a:latin typeface="Abadi" panose="020B0604020104020204" pitchFamily="34" charset="0"/>
              </a:rPr>
              <a:t>, with relatively modest discounts, are achieving better efficiency. This indicates a potential misalignment between discount strategy and consumer response, signaling a need for more targeted promotions or localized marketing approaches.</a:t>
            </a:r>
            <a:endParaRPr lang="en-IN" sz="1200" b="1" dirty="0">
              <a:latin typeface="Abadi" panose="020B0604020104020204" pitchFamily="34" charset="0"/>
            </a:endParaRPr>
          </a:p>
        </p:txBody>
      </p:sp>
      <p:pic>
        <p:nvPicPr>
          <p:cNvPr id="9" name="Picture 8" descr="A screenshot of a graph&#10;&#10;AI-generated content may be incorrect.">
            <a:extLst>
              <a:ext uri="{FF2B5EF4-FFF2-40B4-BE49-F238E27FC236}">
                <a16:creationId xmlns:a16="http://schemas.microsoft.com/office/drawing/2014/main" id="{A8DBD133-EF89-F9CC-56A9-D430FB3B90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6961" y="3831268"/>
            <a:ext cx="5340127" cy="2630492"/>
          </a:xfrm>
          <a:prstGeom prst="rect">
            <a:avLst/>
          </a:prstGeom>
        </p:spPr>
      </p:pic>
      <p:sp>
        <p:nvSpPr>
          <p:cNvPr id="10" name="TextBox 9">
            <a:extLst>
              <a:ext uri="{FF2B5EF4-FFF2-40B4-BE49-F238E27FC236}">
                <a16:creationId xmlns:a16="http://schemas.microsoft.com/office/drawing/2014/main" id="{D5378A5D-13E1-5260-9F09-EF817A24A9D3}"/>
              </a:ext>
            </a:extLst>
          </p:cNvPr>
          <p:cNvSpPr txBox="1"/>
          <p:nvPr/>
        </p:nvSpPr>
        <p:spPr>
          <a:xfrm>
            <a:off x="158750" y="4661701"/>
            <a:ext cx="5937250" cy="1754326"/>
          </a:xfrm>
          <a:prstGeom prst="rect">
            <a:avLst/>
          </a:prstGeom>
          <a:noFill/>
        </p:spPr>
        <p:txBody>
          <a:bodyPr wrap="square" rtlCol="0">
            <a:spAutoFit/>
          </a:bodyPr>
          <a:lstStyle/>
          <a:p>
            <a:r>
              <a:rPr lang="en-US" sz="1200" b="1" dirty="0">
                <a:latin typeface="Abadi" panose="020B0604020104020204" pitchFamily="34" charset="0"/>
              </a:rPr>
              <a:t>The visual presents a comparative overview of total sales vs targets across multiple states. States like </a:t>
            </a:r>
            <a:r>
              <a:rPr lang="en-US" sz="1200" b="1" i="1" dirty="0">
                <a:latin typeface="Abadi" panose="020B0604020104020204" pitchFamily="34" charset="0"/>
              </a:rPr>
              <a:t>Andaman and Nicobar, Chhattisgarh, Goa,</a:t>
            </a:r>
            <a:r>
              <a:rPr lang="en-US" sz="1200" b="1" dirty="0">
                <a:latin typeface="Abadi" panose="020B0604020104020204" pitchFamily="34" charset="0"/>
              </a:rPr>
              <a:t> and </a:t>
            </a:r>
            <a:r>
              <a:rPr lang="en-US" sz="1200" b="1" i="1" dirty="0">
                <a:latin typeface="Abadi" panose="020B0604020104020204" pitchFamily="34" charset="0"/>
              </a:rPr>
              <a:t>Himachal Pradesh</a:t>
            </a:r>
            <a:r>
              <a:rPr lang="en-US" sz="1200" b="1" dirty="0">
                <a:latin typeface="Abadi" panose="020B0604020104020204" pitchFamily="34" charset="0"/>
              </a:rPr>
              <a:t> are shown with yellow indicators, suggesting they are performing near target or showing stable growth. However, several key states such as </a:t>
            </a:r>
            <a:r>
              <a:rPr lang="en-US" sz="1200" b="1" i="1" dirty="0">
                <a:latin typeface="Abadi" panose="020B0604020104020204" pitchFamily="34" charset="0"/>
              </a:rPr>
              <a:t>Andhra Pradesh, Assam, Bihar, Haryana,</a:t>
            </a:r>
            <a:r>
              <a:rPr lang="en-US" sz="1200" b="1" dirty="0">
                <a:latin typeface="Abadi" panose="020B0604020104020204" pitchFamily="34" charset="0"/>
              </a:rPr>
              <a:t> and </a:t>
            </a:r>
            <a:r>
              <a:rPr lang="en-US" sz="1200" b="1" i="1" dirty="0">
                <a:latin typeface="Abadi" panose="020B0604020104020204" pitchFamily="34" charset="0"/>
              </a:rPr>
              <a:t>Arunachal Pradesh</a:t>
            </a:r>
            <a:r>
              <a:rPr lang="en-US" sz="1200" b="1" dirty="0">
                <a:latin typeface="Abadi" panose="020B0604020104020204" pitchFamily="34" charset="0"/>
              </a:rPr>
              <a:t> are underperforming, as indicated by the red status dots. Their total sales remain significantly below the target despite having considerable gross sales. This reveals performance gaps, emphasizing the need to investigate regional market challenges, optimize local strategies, or evaluate supply chain and promotional effectiveness in the red-marked states.</a:t>
            </a:r>
            <a:endParaRPr lang="en-IN" sz="1200" b="1" dirty="0">
              <a:latin typeface="Abadi" panose="020B0604020104020204" pitchFamily="34" charset="0"/>
            </a:endParaRPr>
          </a:p>
        </p:txBody>
      </p:sp>
    </p:spTree>
    <p:extLst>
      <p:ext uri="{BB962C8B-B14F-4D97-AF65-F5344CB8AC3E}">
        <p14:creationId xmlns:p14="http://schemas.microsoft.com/office/powerpoint/2010/main" val="420586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8A886-6D53-9DE0-010D-F7F79F7AB805}"/>
              </a:ext>
            </a:extLst>
          </p:cNvPr>
          <p:cNvSpPr>
            <a:spLocks noGrp="1"/>
          </p:cNvSpPr>
          <p:nvPr>
            <p:ph type="title"/>
          </p:nvPr>
        </p:nvSpPr>
        <p:spPr>
          <a:xfrm>
            <a:off x="453389" y="203701"/>
            <a:ext cx="5977891" cy="863099"/>
          </a:xfrm>
        </p:spPr>
        <p:txBody>
          <a:bodyPr>
            <a:normAutofit/>
          </a:bodyPr>
          <a:lstStyle/>
          <a:p>
            <a:r>
              <a:rPr lang="en-US" sz="4000" b="1" i="1" u="sng" dirty="0">
                <a:latin typeface="Aharoni" panose="02010803020104030203" pitchFamily="2" charset="-79"/>
                <a:cs typeface="Aharoni" panose="02010803020104030203" pitchFamily="2" charset="-79"/>
              </a:rPr>
              <a:t>Business Scenario </a:t>
            </a:r>
            <a:r>
              <a:rPr lang="en-US" sz="4000" b="1" i="1" dirty="0">
                <a:latin typeface="Aharoni" panose="02010803020104030203" pitchFamily="2" charset="-79"/>
                <a:cs typeface="Aharoni" panose="02010803020104030203" pitchFamily="2" charset="-79"/>
              </a:rPr>
              <a:t>4 :-</a:t>
            </a:r>
            <a:endParaRPr lang="en-IN" sz="4000" dirty="0"/>
          </a:p>
        </p:txBody>
      </p:sp>
      <p:sp>
        <p:nvSpPr>
          <p:cNvPr id="3" name="Content Placeholder 2">
            <a:extLst>
              <a:ext uri="{FF2B5EF4-FFF2-40B4-BE49-F238E27FC236}">
                <a16:creationId xmlns:a16="http://schemas.microsoft.com/office/drawing/2014/main" id="{8E6A3ABE-230C-C355-57DA-03600BDD0FC2}"/>
              </a:ext>
            </a:extLst>
          </p:cNvPr>
          <p:cNvSpPr>
            <a:spLocks noGrp="1"/>
          </p:cNvSpPr>
          <p:nvPr>
            <p:ph idx="1"/>
          </p:nvPr>
        </p:nvSpPr>
        <p:spPr>
          <a:xfrm>
            <a:off x="453389" y="1066800"/>
            <a:ext cx="5642611" cy="5639562"/>
          </a:xfrm>
        </p:spPr>
        <p:txBody>
          <a:bodyPr/>
          <a:lstStyle/>
          <a:p>
            <a:pPr marL="0" indent="0">
              <a:buNone/>
            </a:pPr>
            <a:r>
              <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What is the correlation between discount % and target achievement?</a:t>
            </a:r>
            <a:endParaRPr lang="en-IN"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graph of blue dots&#10;&#10;AI-generated content may be incorrect.">
            <a:extLst>
              <a:ext uri="{FF2B5EF4-FFF2-40B4-BE49-F238E27FC236}">
                <a16:creationId xmlns:a16="http://schemas.microsoft.com/office/drawing/2014/main" id="{90E1D972-7F17-2DB7-2376-AFD0940A53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1929898"/>
            <a:ext cx="5642611" cy="3282181"/>
          </a:xfrm>
          <a:prstGeom prst="rect">
            <a:avLst/>
          </a:prstGeom>
        </p:spPr>
      </p:pic>
      <p:sp>
        <p:nvSpPr>
          <p:cNvPr id="6" name="TextBox 5">
            <a:extLst>
              <a:ext uri="{FF2B5EF4-FFF2-40B4-BE49-F238E27FC236}">
                <a16:creationId xmlns:a16="http://schemas.microsoft.com/office/drawing/2014/main" id="{F838CDF3-FBC1-9107-3530-71898DF51297}"/>
              </a:ext>
            </a:extLst>
          </p:cNvPr>
          <p:cNvSpPr txBox="1"/>
          <p:nvPr/>
        </p:nvSpPr>
        <p:spPr>
          <a:xfrm>
            <a:off x="619760" y="2057400"/>
            <a:ext cx="5303520" cy="3970318"/>
          </a:xfrm>
          <a:prstGeom prst="rect">
            <a:avLst/>
          </a:prstGeom>
          <a:noFill/>
        </p:spPr>
        <p:txBody>
          <a:bodyPr wrap="square" rtlCol="0">
            <a:spAutoFit/>
          </a:bodyPr>
          <a:lstStyle/>
          <a:p>
            <a:pPr>
              <a:buNone/>
            </a:pPr>
            <a:r>
              <a:rPr lang="en-US" b="1" dirty="0">
                <a:latin typeface="Abadi" panose="020B0604020104020204" pitchFamily="34" charset="0"/>
              </a:rPr>
              <a:t>The scatter plot visual highlights a slightly negative correlation between Discount % and Achievement %. As discounts increase beyond the 20–25% range, the target achievement % tends to decline for most cities.</a:t>
            </a:r>
          </a:p>
          <a:p>
            <a:pPr>
              <a:buNone/>
            </a:pPr>
            <a:r>
              <a:rPr lang="en-US" b="1" dirty="0">
                <a:latin typeface="Abadi" panose="020B0604020104020204" pitchFamily="34" charset="0"/>
              </a:rPr>
              <a:t>Despite higher discounts aimed at boosting sales, the achievement percentage often remains below 5%, suggesting that aggressive discounting does not guarantee better performance against targets. In fact, it may be counterproductive, hinting at issues such as:</a:t>
            </a:r>
          </a:p>
          <a:p>
            <a:pPr>
              <a:buFont typeface="Arial" panose="020B0604020202020204" pitchFamily="34" charset="0"/>
              <a:buChar char="•"/>
            </a:pPr>
            <a:r>
              <a:rPr lang="en-US" b="1" dirty="0">
                <a:latin typeface="Abadi" panose="020B0604020104020204" pitchFamily="34" charset="0"/>
              </a:rPr>
              <a:t>Unsustainable pricing strategies,</a:t>
            </a:r>
          </a:p>
          <a:p>
            <a:pPr>
              <a:buFont typeface="Arial" panose="020B0604020202020204" pitchFamily="34" charset="0"/>
              <a:buChar char="•"/>
            </a:pPr>
            <a:r>
              <a:rPr lang="en-US" b="1" dirty="0">
                <a:latin typeface="Abadi" panose="020B0604020104020204" pitchFamily="34" charset="0"/>
              </a:rPr>
              <a:t>Target setting misalignment,</a:t>
            </a:r>
          </a:p>
          <a:p>
            <a:pPr>
              <a:buFont typeface="Arial" panose="020B0604020202020204" pitchFamily="34" charset="0"/>
              <a:buChar char="•"/>
            </a:pPr>
            <a:r>
              <a:rPr lang="en-US" b="1" dirty="0">
                <a:latin typeface="Abadi" panose="020B0604020104020204" pitchFamily="34" charset="0"/>
              </a:rPr>
              <a:t>Or customer segments less responsive to discounts.</a:t>
            </a:r>
          </a:p>
        </p:txBody>
      </p:sp>
    </p:spTree>
    <p:extLst>
      <p:ext uri="{BB962C8B-B14F-4D97-AF65-F5344CB8AC3E}">
        <p14:creationId xmlns:p14="http://schemas.microsoft.com/office/powerpoint/2010/main" val="422580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A258B-B6B9-389C-8D6C-319C06DE3584}"/>
              </a:ext>
            </a:extLst>
          </p:cNvPr>
          <p:cNvSpPr>
            <a:spLocks noGrp="1"/>
          </p:cNvSpPr>
          <p:nvPr>
            <p:ph type="title"/>
          </p:nvPr>
        </p:nvSpPr>
        <p:spPr>
          <a:xfrm>
            <a:off x="321309" y="76961"/>
            <a:ext cx="6028691" cy="989839"/>
          </a:xfrm>
        </p:spPr>
        <p:txBody>
          <a:bodyPr>
            <a:normAutofit/>
          </a:bodyPr>
          <a:lstStyle/>
          <a:p>
            <a:r>
              <a:rPr lang="en-US" sz="4000" b="1" i="1" u="sng" dirty="0">
                <a:latin typeface="Aharoni" panose="02010803020104030203" pitchFamily="2" charset="-79"/>
                <a:cs typeface="Aharoni" panose="02010803020104030203" pitchFamily="2" charset="-79"/>
              </a:rPr>
              <a:t>Business Scenario </a:t>
            </a:r>
            <a:r>
              <a:rPr lang="en-US" sz="4000" b="1" i="1" dirty="0">
                <a:latin typeface="Aharoni" panose="02010803020104030203" pitchFamily="2" charset="-79"/>
                <a:cs typeface="Aharoni" panose="02010803020104030203" pitchFamily="2" charset="-79"/>
              </a:rPr>
              <a:t>5 :-</a:t>
            </a:r>
            <a:endParaRPr lang="en-IN" sz="4000" dirty="0"/>
          </a:p>
        </p:txBody>
      </p:sp>
      <p:sp>
        <p:nvSpPr>
          <p:cNvPr id="4" name="Rectangle 1">
            <a:extLst>
              <a:ext uri="{FF2B5EF4-FFF2-40B4-BE49-F238E27FC236}">
                <a16:creationId xmlns:a16="http://schemas.microsoft.com/office/drawing/2014/main" id="{8CC69C38-D6CD-91FD-1A4B-F2369A6E798A}"/>
              </a:ext>
            </a:extLst>
          </p:cNvPr>
          <p:cNvSpPr>
            <a:spLocks noGrp="1" noChangeArrowheads="1"/>
          </p:cNvSpPr>
          <p:nvPr>
            <p:ph idx="1"/>
          </p:nvPr>
        </p:nvSpPr>
        <p:spPr bwMode="auto">
          <a:xfrm>
            <a:off x="126004" y="1061274"/>
            <a:ext cx="602869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ADLaM Display" panose="02010000000000000000" pitchFamily="2" charset="0"/>
                <a:ea typeface="ADLaM Display" panose="02010000000000000000" pitchFamily="2" charset="0"/>
                <a:cs typeface="ADLaM Display" panose="02010000000000000000" pitchFamily="2" charset="0"/>
              </a:rPr>
              <a:t>How are sales performing month-to-date (MTD),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rgbClr val="C00000"/>
                </a:solidFill>
                <a:effectLst/>
                <a:latin typeface="ADLaM Display" panose="02010000000000000000" pitchFamily="2" charset="0"/>
                <a:ea typeface="ADLaM Display" panose="02010000000000000000" pitchFamily="2" charset="0"/>
                <a:cs typeface="ADLaM Display" panose="02010000000000000000" pitchFamily="2" charset="0"/>
              </a:rPr>
              <a:t>quarter-to-date (QTD), and year-to-date (YTD)?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3F7B9372-0859-58C8-19E1-EB61F84FC30F}"/>
              </a:ext>
            </a:extLst>
          </p:cNvPr>
          <p:cNvSpPr txBox="1"/>
          <p:nvPr/>
        </p:nvSpPr>
        <p:spPr>
          <a:xfrm>
            <a:off x="112465" y="2076937"/>
            <a:ext cx="5969996" cy="4154984"/>
          </a:xfrm>
          <a:prstGeom prst="rect">
            <a:avLst/>
          </a:prstGeom>
          <a:noFill/>
        </p:spPr>
        <p:txBody>
          <a:bodyPr wrap="square" rtlCol="0">
            <a:spAutoFit/>
          </a:bodyPr>
          <a:lstStyle/>
          <a:p>
            <a:pPr>
              <a:buNone/>
            </a:pPr>
            <a:r>
              <a:rPr lang="en-US" sz="1200" b="1" dirty="0">
                <a:latin typeface="Abadi" panose="020B0604020104020204" pitchFamily="34" charset="0"/>
              </a:rPr>
              <a:t>The dashboard illustrates how the organization is tracking performance over time — capturing insights at monthly (MTD), quarterly (QTD), and yearly (YTD) levels.</a:t>
            </a:r>
          </a:p>
          <a:p>
            <a:pPr>
              <a:buFont typeface="Arial" panose="020B0604020202020204" pitchFamily="34" charset="0"/>
              <a:buChar char="•"/>
            </a:pPr>
            <a:r>
              <a:rPr lang="en-US" sz="1200" b="1" dirty="0">
                <a:latin typeface="Abadi" panose="020B0604020104020204" pitchFamily="34" charset="0"/>
              </a:rPr>
              <a:t>MTD (Month-to-Date):</a:t>
            </a:r>
            <a:br>
              <a:rPr lang="en-US" sz="1200" b="1" dirty="0">
                <a:latin typeface="Abadi" panose="020B0604020104020204" pitchFamily="34" charset="0"/>
              </a:rPr>
            </a:br>
            <a:r>
              <a:rPr lang="en-US" sz="1200" b="1" dirty="0">
                <a:latin typeface="Abadi" panose="020B0604020104020204" pitchFamily="34" charset="0"/>
              </a:rPr>
              <a:t>Performance varies each month with noticeable surges in key months like March 2021, which saw significant MTD sales of ₹37.28M, contributing to a strong Q1 finish. However, months like April 2020 recorded only ₹803K, showing weak starts that potentially impacted quarterly goals.</a:t>
            </a:r>
          </a:p>
          <a:p>
            <a:pPr>
              <a:buFont typeface="Arial" panose="020B0604020202020204" pitchFamily="34" charset="0"/>
              <a:buChar char="•"/>
            </a:pPr>
            <a:r>
              <a:rPr lang="en-US" sz="1200" b="1" dirty="0">
                <a:latin typeface="Abadi" panose="020B0604020104020204" pitchFamily="34" charset="0"/>
              </a:rPr>
              <a:t>QTD (Quarter-to-Date):</a:t>
            </a:r>
            <a:br>
              <a:rPr lang="en-US" sz="1200" b="1" dirty="0">
                <a:latin typeface="Abadi" panose="020B0604020104020204" pitchFamily="34" charset="0"/>
              </a:rPr>
            </a:br>
            <a:r>
              <a:rPr lang="en-US" sz="1200" b="1" dirty="0">
                <a:latin typeface="Abadi" panose="020B0604020104020204" pitchFamily="34" charset="0"/>
              </a:rPr>
              <a:t>The most robust QTD figure comes from Q4 2020, where the company recorded over ₹95.33M in QTD sales, indicating an aggressive end-of-year push. Consistently improving QTD in 2021 reflects stable or upward momentum quarter-over-quarter.</a:t>
            </a:r>
          </a:p>
          <a:p>
            <a:pPr>
              <a:buFont typeface="Arial" panose="020B0604020202020204" pitchFamily="34" charset="0"/>
              <a:buChar char="•"/>
            </a:pPr>
            <a:r>
              <a:rPr lang="en-US" sz="1200" b="1" dirty="0">
                <a:latin typeface="Abadi" panose="020B0604020104020204" pitchFamily="34" charset="0"/>
              </a:rPr>
              <a:t>YTD (Year-to-Date):</a:t>
            </a:r>
            <a:br>
              <a:rPr lang="en-US" sz="1200" b="1" dirty="0">
                <a:latin typeface="Abadi" panose="020B0604020104020204" pitchFamily="34" charset="0"/>
              </a:rPr>
            </a:br>
            <a:r>
              <a:rPr lang="en-US" sz="1200" b="1" dirty="0">
                <a:latin typeface="Abadi" panose="020B0604020104020204" pitchFamily="34" charset="0"/>
              </a:rPr>
              <a:t>Although not explicitly shown in the dashboard, cumulative QTD values across all quarters paint the YTD picture. With Total Sales at ₹1148M and Target at ₹1633.32M, the company has achieved ~70.29% of its yearly goal, suggesting scope for improvement as the year closes.</a:t>
            </a:r>
          </a:p>
          <a:p>
            <a:pPr>
              <a:buNone/>
            </a:pPr>
            <a:r>
              <a:rPr lang="en-US" sz="1200" b="1" dirty="0">
                <a:latin typeface="Abadi" panose="020B0604020104020204" pitchFamily="34" charset="0"/>
              </a:rPr>
              <a:t>📈 Status Indicators:</a:t>
            </a:r>
            <a:br>
              <a:rPr lang="en-US" sz="1200" b="1" dirty="0">
                <a:latin typeface="Abadi" panose="020B0604020104020204" pitchFamily="34" charset="0"/>
              </a:rPr>
            </a:br>
            <a:r>
              <a:rPr lang="en-US" sz="1200" b="1" dirty="0">
                <a:latin typeface="Abadi" panose="020B0604020104020204" pitchFamily="34" charset="0"/>
              </a:rPr>
              <a:t>Color-coded status icons show sales trend consistency:</a:t>
            </a:r>
          </a:p>
          <a:p>
            <a:pPr>
              <a:buFont typeface="Arial" panose="020B0604020202020204" pitchFamily="34" charset="0"/>
              <a:buChar char="•"/>
            </a:pPr>
            <a:r>
              <a:rPr lang="en-US" sz="1200" b="1" dirty="0">
                <a:latin typeface="Abadi" panose="020B0604020104020204" pitchFamily="34" charset="0"/>
              </a:rPr>
              <a:t>✅ Stable/Up: Majority of quarters and months in 2021 and 2022 are showing stable/upward trends.</a:t>
            </a:r>
          </a:p>
          <a:p>
            <a:pPr>
              <a:buFont typeface="Arial" panose="020B0604020202020204" pitchFamily="34" charset="0"/>
              <a:buChar char="•"/>
            </a:pPr>
            <a:r>
              <a:rPr lang="en-US" sz="1200" b="1" dirty="0">
                <a:latin typeface="Abadi" panose="020B0604020104020204" pitchFamily="34" charset="0"/>
              </a:rPr>
              <a:t>⚠️ Drop: February 2021 showed a dip, requiring deeper investigation into performance issues.</a:t>
            </a:r>
          </a:p>
        </p:txBody>
      </p:sp>
      <p:pic>
        <p:nvPicPr>
          <p:cNvPr id="8" name="Picture 7" descr="A screenshot of a computer&#10;&#10;AI-generated content may be incorrect.">
            <a:extLst>
              <a:ext uri="{FF2B5EF4-FFF2-40B4-BE49-F238E27FC236}">
                <a16:creationId xmlns:a16="http://schemas.microsoft.com/office/drawing/2014/main" id="{1CEF981C-60D9-F904-6ADC-A153632727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8234" y="1107440"/>
            <a:ext cx="5373526" cy="5516880"/>
          </a:xfrm>
          <a:prstGeom prst="rect">
            <a:avLst/>
          </a:prstGeom>
        </p:spPr>
      </p:pic>
    </p:spTree>
    <p:extLst>
      <p:ext uri="{BB962C8B-B14F-4D97-AF65-F5344CB8AC3E}">
        <p14:creationId xmlns:p14="http://schemas.microsoft.com/office/powerpoint/2010/main" val="16615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4DE6-E5AD-9788-9B12-AE18CCF60EDF}"/>
              </a:ext>
            </a:extLst>
          </p:cNvPr>
          <p:cNvSpPr>
            <a:spLocks noGrp="1"/>
          </p:cNvSpPr>
          <p:nvPr>
            <p:ph type="title"/>
          </p:nvPr>
        </p:nvSpPr>
        <p:spPr>
          <a:xfrm>
            <a:off x="240029" y="87121"/>
            <a:ext cx="6252211" cy="1010159"/>
          </a:xfrm>
        </p:spPr>
        <p:txBody>
          <a:bodyPr>
            <a:normAutofit/>
          </a:bodyPr>
          <a:lstStyle/>
          <a:p>
            <a:r>
              <a:rPr lang="en-US" sz="4000" b="1" i="1" u="sng" dirty="0">
                <a:latin typeface="Aharoni" panose="02010803020104030203" pitchFamily="2" charset="-79"/>
                <a:cs typeface="Aharoni" panose="02010803020104030203" pitchFamily="2" charset="-79"/>
              </a:rPr>
              <a:t>Business Scenario </a:t>
            </a:r>
            <a:r>
              <a:rPr lang="en-US" sz="4000" b="1" i="1" dirty="0">
                <a:latin typeface="Aharoni" panose="02010803020104030203" pitchFamily="2" charset="-79"/>
                <a:cs typeface="Aharoni" panose="02010803020104030203" pitchFamily="2" charset="-79"/>
              </a:rPr>
              <a:t>5 :-</a:t>
            </a:r>
            <a:endParaRPr lang="en-IN" sz="4000" dirty="0"/>
          </a:p>
        </p:txBody>
      </p:sp>
      <p:sp>
        <p:nvSpPr>
          <p:cNvPr id="3" name="Content Placeholder 2">
            <a:extLst>
              <a:ext uri="{FF2B5EF4-FFF2-40B4-BE49-F238E27FC236}">
                <a16:creationId xmlns:a16="http://schemas.microsoft.com/office/drawing/2014/main" id="{593F48DC-2D94-EE36-7DEA-4B85B3A55D28}"/>
              </a:ext>
            </a:extLst>
          </p:cNvPr>
          <p:cNvSpPr>
            <a:spLocks noGrp="1"/>
          </p:cNvSpPr>
          <p:nvPr>
            <p:ph idx="1"/>
          </p:nvPr>
        </p:nvSpPr>
        <p:spPr>
          <a:xfrm>
            <a:off x="240029" y="1116838"/>
            <a:ext cx="5855971" cy="1010159"/>
          </a:xfrm>
        </p:spPr>
        <p:txBody>
          <a:bodyPr/>
          <a:lstStyle/>
          <a:p>
            <a:r>
              <a:rPr lang="en-US"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Are there any seasonal patterns noticeable?</a:t>
            </a:r>
            <a:endParaRPr lang="en-IN"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screenshot of a computer&#10;&#10;AI-generated content may be incorrect.">
            <a:extLst>
              <a:ext uri="{FF2B5EF4-FFF2-40B4-BE49-F238E27FC236}">
                <a16:creationId xmlns:a16="http://schemas.microsoft.com/office/drawing/2014/main" id="{DEF08940-BB6E-33F4-FE28-1E76DEE799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60" y="1116838"/>
            <a:ext cx="5232400" cy="5537962"/>
          </a:xfrm>
          <a:prstGeom prst="rect">
            <a:avLst/>
          </a:prstGeom>
        </p:spPr>
      </p:pic>
      <p:sp>
        <p:nvSpPr>
          <p:cNvPr id="6" name="TextBox 5">
            <a:extLst>
              <a:ext uri="{FF2B5EF4-FFF2-40B4-BE49-F238E27FC236}">
                <a16:creationId xmlns:a16="http://schemas.microsoft.com/office/drawing/2014/main" id="{F9964E6C-D870-D96B-D3EF-1A789343BEF4}"/>
              </a:ext>
            </a:extLst>
          </p:cNvPr>
          <p:cNvSpPr txBox="1"/>
          <p:nvPr/>
        </p:nvSpPr>
        <p:spPr>
          <a:xfrm>
            <a:off x="423614" y="2126997"/>
            <a:ext cx="5509827" cy="4185761"/>
          </a:xfrm>
          <a:prstGeom prst="rect">
            <a:avLst/>
          </a:prstGeom>
          <a:noFill/>
        </p:spPr>
        <p:txBody>
          <a:bodyPr wrap="square" rtlCol="0">
            <a:spAutoFit/>
          </a:bodyPr>
          <a:lstStyle/>
          <a:p>
            <a:pPr>
              <a:buNone/>
            </a:pPr>
            <a:r>
              <a:rPr lang="en-US" sz="1400" b="1" dirty="0">
                <a:latin typeface="Abadi" panose="020B0604020104020204" pitchFamily="34" charset="0"/>
              </a:rPr>
              <a:t>Insights from the Chart:</a:t>
            </a:r>
          </a:p>
          <a:p>
            <a:pPr>
              <a:buFont typeface="+mj-lt"/>
              <a:buAutoNum type="arabicPeriod"/>
            </a:pPr>
            <a:r>
              <a:rPr lang="en-US" sz="1400" b="1" dirty="0">
                <a:latin typeface="Abadi" panose="020B0604020104020204" pitchFamily="34" charset="0"/>
              </a:rPr>
              <a:t>Strong Q4 Performance:</a:t>
            </a:r>
          </a:p>
          <a:p>
            <a:pPr marL="742950" lvl="1" indent="-285750">
              <a:buFont typeface="+mj-lt"/>
              <a:buAutoNum type="arabicPeriod"/>
            </a:pPr>
            <a:r>
              <a:rPr lang="en-US" sz="1400" b="1" dirty="0">
                <a:latin typeface="Abadi" panose="020B0604020104020204" pitchFamily="34" charset="0"/>
              </a:rPr>
              <a:t>In 2020 Q4, the sales spiked with Total Sales at ₹95.33M, which is significantly higher than other quarters.</a:t>
            </a:r>
          </a:p>
          <a:p>
            <a:pPr marL="742950" lvl="1" indent="-285750">
              <a:buFont typeface="+mj-lt"/>
              <a:buAutoNum type="arabicPeriod"/>
            </a:pPr>
            <a:r>
              <a:rPr lang="en-US" sz="1400" b="1" dirty="0">
                <a:latin typeface="Abadi" panose="020B0604020104020204" pitchFamily="34" charset="0"/>
              </a:rPr>
              <a:t>This trend repeated in 2021 Q4 with ₹28.34M, and while not as high as 2020, it still shows a year-end push, possibly due to festive seasons or annual targets.</a:t>
            </a:r>
          </a:p>
          <a:p>
            <a:pPr>
              <a:buFont typeface="+mj-lt"/>
              <a:buAutoNum type="arabicPeriod"/>
            </a:pPr>
            <a:r>
              <a:rPr lang="en-US" sz="1400" b="1" dirty="0">
                <a:latin typeface="Abadi" panose="020B0604020104020204" pitchFamily="34" charset="0"/>
              </a:rPr>
              <a:t>Consistent Drops in Q1/Q2:</a:t>
            </a:r>
          </a:p>
          <a:p>
            <a:pPr marL="742950" lvl="1" indent="-285750">
              <a:buFont typeface="+mj-lt"/>
              <a:buAutoNum type="arabicPeriod"/>
            </a:pPr>
            <a:r>
              <a:rPr lang="en-US" sz="1400" b="1" dirty="0">
                <a:latin typeface="Abadi" panose="020B0604020104020204" pitchFamily="34" charset="0"/>
              </a:rPr>
              <a:t>Q1 of both 2020 and 2021 shows relatively lower performance, especially April &amp; May. For example:</a:t>
            </a:r>
          </a:p>
          <a:p>
            <a:pPr marL="1143000" lvl="2" indent="-228600">
              <a:buFont typeface="+mj-lt"/>
              <a:buAutoNum type="arabicPeriod"/>
            </a:pPr>
            <a:r>
              <a:rPr lang="en-US" sz="1400" b="1" dirty="0">
                <a:latin typeface="Abadi" panose="020B0604020104020204" pitchFamily="34" charset="0"/>
              </a:rPr>
              <a:t>April 2020 only had ₹803K in sales, the lowest in the dataset.</a:t>
            </a:r>
          </a:p>
          <a:p>
            <a:pPr marL="742950" lvl="1" indent="-285750">
              <a:buFont typeface="+mj-lt"/>
              <a:buAutoNum type="arabicPeriod"/>
            </a:pPr>
            <a:r>
              <a:rPr lang="en-US" sz="1400" b="1" dirty="0">
                <a:latin typeface="Abadi" panose="020B0604020104020204" pitchFamily="34" charset="0"/>
              </a:rPr>
              <a:t>This might suggest a slow season post year-end sales, or possibly external factors (e.g., financial year start, less demand).</a:t>
            </a:r>
          </a:p>
          <a:p>
            <a:pPr>
              <a:buFont typeface="+mj-lt"/>
              <a:buAutoNum type="arabicPeriod"/>
            </a:pPr>
            <a:r>
              <a:rPr lang="en-US" sz="1400" b="1" dirty="0">
                <a:latin typeface="Abadi" panose="020B0604020104020204" pitchFamily="34" charset="0"/>
              </a:rPr>
              <a:t>Recovery and Growth in Q3:</a:t>
            </a:r>
          </a:p>
          <a:p>
            <a:pPr marL="742950" lvl="1" indent="-285750">
              <a:buFont typeface="+mj-lt"/>
              <a:buAutoNum type="arabicPeriod"/>
            </a:pPr>
            <a:r>
              <a:rPr lang="en-US" sz="1400" b="1" dirty="0">
                <a:latin typeface="Abadi" panose="020B0604020104020204" pitchFamily="34" charset="0"/>
              </a:rPr>
              <a:t>In 2021 Q3, sales grew to over ₹45.31M, a significant jump — hinting that mid-year strategies or campaigns could be driving momentum.</a:t>
            </a:r>
          </a:p>
        </p:txBody>
      </p:sp>
    </p:spTree>
    <p:extLst>
      <p:ext uri="{BB962C8B-B14F-4D97-AF65-F5344CB8AC3E}">
        <p14:creationId xmlns:p14="http://schemas.microsoft.com/office/powerpoint/2010/main" val="1566778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3ACE0-6AE3-F7AC-5507-BED32A068AC1}"/>
              </a:ext>
            </a:extLst>
          </p:cNvPr>
          <p:cNvSpPr>
            <a:spLocks noGrp="1"/>
          </p:cNvSpPr>
          <p:nvPr>
            <p:ph type="title"/>
          </p:nvPr>
        </p:nvSpPr>
        <p:spPr>
          <a:xfrm>
            <a:off x="463549" y="76961"/>
            <a:ext cx="5927091" cy="999999"/>
          </a:xfrm>
        </p:spPr>
        <p:txBody>
          <a:bodyPr>
            <a:normAutofit/>
          </a:bodyPr>
          <a:lstStyle/>
          <a:p>
            <a:r>
              <a:rPr lang="en-US" sz="4000" b="1" i="1" u="sng" dirty="0">
                <a:latin typeface="Aharoni" panose="02010803020104030203" pitchFamily="2" charset="-79"/>
                <a:ea typeface="ADLaM Display" panose="02010000000000000000" pitchFamily="2" charset="0"/>
                <a:cs typeface="Aharoni" panose="02010803020104030203" pitchFamily="2" charset="-79"/>
              </a:rPr>
              <a:t>Business Scenario </a:t>
            </a:r>
            <a:r>
              <a:rPr lang="en-US" sz="4000" b="1" i="1" dirty="0">
                <a:latin typeface="Aharoni" panose="02010803020104030203" pitchFamily="2" charset="-79"/>
                <a:ea typeface="ADLaM Display" panose="02010000000000000000" pitchFamily="2" charset="0"/>
                <a:cs typeface="Aharoni" panose="02010803020104030203" pitchFamily="2" charset="-79"/>
              </a:rPr>
              <a:t>6 :-</a:t>
            </a:r>
            <a:endParaRPr lang="en-IN" sz="4000" dirty="0">
              <a:latin typeface="Aharoni" panose="02010803020104030203" pitchFamily="2" charset="-79"/>
              <a:ea typeface="ADLaM Display" panose="02010000000000000000" pitchFamily="2" charset="0"/>
              <a:cs typeface="Aharoni" panose="02010803020104030203" pitchFamily="2" charset="-79"/>
            </a:endParaRPr>
          </a:p>
        </p:txBody>
      </p:sp>
      <p:sp>
        <p:nvSpPr>
          <p:cNvPr id="3" name="Content Placeholder 2">
            <a:extLst>
              <a:ext uri="{FF2B5EF4-FFF2-40B4-BE49-F238E27FC236}">
                <a16:creationId xmlns:a16="http://schemas.microsoft.com/office/drawing/2014/main" id="{AB8B97F4-69DE-0E82-9C3B-E7EAEACA755D}"/>
              </a:ext>
            </a:extLst>
          </p:cNvPr>
          <p:cNvSpPr>
            <a:spLocks noGrp="1"/>
          </p:cNvSpPr>
          <p:nvPr>
            <p:ph idx="1"/>
          </p:nvPr>
        </p:nvSpPr>
        <p:spPr>
          <a:xfrm>
            <a:off x="463549" y="1076960"/>
            <a:ext cx="5632451" cy="999999"/>
          </a:xfrm>
        </p:spPr>
        <p:txBody>
          <a:bodyPr/>
          <a:lstStyle/>
          <a:p>
            <a:r>
              <a:rPr lang="en-US"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What is the 3-month rolling average of sales for each city or state?</a:t>
            </a:r>
            <a:endParaRPr lang="en-IN" b="1"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7" name="Picture 6" descr="A screenshot of a graph&#10;&#10;AI-generated content may be incorrect.">
            <a:extLst>
              <a:ext uri="{FF2B5EF4-FFF2-40B4-BE49-F238E27FC236}">
                <a16:creationId xmlns:a16="http://schemas.microsoft.com/office/drawing/2014/main" id="{7C1EDABF-7836-DFDD-FDEF-8477AB55A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0640" y="1239520"/>
            <a:ext cx="5107736" cy="5405120"/>
          </a:xfrm>
          <a:prstGeom prst="rect">
            <a:avLst/>
          </a:prstGeom>
        </p:spPr>
      </p:pic>
      <p:sp>
        <p:nvSpPr>
          <p:cNvPr id="12" name="Rectangle 4">
            <a:extLst>
              <a:ext uri="{FF2B5EF4-FFF2-40B4-BE49-F238E27FC236}">
                <a16:creationId xmlns:a16="http://schemas.microsoft.com/office/drawing/2014/main" id="{F93F7510-B82B-D9EC-8C8F-74A0D23F4F8A}"/>
              </a:ext>
            </a:extLst>
          </p:cNvPr>
          <p:cNvSpPr>
            <a:spLocks noChangeArrowheads="1"/>
          </p:cNvSpPr>
          <p:nvPr/>
        </p:nvSpPr>
        <p:spPr bwMode="auto">
          <a:xfrm>
            <a:off x="693624" y="1975806"/>
            <a:ext cx="565404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badi" panose="020B0604020104020204" pitchFamily="34" charset="0"/>
              </a:rPr>
              <a:t>Q2 2021 (Apr - Jun):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Sales totals were modest but showed progressive recovery.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April: ₹2.33 Cr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May: ₹39.14 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June: ₹1.80 Cr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Moving Average remained under ₹3.12 Cr—indicating a sluggish period, likely due to post-pandemic effects or seasonal slowness.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badi" panose="020B0604020104020204" pitchFamily="34" charset="0"/>
              </a:rPr>
              <a:t>Q3 2021 (Jul - Sep):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This quarter marked a clear upswing in performance: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July: ₹4.78 Cr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August: ₹6.57 Cr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September: ₹5.17 Cr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Rolling averages increased significantly: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Peaked at ₹5.51 Cr in Sep, indicating strong sales momentum and possibly seasonal demand (e.g., pre-festive or back-to-school periods).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badi" panose="020B0604020104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badi" panose="020B0604020104020204" pitchFamily="34" charset="0"/>
              </a:rPr>
              <a:t> Q4 2021 Summary: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The combined Q4 moving average hit ₹9.44 Cr, the highest across the year, driven by consistent growth in Q3 months.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badi" panose="020B0604020104020204" pitchFamily="34" charset="0"/>
              </a:rPr>
              <a:t>Suggests that sales cycles build up during Q2–Q3, peaking in Q4, potentially due to fiscal closeouts or festive spending.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dirty="0">
              <a:ln>
                <a:noFill/>
              </a:ln>
              <a:solidFill>
                <a:schemeClr val="tx1"/>
              </a:solidFill>
              <a:effectLst/>
              <a:latin typeface="Abadi" panose="020B0604020104020204" pitchFamily="34" charset="0"/>
            </a:endParaRPr>
          </a:p>
        </p:txBody>
      </p:sp>
      <p:sp>
        <p:nvSpPr>
          <p:cNvPr id="13" name="Rectangle 5">
            <a:extLst>
              <a:ext uri="{FF2B5EF4-FFF2-40B4-BE49-F238E27FC236}">
                <a16:creationId xmlns:a16="http://schemas.microsoft.com/office/drawing/2014/main" id="{F86EBF05-E9D9-B643-A4C9-F0B175D34AD1}"/>
              </a:ext>
            </a:extLst>
          </p:cNvPr>
          <p:cNvSpPr>
            <a:spLocks noChangeArrowheads="1"/>
          </p:cNvSpPr>
          <p:nvPr/>
        </p:nvSpPr>
        <p:spPr bwMode="auto">
          <a:xfrm>
            <a:off x="294640" y="1077311"/>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529641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3A8AA-2F64-A240-7A6F-9A508ACAAEB2}"/>
              </a:ext>
            </a:extLst>
          </p:cNvPr>
          <p:cNvSpPr>
            <a:spLocks noGrp="1"/>
          </p:cNvSpPr>
          <p:nvPr>
            <p:ph type="title"/>
          </p:nvPr>
        </p:nvSpPr>
        <p:spPr>
          <a:xfrm>
            <a:off x="494029" y="117601"/>
            <a:ext cx="5764531" cy="989839"/>
          </a:xfrm>
        </p:spPr>
        <p:txBody>
          <a:bodyPr>
            <a:normAutofit/>
          </a:bodyPr>
          <a:lstStyle/>
          <a:p>
            <a:r>
              <a:rPr lang="en-US" sz="4000" b="1" i="1" u="sng" dirty="0">
                <a:latin typeface="Aharoni" panose="02010803020104030203" pitchFamily="2" charset="-79"/>
                <a:ea typeface="ADLaM Display" panose="02010000000000000000" pitchFamily="2" charset="0"/>
                <a:cs typeface="Aharoni" panose="02010803020104030203" pitchFamily="2" charset="-79"/>
              </a:rPr>
              <a:t>Business Scenario </a:t>
            </a:r>
            <a:r>
              <a:rPr lang="en-US" sz="4000" b="1" i="1" dirty="0">
                <a:latin typeface="Aharoni" panose="02010803020104030203" pitchFamily="2" charset="-79"/>
                <a:ea typeface="ADLaM Display" panose="02010000000000000000" pitchFamily="2" charset="0"/>
                <a:cs typeface="Aharoni" panose="02010803020104030203" pitchFamily="2" charset="-79"/>
              </a:rPr>
              <a:t>6 :-</a:t>
            </a:r>
            <a:endParaRPr lang="en-IN" sz="4000" dirty="0"/>
          </a:p>
        </p:txBody>
      </p:sp>
      <p:sp>
        <p:nvSpPr>
          <p:cNvPr id="3" name="Content Placeholder 2">
            <a:extLst>
              <a:ext uri="{FF2B5EF4-FFF2-40B4-BE49-F238E27FC236}">
                <a16:creationId xmlns:a16="http://schemas.microsoft.com/office/drawing/2014/main" id="{EFDD6615-6E31-E4B8-AE28-D917CD1B405F}"/>
              </a:ext>
            </a:extLst>
          </p:cNvPr>
          <p:cNvSpPr>
            <a:spLocks noGrp="1"/>
          </p:cNvSpPr>
          <p:nvPr>
            <p:ph idx="1"/>
          </p:nvPr>
        </p:nvSpPr>
        <p:spPr>
          <a:xfrm>
            <a:off x="494029" y="1107440"/>
            <a:ext cx="5601971" cy="3188586"/>
          </a:xfrm>
        </p:spPr>
        <p:txBody>
          <a:bodyPr>
            <a:normAutofit/>
          </a:bodyPr>
          <a:lstStyle/>
          <a:p>
            <a:r>
              <a:rPr lang="en-US" sz="20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How has the business grown compared to last year’s performance?</a:t>
            </a:r>
            <a:endParaRPr lang="en-IN" sz="20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endParaRPr>
          </a:p>
        </p:txBody>
      </p:sp>
      <p:pic>
        <p:nvPicPr>
          <p:cNvPr id="5" name="Picture 4" descr="A screenshot of a graph&#10;&#10;AI-generated content may be incorrect.">
            <a:extLst>
              <a:ext uri="{FF2B5EF4-FFF2-40B4-BE49-F238E27FC236}">
                <a16:creationId xmlns:a16="http://schemas.microsoft.com/office/drawing/2014/main" id="{C52DDD81-1E78-8CBC-3013-6C6CA80CC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8560" y="1248968"/>
            <a:ext cx="5059680" cy="3047058"/>
          </a:xfrm>
          <a:prstGeom prst="rect">
            <a:avLst/>
          </a:prstGeom>
        </p:spPr>
      </p:pic>
      <p:sp>
        <p:nvSpPr>
          <p:cNvPr id="6" name="TextBox 5">
            <a:extLst>
              <a:ext uri="{FF2B5EF4-FFF2-40B4-BE49-F238E27FC236}">
                <a16:creationId xmlns:a16="http://schemas.microsoft.com/office/drawing/2014/main" id="{55E4AB2C-77E7-16D0-A23B-AFD7C6633484}"/>
              </a:ext>
            </a:extLst>
          </p:cNvPr>
          <p:cNvSpPr txBox="1"/>
          <p:nvPr/>
        </p:nvSpPr>
        <p:spPr>
          <a:xfrm>
            <a:off x="802640" y="1844040"/>
            <a:ext cx="5069840" cy="4524315"/>
          </a:xfrm>
          <a:prstGeom prst="rect">
            <a:avLst/>
          </a:prstGeom>
          <a:noFill/>
        </p:spPr>
        <p:txBody>
          <a:bodyPr wrap="square" rtlCol="0">
            <a:spAutoFit/>
          </a:bodyPr>
          <a:lstStyle/>
          <a:p>
            <a:r>
              <a:rPr lang="en-US" b="1" dirty="0">
                <a:latin typeface="Abadi" panose="020B0604020104020204" pitchFamily="34" charset="0"/>
              </a:rPr>
              <a:t>Compared to 2020, 2021 was a comeback year. With quarterly sales more than doubling in Q2 and Q3, the business showed resilience and agility. Stronger planning and increased demand helped us achieve 70.29% of our sales target. The year-over-year growth is especially visible in Q2 and Q4, signaling recovery from the pandemic slump and entry into a phase of sustained growth. </a:t>
            </a:r>
          </a:p>
          <a:p>
            <a:endParaRPr lang="en-US" b="1" dirty="0">
              <a:latin typeface="Abadi" panose="020B0604020104020204" pitchFamily="34" charset="0"/>
            </a:endParaRPr>
          </a:p>
          <a:p>
            <a:pPr>
              <a:buNone/>
            </a:pPr>
            <a:r>
              <a:rPr lang="en-US" b="1" dirty="0">
                <a:solidFill>
                  <a:schemeClr val="accent5">
                    <a:lumMod val="75000"/>
                  </a:schemeClr>
                </a:solidFill>
              </a:rPr>
              <a:t>Recommendations:</a:t>
            </a:r>
          </a:p>
          <a:p>
            <a:pPr>
              <a:buFont typeface="Arial" panose="020B0604020202020204" pitchFamily="34" charset="0"/>
              <a:buChar char="•"/>
            </a:pPr>
            <a:r>
              <a:rPr lang="en-US" b="1" dirty="0"/>
              <a:t> Replicate Q2–Q4 strategies</a:t>
            </a:r>
            <a:r>
              <a:rPr lang="en-US" dirty="0"/>
              <a:t> across all regions for the next year.</a:t>
            </a:r>
          </a:p>
          <a:p>
            <a:pPr>
              <a:buFont typeface="Arial" panose="020B0604020202020204" pitchFamily="34" charset="0"/>
              <a:buChar char="•"/>
            </a:pPr>
            <a:r>
              <a:rPr lang="en-US" dirty="0"/>
              <a:t> Focus on improving performance in </a:t>
            </a:r>
            <a:r>
              <a:rPr lang="en-US" b="1" dirty="0"/>
              <a:t>Q1</a:t>
            </a:r>
            <a:r>
              <a:rPr lang="en-US" dirty="0"/>
              <a:t>, where achievement still lags.</a:t>
            </a:r>
          </a:p>
          <a:p>
            <a:endParaRPr lang="en-US" dirty="0"/>
          </a:p>
          <a:p>
            <a:endParaRPr lang="en-IN" b="1" dirty="0">
              <a:latin typeface="Abadi" panose="020B0604020104020204" pitchFamily="34" charset="0"/>
            </a:endParaRPr>
          </a:p>
        </p:txBody>
      </p:sp>
    </p:spTree>
    <p:extLst>
      <p:ext uri="{BB962C8B-B14F-4D97-AF65-F5344CB8AC3E}">
        <p14:creationId xmlns:p14="http://schemas.microsoft.com/office/powerpoint/2010/main" val="1352000973"/>
      </p:ext>
    </p:extLst>
  </p:cSld>
  <p:clrMapOvr>
    <a:masterClrMapping/>
  </p:clrMapOvr>
</p:sld>
</file>

<file path=ppt/theme/theme1.xml><?xml version="1.0" encoding="utf-8"?>
<a:theme xmlns:a="http://schemas.openxmlformats.org/drawingml/2006/main" name="MadridVTI">
  <a:themeElements>
    <a:clrScheme name="Madrid R3">
      <a:dk1>
        <a:srgbClr val="000000"/>
      </a:dk1>
      <a:lt1>
        <a:srgbClr val="FFFFFF"/>
      </a:lt1>
      <a:dk2>
        <a:srgbClr val="3A3C45"/>
      </a:dk2>
      <a:lt2>
        <a:srgbClr val="E9EFF1"/>
      </a:lt2>
      <a:accent1>
        <a:srgbClr val="E24400"/>
      </a:accent1>
      <a:accent2>
        <a:srgbClr val="F38E00"/>
      </a:accent2>
      <a:accent3>
        <a:srgbClr val="89B336"/>
      </a:accent3>
      <a:accent4>
        <a:srgbClr val="30B9B9"/>
      </a:accent4>
      <a:accent5>
        <a:srgbClr val="748CF4"/>
      </a:accent5>
      <a:accent6>
        <a:srgbClr val="A673F4"/>
      </a:accent6>
      <a:hlink>
        <a:srgbClr val="008EE6"/>
      </a:hlink>
      <a:folHlink>
        <a:srgbClr val="C1A187"/>
      </a:folHlink>
    </a:clrScheme>
    <a:fontScheme name="Madrid">
      <a:majorFont>
        <a:latin typeface="Seaford Display"/>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dridVTI" id="{5F675924-ADDD-6B4C-A2D4-69150D1F0C16}" vid="{BEA84270-19BD-7342-8ABF-EFF1668AF117}"/>
    </a:ext>
  </a:extLst>
</a:theme>
</file>

<file path=docProps/app.xml><?xml version="1.0" encoding="utf-8"?>
<Properties xmlns="http://schemas.openxmlformats.org/officeDocument/2006/extended-properties" xmlns:vt="http://schemas.openxmlformats.org/officeDocument/2006/docPropsVTypes">
  <Template/>
  <TotalTime>279</TotalTime>
  <Words>1400</Words>
  <Application>Microsoft Office PowerPoint</Application>
  <PresentationFormat>Widescreen</PresentationFormat>
  <Paragraphs>86</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vt:lpstr>
      <vt:lpstr>ADLaM Display</vt:lpstr>
      <vt:lpstr>Aharoni</vt:lpstr>
      <vt:lpstr>Arial</vt:lpstr>
      <vt:lpstr>Seaford Display</vt:lpstr>
      <vt:lpstr>System Font Regular</vt:lpstr>
      <vt:lpstr>Tenorite</vt:lpstr>
      <vt:lpstr>MadridVTI</vt:lpstr>
      <vt:lpstr>PowerPoint Presentation</vt:lpstr>
      <vt:lpstr>Business Scenario -1 :-   </vt:lpstr>
      <vt:lpstr>Business Scenario 2 :-</vt:lpstr>
      <vt:lpstr>Business Scenario 3:-</vt:lpstr>
      <vt:lpstr>Business Scenario 4 :-</vt:lpstr>
      <vt:lpstr>Business Scenario 5 :-</vt:lpstr>
      <vt:lpstr>Business Scenario 5 :-</vt:lpstr>
      <vt:lpstr>Business Scenario 6 :-</vt:lpstr>
      <vt:lpstr>Business Scenario 6 :-</vt:lpstr>
      <vt:lpstr>Business Scenario 7:-</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Banerjee</dc:creator>
  <cp:lastModifiedBy>Ankush Banerjee</cp:lastModifiedBy>
  <cp:revision>2</cp:revision>
  <dcterms:created xsi:type="dcterms:W3CDTF">2025-04-12T06:25:58Z</dcterms:created>
  <dcterms:modified xsi:type="dcterms:W3CDTF">2025-04-14T06:36:50Z</dcterms:modified>
</cp:coreProperties>
</file>