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8" r:id="rId1"/>
  </p:sldMasterIdLst>
  <p:sldIdLst>
    <p:sldId id="256" r:id="rId2"/>
    <p:sldId id="272" r:id="rId3"/>
    <p:sldId id="280" r:id="rId4"/>
    <p:sldId id="257" r:id="rId5"/>
    <p:sldId id="262" r:id="rId6"/>
    <p:sldId id="263" r:id="rId7"/>
    <p:sldId id="264" r:id="rId8"/>
    <p:sldId id="265" r:id="rId9"/>
    <p:sldId id="266" r:id="rId10"/>
    <p:sldId id="267" r:id="rId11"/>
    <p:sldId id="270" r:id="rId12"/>
    <p:sldId id="268" r:id="rId13"/>
    <p:sldId id="271" r:id="rId14"/>
    <p:sldId id="274" r:id="rId15"/>
    <p:sldId id="275" r:id="rId16"/>
    <p:sldId id="276" r:id="rId17"/>
    <p:sldId id="279" r:id="rId18"/>
    <p:sldId id="283" r:id="rId19"/>
    <p:sldId id="289" r:id="rId20"/>
    <p:sldId id="290" r:id="rId21"/>
    <p:sldId id="291" r:id="rId22"/>
    <p:sldId id="284" r:id="rId23"/>
    <p:sldId id="285" r:id="rId24"/>
    <p:sldId id="287" r:id="rId25"/>
    <p:sldId id="286" r:id="rId26"/>
    <p:sldId id="293" r:id="rId27"/>
    <p:sldId id="29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65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0AB56B-6D84-0114-03BE-0B9083920E6A}" v="625" dt="2024-07-07T15:14:06.0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52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30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7/7/2024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3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79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7/7/2024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17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06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7/7/2024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98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7/7/2024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10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7/7/2024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52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2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71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7/7/2024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421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1" r:id="rId6"/>
    <p:sldLayoutId id="2147483837" r:id="rId7"/>
    <p:sldLayoutId id="2147483838" r:id="rId8"/>
    <p:sldLayoutId id="2147483839" r:id="rId9"/>
    <p:sldLayoutId id="2147483840" r:id="rId10"/>
    <p:sldLayoutId id="214748384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F765AA-5CC5-A0E5-9A25-C0FF7C4CD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5414255" cy="2784496"/>
          </a:xfrm>
        </p:spPr>
        <p:txBody>
          <a:bodyPr>
            <a:normAutofit/>
          </a:bodyPr>
          <a:lstStyle/>
          <a:p>
            <a:pPr algn="l"/>
            <a:r>
              <a:rPr lang="en-US" b="1">
                <a:solidFill>
                  <a:srgbClr val="E06567"/>
                </a:solidFill>
              </a:rPr>
              <a:t>Airbnb Price Predictor</a:t>
            </a:r>
            <a:endParaRPr lang="en-US" b="1">
              <a:solidFill>
                <a:srgbClr val="E06567"/>
              </a:solidFill>
              <a:cs typeface="Posterama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F5E008-0388-04A9-E00B-F78B43B9E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Font typeface="Calibri" panose="020B0604020202020204" pitchFamily="34" charset="0"/>
              <a:buChar char="-"/>
            </a:pPr>
            <a:r>
              <a:rPr lang="en-US" dirty="0">
                <a:solidFill>
                  <a:schemeClr val="tx2">
                    <a:alpha val="80000"/>
                  </a:schemeClr>
                </a:solidFill>
              </a:rPr>
              <a:t>By Group 4</a:t>
            </a:r>
          </a:p>
          <a:p>
            <a:pPr marL="342900" indent="-342900" algn="l">
              <a:buClr>
                <a:srgbClr val="FFFFFF"/>
              </a:buClr>
              <a:buFont typeface="Calibri" panose="020B0604020202020204" pitchFamily="34" charset="0"/>
              <a:buChar char="-"/>
            </a:pPr>
            <a:r>
              <a:rPr lang="en-US" dirty="0">
                <a:solidFill>
                  <a:schemeClr val="tx2">
                    <a:alpha val="80000"/>
                  </a:schemeClr>
                </a:solidFill>
              </a:rPr>
              <a:t>ABADS Batch 11</a:t>
            </a:r>
          </a:p>
        </p:txBody>
      </p:sp>
      <p:pic>
        <p:nvPicPr>
          <p:cNvPr id="4" name="Picture 3" descr="Top view of wood desk with the plant, white keyboard, coffee in a white mug, notebook, and pen">
            <a:extLst>
              <a:ext uri="{FF2B5EF4-FFF2-40B4-BE49-F238E27FC236}">
                <a16:creationId xmlns:a16="http://schemas.microsoft.com/office/drawing/2014/main" id="{8AC86872-B657-B4E9-F97F-2061391905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21" r="19752"/>
          <a:stretch/>
        </p:blipFill>
        <p:spPr>
          <a:xfrm>
            <a:off x="6084873" y="-3440"/>
            <a:ext cx="6129950" cy="686143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05416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3" name="Rectangle 362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67" name="Right Triangle 366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0136" y="1542777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itle 48">
            <a:extLst>
              <a:ext uri="{FF2B5EF4-FFF2-40B4-BE49-F238E27FC236}">
                <a16:creationId xmlns:a16="http://schemas.microsoft.com/office/drawing/2014/main" id="{47A4B6B4-64F3-1312-F037-C9C16134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32348"/>
            <a:ext cx="4419600" cy="22407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Analysis by Minimum Nights: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22018785-BB46-274D-DBFA-7D9EF192E742}"/>
              </a:ext>
            </a:extLst>
          </p:cNvPr>
          <p:cNvSpPr txBox="1"/>
          <p:nvPr/>
        </p:nvSpPr>
        <p:spPr>
          <a:xfrm>
            <a:off x="457201" y="3264832"/>
            <a:ext cx="4419600" cy="298356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28600" indent="-228600">
              <a:lnSpc>
                <a:spcPct val="110000"/>
              </a:lnSpc>
              <a:spcAft>
                <a:spcPts val="600"/>
              </a:spcAft>
              <a:buClr>
                <a:schemeClr val="bg1"/>
              </a:buClr>
              <a:buSzPct val="75000"/>
              <a:buFont typeface="+mj-lt"/>
              <a:buAutoNum type="arabicPeriod"/>
            </a:pPr>
            <a:endParaRPr lang="en-US">
              <a:solidFill>
                <a:schemeClr val="tx2"/>
              </a:solidFill>
            </a:endParaRPr>
          </a:p>
          <a:p>
            <a:pPr marL="228600" indent="-228600">
              <a:lnSpc>
                <a:spcPct val="110000"/>
              </a:lnSpc>
              <a:spcAft>
                <a:spcPts val="600"/>
              </a:spcAft>
              <a:buClr>
                <a:schemeClr val="bg1"/>
              </a:buClr>
              <a:buSzPct val="75000"/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Most of the Properties offers minimum of </a:t>
            </a:r>
            <a:r>
              <a:rPr lang="en-US" b="1" dirty="0">
                <a:solidFill>
                  <a:schemeClr val="tx2"/>
                </a:solidFill>
              </a:rPr>
              <a:t>5</a:t>
            </a:r>
            <a:r>
              <a:rPr lang="en-US" dirty="0">
                <a:solidFill>
                  <a:schemeClr val="tx2"/>
                </a:solidFill>
              </a:rPr>
              <a:t> night's stay.</a:t>
            </a:r>
          </a:p>
          <a:p>
            <a:pPr marL="228600" indent="-228600">
              <a:lnSpc>
                <a:spcPct val="110000"/>
              </a:lnSpc>
              <a:spcAft>
                <a:spcPts val="600"/>
              </a:spcAft>
              <a:buClr>
                <a:schemeClr val="bg1"/>
              </a:buClr>
              <a:buSzPct val="75000"/>
              <a:buFont typeface="+mj-lt"/>
              <a:buAutoNum type="arabicPeriod"/>
            </a:pPr>
            <a:endParaRPr lang="en-US">
              <a:solidFill>
                <a:schemeClr val="tx2"/>
              </a:solidFill>
            </a:endParaRPr>
          </a:p>
          <a:p>
            <a:pPr marL="228600" indent="-228600">
              <a:lnSpc>
                <a:spcPct val="110000"/>
              </a:lnSpc>
              <a:spcAft>
                <a:spcPts val="600"/>
              </a:spcAft>
              <a:buClr>
                <a:schemeClr val="bg1"/>
              </a:buClr>
              <a:buSzPct val="75000"/>
              <a:buFont typeface="+mj-lt"/>
              <a:buAutoNum type="arabicPeriod"/>
            </a:pPr>
            <a:endParaRPr lang="en-US">
              <a:solidFill>
                <a:schemeClr val="tx2"/>
              </a:solidFill>
            </a:endParaRPr>
          </a:p>
        </p:txBody>
      </p:sp>
      <p:pic>
        <p:nvPicPr>
          <p:cNvPr id="3" name="Picture 2" descr="A graph of a number of blue dots&#10;&#10;Description automatically generated">
            <a:extLst>
              <a:ext uri="{FF2B5EF4-FFF2-40B4-BE49-F238E27FC236}">
                <a16:creationId xmlns:a16="http://schemas.microsoft.com/office/drawing/2014/main" id="{0E46CDA5-6199-B38E-9930-CEC2492C7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767" y="1345699"/>
            <a:ext cx="6795701" cy="4315271"/>
          </a:xfrm>
          <a:prstGeom prst="rect">
            <a:avLst/>
          </a:prstGeom>
        </p:spPr>
      </p:pic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DDC18F5A-6580-31F2-7CB9-7CD56D0BC8DD}"/>
              </a:ext>
            </a:extLst>
          </p:cNvPr>
          <p:cNvSpPr>
            <a:spLocks/>
          </p:cNvSpPr>
          <p:nvPr/>
        </p:nvSpPr>
        <p:spPr>
          <a:xfrm>
            <a:off x="1354104" y="3658318"/>
            <a:ext cx="3224388" cy="23756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85166" indent="-185166" defTabSz="740664">
              <a:spcAft>
                <a:spcPts val="486"/>
              </a:spcAft>
              <a:buClr>
                <a:srgbClr val="FFFFFF"/>
              </a:buClr>
            </a:pPr>
            <a:endParaRPr lang="en-US" sz="1458" kern="1200">
              <a:solidFill>
                <a:srgbClr val="000000"/>
              </a:solidFill>
              <a:latin typeface="Arial"/>
              <a:ea typeface="+mn-ea"/>
              <a:cs typeface="Arial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</a:pPr>
            <a:endParaRPr lang="en-US" sz="180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7866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5" name="Rectangle 404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09" name="Right Triangle 408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0136" y="1542777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13" name="Group 412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itle 48">
            <a:extLst>
              <a:ext uri="{FF2B5EF4-FFF2-40B4-BE49-F238E27FC236}">
                <a16:creationId xmlns:a16="http://schemas.microsoft.com/office/drawing/2014/main" id="{47A4B6B4-64F3-1312-F037-C9C16134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32348"/>
            <a:ext cx="4419600" cy="22407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Analysis by Maximum Nights: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22018785-BB46-274D-DBFA-7D9EF192E742}"/>
              </a:ext>
            </a:extLst>
          </p:cNvPr>
          <p:cNvSpPr txBox="1"/>
          <p:nvPr/>
        </p:nvSpPr>
        <p:spPr>
          <a:xfrm>
            <a:off x="457201" y="3264832"/>
            <a:ext cx="4419600" cy="298356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28600" indent="-228600">
              <a:lnSpc>
                <a:spcPct val="110000"/>
              </a:lnSpc>
              <a:spcAft>
                <a:spcPts val="600"/>
              </a:spcAft>
              <a:buClr>
                <a:schemeClr val="bg1"/>
              </a:buClr>
              <a:buSzPct val="75000"/>
              <a:buFont typeface="+mj-lt"/>
              <a:buAutoNum type="arabicPeriod"/>
            </a:pPr>
            <a:endParaRPr lang="en-US">
              <a:solidFill>
                <a:schemeClr val="tx2"/>
              </a:solidFill>
            </a:endParaRPr>
          </a:p>
          <a:p>
            <a:pPr marL="228600" indent="-228600">
              <a:lnSpc>
                <a:spcPct val="110000"/>
              </a:lnSpc>
              <a:spcAft>
                <a:spcPts val="600"/>
              </a:spcAft>
              <a:buClr>
                <a:schemeClr val="bg1"/>
              </a:buClr>
              <a:buSzPct val="75000"/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Most of the Properties offers maximum of </a:t>
            </a:r>
            <a:r>
              <a:rPr lang="en-US" b="1" dirty="0">
                <a:solidFill>
                  <a:schemeClr val="tx2"/>
                </a:solidFill>
              </a:rPr>
              <a:t>813 </a:t>
            </a:r>
            <a:r>
              <a:rPr lang="en-US" dirty="0">
                <a:solidFill>
                  <a:schemeClr val="tx2"/>
                </a:solidFill>
              </a:rPr>
              <a:t>night's stay.</a:t>
            </a:r>
          </a:p>
          <a:p>
            <a:pPr marL="228600" indent="-228600">
              <a:lnSpc>
                <a:spcPct val="110000"/>
              </a:lnSpc>
              <a:spcAft>
                <a:spcPts val="600"/>
              </a:spcAft>
              <a:buClr>
                <a:schemeClr val="bg1"/>
              </a:buClr>
              <a:buSzPct val="75000"/>
              <a:buFont typeface="+mj-lt"/>
              <a:buAutoNum type="arabicPeriod"/>
            </a:pPr>
            <a:endParaRPr lang="en-US">
              <a:solidFill>
                <a:schemeClr val="tx2"/>
              </a:solidFill>
            </a:endParaRPr>
          </a:p>
          <a:p>
            <a:pPr marL="228600" indent="-228600">
              <a:lnSpc>
                <a:spcPct val="110000"/>
              </a:lnSpc>
              <a:spcAft>
                <a:spcPts val="600"/>
              </a:spcAft>
              <a:buClr>
                <a:schemeClr val="bg1"/>
              </a:buClr>
              <a:buSzPct val="75000"/>
              <a:buFont typeface="+mj-lt"/>
              <a:buAutoNum type="arabicPeriod"/>
            </a:pPr>
            <a:endParaRPr lang="en-US">
              <a:solidFill>
                <a:schemeClr val="tx2"/>
              </a:solidFill>
            </a:endParaRPr>
          </a:p>
        </p:txBody>
      </p:sp>
      <p:pic>
        <p:nvPicPr>
          <p:cNvPr id="2" name="Picture 1" descr="A graph with blue dots&#10;&#10;Description automatically generated">
            <a:extLst>
              <a:ext uri="{FF2B5EF4-FFF2-40B4-BE49-F238E27FC236}">
                <a16:creationId xmlns:a16="http://schemas.microsoft.com/office/drawing/2014/main" id="{25517138-4D18-496F-4DD2-A8983AB39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767" y="1345699"/>
            <a:ext cx="6795701" cy="4315271"/>
          </a:xfrm>
          <a:prstGeom prst="rect">
            <a:avLst/>
          </a:prstGeom>
        </p:spPr>
      </p:pic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DDC18F5A-6580-31F2-7CB9-7CD56D0BC8DD}"/>
              </a:ext>
            </a:extLst>
          </p:cNvPr>
          <p:cNvSpPr>
            <a:spLocks/>
          </p:cNvSpPr>
          <p:nvPr/>
        </p:nvSpPr>
        <p:spPr>
          <a:xfrm>
            <a:off x="1354104" y="3658318"/>
            <a:ext cx="3224388" cy="23756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85166" indent="-185166" defTabSz="740664">
              <a:spcAft>
                <a:spcPts val="486"/>
              </a:spcAft>
              <a:buClr>
                <a:srgbClr val="FFFFFF"/>
              </a:buClr>
            </a:pPr>
            <a:endParaRPr lang="en-US" sz="1458" kern="1200">
              <a:solidFill>
                <a:srgbClr val="000000"/>
              </a:solidFill>
              <a:latin typeface="Arial"/>
              <a:ea typeface="+mn-ea"/>
              <a:cs typeface="Arial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</a:pPr>
            <a:endParaRPr lang="en-US" sz="180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0378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3" name="Rectangle 362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67" name="Right Triangle 366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0136" y="1542777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itle 48">
            <a:extLst>
              <a:ext uri="{FF2B5EF4-FFF2-40B4-BE49-F238E27FC236}">
                <a16:creationId xmlns:a16="http://schemas.microsoft.com/office/drawing/2014/main" id="{47A4B6B4-64F3-1312-F037-C9C16134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32348"/>
            <a:ext cx="4419600" cy="22407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Analysis by Distance to Airport: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22018785-BB46-274D-DBFA-7D9EF192E742}"/>
              </a:ext>
            </a:extLst>
          </p:cNvPr>
          <p:cNvSpPr txBox="1"/>
          <p:nvPr/>
        </p:nvSpPr>
        <p:spPr>
          <a:xfrm>
            <a:off x="457201" y="3264832"/>
            <a:ext cx="4419600" cy="298356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28600" indent="-228600">
              <a:lnSpc>
                <a:spcPct val="110000"/>
              </a:lnSpc>
              <a:spcAft>
                <a:spcPts val="600"/>
              </a:spcAft>
              <a:buClr>
                <a:schemeClr val="bg1"/>
              </a:buClr>
              <a:buSzPct val="75000"/>
              <a:buFont typeface="+mj-lt"/>
              <a:buAutoNum type="arabicPeriod"/>
            </a:pPr>
            <a:endParaRPr lang="en-US">
              <a:solidFill>
                <a:schemeClr val="tx2"/>
              </a:solidFill>
            </a:endParaRPr>
          </a:p>
          <a:p>
            <a:pPr marL="228600" indent="-228600">
              <a:lnSpc>
                <a:spcPct val="110000"/>
              </a:lnSpc>
              <a:spcAft>
                <a:spcPts val="600"/>
              </a:spcAft>
              <a:buClr>
                <a:schemeClr val="bg1"/>
              </a:buClr>
              <a:buSzPct val="75000"/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Most of the are located in </a:t>
            </a:r>
            <a:r>
              <a:rPr lang="en-US" b="1" dirty="0">
                <a:solidFill>
                  <a:schemeClr val="tx2"/>
                </a:solidFill>
              </a:rPr>
              <a:t>4.55</a:t>
            </a:r>
            <a:r>
              <a:rPr lang="en-US" dirty="0">
                <a:solidFill>
                  <a:schemeClr val="tx2"/>
                </a:solidFill>
              </a:rPr>
              <a:t> km distance from the airport.</a:t>
            </a:r>
          </a:p>
          <a:p>
            <a:pPr marL="228600" indent="-228600">
              <a:lnSpc>
                <a:spcPct val="110000"/>
              </a:lnSpc>
              <a:spcAft>
                <a:spcPts val="600"/>
              </a:spcAft>
              <a:buClr>
                <a:schemeClr val="bg1"/>
              </a:buClr>
              <a:buSzPct val="75000"/>
              <a:buFont typeface="+mj-lt"/>
              <a:buAutoNum type="arabicPeriod"/>
            </a:pPr>
            <a:endParaRPr lang="en-US">
              <a:solidFill>
                <a:schemeClr val="tx2"/>
              </a:solidFill>
            </a:endParaRPr>
          </a:p>
          <a:p>
            <a:pPr marL="228600" indent="-228600">
              <a:lnSpc>
                <a:spcPct val="110000"/>
              </a:lnSpc>
              <a:spcAft>
                <a:spcPts val="600"/>
              </a:spcAft>
              <a:buClr>
                <a:schemeClr val="bg1"/>
              </a:buClr>
              <a:buSzPct val="75000"/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The price is high when the distance is between </a:t>
            </a:r>
            <a:r>
              <a:rPr lang="en-US" b="1" dirty="0">
                <a:solidFill>
                  <a:schemeClr val="tx2"/>
                </a:solidFill>
              </a:rPr>
              <a:t>3 </a:t>
            </a:r>
            <a:r>
              <a:rPr lang="en-US" dirty="0">
                <a:solidFill>
                  <a:schemeClr val="tx2"/>
                </a:solidFill>
              </a:rPr>
              <a:t>to </a:t>
            </a:r>
            <a:r>
              <a:rPr lang="en-US" b="1" dirty="0">
                <a:solidFill>
                  <a:schemeClr val="tx2"/>
                </a:solidFill>
              </a:rPr>
              <a:t>6 </a:t>
            </a:r>
            <a:r>
              <a:rPr lang="en-US" dirty="0">
                <a:solidFill>
                  <a:schemeClr val="tx2"/>
                </a:solidFill>
              </a:rPr>
              <a:t>km.</a:t>
            </a:r>
            <a:endParaRPr lang="en-US">
              <a:solidFill>
                <a:schemeClr val="tx2"/>
              </a:solidFill>
            </a:endParaRPr>
          </a:p>
        </p:txBody>
      </p:sp>
      <p:pic>
        <p:nvPicPr>
          <p:cNvPr id="3" name="Picture 2" descr="A graph of blue dots&#10;&#10;Description automatically generated">
            <a:extLst>
              <a:ext uri="{FF2B5EF4-FFF2-40B4-BE49-F238E27FC236}">
                <a16:creationId xmlns:a16="http://schemas.microsoft.com/office/drawing/2014/main" id="{5151794A-AE6C-D526-A938-C07131464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767" y="1345699"/>
            <a:ext cx="6795701" cy="4315271"/>
          </a:xfrm>
          <a:prstGeom prst="rect">
            <a:avLst/>
          </a:prstGeom>
        </p:spPr>
      </p:pic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DDC18F5A-6580-31F2-7CB9-7CD56D0BC8DD}"/>
              </a:ext>
            </a:extLst>
          </p:cNvPr>
          <p:cNvSpPr>
            <a:spLocks/>
          </p:cNvSpPr>
          <p:nvPr/>
        </p:nvSpPr>
        <p:spPr>
          <a:xfrm>
            <a:off x="1354104" y="3658318"/>
            <a:ext cx="3224388" cy="23756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85166" indent="-185166" defTabSz="740664">
              <a:spcAft>
                <a:spcPts val="486"/>
              </a:spcAft>
              <a:buClr>
                <a:srgbClr val="FFFFFF"/>
              </a:buClr>
            </a:pPr>
            <a:endParaRPr lang="en-US" sz="1458" kern="1200">
              <a:solidFill>
                <a:srgbClr val="000000"/>
              </a:solidFill>
              <a:latin typeface="Arial"/>
              <a:ea typeface="+mn-ea"/>
              <a:cs typeface="Arial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</a:pPr>
            <a:endParaRPr lang="en-US" sz="180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0947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5" name="Rectangle 404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09" name="Right Triangle 408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0136" y="1542777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13" name="Group 412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itle 48">
            <a:extLst>
              <a:ext uri="{FF2B5EF4-FFF2-40B4-BE49-F238E27FC236}">
                <a16:creationId xmlns:a16="http://schemas.microsoft.com/office/drawing/2014/main" id="{47A4B6B4-64F3-1312-F037-C9C16134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32348"/>
            <a:ext cx="4419600" cy="22407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Analysis by Distance to Railway: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22018785-BB46-274D-DBFA-7D9EF192E742}"/>
              </a:ext>
            </a:extLst>
          </p:cNvPr>
          <p:cNvSpPr txBox="1"/>
          <p:nvPr/>
        </p:nvSpPr>
        <p:spPr>
          <a:xfrm>
            <a:off x="457201" y="3264832"/>
            <a:ext cx="4419600" cy="298356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28600" indent="-228600">
              <a:lnSpc>
                <a:spcPct val="110000"/>
              </a:lnSpc>
              <a:spcAft>
                <a:spcPts val="600"/>
              </a:spcAft>
              <a:buClr>
                <a:schemeClr val="bg1"/>
              </a:buClr>
              <a:buSzPct val="75000"/>
              <a:buFont typeface="+mj-lt"/>
              <a:buAutoNum type="arabicPeriod"/>
            </a:pPr>
            <a:endParaRPr lang="en-US">
              <a:solidFill>
                <a:schemeClr val="tx2"/>
              </a:solidFill>
            </a:endParaRPr>
          </a:p>
          <a:p>
            <a:pPr marL="228600" indent="-228600">
              <a:lnSpc>
                <a:spcPct val="110000"/>
              </a:lnSpc>
              <a:spcAft>
                <a:spcPts val="600"/>
              </a:spcAft>
              <a:buClr>
                <a:schemeClr val="bg1"/>
              </a:buClr>
              <a:buSzPct val="75000"/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Most of the are located in </a:t>
            </a:r>
            <a:r>
              <a:rPr lang="en-US" b="1" dirty="0">
                <a:solidFill>
                  <a:schemeClr val="tx2"/>
                </a:solidFill>
              </a:rPr>
              <a:t>1.73 km </a:t>
            </a:r>
            <a:r>
              <a:rPr lang="en-US" dirty="0">
                <a:solidFill>
                  <a:schemeClr val="tx2"/>
                </a:solidFill>
              </a:rPr>
              <a:t>distance from the railway station.</a:t>
            </a:r>
          </a:p>
          <a:p>
            <a:pPr marL="228600" indent="-228600">
              <a:lnSpc>
                <a:spcPct val="110000"/>
              </a:lnSpc>
              <a:spcAft>
                <a:spcPts val="600"/>
              </a:spcAft>
              <a:buClr>
                <a:schemeClr val="bg1"/>
              </a:buClr>
              <a:buSzPct val="75000"/>
              <a:buFont typeface="+mj-lt"/>
              <a:buAutoNum type="arabicPeriod"/>
            </a:pPr>
            <a:endParaRPr lang="en-US">
              <a:solidFill>
                <a:schemeClr val="tx2"/>
              </a:solidFill>
            </a:endParaRPr>
          </a:p>
          <a:p>
            <a:pPr marL="228600" indent="-228600">
              <a:lnSpc>
                <a:spcPct val="110000"/>
              </a:lnSpc>
              <a:spcAft>
                <a:spcPts val="600"/>
              </a:spcAft>
              <a:buClr>
                <a:schemeClr val="bg1"/>
              </a:buClr>
              <a:buSzPct val="75000"/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The price is high when the distance is between </a:t>
            </a:r>
            <a:r>
              <a:rPr lang="en-US" b="1" dirty="0">
                <a:solidFill>
                  <a:schemeClr val="tx2"/>
                </a:solidFill>
              </a:rPr>
              <a:t>0 </a:t>
            </a:r>
            <a:r>
              <a:rPr lang="en-US" dirty="0">
                <a:solidFill>
                  <a:schemeClr val="tx2"/>
                </a:solidFill>
              </a:rPr>
              <a:t>to </a:t>
            </a:r>
            <a:r>
              <a:rPr lang="en-US" b="1" dirty="0">
                <a:solidFill>
                  <a:schemeClr val="tx2"/>
                </a:solidFill>
              </a:rPr>
              <a:t>2 km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</p:txBody>
      </p:sp>
      <p:pic>
        <p:nvPicPr>
          <p:cNvPr id="2" name="Picture 1" descr="A graph of a number of blue dots&#10;&#10;Description automatically generated">
            <a:extLst>
              <a:ext uri="{FF2B5EF4-FFF2-40B4-BE49-F238E27FC236}">
                <a16:creationId xmlns:a16="http://schemas.microsoft.com/office/drawing/2014/main" id="{462595B9-1E2D-10A8-D888-AD1A1F8B0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767" y="1345699"/>
            <a:ext cx="6795701" cy="4315271"/>
          </a:xfrm>
          <a:prstGeom prst="rect">
            <a:avLst/>
          </a:prstGeom>
        </p:spPr>
      </p:pic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DDC18F5A-6580-31F2-7CB9-7CD56D0BC8DD}"/>
              </a:ext>
            </a:extLst>
          </p:cNvPr>
          <p:cNvSpPr>
            <a:spLocks/>
          </p:cNvSpPr>
          <p:nvPr/>
        </p:nvSpPr>
        <p:spPr>
          <a:xfrm>
            <a:off x="1354104" y="3658318"/>
            <a:ext cx="3224388" cy="23756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85166" indent="-185166" defTabSz="740664">
              <a:spcAft>
                <a:spcPts val="486"/>
              </a:spcAft>
              <a:buClr>
                <a:srgbClr val="FFFFFF"/>
              </a:buClr>
            </a:pPr>
            <a:endParaRPr lang="en-US" sz="1458" kern="1200">
              <a:solidFill>
                <a:srgbClr val="000000"/>
              </a:solidFill>
              <a:latin typeface="Arial"/>
              <a:ea typeface="+mn-ea"/>
              <a:cs typeface="Arial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</a:pPr>
            <a:endParaRPr lang="en-US" sz="180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7877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9" name="Rectangle 48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93" name="Right Triangle 49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0136" y="1542777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5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97" name="Group 496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itle 48">
            <a:extLst>
              <a:ext uri="{FF2B5EF4-FFF2-40B4-BE49-F238E27FC236}">
                <a16:creationId xmlns:a16="http://schemas.microsoft.com/office/drawing/2014/main" id="{47A4B6B4-64F3-1312-F037-C9C16134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32348"/>
            <a:ext cx="4419600" cy="22407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>
                <a:solidFill>
                  <a:schemeClr val="tx2"/>
                </a:solidFill>
              </a:rPr>
              <a:t>Analysis by booking month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22018785-BB46-274D-DBFA-7D9EF192E742}"/>
              </a:ext>
            </a:extLst>
          </p:cNvPr>
          <p:cNvSpPr txBox="1"/>
          <p:nvPr/>
        </p:nvSpPr>
        <p:spPr>
          <a:xfrm>
            <a:off x="457201" y="3264832"/>
            <a:ext cx="4419600" cy="298356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28600" indent="-228600">
              <a:lnSpc>
                <a:spcPct val="110000"/>
              </a:lnSpc>
              <a:spcAft>
                <a:spcPts val="600"/>
              </a:spcAft>
              <a:buClr>
                <a:schemeClr val="bg1"/>
              </a:buClr>
              <a:buSzPct val="75000"/>
              <a:buFont typeface="+mj-lt"/>
              <a:buAutoNum type="arabicPeriod"/>
            </a:pPr>
            <a:endParaRPr lang="en-US">
              <a:solidFill>
                <a:schemeClr val="tx2"/>
              </a:solidFill>
            </a:endParaRPr>
          </a:p>
          <a:p>
            <a:pPr marL="228600" indent="-228600">
              <a:lnSpc>
                <a:spcPct val="110000"/>
              </a:lnSpc>
              <a:spcAft>
                <a:spcPts val="600"/>
              </a:spcAft>
              <a:buClr>
                <a:schemeClr val="bg1"/>
              </a:buClr>
              <a:buSzPct val="75000"/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The average price increase in the </a:t>
            </a:r>
            <a:r>
              <a:rPr lang="en-US" b="1" dirty="0">
                <a:solidFill>
                  <a:schemeClr val="tx2"/>
                </a:solidFill>
              </a:rPr>
              <a:t>end of the year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  <a:p>
            <a:pPr marL="228600" indent="-228600">
              <a:lnSpc>
                <a:spcPct val="110000"/>
              </a:lnSpc>
              <a:spcAft>
                <a:spcPts val="600"/>
              </a:spcAft>
              <a:buClr>
                <a:srgbClr val="FFFFFF"/>
              </a:buClr>
              <a:buSzPct val="75000"/>
              <a:buAutoNum type="arabicPeriod"/>
            </a:pPr>
            <a:endParaRPr lang="en-US" dirty="0">
              <a:solidFill>
                <a:schemeClr val="tx2"/>
              </a:solidFill>
            </a:endParaRPr>
          </a:p>
          <a:p>
            <a:pPr marL="228600" indent="-228600">
              <a:lnSpc>
                <a:spcPct val="110000"/>
              </a:lnSpc>
              <a:spcAft>
                <a:spcPts val="600"/>
              </a:spcAft>
              <a:buClr>
                <a:srgbClr val="FFFFFF"/>
              </a:buClr>
              <a:buSzPct val="75000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The highest average price can be seen in the month of </a:t>
            </a:r>
            <a:r>
              <a:rPr lang="en-US" b="1" dirty="0">
                <a:solidFill>
                  <a:schemeClr val="tx2"/>
                </a:solidFill>
              </a:rPr>
              <a:t>September.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3" name="Picture 2" descr="A graph with a line and a line&#10;&#10;Description automatically generated">
            <a:extLst>
              <a:ext uri="{FF2B5EF4-FFF2-40B4-BE49-F238E27FC236}">
                <a16:creationId xmlns:a16="http://schemas.microsoft.com/office/drawing/2014/main" id="{87B2CC1F-A8F2-C0DE-B111-2DE83966A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767" y="1328710"/>
            <a:ext cx="6795701" cy="4349249"/>
          </a:xfrm>
          <a:prstGeom prst="rect">
            <a:avLst/>
          </a:prstGeom>
        </p:spPr>
      </p:pic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DDC18F5A-6580-31F2-7CB9-7CD56D0BC8DD}"/>
              </a:ext>
            </a:extLst>
          </p:cNvPr>
          <p:cNvSpPr>
            <a:spLocks/>
          </p:cNvSpPr>
          <p:nvPr/>
        </p:nvSpPr>
        <p:spPr>
          <a:xfrm>
            <a:off x="1354104" y="3658318"/>
            <a:ext cx="3224388" cy="23756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85166" indent="-185166" defTabSz="740664">
              <a:spcAft>
                <a:spcPts val="486"/>
              </a:spcAft>
              <a:buClr>
                <a:srgbClr val="FFFFFF"/>
              </a:buClr>
            </a:pPr>
            <a:endParaRPr lang="en-US" sz="1458" kern="1200">
              <a:solidFill>
                <a:srgbClr val="000000"/>
              </a:solidFill>
              <a:latin typeface="Arial"/>
              <a:ea typeface="+mn-ea"/>
              <a:cs typeface="Arial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</a:pPr>
            <a:endParaRPr lang="en-US" sz="180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7335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6" name="Rectangle 515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18" name="Rectangle 517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20" name="Right Triangle 519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0136" y="1542777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24" name="Group 523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itle 48">
            <a:extLst>
              <a:ext uri="{FF2B5EF4-FFF2-40B4-BE49-F238E27FC236}">
                <a16:creationId xmlns:a16="http://schemas.microsoft.com/office/drawing/2014/main" id="{47A4B6B4-64F3-1312-F037-C9C16134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32348"/>
            <a:ext cx="4419600" cy="22407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>
                <a:solidFill>
                  <a:schemeClr val="tx2"/>
                </a:solidFill>
              </a:rPr>
              <a:t>Analysis by booking day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22018785-BB46-274D-DBFA-7D9EF192E742}"/>
              </a:ext>
            </a:extLst>
          </p:cNvPr>
          <p:cNvSpPr txBox="1"/>
          <p:nvPr/>
        </p:nvSpPr>
        <p:spPr>
          <a:xfrm>
            <a:off x="457201" y="3264832"/>
            <a:ext cx="4419600" cy="298356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28600" indent="-228600">
              <a:lnSpc>
                <a:spcPct val="110000"/>
              </a:lnSpc>
              <a:spcAft>
                <a:spcPts val="600"/>
              </a:spcAft>
              <a:buClr>
                <a:schemeClr val="bg1"/>
              </a:buClr>
              <a:buSzPct val="75000"/>
              <a:buFont typeface="+mj-lt"/>
              <a:buAutoNum type="arabicPeriod"/>
            </a:pPr>
            <a:endParaRPr lang="en-US">
              <a:solidFill>
                <a:schemeClr val="tx2"/>
              </a:solidFill>
            </a:endParaRPr>
          </a:p>
          <a:p>
            <a:pPr marL="228600" indent="-228600">
              <a:lnSpc>
                <a:spcPct val="110000"/>
              </a:lnSpc>
              <a:spcAft>
                <a:spcPts val="600"/>
              </a:spcAft>
              <a:buClr>
                <a:schemeClr val="bg1"/>
              </a:buClr>
              <a:buSzPct val="75000"/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The average price is </a:t>
            </a:r>
            <a:r>
              <a:rPr lang="en-US" b="1" dirty="0">
                <a:solidFill>
                  <a:schemeClr val="tx2"/>
                </a:solidFill>
              </a:rPr>
              <a:t>similar </a:t>
            </a:r>
            <a:r>
              <a:rPr lang="en-US" dirty="0">
                <a:solidFill>
                  <a:schemeClr val="tx2"/>
                </a:solidFill>
              </a:rPr>
              <a:t>on weekends and weekdays.</a:t>
            </a:r>
          </a:p>
        </p:txBody>
      </p:sp>
      <p:pic>
        <p:nvPicPr>
          <p:cNvPr id="2" name="Picture 1" descr="A graph of blue rectangular bars&#10;&#10;Description automatically generated">
            <a:extLst>
              <a:ext uri="{FF2B5EF4-FFF2-40B4-BE49-F238E27FC236}">
                <a16:creationId xmlns:a16="http://schemas.microsoft.com/office/drawing/2014/main" id="{8F748E16-5159-7B30-0752-4A13D5743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767" y="1056882"/>
            <a:ext cx="6795701" cy="4892904"/>
          </a:xfrm>
          <a:prstGeom prst="rect">
            <a:avLst/>
          </a:prstGeom>
        </p:spPr>
      </p:pic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DDC18F5A-6580-31F2-7CB9-7CD56D0BC8DD}"/>
              </a:ext>
            </a:extLst>
          </p:cNvPr>
          <p:cNvSpPr>
            <a:spLocks/>
          </p:cNvSpPr>
          <p:nvPr/>
        </p:nvSpPr>
        <p:spPr>
          <a:xfrm>
            <a:off x="1354104" y="3658318"/>
            <a:ext cx="3224388" cy="23756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85166" indent="-185166" defTabSz="740664">
              <a:spcAft>
                <a:spcPts val="486"/>
              </a:spcAft>
              <a:buClr>
                <a:srgbClr val="FFFFFF"/>
              </a:buClr>
            </a:pPr>
            <a:endParaRPr lang="en-US" sz="1458" kern="1200">
              <a:solidFill>
                <a:srgbClr val="000000"/>
              </a:solidFill>
              <a:latin typeface="Arial"/>
              <a:ea typeface="+mn-ea"/>
              <a:cs typeface="Arial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</a:pPr>
            <a:endParaRPr lang="en-US" sz="180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2425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8" name="Rectangle 55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62" name="Right Triangle 56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0136" y="1542777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66" name="Group 56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itle 48">
            <a:extLst>
              <a:ext uri="{FF2B5EF4-FFF2-40B4-BE49-F238E27FC236}">
                <a16:creationId xmlns:a16="http://schemas.microsoft.com/office/drawing/2014/main" id="{47A4B6B4-64F3-1312-F037-C9C16134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32348"/>
            <a:ext cx="4419600" cy="22407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b="1">
                <a:solidFill>
                  <a:schemeClr val="tx2"/>
                </a:solidFill>
              </a:rPr>
              <a:t>Analysis by Property Type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22018785-BB46-274D-DBFA-7D9EF192E742}"/>
              </a:ext>
            </a:extLst>
          </p:cNvPr>
          <p:cNvSpPr txBox="1"/>
          <p:nvPr/>
        </p:nvSpPr>
        <p:spPr>
          <a:xfrm>
            <a:off x="457201" y="3264832"/>
            <a:ext cx="4419600" cy="298356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28600" indent="-228600">
              <a:lnSpc>
                <a:spcPct val="110000"/>
              </a:lnSpc>
              <a:spcAft>
                <a:spcPts val="600"/>
              </a:spcAft>
              <a:buClr>
                <a:schemeClr val="bg1"/>
              </a:buClr>
              <a:buSzPct val="75000"/>
              <a:buFont typeface="+mj-lt"/>
              <a:buAutoNum type="arabicPeriod"/>
            </a:pPr>
            <a:endParaRPr lang="en-US">
              <a:solidFill>
                <a:schemeClr val="tx2"/>
              </a:solidFill>
            </a:endParaRPr>
          </a:p>
          <a:p>
            <a:pPr marL="228600" indent="-228600">
              <a:lnSpc>
                <a:spcPct val="110000"/>
              </a:lnSpc>
              <a:spcAft>
                <a:spcPts val="600"/>
              </a:spcAft>
              <a:buClr>
                <a:schemeClr val="bg1"/>
              </a:buClr>
              <a:buSzPct val="75000"/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Most of the users prefer booking the</a:t>
            </a:r>
            <a:r>
              <a:rPr lang="en-US" b="1" dirty="0">
                <a:solidFill>
                  <a:schemeClr val="tx2"/>
                </a:solidFill>
              </a:rPr>
              <a:t> entire rental unit</a:t>
            </a:r>
            <a:r>
              <a:rPr lang="en-US" dirty="0">
                <a:solidFill>
                  <a:schemeClr val="tx2"/>
                </a:solidFill>
              </a:rPr>
              <a:t> followed by </a:t>
            </a:r>
            <a:r>
              <a:rPr lang="en-US" b="1" dirty="0">
                <a:solidFill>
                  <a:schemeClr val="tx2"/>
                </a:solidFill>
              </a:rPr>
              <a:t>entire loft</a:t>
            </a:r>
            <a:r>
              <a:rPr lang="en-US" dirty="0">
                <a:solidFill>
                  <a:schemeClr val="tx2"/>
                </a:solidFill>
              </a:rPr>
              <a:t>.</a:t>
            </a:r>
            <a:endParaRPr lang="en-US">
              <a:solidFill>
                <a:schemeClr val="tx2"/>
              </a:solidFill>
            </a:endParaRPr>
          </a:p>
        </p:txBody>
      </p:sp>
      <p:pic>
        <p:nvPicPr>
          <p:cNvPr id="3" name="Picture 2" descr="A bar graph with text&#10;&#10;Description automatically generated">
            <a:extLst>
              <a:ext uri="{FF2B5EF4-FFF2-40B4-BE49-F238E27FC236}">
                <a16:creationId xmlns:a16="http://schemas.microsoft.com/office/drawing/2014/main" id="{E79CF979-AC7F-9CE4-CF23-B03D4E322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767" y="1473119"/>
            <a:ext cx="6795701" cy="4060431"/>
          </a:xfrm>
          <a:prstGeom prst="rect">
            <a:avLst/>
          </a:prstGeom>
        </p:spPr>
      </p:pic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DDC18F5A-6580-31F2-7CB9-7CD56D0BC8DD}"/>
              </a:ext>
            </a:extLst>
          </p:cNvPr>
          <p:cNvSpPr>
            <a:spLocks/>
          </p:cNvSpPr>
          <p:nvPr/>
        </p:nvSpPr>
        <p:spPr>
          <a:xfrm>
            <a:off x="1354104" y="3658318"/>
            <a:ext cx="3224388" cy="23756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85166" indent="-185166" defTabSz="740664">
              <a:spcAft>
                <a:spcPts val="486"/>
              </a:spcAft>
              <a:buClr>
                <a:srgbClr val="FFFFFF"/>
              </a:buClr>
            </a:pPr>
            <a:endParaRPr lang="en-US" sz="1458" kern="1200">
              <a:solidFill>
                <a:srgbClr val="000000"/>
              </a:solidFill>
              <a:latin typeface="Arial"/>
              <a:ea typeface="+mn-ea"/>
              <a:cs typeface="Arial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</a:pPr>
            <a:endParaRPr lang="en-US" sz="180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2591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0" name="Rectangle 57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2" name="Rectangle 581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4" name="Right Triangle 58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0136" y="1542777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6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88" name="Group 58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589" name="Straight Connector 58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Straight Connector 58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Straight Connector 59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itle 48">
            <a:extLst>
              <a:ext uri="{FF2B5EF4-FFF2-40B4-BE49-F238E27FC236}">
                <a16:creationId xmlns:a16="http://schemas.microsoft.com/office/drawing/2014/main" id="{47A4B6B4-64F3-1312-F037-C9C16134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32348"/>
            <a:ext cx="4419600" cy="22407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b="1">
                <a:solidFill>
                  <a:schemeClr val="tx2"/>
                </a:solidFill>
              </a:rPr>
              <a:t>Analysis by Property Type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22018785-BB46-274D-DBFA-7D9EF192E742}"/>
              </a:ext>
            </a:extLst>
          </p:cNvPr>
          <p:cNvSpPr txBox="1"/>
          <p:nvPr/>
        </p:nvSpPr>
        <p:spPr>
          <a:xfrm>
            <a:off x="457201" y="3264832"/>
            <a:ext cx="4419600" cy="298356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28600" indent="-228600">
              <a:lnSpc>
                <a:spcPct val="110000"/>
              </a:lnSpc>
              <a:spcAft>
                <a:spcPts val="600"/>
              </a:spcAft>
              <a:buClr>
                <a:schemeClr val="bg1"/>
              </a:buClr>
              <a:buSzPct val="75000"/>
              <a:buFont typeface="+mj-lt"/>
              <a:buAutoNum type="arabicPeriod"/>
            </a:pPr>
            <a:endParaRPr lang="en-US">
              <a:solidFill>
                <a:schemeClr val="tx2"/>
              </a:solidFill>
            </a:endParaRPr>
          </a:p>
          <a:p>
            <a:pPr marL="228600" indent="-228600">
              <a:lnSpc>
                <a:spcPct val="110000"/>
              </a:lnSpc>
              <a:spcAft>
                <a:spcPts val="600"/>
              </a:spcAft>
              <a:buClr>
                <a:schemeClr val="bg1"/>
              </a:buClr>
              <a:buSzPct val="75000"/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Most of the users prefer booking the</a:t>
            </a:r>
            <a:r>
              <a:rPr lang="en-US" b="1" dirty="0">
                <a:solidFill>
                  <a:schemeClr val="tx2"/>
                </a:solidFill>
              </a:rPr>
              <a:t> entire home/apartment </a:t>
            </a:r>
            <a:r>
              <a:rPr lang="en-US" dirty="0">
                <a:solidFill>
                  <a:schemeClr val="tx2"/>
                </a:solidFill>
              </a:rPr>
              <a:t>followed by </a:t>
            </a:r>
            <a:r>
              <a:rPr lang="en-US" b="1" dirty="0">
                <a:solidFill>
                  <a:schemeClr val="tx2"/>
                </a:solidFill>
              </a:rPr>
              <a:t>private room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DEDEFC-16AC-6AF6-4BBC-6BA557507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767" y="1473119"/>
            <a:ext cx="6795701" cy="4060431"/>
          </a:xfrm>
          <a:prstGeom prst="rect">
            <a:avLst/>
          </a:prstGeom>
        </p:spPr>
      </p:pic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DDC18F5A-6580-31F2-7CB9-7CD56D0BC8DD}"/>
              </a:ext>
            </a:extLst>
          </p:cNvPr>
          <p:cNvSpPr>
            <a:spLocks/>
          </p:cNvSpPr>
          <p:nvPr/>
        </p:nvSpPr>
        <p:spPr>
          <a:xfrm>
            <a:off x="1354104" y="3658318"/>
            <a:ext cx="3224388" cy="23756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85166" indent="-185166" defTabSz="740664">
              <a:spcAft>
                <a:spcPts val="486"/>
              </a:spcAft>
              <a:buClr>
                <a:srgbClr val="FFFFFF"/>
              </a:buClr>
            </a:pPr>
            <a:endParaRPr lang="en-US" sz="1458" kern="1200">
              <a:solidFill>
                <a:srgbClr val="000000"/>
              </a:solidFill>
              <a:latin typeface="Arial"/>
              <a:ea typeface="+mn-ea"/>
              <a:cs typeface="Arial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</a:pPr>
            <a:endParaRPr lang="en-US" sz="180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2780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6" name="Right Triangle 95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20D3D66-2A4D-5C2B-D09E-65DCC2CA1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6"/>
            <a:ext cx="10754527" cy="2228755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2"/>
                </a:solidFill>
                <a:cs typeface="Posterama"/>
              </a:rPr>
              <a:t>Model Building: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5627C-7BE6-E4B9-7507-B8B513E72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3257633"/>
            <a:ext cx="9745506" cy="255288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solidFill>
                  <a:schemeClr val="tx2"/>
                </a:solidFill>
              </a:rPr>
              <a:t>Objective:</a:t>
            </a:r>
            <a:r>
              <a:rPr lang="en-US" sz="1600" dirty="0">
                <a:solidFill>
                  <a:schemeClr val="tx2"/>
                </a:solidFill>
              </a:rPr>
              <a:t> To build the following models and select one of them on the basis of their performance on metrics like  </a:t>
            </a: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R², MAE and MSE:</a:t>
            </a:r>
            <a:endParaRPr lang="en-US" sz="1600" dirty="0">
              <a:solidFill>
                <a:schemeClr val="tx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"/>
            </a:pP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Linear Regression</a:t>
            </a:r>
          </a:p>
          <a:p>
            <a:pPr>
              <a:lnSpc>
                <a:spcPct val="100000"/>
              </a:lnSpc>
              <a:buClr>
                <a:srgbClr val="FFFFFF"/>
              </a:buClr>
              <a:buFont typeface="Arial"/>
            </a:pP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Decision Tree Regressor</a:t>
            </a:r>
          </a:p>
          <a:p>
            <a:pPr>
              <a:lnSpc>
                <a:spcPct val="100000"/>
              </a:lnSpc>
              <a:buClr>
                <a:srgbClr val="FFFFFF"/>
              </a:buClr>
              <a:buFont typeface="Arial"/>
            </a:pP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Random Forest Regressor</a:t>
            </a:r>
          </a:p>
          <a:p>
            <a:pPr>
              <a:lnSpc>
                <a:spcPct val="100000"/>
              </a:lnSpc>
              <a:buClr>
                <a:srgbClr val="FFFFFF"/>
              </a:buClr>
              <a:buFont typeface="Arial"/>
            </a:pP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Gradient Boosting Regressor</a:t>
            </a:r>
          </a:p>
          <a:p>
            <a:pPr>
              <a:lnSpc>
                <a:spcPct val="100000"/>
              </a:lnSpc>
              <a:buClr>
                <a:srgbClr val="FFFFFF"/>
              </a:buClr>
              <a:buFont typeface="Arial"/>
            </a:pPr>
            <a:r>
              <a:rPr lang="en-US" sz="1600" err="1">
                <a:solidFill>
                  <a:schemeClr val="tx2"/>
                </a:solidFill>
                <a:ea typeface="+mn-lt"/>
                <a:cs typeface="+mn-lt"/>
              </a:rPr>
              <a:t>XGBoost</a:t>
            </a: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 Regressor</a:t>
            </a:r>
          </a:p>
          <a:p>
            <a:pPr>
              <a:lnSpc>
                <a:spcPct val="100000"/>
              </a:lnSpc>
              <a:buClr>
                <a:srgbClr val="FFFFFF"/>
              </a:buClr>
              <a:buFont typeface="Arial"/>
            </a:pPr>
            <a:r>
              <a:rPr lang="en-US" sz="1600" err="1">
                <a:solidFill>
                  <a:schemeClr val="tx2"/>
                </a:solidFill>
                <a:ea typeface="+mn-lt"/>
                <a:cs typeface="+mn-lt"/>
              </a:rPr>
              <a:t>LightGBM</a:t>
            </a: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 Regressor</a:t>
            </a:r>
          </a:p>
          <a:p>
            <a:pPr marL="0" indent="0">
              <a:lnSpc>
                <a:spcPct val="100000"/>
              </a:lnSpc>
              <a:buClr>
                <a:srgbClr val="FFFFFF"/>
              </a:buClr>
              <a:buNone/>
            </a:pPr>
            <a:endParaRPr lang="en-US" sz="1100">
              <a:solidFill>
                <a:schemeClr val="tx2"/>
              </a:solidFill>
            </a:endParaRPr>
          </a:p>
          <a:p>
            <a:pPr marL="0" indent="0">
              <a:lnSpc>
                <a:spcPct val="100000"/>
              </a:lnSpc>
              <a:buClr>
                <a:srgbClr val="FFFFFF"/>
              </a:buClr>
              <a:buNone/>
            </a:pPr>
            <a:endParaRPr lang="en-US" sz="11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343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6" name="Rectangle 175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21B645D3-580E-4657-9154-484648880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80" name="Right Triangle 179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27870DA4-44E8-43FB-940A-4AF97669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20D3D66-2A4D-5C2B-D09E-65DCC2CA1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8906"/>
            <a:ext cx="4712534" cy="5516051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2"/>
                </a:solidFill>
                <a:ea typeface="+mj-lt"/>
                <a:cs typeface="+mj-lt"/>
              </a:rPr>
              <a:t>R² (Coefficient of Determination):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5627C-7BE6-E4B9-7507-B8B513E72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8459" y="728906"/>
            <a:ext cx="5813687" cy="55454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Clr>
                <a:srgbClr val="FFFFFF"/>
              </a:buClr>
              <a:buFont typeface="Arial"/>
              <a:buChar char="•"/>
            </a:pPr>
            <a:r>
              <a:rPr lang="en-US" sz="1800" b="1">
                <a:solidFill>
                  <a:schemeClr val="tx2"/>
                </a:solidFill>
                <a:ea typeface="+mn-lt"/>
                <a:cs typeface="+mn-lt"/>
              </a:rPr>
              <a:t>Definition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: R² measures the proportion of the variance in the dependent variable that is predictable from the independent variables.</a:t>
            </a:r>
            <a:endParaRPr lang="en-US" sz="1800">
              <a:solidFill>
                <a:schemeClr val="tx2"/>
              </a:solidFill>
            </a:endParaRPr>
          </a:p>
          <a:p>
            <a:pPr>
              <a:buClr>
                <a:srgbClr val="FFFFFF"/>
              </a:buClr>
              <a:buFont typeface="Arial"/>
              <a:buChar char="•"/>
            </a:pPr>
            <a:r>
              <a:rPr lang="en-US" sz="1800" b="1">
                <a:solidFill>
                  <a:schemeClr val="tx2"/>
                </a:solidFill>
                <a:ea typeface="+mn-lt"/>
                <a:cs typeface="+mn-lt"/>
              </a:rPr>
              <a:t>Range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: 0 to 1 (though it can be negative for models that are worse than a horizontal line).</a:t>
            </a:r>
            <a:endParaRPr lang="en-US" sz="1800">
              <a:solidFill>
                <a:schemeClr val="tx2"/>
              </a:solidFill>
            </a:endParaRPr>
          </a:p>
          <a:p>
            <a:pPr>
              <a:buClr>
                <a:srgbClr val="FFFFFF"/>
              </a:buClr>
              <a:buFont typeface="Arial"/>
              <a:buChar char="•"/>
            </a:pPr>
            <a:r>
              <a:rPr lang="en-US" sz="1800" b="1">
                <a:solidFill>
                  <a:schemeClr val="tx2"/>
                </a:solidFill>
                <a:ea typeface="+mn-lt"/>
                <a:cs typeface="+mn-lt"/>
              </a:rPr>
              <a:t>Interpretation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: A higher R² indicates a better fit to the data. An R² of 1 means the model explains all the variability of the response data around its mean, while an R² of 0 means the model does not explain any variability.</a:t>
            </a:r>
            <a:endParaRPr lang="en-US" sz="1800">
              <a:solidFill>
                <a:schemeClr val="tx2"/>
              </a:solidFill>
            </a:endParaRPr>
          </a:p>
          <a:p>
            <a:pPr>
              <a:buClr>
                <a:srgbClr val="FFFFFF"/>
              </a:buClr>
              <a:buFont typeface="Arial"/>
              <a:buChar char="•"/>
            </a:pPr>
            <a:r>
              <a:rPr lang="en-US" sz="1800" b="1">
                <a:solidFill>
                  <a:schemeClr val="tx2"/>
                </a:solidFill>
                <a:ea typeface="+mn-lt"/>
                <a:cs typeface="+mn-lt"/>
              </a:rPr>
              <a:t>Importance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: Useful for understanding the proportion of variance explained by the model. </a:t>
            </a:r>
            <a:endParaRPr lang="en-US" sz="180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200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4" name="Right Triangle 5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20D3D66-2A4D-5C2B-D09E-65DCC2CA1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6"/>
            <a:ext cx="10754527" cy="2228755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2"/>
                </a:solidFill>
                <a:cs typeface="Posterama"/>
              </a:rPr>
              <a:t>Project 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5627C-7BE6-E4B9-7507-B8B513E72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3257633"/>
            <a:ext cx="9745506" cy="25528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This project aims to predict the price of Airbnb properties based on various property features using machine learning techniques.</a:t>
            </a:r>
          </a:p>
          <a:p>
            <a:pPr>
              <a:buClr>
                <a:srgbClr val="FFFFFF"/>
              </a:buClr>
            </a:pPr>
            <a:r>
              <a:rPr lang="en-US" sz="1800" b="1" dirty="0">
                <a:solidFill>
                  <a:schemeClr val="tx2"/>
                </a:solidFill>
                <a:ea typeface="+mn-lt"/>
                <a:cs typeface="+mn-lt"/>
              </a:rPr>
              <a:t>Features:</a:t>
            </a: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 Key features include geographical data (latitude, longitude), property characteristics (accommodates, bedrooms, bathrooms), amenities (</a:t>
            </a:r>
            <a:r>
              <a:rPr lang="en-US" sz="1800" dirty="0" err="1">
                <a:solidFill>
                  <a:schemeClr val="tx2"/>
                </a:solidFill>
                <a:ea typeface="+mn-lt"/>
                <a:cs typeface="+mn-lt"/>
              </a:rPr>
              <a:t>Wifi</a:t>
            </a: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, Essentials), host information (host age), and temporal data (listing date, host since date).</a:t>
            </a: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144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8" name="Rectangle 21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21B645D3-580E-4657-9154-484648880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22" name="Right Triangle 22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Freeform: Shape 223">
            <a:extLst>
              <a:ext uri="{FF2B5EF4-FFF2-40B4-BE49-F238E27FC236}">
                <a16:creationId xmlns:a16="http://schemas.microsoft.com/office/drawing/2014/main" id="{27870DA4-44E8-43FB-940A-4AF97669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20D3D66-2A4D-5C2B-D09E-65DCC2CA1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8906"/>
            <a:ext cx="4712534" cy="5516051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Mean Absolute Error (MAE)</a:t>
            </a:r>
            <a:r>
              <a:rPr lang="en-US" dirty="0">
                <a:solidFill>
                  <a:schemeClr val="tx2"/>
                </a:solidFill>
              </a:rPr>
              <a:t>:</a:t>
            </a:r>
            <a:endParaRPr lang="en-US" dirty="0">
              <a:solidFill>
                <a:schemeClr val="tx2"/>
              </a:solidFill>
              <a:cs typeface="Posterama"/>
            </a:endParaRPr>
          </a:p>
          <a:p>
            <a:endParaRPr lang="en-US" dirty="0">
              <a:solidFill>
                <a:schemeClr val="tx2"/>
              </a:solidFill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5627C-7BE6-E4B9-7507-B8B513E72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8459" y="728906"/>
            <a:ext cx="5813687" cy="55454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Clr>
                <a:srgbClr val="FFFFFF"/>
              </a:buClr>
              <a:buFont typeface="Arial"/>
              <a:buChar char="•"/>
            </a:pPr>
            <a:r>
              <a:rPr lang="en-US" sz="1800" b="1">
                <a:solidFill>
                  <a:schemeClr val="tx2"/>
                </a:solidFill>
                <a:ea typeface="+mn-lt"/>
                <a:cs typeface="+mn-lt"/>
              </a:rPr>
              <a:t>Definition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: MAE is the average of the absolute errors between the predicted and actual values.</a:t>
            </a:r>
          </a:p>
          <a:p>
            <a:pPr>
              <a:buClr>
                <a:srgbClr val="FFFFFF"/>
              </a:buClr>
              <a:buFont typeface="Arial"/>
              <a:buChar char="•"/>
            </a:pPr>
            <a:r>
              <a:rPr lang="en-US" sz="1800" b="1">
                <a:solidFill>
                  <a:schemeClr val="tx2"/>
                </a:solidFill>
                <a:ea typeface="+mn-lt"/>
                <a:cs typeface="+mn-lt"/>
              </a:rPr>
              <a:t>Formula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: MAE= n1 ∑i=1n ∣yi −y^ i ∣</a:t>
            </a:r>
            <a:endParaRPr lang="en-US" sz="1800">
              <a:solidFill>
                <a:schemeClr val="tx2"/>
              </a:solidFill>
            </a:endParaRPr>
          </a:p>
          <a:p>
            <a:pPr>
              <a:buClr>
                <a:srgbClr val="FFFFFF"/>
              </a:buClr>
              <a:buFont typeface="Arial"/>
              <a:buChar char="•"/>
            </a:pPr>
            <a:r>
              <a:rPr lang="en-US" sz="1800" b="1">
                <a:solidFill>
                  <a:schemeClr val="tx2"/>
                </a:solidFill>
                <a:ea typeface="+mn-lt"/>
                <a:cs typeface="+mn-lt"/>
              </a:rPr>
              <a:t>Range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: 0 to ∞</a:t>
            </a:r>
            <a:endParaRPr lang="en-US" sz="1800">
              <a:solidFill>
                <a:schemeClr val="tx2"/>
              </a:solidFill>
            </a:endParaRPr>
          </a:p>
          <a:p>
            <a:pPr>
              <a:buClr>
                <a:srgbClr val="FFFFFF"/>
              </a:buClr>
              <a:buFont typeface="Arial"/>
              <a:buChar char="•"/>
            </a:pPr>
            <a:r>
              <a:rPr lang="en-US" sz="1800" b="1">
                <a:solidFill>
                  <a:schemeClr val="tx2"/>
                </a:solidFill>
                <a:ea typeface="+mn-lt"/>
                <a:cs typeface="+mn-lt"/>
              </a:rPr>
              <a:t>Interpretation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: Lower values indicate better model performance. MAE is intuitive as it represents the average magnitude of errors in a set of predictions, without considering their direction.</a:t>
            </a:r>
          </a:p>
          <a:p>
            <a:pPr>
              <a:buClr>
                <a:srgbClr val="FFFFFF"/>
              </a:buClr>
              <a:buFont typeface="Arial"/>
              <a:buChar char="•"/>
            </a:pPr>
            <a:r>
              <a:rPr lang="en-US" sz="1800" b="1">
                <a:solidFill>
                  <a:schemeClr val="tx2"/>
                </a:solidFill>
                <a:ea typeface="+mn-lt"/>
                <a:cs typeface="+mn-lt"/>
              </a:rPr>
              <a:t>Importance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: It gives a clear understanding of the average error in the same units as the target variable, making it easy to interpret.</a:t>
            </a:r>
          </a:p>
          <a:p>
            <a:pPr>
              <a:buClr>
                <a:srgbClr val="FFFFFF"/>
              </a:buClr>
              <a:buFont typeface="Arial"/>
              <a:buChar char="•"/>
            </a:pPr>
            <a:endParaRPr lang="en-US" sz="180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475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7" name="Rectangle 256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21B645D3-580E-4657-9154-484648880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9" name="Right Triangle 258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Freeform: Shape 259">
            <a:extLst>
              <a:ext uri="{FF2B5EF4-FFF2-40B4-BE49-F238E27FC236}">
                <a16:creationId xmlns:a16="http://schemas.microsoft.com/office/drawing/2014/main" id="{27870DA4-44E8-43FB-940A-4AF97669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20D3D66-2A4D-5C2B-D09E-65DCC2CA1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8906"/>
            <a:ext cx="4712534" cy="5516051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tx2"/>
                </a:solidFill>
                <a:ea typeface="+mj-lt"/>
                <a:cs typeface="+mj-lt"/>
              </a:rPr>
              <a:t>Mean Squared Error (MSE):</a:t>
            </a:r>
          </a:p>
          <a:p>
            <a:endParaRPr lang="en-US" dirty="0">
              <a:solidFill>
                <a:schemeClr val="tx2"/>
              </a:solidFill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5627C-7BE6-E4B9-7507-B8B513E72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8459" y="728906"/>
            <a:ext cx="5813687" cy="55454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Clr>
                <a:srgbClr val="FFFFFF"/>
              </a:buClr>
              <a:buFont typeface="Arial"/>
              <a:buChar char="•"/>
            </a:pPr>
            <a:endParaRPr lang="en-US" sz="1800">
              <a:solidFill>
                <a:schemeClr val="tx2"/>
              </a:solidFill>
              <a:ea typeface="+mn-lt"/>
              <a:cs typeface="+mn-lt"/>
            </a:endParaRPr>
          </a:p>
          <a:p>
            <a:pPr>
              <a:buClr>
                <a:srgbClr val="FFFFFF"/>
              </a:buClr>
              <a:buFont typeface="Arial"/>
              <a:buChar char="•"/>
            </a:pPr>
            <a:r>
              <a:rPr lang="en-US" sz="1800" b="1">
                <a:solidFill>
                  <a:schemeClr val="tx2"/>
                </a:solidFill>
                <a:ea typeface="+mn-lt"/>
                <a:cs typeface="+mn-lt"/>
              </a:rPr>
              <a:t>Definition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: MSE is the average of the squared errors between the predicted and actual values.</a:t>
            </a:r>
          </a:p>
          <a:p>
            <a:pPr>
              <a:buClr>
                <a:srgbClr val="FFFFFF"/>
              </a:buClr>
              <a:buFont typeface="Arial"/>
              <a:buChar char="•"/>
            </a:pPr>
            <a:r>
              <a:rPr lang="en-US" sz="1800" b="1">
                <a:solidFill>
                  <a:schemeClr val="tx2"/>
                </a:solidFill>
                <a:ea typeface="+mn-lt"/>
                <a:cs typeface="+mn-lt"/>
              </a:rPr>
              <a:t>Formula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: MSE= n1 ∑i=1n (yi −y^ i )2</a:t>
            </a:r>
          </a:p>
          <a:p>
            <a:pPr>
              <a:buClr>
                <a:srgbClr val="FFFFFF"/>
              </a:buClr>
              <a:buFont typeface="Arial"/>
              <a:buChar char="•"/>
            </a:pPr>
            <a:r>
              <a:rPr lang="en-US" sz="1800" b="1">
                <a:solidFill>
                  <a:schemeClr val="tx2"/>
                </a:solidFill>
                <a:ea typeface="+mn-lt"/>
                <a:cs typeface="+mn-lt"/>
              </a:rPr>
              <a:t>Range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: 0 to ∞</a:t>
            </a:r>
            <a:endParaRPr lang="en-US" sz="1800">
              <a:solidFill>
                <a:schemeClr val="tx2"/>
              </a:solidFill>
            </a:endParaRPr>
          </a:p>
          <a:p>
            <a:pPr>
              <a:buClr>
                <a:srgbClr val="FFFFFF"/>
              </a:buClr>
              <a:buFont typeface="Arial"/>
              <a:buChar char="•"/>
            </a:pPr>
            <a:r>
              <a:rPr lang="en-US" sz="1800" b="1">
                <a:solidFill>
                  <a:schemeClr val="tx2"/>
                </a:solidFill>
                <a:ea typeface="+mn-lt"/>
                <a:cs typeface="+mn-lt"/>
              </a:rPr>
              <a:t>Interpretation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: Lower values indicate better model performance. MSE gives more weight to larger errors because the errors are squared before they are averaged, making it useful for highlighting large errors.</a:t>
            </a:r>
          </a:p>
          <a:p>
            <a:pPr>
              <a:buClr>
                <a:srgbClr val="FFFFFF"/>
              </a:buClr>
              <a:buFont typeface="Arial"/>
              <a:buChar char="•"/>
            </a:pPr>
            <a:r>
              <a:rPr lang="en-US" sz="1800" b="1">
                <a:solidFill>
                  <a:schemeClr val="tx2"/>
                </a:solidFill>
                <a:ea typeface="+mn-lt"/>
                <a:cs typeface="+mn-lt"/>
              </a:rPr>
              <a:t>Importance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: Helps in identifying models that perform well on all predictions, as it penalizes larger errors more severely.</a:t>
            </a:r>
          </a:p>
          <a:p>
            <a:pPr>
              <a:buClr>
                <a:srgbClr val="FFFFFF"/>
              </a:buClr>
              <a:buFont typeface="Arial"/>
              <a:buChar char="•"/>
            </a:pPr>
            <a:endParaRPr lang="en-US" sz="180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644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4" name="Rectangle 643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46" name="Rectangle 645">
            <a:extLst>
              <a:ext uri="{FF2B5EF4-FFF2-40B4-BE49-F238E27FC236}">
                <a16:creationId xmlns:a16="http://schemas.microsoft.com/office/drawing/2014/main" id="{26222098-34BD-4328-93AF-F8000B8A0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48" name="Right Triangle 647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5255" y="-27798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0" name="Freeform: Shape 649">
            <a:extLst>
              <a:ext uri="{FF2B5EF4-FFF2-40B4-BE49-F238E27FC236}">
                <a16:creationId xmlns:a16="http://schemas.microsoft.com/office/drawing/2014/main" id="{853F99AE-CDDD-4AA6-B570-8A6E693F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3" y="4554328"/>
            <a:ext cx="12228078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652" name="Group 651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653" name="Straight Connector 652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Straight Connector 653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Straight Connector 654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6" name="Straight Connector 655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7" name="Straight Connector 656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8" name="Straight Connector 657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" name="Straight Connector 658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Straight Connector 659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Straight Connector 660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Straight Connector 661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Straight Connector 662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Straight Connector 663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Straight Connector 664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Straight Connector 665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Straight Connector 666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Straight Connector 667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Straight Connector 668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0" name="Straight Connector 669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1" name="Straight Connector 670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Straight Connector 671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Straight Connector 672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Straight Connector 673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Straight Connector 674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6" name="Straight Connector 675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7" name="Straight Connector 676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" name="Straight Connector 677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Straight Connector 678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Straight Connector 679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Straight Connector 680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itle 48">
            <a:extLst>
              <a:ext uri="{FF2B5EF4-FFF2-40B4-BE49-F238E27FC236}">
                <a16:creationId xmlns:a16="http://schemas.microsoft.com/office/drawing/2014/main" id="{47A4B6B4-64F3-1312-F037-C9C16134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732348"/>
            <a:ext cx="5747015" cy="20019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>
                <a:solidFill>
                  <a:schemeClr val="tx2"/>
                </a:solidFill>
              </a:rPr>
              <a:t>Model Train Values: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22018785-BB46-274D-DBFA-7D9EF192E742}"/>
              </a:ext>
            </a:extLst>
          </p:cNvPr>
          <p:cNvSpPr txBox="1"/>
          <p:nvPr/>
        </p:nvSpPr>
        <p:spPr>
          <a:xfrm>
            <a:off x="6195368" y="732348"/>
            <a:ext cx="4955351" cy="201085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28600" indent="-228600">
              <a:lnSpc>
                <a:spcPct val="110000"/>
              </a:lnSpc>
              <a:spcAft>
                <a:spcPts val="600"/>
              </a:spcAft>
              <a:buClr>
                <a:schemeClr val="bg1"/>
              </a:buClr>
              <a:buSzPct val="75000"/>
              <a:buFont typeface="+mj-lt"/>
              <a:buAutoNum type="arabicPeriod"/>
            </a:pPr>
            <a:endParaRPr lang="en-US">
              <a:solidFill>
                <a:schemeClr val="tx2"/>
              </a:solidFill>
            </a:endParaRPr>
          </a:p>
          <a:p>
            <a:pPr marL="228600" indent="-228600">
              <a:lnSpc>
                <a:spcPct val="110000"/>
              </a:lnSpc>
              <a:spcAft>
                <a:spcPts val="600"/>
              </a:spcAft>
              <a:buClr>
                <a:schemeClr val="bg1"/>
              </a:buClr>
              <a:buSzPct val="75000"/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After reviewing all the metrics we can observer that the </a:t>
            </a:r>
            <a:r>
              <a:rPr lang="en-US" b="1" dirty="0">
                <a:solidFill>
                  <a:schemeClr val="tx2"/>
                </a:solidFill>
              </a:rPr>
              <a:t>Random forest Regressor</a:t>
            </a:r>
            <a:r>
              <a:rPr lang="en-US" dirty="0">
                <a:solidFill>
                  <a:schemeClr val="tx2"/>
                </a:solidFill>
              </a:rPr>
              <a:t> has performed better than other algorithms,</a:t>
            </a:r>
          </a:p>
        </p:txBody>
      </p:sp>
      <p:pic>
        <p:nvPicPr>
          <p:cNvPr id="3" name="Picture 2" descr="A table with numbers and a few black text&#10;&#10;Description automatically generated">
            <a:extLst>
              <a:ext uri="{FF2B5EF4-FFF2-40B4-BE49-F238E27FC236}">
                <a16:creationId xmlns:a16="http://schemas.microsoft.com/office/drawing/2014/main" id="{0454CC5D-2D69-D07A-CA33-19D4D36C7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532" y="2954226"/>
            <a:ext cx="7083830" cy="3293981"/>
          </a:xfrm>
          <a:prstGeom prst="rect">
            <a:avLst/>
          </a:prstGeom>
        </p:spPr>
      </p:pic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DDC18F5A-6580-31F2-7CB9-7CD56D0BC8DD}"/>
              </a:ext>
            </a:extLst>
          </p:cNvPr>
          <p:cNvSpPr>
            <a:spLocks/>
          </p:cNvSpPr>
          <p:nvPr/>
        </p:nvSpPr>
        <p:spPr>
          <a:xfrm>
            <a:off x="1354104" y="3658318"/>
            <a:ext cx="3224388" cy="23756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85166" indent="-185166" defTabSz="740664">
              <a:spcAft>
                <a:spcPts val="486"/>
              </a:spcAft>
              <a:buClr>
                <a:srgbClr val="FFFFFF"/>
              </a:buClr>
            </a:pPr>
            <a:endParaRPr lang="en-US" sz="1458" kern="1200">
              <a:solidFill>
                <a:srgbClr val="000000"/>
              </a:solidFill>
              <a:latin typeface="Arial"/>
              <a:ea typeface="+mn-ea"/>
              <a:cs typeface="Arial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</a:pPr>
            <a:endParaRPr lang="en-US" sz="180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0503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6" name="Rectangle 685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88" name="Rectangle 687">
            <a:extLst>
              <a:ext uri="{FF2B5EF4-FFF2-40B4-BE49-F238E27FC236}">
                <a16:creationId xmlns:a16="http://schemas.microsoft.com/office/drawing/2014/main" id="{26222098-34BD-4328-93AF-F8000B8A0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90" name="Right Triangle 689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5255" y="-27798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2" name="Freeform: Shape 691">
            <a:extLst>
              <a:ext uri="{FF2B5EF4-FFF2-40B4-BE49-F238E27FC236}">
                <a16:creationId xmlns:a16="http://schemas.microsoft.com/office/drawing/2014/main" id="{853F99AE-CDDD-4AA6-B570-8A6E693F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3" y="4554328"/>
            <a:ext cx="12228078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694" name="Group 693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695" name="Straight Connector 694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Straight Connector 695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Straight Connector 696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8" name="Straight Connector 697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9" name="Straight Connector 698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" name="Straight Connector 699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" name="Straight Connector 700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" name="Straight Connector 701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" name="Straight Connector 702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itle 48">
            <a:extLst>
              <a:ext uri="{FF2B5EF4-FFF2-40B4-BE49-F238E27FC236}">
                <a16:creationId xmlns:a16="http://schemas.microsoft.com/office/drawing/2014/main" id="{47A4B6B4-64F3-1312-F037-C9C16134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732348"/>
            <a:ext cx="5747015" cy="20019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>
                <a:solidFill>
                  <a:schemeClr val="tx2"/>
                </a:solidFill>
              </a:rPr>
              <a:t>Model Test Values: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22018785-BB46-274D-DBFA-7D9EF192E742}"/>
              </a:ext>
            </a:extLst>
          </p:cNvPr>
          <p:cNvSpPr txBox="1"/>
          <p:nvPr/>
        </p:nvSpPr>
        <p:spPr>
          <a:xfrm>
            <a:off x="6195368" y="732348"/>
            <a:ext cx="4955351" cy="201085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28600" indent="-228600">
              <a:lnSpc>
                <a:spcPct val="110000"/>
              </a:lnSpc>
              <a:spcAft>
                <a:spcPts val="600"/>
              </a:spcAft>
              <a:buClr>
                <a:schemeClr val="bg1"/>
              </a:buClr>
              <a:buSzPct val="75000"/>
              <a:buFont typeface="+mj-lt"/>
              <a:buAutoNum type="arabicPeriod"/>
            </a:pPr>
            <a:endParaRPr lang="en-US">
              <a:solidFill>
                <a:schemeClr val="tx2"/>
              </a:solidFill>
            </a:endParaRPr>
          </a:p>
          <a:p>
            <a:pPr marL="228600" indent="-228600">
              <a:lnSpc>
                <a:spcPct val="110000"/>
              </a:lnSpc>
              <a:spcAft>
                <a:spcPts val="600"/>
              </a:spcAft>
              <a:buClr>
                <a:schemeClr val="bg1"/>
              </a:buClr>
              <a:buSzPct val="75000"/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After reviewing all the metrics we can observer that the </a:t>
            </a:r>
            <a:r>
              <a:rPr lang="en-US" b="1" dirty="0">
                <a:solidFill>
                  <a:schemeClr val="tx2"/>
                </a:solidFill>
              </a:rPr>
              <a:t>Random forest Regressor</a:t>
            </a:r>
            <a:r>
              <a:rPr lang="en-US" dirty="0">
                <a:solidFill>
                  <a:schemeClr val="tx2"/>
                </a:solidFill>
              </a:rPr>
              <a:t> has performed better than other algorithms,</a:t>
            </a:r>
          </a:p>
        </p:txBody>
      </p:sp>
      <p:pic>
        <p:nvPicPr>
          <p:cNvPr id="2" name="Picture 1" descr="A table with numbers and text&#10;&#10;Description automatically generated">
            <a:extLst>
              <a:ext uri="{FF2B5EF4-FFF2-40B4-BE49-F238E27FC236}">
                <a16:creationId xmlns:a16="http://schemas.microsoft.com/office/drawing/2014/main" id="{672FAE51-6032-6762-0556-3D2D45BC1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180" y="3243470"/>
            <a:ext cx="9952535" cy="2715492"/>
          </a:xfrm>
          <a:prstGeom prst="rect">
            <a:avLst/>
          </a:prstGeom>
        </p:spPr>
      </p:pic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DDC18F5A-6580-31F2-7CB9-7CD56D0BC8DD}"/>
              </a:ext>
            </a:extLst>
          </p:cNvPr>
          <p:cNvSpPr>
            <a:spLocks/>
          </p:cNvSpPr>
          <p:nvPr/>
        </p:nvSpPr>
        <p:spPr>
          <a:xfrm>
            <a:off x="1354104" y="3658318"/>
            <a:ext cx="3224388" cy="23756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85166" indent="-185166" defTabSz="740664">
              <a:spcAft>
                <a:spcPts val="486"/>
              </a:spcAft>
              <a:buClr>
                <a:srgbClr val="FFFFFF"/>
              </a:buClr>
            </a:pPr>
            <a:endParaRPr lang="en-US" sz="1458" kern="1200">
              <a:solidFill>
                <a:srgbClr val="000000"/>
              </a:solidFill>
              <a:latin typeface="Arial"/>
              <a:ea typeface="+mn-ea"/>
              <a:cs typeface="Arial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</a:pPr>
            <a:endParaRPr lang="en-US" sz="180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972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6" name="Rectangle 685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88" name="Rectangle 687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90" name="Right Triangle 689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2" name="Freeform: Shape 691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94" name="Group 693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695" name="Straight Connector 694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Straight Connector 695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Straight Connector 696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8" name="Straight Connector 697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9" name="Straight Connector 698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" name="Straight Connector 699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" name="Straight Connector 700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" name="Straight Connector 701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" name="Straight Connector 702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itle 48">
            <a:extLst>
              <a:ext uri="{FF2B5EF4-FFF2-40B4-BE49-F238E27FC236}">
                <a16:creationId xmlns:a16="http://schemas.microsoft.com/office/drawing/2014/main" id="{47A4B6B4-64F3-1312-F037-C9C16134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6"/>
            <a:ext cx="10754527" cy="22287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Model Selection:</a:t>
            </a:r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22018785-BB46-274D-DBFA-7D9EF192E742}"/>
              </a:ext>
            </a:extLst>
          </p:cNvPr>
          <p:cNvSpPr txBox="1"/>
          <p:nvPr/>
        </p:nvSpPr>
        <p:spPr>
          <a:xfrm>
            <a:off x="457201" y="3257633"/>
            <a:ext cx="9745506" cy="255288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28600" indent="-228600">
              <a:lnSpc>
                <a:spcPct val="110000"/>
              </a:lnSpc>
              <a:spcAft>
                <a:spcPts val="600"/>
              </a:spcAft>
              <a:buClr>
                <a:schemeClr val="bg1"/>
              </a:buClr>
              <a:buSzPct val="75000"/>
              <a:buFont typeface="+mj-lt"/>
              <a:buAutoNum type="arabicPeriod"/>
            </a:pPr>
            <a:endParaRPr lang="en-US">
              <a:solidFill>
                <a:schemeClr val="tx2"/>
              </a:solidFill>
            </a:endParaRPr>
          </a:p>
          <a:p>
            <a:pPr marL="228600" indent="-228600">
              <a:lnSpc>
                <a:spcPct val="110000"/>
              </a:lnSpc>
              <a:spcAft>
                <a:spcPts val="600"/>
              </a:spcAft>
              <a:buClr>
                <a:srgbClr val="FFFFFF"/>
              </a:buClr>
              <a:buSzPct val="75000"/>
              <a:buAutoNum type="arabicPeriod"/>
            </a:pP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Model Finalized: Random Forest Regressor</a:t>
            </a:r>
            <a:endParaRPr lang="en-US" dirty="0"/>
          </a:p>
          <a:p>
            <a:pPr marL="228600" indent="-228600">
              <a:lnSpc>
                <a:spcPct val="110000"/>
              </a:lnSpc>
              <a:spcAft>
                <a:spcPts val="600"/>
              </a:spcAft>
              <a:buClr>
                <a:srgbClr val="FFFFFF"/>
              </a:buClr>
              <a:buSzPct val="75000"/>
              <a:buAutoNum type="arabicPeriod"/>
            </a:pP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Reason for Finalization: The Random Forest Regressor had the lowest MAE and MSE, and the highest R² score among all models tested, indicating superior performance in predicting the target variable.</a:t>
            </a:r>
            <a:endParaRPr lang="en-US" dirty="0"/>
          </a:p>
          <a:p>
            <a:pPr marL="228600" indent="-228600">
              <a:lnSpc>
                <a:spcPct val="110000"/>
              </a:lnSpc>
              <a:spcAft>
                <a:spcPts val="600"/>
              </a:spcAft>
              <a:buClr>
                <a:srgbClr val="FFFFFF"/>
              </a:buClr>
              <a:buSzPct val="75000"/>
              <a:buAutoNum type="arabicPeriod"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DDC18F5A-6580-31F2-7CB9-7CD56D0BC8DD}"/>
              </a:ext>
            </a:extLst>
          </p:cNvPr>
          <p:cNvSpPr>
            <a:spLocks/>
          </p:cNvSpPr>
          <p:nvPr/>
        </p:nvSpPr>
        <p:spPr>
          <a:xfrm>
            <a:off x="1354104" y="3658318"/>
            <a:ext cx="3224388" cy="23756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85166" indent="-185166" defTabSz="740664">
              <a:spcAft>
                <a:spcPts val="486"/>
              </a:spcAft>
              <a:buClr>
                <a:srgbClr val="FFFFFF"/>
              </a:buClr>
            </a:pPr>
            <a:endParaRPr lang="en-US" sz="1458" kern="1200">
              <a:solidFill>
                <a:srgbClr val="000000"/>
              </a:solidFill>
              <a:latin typeface="Arial"/>
              <a:ea typeface="+mn-ea"/>
              <a:cs typeface="Arial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</a:pPr>
            <a:endParaRPr lang="en-US" sz="180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44477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Rectangle 936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39" name="Group 938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40" name="Straight Connector 939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1" name="Straight Connector 940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2" name="Straight Connector 941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3" name="Straight Connector 942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4" name="Straight Connector 943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5" name="Straight Connector 944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6" name="Straight Connector 945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7" name="Straight Connector 946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8" name="Straight Connector 947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9" name="Straight Connector 948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0" name="Straight Connector 949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1" name="Straight Connector 950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2" name="Straight Connector 951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3" name="Straight Connector 952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4" name="Straight Connector 953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5" name="Straight Connector 954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6" name="Straight Connector 955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7" name="Straight Connector 956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8" name="Straight Connector 957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9" name="Straight Connector 958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8" name="Straight Connector 767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4" name="Straight Connector 933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5" name="Straight Connector 934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6" name="Straight Connector 935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8" name="Straight Connector 937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" name="Straight Connector 77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" name="Straight Connector 778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5" name="Straight Connector 774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" name="Straight Connector 775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1" name="Freeform: Shape 96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63" name="Freeform: Shape 96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65" name="Rectangle 964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67" name="Group 966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68" name="Straight Connector 967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9" name="Straight Connector 968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Straight Connector 969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1" name="Straight Connector 970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2" name="Straight Connector 971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3" name="Straight Connector 972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Straight Connector 973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5" name="Straight Connector 974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6" name="Straight Connector 975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7" name="Straight Connector 976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8" name="Straight Connector 977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9" name="Straight Connector 978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Straight Connector 979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1" name="Straight Connector 980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2" name="Straight Connector 981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3" name="Straight Connector 982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Straight Connector 983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5" name="Straight Connector 984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6" name="Straight Connector 985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7" name="Straight Connector 986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8" name="Straight Connector 987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9" name="Straight Connector 988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0" name="Straight Connector 989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1" name="Straight Connector 990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2" name="Straight Connector 991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3" name="Straight Connector 992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4" name="Straight Connector 993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5" name="Straight Connector 994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6" name="Straight Connector 995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8" name="Freeform: Shape 997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00" name="Group 999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01" name="Straight Connector 1000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2" name="Straight Connector 1001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Straight Connector 1002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4" name="Straight Connector 1003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5" name="Straight Connector 1004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6" name="Straight Connector 1005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7" name="Straight Connector 1006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8" name="Straight Connector 1007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9" name="Straight Connector 1008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0" name="Straight Connector 1009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1" name="Straight Connector 1010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2" name="Straight Connector 1011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3" name="Straight Connector 1012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4" name="Straight Connector 1013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5" name="Straight Connector 1014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6" name="Straight Connector 1015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7" name="Straight Connector 1016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8" name="Straight Connector 1017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9" name="Straight Connector 1018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0" name="Straight Connector 1019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1" name="Straight Connector 1020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2" name="Straight Connector 1021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3" name="Straight Connector 1022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Straight Connector 1023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Straight Connector 1024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6" name="Straight Connector 1025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Connector 1026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8" name="Straight Connector 1027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9" name="Straight Connector 1028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4A929113-1368-4B1B-9C6F-140F47CB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35" name="Right Triangle 1034">
            <a:extLst>
              <a:ext uri="{FF2B5EF4-FFF2-40B4-BE49-F238E27FC236}">
                <a16:creationId xmlns:a16="http://schemas.microsoft.com/office/drawing/2014/main" id="{C24346C5-B1C8-4C83-846B-122A3B4B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0" y="1555699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0B6C48B2-8296-4312-8901-93BB7735D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5" y="4554328"/>
            <a:ext cx="12197917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90F28F7A-4F2F-4C1B-AF1C-A6E7C795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40" name="Straight Connector 1039">
              <a:extLst>
                <a:ext uri="{FF2B5EF4-FFF2-40B4-BE49-F238E27FC236}">
                  <a16:creationId xmlns:a16="http://schemas.microsoft.com/office/drawing/2014/main" id="{B23CC870-B5E9-475F-A625-9E862A62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1" name="Straight Connector 1040">
              <a:extLst>
                <a:ext uri="{FF2B5EF4-FFF2-40B4-BE49-F238E27FC236}">
                  <a16:creationId xmlns:a16="http://schemas.microsoft.com/office/drawing/2014/main" id="{42A6B08C-017D-4B4D-95EC-4BB83C554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2" name="Straight Connector 1041">
              <a:extLst>
                <a:ext uri="{FF2B5EF4-FFF2-40B4-BE49-F238E27FC236}">
                  <a16:creationId xmlns:a16="http://schemas.microsoft.com/office/drawing/2014/main" id="{94599402-E1B8-4E3B-A56D-68606FC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3" name="Straight Connector 1042">
              <a:extLst>
                <a:ext uri="{FF2B5EF4-FFF2-40B4-BE49-F238E27FC236}">
                  <a16:creationId xmlns:a16="http://schemas.microsoft.com/office/drawing/2014/main" id="{B720C48A-E9A0-4B85-A954-39375E099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4" name="Straight Connector 1043">
              <a:extLst>
                <a:ext uri="{FF2B5EF4-FFF2-40B4-BE49-F238E27FC236}">
                  <a16:creationId xmlns:a16="http://schemas.microsoft.com/office/drawing/2014/main" id="{B0E26956-FF2A-412E-ACC4-29CCD0259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" name="Straight Connector 1044">
              <a:extLst>
                <a:ext uri="{FF2B5EF4-FFF2-40B4-BE49-F238E27FC236}">
                  <a16:creationId xmlns:a16="http://schemas.microsoft.com/office/drawing/2014/main" id="{FB31E652-49AC-4108-85B8-75122A48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6" name="Straight Connector 1045">
              <a:extLst>
                <a:ext uri="{FF2B5EF4-FFF2-40B4-BE49-F238E27FC236}">
                  <a16:creationId xmlns:a16="http://schemas.microsoft.com/office/drawing/2014/main" id="{DC1DB29F-0624-4035-B188-640616D5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7" name="Straight Connector 1046">
              <a:extLst>
                <a:ext uri="{FF2B5EF4-FFF2-40B4-BE49-F238E27FC236}">
                  <a16:creationId xmlns:a16="http://schemas.microsoft.com/office/drawing/2014/main" id="{1D27221C-2427-4C99-89DC-1A38A540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8" name="Straight Connector 1047">
              <a:extLst>
                <a:ext uri="{FF2B5EF4-FFF2-40B4-BE49-F238E27FC236}">
                  <a16:creationId xmlns:a16="http://schemas.microsoft.com/office/drawing/2014/main" id="{2DBF1D76-8076-4BAE-B627-F1861C9E0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Straight Connector 1048">
              <a:extLst>
                <a:ext uri="{FF2B5EF4-FFF2-40B4-BE49-F238E27FC236}">
                  <a16:creationId xmlns:a16="http://schemas.microsoft.com/office/drawing/2014/main" id="{8E930E41-FC2F-4319-9C28-32C27843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Straight Connector 1049">
              <a:extLst>
                <a:ext uri="{FF2B5EF4-FFF2-40B4-BE49-F238E27FC236}">
                  <a16:creationId xmlns:a16="http://schemas.microsoft.com/office/drawing/2014/main" id="{C0936C1B-0C10-464B-85C8-345095AA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Straight Connector 1050">
              <a:extLst>
                <a:ext uri="{FF2B5EF4-FFF2-40B4-BE49-F238E27FC236}">
                  <a16:creationId xmlns:a16="http://schemas.microsoft.com/office/drawing/2014/main" id="{DB90EC61-FD0C-434A-9D1B-A20035C21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Straight Connector 1051">
              <a:extLst>
                <a:ext uri="{FF2B5EF4-FFF2-40B4-BE49-F238E27FC236}">
                  <a16:creationId xmlns:a16="http://schemas.microsoft.com/office/drawing/2014/main" id="{A5F5CC56-1FDA-4D3E-9C6E-8E996026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Straight Connector 1052">
              <a:extLst>
                <a:ext uri="{FF2B5EF4-FFF2-40B4-BE49-F238E27FC236}">
                  <a16:creationId xmlns:a16="http://schemas.microsoft.com/office/drawing/2014/main" id="{272B8FB2-B735-480F-9A88-48AADB222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Straight Connector 1053">
              <a:extLst>
                <a:ext uri="{FF2B5EF4-FFF2-40B4-BE49-F238E27FC236}">
                  <a16:creationId xmlns:a16="http://schemas.microsoft.com/office/drawing/2014/main" id="{85B46C1B-4FC4-4E24-AC43-07940BE1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Straight Connector 1054">
              <a:extLst>
                <a:ext uri="{FF2B5EF4-FFF2-40B4-BE49-F238E27FC236}">
                  <a16:creationId xmlns:a16="http://schemas.microsoft.com/office/drawing/2014/main" id="{C34915AF-0AE3-4EDD-8681-4C3F2C592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Straight Connector 1055">
              <a:extLst>
                <a:ext uri="{FF2B5EF4-FFF2-40B4-BE49-F238E27FC236}">
                  <a16:creationId xmlns:a16="http://schemas.microsoft.com/office/drawing/2014/main" id="{5C35A3F3-714E-4F69-9BDF-8ED284EF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Straight Connector 1056">
              <a:extLst>
                <a:ext uri="{FF2B5EF4-FFF2-40B4-BE49-F238E27FC236}">
                  <a16:creationId xmlns:a16="http://schemas.microsoft.com/office/drawing/2014/main" id="{03D561AC-B0B1-47EB-BE05-209F5612B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8" name="Straight Connector 1057">
              <a:extLst>
                <a:ext uri="{FF2B5EF4-FFF2-40B4-BE49-F238E27FC236}">
                  <a16:creationId xmlns:a16="http://schemas.microsoft.com/office/drawing/2014/main" id="{D3508E52-4FD9-4E6D-AFEA-69A88ED26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9" name="Straight Connector 1058">
              <a:extLst>
                <a:ext uri="{FF2B5EF4-FFF2-40B4-BE49-F238E27FC236}">
                  <a16:creationId xmlns:a16="http://schemas.microsoft.com/office/drawing/2014/main" id="{C69DDE76-16F7-472F-B6D7-84AE8FFF3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B2D87BEF-8844-4A3E-B130-B7D26740C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BB381129-2089-4EAA-AE6C-2BAA96BC8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Straight Connector 1061">
              <a:extLst>
                <a:ext uri="{FF2B5EF4-FFF2-40B4-BE49-F238E27FC236}">
                  <a16:creationId xmlns:a16="http://schemas.microsoft.com/office/drawing/2014/main" id="{5B69BF7A-FA63-4706-8066-DF15018E6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3" name="Straight Connector 1062">
              <a:extLst>
                <a:ext uri="{FF2B5EF4-FFF2-40B4-BE49-F238E27FC236}">
                  <a16:creationId xmlns:a16="http://schemas.microsoft.com/office/drawing/2014/main" id="{6A3ECB71-0CCD-403F-B14B-ABC48D78C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4" name="Straight Connector 1063">
              <a:extLst>
                <a:ext uri="{FF2B5EF4-FFF2-40B4-BE49-F238E27FC236}">
                  <a16:creationId xmlns:a16="http://schemas.microsoft.com/office/drawing/2014/main" id="{D9095BBA-0FE1-49E5-89F7-22125BAF8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5" name="Straight Connector 1064">
              <a:extLst>
                <a:ext uri="{FF2B5EF4-FFF2-40B4-BE49-F238E27FC236}">
                  <a16:creationId xmlns:a16="http://schemas.microsoft.com/office/drawing/2014/main" id="{B55351D8-6F27-4B82-968B-581B177C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6" name="Straight Connector 1065">
              <a:extLst>
                <a:ext uri="{FF2B5EF4-FFF2-40B4-BE49-F238E27FC236}">
                  <a16:creationId xmlns:a16="http://schemas.microsoft.com/office/drawing/2014/main" id="{351025A5-EB5A-4057-A85E-69AF0E6BE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7" name="Straight Connector 1066">
              <a:extLst>
                <a:ext uri="{FF2B5EF4-FFF2-40B4-BE49-F238E27FC236}">
                  <a16:creationId xmlns:a16="http://schemas.microsoft.com/office/drawing/2014/main" id="{5030318B-EEB9-4D92-BC50-D11510989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8" name="Straight Connector 1067">
              <a:extLst>
                <a:ext uri="{FF2B5EF4-FFF2-40B4-BE49-F238E27FC236}">
                  <a16:creationId xmlns:a16="http://schemas.microsoft.com/office/drawing/2014/main" id="{417FC0E3-7CC7-4188-BC7A-7E8FB5564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itle 48">
            <a:extLst>
              <a:ext uri="{FF2B5EF4-FFF2-40B4-BE49-F238E27FC236}">
                <a16:creationId xmlns:a16="http://schemas.microsoft.com/office/drawing/2014/main" id="{47A4B6B4-64F3-1312-F037-C9C16134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168275"/>
            <a:ext cx="6542916" cy="25749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b="1">
                <a:solidFill>
                  <a:schemeClr val="tx2"/>
                </a:solidFill>
              </a:rPr>
              <a:t>Top 5 Important features: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DDC18F5A-6580-31F2-7CB9-7CD56D0BC8DD}"/>
              </a:ext>
            </a:extLst>
          </p:cNvPr>
          <p:cNvSpPr>
            <a:spLocks/>
          </p:cNvSpPr>
          <p:nvPr/>
        </p:nvSpPr>
        <p:spPr>
          <a:xfrm>
            <a:off x="1354104" y="3658318"/>
            <a:ext cx="3224388" cy="23756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85166" indent="-185166" defTabSz="740664">
              <a:spcAft>
                <a:spcPts val="486"/>
              </a:spcAft>
              <a:buClr>
                <a:srgbClr val="FFFFFF"/>
              </a:buClr>
            </a:pPr>
            <a:endParaRPr lang="en-US" sz="1458" kern="1200">
              <a:solidFill>
                <a:srgbClr val="000000"/>
              </a:solidFill>
              <a:latin typeface="Arial"/>
              <a:ea typeface="+mn-ea"/>
              <a:cs typeface="Arial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</a:pPr>
            <a:endParaRPr lang="en-US" sz="18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6DCFD0CA-61E4-FC6D-55CB-6AB2A8EB61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937976"/>
              </p:ext>
            </p:extLst>
          </p:nvPr>
        </p:nvGraphicFramePr>
        <p:xfrm>
          <a:off x="1521911" y="2954226"/>
          <a:ext cx="9305074" cy="329398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652537">
                  <a:extLst>
                    <a:ext uri="{9D8B030D-6E8A-4147-A177-3AD203B41FA5}">
                      <a16:colId xmlns:a16="http://schemas.microsoft.com/office/drawing/2014/main" val="1386794949"/>
                    </a:ext>
                  </a:extLst>
                </a:gridCol>
                <a:gridCol w="4652537">
                  <a:extLst>
                    <a:ext uri="{9D8B030D-6E8A-4147-A177-3AD203B41FA5}">
                      <a16:colId xmlns:a16="http://schemas.microsoft.com/office/drawing/2014/main" val="2831214184"/>
                    </a:ext>
                  </a:extLst>
                </a:gridCol>
              </a:tblGrid>
              <a:tr h="2832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u="none" strike="noStrike" noProof="0">
                          <a:solidFill>
                            <a:srgbClr val="12154E"/>
                          </a:solidFill>
                        </a:rPr>
                        <a:t>Features</a:t>
                      </a:r>
                    </a:p>
                  </a:txBody>
                  <a:tcPr marL="50335" marR="50335" marT="25168" marB="25168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Importance</a:t>
                      </a:r>
                    </a:p>
                  </a:txBody>
                  <a:tcPr marL="50335" marR="50335" marT="25168" marB="25168"/>
                </a:tc>
                <a:extLst>
                  <a:ext uri="{0D108BD9-81ED-4DB2-BD59-A6C34878D82A}">
                    <a16:rowId xmlns:a16="http://schemas.microsoft.com/office/drawing/2014/main" val="753476436"/>
                  </a:ext>
                </a:extLst>
              </a:tr>
              <a:tr h="28328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noProof="0" dirty="0" err="1">
                          <a:solidFill>
                            <a:srgbClr val="12154E"/>
                          </a:solidFill>
                        </a:rPr>
                        <a:t>property_type_Private</a:t>
                      </a:r>
                      <a:r>
                        <a:rPr lang="en-US" sz="1300" u="none" strike="noStrike" noProof="0" dirty="0">
                          <a:solidFill>
                            <a:srgbClr val="12154E"/>
                          </a:solidFill>
                        </a:rPr>
                        <a:t> room in townhouse </a:t>
                      </a:r>
                      <a:endParaRPr lang="en-US" sz="1300" u="none" strike="noStrike" noProof="0" dirty="0">
                        <a:solidFill>
                          <a:srgbClr val="FFFFFF"/>
                        </a:solidFill>
                      </a:endParaRPr>
                    </a:p>
                  </a:txBody>
                  <a:tcPr marL="50335" marR="50335" marT="25168" marB="2516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u="none" strike="noStrike" noProof="0">
                          <a:solidFill>
                            <a:srgbClr val="12154E"/>
                          </a:solidFill>
                        </a:rPr>
                        <a:t>0.2748234452248065</a:t>
                      </a:r>
                      <a:endParaRPr lang="en-US" sz="1300">
                        <a:solidFill>
                          <a:srgbClr val="12154E"/>
                        </a:solidFill>
                      </a:endParaRPr>
                    </a:p>
                  </a:txBody>
                  <a:tcPr marL="50335" marR="50335" marT="25168" marB="25168"/>
                </a:tc>
                <a:extLst>
                  <a:ext uri="{0D108BD9-81ED-4DB2-BD59-A6C34878D82A}">
                    <a16:rowId xmlns:a16="http://schemas.microsoft.com/office/drawing/2014/main" val="1796709039"/>
                  </a:ext>
                </a:extLst>
              </a:tr>
              <a:tr h="2832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u="none" strike="noStrike" noProof="0" dirty="0" err="1">
                          <a:solidFill>
                            <a:srgbClr val="12154E"/>
                          </a:solidFill>
                        </a:rPr>
                        <a:t>property_type_Entire</a:t>
                      </a:r>
                      <a:r>
                        <a:rPr lang="en-US" sz="1300" u="none" strike="noStrike" noProof="0" dirty="0">
                          <a:solidFill>
                            <a:srgbClr val="12154E"/>
                          </a:solidFill>
                        </a:rPr>
                        <a:t> villa</a:t>
                      </a:r>
                      <a:endParaRPr lang="en-US" sz="1300" dirty="0"/>
                    </a:p>
                  </a:txBody>
                  <a:tcPr marL="50335" marR="50335" marT="25168" marB="2516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u="none" strike="noStrike" noProof="0">
                          <a:solidFill>
                            <a:srgbClr val="12154E"/>
                          </a:solidFill>
                        </a:rPr>
                        <a:t>0.1395171098846886</a:t>
                      </a:r>
                      <a:endParaRPr lang="en-US" sz="1300">
                        <a:solidFill>
                          <a:srgbClr val="12154E"/>
                        </a:solidFill>
                      </a:endParaRPr>
                    </a:p>
                  </a:txBody>
                  <a:tcPr marL="50335" marR="50335" marT="25168" marB="25168"/>
                </a:tc>
                <a:extLst>
                  <a:ext uri="{0D108BD9-81ED-4DB2-BD59-A6C34878D82A}">
                    <a16:rowId xmlns:a16="http://schemas.microsoft.com/office/drawing/2014/main" val="3304185376"/>
                  </a:ext>
                </a:extLst>
              </a:tr>
              <a:tr h="48882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u="none" strike="noStrike" noProof="0" err="1">
                          <a:solidFill>
                            <a:srgbClr val="12154E"/>
                          </a:solidFill>
                        </a:rPr>
                        <a:t>accomodates</a:t>
                      </a:r>
                      <a:endParaRPr lang="en-US" sz="1300">
                        <a:solidFill>
                          <a:srgbClr val="12154E"/>
                        </a:solidFill>
                      </a:endParaRPr>
                    </a:p>
                  </a:txBody>
                  <a:tcPr marL="50335" marR="50335" marT="25168" marB="25168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noProof="0">
                          <a:solidFill>
                            <a:srgbClr val="12154E"/>
                          </a:solidFill>
                        </a:rPr>
                        <a:t>0.0676499818152491</a:t>
                      </a:r>
                    </a:p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50335" marR="50335" marT="25168" marB="25168"/>
                </a:tc>
                <a:extLst>
                  <a:ext uri="{0D108BD9-81ED-4DB2-BD59-A6C34878D82A}">
                    <a16:rowId xmlns:a16="http://schemas.microsoft.com/office/drawing/2014/main" val="2041021600"/>
                  </a:ext>
                </a:extLst>
              </a:tr>
              <a:tr h="48882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u="none" strike="noStrike" noProof="0" err="1">
                          <a:solidFill>
                            <a:srgbClr val="12154E"/>
                          </a:solidFill>
                        </a:rPr>
                        <a:t>bathroom_number</a:t>
                      </a:r>
                      <a:endParaRPr lang="en-US" sz="1300">
                        <a:solidFill>
                          <a:srgbClr val="12154E"/>
                        </a:solidFill>
                      </a:endParaRPr>
                    </a:p>
                  </a:txBody>
                  <a:tcPr marL="50335" marR="50335" marT="25168" marB="25168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noProof="0">
                          <a:solidFill>
                            <a:srgbClr val="12154E"/>
                          </a:solidFill>
                        </a:rPr>
                        <a:t>0.0661802554689856</a:t>
                      </a:r>
                    </a:p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50335" marR="50335" marT="25168" marB="25168"/>
                </a:tc>
                <a:extLst>
                  <a:ext uri="{0D108BD9-81ED-4DB2-BD59-A6C34878D82A}">
                    <a16:rowId xmlns:a16="http://schemas.microsoft.com/office/drawing/2014/main" val="2787798083"/>
                  </a:ext>
                </a:extLst>
              </a:tr>
              <a:tr h="48882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u="none" strike="noStrike" noProof="0" err="1">
                          <a:solidFill>
                            <a:srgbClr val="12154E"/>
                          </a:solidFill>
                        </a:rPr>
                        <a:t>distance_to_railway_station</a:t>
                      </a:r>
                      <a:endParaRPr lang="en-US" sz="1300">
                        <a:solidFill>
                          <a:srgbClr val="12154E"/>
                        </a:solidFill>
                      </a:endParaRPr>
                    </a:p>
                  </a:txBody>
                  <a:tcPr marL="50335" marR="50335" marT="25168" marB="25168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noProof="0">
                          <a:solidFill>
                            <a:srgbClr val="12154E"/>
                          </a:solidFill>
                        </a:rPr>
                        <a:t>0.0543257803967892</a:t>
                      </a:r>
                    </a:p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50335" marR="50335" marT="25168" marB="25168"/>
                </a:tc>
                <a:extLst>
                  <a:ext uri="{0D108BD9-81ED-4DB2-BD59-A6C34878D82A}">
                    <a16:rowId xmlns:a16="http://schemas.microsoft.com/office/drawing/2014/main" val="2448773040"/>
                  </a:ext>
                </a:extLst>
              </a:tr>
              <a:tr h="48882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u="none" strike="noStrike" noProof="0">
                          <a:solidFill>
                            <a:srgbClr val="12154E"/>
                          </a:solidFill>
                        </a:rPr>
                        <a:t>latitude</a:t>
                      </a:r>
                      <a:endParaRPr lang="en-US" sz="1300">
                        <a:solidFill>
                          <a:srgbClr val="12154E"/>
                        </a:solidFill>
                      </a:endParaRPr>
                    </a:p>
                  </a:txBody>
                  <a:tcPr marL="50335" marR="50335" marT="25168" marB="25168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noProof="0">
                          <a:solidFill>
                            <a:srgbClr val="12154E"/>
                          </a:solidFill>
                        </a:rPr>
                        <a:t>0.04780362196350711</a:t>
                      </a:r>
                    </a:p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50335" marR="50335" marT="25168" marB="25168"/>
                </a:tc>
                <a:extLst>
                  <a:ext uri="{0D108BD9-81ED-4DB2-BD59-A6C34878D82A}">
                    <a16:rowId xmlns:a16="http://schemas.microsoft.com/office/drawing/2014/main" val="3707601416"/>
                  </a:ext>
                </a:extLst>
              </a:tr>
              <a:tr h="48882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u="none" strike="noStrike" noProof="0" err="1">
                          <a:solidFill>
                            <a:srgbClr val="12154E"/>
                          </a:solidFill>
                        </a:rPr>
                        <a:t>distance_to_airport</a:t>
                      </a:r>
                      <a:endParaRPr lang="en-US" sz="1300">
                        <a:solidFill>
                          <a:srgbClr val="12154E"/>
                        </a:solidFill>
                      </a:endParaRPr>
                    </a:p>
                  </a:txBody>
                  <a:tcPr marL="50335" marR="50335" marT="25168" marB="25168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noProof="0">
                          <a:solidFill>
                            <a:srgbClr val="12154E"/>
                          </a:solidFill>
                        </a:rPr>
                        <a:t>0.041819632976037004</a:t>
                      </a:r>
                    </a:p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50335" marR="50335" marT="25168" marB="25168"/>
                </a:tc>
                <a:extLst>
                  <a:ext uri="{0D108BD9-81ED-4DB2-BD59-A6C34878D82A}">
                    <a16:rowId xmlns:a16="http://schemas.microsoft.com/office/drawing/2014/main" val="3340147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8884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0" name="Rectangle 57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2" name="Rectangle 581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4" name="Right Triangle 58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0136" y="1542777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6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88" name="Group 58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589" name="Straight Connector 58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Straight Connector 58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Straight Connector 59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itle 48">
            <a:extLst>
              <a:ext uri="{FF2B5EF4-FFF2-40B4-BE49-F238E27FC236}">
                <a16:creationId xmlns:a16="http://schemas.microsoft.com/office/drawing/2014/main" id="{47A4B6B4-64F3-1312-F037-C9C16134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32348"/>
            <a:ext cx="4419600" cy="22407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Model Deployment</a:t>
            </a:r>
          </a:p>
          <a:p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22018785-BB46-274D-DBFA-7D9EF192E742}"/>
              </a:ext>
            </a:extLst>
          </p:cNvPr>
          <p:cNvSpPr txBox="1"/>
          <p:nvPr/>
        </p:nvSpPr>
        <p:spPr>
          <a:xfrm>
            <a:off x="457201" y="3264832"/>
            <a:ext cx="4419600" cy="298356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28600" indent="-228600">
              <a:lnSpc>
                <a:spcPct val="110000"/>
              </a:lnSpc>
              <a:spcAft>
                <a:spcPts val="600"/>
              </a:spcAft>
              <a:buClr>
                <a:schemeClr val="bg1"/>
              </a:buClr>
              <a:buSzPct val="75000"/>
              <a:buFont typeface="+mj-lt"/>
              <a:buAutoNum type="arabicPeriod"/>
            </a:pPr>
            <a:r>
              <a:rPr lang="en-US">
                <a:solidFill>
                  <a:schemeClr val="tx2"/>
                </a:solidFill>
              </a:rPr>
              <a:t>Deployed our project using the stream lit and spyder. </a:t>
            </a:r>
          </a:p>
          <a:p>
            <a:pPr marL="228600" indent="-228600">
              <a:lnSpc>
                <a:spcPct val="110000"/>
              </a:lnSpc>
              <a:spcAft>
                <a:spcPts val="600"/>
              </a:spcAft>
              <a:buClr>
                <a:schemeClr val="bg1"/>
              </a:buClr>
              <a:buSzPct val="75000"/>
              <a:buFont typeface="+mj-lt"/>
              <a:buAutoNum type="arabicPeriod"/>
            </a:pPr>
            <a:endParaRPr lang="en-US">
              <a:solidFill>
                <a:schemeClr val="tx2"/>
              </a:solidFill>
            </a:endParaRPr>
          </a:p>
          <a:p>
            <a:pPr marL="228600" indent="-228600">
              <a:lnSpc>
                <a:spcPct val="110000"/>
              </a:lnSpc>
              <a:spcAft>
                <a:spcPts val="600"/>
              </a:spcAft>
              <a:buClr>
                <a:schemeClr val="bg1"/>
              </a:buClr>
              <a:buSzPct val="75000"/>
              <a:buFont typeface="+mj-lt"/>
              <a:buAutoNum type="arabicPeriod"/>
            </a:pPr>
            <a:r>
              <a:rPr lang="en-US">
                <a:solidFill>
                  <a:schemeClr val="tx2"/>
                </a:solidFill>
              </a:rPr>
              <a:t>Validated the model using the sample data from the dataset. 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1019536F-C509-B314-2E4F-F4471351B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642" y="732348"/>
            <a:ext cx="5597951" cy="5541973"/>
          </a:xfrm>
          <a:prstGeom prst="rect">
            <a:avLst/>
          </a:prstGeom>
        </p:spPr>
      </p:pic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DDC18F5A-6580-31F2-7CB9-7CD56D0BC8DD}"/>
              </a:ext>
            </a:extLst>
          </p:cNvPr>
          <p:cNvSpPr>
            <a:spLocks/>
          </p:cNvSpPr>
          <p:nvPr/>
        </p:nvSpPr>
        <p:spPr>
          <a:xfrm>
            <a:off x="1354104" y="3658318"/>
            <a:ext cx="3224388" cy="23756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85166" indent="-185166" defTabSz="740664">
              <a:spcAft>
                <a:spcPts val="486"/>
              </a:spcAft>
              <a:buClr>
                <a:srgbClr val="FFFFFF"/>
              </a:buClr>
            </a:pPr>
            <a:endParaRPr lang="en-US" sz="1458" kern="1200">
              <a:solidFill>
                <a:srgbClr val="000000"/>
              </a:solidFill>
              <a:latin typeface="Arial"/>
              <a:ea typeface="+mn-ea"/>
              <a:cs typeface="Arial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</a:pPr>
            <a:endParaRPr lang="en-US" sz="180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78034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25649CC-2F8D-4B4A-909E-0269173E1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EFA7FFE7-B4B1-4C77-ABD3-FE284CE2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366" y="3892"/>
            <a:ext cx="3203591" cy="1532868"/>
          </a:xfrm>
          <a:custGeom>
            <a:avLst/>
            <a:gdLst>
              <a:gd name="connsiteX0" fmla="*/ 2281425 w 3203591"/>
              <a:gd name="connsiteY0" fmla="*/ 0 h 1532868"/>
              <a:gd name="connsiteX1" fmla="*/ 3203591 w 3203591"/>
              <a:gd name="connsiteY1" fmla="*/ 0 h 1532868"/>
              <a:gd name="connsiteX2" fmla="*/ 3190098 w 3203591"/>
              <a:gd name="connsiteY2" fmla="*/ 36867 h 1532868"/>
              <a:gd name="connsiteX3" fmla="*/ 933156 w 3203591"/>
              <a:gd name="connsiteY3" fmla="*/ 1532868 h 1532868"/>
              <a:gd name="connsiteX4" fmla="*/ 204771 w 3203591"/>
              <a:gd name="connsiteY4" fmla="*/ 1422747 h 1532868"/>
              <a:gd name="connsiteX5" fmla="*/ 0 w 3203591"/>
              <a:gd name="connsiteY5" fmla="*/ 1347800 h 1532868"/>
              <a:gd name="connsiteX6" fmla="*/ 0 w 3203591"/>
              <a:gd name="connsiteY6" fmla="*/ 419299 h 1532868"/>
              <a:gd name="connsiteX7" fmla="*/ 21562 w 3203591"/>
              <a:gd name="connsiteY7" fmla="*/ 435423 h 1532868"/>
              <a:gd name="connsiteX8" fmla="*/ 933155 w 3203591"/>
              <a:gd name="connsiteY8" fmla="*/ 713876 h 1532868"/>
              <a:gd name="connsiteX9" fmla="*/ 2191281 w 3203591"/>
              <a:gd name="connsiteY9" fmla="*/ 120548 h 1532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03591" h="1532868">
                <a:moveTo>
                  <a:pt x="2281425" y="0"/>
                </a:moveTo>
                <a:lnTo>
                  <a:pt x="3203591" y="0"/>
                </a:lnTo>
                <a:lnTo>
                  <a:pt x="3190098" y="36867"/>
                </a:lnTo>
                <a:cubicBezTo>
                  <a:pt x="2818254" y="916004"/>
                  <a:pt x="1947743" y="1532868"/>
                  <a:pt x="933156" y="1532868"/>
                </a:cubicBezTo>
                <a:cubicBezTo>
                  <a:pt x="679509" y="1532868"/>
                  <a:pt x="434867" y="1494314"/>
                  <a:pt x="204771" y="1422747"/>
                </a:cubicBezTo>
                <a:lnTo>
                  <a:pt x="0" y="1347800"/>
                </a:lnTo>
                <a:lnTo>
                  <a:pt x="0" y="419299"/>
                </a:lnTo>
                <a:lnTo>
                  <a:pt x="21562" y="435423"/>
                </a:lnTo>
                <a:cubicBezTo>
                  <a:pt x="281781" y="611224"/>
                  <a:pt x="595480" y="713876"/>
                  <a:pt x="933155" y="713876"/>
                </a:cubicBezTo>
                <a:cubicBezTo>
                  <a:pt x="1439667" y="713876"/>
                  <a:pt x="1892234" y="482908"/>
                  <a:pt x="2191281" y="120548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4" name="Right Triangle 113">
            <a:extLst>
              <a:ext uri="{FF2B5EF4-FFF2-40B4-BE49-F238E27FC236}">
                <a16:creationId xmlns:a16="http://schemas.microsoft.com/office/drawing/2014/main" id="{DE6FA2BA-220F-4070-A46C-D437A6D24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37CE8AAF-11BE-4CD8-AFF3-BD3038B18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3778" y="5295840"/>
            <a:ext cx="2305174" cy="1562160"/>
          </a:xfrm>
          <a:custGeom>
            <a:avLst/>
            <a:gdLst>
              <a:gd name="connsiteX0" fmla="*/ 2281156 w 2305174"/>
              <a:gd name="connsiteY0" fmla="*/ 0 h 1562160"/>
              <a:gd name="connsiteX1" fmla="*/ 2305174 w 2305174"/>
              <a:gd name="connsiteY1" fmla="*/ 1213 h 1562160"/>
              <a:gd name="connsiteX2" fmla="*/ 2305174 w 2305174"/>
              <a:gd name="connsiteY2" fmla="*/ 820205 h 1562160"/>
              <a:gd name="connsiteX3" fmla="*/ 2281155 w 2305174"/>
              <a:gd name="connsiteY3" fmla="*/ 818992 h 1562160"/>
              <a:gd name="connsiteX4" fmla="*/ 929170 w 2305174"/>
              <a:gd name="connsiteY4" fmla="*/ 1537837 h 1562160"/>
              <a:gd name="connsiteX5" fmla="*/ 914393 w 2305174"/>
              <a:gd name="connsiteY5" fmla="*/ 1562160 h 1562160"/>
              <a:gd name="connsiteX6" fmla="*/ 0 w 2305174"/>
              <a:gd name="connsiteY6" fmla="*/ 1562160 h 1562160"/>
              <a:gd name="connsiteX7" fmla="*/ 24214 w 2305174"/>
              <a:gd name="connsiteY7" fmla="*/ 1496002 h 1562160"/>
              <a:gd name="connsiteX8" fmla="*/ 2281156 w 2305174"/>
              <a:gd name="connsiteY8" fmla="*/ 0 h 1562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05174" h="1562160">
                <a:moveTo>
                  <a:pt x="2281156" y="0"/>
                </a:moveTo>
                <a:lnTo>
                  <a:pt x="2305174" y="1213"/>
                </a:lnTo>
                <a:lnTo>
                  <a:pt x="2305174" y="820205"/>
                </a:lnTo>
                <a:lnTo>
                  <a:pt x="2281155" y="818992"/>
                </a:lnTo>
                <a:cubicBezTo>
                  <a:pt x="1718364" y="818992"/>
                  <a:pt x="1222172" y="1104138"/>
                  <a:pt x="929170" y="1537837"/>
                </a:cubicBezTo>
                <a:lnTo>
                  <a:pt x="914393" y="1562160"/>
                </a:lnTo>
                <a:lnTo>
                  <a:pt x="0" y="1562160"/>
                </a:lnTo>
                <a:lnTo>
                  <a:pt x="24214" y="1496002"/>
                </a:lnTo>
                <a:cubicBezTo>
                  <a:pt x="396058" y="616864"/>
                  <a:pt x="1266569" y="0"/>
                  <a:pt x="2281156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E8BBA9B4-EF00-4579-A73A-061C5F902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2671F1C5-E931-49D9-9767-24576DE53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6B0B37E-E738-4DEC-9C41-BF6269C06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6046BA41-68C0-40C2-BC53-B4CEE4497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376E7620-A012-4D01-82AC-46D48B7ED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5B0D3EE-EC46-46BC-91C4-5DF8E2395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43AFB8B0-64A4-4D83-9BD8-9E66B562B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D476192-29F6-47CF-BCF9-7380667EE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E0DFCCF7-D983-4E21-9508-BD55CE628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A5B9C6DA-F76E-45A2-8BB3-40FAF6D8C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4210E6D-AADD-4805-A5EA-9A52D0D30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575DC64F-453E-4AEA-AE65-D99FAE789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D802B56-7408-46D4-8EAA-BE6E22347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1C2DD0F-4A07-4510-B9BC-EE4560F6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CD788BD1-17A6-41DE-9EFA-533C6D3D7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9AC2388-5F15-4D60-B816-F7AC60F7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926E0780-8DF3-4637-8C1A-7A3E623B0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9CE402E-8C2D-4EC6-A180-FBF8116EE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65F8AC4E-9C7D-42D3-89A2-33C30FA51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7F715C8-AA23-4912-8669-61553682B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0F183C1D-030E-4775-9670-0936C809C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670DC51B-15B9-4F37-9BF3-F4E762B92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33834603-F0EF-42F7-8341-C4BF2931D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3E31C74-18A8-4EB2-8034-B2BF4C20E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63E618E4-2AD8-4E68-AEEE-8D11DC4D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5CBF929-71E3-4CCC-A912-A0E1D135F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2AB384EE-8795-4C64-B229-D57CB4BAD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10E8CCD-425C-4DCD-A08B-8947BAC17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EDFBB1E-CA08-43FD-9A7A-F1B29EFDB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623D0689-9AC6-4F16-AFFD-D68F95A0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38580C9-C966-32DC-480E-9F48A36DAB0C}"/>
              </a:ext>
            </a:extLst>
          </p:cNvPr>
          <p:cNvSpPr txBox="1"/>
          <p:nvPr/>
        </p:nvSpPr>
        <p:spPr>
          <a:xfrm>
            <a:off x="838200" y="2952773"/>
            <a:ext cx="10733204" cy="329217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15526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4" name="Right Triangle 5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20D3D66-2A4D-5C2B-D09E-65DCC2CA1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6"/>
            <a:ext cx="10754527" cy="2228755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2"/>
                </a:solidFill>
                <a:cs typeface="Posterama"/>
              </a:rPr>
              <a:t>Exploratory Data Analysis: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5627C-7BE6-E4B9-7507-B8B513E72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3257633"/>
            <a:ext cx="9745506" cy="25528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b="1" dirty="0">
                <a:solidFill>
                  <a:schemeClr val="tx2"/>
                </a:solidFill>
              </a:rPr>
              <a:t>Objective:</a:t>
            </a:r>
            <a:r>
              <a:rPr lang="en-US" sz="1800" dirty="0">
                <a:solidFill>
                  <a:schemeClr val="tx2"/>
                </a:solidFill>
              </a:rPr>
              <a:t> To analyze the attributes and find the relation of those attributes with the target variable i.e. </a:t>
            </a:r>
            <a:r>
              <a:rPr lang="en-US" sz="1800" b="1" dirty="0">
                <a:solidFill>
                  <a:schemeClr val="tx2"/>
                </a:solidFill>
              </a:rPr>
              <a:t>price </a:t>
            </a:r>
            <a:r>
              <a:rPr lang="en-US" sz="1800" dirty="0">
                <a:solidFill>
                  <a:schemeClr val="tx2"/>
                </a:solidFill>
              </a:rPr>
              <a:t>of the properties.</a:t>
            </a:r>
          </a:p>
        </p:txBody>
      </p:sp>
    </p:spTree>
    <p:extLst>
      <p:ext uri="{BB962C8B-B14F-4D97-AF65-F5344CB8AC3E}">
        <p14:creationId xmlns:p14="http://schemas.microsoft.com/office/powerpoint/2010/main" val="4088818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9" name="Rectangle 2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83" name="Right Triangle 2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0136" y="1542777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itle 48">
            <a:extLst>
              <a:ext uri="{FF2B5EF4-FFF2-40B4-BE49-F238E27FC236}">
                <a16:creationId xmlns:a16="http://schemas.microsoft.com/office/drawing/2014/main" id="{47A4B6B4-64F3-1312-F037-C9C16134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32348"/>
            <a:ext cx="4419600" cy="22407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>
                <a:solidFill>
                  <a:schemeClr val="tx2"/>
                </a:solidFill>
              </a:rPr>
              <a:t>Analysis by Latitude: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22018785-BB46-274D-DBFA-7D9EF192E742}"/>
              </a:ext>
            </a:extLst>
          </p:cNvPr>
          <p:cNvSpPr txBox="1"/>
          <p:nvPr/>
        </p:nvSpPr>
        <p:spPr>
          <a:xfrm>
            <a:off x="457201" y="3264832"/>
            <a:ext cx="4419600" cy="298356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28600" indent="-228600">
              <a:lnSpc>
                <a:spcPct val="110000"/>
              </a:lnSpc>
              <a:spcAft>
                <a:spcPts val="600"/>
              </a:spcAft>
              <a:buClr>
                <a:schemeClr val="bg1"/>
              </a:buClr>
              <a:buSzPct val="75000"/>
              <a:buFont typeface="+mj-lt"/>
              <a:buAutoNum type="arabicPeriod"/>
            </a:pPr>
            <a:endParaRPr lang="en-US">
              <a:solidFill>
                <a:schemeClr val="tx2"/>
              </a:solidFill>
            </a:endParaRPr>
          </a:p>
          <a:p>
            <a:pPr marL="228600" indent="-228600">
              <a:lnSpc>
                <a:spcPct val="110000"/>
              </a:lnSpc>
              <a:spcAft>
                <a:spcPts val="600"/>
              </a:spcAft>
              <a:buClr>
                <a:schemeClr val="bg1"/>
              </a:buClr>
              <a:buSzPct val="75000"/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Most of the Properties are located between:​</a:t>
            </a:r>
          </a:p>
          <a:p>
            <a:pPr marL="228600" indent="-228600">
              <a:lnSpc>
                <a:spcPct val="110000"/>
              </a:lnSpc>
              <a:spcAft>
                <a:spcPts val="600"/>
              </a:spcAft>
              <a:buClr>
                <a:schemeClr val="bg1"/>
              </a:buClr>
              <a:buSzPct val="75000"/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51.207870</a:t>
            </a:r>
            <a:r>
              <a:rPr lang="en-US" dirty="0">
                <a:solidFill>
                  <a:schemeClr val="tx2"/>
                </a:solidFill>
              </a:rPr>
              <a:t>  and </a:t>
            </a:r>
            <a:r>
              <a:rPr lang="en-US" b="1" dirty="0">
                <a:solidFill>
                  <a:schemeClr val="tx2"/>
                </a:solidFill>
              </a:rPr>
              <a:t>51.220905</a:t>
            </a:r>
            <a:r>
              <a:rPr lang="en-US" dirty="0">
                <a:solidFill>
                  <a:schemeClr val="tx2"/>
                </a:solidFill>
              </a:rPr>
              <a:t>  latitude.      ​</a:t>
            </a:r>
          </a:p>
          <a:p>
            <a:pPr marL="228600" indent="-228600">
              <a:lnSpc>
                <a:spcPct val="110000"/>
              </a:lnSpc>
              <a:spcAft>
                <a:spcPts val="600"/>
              </a:spcAft>
              <a:buClr>
                <a:srgbClr val="FFFFFF"/>
              </a:buClr>
              <a:buSzPct val="75000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Prices of the properties are high between the latitudes </a:t>
            </a:r>
            <a:r>
              <a:rPr lang="en-US" b="1" dirty="0">
                <a:solidFill>
                  <a:schemeClr val="tx2"/>
                </a:solidFill>
              </a:rPr>
              <a:t>51.200</a:t>
            </a:r>
            <a:r>
              <a:rPr lang="en-US" dirty="0">
                <a:solidFill>
                  <a:schemeClr val="tx2"/>
                </a:solidFill>
              </a:rPr>
              <a:t> and </a:t>
            </a:r>
            <a:r>
              <a:rPr lang="en-US" b="1" dirty="0">
                <a:solidFill>
                  <a:schemeClr val="tx2"/>
                </a:solidFill>
              </a:rPr>
              <a:t>51.250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  <a:p>
            <a:pPr marL="228600" indent="-228600">
              <a:lnSpc>
                <a:spcPct val="110000"/>
              </a:lnSpc>
              <a:spcAft>
                <a:spcPts val="600"/>
              </a:spcAft>
              <a:buClr>
                <a:schemeClr val="bg1"/>
              </a:buClr>
              <a:buSzPct val="75000"/>
              <a:buFont typeface="+mj-lt"/>
              <a:buAutoNum type="arabicPeriod"/>
            </a:pPr>
            <a:endParaRPr lang="en-US">
              <a:solidFill>
                <a:schemeClr val="tx2"/>
              </a:solidFill>
            </a:endParaRPr>
          </a:p>
        </p:txBody>
      </p:sp>
      <p:pic>
        <p:nvPicPr>
          <p:cNvPr id="228" name="Content Placeholder 227" descr="A graph of blue dots&#10;&#10;Description automatically generated">
            <a:extLst>
              <a:ext uri="{FF2B5EF4-FFF2-40B4-BE49-F238E27FC236}">
                <a16:creationId xmlns:a16="http://schemas.microsoft.com/office/drawing/2014/main" id="{641754FD-1FD0-ECC8-BE74-E9C6BA8AF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767" y="1345699"/>
            <a:ext cx="6795701" cy="4315271"/>
          </a:xfrm>
          <a:prstGeom prst="rect">
            <a:avLst/>
          </a:prstGeom>
        </p:spPr>
      </p:pic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DDC18F5A-6580-31F2-7CB9-7CD56D0BC8DD}"/>
              </a:ext>
            </a:extLst>
          </p:cNvPr>
          <p:cNvSpPr>
            <a:spLocks/>
          </p:cNvSpPr>
          <p:nvPr/>
        </p:nvSpPr>
        <p:spPr>
          <a:xfrm>
            <a:off x="1354104" y="3658318"/>
            <a:ext cx="3224388" cy="23756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85166" indent="-185166" defTabSz="740664">
              <a:spcAft>
                <a:spcPts val="486"/>
              </a:spcAft>
              <a:buClr>
                <a:srgbClr val="FFFFFF"/>
              </a:buClr>
            </a:pPr>
            <a:endParaRPr lang="en-US" sz="1458" kern="1200">
              <a:solidFill>
                <a:srgbClr val="000000"/>
              </a:solidFill>
              <a:latin typeface="Arial"/>
              <a:ea typeface="+mn-ea"/>
              <a:cs typeface="Arial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</a:pPr>
            <a:endParaRPr lang="en-US" sz="180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4906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1" name="Rectangle 32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25" name="Right Triangle 324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0136" y="1542777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itle 48">
            <a:extLst>
              <a:ext uri="{FF2B5EF4-FFF2-40B4-BE49-F238E27FC236}">
                <a16:creationId xmlns:a16="http://schemas.microsoft.com/office/drawing/2014/main" id="{47A4B6B4-64F3-1312-F037-C9C16134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32348"/>
            <a:ext cx="4419600" cy="22407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Analysis by Longitude: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22018785-BB46-274D-DBFA-7D9EF192E742}"/>
              </a:ext>
            </a:extLst>
          </p:cNvPr>
          <p:cNvSpPr txBox="1"/>
          <p:nvPr/>
        </p:nvSpPr>
        <p:spPr>
          <a:xfrm>
            <a:off x="457201" y="3264832"/>
            <a:ext cx="4419600" cy="298356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28600" indent="-228600">
              <a:lnSpc>
                <a:spcPct val="110000"/>
              </a:lnSpc>
              <a:spcAft>
                <a:spcPts val="600"/>
              </a:spcAft>
              <a:buClr>
                <a:schemeClr val="bg1"/>
              </a:buClr>
              <a:buSzPct val="75000"/>
              <a:buFont typeface="+mj-lt"/>
              <a:buAutoNum type="arabicPeriod"/>
            </a:pPr>
            <a:endParaRPr lang="en-US">
              <a:solidFill>
                <a:schemeClr val="tx2"/>
              </a:solidFill>
            </a:endParaRPr>
          </a:p>
          <a:p>
            <a:pPr marL="228600" indent="-228600">
              <a:lnSpc>
                <a:spcPct val="110000"/>
              </a:lnSpc>
              <a:spcAft>
                <a:spcPts val="600"/>
              </a:spcAft>
              <a:buClr>
                <a:schemeClr val="bg1"/>
              </a:buClr>
              <a:buSzPct val="75000"/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Most of the Properties are located between:​</a:t>
            </a:r>
          </a:p>
          <a:p>
            <a:pPr marL="228600" indent="-228600">
              <a:lnSpc>
                <a:spcPct val="110000"/>
              </a:lnSpc>
              <a:spcAft>
                <a:spcPts val="600"/>
              </a:spcAft>
              <a:buClr>
                <a:schemeClr val="bg1"/>
              </a:buClr>
              <a:buSzPct val="75000"/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4.400140</a:t>
            </a:r>
            <a:r>
              <a:rPr lang="en-US" dirty="0">
                <a:solidFill>
                  <a:schemeClr val="tx2"/>
                </a:solidFill>
              </a:rPr>
              <a:t> and </a:t>
            </a:r>
            <a:r>
              <a:rPr lang="en-US" b="1" dirty="0">
                <a:solidFill>
                  <a:schemeClr val="tx2"/>
                </a:solidFill>
              </a:rPr>
              <a:t>4.424660</a:t>
            </a:r>
            <a:r>
              <a:rPr lang="en-US" dirty="0">
                <a:solidFill>
                  <a:schemeClr val="tx2"/>
                </a:solidFill>
              </a:rPr>
              <a:t> longitude.</a:t>
            </a:r>
          </a:p>
          <a:p>
            <a:pPr marL="228600" indent="-228600">
              <a:lnSpc>
                <a:spcPct val="110000"/>
              </a:lnSpc>
              <a:spcAft>
                <a:spcPts val="600"/>
              </a:spcAft>
              <a:buClr>
                <a:srgbClr val="FFFFFF"/>
              </a:buClr>
              <a:buSzPct val="75000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The prices of the properties are relatively high between the longitudes: </a:t>
            </a:r>
            <a:r>
              <a:rPr lang="en-US" b="1" dirty="0">
                <a:solidFill>
                  <a:schemeClr val="tx2"/>
                </a:solidFill>
              </a:rPr>
              <a:t>4.400</a:t>
            </a:r>
            <a:r>
              <a:rPr lang="en-US" dirty="0">
                <a:solidFill>
                  <a:schemeClr val="tx2"/>
                </a:solidFill>
              </a:rPr>
              <a:t> and </a:t>
            </a:r>
            <a:r>
              <a:rPr lang="en-US" b="1" dirty="0">
                <a:solidFill>
                  <a:schemeClr val="tx2"/>
                </a:solidFill>
              </a:rPr>
              <a:t>4.425.</a:t>
            </a:r>
            <a:r>
              <a:rPr lang="en-US" dirty="0">
                <a:solidFill>
                  <a:schemeClr val="tx2"/>
                </a:solidFill>
              </a:rPr>
              <a:t>       ​</a:t>
            </a:r>
          </a:p>
          <a:p>
            <a:pPr marL="228600" indent="-228600">
              <a:lnSpc>
                <a:spcPct val="110000"/>
              </a:lnSpc>
              <a:spcAft>
                <a:spcPts val="600"/>
              </a:spcAft>
              <a:buClr>
                <a:schemeClr val="bg1"/>
              </a:buClr>
              <a:buSzPct val="75000"/>
              <a:buFont typeface="+mj-lt"/>
              <a:buAutoNum type="arabicPeriod"/>
            </a:pPr>
            <a:endParaRPr lang="en-US">
              <a:solidFill>
                <a:schemeClr val="tx2"/>
              </a:solidFill>
            </a:endParaRPr>
          </a:p>
        </p:txBody>
      </p:sp>
      <p:pic>
        <p:nvPicPr>
          <p:cNvPr id="2" name="Picture 1" descr="A graph of blue dots&#10;&#10;Description automatically generated">
            <a:extLst>
              <a:ext uri="{FF2B5EF4-FFF2-40B4-BE49-F238E27FC236}">
                <a16:creationId xmlns:a16="http://schemas.microsoft.com/office/drawing/2014/main" id="{3988628E-B6B3-7279-CD33-025FFD5D2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767" y="1345699"/>
            <a:ext cx="6795701" cy="4315271"/>
          </a:xfrm>
          <a:prstGeom prst="rect">
            <a:avLst/>
          </a:prstGeom>
        </p:spPr>
      </p:pic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DDC18F5A-6580-31F2-7CB9-7CD56D0BC8DD}"/>
              </a:ext>
            </a:extLst>
          </p:cNvPr>
          <p:cNvSpPr>
            <a:spLocks/>
          </p:cNvSpPr>
          <p:nvPr/>
        </p:nvSpPr>
        <p:spPr>
          <a:xfrm>
            <a:off x="1354104" y="3658318"/>
            <a:ext cx="3224388" cy="23756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85166" indent="-185166" defTabSz="740664">
              <a:spcAft>
                <a:spcPts val="486"/>
              </a:spcAft>
              <a:buClr>
                <a:srgbClr val="FFFFFF"/>
              </a:buClr>
            </a:pPr>
            <a:endParaRPr lang="en-US" sz="1458" kern="1200">
              <a:solidFill>
                <a:srgbClr val="000000"/>
              </a:solidFill>
              <a:latin typeface="Arial"/>
              <a:ea typeface="+mn-ea"/>
              <a:cs typeface="Arial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</a:pPr>
            <a:endParaRPr lang="en-US" sz="180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1950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1" name="Rectangle 32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25" name="Right Triangle 324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0136" y="1542777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itle 48">
            <a:extLst>
              <a:ext uri="{FF2B5EF4-FFF2-40B4-BE49-F238E27FC236}">
                <a16:creationId xmlns:a16="http://schemas.microsoft.com/office/drawing/2014/main" id="{47A4B6B4-64F3-1312-F037-C9C16134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32348"/>
            <a:ext cx="4419600" cy="22407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 b="1">
                <a:solidFill>
                  <a:schemeClr val="tx2"/>
                </a:solidFill>
              </a:rPr>
              <a:t>Analysis by Accommodates:</a:t>
            </a:r>
            <a:endParaRPr lang="en-US" sz="4100">
              <a:solidFill>
                <a:schemeClr val="tx2"/>
              </a:solidFill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22018785-BB46-274D-DBFA-7D9EF192E742}"/>
              </a:ext>
            </a:extLst>
          </p:cNvPr>
          <p:cNvSpPr txBox="1"/>
          <p:nvPr/>
        </p:nvSpPr>
        <p:spPr>
          <a:xfrm>
            <a:off x="457201" y="3264832"/>
            <a:ext cx="4419600" cy="298356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28600" indent="-228600">
              <a:lnSpc>
                <a:spcPct val="110000"/>
              </a:lnSpc>
              <a:spcAft>
                <a:spcPts val="600"/>
              </a:spcAft>
              <a:buClr>
                <a:schemeClr val="bg1"/>
              </a:buClr>
              <a:buSzPct val="75000"/>
              <a:buFont typeface="+mj-lt"/>
              <a:buAutoNum type="arabicPeriod"/>
            </a:pPr>
            <a:endParaRPr lang="en-US">
              <a:solidFill>
                <a:schemeClr val="tx2"/>
              </a:solidFill>
            </a:endParaRPr>
          </a:p>
          <a:p>
            <a:pPr marL="228600" indent="-228600">
              <a:lnSpc>
                <a:spcPct val="110000"/>
              </a:lnSpc>
              <a:spcAft>
                <a:spcPts val="600"/>
              </a:spcAft>
              <a:buClr>
                <a:schemeClr val="bg1"/>
              </a:buClr>
              <a:buSzPct val="75000"/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The accommodation varies from </a:t>
            </a:r>
            <a:r>
              <a:rPr lang="en-US" b="1" dirty="0">
                <a:solidFill>
                  <a:schemeClr val="tx2"/>
                </a:solidFill>
              </a:rPr>
              <a:t>1 </a:t>
            </a:r>
            <a:r>
              <a:rPr lang="en-US" dirty="0">
                <a:solidFill>
                  <a:schemeClr val="tx2"/>
                </a:solidFill>
              </a:rPr>
              <a:t>to </a:t>
            </a:r>
            <a:r>
              <a:rPr lang="en-US" b="1" dirty="0">
                <a:solidFill>
                  <a:schemeClr val="tx2"/>
                </a:solidFill>
              </a:rPr>
              <a:t>16  </a:t>
            </a:r>
            <a:r>
              <a:rPr lang="en-US" dirty="0">
                <a:solidFill>
                  <a:schemeClr val="tx2"/>
                </a:solidFill>
              </a:rPr>
              <a:t>depending on the property type.</a:t>
            </a:r>
          </a:p>
          <a:p>
            <a:pPr marL="228600" indent="-228600">
              <a:lnSpc>
                <a:spcPct val="110000"/>
              </a:lnSpc>
              <a:spcAft>
                <a:spcPts val="600"/>
              </a:spcAft>
              <a:buClr>
                <a:srgbClr val="FFFFFF"/>
              </a:buClr>
              <a:buSzPct val="75000"/>
              <a:buAutoNum type="arabicPeriod"/>
            </a:pPr>
            <a:endParaRPr lang="en-US" dirty="0">
              <a:solidFill>
                <a:schemeClr val="tx2"/>
              </a:solidFill>
            </a:endParaRPr>
          </a:p>
          <a:p>
            <a:pPr marL="228600" indent="-228600">
              <a:lnSpc>
                <a:spcPct val="110000"/>
              </a:lnSpc>
              <a:spcAft>
                <a:spcPts val="600"/>
              </a:spcAft>
              <a:buClr>
                <a:srgbClr val="FFFFFF"/>
              </a:buClr>
              <a:buSzPct val="75000"/>
              <a:buFontTx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The prices of the </a:t>
            </a:r>
            <a:r>
              <a:rPr lang="en-US" b="1" dirty="0">
                <a:solidFill>
                  <a:schemeClr val="tx2"/>
                </a:solidFill>
              </a:rPr>
              <a:t>even number</a:t>
            </a:r>
            <a:r>
              <a:rPr lang="en-US" dirty="0">
                <a:solidFill>
                  <a:schemeClr val="tx2"/>
                </a:solidFill>
              </a:rPr>
              <a:t> of accommodation are relatively higher.</a:t>
            </a:r>
          </a:p>
          <a:p>
            <a:pPr marL="228600" indent="-228600">
              <a:lnSpc>
                <a:spcPct val="110000"/>
              </a:lnSpc>
              <a:spcAft>
                <a:spcPts val="600"/>
              </a:spcAft>
              <a:buClr>
                <a:schemeClr val="bg1"/>
              </a:buClr>
              <a:buSzPct val="75000"/>
              <a:buFont typeface="+mj-lt"/>
              <a:buAutoNum type="arabicPeriod"/>
            </a:pPr>
            <a:endParaRPr lang="en-US">
              <a:solidFill>
                <a:schemeClr val="tx2"/>
              </a:solidFill>
            </a:endParaRPr>
          </a:p>
        </p:txBody>
      </p:sp>
      <p:pic>
        <p:nvPicPr>
          <p:cNvPr id="2" name="Picture 1" descr="A graph of blue dots&#10;&#10;Description automatically generated">
            <a:extLst>
              <a:ext uri="{FF2B5EF4-FFF2-40B4-BE49-F238E27FC236}">
                <a16:creationId xmlns:a16="http://schemas.microsoft.com/office/drawing/2014/main" id="{0C55274A-876C-AB16-1422-7DA968698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767" y="1345699"/>
            <a:ext cx="6795701" cy="4315271"/>
          </a:xfrm>
          <a:prstGeom prst="rect">
            <a:avLst/>
          </a:prstGeom>
        </p:spPr>
      </p:pic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DDC18F5A-6580-31F2-7CB9-7CD56D0BC8DD}"/>
              </a:ext>
            </a:extLst>
          </p:cNvPr>
          <p:cNvSpPr>
            <a:spLocks/>
          </p:cNvSpPr>
          <p:nvPr/>
        </p:nvSpPr>
        <p:spPr>
          <a:xfrm>
            <a:off x="1276800" y="3569970"/>
            <a:ext cx="3224388" cy="23756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85166" indent="-185166" defTabSz="740664">
              <a:spcAft>
                <a:spcPts val="486"/>
              </a:spcAft>
              <a:buClr>
                <a:srgbClr val="FFFFFF"/>
              </a:buClr>
            </a:pPr>
            <a:endParaRPr lang="en-US" sz="1458" kern="1200">
              <a:solidFill>
                <a:srgbClr val="000000"/>
              </a:solidFill>
              <a:latin typeface="Arial"/>
              <a:ea typeface="+mn-ea"/>
              <a:cs typeface="Arial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</a:pPr>
            <a:endParaRPr lang="en-US" sz="180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4441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1" name="Rectangle 32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25" name="Right Triangle 324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0136" y="1542777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itle 48">
            <a:extLst>
              <a:ext uri="{FF2B5EF4-FFF2-40B4-BE49-F238E27FC236}">
                <a16:creationId xmlns:a16="http://schemas.microsoft.com/office/drawing/2014/main" id="{47A4B6B4-64F3-1312-F037-C9C16134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32348"/>
            <a:ext cx="4419600" cy="22407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Analysis by Bedrooms: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22018785-BB46-274D-DBFA-7D9EF192E742}"/>
              </a:ext>
            </a:extLst>
          </p:cNvPr>
          <p:cNvSpPr txBox="1"/>
          <p:nvPr/>
        </p:nvSpPr>
        <p:spPr>
          <a:xfrm>
            <a:off x="457201" y="3264832"/>
            <a:ext cx="4419600" cy="298356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28600" indent="-228600">
              <a:lnSpc>
                <a:spcPct val="110000"/>
              </a:lnSpc>
              <a:spcAft>
                <a:spcPts val="600"/>
              </a:spcAft>
              <a:buClr>
                <a:schemeClr val="bg1"/>
              </a:buClr>
              <a:buSzPct val="75000"/>
              <a:buFont typeface="+mj-lt"/>
              <a:buAutoNum type="arabicPeriod"/>
            </a:pPr>
            <a:endParaRPr lang="en-US">
              <a:solidFill>
                <a:schemeClr val="tx2"/>
              </a:solidFill>
            </a:endParaRPr>
          </a:p>
          <a:p>
            <a:pPr marL="228600" indent="-228600">
              <a:lnSpc>
                <a:spcPct val="110000"/>
              </a:lnSpc>
              <a:spcAft>
                <a:spcPts val="600"/>
              </a:spcAft>
              <a:buClr>
                <a:schemeClr val="bg1"/>
              </a:buClr>
              <a:buSzPct val="75000"/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Most of the Properties are offer </a:t>
            </a:r>
            <a:r>
              <a:rPr lang="en-US" b="1" dirty="0">
                <a:solidFill>
                  <a:schemeClr val="tx2"/>
                </a:solidFill>
              </a:rPr>
              <a:t>1 </a:t>
            </a:r>
            <a:r>
              <a:rPr lang="en-US" dirty="0">
                <a:solidFill>
                  <a:schemeClr val="tx2"/>
                </a:solidFill>
              </a:rPr>
              <a:t>to </a:t>
            </a:r>
            <a:r>
              <a:rPr lang="en-US" b="1" dirty="0">
                <a:solidFill>
                  <a:schemeClr val="tx2"/>
                </a:solidFill>
              </a:rPr>
              <a:t>5 </a:t>
            </a:r>
            <a:r>
              <a:rPr lang="en-US" dirty="0">
                <a:solidFill>
                  <a:schemeClr val="tx2"/>
                </a:solidFill>
              </a:rPr>
              <a:t>bedrooms according to the room type.</a:t>
            </a:r>
          </a:p>
          <a:p>
            <a:pPr marL="228600" indent="-228600">
              <a:lnSpc>
                <a:spcPct val="110000"/>
              </a:lnSpc>
              <a:spcAft>
                <a:spcPts val="600"/>
              </a:spcAft>
              <a:buClr>
                <a:srgbClr val="FFFFFF"/>
              </a:buClr>
              <a:buSzPct val="75000"/>
              <a:buAutoNum type="arabicPeriod"/>
            </a:pPr>
            <a:endParaRPr lang="en-US" dirty="0">
              <a:solidFill>
                <a:schemeClr val="tx2"/>
              </a:solidFill>
            </a:endParaRPr>
          </a:p>
          <a:p>
            <a:pPr marL="228600" indent="-228600">
              <a:lnSpc>
                <a:spcPct val="110000"/>
              </a:lnSpc>
              <a:spcAft>
                <a:spcPts val="600"/>
              </a:spcAft>
              <a:buClr>
                <a:srgbClr val="FFFFFF"/>
              </a:buClr>
              <a:buSzPct val="75000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The highest price was for a </a:t>
            </a:r>
            <a:r>
              <a:rPr lang="en-US" b="1" dirty="0">
                <a:solidFill>
                  <a:schemeClr val="tx2"/>
                </a:solidFill>
              </a:rPr>
              <a:t>single bedroom.</a:t>
            </a:r>
          </a:p>
        </p:txBody>
      </p:sp>
      <p:pic>
        <p:nvPicPr>
          <p:cNvPr id="2" name="Picture 1" descr="A graph of blue dots&#10;&#10;Description automatically generated">
            <a:extLst>
              <a:ext uri="{FF2B5EF4-FFF2-40B4-BE49-F238E27FC236}">
                <a16:creationId xmlns:a16="http://schemas.microsoft.com/office/drawing/2014/main" id="{EA4A2B43-4205-8E7F-779C-2F82141B3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767" y="1345699"/>
            <a:ext cx="6795701" cy="4315271"/>
          </a:xfrm>
          <a:prstGeom prst="rect">
            <a:avLst/>
          </a:prstGeom>
        </p:spPr>
      </p:pic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DDC18F5A-6580-31F2-7CB9-7CD56D0BC8DD}"/>
              </a:ext>
            </a:extLst>
          </p:cNvPr>
          <p:cNvSpPr>
            <a:spLocks/>
          </p:cNvSpPr>
          <p:nvPr/>
        </p:nvSpPr>
        <p:spPr>
          <a:xfrm>
            <a:off x="1354104" y="3658318"/>
            <a:ext cx="3224388" cy="23756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85166" indent="-185166" defTabSz="740664">
              <a:spcAft>
                <a:spcPts val="486"/>
              </a:spcAft>
              <a:buClr>
                <a:srgbClr val="FFFFFF"/>
              </a:buClr>
            </a:pPr>
            <a:endParaRPr lang="en-US" sz="1458" kern="1200">
              <a:solidFill>
                <a:srgbClr val="000000"/>
              </a:solidFill>
              <a:latin typeface="Arial"/>
              <a:ea typeface="+mn-ea"/>
              <a:cs typeface="Arial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</a:pPr>
            <a:endParaRPr lang="en-US" sz="180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9494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1" name="Rectangle 32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25" name="Right Triangle 324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0136" y="1542777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itle 48">
            <a:extLst>
              <a:ext uri="{FF2B5EF4-FFF2-40B4-BE49-F238E27FC236}">
                <a16:creationId xmlns:a16="http://schemas.microsoft.com/office/drawing/2014/main" id="{47A4B6B4-64F3-1312-F037-C9C16134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32348"/>
            <a:ext cx="4419600" cy="22407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Analysis by Bathrooms: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22018785-BB46-274D-DBFA-7D9EF192E742}"/>
              </a:ext>
            </a:extLst>
          </p:cNvPr>
          <p:cNvSpPr txBox="1"/>
          <p:nvPr/>
        </p:nvSpPr>
        <p:spPr>
          <a:xfrm>
            <a:off x="457201" y="3264832"/>
            <a:ext cx="4419600" cy="298356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28600" indent="-228600">
              <a:lnSpc>
                <a:spcPct val="110000"/>
              </a:lnSpc>
              <a:spcAft>
                <a:spcPts val="600"/>
              </a:spcAft>
              <a:buClr>
                <a:schemeClr val="bg1"/>
              </a:buClr>
              <a:buSzPct val="75000"/>
              <a:buFont typeface="+mj-lt"/>
              <a:buAutoNum type="arabicPeriod"/>
            </a:pPr>
            <a:endParaRPr lang="en-US">
              <a:solidFill>
                <a:schemeClr val="tx2"/>
              </a:solidFill>
            </a:endParaRPr>
          </a:p>
          <a:p>
            <a:pPr marL="228600" indent="-228600">
              <a:lnSpc>
                <a:spcPct val="110000"/>
              </a:lnSpc>
              <a:spcAft>
                <a:spcPts val="600"/>
              </a:spcAft>
              <a:buClr>
                <a:schemeClr val="bg1"/>
              </a:buClr>
              <a:buSzPct val="75000"/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Most of the Properties offer </a:t>
            </a:r>
            <a:r>
              <a:rPr lang="en-US" b="1" dirty="0">
                <a:solidFill>
                  <a:schemeClr val="tx2"/>
                </a:solidFill>
              </a:rPr>
              <a:t>1 </a:t>
            </a:r>
            <a:r>
              <a:rPr lang="en-US" dirty="0">
                <a:solidFill>
                  <a:schemeClr val="tx2"/>
                </a:solidFill>
              </a:rPr>
              <a:t>to </a:t>
            </a:r>
            <a:r>
              <a:rPr lang="en-US" b="1" dirty="0">
                <a:solidFill>
                  <a:schemeClr val="tx2"/>
                </a:solidFill>
              </a:rPr>
              <a:t>5 </a:t>
            </a:r>
            <a:r>
              <a:rPr lang="en-US" dirty="0">
                <a:solidFill>
                  <a:schemeClr val="tx2"/>
                </a:solidFill>
              </a:rPr>
              <a:t>bathrooms.</a:t>
            </a:r>
            <a:endParaRPr lang="en-US">
              <a:solidFill>
                <a:schemeClr val="tx2"/>
              </a:solidFill>
            </a:endParaRPr>
          </a:p>
          <a:p>
            <a:pPr marL="228600" indent="-228600">
              <a:lnSpc>
                <a:spcPct val="110000"/>
              </a:lnSpc>
              <a:spcAft>
                <a:spcPts val="600"/>
              </a:spcAft>
              <a:buClr>
                <a:schemeClr val="bg1"/>
              </a:buClr>
              <a:buSzPct val="75000"/>
              <a:buFont typeface="+mj-lt"/>
              <a:buAutoNum type="arabicPeriod"/>
            </a:pPr>
            <a:endParaRPr lang="en-US">
              <a:solidFill>
                <a:schemeClr val="tx2"/>
              </a:solidFill>
            </a:endParaRPr>
          </a:p>
          <a:p>
            <a:pPr marL="228600" indent="-228600">
              <a:lnSpc>
                <a:spcPct val="110000"/>
              </a:lnSpc>
              <a:spcAft>
                <a:spcPts val="600"/>
              </a:spcAft>
              <a:buClr>
                <a:schemeClr val="bg1"/>
              </a:buClr>
              <a:buSzPct val="75000"/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The price increases when the bathroom count reaches </a:t>
            </a:r>
            <a:r>
              <a:rPr lang="en-US" b="1" dirty="0">
                <a:solidFill>
                  <a:schemeClr val="tx2"/>
                </a:solidFill>
              </a:rPr>
              <a:t>3 </a:t>
            </a:r>
            <a:r>
              <a:rPr lang="en-US" dirty="0">
                <a:solidFill>
                  <a:schemeClr val="tx2"/>
                </a:solidFill>
              </a:rPr>
              <a:t>and then decreases.</a:t>
            </a:r>
            <a:endParaRPr lang="en-US">
              <a:solidFill>
                <a:schemeClr val="tx2"/>
              </a:solidFill>
            </a:endParaRPr>
          </a:p>
        </p:txBody>
      </p:sp>
      <p:pic>
        <p:nvPicPr>
          <p:cNvPr id="2" name="Picture 1" descr="A graph of a number&#10;&#10;Description automatically generated">
            <a:extLst>
              <a:ext uri="{FF2B5EF4-FFF2-40B4-BE49-F238E27FC236}">
                <a16:creationId xmlns:a16="http://schemas.microsoft.com/office/drawing/2014/main" id="{3D6AE4DE-8A16-4952-8CB3-5FE74D6F4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767" y="1345699"/>
            <a:ext cx="6795701" cy="4315271"/>
          </a:xfrm>
          <a:prstGeom prst="rect">
            <a:avLst/>
          </a:prstGeom>
        </p:spPr>
      </p:pic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DDC18F5A-6580-31F2-7CB9-7CD56D0BC8DD}"/>
              </a:ext>
            </a:extLst>
          </p:cNvPr>
          <p:cNvSpPr>
            <a:spLocks/>
          </p:cNvSpPr>
          <p:nvPr/>
        </p:nvSpPr>
        <p:spPr>
          <a:xfrm>
            <a:off x="1354104" y="3658318"/>
            <a:ext cx="3224388" cy="23756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85166" indent="-185166" defTabSz="740664">
              <a:spcAft>
                <a:spcPts val="486"/>
              </a:spcAft>
              <a:buClr>
                <a:srgbClr val="FFFFFF"/>
              </a:buClr>
            </a:pPr>
            <a:endParaRPr lang="en-US" sz="1458" kern="1200">
              <a:solidFill>
                <a:srgbClr val="000000"/>
              </a:solidFill>
              <a:latin typeface="Arial"/>
              <a:ea typeface="+mn-ea"/>
              <a:cs typeface="Arial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</a:pPr>
            <a:endParaRPr lang="en-US" sz="180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809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3" name="Rectangle 362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67" name="Right Triangle 366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0136" y="1542777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itle 48">
            <a:extLst>
              <a:ext uri="{FF2B5EF4-FFF2-40B4-BE49-F238E27FC236}">
                <a16:creationId xmlns:a16="http://schemas.microsoft.com/office/drawing/2014/main" id="{47A4B6B4-64F3-1312-F037-C9C16134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32348"/>
            <a:ext cx="4419600" cy="22407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Analysis by Amenities: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22018785-BB46-274D-DBFA-7D9EF192E742}"/>
              </a:ext>
            </a:extLst>
          </p:cNvPr>
          <p:cNvSpPr txBox="1"/>
          <p:nvPr/>
        </p:nvSpPr>
        <p:spPr>
          <a:xfrm>
            <a:off x="457201" y="3264832"/>
            <a:ext cx="4419600" cy="298356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28600" indent="-228600">
              <a:lnSpc>
                <a:spcPct val="110000"/>
              </a:lnSpc>
              <a:spcAft>
                <a:spcPts val="600"/>
              </a:spcAft>
              <a:buClr>
                <a:schemeClr val="bg1"/>
              </a:buClr>
              <a:buSzPct val="75000"/>
              <a:buFont typeface="+mj-lt"/>
              <a:buAutoNum type="arabicPeriod"/>
            </a:pPr>
            <a:endParaRPr lang="en-US">
              <a:solidFill>
                <a:schemeClr val="tx2"/>
              </a:solidFill>
            </a:endParaRPr>
          </a:p>
          <a:p>
            <a:pPr marL="228600" indent="-228600">
              <a:lnSpc>
                <a:spcPct val="110000"/>
              </a:lnSpc>
              <a:spcAft>
                <a:spcPts val="600"/>
              </a:spcAft>
              <a:buClr>
                <a:schemeClr val="bg1"/>
              </a:buClr>
              <a:buSzPct val="75000"/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The price increases when the property offers </a:t>
            </a:r>
            <a:r>
              <a:rPr lang="en-US" b="1" dirty="0">
                <a:solidFill>
                  <a:schemeClr val="tx2"/>
                </a:solidFill>
              </a:rPr>
              <a:t>more basic amenities</a:t>
            </a:r>
            <a:r>
              <a:rPr lang="en-US" dirty="0">
                <a:solidFill>
                  <a:schemeClr val="tx2"/>
                </a:solidFill>
              </a:rPr>
              <a:t> that are provided by all the properties.</a:t>
            </a:r>
          </a:p>
        </p:txBody>
      </p:sp>
      <p:pic>
        <p:nvPicPr>
          <p:cNvPr id="3" name="Picture 2" descr="A graph with blue dots&#10;&#10;Description automatically generated">
            <a:extLst>
              <a:ext uri="{FF2B5EF4-FFF2-40B4-BE49-F238E27FC236}">
                <a16:creationId xmlns:a16="http://schemas.microsoft.com/office/drawing/2014/main" id="{0C60CAD5-18E0-2B2F-241F-89A8A6114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767" y="1345699"/>
            <a:ext cx="6795701" cy="4315271"/>
          </a:xfrm>
          <a:prstGeom prst="rect">
            <a:avLst/>
          </a:prstGeom>
        </p:spPr>
      </p:pic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DDC18F5A-6580-31F2-7CB9-7CD56D0BC8DD}"/>
              </a:ext>
            </a:extLst>
          </p:cNvPr>
          <p:cNvSpPr>
            <a:spLocks/>
          </p:cNvSpPr>
          <p:nvPr/>
        </p:nvSpPr>
        <p:spPr>
          <a:xfrm>
            <a:off x="1354104" y="3658318"/>
            <a:ext cx="3224388" cy="23756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85166" indent="-185166" defTabSz="740664">
              <a:spcAft>
                <a:spcPts val="486"/>
              </a:spcAft>
              <a:buClr>
                <a:srgbClr val="FFFFFF"/>
              </a:buClr>
            </a:pPr>
            <a:endParaRPr lang="en-US" sz="1458" kern="1200">
              <a:solidFill>
                <a:srgbClr val="000000"/>
              </a:solidFill>
              <a:latin typeface="Arial"/>
              <a:ea typeface="+mn-ea"/>
              <a:cs typeface="Arial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</a:pPr>
            <a:endParaRPr lang="en-US" sz="180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4710977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SineVTI</vt:lpstr>
      <vt:lpstr>Airbnb Price Predictor</vt:lpstr>
      <vt:lpstr>Project Overview:</vt:lpstr>
      <vt:lpstr>Exploratory Data Analysis:</vt:lpstr>
      <vt:lpstr>Analysis by Latitude:</vt:lpstr>
      <vt:lpstr>Analysis by Longitude:</vt:lpstr>
      <vt:lpstr>Analysis by Accommodates:</vt:lpstr>
      <vt:lpstr>Analysis by Bedrooms:</vt:lpstr>
      <vt:lpstr>Analysis by Bathrooms:</vt:lpstr>
      <vt:lpstr>Analysis by Amenities:</vt:lpstr>
      <vt:lpstr>Analysis by Minimum Nights:</vt:lpstr>
      <vt:lpstr>Analysis by Maximum Nights:</vt:lpstr>
      <vt:lpstr>Analysis by Distance to Airport:</vt:lpstr>
      <vt:lpstr>Analysis by Distance to Railway:</vt:lpstr>
      <vt:lpstr>Analysis by booking month</vt:lpstr>
      <vt:lpstr>Analysis by booking day</vt:lpstr>
      <vt:lpstr>Analysis by Property Type</vt:lpstr>
      <vt:lpstr>Analysis by Property Type</vt:lpstr>
      <vt:lpstr>Model Building:</vt:lpstr>
      <vt:lpstr>R² (Coefficient of Determination): </vt:lpstr>
      <vt:lpstr>Mean Absolute Error (MAE): </vt:lpstr>
      <vt:lpstr>Mean Squared Error (MSE): </vt:lpstr>
      <vt:lpstr>Model Train Values:</vt:lpstr>
      <vt:lpstr>Model Test Values:</vt:lpstr>
      <vt:lpstr>Model Selection:</vt:lpstr>
      <vt:lpstr>Top 5 Important features:</vt:lpstr>
      <vt:lpstr>Model Deployment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675</cp:revision>
  <dcterms:created xsi:type="dcterms:W3CDTF">2024-06-23T01:28:55Z</dcterms:created>
  <dcterms:modified xsi:type="dcterms:W3CDTF">2024-07-07T15:14:34Z</dcterms:modified>
</cp:coreProperties>
</file>