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8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9F80-B5BD-FB7F-DFB2-7EAE2CEE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63A0-20B2-543C-4F23-9A98CCD2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B64-D7EF-E3A1-D066-9F5D94F2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A046-9227-6466-0F4F-C26BF7B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D14D-2852-5395-5FF8-F2FC3051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A60C-CCF8-9032-0090-EF880A3D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F40C-DA4E-EC3F-F57F-57F9B013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9C07-C6BB-58DB-51CD-6F03681E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E1F82-B096-2061-1434-CB2C9C16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BE80-A151-834C-85B0-C6CBAA4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FAEC5-88DD-3C0D-6D5C-0BA76261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F4DA3-35B9-E000-C80F-686BEA41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E3A0-21A4-7C0E-72DC-41E941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CE95-355B-B81D-184B-081CF767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BF8A-C54A-E810-E404-73EAF6E0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4FED-9404-48A8-5A7A-0B1B384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4CFE-94D2-15AA-93D0-E65C6600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7F9A-8204-1EFB-B256-CE77F898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208D-5EF7-860C-594A-D1FF031D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C8F2-23AA-5B1E-F0E7-8795ECE8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FA8E-259A-071D-31B8-506308FA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9077-727B-82B6-EBDA-9E71772C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572F-A7B6-7EAB-694C-36728F2B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9EA1-AD0D-9C43-D122-03CD69CB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801E-7415-04A6-17F8-AC33ED3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7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E7B4-87DA-7BAD-449E-BE59EE2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E12-B19D-72C3-26E3-B64BF320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75D10-F443-2612-525C-E6D99B08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62BD-B61F-7E6A-580C-94DE6834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74EC-D0A1-1E70-C66E-A7068CFC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E8E5-1F08-98A4-2C51-1BB63EE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66D-7741-44FB-80B1-CE30EBC9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AEDD-AEB6-9227-AD7B-D5EB7786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FD9D-CBAE-A459-F207-359E8FA9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4E0D-987D-DBCA-36E1-2840EC8EE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0DAE-F983-3772-0F2B-A9EBBF99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F6CE3-7008-7A93-8A36-CF36B15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CAB99-C874-C377-EEF3-C9B651C0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D634-F38A-D30F-45A7-B375E87D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BBFA-9398-D932-6F9F-2B201B8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E02F-B93F-3E33-EAF0-3565BFD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172D-43BB-1020-AB65-A8B13C63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0DBE-21E7-8536-DFB1-400271C8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FF886-A45C-A1DB-B005-6DECDCAF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C197-3445-C2B3-9396-9E7ECD5B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B053-FBFE-D496-B2FF-1E499C30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9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6765-DFBF-1789-C5D3-D09073E4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9AF4-9939-A949-2E30-D3CC773B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D3672-9E02-400B-EC06-B8D7D25B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EF3EF-961C-16CB-AB23-97843EA7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11BC0-BDF0-7D8F-114C-732D89E4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6F15-4F63-33C7-A6D3-D193AFD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B78-CA7F-33F6-910C-0BE25F1F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8B29-892A-1FA8-2D1C-973668332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F5E4-7CE1-1B8C-EA6E-A5681C1C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E427-FF82-AF88-A074-634D63A0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9EE80-5465-2BE1-AD69-1E40178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2F365-87A9-D09D-3DBD-A2B88D70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D78DC-94C5-F57B-CCE7-A0985CE3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DE94-2580-E452-9D8D-39A278FB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DA00-BB6C-52BC-E3AF-B7C52D1F0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C5EF6-6418-4AF4-9B53-845D490BEB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A49C-1C48-6040-73A6-EC341D822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9A54-4092-DF3D-757B-3D338118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66BEC-2645-4BD2-8636-F69B3CB0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9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69D6-5815-9045-D456-7E5895173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i="0" dirty="0">
                <a:solidFill>
                  <a:srgbClr val="E83D4B"/>
                </a:solidFill>
                <a:effectLst/>
                <a:latin typeface="Segoe UI" panose="020B0502040204020203" pitchFamily="34" charset="0"/>
              </a:rPr>
              <a:t>Airbnb </a:t>
            </a:r>
            <a:r>
              <a:rPr lang="en-US" sz="4000" b="1" i="0" dirty="0">
                <a:solidFill>
                  <a:schemeClr val="tx2">
                    <a:lumMod val="90000"/>
                  </a:schemeClr>
                </a:solidFill>
                <a:effectLst/>
                <a:latin typeface="Segoe UI" panose="020B0502040204020203" pitchFamily="34" charset="0"/>
              </a:rPr>
              <a:t>Listing And Review Analysis</a:t>
            </a:r>
            <a:endParaRPr lang="en-IN" sz="115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D87C5-377D-F2B4-7ACF-1C86D99E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By- Ankush Brella</a:t>
            </a:r>
          </a:p>
        </p:txBody>
      </p:sp>
      <p:pic>
        <p:nvPicPr>
          <p:cNvPr id="5" name="Picture 4" descr="A red letter a with a black background&#10;&#10;Description automatically generated">
            <a:extLst>
              <a:ext uri="{FF2B5EF4-FFF2-40B4-BE49-F238E27FC236}">
                <a16:creationId xmlns:a16="http://schemas.microsoft.com/office/drawing/2014/main" id="{30135A61-2610-C5A7-8963-C4E0C69A3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739" y="1529102"/>
            <a:ext cx="4066168" cy="22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7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849B0-AF81-8EA5-EF36-034681D9C6F3}"/>
              </a:ext>
            </a:extLst>
          </p:cNvPr>
          <p:cNvSpPr txBox="1"/>
          <p:nvPr/>
        </p:nvSpPr>
        <p:spPr>
          <a:xfrm>
            <a:off x="-178998" y="371738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3200" b="1" dirty="0">
                <a:effectLst/>
                <a:latin typeface="Roboto" panose="02000000000000000000" pitchFamily="2" charset="0"/>
              </a:rPr>
              <a:t>Property Type Price Analysis</a:t>
            </a:r>
            <a:endParaRPr lang="en-US" sz="3200" b="1" dirty="0"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FAF5B-9F17-03F5-0E40-35F61825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" y="1055705"/>
            <a:ext cx="6569009" cy="554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9CFC9-7798-1754-EF21-1A186536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548" y="331806"/>
            <a:ext cx="4961050" cy="2042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76850-052A-5A63-98CA-E18BE227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48" y="2441169"/>
            <a:ext cx="4968671" cy="211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CACEA3-DF9E-A104-7F71-A06D4232C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548" y="4686143"/>
            <a:ext cx="4968671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05BBF-9A5C-8001-0861-393F346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" y="87384"/>
            <a:ext cx="6835732" cy="567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8576E-9E6C-9932-503E-628F67F7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12" y="87384"/>
            <a:ext cx="4837196" cy="2538675"/>
          </a:xfrm>
          <a:prstGeom prst="round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DE34C9-E7E5-EBD1-695F-55750E6537F9}"/>
              </a:ext>
            </a:extLst>
          </p:cNvPr>
          <p:cNvSpPr/>
          <p:nvPr/>
        </p:nvSpPr>
        <p:spPr>
          <a:xfrm>
            <a:off x="7114012" y="2834640"/>
            <a:ext cx="4837196" cy="2930136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7C80"/>
                </a:solidFill>
                <a:effectLst/>
                <a:latin typeface="Söhne"/>
              </a:rPr>
              <a:t>65%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of the listings pertain to the </a:t>
            </a:r>
            <a:r>
              <a:rPr lang="en-US" b="0" i="0" dirty="0">
                <a:solidFill>
                  <a:srgbClr val="FF7C80"/>
                </a:solidFill>
                <a:effectLst/>
                <a:latin typeface="Söhne"/>
              </a:rPr>
              <a:t>Entire Place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room type, which offers guests exclusive access to the entire accommodation, including private entrances and no shared spaces. </a:t>
            </a:r>
            <a:r>
              <a:rPr lang="en-US" b="0" i="0" dirty="0">
                <a:solidFill>
                  <a:srgbClr val="FF7C80"/>
                </a:solidFill>
                <a:effectLst/>
                <a:latin typeface="Söhne"/>
              </a:rPr>
              <a:t>Entire Place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emerges as the most favored option among Airbnb guests, with </a:t>
            </a:r>
            <a:r>
              <a:rPr lang="en-US" b="0" i="0" dirty="0">
                <a:solidFill>
                  <a:srgbClr val="FF7C80"/>
                </a:solidFill>
                <a:effectLst/>
                <a:latin typeface="Söhne"/>
              </a:rPr>
              <a:t>Private Room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ranking second in popularity.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B2025A-B626-1215-066E-5CD5E0EC9C71}"/>
              </a:ext>
            </a:extLst>
          </p:cNvPr>
          <p:cNvSpPr/>
          <p:nvPr/>
        </p:nvSpPr>
        <p:spPr>
          <a:xfrm>
            <a:off x="72094" y="5852160"/>
            <a:ext cx="12034562" cy="918456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  <a:latin typeface="Söhne"/>
              </a:rPr>
              <a:t>Entire Apartment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has generated the most revenue and the </a:t>
            </a:r>
            <a:r>
              <a:rPr lang="en-US" dirty="0">
                <a:solidFill>
                  <a:srgbClr val="FF7C80"/>
                </a:solidFill>
                <a:latin typeface="Söhne"/>
              </a:rPr>
              <a:t>Entire Villa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has the highest average price listing.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4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1A911A-49E8-0D58-943A-9783C4876D71}"/>
              </a:ext>
            </a:extLst>
          </p:cNvPr>
          <p:cNvSpPr txBox="1"/>
          <p:nvPr/>
        </p:nvSpPr>
        <p:spPr>
          <a:xfrm>
            <a:off x="-377406" y="255239"/>
            <a:ext cx="8434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effectLst/>
                <a:latin typeface="Roboto" panose="02000000000000000000" pitchFamily="2" charset="0"/>
              </a:rPr>
              <a:t>Crafting a Comprehensive City Insights Report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67ED3-9992-D861-5B0D-EB36E529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78459"/>
            <a:ext cx="7219459" cy="304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2CD88-3D3D-A107-EBFE-B443310C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8" y="3874564"/>
            <a:ext cx="7194120" cy="28096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9665FD-BA9C-F05E-D026-431B69B8C2EF}"/>
              </a:ext>
            </a:extLst>
          </p:cNvPr>
          <p:cNvSpPr/>
          <p:nvPr/>
        </p:nvSpPr>
        <p:spPr>
          <a:xfrm>
            <a:off x="7528080" y="778459"/>
            <a:ext cx="4376373" cy="5905804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 can see an increase in number of listings and visitors till 2019, and then a sudden drop because of COVID-19.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Also, </a:t>
            </a:r>
            <a:r>
              <a:rPr lang="en-US" dirty="0">
                <a:solidFill>
                  <a:srgbClr val="FF7C80"/>
                </a:solidFill>
              </a:rPr>
              <a:t>Paris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has outperformed other cities in terms of listings and visitors.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A7C0-85A0-712E-D0B9-DF6CDED2CEA4}"/>
              </a:ext>
            </a:extLst>
          </p:cNvPr>
          <p:cNvSpPr txBox="1"/>
          <p:nvPr/>
        </p:nvSpPr>
        <p:spPr>
          <a:xfrm>
            <a:off x="536995" y="535639"/>
            <a:ext cx="9409262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Findings</a:t>
            </a:r>
            <a:r>
              <a:rPr lang="en-IN" sz="3200" dirty="0"/>
              <a:t>: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loved destination by Airbnb Users: </a:t>
            </a:r>
            <a:r>
              <a:rPr lang="en-IN" dirty="0">
                <a:solidFill>
                  <a:srgbClr val="FF7C80"/>
                </a:solidFill>
              </a:rPr>
              <a:t>Mexico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response time provided by: </a:t>
            </a:r>
            <a:r>
              <a:rPr lang="en-IN" dirty="0">
                <a:solidFill>
                  <a:srgbClr val="FF7C80"/>
                </a:solidFill>
              </a:rPr>
              <a:t>Mexico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revenue generated by: </a:t>
            </a:r>
            <a:r>
              <a:rPr lang="en-IN" dirty="0">
                <a:solidFill>
                  <a:srgbClr val="FF7C80"/>
                </a:solidFill>
              </a:rPr>
              <a:t>Cape Town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visited destination by Airbnb Users</a:t>
            </a:r>
            <a:r>
              <a:rPr lang="en-IN" dirty="0"/>
              <a:t>: </a:t>
            </a:r>
            <a:r>
              <a:rPr lang="en-IN" dirty="0">
                <a:solidFill>
                  <a:srgbClr val="FF7C80"/>
                </a:solidFill>
              </a:rPr>
              <a:t>Paris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numbers of listings are in </a:t>
            </a:r>
            <a:r>
              <a:rPr lang="en-IN" dirty="0">
                <a:solidFill>
                  <a:srgbClr val="FF7C80"/>
                </a:solidFill>
              </a:rPr>
              <a:t>Paris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preferred property type:</a:t>
            </a:r>
            <a:r>
              <a:rPr lang="en-IN" dirty="0"/>
              <a:t> </a:t>
            </a:r>
            <a:r>
              <a:rPr lang="en-IN" dirty="0">
                <a:solidFill>
                  <a:srgbClr val="FF7C80"/>
                </a:solidFill>
              </a:rPr>
              <a:t>Entire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</a:t>
            </a:r>
            <a:r>
              <a:rPr lang="en-IN" dirty="0"/>
              <a:t> </a:t>
            </a:r>
            <a:r>
              <a:rPr lang="en-IN" dirty="0">
                <a:solidFill>
                  <a:srgbClr val="FF7C80"/>
                </a:solidFill>
              </a:rPr>
              <a:t>18%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hosts are Super-hosts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</a:t>
            </a:r>
            <a:r>
              <a:rPr lang="en-IN" dirty="0"/>
              <a:t> </a:t>
            </a:r>
            <a:r>
              <a:rPr lang="en-IN" dirty="0">
                <a:solidFill>
                  <a:srgbClr val="FF7C80"/>
                </a:solidFill>
              </a:rPr>
              <a:t>41%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hosts provide instant booking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</a:t>
            </a:r>
            <a:r>
              <a:rPr lang="en-IN" dirty="0"/>
              <a:t> </a:t>
            </a:r>
            <a:r>
              <a:rPr lang="en-IN" dirty="0">
                <a:solidFill>
                  <a:srgbClr val="FF7C80"/>
                </a:solidFill>
              </a:rPr>
              <a:t>72%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hosts are verified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7C80"/>
                </a:solidFill>
              </a:rPr>
              <a:t>Entire Villa</a:t>
            </a:r>
            <a:r>
              <a:rPr lang="en-IN" dirty="0"/>
              <a:t> i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the costliest property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7C80"/>
                </a:solidFill>
              </a:rPr>
              <a:t>Entire apartments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generated the most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revenue generated:</a:t>
            </a:r>
            <a:r>
              <a:rPr lang="en-IN" dirty="0">
                <a:solidFill>
                  <a:srgbClr val="FF7C80"/>
                </a:solidFill>
              </a:rPr>
              <a:t> 170M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listings on Airbnb: </a:t>
            </a:r>
            <a:r>
              <a:rPr lang="en-IN" dirty="0">
                <a:solidFill>
                  <a:srgbClr val="FF7C80"/>
                </a:solidFill>
              </a:rPr>
              <a:t>278K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hosts on Airbnb: </a:t>
            </a:r>
            <a:r>
              <a:rPr lang="en-IN" dirty="0">
                <a:solidFill>
                  <a:srgbClr val="FF7C80"/>
                </a:solidFill>
              </a:rPr>
              <a:t>182K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6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1585-8777-1584-42F7-B9D70E31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0DB1-3D8C-E27D-DFFB-2C75CAB1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Goals</a:t>
            </a:r>
          </a:p>
          <a:p>
            <a:r>
              <a:rPr lang="en-IN" sz="2800" dirty="0">
                <a:effectLst/>
                <a:latin typeface="Roboto" panose="02000000000000000000" pitchFamily="2" charset="0"/>
              </a:rPr>
              <a:t>Assessing City Location Scores </a:t>
            </a:r>
            <a:endParaRPr lang="en-US" sz="2800" dirty="0">
              <a:effectLst/>
              <a:latin typeface="Roboto" panose="02000000000000000000" pitchFamily="2" charset="0"/>
            </a:endParaRPr>
          </a:p>
          <a:p>
            <a:r>
              <a:rPr lang="en-IN" dirty="0"/>
              <a:t>Host Metrics</a:t>
            </a:r>
          </a:p>
          <a:p>
            <a:r>
              <a:rPr lang="en-IN" dirty="0"/>
              <a:t>Analysing Listing Prices</a:t>
            </a:r>
          </a:p>
          <a:p>
            <a:r>
              <a:rPr lang="en-IN" dirty="0"/>
              <a:t>Analysing Composite Scores</a:t>
            </a:r>
          </a:p>
          <a:p>
            <a:r>
              <a:rPr lang="en-IN" dirty="0"/>
              <a:t>Property Type Price Analysis</a:t>
            </a:r>
          </a:p>
          <a:p>
            <a:r>
              <a:rPr lang="en-IN" dirty="0"/>
              <a:t>Comprehensive City Insights</a:t>
            </a:r>
          </a:p>
          <a:p>
            <a:r>
              <a:rPr lang="en-IN" dirty="0"/>
              <a:t>Findings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4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0959-7A66-1366-24B0-AB4A43E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2417-31AA-4A0E-62C9-4BBCDA05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Roboto" panose="02000000000000000000" pitchFamily="2" charset="0"/>
              </a:rPr>
              <a:t>The primary objective is to analyze Airbnb data to reveal insights into user experiences and satisfaction levels with the numerous listed stays, all accomplished using Power BI.</a:t>
            </a:r>
          </a:p>
          <a:p>
            <a:r>
              <a:rPr lang="en-US" sz="1800" dirty="0">
                <a:latin typeface="Roboto" panose="02000000000000000000" pitchFamily="2" charset="0"/>
              </a:rPr>
              <a:t>By:</a:t>
            </a:r>
          </a:p>
          <a:p>
            <a:pPr lvl="1"/>
            <a:r>
              <a:rPr lang="en-IN" sz="1800" b="1" dirty="0">
                <a:effectLst/>
                <a:latin typeface="Roboto" panose="02000000000000000000" pitchFamily="2" charset="0"/>
              </a:rPr>
              <a:t>Assessing City Location Scores </a:t>
            </a:r>
            <a:endParaRPr lang="en-US" sz="1800" b="1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b="1" dirty="0">
                <a:effectLst/>
                <a:latin typeface="Roboto" panose="02000000000000000000" pitchFamily="2" charset="0"/>
              </a:rPr>
              <a:t>Examining Host Response Time Impact</a:t>
            </a:r>
            <a:endParaRPr lang="en-US" sz="1800" b="1" dirty="0">
              <a:latin typeface="Roboto" panose="02000000000000000000" pitchFamily="2" charset="0"/>
            </a:endParaRPr>
          </a:p>
          <a:p>
            <a:pPr lvl="1"/>
            <a:r>
              <a:rPr lang="en-IN" sz="1800" b="1" dirty="0">
                <a:effectLst/>
                <a:latin typeface="Roboto" panose="02000000000000000000" pitchFamily="2" charset="0"/>
              </a:rPr>
              <a:t>Visualizing Airbnb Listing Prices</a:t>
            </a:r>
            <a:endParaRPr lang="en-US" sz="1800" b="1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1800" b="1" dirty="0">
                <a:effectLst/>
                <a:latin typeface="Roboto" panose="02000000000000000000" pitchFamily="2" charset="0"/>
              </a:rPr>
              <a:t>Analysing Composite Scores</a:t>
            </a:r>
            <a:endParaRPr lang="en-US" sz="1800" b="1" dirty="0">
              <a:latin typeface="Roboto" panose="02000000000000000000" pitchFamily="2" charset="0"/>
            </a:endParaRPr>
          </a:p>
          <a:p>
            <a:pPr lvl="1"/>
            <a:r>
              <a:rPr lang="en-US" sz="1800" b="1" dirty="0">
                <a:effectLst/>
                <a:latin typeface="Roboto" panose="02000000000000000000" pitchFamily="2" charset="0"/>
              </a:rPr>
              <a:t>Calculating Listing Age and Host Tenure</a:t>
            </a:r>
          </a:p>
          <a:p>
            <a:pPr lvl="1"/>
            <a:r>
              <a:rPr lang="en-IN" sz="1800" b="1" dirty="0">
                <a:effectLst/>
                <a:latin typeface="Roboto" panose="02000000000000000000" pitchFamily="2" charset="0"/>
              </a:rPr>
              <a:t>Property Type Price Analysis</a:t>
            </a:r>
            <a:endParaRPr lang="en-US" sz="1800" b="1" dirty="0">
              <a:latin typeface="Roboto" panose="02000000000000000000" pitchFamily="2" charset="0"/>
            </a:endParaRPr>
          </a:p>
          <a:p>
            <a:pPr lvl="1"/>
            <a:r>
              <a:rPr lang="en-US" sz="1800" b="1" dirty="0">
                <a:effectLst/>
                <a:latin typeface="Roboto" panose="02000000000000000000" pitchFamily="2" charset="0"/>
              </a:rPr>
              <a:t>Crafting a Comprehensive City Insights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9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0D2E2-6A1C-AADB-CDAF-5DD70466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40492-02BD-AB0C-EFCA-F25379CD708B}"/>
              </a:ext>
            </a:extLst>
          </p:cNvPr>
          <p:cNvSpPr txBox="1"/>
          <p:nvPr/>
        </p:nvSpPr>
        <p:spPr>
          <a:xfrm>
            <a:off x="-411911" y="0"/>
            <a:ext cx="696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3200" b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Assessing City Location Scores 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15948-0E86-61BB-39AD-60CBA76D992A}"/>
              </a:ext>
            </a:extLst>
          </p:cNvPr>
          <p:cNvSpPr txBox="1"/>
          <p:nvPr/>
        </p:nvSpPr>
        <p:spPr>
          <a:xfrm>
            <a:off x="4379218" y="1190242"/>
            <a:ext cx="15498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Istanbul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91.06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4D1F4-F586-4AD1-A2A2-8A7EA0090BC6}"/>
              </a:ext>
            </a:extLst>
          </p:cNvPr>
          <p:cNvSpPr txBox="1"/>
          <p:nvPr/>
        </p:nvSpPr>
        <p:spPr>
          <a:xfrm>
            <a:off x="2141092" y="1311605"/>
            <a:ext cx="123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Paris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93.06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AA8AA-B865-D602-DFF0-5FDBA29D626C}"/>
              </a:ext>
            </a:extLst>
          </p:cNvPr>
          <p:cNvSpPr txBox="1"/>
          <p:nvPr/>
        </p:nvSpPr>
        <p:spPr>
          <a:xfrm>
            <a:off x="187212" y="1455674"/>
            <a:ext cx="123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York 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93.77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C676D-BF63-2E13-25CB-DEED0616216B}"/>
              </a:ext>
            </a:extLst>
          </p:cNvPr>
          <p:cNvSpPr txBox="1"/>
          <p:nvPr/>
        </p:nvSpPr>
        <p:spPr>
          <a:xfrm>
            <a:off x="3039967" y="2442325"/>
            <a:ext cx="133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Rome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93.52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95188-F554-8550-9858-70163FE71D5E}"/>
              </a:ext>
            </a:extLst>
          </p:cNvPr>
          <p:cNvSpPr txBox="1"/>
          <p:nvPr/>
        </p:nvSpPr>
        <p:spPr>
          <a:xfrm>
            <a:off x="360149" y="3749990"/>
            <a:ext cx="151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Rio de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Janeiro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94.57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A7B24-A986-39F9-0384-F0C70ED1404A}"/>
              </a:ext>
            </a:extLst>
          </p:cNvPr>
          <p:cNvSpPr txBox="1"/>
          <p:nvPr/>
        </p:nvSpPr>
        <p:spPr>
          <a:xfrm>
            <a:off x="2553785" y="4636944"/>
            <a:ext cx="143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Cape Town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94.40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62C9-2081-0960-2329-348E86BF3F90}"/>
              </a:ext>
            </a:extLst>
          </p:cNvPr>
          <p:cNvSpPr txBox="1"/>
          <p:nvPr/>
        </p:nvSpPr>
        <p:spPr>
          <a:xfrm>
            <a:off x="6879336" y="2450720"/>
            <a:ext cx="141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Hong Kong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89.71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0E7AB-3D8F-692E-4F4B-429106334F80}"/>
              </a:ext>
            </a:extLst>
          </p:cNvPr>
          <p:cNvSpPr txBox="1"/>
          <p:nvPr/>
        </p:nvSpPr>
        <p:spPr>
          <a:xfrm>
            <a:off x="4884402" y="3106645"/>
            <a:ext cx="16297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Bangkok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93.00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421BA-9751-C372-891B-AA80DADBE705}"/>
              </a:ext>
            </a:extLst>
          </p:cNvPr>
          <p:cNvSpPr txBox="1"/>
          <p:nvPr/>
        </p:nvSpPr>
        <p:spPr>
          <a:xfrm>
            <a:off x="9152033" y="2908949"/>
            <a:ext cx="1503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Mexico City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93.77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FC2F5-7014-BD36-C397-7DB319C5CECC}"/>
              </a:ext>
            </a:extLst>
          </p:cNvPr>
          <p:cNvSpPr txBox="1"/>
          <p:nvPr/>
        </p:nvSpPr>
        <p:spPr>
          <a:xfrm>
            <a:off x="6449683" y="4660738"/>
            <a:ext cx="143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Sydney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Rating: 93.23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CC62-BD6B-E938-BA82-56AA69D7797D}"/>
              </a:ext>
            </a:extLst>
          </p:cNvPr>
          <p:cNvSpPr/>
          <p:nvPr/>
        </p:nvSpPr>
        <p:spPr>
          <a:xfrm>
            <a:off x="921072" y="828162"/>
            <a:ext cx="4209691" cy="5331124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7C80"/>
                </a:solidFill>
              </a:rPr>
              <a:t>Mexico City </a:t>
            </a:r>
            <a:r>
              <a:rPr lang="en-US" sz="2800" dirty="0"/>
              <a:t>here is the most-rated location by Airbnb users with a rating of 94.84. It has over 14k listings and generates 23M revenues.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C158B-9B13-1AF6-0EBA-3780598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00" y="1819617"/>
            <a:ext cx="6098268" cy="33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87F0E-0515-A445-B862-8E12432B9340}"/>
              </a:ext>
            </a:extLst>
          </p:cNvPr>
          <p:cNvSpPr txBox="1"/>
          <p:nvPr/>
        </p:nvSpPr>
        <p:spPr>
          <a:xfrm>
            <a:off x="-161746" y="337232"/>
            <a:ext cx="7304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Examining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 Host Response Time Impact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A1C27-FFC0-2B69-7FB7-079E9B16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7" y="922007"/>
            <a:ext cx="5614197" cy="257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FD420-E5F9-6681-A16D-25743234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64" y="3623751"/>
            <a:ext cx="5380186" cy="29720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F900FC-95D5-B611-746F-A40E3DA611B3}"/>
              </a:ext>
            </a:extLst>
          </p:cNvPr>
          <p:cNvSpPr/>
          <p:nvPr/>
        </p:nvSpPr>
        <p:spPr>
          <a:xfrm>
            <a:off x="6409426" y="922007"/>
            <a:ext cx="4597880" cy="2381910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</a:t>
            </a:r>
            <a:r>
              <a:rPr lang="en-US" dirty="0">
                <a:solidFill>
                  <a:schemeClr val="accent6"/>
                </a:solidFill>
              </a:rPr>
              <a:t>offers the quickest host response time.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3B70A-2654-CE9A-8AE0-6E088FFF1B94}"/>
              </a:ext>
            </a:extLst>
          </p:cNvPr>
          <p:cNvSpPr/>
          <p:nvPr/>
        </p:nvSpPr>
        <p:spPr>
          <a:xfrm>
            <a:off x="764875" y="3918825"/>
            <a:ext cx="4597880" cy="2381910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This also shows one of the reasons for </a:t>
            </a:r>
            <a:r>
              <a:rPr lang="en-US" dirty="0">
                <a:solidFill>
                  <a:srgbClr val="FF7C80"/>
                </a:solidFill>
              </a:rPr>
              <a:t>Mexico City’s </a:t>
            </a:r>
            <a:r>
              <a:rPr lang="en-US" dirty="0">
                <a:solidFill>
                  <a:schemeClr val="accent6"/>
                </a:solidFill>
              </a:rPr>
              <a:t>high rating.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B8559-4B67-4144-AFC4-100123088073}"/>
              </a:ext>
            </a:extLst>
          </p:cNvPr>
          <p:cNvSpPr txBox="1"/>
          <p:nvPr/>
        </p:nvSpPr>
        <p:spPr>
          <a:xfrm>
            <a:off x="-239383" y="276847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>
                <a:effectLst/>
                <a:latin typeface="Roboto" panose="02000000000000000000" pitchFamily="2" charset="0"/>
              </a:rPr>
              <a:t>Visualizing </a:t>
            </a:r>
            <a:r>
              <a:rPr lang="en-IN" sz="3200" b="1" dirty="0">
                <a:effectLst/>
                <a:latin typeface="Roboto" panose="02000000000000000000" pitchFamily="2" charset="0"/>
              </a:rPr>
              <a:t>Airbnb</a:t>
            </a:r>
            <a:r>
              <a:rPr lang="en-IN" sz="2800" b="1" dirty="0">
                <a:effectLst/>
                <a:latin typeface="Roboto" panose="02000000000000000000" pitchFamily="2" charset="0"/>
              </a:rPr>
              <a:t> Listing Prices</a:t>
            </a:r>
            <a:endParaRPr lang="en-US" sz="2800" b="1" dirty="0"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A55D-4491-933B-5C16-EDD71D79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3" y="1640225"/>
            <a:ext cx="6937885" cy="357754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835212-F5D6-C7FA-028D-C0A576EA6B1E}"/>
              </a:ext>
            </a:extLst>
          </p:cNvPr>
          <p:cNvSpPr/>
          <p:nvPr/>
        </p:nvSpPr>
        <p:spPr>
          <a:xfrm>
            <a:off x="7441721" y="861622"/>
            <a:ext cx="4597880" cy="2381910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Cape Town </a:t>
            </a:r>
            <a:r>
              <a:rPr lang="en-US" dirty="0">
                <a:solidFill>
                  <a:schemeClr val="accent6"/>
                </a:solidFill>
              </a:rPr>
              <a:t>generated the most revenue of </a:t>
            </a:r>
            <a:r>
              <a:rPr lang="en-US" dirty="0">
                <a:solidFill>
                  <a:srgbClr val="FF7C80"/>
                </a:solidFill>
              </a:rPr>
              <a:t>$46M</a:t>
            </a:r>
            <a:r>
              <a:rPr lang="en-US" dirty="0">
                <a:solidFill>
                  <a:schemeClr val="accent6"/>
                </a:solidFill>
              </a:rPr>
              <a:t> and has the highest average listing price of </a:t>
            </a:r>
            <a:r>
              <a:rPr lang="en-US" dirty="0">
                <a:solidFill>
                  <a:srgbClr val="FF7C80"/>
                </a:solidFill>
              </a:rPr>
              <a:t>$2405.12 </a:t>
            </a:r>
            <a:endParaRPr lang="en-IN" dirty="0">
              <a:solidFill>
                <a:srgbClr val="FF7C8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7AFF7-0A17-5839-9DB9-7327FA7AC483}"/>
              </a:ext>
            </a:extLst>
          </p:cNvPr>
          <p:cNvSpPr/>
          <p:nvPr/>
        </p:nvSpPr>
        <p:spPr>
          <a:xfrm>
            <a:off x="7441721" y="3429000"/>
            <a:ext cx="4597880" cy="2381910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accent6"/>
                </a:solidFill>
              </a:rPr>
              <a:t>has a high average listing price of </a:t>
            </a:r>
            <a:r>
              <a:rPr lang="en-US" dirty="0">
                <a:solidFill>
                  <a:srgbClr val="FF7C80"/>
                </a:solidFill>
              </a:rPr>
              <a:t>$746.17</a:t>
            </a:r>
            <a:r>
              <a:rPr lang="en-US" dirty="0">
                <a:solidFill>
                  <a:schemeClr val="accent6"/>
                </a:solidFill>
              </a:rPr>
              <a:t> but has only generated a revenue of </a:t>
            </a:r>
            <a:r>
              <a:rPr lang="en-US" dirty="0">
                <a:solidFill>
                  <a:srgbClr val="FF7C80"/>
                </a:solidFill>
              </a:rPr>
              <a:t>$53M</a:t>
            </a:r>
            <a:endParaRPr lang="en-IN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2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D956D3-9A6D-A770-52A9-8A57B86F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457" y="861622"/>
            <a:ext cx="3844853" cy="3587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72EA0D-0E71-A323-DE14-4051506D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24" y="861622"/>
            <a:ext cx="3911950" cy="358754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92ECB-56F8-44FB-D02B-89B030BCF00A}"/>
              </a:ext>
            </a:extLst>
          </p:cNvPr>
          <p:cNvSpPr/>
          <p:nvPr/>
        </p:nvSpPr>
        <p:spPr>
          <a:xfrm>
            <a:off x="4140024" y="895793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and Rio De Janeiro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have the joint highest ratings for communication.</a:t>
            </a: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Whereas </a:t>
            </a:r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lowest rating.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2188-0A32-88F0-2D26-AE33606B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54" y="3129478"/>
            <a:ext cx="3844856" cy="3587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0D18B-8C76-BAD0-6E62-D65636197EEE}"/>
              </a:ext>
            </a:extLst>
          </p:cNvPr>
          <p:cNvSpPr txBox="1"/>
          <p:nvPr/>
        </p:nvSpPr>
        <p:spPr>
          <a:xfrm>
            <a:off x="-377406" y="276847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3200" b="1" dirty="0">
                <a:effectLst/>
                <a:latin typeface="Roboto" panose="02000000000000000000" pitchFamily="2" charset="0"/>
              </a:rPr>
              <a:t>Analysing Composite Scores</a:t>
            </a:r>
            <a:endParaRPr lang="en-US" sz="3200" b="1" dirty="0"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B650-057D-CBC2-35E3-C7AA15A6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0" y="895793"/>
            <a:ext cx="3911951" cy="3587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F93C4-0B41-ABE4-B3FD-70AD064F0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9" y="2941608"/>
            <a:ext cx="3911951" cy="358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1CAE1-3B89-B2A2-9D4E-8BD818BA2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024" y="3129479"/>
            <a:ext cx="3911951" cy="35875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A19842-FF2F-D5BB-649C-07E6C261E1CF}"/>
              </a:ext>
            </a:extLst>
          </p:cNvPr>
          <p:cNvSpPr/>
          <p:nvPr/>
        </p:nvSpPr>
        <p:spPr>
          <a:xfrm>
            <a:off x="163788" y="4671207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highest rating and </a:t>
            </a:r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lowest rating for value.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A96174-2BA5-3E84-9C3E-9D0812E69B2B}"/>
              </a:ext>
            </a:extLst>
          </p:cNvPr>
          <p:cNvSpPr/>
          <p:nvPr/>
        </p:nvSpPr>
        <p:spPr>
          <a:xfrm>
            <a:off x="8250457" y="4561635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and Rio De Janeiro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have the joint highest ratings for check-in.</a:t>
            </a: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Whereas </a:t>
            </a:r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lowest rating.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669356-F970-7173-2325-4128E8F24933}"/>
              </a:ext>
            </a:extLst>
          </p:cNvPr>
          <p:cNvSpPr/>
          <p:nvPr/>
        </p:nvSpPr>
        <p:spPr>
          <a:xfrm>
            <a:off x="8250457" y="801857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highest rating and </a:t>
            </a:r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lowest rating for cleanliness.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C94B10-27DA-F1E1-AE23-88B097A07ABA}"/>
              </a:ext>
            </a:extLst>
          </p:cNvPr>
          <p:cNvSpPr/>
          <p:nvPr/>
        </p:nvSpPr>
        <p:spPr>
          <a:xfrm>
            <a:off x="4173572" y="4584647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highest rating and </a:t>
            </a:r>
            <a:r>
              <a:rPr lang="en-US" dirty="0">
                <a:solidFill>
                  <a:srgbClr val="FF7C80"/>
                </a:solidFill>
              </a:rPr>
              <a:t>Hong Kong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lowest rating for accuracy.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49142D-238B-C9DC-368A-7C634A9C465C}"/>
              </a:ext>
            </a:extLst>
          </p:cNvPr>
          <p:cNvSpPr/>
          <p:nvPr/>
        </p:nvSpPr>
        <p:spPr>
          <a:xfrm>
            <a:off x="130237" y="801857"/>
            <a:ext cx="3844853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Mexico City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highest ratings and </a:t>
            </a:r>
            <a:r>
              <a:rPr lang="en-US" dirty="0">
                <a:solidFill>
                  <a:srgbClr val="FF7C80"/>
                </a:solidFill>
              </a:rPr>
              <a:t>Bangkok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has the lowest ratings for location 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BA721-4495-0F3A-96B4-6B01E3C7D5B4}"/>
              </a:ext>
            </a:extLst>
          </p:cNvPr>
          <p:cNvSpPr txBox="1"/>
          <p:nvPr/>
        </p:nvSpPr>
        <p:spPr>
          <a:xfrm>
            <a:off x="-204879" y="173330"/>
            <a:ext cx="8042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effectLst/>
                <a:latin typeface="Roboto" panose="02000000000000000000" pitchFamily="2" charset="0"/>
              </a:rPr>
              <a:t>Calculating Listing Age and Host Tenure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1E010-DA72-AB6C-C420-6A4A71E0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1" y="758105"/>
            <a:ext cx="5441913" cy="348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F732-318B-259E-185D-64510D10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72" y="3197462"/>
            <a:ext cx="5971032" cy="3487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0606A-F369-DF1F-8745-689D7EDD27C7}"/>
              </a:ext>
            </a:extLst>
          </p:cNvPr>
          <p:cNvSpPr/>
          <p:nvPr/>
        </p:nvSpPr>
        <p:spPr>
          <a:xfrm>
            <a:off x="6268212" y="694097"/>
            <a:ext cx="5102352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7C80"/>
                </a:solidFill>
              </a:rPr>
              <a:t>New York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highest average of the tenured hosts and </a:t>
            </a:r>
            <a:r>
              <a:rPr lang="en-US" dirty="0">
                <a:solidFill>
                  <a:srgbClr val="FF7C80"/>
                </a:solidFill>
              </a:rPr>
              <a:t>Istanbul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has the lowest average of tenured hosts.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5DC902-4280-20FB-04AD-854026D89412}"/>
              </a:ext>
            </a:extLst>
          </p:cNvPr>
          <p:cNvSpPr/>
          <p:nvPr/>
        </p:nvSpPr>
        <p:spPr>
          <a:xfrm>
            <a:off x="446426" y="4479412"/>
            <a:ext cx="5011261" cy="2045815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However,</a:t>
            </a:r>
            <a:r>
              <a:rPr lang="en-US" dirty="0">
                <a:solidFill>
                  <a:srgbClr val="FF7C80"/>
                </a:solidFill>
              </a:rPr>
              <a:t> Paris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has the most number of hosts with more than 10 years of tenure. Whereas, the  </a:t>
            </a:r>
            <a:r>
              <a:rPr lang="en-US" dirty="0">
                <a:solidFill>
                  <a:srgbClr val="FF7C80"/>
                </a:solidFill>
              </a:rPr>
              <a:t>Hong Kong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has the lowest.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6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0EC5EE-B45E-1E35-6978-57FC33D5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6" y="4685286"/>
            <a:ext cx="4196360" cy="2100137"/>
          </a:xfrm>
          <a:prstGeom prst="round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72DCF-B516-F483-6F54-E91D5953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5" y="2391892"/>
            <a:ext cx="4196361" cy="2167703"/>
          </a:xfrm>
          <a:prstGeom prst="round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55C23-68D1-9268-6E8A-B0FFCA13C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" y="72577"/>
            <a:ext cx="4196361" cy="2167703"/>
          </a:xfrm>
          <a:prstGeom prst="round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821177-894E-24E9-B882-CD8BF1A40005}"/>
              </a:ext>
            </a:extLst>
          </p:cNvPr>
          <p:cNvSpPr/>
          <p:nvPr/>
        </p:nvSpPr>
        <p:spPr>
          <a:xfrm>
            <a:off x="4681728" y="150600"/>
            <a:ext cx="7168896" cy="208967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Airbnb users can earn a "Verified ID" badge on their profile by providing their online identity (Via existing Airbnb reviews, </a:t>
            </a:r>
            <a:r>
              <a:rPr lang="en-US" sz="1800" kern="100" dirty="0" err="1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Facebook) and matching it to offline ID documentation, such as confirming personal information or scanning a photo ID. </a:t>
            </a:r>
            <a:r>
              <a:rPr lang="en-US" sz="1800" kern="100" dirty="0">
                <a:solidFill>
                  <a:srgbClr val="FF7C8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72% of total host has their identity verified</a:t>
            </a:r>
            <a:endParaRPr lang="en-IN" sz="1800" kern="100" dirty="0">
              <a:solidFill>
                <a:srgbClr val="FF7C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BC63EE-45CF-97C3-E2D5-54C0ADF7C2FD}"/>
              </a:ext>
            </a:extLst>
          </p:cNvPr>
          <p:cNvSpPr/>
          <p:nvPr/>
        </p:nvSpPr>
        <p:spPr>
          <a:xfrm>
            <a:off x="4681728" y="2384160"/>
            <a:ext cx="7168896" cy="208967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Instant Book listings allow you to book immediately without needing to send a reservation request to a host for approval. </a:t>
            </a:r>
            <a:r>
              <a:rPr lang="en-US" dirty="0">
                <a:solidFill>
                  <a:srgbClr val="FF7C80"/>
                </a:solidFill>
              </a:rPr>
              <a:t>41% of listings are instant bookable.</a:t>
            </a:r>
            <a:endParaRPr lang="en-IN" dirty="0">
              <a:solidFill>
                <a:srgbClr val="FF7C8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71A2D4-4031-56A4-0AAB-22674BFD803F}"/>
              </a:ext>
            </a:extLst>
          </p:cNvPr>
          <p:cNvSpPr/>
          <p:nvPr/>
        </p:nvSpPr>
        <p:spPr>
          <a:xfrm>
            <a:off x="4681728" y="4617722"/>
            <a:ext cx="7168896" cy="208967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solidFill>
                  <a:schemeClr val="accent6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Superhost is a Host who goes above and beyond to provide excellent hospitality. Guests can easily identify a </a:t>
            </a:r>
            <a:r>
              <a:rPr lang="en-US" sz="1800" kern="100">
                <a:solidFill>
                  <a:srgbClr val="FF7C8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Superhost</a:t>
            </a:r>
            <a:r>
              <a:rPr lang="en-US" sz="1800" kern="100">
                <a:solidFill>
                  <a:schemeClr val="accent6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badge that appears on their Airbnb listing and profile</a:t>
            </a:r>
            <a:r>
              <a:rPr lang="en-US" sz="1800" kern="100">
                <a:solidFill>
                  <a:srgbClr val="FF7C8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Around 18% of the total hosts are superhosts.</a:t>
            </a:r>
            <a:endParaRPr lang="en-IN" sz="1800" kern="100" dirty="0">
              <a:solidFill>
                <a:srgbClr val="FF7C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E563C0-3E33-76D9-821C-EA385256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5686357"/>
            <a:ext cx="484530" cy="4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750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Segoe UI</vt:lpstr>
      <vt:lpstr>Söhne</vt:lpstr>
      <vt:lpstr>Office Theme</vt:lpstr>
      <vt:lpstr>Airbnb Listing And Review Analysis</vt:lpstr>
      <vt:lpstr>Index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Listing And Review Analysis</dc:title>
  <dc:creator>Ashish Brella</dc:creator>
  <cp:lastModifiedBy>Ashish Brella</cp:lastModifiedBy>
  <cp:revision>3</cp:revision>
  <dcterms:created xsi:type="dcterms:W3CDTF">2024-01-07T16:59:47Z</dcterms:created>
  <dcterms:modified xsi:type="dcterms:W3CDTF">2024-02-10T22:21:22Z</dcterms:modified>
</cp:coreProperties>
</file>