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D7608-2840-DEC1-5F44-C74114666C09}" v="668" dt="2024-05-06T01:18:5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0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0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9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7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1B2F2F"/>
                </a:solidFill>
                <a:ea typeface="+mj-lt"/>
                <a:cs typeface="+mj-lt"/>
              </a:rPr>
              <a:t>Campaign Response Data Analysis</a:t>
            </a: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5936AA7-3DD4-9D59-ACF1-A79C127AA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40764" r="-9" b="-9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183" y="4292762"/>
            <a:ext cx="3669711" cy="241579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Ankush Brella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5" name="Right Triangle 614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17" name="Rectangle 61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1" name="Right Triangle 640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Housing Loan Status: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Respondents without any existing housing loans exhibit a higher rate of 'yes' responses compared to those with housing loans.</a:t>
            </a:r>
            <a:endParaRPr lang="en-US" dirty="0">
              <a:solidFill>
                <a:schemeClr val="tx2"/>
              </a:solidFill>
            </a:endParaRPr>
          </a:p>
          <a:p>
            <a:pPr marL="4000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graph of a number of blue and orange bars&#10;&#10;Description automatically generated">
            <a:extLst>
              <a:ext uri="{FF2B5EF4-FFF2-40B4-BE49-F238E27FC236}">
                <a16:creationId xmlns:a16="http://schemas.microsoft.com/office/drawing/2014/main" id="{5064ACBC-6245-04FC-FB29-588D26DE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35923"/>
            <a:ext cx="6401443" cy="40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6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roup 924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Connector 868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6" name="Right Triangle 925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27" name="Rectangle 92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6" name="Straight Connector 875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Straight Connector 877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895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0" name="Right Triangle 929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Campaign Effectiveness Analysis</a:t>
            </a:r>
            <a:endParaRPr 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28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descending response rates across campaigns indicate that earlier campaigns were more effective than later ones.</a:t>
            </a:r>
          </a:p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This trend suggests potential improvements in strategies or targeting for subsequent campaigns to enhance effectiveness.</a:t>
            </a:r>
            <a:endParaRPr lang="en-US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FCB5DC1-BC56-4EC3-4CF3-93B9A0AF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515942"/>
            <a:ext cx="6401443" cy="38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roup 97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80" name="Straight Connector 97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Straight Connector 996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Straight Connector 997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2" name="Right Triangle 1011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14" name="Rectangle 10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16" name="Group 1015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" name="Right Triangle 102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Seasonal Variations in Response Rates</a:t>
            </a:r>
            <a:endParaRPr lang="en-US" sz="3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1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sz="1700" dirty="0">
              <a:solidFill>
                <a:schemeClr val="tx2"/>
              </a:solidFill>
            </a:endParaRPr>
          </a:p>
          <a:p>
            <a:pPr marL="457200" indent="-228600">
              <a:buClr>
                <a:srgbClr val="75AFA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2"/>
                </a:solidFill>
              </a:rPr>
              <a:t>Sine-like pattern suggests seasonal variations in response rates</a:t>
            </a:r>
          </a:p>
          <a:p>
            <a:pPr marL="457200"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2"/>
                </a:solidFill>
              </a:rPr>
              <a:t>Certain days or months may consistently show higher or lower response rates</a:t>
            </a:r>
          </a:p>
          <a:p>
            <a:pPr marL="457200"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2"/>
                </a:solidFill>
              </a:rPr>
              <a:t>Factors include holidays, weekends, and business cycles</a:t>
            </a:r>
          </a:p>
          <a:p>
            <a:pPr marL="457200"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700">
              <a:solidFill>
                <a:schemeClr val="tx2"/>
              </a:solidFill>
            </a:endParaRPr>
          </a:p>
          <a:p>
            <a:pPr marL="342900"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700">
              <a:solidFill>
                <a:schemeClr val="tx2"/>
              </a:solidFill>
            </a:endParaRPr>
          </a:p>
          <a:p>
            <a:pPr marL="285750"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70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700">
              <a:solidFill>
                <a:schemeClr val="tx2"/>
              </a:solidFill>
            </a:endParaRPr>
          </a:p>
        </p:txBody>
      </p:sp>
      <p:pic>
        <p:nvPicPr>
          <p:cNvPr id="6" name="Picture 5" descr="A graph of a number of bars&#10;&#10;Description automatically generated">
            <a:extLst>
              <a:ext uri="{FF2B5EF4-FFF2-40B4-BE49-F238E27FC236}">
                <a16:creationId xmlns:a16="http://schemas.microsoft.com/office/drawing/2014/main" id="{193E70BD-3F93-E9A8-05D2-D1F47C8E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515941"/>
            <a:ext cx="6401443" cy="384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3" name="Right Triangle 106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9" name="Right Triangle 1088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Month</a:t>
            </a:r>
            <a:endParaRPr lang="en-US" sz="3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100" dirty="0">
                <a:latin typeface="+mj-lt"/>
                <a:ea typeface="+mj-ea"/>
                <a:cs typeface="+mj-cs"/>
              </a:rPr>
            </a:br>
            <a:endParaRPr lang="en-US" sz="3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Majority of responses: May, June, July, and August (71.35%)</a:t>
            </a:r>
          </a:p>
          <a:p>
            <a:pPr marL="2286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Best conversion months: March (51.89%), December (46.72%)</a:t>
            </a:r>
          </a:p>
          <a:p>
            <a:pPr marL="2286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Lowest conversion: May (6.74%)</a:t>
            </a:r>
          </a:p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A graph of a number of bars&#10;&#10;Description automatically generated">
            <a:extLst>
              <a:ext uri="{FF2B5EF4-FFF2-40B4-BE49-F238E27FC236}">
                <a16:creationId xmlns:a16="http://schemas.microsoft.com/office/drawing/2014/main" id="{53FA87AD-BDE9-2DD6-2A7B-170C37D5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515942"/>
            <a:ext cx="6401443" cy="38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" name="Right Triangle 112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29" name="Rectangle 112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3" name="Right Triangle 1152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Weekend Effect and Response Behavior</a:t>
            </a:r>
            <a:endParaRPr lang="en-US" sz="3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31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1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Weekend Effect: More responses on weekends (Sat. &amp; Sun.) likely due to increased leisure time, making people more receptive to marketing.</a:t>
            </a:r>
          </a:p>
          <a:p>
            <a:pPr marL="2286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Start and End of Week: Mondays and Fridays may see higher responses as people return to work or catch up on communications.</a:t>
            </a:r>
          </a:p>
          <a:p>
            <a:pPr marL="2286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286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graph of a number of blue and pink bars&#10;&#10;Description automatically generated">
            <a:extLst>
              <a:ext uri="{FF2B5EF4-FFF2-40B4-BE49-F238E27FC236}">
                <a16:creationId xmlns:a16="http://schemas.microsoft.com/office/drawing/2014/main" id="{6C0E6AFF-83B7-8E40-256E-8FB068D4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235877"/>
            <a:ext cx="6401443" cy="44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6DB8B-0D8C-374B-80A5-5327E8B25211}"/>
              </a:ext>
            </a:extLst>
          </p:cNvPr>
          <p:cNvSpPr txBox="1"/>
          <p:nvPr/>
        </p:nvSpPr>
        <p:spPr>
          <a:xfrm>
            <a:off x="0" y="2846457"/>
            <a:ext cx="12208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45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0E73-D752-A741-FEB2-B2531136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Segmentation: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82A8-EAC1-62BA-6ED9-410B7C5B9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1A595-3622-E380-4F7F-BAD2B9D04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Salary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Balance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Loan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Housing Loan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Marital Status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Job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Education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Age</a:t>
            </a:r>
          </a:p>
          <a:p>
            <a:pPr>
              <a:buClr>
                <a:srgbClr val="75AFAF"/>
              </a:buClr>
            </a:pPr>
            <a:r>
              <a:rPr lang="en-US" sz="1600" b="1" dirty="0"/>
              <a:t>Loan Default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339DA-F433-9C82-3C31-42946DC1E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9E911-3440-2536-3159-6ED147FC18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Duration </a:t>
            </a:r>
          </a:p>
          <a:p>
            <a:pPr>
              <a:buClr>
                <a:srgbClr val="75AFAF"/>
              </a:buClr>
            </a:pPr>
            <a:r>
              <a:rPr lang="en-US" b="1" dirty="0"/>
              <a:t>Contact Medium</a:t>
            </a:r>
          </a:p>
          <a:p>
            <a:pPr>
              <a:buClr>
                <a:srgbClr val="75AFAF"/>
              </a:buClr>
            </a:pPr>
            <a:r>
              <a:rPr lang="en-US" b="1" dirty="0"/>
              <a:t>Day</a:t>
            </a:r>
          </a:p>
          <a:p>
            <a:pPr>
              <a:buClr>
                <a:srgbClr val="75AFAF"/>
              </a:buClr>
            </a:pPr>
            <a:r>
              <a:rPr lang="en-US" b="1" dirty="0"/>
              <a:t>Month</a:t>
            </a:r>
          </a:p>
          <a:p>
            <a:pPr>
              <a:buClr>
                <a:srgbClr val="75AFAF"/>
              </a:buClr>
            </a:pPr>
            <a:r>
              <a:rPr lang="en-US" b="1" dirty="0"/>
              <a:t>P days</a:t>
            </a:r>
          </a:p>
          <a:p>
            <a:pPr>
              <a:buClr>
                <a:srgbClr val="75AFAF"/>
              </a:buClr>
            </a:pPr>
            <a:r>
              <a:rPr lang="en-US" b="1" dirty="0"/>
              <a:t>Campaign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AB5A5-679D-833B-288D-F2E0FB7BA9EF}"/>
              </a:ext>
            </a:extLst>
          </p:cNvPr>
          <p:cNvSpPr txBox="1"/>
          <p:nvPr/>
        </p:nvSpPr>
        <p:spPr>
          <a:xfrm>
            <a:off x="4041913" y="6358282"/>
            <a:ext cx="4734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Key column: Response</a:t>
            </a:r>
          </a:p>
        </p:txBody>
      </p:sp>
    </p:spTree>
    <p:extLst>
      <p:ext uri="{BB962C8B-B14F-4D97-AF65-F5344CB8AC3E}">
        <p14:creationId xmlns:p14="http://schemas.microsoft.com/office/powerpoint/2010/main" val="255206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ight Triangle 155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Income Group: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2"/>
                </a:solidFill>
              </a:rPr>
              <a:t>Higher-income brackets, such as '45000-60000' and '&gt;100000', display higher proportions of 'yes' responses, indicating greater campaign receptivity among affluent individuals.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>
                <a:solidFill>
                  <a:schemeClr val="tx2"/>
                </a:solidFill>
              </a:rPr>
              <a:t>Lower-income groups like '&lt;10000' and '10000-30000' show lower 'yes' responses, suggesting potentially less receptivity to the campaign among individuals with lower incomes.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>
              <a:solidFill>
                <a:schemeClr val="tx2"/>
              </a:solidFill>
            </a:endParaRPr>
          </a:p>
        </p:txBody>
      </p:sp>
      <p:pic>
        <p:nvPicPr>
          <p:cNvPr id="3" name="Picture 2" descr="A graph of numbers and bars&#10;&#10;Description automatically generated">
            <a:extLst>
              <a:ext uri="{FF2B5EF4-FFF2-40B4-BE49-F238E27FC236}">
                <a16:creationId xmlns:a16="http://schemas.microsoft.com/office/drawing/2014/main" id="{9661BD8C-55D0-ED76-B227-A1B122A79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251882"/>
            <a:ext cx="6401443" cy="43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ight Triangle 190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ight Triangle 227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Age Group: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Individuals aged 30-45 show the highest 'yes' responses, indicating strong campaign receptivity in this demographic.</a:t>
            </a: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'Student' and 'Senior' age groups exhibit higher 'yes' responses, suggesting greater campaign effectiveness among younger and older demographics.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094E43A-6924-D5E9-4F1B-FE789BFA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363907"/>
            <a:ext cx="6401443" cy="414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ight Triangle 312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4" name="Rectangle 3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Right Triangle 31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Marital Status: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00050" indent="-285750">
              <a:lnSpc>
                <a:spcPct val="110000"/>
              </a:lnSpc>
              <a:buClr>
                <a:srgbClr val="75AFA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Married individuals show the highest count of 'yes' responses, while the single segment displays a higher 'yes' response proportion compared to 'no' responses.</a:t>
            </a:r>
            <a:endParaRPr lang="en-US" dirty="0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rgbClr val="75AFAF"/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3DADC-29F4-C813-890A-B19F34CC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43925"/>
            <a:ext cx="6401443" cy="39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2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321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ight Triangle 354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7" name="Rectangle 3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2" name="Right Triangle 391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solidFill>
                  <a:schemeClr val="tx2"/>
                </a:solidFill>
                <a:ea typeface="+mn-lt"/>
                <a:cs typeface="+mn-lt"/>
              </a:rPr>
              <a:t>Response Distribution by Education</a:t>
            </a:r>
            <a:r>
              <a:rPr lang="en-US" sz="41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  <a:endParaRPr lang="en-US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85750">
              <a:lnSpc>
                <a:spcPct val="110000"/>
              </a:lnSpc>
              <a:buClr>
                <a:srgbClr val="75AFA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The secondary education segment records the highest count of 'yes' responses, while the tertiary education segment exhibits a higher proportion of 'yes' responses compared to 'no' responses.</a:t>
            </a:r>
            <a:endParaRPr lang="en-US" dirty="0">
              <a:solidFill>
                <a:schemeClr val="tx2"/>
              </a:solidFill>
            </a:endParaRPr>
          </a:p>
          <a:p>
            <a:pPr marL="400050" indent="-228600">
              <a:lnSpc>
                <a:spcPct val="110000"/>
              </a:lnSpc>
              <a:buClr>
                <a:srgbClr val="75AFAF"/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505AB955-174F-16C6-A67E-3768E42E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43925"/>
            <a:ext cx="6401443" cy="39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7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396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Right Triangle 429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2" name="Rectangle 43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Right Triangle 46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Job: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110000"/>
              </a:lnSpc>
              <a:buClr>
                <a:srgbClr val="75AFA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The management segment demonstrates the highest count of 'yes' responses, whereas the student segment displays a higher proportion of 'yes' responses compared to 'no' responses.</a:t>
            </a:r>
          </a:p>
          <a:p>
            <a:pPr marL="4000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A graph of numbers and a number of people&#10;&#10;Description automatically generated">
            <a:extLst>
              <a:ext uri="{FF2B5EF4-FFF2-40B4-BE49-F238E27FC236}">
                <a16:creationId xmlns:a16="http://schemas.microsoft.com/office/drawing/2014/main" id="{827A8A82-A918-9DFD-A915-06D19F04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11918"/>
            <a:ext cx="6401443" cy="40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2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roup 471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5" name="Right Triangle 504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07" name="Rectangle 5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6" name="Right Triangle 52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Loan default: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Individuals with no history of loan defaults exhibit a higher rate of 'yes' responses compared to those with a history of defaults.</a:t>
            </a:r>
          </a:p>
          <a:p>
            <a:pPr marL="4000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graph with numbers and a number on it&#10;&#10;Description automatically generated">
            <a:extLst>
              <a:ext uri="{FF2B5EF4-FFF2-40B4-BE49-F238E27FC236}">
                <a16:creationId xmlns:a16="http://schemas.microsoft.com/office/drawing/2014/main" id="{2C8EDE09-9E5B-EEB1-543C-2AD6D377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387912"/>
            <a:ext cx="6401443" cy="40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530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4" name="Right Triangle 563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66" name="Rectangle 56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" name="Right Triangle 57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1A860-70FC-CDE1-5747-5499D2473629}"/>
              </a:ext>
            </a:extLst>
          </p:cNvPr>
          <p:cNvSpPr txBox="1"/>
          <p:nvPr/>
        </p:nvSpPr>
        <p:spPr>
          <a:xfrm>
            <a:off x="691079" y="725952"/>
            <a:ext cx="4038652" cy="18811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Response Distribution by Loan Status: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BC7E2-398A-A787-9A60-C0BA7C2CFFEB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4572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Individuals without any existing loans demonstrate a higher rate of 'yes' responses compared to those with loans.</a:t>
            </a:r>
          </a:p>
          <a:p>
            <a:pPr marL="4000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34290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3A4949F6-E0F4-CC49-93A1-0953F941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59928"/>
            <a:ext cx="6401443" cy="39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6568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CosineVTI</vt:lpstr>
      <vt:lpstr>Campaign Response Data Analysis</vt:lpstr>
      <vt:lpstr>Column Segmentation: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255</cp:revision>
  <dcterms:created xsi:type="dcterms:W3CDTF">2024-05-05T19:00:54Z</dcterms:created>
  <dcterms:modified xsi:type="dcterms:W3CDTF">2024-05-06T01:19:09Z</dcterms:modified>
</cp:coreProperties>
</file>