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27" r:id="rId7"/>
    <p:sldId id="329" r:id="rId8"/>
    <p:sldId id="340" r:id="rId9"/>
    <p:sldId id="341" r:id="rId10"/>
    <p:sldId id="342" r:id="rId11"/>
    <p:sldId id="343" r:id="rId12"/>
    <p:sldId id="344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"FDA Drug Approval 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Data Analysis"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Ankush Brella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381" y="609600"/>
            <a:ext cx="4606505" cy="53035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6656" y="1690777"/>
            <a:ext cx="9192481" cy="322412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sz="1000" b="1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The year 2011 witnessed the highest number of drug approvals, with a staggering total of 3,698 approvals.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Watson’s Lab emerged as the sponsor with the highest number of submitted applications, while NOVARTIS had the most applications approved.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Market status 1 was the most common status for product manufacturing and application submission, indicating a preference for marketing new products.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The years 2004 and 2005 saw the highest production of drugs, reflecting significant activity in the pharmaceutical industry during that period.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Injectable injection emerged as the most common drug form produced, while tablets for oral administration were the most commonly approved drug form.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The therapeutic class AB had the highest number of approved drugs and was also the most produced therapeutic class.</a:t>
            </a:r>
          </a:p>
          <a:p>
            <a:endParaRPr lang="en-US" sz="1000" b="1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1136962"/>
            <a:ext cx="3886200" cy="54864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>
          <a:xfrm>
            <a:off x="5003320" y="1188720"/>
            <a:ext cx="6582127" cy="448056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82483"/>
            <a:ext cx="4936379" cy="39988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Project Objectives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Yearly Approval Trends of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Approval Trends by Sponsors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Segmentation Analysis Based on Marketing Status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Total Applications for Each Marketing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Analyzing Drug Grouping by Dosage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Therapeutic Classes and Approval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480" y="1383504"/>
            <a:ext cx="5318702" cy="548640"/>
          </a:xfrm>
        </p:spPr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597" y="2792604"/>
            <a:ext cx="6954373" cy="3319272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-BoldItalic"/>
              </a:rPr>
              <a:t>FDA's </a:t>
            </a:r>
            <a:r>
              <a:rPr lang="en-US" sz="14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mission is to protect and promote public health by ensuring the safety and effectiveness of a wide range of products and substances. So, our role is to create informative reports by conducting a thorough analysis of the data provided by them.</a:t>
            </a:r>
            <a:endParaRPr lang="en-US" sz="1600" spc="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Yearly Approval Trends of Drugs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Approval Trends by Sponsors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Segmentation Analysis Based on Marketing Status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Total Applications for Each Marketing Status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Analyzing Drug Grouping by Dosage Form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Therapeutic Classes and Approval Trends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b="1" i="0" dirty="0">
                <a:effectLst/>
                <a:latin typeface="Söhne"/>
              </a:rPr>
              <a:t>Yearly Approval Trends of Drugs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37B09E-BC8A-786E-4953-04554C09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27" y="2438401"/>
            <a:ext cx="7080850" cy="1784353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952481-1F34-1279-2FCB-95FB5B31E885}"/>
              </a:ext>
            </a:extLst>
          </p:cNvPr>
          <p:cNvSpPr/>
          <p:nvPr/>
        </p:nvSpPr>
        <p:spPr>
          <a:xfrm>
            <a:off x="8609163" y="2530683"/>
            <a:ext cx="3122762" cy="33841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The most approvals of the drug can be seen in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2011</a:t>
            </a:r>
            <a:r>
              <a:rPr lang="en-IN" sz="2400" dirty="0">
                <a:solidFill>
                  <a:sysClr val="windowText" lastClr="000000"/>
                </a:solidFill>
              </a:rPr>
              <a:t> with a staggering 3698 number.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27203-9392-1C68-5391-A37E6C2A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27" y="4321833"/>
            <a:ext cx="7080850" cy="232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5691F-92F4-10B2-37F5-0B21D7E09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3A5B-CF27-2FC5-F638-2FEA272F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effectLst/>
                <a:latin typeface="Söhne"/>
              </a:rPr>
              <a:t>Approval Trends by Sponsors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786F0-4A1B-A2AF-755A-CFC126C36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8E77-28F2-6F47-4D59-5AB7BF552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02FE08-771F-17DE-2DF8-2E12EA0FD794}"/>
              </a:ext>
            </a:extLst>
          </p:cNvPr>
          <p:cNvSpPr/>
          <p:nvPr/>
        </p:nvSpPr>
        <p:spPr>
          <a:xfrm>
            <a:off x="1295399" y="4580626"/>
            <a:ext cx="10173582" cy="2154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applications were submitted by the sponsor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Watson’s Lab</a:t>
            </a:r>
            <a:r>
              <a:rPr lang="en-IN" sz="2400" dirty="0">
                <a:solidFill>
                  <a:sysClr val="windowText" lastClr="000000"/>
                </a:solidFill>
              </a:rPr>
              <a:t>, whereas most applications approved were from the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NOVARTIS</a:t>
            </a:r>
            <a:r>
              <a:rPr lang="en-IN" sz="2400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84DBE-F356-52D9-8DF1-A8D378F6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08" y="1655913"/>
            <a:ext cx="1017358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01AAC-F66B-92B6-1489-9E61E7422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03AEE-B4EC-66F9-A170-566B813B6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7024F-278C-C959-4287-53158FF8B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C18F8-6631-0B16-18CD-EBEBF20998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3540" y="471578"/>
            <a:ext cx="10058400" cy="914400"/>
          </a:xfrm>
        </p:spPr>
        <p:txBody>
          <a:bodyPr/>
          <a:lstStyle/>
          <a:p>
            <a:r>
              <a:rPr lang="en-US" sz="4800" b="1" i="0" dirty="0">
                <a:effectLst/>
                <a:latin typeface="Söhne"/>
              </a:rPr>
              <a:t>Segmentation Analysis Based on Marketing Status</a:t>
            </a:r>
            <a:endParaRPr lang="en-US" sz="4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A60698-CBE1-D7D5-495E-46DCF55DC60A}"/>
              </a:ext>
            </a:extLst>
          </p:cNvPr>
          <p:cNvSpPr/>
          <p:nvPr/>
        </p:nvSpPr>
        <p:spPr>
          <a:xfrm>
            <a:off x="8428007" y="2595258"/>
            <a:ext cx="3122762" cy="33841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products were manufactured for the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market status 1.</a:t>
            </a:r>
          </a:p>
          <a:p>
            <a:pPr algn="ctr"/>
            <a:endParaRPr lang="en-IN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products were manufactured in the year of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2004 and 2005</a:t>
            </a:r>
            <a:r>
              <a:rPr lang="en-IN" sz="24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n-IN" sz="240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548C9-9D5B-40B1-6E93-C010FA7A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40" y="1811351"/>
            <a:ext cx="6629975" cy="2415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DE091-F855-0765-B9E3-FC5EE1B8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9" y="4287329"/>
            <a:ext cx="6629975" cy="21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BC6D1-A538-8156-B262-F1FB2C9E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E4FA-1844-D56A-80C2-212FE3EA7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1F8E-3A4C-BEE0-1142-A8CC85D4A0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9828F-1D37-CE81-F002-6801F42C38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7824" y="514710"/>
            <a:ext cx="10058400" cy="914400"/>
          </a:xfrm>
        </p:spPr>
        <p:txBody>
          <a:bodyPr/>
          <a:lstStyle/>
          <a:p>
            <a:r>
              <a:rPr lang="en-US" sz="4800" b="1" i="0" dirty="0">
                <a:effectLst/>
                <a:latin typeface="Söhne"/>
              </a:rPr>
              <a:t>Total Applications for Each Marketing Status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71D7D8-EAE6-FEDC-A92F-CA737ED328A8}"/>
              </a:ext>
            </a:extLst>
          </p:cNvPr>
          <p:cNvSpPr/>
          <p:nvPr/>
        </p:nvSpPr>
        <p:spPr>
          <a:xfrm>
            <a:off x="8600536" y="2346385"/>
            <a:ext cx="3122762" cy="33841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applications were submitted for the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market status 1.</a:t>
            </a:r>
          </a:p>
          <a:p>
            <a:pPr algn="ctr"/>
            <a:endParaRPr lang="en-IN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applications are approved for the </a:t>
            </a:r>
          </a:p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market status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D1354-B1D3-9F70-5C33-6011E9EF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5" y="1859299"/>
            <a:ext cx="7438040" cy="260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6F8CB-8F1D-022B-A06D-219558F1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57" y="4624394"/>
            <a:ext cx="7339408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6B441-9C8D-96EF-2ACD-D93AB31A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649B8-DBEE-F556-50EE-D7C8034EE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7D6D-1276-C535-91E6-B5CA3F3E6B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117C9-07A0-ACA7-88B5-5E4F761B01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4324"/>
            <a:ext cx="10058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1" i="0" dirty="0">
                <a:effectLst/>
                <a:latin typeface="Söhne"/>
              </a:rPr>
              <a:t>Analyzing Drug Grouping by Dosage Form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CC881B-FBA0-43C2-7042-17BE6546FF67}"/>
              </a:ext>
            </a:extLst>
          </p:cNvPr>
          <p:cNvSpPr/>
          <p:nvPr/>
        </p:nvSpPr>
        <p:spPr>
          <a:xfrm>
            <a:off x="8600536" y="2346385"/>
            <a:ext cx="3122762" cy="33841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drug forms produced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: Injectable injection</a:t>
            </a:r>
            <a:r>
              <a:rPr lang="en-IN" sz="24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approved drug form: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Tablet; Oral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EB607-9482-98F8-4B46-E37D9813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3488"/>
            <a:ext cx="7016151" cy="2040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999A-2F71-D42F-9A81-76CBE168E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53" y="4332644"/>
            <a:ext cx="6947398" cy="23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85DD2-EF5F-7D23-0C15-9CB0E309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EBF99-9702-9EF3-2F0C-99E9B37E8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E660-456B-9E60-825D-3486FD28B3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B0ED2-B818-FBC5-7440-389478A314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4324"/>
            <a:ext cx="10058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i="0" dirty="0">
                <a:effectLst/>
                <a:latin typeface="Söhne"/>
              </a:rPr>
              <a:t>Exploring Therapeutic Classes and Approval Trends</a:t>
            </a:r>
            <a:endParaRPr lang="en-US" sz="4800" b="1" i="0" dirty="0">
              <a:effectLst/>
              <a:latin typeface="Söhne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AEFBCA-5D49-E281-6A52-1CEB7375C4C4}"/>
              </a:ext>
            </a:extLst>
          </p:cNvPr>
          <p:cNvSpPr/>
          <p:nvPr/>
        </p:nvSpPr>
        <p:spPr>
          <a:xfrm>
            <a:off x="1417136" y="5127690"/>
            <a:ext cx="9708064" cy="1626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Therapeutic class approved: </a:t>
            </a:r>
            <a:r>
              <a:rPr lang="en-IN" sz="2400" dirty="0">
                <a:solidFill>
                  <a:srgbClr val="0070C0"/>
                </a:solidFill>
              </a:rPr>
              <a:t>AB</a:t>
            </a:r>
          </a:p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Most Therapeutic class produced: </a:t>
            </a:r>
            <a:r>
              <a:rPr lang="en-IN" sz="2400" dirty="0">
                <a:solidFill>
                  <a:srgbClr val="0070C0"/>
                </a:solidFill>
              </a:rPr>
              <a:t>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8A28E-7EC5-8FD4-8BE6-8992BAE2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03219"/>
            <a:ext cx="5029200" cy="3124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C33F4E-4298-B103-8B01-141CD9B0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11" y="2003219"/>
            <a:ext cx="4641012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{EACB57A8-F1C9-477F-B589-07801F5FE3AC}tf67061901_win32</Template>
  <TotalTime>84</TotalTime>
  <Words>425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Daytona Condensed Light</vt:lpstr>
      <vt:lpstr>Posterama</vt:lpstr>
      <vt:lpstr>Roboto</vt:lpstr>
      <vt:lpstr>Roboto-BoldItalic</vt:lpstr>
      <vt:lpstr>Söhne</vt:lpstr>
      <vt:lpstr>Office Theme</vt:lpstr>
      <vt:lpstr>"FDA Drug Approval  Data Analysis"</vt:lpstr>
      <vt:lpstr>Index</vt:lpstr>
      <vt:lpstr>Project Objectives:</vt:lpstr>
      <vt:lpstr>Yearly Approval Trends of Drugs</vt:lpstr>
      <vt:lpstr>Approval Trends by Sponsors</vt:lpstr>
      <vt:lpstr>Segmentation Analysis Based on Marketing Status</vt:lpstr>
      <vt:lpstr>Total Applications for Each Marketing Status</vt:lpstr>
      <vt:lpstr>Analyzing Drug Grouping by Dosage Form</vt:lpstr>
      <vt:lpstr>Exploring Therapeutic Classes and Approval Trends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"FDA Drug Approval  Data Analysis"</dc:title>
  <dc:creator>Ashish Brella</dc:creator>
  <cp:lastModifiedBy>Ashish Brella</cp:lastModifiedBy>
  <cp:revision>2</cp:revision>
  <dcterms:created xsi:type="dcterms:W3CDTF">2024-02-15T12:55:47Z</dcterms:created>
  <dcterms:modified xsi:type="dcterms:W3CDTF">2024-02-15T14:20:28Z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