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E5F29-1E7F-4481-9E6B-5AC09C5D7C13}" type="doc">
      <dgm:prSet loTypeId="urn:microsoft.com/office/officeart/2005/8/layout/vList2" loCatId="list" qsTypeId="urn:microsoft.com/office/officeart/2005/8/quickstyle/simple1" qsCatId="simple" csTypeId="urn:microsoft.com/office/officeart/2005/8/colors/accent4_3" csCatId="accent4" phldr="1"/>
      <dgm:spPr/>
      <dgm:t>
        <a:bodyPr/>
        <a:lstStyle/>
        <a:p>
          <a:endParaRPr lang="en-IN"/>
        </a:p>
      </dgm:t>
    </dgm:pt>
    <dgm:pt modelId="{D7F570EA-29F8-494A-9070-B2695478B921}">
      <dgm:prSet/>
      <dgm:spPr/>
      <dgm:t>
        <a:bodyPr/>
        <a:lstStyle/>
        <a:p>
          <a:pPr algn="ctr"/>
          <a:r>
            <a:rPr lang="en-IN" b="1" u="sng" cap="none" spc="0" dirty="0">
              <a:ln w="10160">
                <a:prstDash val="solid"/>
              </a:ln>
              <a:effectLst>
                <a:outerShdw blurRad="38100" dist="22860" dir="5400000" algn="tl" rotWithShape="0">
                  <a:srgbClr val="000000">
                    <a:alpha val="30000"/>
                  </a:srgbClr>
                </a:outerShdw>
              </a:effectLst>
            </a:rPr>
            <a:t>Mount Everest Expedition Deaths Analysis</a:t>
          </a:r>
          <a:endParaRPr lang="en-IN" b="1" cap="none" spc="0" dirty="0">
            <a:ln w="10160">
              <a:prstDash val="solid"/>
            </a:ln>
            <a:effectLst>
              <a:outerShdw blurRad="38100" dist="22860" dir="5400000" algn="tl" rotWithShape="0">
                <a:srgbClr val="000000">
                  <a:alpha val="30000"/>
                </a:srgbClr>
              </a:outerShdw>
            </a:effectLst>
          </a:endParaRPr>
        </a:p>
      </dgm:t>
    </dgm:pt>
    <dgm:pt modelId="{1AFC5448-481C-4834-A93A-DC94BF69A58F}" type="parTrans" cxnId="{28A7372D-8444-48F3-A60A-7D81B7AC3686}">
      <dgm:prSet/>
      <dgm:spPr/>
      <dgm:t>
        <a:bodyPr/>
        <a:lstStyle/>
        <a:p>
          <a:pPr algn="ctr"/>
          <a:endParaRPr lang="en-IN"/>
        </a:p>
      </dgm:t>
    </dgm:pt>
    <dgm:pt modelId="{D2F5B8A5-92F9-4EC7-9E93-7DD0C8C7D8F3}" type="sibTrans" cxnId="{28A7372D-8444-48F3-A60A-7D81B7AC3686}">
      <dgm:prSet/>
      <dgm:spPr/>
      <dgm:t>
        <a:bodyPr/>
        <a:lstStyle/>
        <a:p>
          <a:pPr algn="ctr"/>
          <a:endParaRPr lang="en-IN"/>
        </a:p>
      </dgm:t>
    </dgm:pt>
    <dgm:pt modelId="{2C5014AD-EF55-4B27-A8E7-E1734D3014F7}" type="pres">
      <dgm:prSet presAssocID="{D66E5F29-1E7F-4481-9E6B-5AC09C5D7C13}" presName="linear" presStyleCnt="0">
        <dgm:presLayoutVars>
          <dgm:animLvl val="lvl"/>
          <dgm:resizeHandles val="exact"/>
        </dgm:presLayoutVars>
      </dgm:prSet>
      <dgm:spPr/>
    </dgm:pt>
    <dgm:pt modelId="{4C6C6450-CE1A-4DC6-A889-6D74FE636577}" type="pres">
      <dgm:prSet presAssocID="{D7F570EA-29F8-494A-9070-B2695478B921}" presName="parentText" presStyleLbl="node1" presStyleIdx="0" presStyleCnt="1" custScaleY="101721">
        <dgm:presLayoutVars>
          <dgm:chMax val="0"/>
          <dgm:bulletEnabled val="1"/>
        </dgm:presLayoutVars>
      </dgm:prSet>
      <dgm:spPr/>
    </dgm:pt>
  </dgm:ptLst>
  <dgm:cxnLst>
    <dgm:cxn modelId="{28A7372D-8444-48F3-A60A-7D81B7AC3686}" srcId="{D66E5F29-1E7F-4481-9E6B-5AC09C5D7C13}" destId="{D7F570EA-29F8-494A-9070-B2695478B921}" srcOrd="0" destOrd="0" parTransId="{1AFC5448-481C-4834-A93A-DC94BF69A58F}" sibTransId="{D2F5B8A5-92F9-4EC7-9E93-7DD0C8C7D8F3}"/>
    <dgm:cxn modelId="{AA0CB753-EEA9-4877-9D64-536E6F4C97E5}" type="presOf" srcId="{D66E5F29-1E7F-4481-9E6B-5AC09C5D7C13}" destId="{2C5014AD-EF55-4B27-A8E7-E1734D3014F7}" srcOrd="0" destOrd="0" presId="urn:microsoft.com/office/officeart/2005/8/layout/vList2"/>
    <dgm:cxn modelId="{090E35A2-028D-4208-9A34-C2AE68CB181D}" type="presOf" srcId="{D7F570EA-29F8-494A-9070-B2695478B921}" destId="{4C6C6450-CE1A-4DC6-A889-6D74FE636577}" srcOrd="0" destOrd="0" presId="urn:microsoft.com/office/officeart/2005/8/layout/vList2"/>
    <dgm:cxn modelId="{EBE1BC1D-EE75-4AD7-92B5-A2CEDED1EFB3}" type="presParOf" srcId="{2C5014AD-EF55-4B27-A8E7-E1734D3014F7}" destId="{4C6C6450-CE1A-4DC6-A889-6D74FE63657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C6450-CE1A-4DC6-A889-6D74FE636577}">
      <dsp:nvSpPr>
        <dsp:cNvPr id="0" name=""/>
        <dsp:cNvSpPr/>
      </dsp:nvSpPr>
      <dsp:spPr>
        <a:xfrm>
          <a:off x="0" y="332524"/>
          <a:ext cx="6858740" cy="1659049"/>
        </a:xfrm>
        <a:prstGeom prst="roundRect">
          <a:avLst/>
        </a:prstGeom>
        <a:solidFill>
          <a:schemeClr val="accent4">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b="1" u="sng" kern="1200" cap="none" spc="0" dirty="0">
              <a:ln w="10160">
                <a:prstDash val="solid"/>
              </a:ln>
              <a:effectLst>
                <a:outerShdw blurRad="38100" dist="22860" dir="5400000" algn="tl" rotWithShape="0">
                  <a:srgbClr val="000000">
                    <a:alpha val="30000"/>
                  </a:srgbClr>
                </a:outerShdw>
              </a:effectLst>
            </a:rPr>
            <a:t>Mount Everest Expedition Deaths Analysis</a:t>
          </a:r>
          <a:endParaRPr lang="en-IN" sz="4100" b="1" kern="1200" cap="none" spc="0" dirty="0">
            <a:ln w="10160">
              <a:prstDash val="solid"/>
            </a:ln>
            <a:effectLst>
              <a:outerShdw blurRad="38100" dist="22860" dir="5400000" algn="tl" rotWithShape="0">
                <a:srgbClr val="000000">
                  <a:alpha val="30000"/>
                </a:srgbClr>
              </a:outerShdw>
            </a:effectLst>
          </a:endParaRPr>
        </a:p>
      </dsp:txBody>
      <dsp:txXfrm>
        <a:off x="80988" y="413512"/>
        <a:ext cx="6696764" cy="14970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E21AA9-F448-4A07-BC24-E61D09A8CD11}"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100928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21AA9-F448-4A07-BC24-E61D09A8CD11}"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306528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21AA9-F448-4A07-BC24-E61D09A8CD11}"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3F3936-2DF8-420C-BB6D-06C1FE3394A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8566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E21AA9-F448-4A07-BC24-E61D09A8CD11}"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1040689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E21AA9-F448-4A07-BC24-E61D09A8CD11}"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3F3936-2DF8-420C-BB6D-06C1FE3394A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17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E21AA9-F448-4A07-BC24-E61D09A8CD11}"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2341771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21AA9-F448-4A07-BC24-E61D09A8CD11}"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157333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21AA9-F448-4A07-BC24-E61D09A8CD11}"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39103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21AA9-F448-4A07-BC24-E61D09A8CD11}"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402359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21AA9-F448-4A07-BC24-E61D09A8CD11}"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291590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E21AA9-F448-4A07-BC24-E61D09A8CD11}"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410627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E21AA9-F448-4A07-BC24-E61D09A8CD11}" type="datetimeFigureOut">
              <a:rPr lang="en-IN" smtClean="0"/>
              <a:t>15-01-2022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130060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E21AA9-F448-4A07-BC24-E61D09A8CD11}" type="datetimeFigureOut">
              <a:rPr lang="en-IN" smtClean="0"/>
              <a:t>15-01-2022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363807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21AA9-F448-4A07-BC24-E61D09A8CD11}" type="datetimeFigureOut">
              <a:rPr lang="en-IN" smtClean="0"/>
              <a:t>15-01-2022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164042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21AA9-F448-4A07-BC24-E61D09A8CD11}"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185125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21AA9-F448-4A07-BC24-E61D09A8CD11}"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3F3936-2DF8-420C-BB6D-06C1FE3394A1}" type="slidenum">
              <a:rPr lang="en-IN" smtClean="0"/>
              <a:t>‹#›</a:t>
            </a:fld>
            <a:endParaRPr lang="en-IN"/>
          </a:p>
        </p:txBody>
      </p:sp>
    </p:spTree>
    <p:extLst>
      <p:ext uri="{BB962C8B-B14F-4D97-AF65-F5344CB8AC3E}">
        <p14:creationId xmlns:p14="http://schemas.microsoft.com/office/powerpoint/2010/main" val="277558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E21AA9-F448-4A07-BC24-E61D09A8CD11}" type="datetimeFigureOut">
              <a:rPr lang="en-IN" smtClean="0"/>
              <a:t>15-01-2022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3F3936-2DF8-420C-BB6D-06C1FE3394A1}" type="slidenum">
              <a:rPr lang="en-IN" smtClean="0"/>
              <a:t>‹#›</a:t>
            </a:fld>
            <a:endParaRPr lang="en-IN"/>
          </a:p>
        </p:txBody>
      </p:sp>
    </p:spTree>
    <p:extLst>
      <p:ext uri="{BB962C8B-B14F-4D97-AF65-F5344CB8AC3E}">
        <p14:creationId xmlns:p14="http://schemas.microsoft.com/office/powerpoint/2010/main" val="329218531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34437B1-4EF0-4B29-A747-C7CF30F98CFB}"/>
              </a:ext>
            </a:extLst>
          </p:cNvPr>
          <p:cNvGraphicFramePr/>
          <p:nvPr>
            <p:extLst>
              <p:ext uri="{D42A27DB-BD31-4B8C-83A1-F6EECF244321}">
                <p14:modId xmlns:p14="http://schemas.microsoft.com/office/powerpoint/2010/main" val="3879484696"/>
              </p:ext>
            </p:extLst>
          </p:nvPr>
        </p:nvGraphicFramePr>
        <p:xfrm>
          <a:off x="3066310" y="2171700"/>
          <a:ext cx="6858740" cy="2324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5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2A8B229-4B84-43DB-AE14-62FA8B7FC654}"/>
              </a:ext>
            </a:extLst>
          </p:cNvPr>
          <p:cNvSpPr txBox="1"/>
          <p:nvPr/>
        </p:nvSpPr>
        <p:spPr>
          <a:xfrm>
            <a:off x="3048000" y="1387048"/>
            <a:ext cx="6096000" cy="4093428"/>
          </a:xfrm>
          <a:prstGeom prst="rect">
            <a:avLst/>
          </a:prstGeom>
          <a:noFill/>
        </p:spPr>
        <p:txBody>
          <a:bodyPr wrap="square">
            <a:spAutoFit/>
          </a:bodyPr>
          <a:lstStyle/>
          <a:p>
            <a:pPr>
              <a:lnSpc>
                <a:spcPct val="115000"/>
              </a:lnSpc>
              <a:spcAft>
                <a:spcPts val="1000"/>
              </a:spcAft>
            </a:pP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ea typeface="Times New Roman" panose="02020603050405020304" pitchFamily="18" charset="0"/>
                <a:cs typeface="Times New Roman" panose="02020603050405020304" pitchFamily="18" charset="0"/>
              </a:rPr>
              <a:t>Problem statement </a:t>
            </a:r>
            <a:endParaRPr lang="en-IN"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Mount Everest, at 8,848.86 meters (29,031.7 ft), is the world's highest mountain and a particularly desirable peak for mountaineers, but climbing it can be hazardous. More than 300 people have died attempting to reach the summit. Most deaths have been attributed to avalanches, falls, serac collapse, exposure, frostbite, or health problems related to conditions on the mountain. This dataset contains the list of people who have died while climbing the tallest mountain in the world along with their location, nationality, expedition name, etc.</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1D26B7-F88E-459E-909C-0124C6340CF0}"/>
              </a:ext>
            </a:extLst>
          </p:cNvPr>
          <p:cNvSpPr txBox="1"/>
          <p:nvPr/>
        </p:nvSpPr>
        <p:spPr>
          <a:xfrm>
            <a:off x="3048000" y="2395786"/>
            <a:ext cx="6096000" cy="2500685"/>
          </a:xfrm>
          <a:prstGeom prst="rect">
            <a:avLst/>
          </a:prstGeom>
          <a:noFill/>
        </p:spPr>
        <p:txBody>
          <a:bodyPr wrap="square">
            <a:spAutoFit/>
          </a:bodyPr>
          <a:lstStyle/>
          <a:p>
            <a:pPr>
              <a:lnSpc>
                <a:spcPct val="115000"/>
              </a:lnSpc>
              <a:spcAft>
                <a:spcPts val="1000"/>
              </a:spcAft>
            </a:pP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ea typeface="Times New Roman" panose="02020603050405020304" pitchFamily="18" charset="0"/>
                <a:cs typeface="Times New Roman" panose="02020603050405020304" pitchFamily="18" charset="0"/>
              </a:rPr>
              <a:t>Key Features/Benefits</a:t>
            </a:r>
            <a:endParaRPr lang="en-IN"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We have used classification method to explore data in .csv file to find out various conditions for the peoples who have died while climbing the mountain and make people aware about it so they don’t repeat the same mistake and think twice about climbing the mountain.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89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F2EC56-9790-4809-8E79-9760D1BB4F4F}"/>
              </a:ext>
            </a:extLst>
          </p:cNvPr>
          <p:cNvSpPr txBox="1"/>
          <p:nvPr/>
        </p:nvSpPr>
        <p:spPr>
          <a:xfrm>
            <a:off x="3048000" y="3015026"/>
            <a:ext cx="6096000" cy="1226811"/>
          </a:xfrm>
          <a:prstGeom prst="rect">
            <a:avLst/>
          </a:prstGeom>
          <a:noFill/>
        </p:spPr>
        <p:txBody>
          <a:bodyPr wrap="square">
            <a:spAutoFit/>
          </a:bodyPr>
          <a:lstStyle/>
          <a:p>
            <a:pPr>
              <a:lnSpc>
                <a:spcPct val="115000"/>
              </a:lnSpc>
              <a:spcAft>
                <a:spcPts val="1000"/>
              </a:spcAft>
            </a:pP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ea typeface="Times New Roman" panose="02020603050405020304" pitchFamily="18" charset="0"/>
                <a:cs typeface="Times New Roman" panose="02020603050405020304" pitchFamily="18" charset="0"/>
              </a:rPr>
              <a:t>Software used</a:t>
            </a:r>
            <a:endParaRPr lang="en-IN"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Google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Colaboratory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85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FD6C0F-D225-4C45-9BB4-5F2701DDBE73}"/>
              </a:ext>
            </a:extLst>
          </p:cNvPr>
          <p:cNvSpPr txBox="1"/>
          <p:nvPr/>
        </p:nvSpPr>
        <p:spPr>
          <a:xfrm>
            <a:off x="3048000" y="234279"/>
            <a:ext cx="6096000" cy="6389441"/>
          </a:xfrm>
          <a:prstGeom prst="rect">
            <a:avLst/>
          </a:prstGeom>
          <a:noFill/>
        </p:spPr>
        <p:txBody>
          <a:bodyPr wrap="square">
            <a:spAutoFit/>
          </a:bodyPr>
          <a:lstStyle/>
          <a:p>
            <a:pPr>
              <a:lnSpc>
                <a:spcPct val="115000"/>
              </a:lnSpc>
              <a:spcAft>
                <a:spcPts val="1000"/>
              </a:spcAft>
            </a:pP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ea typeface="Times New Roman" panose="02020603050405020304" pitchFamily="18" charset="0"/>
                <a:cs typeface="Times New Roman" panose="02020603050405020304" pitchFamily="18" charset="0"/>
              </a:rPr>
              <a:t>Deliverables</a:t>
            </a:r>
            <a:endParaRPr lang="en-IN"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As we are making our project on Mount Everest Expedition Deaths Analysis in this we will be solving our problem by using classification method by which we can explore the data from the csv file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By far we have find out that: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Most of the people died due to Avalanche and by falling.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Age gap of most of the people is 32 to 38.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And most of the people died on the Location: Icefall and Base Camp.</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Most of the people who died are from Nepal and India.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Many people died on the date:</a:t>
            </a:r>
            <a:r>
              <a:rPr lang="en-US" sz="105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April 25, 2015 and April 18, 2014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This much of a information can create awareness in the people who are still having a dream of climbing Mount Everest.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53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39034E-1D24-4312-AB15-BB0362AEBC0A}"/>
              </a:ext>
            </a:extLst>
          </p:cNvPr>
          <p:cNvSpPr txBox="1"/>
          <p:nvPr/>
        </p:nvSpPr>
        <p:spPr>
          <a:xfrm>
            <a:off x="3048000" y="2873609"/>
            <a:ext cx="6096000" cy="1545038"/>
          </a:xfrm>
          <a:prstGeom prst="rect">
            <a:avLst/>
          </a:prstGeom>
          <a:noFill/>
        </p:spPr>
        <p:txBody>
          <a:bodyPr wrap="square">
            <a:spAutoFit/>
          </a:bodyPr>
          <a:lstStyle/>
          <a:p>
            <a:pPr>
              <a:lnSpc>
                <a:spcPct val="115000"/>
              </a:lnSpc>
              <a:spcAft>
                <a:spcPts val="1000"/>
              </a:spcAft>
            </a:pPr>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ea typeface="Times New Roman" panose="02020603050405020304" pitchFamily="18" charset="0"/>
                <a:cs typeface="Times New Roman" panose="02020603050405020304" pitchFamily="18" charset="0"/>
              </a:rPr>
              <a:t>References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Link to csv file:</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https://www.kaggle.com/shivamb/mount-everest-climbing-deaths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8093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TotalTime>
  <Words>312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Chhabra</dc:creator>
  <cp:lastModifiedBy>Ankush Chhabra</cp:lastModifiedBy>
  <cp:revision>1</cp:revision>
  <dcterms:created xsi:type="dcterms:W3CDTF">2022-01-15T16:02:55Z</dcterms:created>
  <dcterms:modified xsi:type="dcterms:W3CDTF">2022-01-15T16:21:30Z</dcterms:modified>
</cp:coreProperties>
</file>