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59" r:id="rId5"/>
    <p:sldId id="296" r:id="rId6"/>
    <p:sldId id="260" r:id="rId7"/>
    <p:sldId id="261" r:id="rId8"/>
    <p:sldId id="262" r:id="rId9"/>
    <p:sldId id="263" r:id="rId10"/>
    <p:sldId id="264" r:id="rId11"/>
    <p:sldId id="298" r:id="rId12"/>
    <p:sldId id="265" r:id="rId13"/>
    <p:sldId id="268" r:id="rId14"/>
    <p:sldId id="297" r:id="rId15"/>
    <p:sldId id="270" r:id="rId16"/>
    <p:sldId id="271" r:id="rId17"/>
    <p:sldId id="272" r:id="rId18"/>
    <p:sldId id="273" r:id="rId19"/>
    <p:sldId id="274" r:id="rId20"/>
    <p:sldId id="275" r:id="rId21"/>
    <p:sldId id="276" r:id="rId22"/>
    <p:sldId id="277" r:id="rId23"/>
    <p:sldId id="278" r:id="rId24"/>
    <p:sldId id="295" r:id="rId25"/>
    <p:sldId id="280" r:id="rId26"/>
    <p:sldId id="281" r:id="rId27"/>
    <p:sldId id="282" r:id="rId28"/>
    <p:sldId id="292" r:id="rId29"/>
    <p:sldId id="283" r:id="rId30"/>
    <p:sldId id="294" r:id="rId31"/>
    <p:sldId id="284" r:id="rId32"/>
    <p:sldId id="285" r:id="rId33"/>
    <p:sldId id="286" r:id="rId34"/>
    <p:sldId id="299" r:id="rId35"/>
    <p:sldId id="287" r:id="rId36"/>
    <p:sldId id="288" r:id="rId37"/>
    <p:sldId id="289" r:id="rId38"/>
    <p:sldId id="290" r:id="rId39"/>
    <p:sldId id="29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5B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83825" autoAdjust="0"/>
  </p:normalViewPr>
  <p:slideViewPr>
    <p:cSldViewPr snapToGrid="0">
      <p:cViewPr varScale="1">
        <p:scale>
          <a:sx n="72" d="100"/>
          <a:sy n="72" d="100"/>
        </p:scale>
        <p:origin x="12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243B97-10D0-40C7-954B-7956D0F52C75}" type="datetimeFigureOut">
              <a:rPr lang="en-IN" smtClean="0"/>
              <a:t>06-02-2020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CC101C-701C-487B-A5FA-5014DD0E78F5}" type="slidenum">
              <a:rPr lang="en-IN" smtClean="0"/>
              <a:t>‹#›</a:t>
            </a:fld>
            <a:endParaRPr lang="en-IN"/>
          </a:p>
        </p:txBody>
      </p:sp>
    </p:spTree>
    <p:extLst>
      <p:ext uri="{BB962C8B-B14F-4D97-AF65-F5344CB8AC3E}">
        <p14:creationId xmlns:p14="http://schemas.microsoft.com/office/powerpoint/2010/main" val="1733551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Entry point of ML</a:t>
            </a:r>
          </a:p>
          <a:p>
            <a:pPr marL="0" lvl="0" indent="0" algn="l" rtl="0">
              <a:spcBef>
                <a:spcPts val="0"/>
              </a:spcBef>
              <a:spcAft>
                <a:spcPts val="0"/>
              </a:spcAft>
              <a:buNone/>
            </a:pPr>
            <a:r>
              <a:rPr lang="en-US" dirty="0"/>
              <a:t>Popular and important </a:t>
            </a:r>
            <a:r>
              <a:rPr lang="en-US" dirty="0" err="1"/>
              <a:t>algo</a:t>
            </a:r>
            <a:endParaRPr lang="en-US" dirty="0"/>
          </a:p>
          <a:p>
            <a:pPr marL="0" lvl="0" indent="0" algn="l" rtl="0">
              <a:spcBef>
                <a:spcPts val="0"/>
              </a:spcBef>
              <a:spcAft>
                <a:spcPts val="0"/>
              </a:spcAft>
              <a:buNone/>
            </a:pPr>
            <a:r>
              <a:rPr lang="en-US" dirty="0"/>
              <a:t>Core of Deep Learning.</a:t>
            </a:r>
          </a:p>
          <a:p>
            <a:endParaRPr lang="en-IN" dirty="0"/>
          </a:p>
        </p:txBody>
      </p:sp>
      <p:sp>
        <p:nvSpPr>
          <p:cNvPr id="4" name="Slide Number Placeholder 3"/>
          <p:cNvSpPr>
            <a:spLocks noGrp="1"/>
          </p:cNvSpPr>
          <p:nvPr>
            <p:ph type="sldNum" sz="quarter" idx="5"/>
          </p:nvPr>
        </p:nvSpPr>
        <p:spPr/>
        <p:txBody>
          <a:bodyPr/>
          <a:lstStyle/>
          <a:p>
            <a:fld id="{1BCC101C-701C-487B-A5FA-5014DD0E78F5}" type="slidenum">
              <a:rPr lang="en-IN" smtClean="0"/>
              <a:t>1</a:t>
            </a:fld>
            <a:endParaRPr lang="en-IN"/>
          </a:p>
        </p:txBody>
      </p:sp>
    </p:spTree>
    <p:extLst>
      <p:ext uri="{BB962C8B-B14F-4D97-AF65-F5344CB8AC3E}">
        <p14:creationId xmlns:p14="http://schemas.microsoft.com/office/powerpoint/2010/main" val="1259243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This is called the loss or error function.</a:t>
            </a:r>
          </a:p>
          <a:p>
            <a:pPr marL="0" lvl="0" indent="0" algn="l" rtl="0">
              <a:spcBef>
                <a:spcPts val="0"/>
              </a:spcBef>
              <a:spcAft>
                <a:spcPts val="0"/>
              </a:spcAft>
              <a:buNone/>
            </a:pPr>
            <a:r>
              <a:rPr lang="en-US" dirty="0"/>
              <a:t>Now our aim is to minimize this loss function.</a:t>
            </a:r>
          </a:p>
          <a:p>
            <a:endParaRPr lang="en-IN" dirty="0"/>
          </a:p>
        </p:txBody>
      </p:sp>
      <p:sp>
        <p:nvSpPr>
          <p:cNvPr id="4" name="Slide Number Placeholder 3"/>
          <p:cNvSpPr>
            <a:spLocks noGrp="1"/>
          </p:cNvSpPr>
          <p:nvPr>
            <p:ph type="sldNum" sz="quarter" idx="5"/>
          </p:nvPr>
        </p:nvSpPr>
        <p:spPr/>
        <p:txBody>
          <a:bodyPr/>
          <a:lstStyle/>
          <a:p>
            <a:fld id="{1BCC101C-701C-487B-A5FA-5014DD0E78F5}" type="slidenum">
              <a:rPr lang="en-IN" smtClean="0"/>
              <a:t>13</a:t>
            </a:fld>
            <a:endParaRPr lang="en-IN"/>
          </a:p>
        </p:txBody>
      </p:sp>
    </p:spTree>
    <p:extLst>
      <p:ext uri="{BB962C8B-B14F-4D97-AF65-F5344CB8AC3E}">
        <p14:creationId xmlns:p14="http://schemas.microsoft.com/office/powerpoint/2010/main" val="157263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BCC101C-701C-487B-A5FA-5014DD0E78F5}" type="slidenum">
              <a:rPr lang="en-IN" smtClean="0"/>
              <a:t>14</a:t>
            </a:fld>
            <a:endParaRPr lang="en-IN"/>
          </a:p>
        </p:txBody>
      </p:sp>
    </p:spTree>
    <p:extLst>
      <p:ext uri="{BB962C8B-B14F-4D97-AF65-F5344CB8AC3E}">
        <p14:creationId xmlns:p14="http://schemas.microsoft.com/office/powerpoint/2010/main" val="3237116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 u.</a:t>
            </a:r>
          </a:p>
          <a:p>
            <a:endParaRPr lang="en-IN" dirty="0"/>
          </a:p>
        </p:txBody>
      </p:sp>
      <p:sp>
        <p:nvSpPr>
          <p:cNvPr id="4" name="Slide Number Placeholder 3"/>
          <p:cNvSpPr>
            <a:spLocks noGrp="1"/>
          </p:cNvSpPr>
          <p:nvPr>
            <p:ph type="sldNum" sz="quarter" idx="5"/>
          </p:nvPr>
        </p:nvSpPr>
        <p:spPr/>
        <p:txBody>
          <a:bodyPr/>
          <a:lstStyle/>
          <a:p>
            <a:fld id="{1BCC101C-701C-487B-A5FA-5014DD0E78F5}" type="slidenum">
              <a:rPr lang="en-IN" smtClean="0"/>
              <a:t>19</a:t>
            </a:fld>
            <a:endParaRPr lang="en-IN"/>
          </a:p>
        </p:txBody>
      </p:sp>
    </p:spTree>
    <p:extLst>
      <p:ext uri="{BB962C8B-B14F-4D97-AF65-F5344CB8AC3E}">
        <p14:creationId xmlns:p14="http://schemas.microsoft.com/office/powerpoint/2010/main" val="3267714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So as Ankush told you, that we need to shift small steps towards the minima or the vertex of the parabola. But what are these steps like? How do we quantify by how much do we shift in each iteration?</a:t>
            </a:r>
          </a:p>
          <a:p>
            <a:pPr marL="0" lvl="0" indent="0" algn="l" rtl="0">
              <a:spcBef>
                <a:spcPts val="0"/>
              </a:spcBef>
              <a:spcAft>
                <a:spcPts val="0"/>
              </a:spcAft>
              <a:buNone/>
            </a:pPr>
            <a:r>
              <a:rPr lang="en-US" dirty="0"/>
              <a:t>Here comes the concept of Learning Rate. Learning rate is basically the amount of shifting we do for each iteration in order to reach the minima.  So alpha will decide on how big or small each step to reach the minima. So what do you think, what would be the apt value for alpha?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Whats</a:t>
            </a:r>
            <a:r>
              <a:rPr lang="en-US" dirty="0"/>
              <a:t> happening with this learning rate?</a:t>
            </a:r>
          </a:p>
          <a:p>
            <a:pPr marL="0" lvl="0" indent="0" algn="l" rtl="0">
              <a:spcBef>
                <a:spcPts val="0"/>
              </a:spcBef>
              <a:spcAft>
                <a:spcPts val="0"/>
              </a:spcAft>
              <a:buNone/>
            </a:pPr>
            <a:r>
              <a:rPr lang="en-US" dirty="0"/>
              <a:t>How to decide this?</a:t>
            </a:r>
          </a:p>
          <a:p>
            <a:endParaRPr lang="en-IN" dirty="0"/>
          </a:p>
        </p:txBody>
      </p:sp>
      <p:sp>
        <p:nvSpPr>
          <p:cNvPr id="4" name="Slide Number Placeholder 3"/>
          <p:cNvSpPr>
            <a:spLocks noGrp="1"/>
          </p:cNvSpPr>
          <p:nvPr>
            <p:ph type="sldNum" sz="quarter" idx="5"/>
          </p:nvPr>
        </p:nvSpPr>
        <p:spPr/>
        <p:txBody>
          <a:bodyPr/>
          <a:lstStyle/>
          <a:p>
            <a:fld id="{1BCC101C-701C-487B-A5FA-5014DD0E78F5}" type="slidenum">
              <a:rPr lang="en-IN" smtClean="0"/>
              <a:t>25</a:t>
            </a:fld>
            <a:endParaRPr lang="en-IN"/>
          </a:p>
        </p:txBody>
      </p:sp>
    </p:spTree>
    <p:extLst>
      <p:ext uri="{BB962C8B-B14F-4D97-AF65-F5344CB8AC3E}">
        <p14:creationId xmlns:p14="http://schemas.microsoft.com/office/powerpoint/2010/main" val="4158225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If alpha is small, it will take forever to reach the minima that means more computation and more time consuming.</a:t>
            </a:r>
          </a:p>
          <a:p>
            <a:pPr marL="0" lvl="0" indent="0" algn="l" rtl="0">
              <a:spcBef>
                <a:spcPts val="0"/>
              </a:spcBef>
              <a:spcAft>
                <a:spcPts val="0"/>
              </a:spcAft>
              <a:buNone/>
            </a:pPr>
            <a:r>
              <a:rPr lang="en-US" dirty="0"/>
              <a:t>So this isn’t efficient or viable.</a:t>
            </a:r>
          </a:p>
          <a:p>
            <a:endParaRPr lang="en-IN" dirty="0"/>
          </a:p>
        </p:txBody>
      </p:sp>
      <p:sp>
        <p:nvSpPr>
          <p:cNvPr id="4" name="Slide Number Placeholder 3"/>
          <p:cNvSpPr>
            <a:spLocks noGrp="1"/>
          </p:cNvSpPr>
          <p:nvPr>
            <p:ph type="sldNum" sz="quarter" idx="5"/>
          </p:nvPr>
        </p:nvSpPr>
        <p:spPr/>
        <p:txBody>
          <a:bodyPr/>
          <a:lstStyle/>
          <a:p>
            <a:fld id="{1BCC101C-701C-487B-A5FA-5014DD0E78F5}" type="slidenum">
              <a:rPr lang="en-IN" smtClean="0"/>
              <a:t>26</a:t>
            </a:fld>
            <a:endParaRPr lang="en-IN"/>
          </a:p>
        </p:txBody>
      </p:sp>
    </p:spTree>
    <p:extLst>
      <p:ext uri="{BB962C8B-B14F-4D97-AF65-F5344CB8AC3E}">
        <p14:creationId xmlns:p14="http://schemas.microsoft.com/office/powerpoint/2010/main" val="2291776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on the other hand if we take a huge value of alpha, there may be a chance that we get close to the minima, but then just overshoot it!!</a:t>
            </a:r>
          </a:p>
          <a:p>
            <a:endParaRPr lang="en-IN" dirty="0"/>
          </a:p>
        </p:txBody>
      </p:sp>
      <p:sp>
        <p:nvSpPr>
          <p:cNvPr id="4" name="Slide Number Placeholder 3"/>
          <p:cNvSpPr>
            <a:spLocks noGrp="1"/>
          </p:cNvSpPr>
          <p:nvPr>
            <p:ph type="sldNum" sz="quarter" idx="5"/>
          </p:nvPr>
        </p:nvSpPr>
        <p:spPr/>
        <p:txBody>
          <a:bodyPr/>
          <a:lstStyle/>
          <a:p>
            <a:fld id="{1BCC101C-701C-487B-A5FA-5014DD0E78F5}" type="slidenum">
              <a:rPr lang="en-IN" smtClean="0"/>
              <a:t>27</a:t>
            </a:fld>
            <a:endParaRPr lang="en-IN"/>
          </a:p>
        </p:txBody>
      </p:sp>
    </p:spTree>
    <p:extLst>
      <p:ext uri="{BB962C8B-B14F-4D97-AF65-F5344CB8AC3E}">
        <p14:creationId xmlns:p14="http://schemas.microsoft.com/office/powerpoint/2010/main" val="2038964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Hence the value of alpha should be </a:t>
            </a:r>
            <a:r>
              <a:rPr lang="en-US" dirty="0" err="1"/>
              <a:t>apt.Not</a:t>
            </a:r>
            <a:r>
              <a:rPr lang="en-US" dirty="0"/>
              <a:t> too huge nor too small.</a:t>
            </a:r>
          </a:p>
          <a:p>
            <a:endParaRPr lang="en-IN" dirty="0"/>
          </a:p>
        </p:txBody>
      </p:sp>
      <p:sp>
        <p:nvSpPr>
          <p:cNvPr id="4" name="Slide Number Placeholder 3"/>
          <p:cNvSpPr>
            <a:spLocks noGrp="1"/>
          </p:cNvSpPr>
          <p:nvPr>
            <p:ph type="sldNum" sz="quarter" idx="5"/>
          </p:nvPr>
        </p:nvSpPr>
        <p:spPr/>
        <p:txBody>
          <a:bodyPr/>
          <a:lstStyle/>
          <a:p>
            <a:fld id="{1BCC101C-701C-487B-A5FA-5014DD0E78F5}" type="slidenum">
              <a:rPr lang="en-IN" smtClean="0"/>
              <a:t>29</a:t>
            </a:fld>
            <a:endParaRPr lang="en-IN"/>
          </a:p>
        </p:txBody>
      </p:sp>
    </p:spTree>
    <p:extLst>
      <p:ext uri="{BB962C8B-B14F-4D97-AF65-F5344CB8AC3E}">
        <p14:creationId xmlns:p14="http://schemas.microsoft.com/office/powerpoint/2010/main" val="1143326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So let’s just recap what we learnt.</a:t>
            </a:r>
          </a:p>
          <a:p>
            <a:pPr marL="0" lvl="0" indent="0" algn="l" rtl="0">
              <a:spcBef>
                <a:spcPts val="0"/>
              </a:spcBef>
              <a:spcAft>
                <a:spcPts val="0"/>
              </a:spcAft>
              <a:buNone/>
            </a:pPr>
            <a:r>
              <a:rPr lang="en-US" dirty="0"/>
              <a:t>In order to fix or place our line in order to get the minimum loss, we need to start by taking any random values of m and b, and then compute the loss. </a:t>
            </a:r>
          </a:p>
          <a:p>
            <a:pPr marL="0" lvl="0" indent="0" algn="l" rtl="0">
              <a:spcBef>
                <a:spcPts val="0"/>
              </a:spcBef>
              <a:spcAft>
                <a:spcPts val="0"/>
              </a:spcAft>
              <a:buNone/>
            </a:pPr>
            <a:r>
              <a:rPr lang="en-US" dirty="0"/>
              <a:t>We shift our values of m and b accordingly and try again until we reach minimum loss for each parameter.</a:t>
            </a:r>
          </a:p>
          <a:p>
            <a:pPr marL="0" lvl="0" indent="0" algn="l" rtl="0">
              <a:spcBef>
                <a:spcPts val="0"/>
              </a:spcBef>
              <a:spcAft>
                <a:spcPts val="0"/>
              </a:spcAft>
              <a:buNone/>
            </a:pPr>
            <a:r>
              <a:rPr lang="en-US" dirty="0"/>
              <a:t>So then you finally have a m and a b, just plug it into the line </a:t>
            </a:r>
            <a:r>
              <a:rPr lang="en-US" dirty="0" err="1"/>
              <a:t>eqn</a:t>
            </a:r>
            <a:r>
              <a:rPr lang="en-US" dirty="0"/>
              <a:t> and plot your line.</a:t>
            </a:r>
          </a:p>
          <a:p>
            <a:pPr marL="0" lvl="0" indent="0" algn="l" rtl="0">
              <a:spcBef>
                <a:spcPts val="0"/>
              </a:spcBef>
              <a:spcAft>
                <a:spcPts val="0"/>
              </a:spcAft>
              <a:buNone/>
            </a:pPr>
            <a:r>
              <a:rPr lang="en-US" dirty="0"/>
              <a:t>Cool?</a:t>
            </a:r>
          </a:p>
          <a:p>
            <a:endParaRPr lang="en-IN" dirty="0"/>
          </a:p>
        </p:txBody>
      </p:sp>
      <p:sp>
        <p:nvSpPr>
          <p:cNvPr id="4" name="Slide Number Placeholder 3"/>
          <p:cNvSpPr>
            <a:spLocks noGrp="1"/>
          </p:cNvSpPr>
          <p:nvPr>
            <p:ph type="sldNum" sz="quarter" idx="5"/>
          </p:nvPr>
        </p:nvSpPr>
        <p:spPr/>
        <p:txBody>
          <a:bodyPr/>
          <a:lstStyle/>
          <a:p>
            <a:fld id="{1BCC101C-701C-487B-A5FA-5014DD0E78F5}" type="slidenum">
              <a:rPr lang="en-IN" smtClean="0"/>
              <a:t>31</a:t>
            </a:fld>
            <a:endParaRPr lang="en-IN"/>
          </a:p>
        </p:txBody>
      </p:sp>
    </p:spTree>
    <p:extLst>
      <p:ext uri="{BB962C8B-B14F-4D97-AF65-F5344CB8AC3E}">
        <p14:creationId xmlns:p14="http://schemas.microsoft.com/office/powerpoint/2010/main" val="3804824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BCC101C-701C-487B-A5FA-5014DD0E78F5}" type="slidenum">
              <a:rPr lang="en-IN" smtClean="0"/>
              <a:t>33</a:t>
            </a:fld>
            <a:endParaRPr lang="en-IN"/>
          </a:p>
        </p:txBody>
      </p:sp>
    </p:spTree>
    <p:extLst>
      <p:ext uri="{BB962C8B-B14F-4D97-AF65-F5344CB8AC3E}">
        <p14:creationId xmlns:p14="http://schemas.microsoft.com/office/powerpoint/2010/main" val="1475953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Change para</a:t>
            </a:r>
            <a:endParaRPr lang="en-IN" dirty="0"/>
          </a:p>
        </p:txBody>
      </p:sp>
      <p:sp>
        <p:nvSpPr>
          <p:cNvPr id="4" name="Slide Number Placeholder 3"/>
          <p:cNvSpPr>
            <a:spLocks noGrp="1"/>
          </p:cNvSpPr>
          <p:nvPr>
            <p:ph type="sldNum" sz="quarter" idx="5"/>
          </p:nvPr>
        </p:nvSpPr>
        <p:spPr/>
        <p:txBody>
          <a:bodyPr/>
          <a:lstStyle/>
          <a:p>
            <a:fld id="{1BCC101C-701C-487B-A5FA-5014DD0E78F5}" type="slidenum">
              <a:rPr lang="en-IN" smtClean="0"/>
              <a:t>38</a:t>
            </a:fld>
            <a:endParaRPr lang="en-IN"/>
          </a:p>
        </p:txBody>
      </p:sp>
    </p:spTree>
    <p:extLst>
      <p:ext uri="{BB962C8B-B14F-4D97-AF65-F5344CB8AC3E}">
        <p14:creationId xmlns:p14="http://schemas.microsoft.com/office/powerpoint/2010/main" val="2157693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Comparison </a:t>
            </a:r>
            <a:r>
              <a:rPr lang="en-US" dirty="0" err="1"/>
              <a:t>betn</a:t>
            </a:r>
            <a:r>
              <a:rPr lang="en-US" dirty="0"/>
              <a:t> experience and salary.</a:t>
            </a:r>
          </a:p>
          <a:p>
            <a:pPr marL="0" lvl="0" indent="0" algn="l" rtl="0">
              <a:spcBef>
                <a:spcPts val="0"/>
              </a:spcBef>
              <a:spcAft>
                <a:spcPts val="0"/>
              </a:spcAft>
              <a:buNone/>
            </a:pPr>
            <a:r>
              <a:rPr lang="en-US" dirty="0"/>
              <a:t>Any pattern!?</a:t>
            </a:r>
          </a:p>
          <a:p>
            <a:pPr marL="0" lvl="0" indent="0" algn="l" rtl="0">
              <a:spcBef>
                <a:spcPts val="0"/>
              </a:spcBef>
              <a:spcAft>
                <a:spcPts val="0"/>
              </a:spcAft>
              <a:buNone/>
            </a:pPr>
            <a:r>
              <a:rPr lang="en-US" dirty="0"/>
              <a:t>Great, this is the data collected.</a:t>
            </a:r>
          </a:p>
          <a:p>
            <a:pPr marL="0" lvl="0" indent="0" algn="l" rtl="0">
              <a:spcBef>
                <a:spcPts val="0"/>
              </a:spcBef>
              <a:spcAft>
                <a:spcPts val="0"/>
              </a:spcAft>
              <a:buNone/>
            </a:pPr>
            <a:r>
              <a:rPr lang="en-US" dirty="0"/>
              <a:t>How do we estimate the salary for 17 years of work experience or say 40 years of experience?</a:t>
            </a:r>
          </a:p>
          <a:p>
            <a:endParaRPr lang="en-IN" dirty="0"/>
          </a:p>
        </p:txBody>
      </p:sp>
      <p:sp>
        <p:nvSpPr>
          <p:cNvPr id="4" name="Slide Number Placeholder 3"/>
          <p:cNvSpPr>
            <a:spLocks noGrp="1"/>
          </p:cNvSpPr>
          <p:nvPr>
            <p:ph type="sldNum" sz="quarter" idx="5"/>
          </p:nvPr>
        </p:nvSpPr>
        <p:spPr/>
        <p:txBody>
          <a:bodyPr/>
          <a:lstStyle/>
          <a:p>
            <a:fld id="{1BCC101C-701C-487B-A5FA-5014DD0E78F5}" type="slidenum">
              <a:rPr lang="en-IN" smtClean="0"/>
              <a:t>2</a:t>
            </a:fld>
            <a:endParaRPr lang="en-IN"/>
          </a:p>
        </p:txBody>
      </p:sp>
    </p:spTree>
    <p:extLst>
      <p:ext uri="{BB962C8B-B14F-4D97-AF65-F5344CB8AC3E}">
        <p14:creationId xmlns:p14="http://schemas.microsoft.com/office/powerpoint/2010/main" val="1738922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Pictorial rep of the data</a:t>
            </a:r>
          </a:p>
          <a:p>
            <a:pPr marL="0" lvl="0" indent="0" algn="l" rtl="0">
              <a:spcBef>
                <a:spcPts val="0"/>
              </a:spcBef>
              <a:spcAft>
                <a:spcPts val="0"/>
              </a:spcAft>
              <a:buNone/>
            </a:pPr>
            <a:r>
              <a:rPr lang="en-US" dirty="0"/>
              <a:t>Can you see the line here?</a:t>
            </a:r>
          </a:p>
          <a:p>
            <a:pPr marL="0" lvl="0" indent="0" algn="l" rtl="0">
              <a:spcBef>
                <a:spcPts val="0"/>
              </a:spcBef>
              <a:spcAft>
                <a:spcPts val="0"/>
              </a:spcAft>
              <a:buNone/>
            </a:pPr>
            <a:r>
              <a:rPr lang="en-US" dirty="0"/>
              <a:t>All the points lie somewhat above or below the line.</a:t>
            </a:r>
          </a:p>
          <a:p>
            <a:pPr marL="0" lvl="0" indent="0" algn="l" rtl="0">
              <a:spcBef>
                <a:spcPts val="0"/>
              </a:spcBef>
              <a:spcAft>
                <a:spcPts val="0"/>
              </a:spcAft>
              <a:buNone/>
            </a:pPr>
            <a:r>
              <a:rPr lang="en-US" dirty="0"/>
              <a:t>What if we told you, that if you found out what this line is, you’ve done linear regression.</a:t>
            </a:r>
          </a:p>
          <a:p>
            <a:pPr marL="0" lvl="0" indent="0" algn="l" rtl="0">
              <a:spcBef>
                <a:spcPts val="0"/>
              </a:spcBef>
              <a:spcAft>
                <a:spcPts val="0"/>
              </a:spcAft>
              <a:buNone/>
            </a:pPr>
            <a:r>
              <a:rPr lang="en-US" dirty="0"/>
              <a:t>All the points we have plotted is our actual value and the points that the line plots would be the predicted value of our model.</a:t>
            </a:r>
          </a:p>
          <a:p>
            <a:pPr marL="0" lvl="0" indent="0" algn="l" rtl="0">
              <a:spcBef>
                <a:spcPts val="0"/>
              </a:spcBef>
              <a:spcAft>
                <a:spcPts val="0"/>
              </a:spcAft>
              <a:buNone/>
            </a:pPr>
            <a:r>
              <a:rPr lang="en-US" dirty="0"/>
              <a:t>So, any ideas on how we can get this line?</a:t>
            </a:r>
          </a:p>
          <a:p>
            <a:endParaRPr lang="en-IN" dirty="0"/>
          </a:p>
        </p:txBody>
      </p:sp>
      <p:sp>
        <p:nvSpPr>
          <p:cNvPr id="4" name="Slide Number Placeholder 3"/>
          <p:cNvSpPr>
            <a:spLocks noGrp="1"/>
          </p:cNvSpPr>
          <p:nvPr>
            <p:ph type="sldNum" sz="quarter" idx="5"/>
          </p:nvPr>
        </p:nvSpPr>
        <p:spPr/>
        <p:txBody>
          <a:bodyPr/>
          <a:lstStyle/>
          <a:p>
            <a:fld id="{1BCC101C-701C-487B-A5FA-5014DD0E78F5}" type="slidenum">
              <a:rPr lang="en-IN" smtClean="0"/>
              <a:t>4</a:t>
            </a:fld>
            <a:endParaRPr lang="en-IN"/>
          </a:p>
        </p:txBody>
      </p:sp>
    </p:spTree>
    <p:extLst>
      <p:ext uri="{BB962C8B-B14F-4D97-AF65-F5344CB8AC3E}">
        <p14:creationId xmlns:p14="http://schemas.microsoft.com/office/powerpoint/2010/main" val="3060871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Joining two dots?</a:t>
            </a:r>
          </a:p>
          <a:p>
            <a:pPr marL="0" lvl="0" indent="0" algn="l" rtl="0">
              <a:spcBef>
                <a:spcPts val="0"/>
              </a:spcBef>
              <a:spcAft>
                <a:spcPts val="0"/>
              </a:spcAft>
              <a:buNone/>
            </a:pPr>
            <a:r>
              <a:rPr lang="en-US" dirty="0"/>
              <a:t>If we just pick 2 points and draw a line, how will that turn out to be?</a:t>
            </a:r>
          </a:p>
          <a:p>
            <a:endParaRPr lang="en-IN" dirty="0"/>
          </a:p>
        </p:txBody>
      </p:sp>
      <p:sp>
        <p:nvSpPr>
          <p:cNvPr id="4" name="Slide Number Placeholder 3"/>
          <p:cNvSpPr>
            <a:spLocks noGrp="1"/>
          </p:cNvSpPr>
          <p:nvPr>
            <p:ph type="sldNum" sz="quarter" idx="5"/>
          </p:nvPr>
        </p:nvSpPr>
        <p:spPr/>
        <p:txBody>
          <a:bodyPr/>
          <a:lstStyle/>
          <a:p>
            <a:fld id="{1BCC101C-701C-487B-A5FA-5014DD0E78F5}" type="slidenum">
              <a:rPr lang="en-IN" smtClean="0"/>
              <a:t>6</a:t>
            </a:fld>
            <a:endParaRPr lang="en-IN"/>
          </a:p>
        </p:txBody>
      </p:sp>
    </p:spTree>
    <p:extLst>
      <p:ext uri="{BB962C8B-B14F-4D97-AF65-F5344CB8AC3E}">
        <p14:creationId xmlns:p14="http://schemas.microsoft.com/office/powerpoint/2010/main" val="1907230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US" dirty="0">
                <a:solidFill>
                  <a:schemeClr val="dk1"/>
                </a:solidFill>
              </a:rPr>
              <a:t>Machine randomly picks 2 dots and connects it, it may fail</a:t>
            </a:r>
          </a:p>
          <a:p>
            <a:pPr marL="0" lvl="0" indent="0" algn="l" rtl="0">
              <a:spcBef>
                <a:spcPts val="0"/>
              </a:spcBef>
              <a:spcAft>
                <a:spcPts val="0"/>
              </a:spcAft>
              <a:buClr>
                <a:schemeClr val="dk1"/>
              </a:buClr>
              <a:buSzPts val="1100"/>
              <a:buFont typeface="Arial"/>
              <a:buNone/>
            </a:pPr>
            <a:r>
              <a:rPr lang="en-US" dirty="0">
                <a:solidFill>
                  <a:schemeClr val="dk1"/>
                </a:solidFill>
              </a:rPr>
              <a:t>Apt for some and </a:t>
            </a:r>
            <a:r>
              <a:rPr lang="en-US" dirty="0" err="1">
                <a:solidFill>
                  <a:schemeClr val="dk1"/>
                </a:solidFill>
              </a:rPr>
              <a:t>bizzare</a:t>
            </a:r>
            <a:r>
              <a:rPr lang="en-US" dirty="0">
                <a:solidFill>
                  <a:schemeClr val="dk1"/>
                </a:solidFill>
              </a:rPr>
              <a:t> for some.</a:t>
            </a:r>
          </a:p>
          <a:p>
            <a:pPr marL="0" lvl="0" indent="0" algn="l" rtl="0">
              <a:spcBef>
                <a:spcPts val="0"/>
              </a:spcBef>
              <a:spcAft>
                <a:spcPts val="0"/>
              </a:spcAft>
              <a:buClr>
                <a:schemeClr val="dk1"/>
              </a:buClr>
              <a:buSzPts val="1100"/>
              <a:buFont typeface="Arial"/>
              <a:buNone/>
            </a:pPr>
            <a:r>
              <a:rPr lang="en-US" dirty="0">
                <a:solidFill>
                  <a:schemeClr val="dk1"/>
                </a:solidFill>
              </a:rPr>
              <a:t>Like in this case max </a:t>
            </a:r>
            <a:r>
              <a:rPr lang="en-US" dirty="0" err="1">
                <a:solidFill>
                  <a:schemeClr val="dk1"/>
                </a:solidFill>
              </a:rPr>
              <a:t>sal</a:t>
            </a:r>
            <a:r>
              <a:rPr lang="en-US" dirty="0">
                <a:solidFill>
                  <a:schemeClr val="dk1"/>
                </a:solidFill>
              </a:rPr>
              <a:t> with min experience and vice versa</a:t>
            </a:r>
            <a:endParaRPr lang="en-US" dirty="0"/>
          </a:p>
          <a:p>
            <a:pPr marL="0" lvl="0" indent="0" algn="l" rtl="0">
              <a:spcBef>
                <a:spcPts val="0"/>
              </a:spcBef>
              <a:spcAft>
                <a:spcPts val="0"/>
              </a:spcAft>
              <a:buNone/>
            </a:pPr>
            <a:r>
              <a:rPr lang="en-US" dirty="0"/>
              <a:t>We get max salary for no experience. Not everyone is kylie </a:t>
            </a:r>
            <a:r>
              <a:rPr lang="en-US" dirty="0" err="1"/>
              <a:t>jenner</a:t>
            </a:r>
            <a:r>
              <a:rPr lang="en-US" dirty="0"/>
              <a:t>.</a:t>
            </a:r>
          </a:p>
          <a:p>
            <a:endParaRPr lang="en-IN" dirty="0"/>
          </a:p>
        </p:txBody>
      </p:sp>
      <p:sp>
        <p:nvSpPr>
          <p:cNvPr id="4" name="Slide Number Placeholder 3"/>
          <p:cNvSpPr>
            <a:spLocks noGrp="1"/>
          </p:cNvSpPr>
          <p:nvPr>
            <p:ph type="sldNum" sz="quarter" idx="5"/>
          </p:nvPr>
        </p:nvSpPr>
        <p:spPr/>
        <p:txBody>
          <a:bodyPr/>
          <a:lstStyle/>
          <a:p>
            <a:fld id="{1BCC101C-701C-487B-A5FA-5014DD0E78F5}" type="slidenum">
              <a:rPr lang="en-IN" smtClean="0"/>
              <a:t>7</a:t>
            </a:fld>
            <a:endParaRPr lang="en-IN"/>
          </a:p>
        </p:txBody>
      </p:sp>
    </p:spTree>
    <p:extLst>
      <p:ext uri="{BB962C8B-B14F-4D97-AF65-F5344CB8AC3E}">
        <p14:creationId xmlns:p14="http://schemas.microsoft.com/office/powerpoint/2010/main" val="138518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Ask?</a:t>
            </a:r>
          </a:p>
          <a:p>
            <a:pPr marL="0" lvl="0" indent="0" algn="l" rtl="0">
              <a:spcBef>
                <a:spcPts val="0"/>
              </a:spcBef>
              <a:spcAft>
                <a:spcPts val="0"/>
              </a:spcAft>
              <a:buNone/>
            </a:pPr>
            <a:r>
              <a:rPr lang="en-US" dirty="0"/>
              <a:t>Does this line fit? What’s the issue with this?</a:t>
            </a:r>
          </a:p>
          <a:p>
            <a:endParaRPr lang="en-IN" dirty="0"/>
          </a:p>
        </p:txBody>
      </p:sp>
      <p:sp>
        <p:nvSpPr>
          <p:cNvPr id="4" name="Slide Number Placeholder 3"/>
          <p:cNvSpPr>
            <a:spLocks noGrp="1"/>
          </p:cNvSpPr>
          <p:nvPr>
            <p:ph type="sldNum" sz="quarter" idx="5"/>
          </p:nvPr>
        </p:nvSpPr>
        <p:spPr/>
        <p:txBody>
          <a:bodyPr/>
          <a:lstStyle/>
          <a:p>
            <a:fld id="{1BCC101C-701C-487B-A5FA-5014DD0E78F5}" type="slidenum">
              <a:rPr lang="en-IN" smtClean="0"/>
              <a:t>8</a:t>
            </a:fld>
            <a:endParaRPr lang="en-IN"/>
          </a:p>
        </p:txBody>
      </p:sp>
    </p:spTree>
    <p:extLst>
      <p:ext uri="{BB962C8B-B14F-4D97-AF65-F5344CB8AC3E}">
        <p14:creationId xmlns:p14="http://schemas.microsoft.com/office/powerpoint/2010/main" val="2296340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How about this line?</a:t>
            </a:r>
          </a:p>
          <a:p>
            <a:pPr marL="0" lvl="0" indent="0" algn="l" rtl="0">
              <a:spcBef>
                <a:spcPts val="0"/>
              </a:spcBef>
              <a:spcAft>
                <a:spcPts val="0"/>
              </a:spcAft>
              <a:buNone/>
            </a:pPr>
            <a:r>
              <a:rPr lang="en-US" dirty="0"/>
              <a:t>Why is this line better than the previous one?</a:t>
            </a:r>
          </a:p>
          <a:p>
            <a:pPr marL="0" lvl="0" indent="0" algn="l" rtl="0">
              <a:spcBef>
                <a:spcPts val="0"/>
              </a:spcBef>
              <a:spcAft>
                <a:spcPts val="0"/>
              </a:spcAft>
              <a:buNone/>
            </a:pPr>
            <a:r>
              <a:rPr lang="en-US" dirty="0"/>
              <a:t>Closeness of the points to the line?</a:t>
            </a:r>
          </a:p>
          <a:p>
            <a:endParaRPr lang="en-IN" dirty="0"/>
          </a:p>
        </p:txBody>
      </p:sp>
      <p:sp>
        <p:nvSpPr>
          <p:cNvPr id="4" name="Slide Number Placeholder 3"/>
          <p:cNvSpPr>
            <a:spLocks noGrp="1"/>
          </p:cNvSpPr>
          <p:nvPr>
            <p:ph type="sldNum" sz="quarter" idx="5"/>
          </p:nvPr>
        </p:nvSpPr>
        <p:spPr/>
        <p:txBody>
          <a:bodyPr/>
          <a:lstStyle/>
          <a:p>
            <a:fld id="{1BCC101C-701C-487B-A5FA-5014DD0E78F5}" type="slidenum">
              <a:rPr lang="en-IN" smtClean="0"/>
              <a:t>9</a:t>
            </a:fld>
            <a:endParaRPr lang="en-IN"/>
          </a:p>
        </p:txBody>
      </p:sp>
    </p:spTree>
    <p:extLst>
      <p:ext uri="{BB962C8B-B14F-4D97-AF65-F5344CB8AC3E}">
        <p14:creationId xmlns:p14="http://schemas.microsoft.com/office/powerpoint/2010/main" val="2090374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closeness which you talked about is called ERROR. It is the difference </a:t>
            </a:r>
            <a:r>
              <a:rPr lang="en-US" dirty="0" err="1"/>
              <a:t>betn</a:t>
            </a:r>
            <a:r>
              <a:rPr lang="en-US" dirty="0"/>
              <a:t> the actual value we have plotted and the predicted value at a particular point. The line best fit is where the actual and predicted value for almost all the points are close enough, i.e. the overall error should be min.</a:t>
            </a:r>
          </a:p>
          <a:p>
            <a:endParaRPr lang="en-IN" dirty="0"/>
          </a:p>
        </p:txBody>
      </p:sp>
      <p:sp>
        <p:nvSpPr>
          <p:cNvPr id="4" name="Slide Number Placeholder 3"/>
          <p:cNvSpPr>
            <a:spLocks noGrp="1"/>
          </p:cNvSpPr>
          <p:nvPr>
            <p:ph type="sldNum" sz="quarter" idx="5"/>
          </p:nvPr>
        </p:nvSpPr>
        <p:spPr/>
        <p:txBody>
          <a:bodyPr/>
          <a:lstStyle/>
          <a:p>
            <a:fld id="{1BCC101C-701C-487B-A5FA-5014DD0E78F5}" type="slidenum">
              <a:rPr lang="en-IN" smtClean="0"/>
              <a:t>10</a:t>
            </a:fld>
            <a:endParaRPr lang="en-IN"/>
          </a:p>
        </p:txBody>
      </p:sp>
    </p:spTree>
    <p:extLst>
      <p:ext uri="{BB962C8B-B14F-4D97-AF65-F5344CB8AC3E}">
        <p14:creationId xmlns:p14="http://schemas.microsoft.com/office/powerpoint/2010/main" val="4184499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US" dirty="0">
                <a:solidFill>
                  <a:schemeClr val="dk1"/>
                </a:solidFill>
              </a:rPr>
              <a:t>So to find the error in mathematical terms we would square the diff </a:t>
            </a:r>
            <a:r>
              <a:rPr lang="en-US" dirty="0" err="1">
                <a:solidFill>
                  <a:schemeClr val="dk1"/>
                </a:solidFill>
              </a:rPr>
              <a:t>betn</a:t>
            </a:r>
            <a:r>
              <a:rPr lang="en-US" dirty="0">
                <a:solidFill>
                  <a:schemeClr val="dk1"/>
                </a:solidFill>
              </a:rPr>
              <a:t> </a:t>
            </a:r>
            <a:r>
              <a:rPr lang="en-US" dirty="0" err="1">
                <a:solidFill>
                  <a:schemeClr val="dk1"/>
                </a:solidFill>
              </a:rPr>
              <a:t>pred</a:t>
            </a:r>
            <a:r>
              <a:rPr lang="en-US" dirty="0">
                <a:solidFill>
                  <a:schemeClr val="dk1"/>
                </a:solidFill>
              </a:rPr>
              <a:t> and actual value.</a:t>
            </a:r>
          </a:p>
          <a:p>
            <a:pPr marL="0" lvl="0" indent="0" algn="l" rtl="0">
              <a:spcBef>
                <a:spcPts val="0"/>
              </a:spcBef>
              <a:spcAft>
                <a:spcPts val="0"/>
              </a:spcAft>
              <a:buClr>
                <a:schemeClr val="dk1"/>
              </a:buClr>
              <a:buSzPts val="1100"/>
              <a:buFont typeface="Arial"/>
              <a:buNone/>
            </a:pPr>
            <a:r>
              <a:rPr lang="en-US" dirty="0">
                <a:solidFill>
                  <a:schemeClr val="dk1"/>
                </a:solidFill>
              </a:rPr>
              <a:t>Squaring the error helps us in 2 ways-</a:t>
            </a:r>
          </a:p>
          <a:p>
            <a:pPr marL="457200" lvl="0" indent="-298450" algn="l" rtl="0">
              <a:spcBef>
                <a:spcPts val="0"/>
              </a:spcBef>
              <a:spcAft>
                <a:spcPts val="0"/>
              </a:spcAft>
              <a:buClr>
                <a:schemeClr val="dk1"/>
              </a:buClr>
              <a:buSzPts val="1100"/>
              <a:buAutoNum type="arabicPeriod"/>
            </a:pPr>
            <a:r>
              <a:rPr lang="en-US" dirty="0">
                <a:solidFill>
                  <a:schemeClr val="dk1"/>
                </a:solidFill>
              </a:rPr>
              <a:t>MOD </a:t>
            </a:r>
            <a:r>
              <a:rPr lang="en-US" dirty="0" err="1">
                <a:solidFill>
                  <a:schemeClr val="dk1"/>
                </a:solidFill>
              </a:rPr>
              <a:t>func</a:t>
            </a:r>
            <a:r>
              <a:rPr lang="en-US" dirty="0">
                <a:solidFill>
                  <a:schemeClr val="dk1"/>
                </a:solidFill>
              </a:rPr>
              <a:t>, gives us the net error and no cancelling</a:t>
            </a:r>
          </a:p>
          <a:p>
            <a:pPr marL="457200" lvl="0" indent="-298450" algn="l" rtl="0">
              <a:spcBef>
                <a:spcPts val="0"/>
              </a:spcBef>
              <a:spcAft>
                <a:spcPts val="0"/>
              </a:spcAft>
              <a:buClr>
                <a:schemeClr val="dk1"/>
              </a:buClr>
              <a:buSzPts val="1100"/>
              <a:buAutoNum type="arabicPeriod"/>
            </a:pPr>
            <a:r>
              <a:rPr lang="en-US" dirty="0">
                <a:solidFill>
                  <a:schemeClr val="dk1"/>
                </a:solidFill>
              </a:rPr>
              <a:t>Doesn’t give equal weightage to both huge and small errors. Maximizes the huge errors and minimizes the small ones</a:t>
            </a:r>
          </a:p>
          <a:p>
            <a:pPr marL="0" lvl="0" indent="0" algn="l" rtl="0">
              <a:spcBef>
                <a:spcPts val="0"/>
              </a:spcBef>
              <a:spcAft>
                <a:spcPts val="0"/>
              </a:spcAft>
              <a:buClr>
                <a:schemeClr val="dk1"/>
              </a:buClr>
              <a:buSzPts val="1100"/>
              <a:buFont typeface="Arial"/>
              <a:buNone/>
            </a:pPr>
            <a:r>
              <a:rPr lang="en-US" dirty="0">
                <a:solidFill>
                  <a:schemeClr val="dk1"/>
                </a:solidFill>
              </a:rPr>
              <a:t>Put the intuitive value - predicted value</a:t>
            </a:r>
          </a:p>
          <a:p>
            <a:endParaRPr lang="en-IN" dirty="0"/>
          </a:p>
        </p:txBody>
      </p:sp>
      <p:sp>
        <p:nvSpPr>
          <p:cNvPr id="4" name="Slide Number Placeholder 3"/>
          <p:cNvSpPr>
            <a:spLocks noGrp="1"/>
          </p:cNvSpPr>
          <p:nvPr>
            <p:ph type="sldNum" sz="quarter" idx="5"/>
          </p:nvPr>
        </p:nvSpPr>
        <p:spPr/>
        <p:txBody>
          <a:bodyPr/>
          <a:lstStyle/>
          <a:p>
            <a:fld id="{1BCC101C-701C-487B-A5FA-5014DD0E78F5}" type="slidenum">
              <a:rPr lang="en-IN" smtClean="0"/>
              <a:t>12</a:t>
            </a:fld>
            <a:endParaRPr lang="en-IN"/>
          </a:p>
        </p:txBody>
      </p:sp>
    </p:spTree>
    <p:extLst>
      <p:ext uri="{BB962C8B-B14F-4D97-AF65-F5344CB8AC3E}">
        <p14:creationId xmlns:p14="http://schemas.microsoft.com/office/powerpoint/2010/main" val="3451029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F5259-8C96-4ED7-B2BC-E5A83034E4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C614D4A-BC89-442A-81D0-2E4CDF7DB7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819F14A-C90C-42CD-9F6B-F049391469A4}"/>
              </a:ext>
            </a:extLst>
          </p:cNvPr>
          <p:cNvSpPr>
            <a:spLocks noGrp="1"/>
          </p:cNvSpPr>
          <p:nvPr>
            <p:ph type="dt" sz="half" idx="10"/>
          </p:nvPr>
        </p:nvSpPr>
        <p:spPr/>
        <p:txBody>
          <a:bodyPr/>
          <a:lstStyle/>
          <a:p>
            <a:fld id="{9E5D53E7-BDEF-4A27-AECC-EBFB284CF271}" type="datetimeFigureOut">
              <a:rPr lang="en-IN" smtClean="0"/>
              <a:t>06-02-2020</a:t>
            </a:fld>
            <a:endParaRPr lang="en-IN"/>
          </a:p>
        </p:txBody>
      </p:sp>
      <p:sp>
        <p:nvSpPr>
          <p:cNvPr id="5" name="Footer Placeholder 4">
            <a:extLst>
              <a:ext uri="{FF2B5EF4-FFF2-40B4-BE49-F238E27FC236}">
                <a16:creationId xmlns:a16="http://schemas.microsoft.com/office/drawing/2014/main" id="{8E69D984-8D6B-417D-AE24-8421180F9C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446986-DB1C-493F-BBCD-D41565C4E577}"/>
              </a:ext>
            </a:extLst>
          </p:cNvPr>
          <p:cNvSpPr>
            <a:spLocks noGrp="1"/>
          </p:cNvSpPr>
          <p:nvPr>
            <p:ph type="sldNum" sz="quarter" idx="12"/>
          </p:nvPr>
        </p:nvSpPr>
        <p:spPr/>
        <p:txBody>
          <a:bodyPr/>
          <a:lstStyle/>
          <a:p>
            <a:fld id="{B108BFBF-9CCE-4273-93ED-21D0E6B4AB77}" type="slidenum">
              <a:rPr lang="en-IN" smtClean="0"/>
              <a:t>‹#›</a:t>
            </a:fld>
            <a:endParaRPr lang="en-IN"/>
          </a:p>
        </p:txBody>
      </p:sp>
    </p:spTree>
    <p:extLst>
      <p:ext uri="{BB962C8B-B14F-4D97-AF65-F5344CB8AC3E}">
        <p14:creationId xmlns:p14="http://schemas.microsoft.com/office/powerpoint/2010/main" val="3654564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4510C-3519-44FD-8DD8-ECB2D305DF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94860E-3F91-4EEE-BD5E-A7A2952605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7C5811-BD7D-4E5B-A833-F745C687A14B}"/>
              </a:ext>
            </a:extLst>
          </p:cNvPr>
          <p:cNvSpPr>
            <a:spLocks noGrp="1"/>
          </p:cNvSpPr>
          <p:nvPr>
            <p:ph type="dt" sz="half" idx="10"/>
          </p:nvPr>
        </p:nvSpPr>
        <p:spPr/>
        <p:txBody>
          <a:bodyPr/>
          <a:lstStyle/>
          <a:p>
            <a:fld id="{9E5D53E7-BDEF-4A27-AECC-EBFB284CF271}" type="datetimeFigureOut">
              <a:rPr lang="en-IN" smtClean="0"/>
              <a:t>06-02-2020</a:t>
            </a:fld>
            <a:endParaRPr lang="en-IN"/>
          </a:p>
        </p:txBody>
      </p:sp>
      <p:sp>
        <p:nvSpPr>
          <p:cNvPr id="5" name="Footer Placeholder 4">
            <a:extLst>
              <a:ext uri="{FF2B5EF4-FFF2-40B4-BE49-F238E27FC236}">
                <a16:creationId xmlns:a16="http://schemas.microsoft.com/office/drawing/2014/main" id="{606A8ABC-BF47-4787-B0DD-6BA264FB63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3F5705-3351-4992-B6CD-3850BF341893}"/>
              </a:ext>
            </a:extLst>
          </p:cNvPr>
          <p:cNvSpPr>
            <a:spLocks noGrp="1"/>
          </p:cNvSpPr>
          <p:nvPr>
            <p:ph type="sldNum" sz="quarter" idx="12"/>
          </p:nvPr>
        </p:nvSpPr>
        <p:spPr/>
        <p:txBody>
          <a:bodyPr/>
          <a:lstStyle/>
          <a:p>
            <a:fld id="{B108BFBF-9CCE-4273-93ED-21D0E6B4AB77}" type="slidenum">
              <a:rPr lang="en-IN" smtClean="0"/>
              <a:t>‹#›</a:t>
            </a:fld>
            <a:endParaRPr lang="en-IN"/>
          </a:p>
        </p:txBody>
      </p:sp>
    </p:spTree>
    <p:extLst>
      <p:ext uri="{BB962C8B-B14F-4D97-AF65-F5344CB8AC3E}">
        <p14:creationId xmlns:p14="http://schemas.microsoft.com/office/powerpoint/2010/main" val="911684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862F57-7310-4049-AD3F-AECCF1852C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A51499-A55C-4C3D-8C15-90F99CFB4F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C84469-B698-4DB4-899A-93035A25DD6F}"/>
              </a:ext>
            </a:extLst>
          </p:cNvPr>
          <p:cNvSpPr>
            <a:spLocks noGrp="1"/>
          </p:cNvSpPr>
          <p:nvPr>
            <p:ph type="dt" sz="half" idx="10"/>
          </p:nvPr>
        </p:nvSpPr>
        <p:spPr/>
        <p:txBody>
          <a:bodyPr/>
          <a:lstStyle/>
          <a:p>
            <a:fld id="{9E5D53E7-BDEF-4A27-AECC-EBFB284CF271}" type="datetimeFigureOut">
              <a:rPr lang="en-IN" smtClean="0"/>
              <a:t>06-02-2020</a:t>
            </a:fld>
            <a:endParaRPr lang="en-IN"/>
          </a:p>
        </p:txBody>
      </p:sp>
      <p:sp>
        <p:nvSpPr>
          <p:cNvPr id="5" name="Footer Placeholder 4">
            <a:extLst>
              <a:ext uri="{FF2B5EF4-FFF2-40B4-BE49-F238E27FC236}">
                <a16:creationId xmlns:a16="http://schemas.microsoft.com/office/drawing/2014/main" id="{6ACF577D-5746-4A0B-A636-B2242109F0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A94F73-C4E7-4BEC-B206-38FB54B8E4AB}"/>
              </a:ext>
            </a:extLst>
          </p:cNvPr>
          <p:cNvSpPr>
            <a:spLocks noGrp="1"/>
          </p:cNvSpPr>
          <p:nvPr>
            <p:ph type="sldNum" sz="quarter" idx="12"/>
          </p:nvPr>
        </p:nvSpPr>
        <p:spPr/>
        <p:txBody>
          <a:bodyPr/>
          <a:lstStyle/>
          <a:p>
            <a:fld id="{B108BFBF-9CCE-4273-93ED-21D0E6B4AB77}" type="slidenum">
              <a:rPr lang="en-IN" smtClean="0"/>
              <a:t>‹#›</a:t>
            </a:fld>
            <a:endParaRPr lang="en-IN"/>
          </a:p>
        </p:txBody>
      </p:sp>
    </p:spTree>
    <p:extLst>
      <p:ext uri="{BB962C8B-B14F-4D97-AF65-F5344CB8AC3E}">
        <p14:creationId xmlns:p14="http://schemas.microsoft.com/office/powerpoint/2010/main" val="272818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56F31-1139-4EA7-BE99-527EEF71DF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76C630-184A-4601-91CC-5D23FDCDE7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66D43F-999B-4D64-9875-980D34D24878}"/>
              </a:ext>
            </a:extLst>
          </p:cNvPr>
          <p:cNvSpPr>
            <a:spLocks noGrp="1"/>
          </p:cNvSpPr>
          <p:nvPr>
            <p:ph type="dt" sz="half" idx="10"/>
          </p:nvPr>
        </p:nvSpPr>
        <p:spPr/>
        <p:txBody>
          <a:bodyPr/>
          <a:lstStyle/>
          <a:p>
            <a:fld id="{9E5D53E7-BDEF-4A27-AECC-EBFB284CF271}" type="datetimeFigureOut">
              <a:rPr lang="en-IN" smtClean="0"/>
              <a:t>06-02-2020</a:t>
            </a:fld>
            <a:endParaRPr lang="en-IN"/>
          </a:p>
        </p:txBody>
      </p:sp>
      <p:sp>
        <p:nvSpPr>
          <p:cNvPr id="5" name="Footer Placeholder 4">
            <a:extLst>
              <a:ext uri="{FF2B5EF4-FFF2-40B4-BE49-F238E27FC236}">
                <a16:creationId xmlns:a16="http://schemas.microsoft.com/office/drawing/2014/main" id="{87DB187C-557F-4EDD-8E22-016AAD28F5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85B160-B592-4B2B-9D51-00DE211A238A}"/>
              </a:ext>
            </a:extLst>
          </p:cNvPr>
          <p:cNvSpPr>
            <a:spLocks noGrp="1"/>
          </p:cNvSpPr>
          <p:nvPr>
            <p:ph type="sldNum" sz="quarter" idx="12"/>
          </p:nvPr>
        </p:nvSpPr>
        <p:spPr/>
        <p:txBody>
          <a:bodyPr/>
          <a:lstStyle/>
          <a:p>
            <a:fld id="{B108BFBF-9CCE-4273-93ED-21D0E6B4AB77}" type="slidenum">
              <a:rPr lang="en-IN" smtClean="0"/>
              <a:t>‹#›</a:t>
            </a:fld>
            <a:endParaRPr lang="en-IN"/>
          </a:p>
        </p:txBody>
      </p:sp>
    </p:spTree>
    <p:extLst>
      <p:ext uri="{BB962C8B-B14F-4D97-AF65-F5344CB8AC3E}">
        <p14:creationId xmlns:p14="http://schemas.microsoft.com/office/powerpoint/2010/main" val="2578117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688B9-59EC-4AC8-A24C-4ED25810EB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DCBE52-950E-4166-96C9-8E61431F13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18B909-A3E9-485E-9BC6-C036E249FEA1}"/>
              </a:ext>
            </a:extLst>
          </p:cNvPr>
          <p:cNvSpPr>
            <a:spLocks noGrp="1"/>
          </p:cNvSpPr>
          <p:nvPr>
            <p:ph type="dt" sz="half" idx="10"/>
          </p:nvPr>
        </p:nvSpPr>
        <p:spPr/>
        <p:txBody>
          <a:bodyPr/>
          <a:lstStyle/>
          <a:p>
            <a:fld id="{9E5D53E7-BDEF-4A27-AECC-EBFB284CF271}" type="datetimeFigureOut">
              <a:rPr lang="en-IN" smtClean="0"/>
              <a:t>06-02-2020</a:t>
            </a:fld>
            <a:endParaRPr lang="en-IN"/>
          </a:p>
        </p:txBody>
      </p:sp>
      <p:sp>
        <p:nvSpPr>
          <p:cNvPr id="5" name="Footer Placeholder 4">
            <a:extLst>
              <a:ext uri="{FF2B5EF4-FFF2-40B4-BE49-F238E27FC236}">
                <a16:creationId xmlns:a16="http://schemas.microsoft.com/office/drawing/2014/main" id="{5DD29FE2-669E-498C-A0C2-DEF657E099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3F0B2A-F8EC-4343-BC9C-6F5990969C12}"/>
              </a:ext>
            </a:extLst>
          </p:cNvPr>
          <p:cNvSpPr>
            <a:spLocks noGrp="1"/>
          </p:cNvSpPr>
          <p:nvPr>
            <p:ph type="sldNum" sz="quarter" idx="12"/>
          </p:nvPr>
        </p:nvSpPr>
        <p:spPr/>
        <p:txBody>
          <a:bodyPr/>
          <a:lstStyle/>
          <a:p>
            <a:fld id="{B108BFBF-9CCE-4273-93ED-21D0E6B4AB77}" type="slidenum">
              <a:rPr lang="en-IN" smtClean="0"/>
              <a:t>‹#›</a:t>
            </a:fld>
            <a:endParaRPr lang="en-IN"/>
          </a:p>
        </p:txBody>
      </p:sp>
    </p:spTree>
    <p:extLst>
      <p:ext uri="{BB962C8B-B14F-4D97-AF65-F5344CB8AC3E}">
        <p14:creationId xmlns:p14="http://schemas.microsoft.com/office/powerpoint/2010/main" val="8365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F6360-7F78-4DE8-8E54-10BC84760B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4EDC08-A547-4369-B999-EA01D486D5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AADA4C-3233-493C-B8FC-30703459C3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B66BCC4-A24D-40D3-BCD0-510B018A620F}"/>
              </a:ext>
            </a:extLst>
          </p:cNvPr>
          <p:cNvSpPr>
            <a:spLocks noGrp="1"/>
          </p:cNvSpPr>
          <p:nvPr>
            <p:ph type="dt" sz="half" idx="10"/>
          </p:nvPr>
        </p:nvSpPr>
        <p:spPr/>
        <p:txBody>
          <a:bodyPr/>
          <a:lstStyle/>
          <a:p>
            <a:fld id="{9E5D53E7-BDEF-4A27-AECC-EBFB284CF271}" type="datetimeFigureOut">
              <a:rPr lang="en-IN" smtClean="0"/>
              <a:t>06-02-2020</a:t>
            </a:fld>
            <a:endParaRPr lang="en-IN"/>
          </a:p>
        </p:txBody>
      </p:sp>
      <p:sp>
        <p:nvSpPr>
          <p:cNvPr id="6" name="Footer Placeholder 5">
            <a:extLst>
              <a:ext uri="{FF2B5EF4-FFF2-40B4-BE49-F238E27FC236}">
                <a16:creationId xmlns:a16="http://schemas.microsoft.com/office/drawing/2014/main" id="{8A53721B-C9E4-4A6A-812D-EF552ECE00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72E931-2F42-4087-8FF3-9605FEC15C65}"/>
              </a:ext>
            </a:extLst>
          </p:cNvPr>
          <p:cNvSpPr>
            <a:spLocks noGrp="1"/>
          </p:cNvSpPr>
          <p:nvPr>
            <p:ph type="sldNum" sz="quarter" idx="12"/>
          </p:nvPr>
        </p:nvSpPr>
        <p:spPr/>
        <p:txBody>
          <a:bodyPr/>
          <a:lstStyle/>
          <a:p>
            <a:fld id="{B108BFBF-9CCE-4273-93ED-21D0E6B4AB77}" type="slidenum">
              <a:rPr lang="en-IN" smtClean="0"/>
              <a:t>‹#›</a:t>
            </a:fld>
            <a:endParaRPr lang="en-IN"/>
          </a:p>
        </p:txBody>
      </p:sp>
    </p:spTree>
    <p:extLst>
      <p:ext uri="{BB962C8B-B14F-4D97-AF65-F5344CB8AC3E}">
        <p14:creationId xmlns:p14="http://schemas.microsoft.com/office/powerpoint/2010/main" val="3267066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8F7D4-982E-4A64-AD56-8270F8C72DD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30F980-E3EB-40A1-AA81-12F9355C44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DBF533-F939-4DD1-84F9-0A136FC44E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6CB50D-5FF5-485E-97DA-05313F2632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8E9D-2B4B-4A6D-9E20-A432597639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D2CB521-3AFE-4C86-A1D5-2FC484777562}"/>
              </a:ext>
            </a:extLst>
          </p:cNvPr>
          <p:cNvSpPr>
            <a:spLocks noGrp="1"/>
          </p:cNvSpPr>
          <p:nvPr>
            <p:ph type="dt" sz="half" idx="10"/>
          </p:nvPr>
        </p:nvSpPr>
        <p:spPr/>
        <p:txBody>
          <a:bodyPr/>
          <a:lstStyle/>
          <a:p>
            <a:fld id="{9E5D53E7-BDEF-4A27-AECC-EBFB284CF271}" type="datetimeFigureOut">
              <a:rPr lang="en-IN" smtClean="0"/>
              <a:t>06-02-2020</a:t>
            </a:fld>
            <a:endParaRPr lang="en-IN"/>
          </a:p>
        </p:txBody>
      </p:sp>
      <p:sp>
        <p:nvSpPr>
          <p:cNvPr id="8" name="Footer Placeholder 7">
            <a:extLst>
              <a:ext uri="{FF2B5EF4-FFF2-40B4-BE49-F238E27FC236}">
                <a16:creationId xmlns:a16="http://schemas.microsoft.com/office/drawing/2014/main" id="{8E218312-0BC5-4F00-AABF-2269983807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BCD727C-7D60-4362-8233-7B78A5C1255A}"/>
              </a:ext>
            </a:extLst>
          </p:cNvPr>
          <p:cNvSpPr>
            <a:spLocks noGrp="1"/>
          </p:cNvSpPr>
          <p:nvPr>
            <p:ph type="sldNum" sz="quarter" idx="12"/>
          </p:nvPr>
        </p:nvSpPr>
        <p:spPr/>
        <p:txBody>
          <a:bodyPr/>
          <a:lstStyle/>
          <a:p>
            <a:fld id="{B108BFBF-9CCE-4273-93ED-21D0E6B4AB77}" type="slidenum">
              <a:rPr lang="en-IN" smtClean="0"/>
              <a:t>‹#›</a:t>
            </a:fld>
            <a:endParaRPr lang="en-IN"/>
          </a:p>
        </p:txBody>
      </p:sp>
    </p:spTree>
    <p:extLst>
      <p:ext uri="{BB962C8B-B14F-4D97-AF65-F5344CB8AC3E}">
        <p14:creationId xmlns:p14="http://schemas.microsoft.com/office/powerpoint/2010/main" val="2833907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C1B7B-F850-4C1D-80BF-35F6ADF568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D74EB1-ACD2-4984-8B0A-274464223885}"/>
              </a:ext>
            </a:extLst>
          </p:cNvPr>
          <p:cNvSpPr>
            <a:spLocks noGrp="1"/>
          </p:cNvSpPr>
          <p:nvPr>
            <p:ph type="dt" sz="half" idx="10"/>
          </p:nvPr>
        </p:nvSpPr>
        <p:spPr/>
        <p:txBody>
          <a:bodyPr/>
          <a:lstStyle/>
          <a:p>
            <a:fld id="{9E5D53E7-BDEF-4A27-AECC-EBFB284CF271}" type="datetimeFigureOut">
              <a:rPr lang="en-IN" smtClean="0"/>
              <a:t>06-02-2020</a:t>
            </a:fld>
            <a:endParaRPr lang="en-IN"/>
          </a:p>
        </p:txBody>
      </p:sp>
      <p:sp>
        <p:nvSpPr>
          <p:cNvPr id="4" name="Footer Placeholder 3">
            <a:extLst>
              <a:ext uri="{FF2B5EF4-FFF2-40B4-BE49-F238E27FC236}">
                <a16:creationId xmlns:a16="http://schemas.microsoft.com/office/drawing/2014/main" id="{DC31156D-0C44-47B8-B905-27525126597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ADCCDDD-37FE-4BFD-A85B-679A3529711C}"/>
              </a:ext>
            </a:extLst>
          </p:cNvPr>
          <p:cNvSpPr>
            <a:spLocks noGrp="1"/>
          </p:cNvSpPr>
          <p:nvPr>
            <p:ph type="sldNum" sz="quarter" idx="12"/>
          </p:nvPr>
        </p:nvSpPr>
        <p:spPr/>
        <p:txBody>
          <a:bodyPr/>
          <a:lstStyle/>
          <a:p>
            <a:fld id="{B108BFBF-9CCE-4273-93ED-21D0E6B4AB77}" type="slidenum">
              <a:rPr lang="en-IN" smtClean="0"/>
              <a:t>‹#›</a:t>
            </a:fld>
            <a:endParaRPr lang="en-IN"/>
          </a:p>
        </p:txBody>
      </p:sp>
    </p:spTree>
    <p:extLst>
      <p:ext uri="{BB962C8B-B14F-4D97-AF65-F5344CB8AC3E}">
        <p14:creationId xmlns:p14="http://schemas.microsoft.com/office/powerpoint/2010/main" val="2520164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C446D4-F06C-4D69-92FE-D64BB8947B0C}"/>
              </a:ext>
            </a:extLst>
          </p:cNvPr>
          <p:cNvSpPr>
            <a:spLocks noGrp="1"/>
          </p:cNvSpPr>
          <p:nvPr>
            <p:ph type="dt" sz="half" idx="10"/>
          </p:nvPr>
        </p:nvSpPr>
        <p:spPr/>
        <p:txBody>
          <a:bodyPr/>
          <a:lstStyle/>
          <a:p>
            <a:fld id="{9E5D53E7-BDEF-4A27-AECC-EBFB284CF271}" type="datetimeFigureOut">
              <a:rPr lang="en-IN" smtClean="0"/>
              <a:t>06-02-2020</a:t>
            </a:fld>
            <a:endParaRPr lang="en-IN"/>
          </a:p>
        </p:txBody>
      </p:sp>
      <p:sp>
        <p:nvSpPr>
          <p:cNvPr id="3" name="Footer Placeholder 2">
            <a:extLst>
              <a:ext uri="{FF2B5EF4-FFF2-40B4-BE49-F238E27FC236}">
                <a16:creationId xmlns:a16="http://schemas.microsoft.com/office/drawing/2014/main" id="{2317C83F-0253-4FDA-ACDB-83FB87CC1F0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2756C16-5F74-42BA-BC43-5750CFF5EEB2}"/>
              </a:ext>
            </a:extLst>
          </p:cNvPr>
          <p:cNvSpPr>
            <a:spLocks noGrp="1"/>
          </p:cNvSpPr>
          <p:nvPr>
            <p:ph type="sldNum" sz="quarter" idx="12"/>
          </p:nvPr>
        </p:nvSpPr>
        <p:spPr/>
        <p:txBody>
          <a:bodyPr/>
          <a:lstStyle/>
          <a:p>
            <a:fld id="{B108BFBF-9CCE-4273-93ED-21D0E6B4AB77}" type="slidenum">
              <a:rPr lang="en-IN" smtClean="0"/>
              <a:t>‹#›</a:t>
            </a:fld>
            <a:endParaRPr lang="en-IN"/>
          </a:p>
        </p:txBody>
      </p:sp>
    </p:spTree>
    <p:extLst>
      <p:ext uri="{BB962C8B-B14F-4D97-AF65-F5344CB8AC3E}">
        <p14:creationId xmlns:p14="http://schemas.microsoft.com/office/powerpoint/2010/main" val="3747787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3A4B7-1252-45F2-92AE-01F6B11863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7FDCC1-84E6-4986-8A2B-F676A94AD0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2A7296-3E27-4E5E-B7C3-E0A13AB7BD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0C651B-86F8-4FF3-8409-0DDAC471A168}"/>
              </a:ext>
            </a:extLst>
          </p:cNvPr>
          <p:cNvSpPr>
            <a:spLocks noGrp="1"/>
          </p:cNvSpPr>
          <p:nvPr>
            <p:ph type="dt" sz="half" idx="10"/>
          </p:nvPr>
        </p:nvSpPr>
        <p:spPr/>
        <p:txBody>
          <a:bodyPr/>
          <a:lstStyle/>
          <a:p>
            <a:fld id="{9E5D53E7-BDEF-4A27-AECC-EBFB284CF271}" type="datetimeFigureOut">
              <a:rPr lang="en-IN" smtClean="0"/>
              <a:t>06-02-2020</a:t>
            </a:fld>
            <a:endParaRPr lang="en-IN"/>
          </a:p>
        </p:txBody>
      </p:sp>
      <p:sp>
        <p:nvSpPr>
          <p:cNvPr id="6" name="Footer Placeholder 5">
            <a:extLst>
              <a:ext uri="{FF2B5EF4-FFF2-40B4-BE49-F238E27FC236}">
                <a16:creationId xmlns:a16="http://schemas.microsoft.com/office/drawing/2014/main" id="{ACA47309-C88C-41C8-BCCB-1B7EF47AAE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BEE23B-5F0C-42C0-86D4-1971AB949E48}"/>
              </a:ext>
            </a:extLst>
          </p:cNvPr>
          <p:cNvSpPr>
            <a:spLocks noGrp="1"/>
          </p:cNvSpPr>
          <p:nvPr>
            <p:ph type="sldNum" sz="quarter" idx="12"/>
          </p:nvPr>
        </p:nvSpPr>
        <p:spPr/>
        <p:txBody>
          <a:bodyPr/>
          <a:lstStyle/>
          <a:p>
            <a:fld id="{B108BFBF-9CCE-4273-93ED-21D0E6B4AB77}" type="slidenum">
              <a:rPr lang="en-IN" smtClean="0"/>
              <a:t>‹#›</a:t>
            </a:fld>
            <a:endParaRPr lang="en-IN"/>
          </a:p>
        </p:txBody>
      </p:sp>
    </p:spTree>
    <p:extLst>
      <p:ext uri="{BB962C8B-B14F-4D97-AF65-F5344CB8AC3E}">
        <p14:creationId xmlns:p14="http://schemas.microsoft.com/office/powerpoint/2010/main" val="103261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44389-B0F4-4E85-90D2-7983598518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56EF493-8392-47A6-98ED-F5B6B09092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56BA6D-7F89-453F-B444-6A67A04397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CC62D4-DE2E-4536-A7A1-E86A0EAA6EBC}"/>
              </a:ext>
            </a:extLst>
          </p:cNvPr>
          <p:cNvSpPr>
            <a:spLocks noGrp="1"/>
          </p:cNvSpPr>
          <p:nvPr>
            <p:ph type="dt" sz="half" idx="10"/>
          </p:nvPr>
        </p:nvSpPr>
        <p:spPr/>
        <p:txBody>
          <a:bodyPr/>
          <a:lstStyle/>
          <a:p>
            <a:fld id="{9E5D53E7-BDEF-4A27-AECC-EBFB284CF271}" type="datetimeFigureOut">
              <a:rPr lang="en-IN" smtClean="0"/>
              <a:t>06-02-2020</a:t>
            </a:fld>
            <a:endParaRPr lang="en-IN"/>
          </a:p>
        </p:txBody>
      </p:sp>
      <p:sp>
        <p:nvSpPr>
          <p:cNvPr id="6" name="Footer Placeholder 5">
            <a:extLst>
              <a:ext uri="{FF2B5EF4-FFF2-40B4-BE49-F238E27FC236}">
                <a16:creationId xmlns:a16="http://schemas.microsoft.com/office/drawing/2014/main" id="{FE726F1E-7E68-4E0C-9EC5-5FEDBAA031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2CEAB4-DA17-413F-ABF7-38A45D962C82}"/>
              </a:ext>
            </a:extLst>
          </p:cNvPr>
          <p:cNvSpPr>
            <a:spLocks noGrp="1"/>
          </p:cNvSpPr>
          <p:nvPr>
            <p:ph type="sldNum" sz="quarter" idx="12"/>
          </p:nvPr>
        </p:nvSpPr>
        <p:spPr/>
        <p:txBody>
          <a:bodyPr/>
          <a:lstStyle/>
          <a:p>
            <a:fld id="{B108BFBF-9CCE-4273-93ED-21D0E6B4AB77}" type="slidenum">
              <a:rPr lang="en-IN" smtClean="0"/>
              <a:t>‹#›</a:t>
            </a:fld>
            <a:endParaRPr lang="en-IN"/>
          </a:p>
        </p:txBody>
      </p:sp>
    </p:spTree>
    <p:extLst>
      <p:ext uri="{BB962C8B-B14F-4D97-AF65-F5344CB8AC3E}">
        <p14:creationId xmlns:p14="http://schemas.microsoft.com/office/powerpoint/2010/main" val="3881662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0C6CE9-9F95-4D62-A7C0-B0A6915E8F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674C0F-70F0-49E1-8429-EAA7A4D04B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8A5882-609B-4D49-987E-77A98F12CB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5D53E7-BDEF-4A27-AECC-EBFB284CF271}" type="datetimeFigureOut">
              <a:rPr lang="en-IN" smtClean="0"/>
              <a:t>06-02-2020</a:t>
            </a:fld>
            <a:endParaRPr lang="en-IN"/>
          </a:p>
        </p:txBody>
      </p:sp>
      <p:sp>
        <p:nvSpPr>
          <p:cNvPr id="5" name="Footer Placeholder 4">
            <a:extLst>
              <a:ext uri="{FF2B5EF4-FFF2-40B4-BE49-F238E27FC236}">
                <a16:creationId xmlns:a16="http://schemas.microsoft.com/office/drawing/2014/main" id="{62DB6081-E951-49FA-A6DE-2E82EAFDFF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40A86FF-7A01-404E-A511-703AF20E05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08BFBF-9CCE-4273-93ED-21D0E6B4AB77}" type="slidenum">
              <a:rPr lang="en-IN" smtClean="0"/>
              <a:t>‹#›</a:t>
            </a:fld>
            <a:endParaRPr lang="en-IN"/>
          </a:p>
        </p:txBody>
      </p:sp>
    </p:spTree>
    <p:extLst>
      <p:ext uri="{BB962C8B-B14F-4D97-AF65-F5344CB8AC3E}">
        <p14:creationId xmlns:p14="http://schemas.microsoft.com/office/powerpoint/2010/main" val="3993769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3.png"/><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1.jp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3.jpg"/></Relationships>
</file>

<file path=ppt/slides/_rels/slide39.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9E3A37-85AF-4C12-83C4-A43D2ADAB0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1999" cy="6858000"/>
          </a:xfrm>
          <a:prstGeom prst="rect">
            <a:avLst/>
          </a:prstGeom>
        </p:spPr>
      </p:pic>
      <p:sp>
        <p:nvSpPr>
          <p:cNvPr id="6" name="TextBox 5">
            <a:extLst>
              <a:ext uri="{FF2B5EF4-FFF2-40B4-BE49-F238E27FC236}">
                <a16:creationId xmlns:a16="http://schemas.microsoft.com/office/drawing/2014/main" id="{E3403E08-DAE5-4F3B-A5B1-47BC22F79570}"/>
              </a:ext>
            </a:extLst>
          </p:cNvPr>
          <p:cNvSpPr txBox="1"/>
          <p:nvPr/>
        </p:nvSpPr>
        <p:spPr>
          <a:xfrm>
            <a:off x="4027164" y="3252538"/>
            <a:ext cx="4137671" cy="707886"/>
          </a:xfrm>
          <a:prstGeom prst="rect">
            <a:avLst/>
          </a:prstGeom>
          <a:noFill/>
        </p:spPr>
        <p:txBody>
          <a:bodyPr wrap="none" rtlCol="0">
            <a:spAutoFit/>
          </a:bodyPr>
          <a:lstStyle/>
          <a:p>
            <a:r>
              <a:rPr lang="en-IN" sz="4000" dirty="0">
                <a:solidFill>
                  <a:srgbClr val="ED5C5C"/>
                </a:solidFill>
                <a:latin typeface="Product Sans" panose="020B0403030502040203" pitchFamily="34" charset="0"/>
                <a:ea typeface="Raleway"/>
                <a:cs typeface="Raleway"/>
                <a:sym typeface="Raleway"/>
              </a:rPr>
              <a:t>Linear Regression</a:t>
            </a:r>
            <a:endParaRPr lang="en-IN" sz="4000" dirty="0">
              <a:solidFill>
                <a:srgbClr val="ED5C5C"/>
              </a:solidFill>
              <a:latin typeface="Product Sans" panose="020B0403030502040203" pitchFamily="34" charset="0"/>
            </a:endParaRPr>
          </a:p>
        </p:txBody>
      </p:sp>
    </p:spTree>
    <p:extLst>
      <p:ext uri="{BB962C8B-B14F-4D97-AF65-F5344CB8AC3E}">
        <p14:creationId xmlns:p14="http://schemas.microsoft.com/office/powerpoint/2010/main" val="1660523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92243C-E1A6-4A1B-A7F0-9FE46BA384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3" name="TextBox 2">
            <a:extLst>
              <a:ext uri="{FF2B5EF4-FFF2-40B4-BE49-F238E27FC236}">
                <a16:creationId xmlns:a16="http://schemas.microsoft.com/office/drawing/2014/main" id="{60D21A52-F1A2-4931-AD40-E2DC620E26FE}"/>
              </a:ext>
            </a:extLst>
          </p:cNvPr>
          <p:cNvSpPr txBox="1"/>
          <p:nvPr/>
        </p:nvSpPr>
        <p:spPr>
          <a:xfrm>
            <a:off x="417689" y="1077619"/>
            <a:ext cx="2002471" cy="584775"/>
          </a:xfrm>
          <a:prstGeom prst="rect">
            <a:avLst/>
          </a:prstGeom>
          <a:noFill/>
        </p:spPr>
        <p:txBody>
          <a:bodyPr wrap="none" rtlCol="0">
            <a:spAutoFit/>
          </a:bodyPr>
          <a:lstStyle/>
          <a:p>
            <a:r>
              <a:rPr lang="en-IN" sz="3200" dirty="0">
                <a:solidFill>
                  <a:schemeClr val="tx1">
                    <a:lumMod val="95000"/>
                    <a:lumOff val="5000"/>
                  </a:schemeClr>
                </a:solidFill>
                <a:latin typeface="Product Sans" panose="020B0403030502040203" pitchFamily="34" charset="0"/>
                <a:ea typeface="Raleway"/>
                <a:cs typeface="Raleway"/>
                <a:sym typeface="Raleway"/>
              </a:rPr>
              <a:t>Intuitively,</a:t>
            </a:r>
            <a:endParaRPr lang="en-IN" sz="3200" dirty="0">
              <a:solidFill>
                <a:schemeClr val="tx1">
                  <a:lumMod val="95000"/>
                  <a:lumOff val="5000"/>
                </a:schemeClr>
              </a:solidFill>
              <a:latin typeface="Product Sans" panose="020B0403030502040203" pitchFamily="34" charset="0"/>
            </a:endParaRPr>
          </a:p>
        </p:txBody>
      </p:sp>
      <p:sp>
        <p:nvSpPr>
          <p:cNvPr id="4" name="TextBox 3">
            <a:extLst>
              <a:ext uri="{FF2B5EF4-FFF2-40B4-BE49-F238E27FC236}">
                <a16:creationId xmlns:a16="http://schemas.microsoft.com/office/drawing/2014/main" id="{7260D0C1-C5DB-494E-91AC-21EC1A7FDB26}"/>
              </a:ext>
            </a:extLst>
          </p:cNvPr>
          <p:cNvSpPr txBox="1"/>
          <p:nvPr/>
        </p:nvSpPr>
        <p:spPr>
          <a:xfrm>
            <a:off x="417689" y="1662394"/>
            <a:ext cx="5396029" cy="461665"/>
          </a:xfrm>
          <a:prstGeom prst="rect">
            <a:avLst/>
          </a:prstGeom>
          <a:noFill/>
        </p:spPr>
        <p:txBody>
          <a:bodyPr wrap="none" rtlCol="0">
            <a:spAutoFit/>
          </a:bodyPr>
          <a:lstStyle/>
          <a:p>
            <a:r>
              <a:rPr lang="en-IN" sz="2400" dirty="0">
                <a:solidFill>
                  <a:schemeClr val="tx1">
                    <a:lumMod val="95000"/>
                    <a:lumOff val="5000"/>
                  </a:schemeClr>
                </a:solidFill>
                <a:latin typeface="Product Sans" panose="020B0403030502040203" pitchFamily="34" charset="0"/>
                <a:ea typeface="Raleway"/>
                <a:cs typeface="Raleway"/>
                <a:sym typeface="Raleway"/>
              </a:rPr>
              <a:t>Error = Correct value – Predicted value</a:t>
            </a:r>
            <a:endParaRPr lang="en-IN" sz="2400" dirty="0">
              <a:solidFill>
                <a:schemeClr val="tx1">
                  <a:lumMod val="95000"/>
                  <a:lumOff val="5000"/>
                </a:schemeClr>
              </a:solidFill>
              <a:latin typeface="Product Sans" panose="020B0403030502040203" pitchFamily="34" charset="0"/>
            </a:endParaRPr>
          </a:p>
        </p:txBody>
      </p:sp>
      <p:pic>
        <p:nvPicPr>
          <p:cNvPr id="7" name="Picture 6">
            <a:extLst>
              <a:ext uri="{FF2B5EF4-FFF2-40B4-BE49-F238E27FC236}">
                <a16:creationId xmlns:a16="http://schemas.microsoft.com/office/drawing/2014/main" id="{816B50B1-FCA1-41FE-9DC7-4CC23B7C6ECE}"/>
              </a:ext>
            </a:extLst>
          </p:cNvPr>
          <p:cNvPicPr>
            <a:picLocks noChangeAspect="1"/>
          </p:cNvPicPr>
          <p:nvPr/>
        </p:nvPicPr>
        <p:blipFill rotWithShape="1">
          <a:blip r:embed="rId4"/>
          <a:srcRect r="3507" b="3376"/>
          <a:stretch/>
        </p:blipFill>
        <p:spPr>
          <a:xfrm>
            <a:off x="417689" y="2515568"/>
            <a:ext cx="5250228" cy="3153711"/>
          </a:xfrm>
          <a:prstGeom prst="rect">
            <a:avLst/>
          </a:prstGeom>
        </p:spPr>
      </p:pic>
      <p:pic>
        <p:nvPicPr>
          <p:cNvPr id="8" name="Picture 7">
            <a:extLst>
              <a:ext uri="{FF2B5EF4-FFF2-40B4-BE49-F238E27FC236}">
                <a16:creationId xmlns:a16="http://schemas.microsoft.com/office/drawing/2014/main" id="{AE216561-2B4C-4035-A0DB-1B7EEB10BEC1}"/>
              </a:ext>
            </a:extLst>
          </p:cNvPr>
          <p:cNvPicPr>
            <a:picLocks noChangeAspect="1"/>
          </p:cNvPicPr>
          <p:nvPr/>
        </p:nvPicPr>
        <p:blipFill>
          <a:blip r:embed="rId5"/>
          <a:stretch>
            <a:fillRect/>
          </a:stretch>
        </p:blipFill>
        <p:spPr>
          <a:xfrm>
            <a:off x="5891145" y="2515567"/>
            <a:ext cx="5597044" cy="3153711"/>
          </a:xfrm>
          <a:prstGeom prst="rect">
            <a:avLst/>
          </a:prstGeom>
        </p:spPr>
      </p:pic>
    </p:spTree>
    <p:extLst>
      <p:ext uri="{BB962C8B-B14F-4D97-AF65-F5344CB8AC3E}">
        <p14:creationId xmlns:p14="http://schemas.microsoft.com/office/powerpoint/2010/main" val="2237554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6F779E-780C-4781-A16D-E6256D2BDF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pic>
        <p:nvPicPr>
          <p:cNvPr id="2" name="Google Shape;112;p22">
            <a:extLst>
              <a:ext uri="{FF2B5EF4-FFF2-40B4-BE49-F238E27FC236}">
                <a16:creationId xmlns:a16="http://schemas.microsoft.com/office/drawing/2014/main" id="{1001EF6C-0B23-430B-85E6-5FE30341A9A6}"/>
              </a:ext>
            </a:extLst>
          </p:cNvPr>
          <p:cNvPicPr preferRelativeResize="0"/>
          <p:nvPr/>
        </p:nvPicPr>
        <p:blipFill rotWithShape="1">
          <a:blip r:embed="rId3">
            <a:alphaModFix/>
          </a:blip>
          <a:srcRect l="30279"/>
          <a:stretch/>
        </p:blipFill>
        <p:spPr>
          <a:xfrm>
            <a:off x="4153075" y="2595125"/>
            <a:ext cx="3885849" cy="1667750"/>
          </a:xfrm>
          <a:prstGeom prst="rect">
            <a:avLst/>
          </a:prstGeom>
          <a:noFill/>
          <a:ln>
            <a:noFill/>
          </a:ln>
        </p:spPr>
      </p:pic>
      <p:sp>
        <p:nvSpPr>
          <p:cNvPr id="4" name="TextBox 3">
            <a:extLst>
              <a:ext uri="{FF2B5EF4-FFF2-40B4-BE49-F238E27FC236}">
                <a16:creationId xmlns:a16="http://schemas.microsoft.com/office/drawing/2014/main" id="{CBC64BAD-4496-46D6-B989-F79ADF749E62}"/>
              </a:ext>
            </a:extLst>
          </p:cNvPr>
          <p:cNvSpPr txBox="1"/>
          <p:nvPr/>
        </p:nvSpPr>
        <p:spPr>
          <a:xfrm>
            <a:off x="5271093" y="1487129"/>
            <a:ext cx="1649811" cy="1107996"/>
          </a:xfrm>
          <a:prstGeom prst="rect">
            <a:avLst/>
          </a:prstGeom>
          <a:noFill/>
        </p:spPr>
        <p:txBody>
          <a:bodyPr wrap="none" rtlCol="0">
            <a:spAutoFit/>
          </a:bodyPr>
          <a:lstStyle/>
          <a:p>
            <a:r>
              <a:rPr lang="en-IN" sz="6600" dirty="0">
                <a:solidFill>
                  <a:schemeClr val="tx1">
                    <a:lumMod val="95000"/>
                    <a:lumOff val="5000"/>
                  </a:schemeClr>
                </a:solidFill>
                <a:latin typeface="Product Sans" panose="020B0403030502040203" pitchFamily="34" charset="0"/>
                <a:ea typeface="Raleway"/>
                <a:cs typeface="Raleway"/>
                <a:sym typeface="Raleway"/>
              </a:rPr>
              <a:t>Loss</a:t>
            </a:r>
            <a:endParaRPr lang="en-IN" sz="6600" dirty="0">
              <a:solidFill>
                <a:schemeClr val="tx1">
                  <a:lumMod val="95000"/>
                  <a:lumOff val="5000"/>
                </a:schemeClr>
              </a:solidFill>
              <a:latin typeface="Product Sans" panose="020B0403030502040203" pitchFamily="34" charset="0"/>
            </a:endParaRPr>
          </a:p>
        </p:txBody>
      </p:sp>
    </p:spTree>
    <p:extLst>
      <p:ext uri="{BB962C8B-B14F-4D97-AF65-F5344CB8AC3E}">
        <p14:creationId xmlns:p14="http://schemas.microsoft.com/office/powerpoint/2010/main" val="2890909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40EB78-1789-4C18-B1C1-24E0240B62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pic>
        <p:nvPicPr>
          <p:cNvPr id="4" name="Google Shape;112;p22">
            <a:extLst>
              <a:ext uri="{FF2B5EF4-FFF2-40B4-BE49-F238E27FC236}">
                <a16:creationId xmlns:a16="http://schemas.microsoft.com/office/drawing/2014/main" id="{A9F4CB83-C805-4CB9-A2F0-45F967D9190C}"/>
              </a:ext>
            </a:extLst>
          </p:cNvPr>
          <p:cNvPicPr preferRelativeResize="0"/>
          <p:nvPr/>
        </p:nvPicPr>
        <p:blipFill rotWithShape="1">
          <a:blip r:embed="rId4">
            <a:alphaModFix/>
          </a:blip>
          <a:srcRect l="30279"/>
          <a:stretch/>
        </p:blipFill>
        <p:spPr>
          <a:xfrm>
            <a:off x="586912" y="2595125"/>
            <a:ext cx="3885849" cy="1667750"/>
          </a:xfrm>
          <a:prstGeom prst="rect">
            <a:avLst/>
          </a:prstGeom>
          <a:noFill/>
          <a:ln>
            <a:noFill/>
          </a:ln>
        </p:spPr>
      </p:pic>
      <p:pic>
        <p:nvPicPr>
          <p:cNvPr id="7" name="Google Shape;119;p23">
            <a:extLst>
              <a:ext uri="{FF2B5EF4-FFF2-40B4-BE49-F238E27FC236}">
                <a16:creationId xmlns:a16="http://schemas.microsoft.com/office/drawing/2014/main" id="{B13E7822-6001-430A-8827-46B36CECBB14}"/>
              </a:ext>
            </a:extLst>
          </p:cNvPr>
          <p:cNvPicPr preferRelativeResize="0"/>
          <p:nvPr/>
        </p:nvPicPr>
        <p:blipFill rotWithShape="1">
          <a:blip r:embed="rId5">
            <a:alphaModFix/>
          </a:blip>
          <a:srcRect l="30278" r="8341"/>
          <a:stretch/>
        </p:blipFill>
        <p:spPr>
          <a:xfrm>
            <a:off x="6590684" y="2045995"/>
            <a:ext cx="4620164" cy="2766009"/>
          </a:xfrm>
          <a:prstGeom prst="rect">
            <a:avLst/>
          </a:prstGeom>
          <a:noFill/>
          <a:ln>
            <a:noFill/>
          </a:ln>
        </p:spPr>
      </p:pic>
      <p:sp>
        <p:nvSpPr>
          <p:cNvPr id="10" name="Arrow: Right 9">
            <a:extLst>
              <a:ext uri="{FF2B5EF4-FFF2-40B4-BE49-F238E27FC236}">
                <a16:creationId xmlns:a16="http://schemas.microsoft.com/office/drawing/2014/main" id="{CD972B57-CF40-42DE-99B2-5ECB9982AF45}"/>
              </a:ext>
            </a:extLst>
          </p:cNvPr>
          <p:cNvSpPr/>
          <p:nvPr/>
        </p:nvSpPr>
        <p:spPr>
          <a:xfrm>
            <a:off x="4541298" y="3219039"/>
            <a:ext cx="1928039" cy="397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94333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D40842-EB56-4A65-A112-32F01C643E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pic>
        <p:nvPicPr>
          <p:cNvPr id="3" name="Google Shape;134;p25">
            <a:extLst>
              <a:ext uri="{FF2B5EF4-FFF2-40B4-BE49-F238E27FC236}">
                <a16:creationId xmlns:a16="http://schemas.microsoft.com/office/drawing/2014/main" id="{BAD1CEE1-96A8-4176-A3C2-097259C7D2C7}"/>
              </a:ext>
            </a:extLst>
          </p:cNvPr>
          <p:cNvPicPr preferRelativeResize="0"/>
          <p:nvPr/>
        </p:nvPicPr>
        <p:blipFill rotWithShape="1">
          <a:blip r:embed="rId4">
            <a:alphaModFix/>
          </a:blip>
          <a:srcRect l="21194" r="7198"/>
          <a:stretch/>
        </p:blipFill>
        <p:spPr>
          <a:xfrm>
            <a:off x="7722523" y="2754762"/>
            <a:ext cx="4139739" cy="2124325"/>
          </a:xfrm>
          <a:prstGeom prst="rect">
            <a:avLst/>
          </a:prstGeom>
          <a:noFill/>
          <a:ln>
            <a:noFill/>
          </a:ln>
        </p:spPr>
      </p:pic>
      <p:pic>
        <p:nvPicPr>
          <p:cNvPr id="5" name="Google Shape;119;p23">
            <a:extLst>
              <a:ext uri="{FF2B5EF4-FFF2-40B4-BE49-F238E27FC236}">
                <a16:creationId xmlns:a16="http://schemas.microsoft.com/office/drawing/2014/main" id="{CFF03B77-B372-4510-AEE6-9C7409B74846}"/>
              </a:ext>
            </a:extLst>
          </p:cNvPr>
          <p:cNvPicPr preferRelativeResize="0"/>
          <p:nvPr/>
        </p:nvPicPr>
        <p:blipFill rotWithShape="1">
          <a:blip r:embed="rId4">
            <a:alphaModFix/>
          </a:blip>
          <a:srcRect l="30278" r="8341"/>
          <a:stretch/>
        </p:blipFill>
        <p:spPr>
          <a:xfrm>
            <a:off x="563957" y="2433921"/>
            <a:ext cx="4620164" cy="2766009"/>
          </a:xfrm>
          <a:prstGeom prst="rect">
            <a:avLst/>
          </a:prstGeom>
          <a:noFill/>
          <a:ln>
            <a:noFill/>
          </a:ln>
        </p:spPr>
      </p:pic>
      <p:sp>
        <p:nvSpPr>
          <p:cNvPr id="6" name="Arrow: Right 5">
            <a:extLst>
              <a:ext uri="{FF2B5EF4-FFF2-40B4-BE49-F238E27FC236}">
                <a16:creationId xmlns:a16="http://schemas.microsoft.com/office/drawing/2014/main" id="{8D07DC6D-7ED4-4F65-A75B-5EF1DCC0754C}"/>
              </a:ext>
            </a:extLst>
          </p:cNvPr>
          <p:cNvSpPr/>
          <p:nvPr/>
        </p:nvSpPr>
        <p:spPr>
          <a:xfrm>
            <a:off x="5320528" y="3618195"/>
            <a:ext cx="1928039" cy="397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73641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FF727D-F77E-4690-BCAC-CB64E585B7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2" y="0"/>
            <a:ext cx="12191999" cy="6858000"/>
          </a:xfrm>
          <a:prstGeom prst="rect">
            <a:avLst/>
          </a:prstGeom>
        </p:spPr>
      </p:pic>
      <p:pic>
        <p:nvPicPr>
          <p:cNvPr id="2" name="Google Shape;134;p25">
            <a:extLst>
              <a:ext uri="{FF2B5EF4-FFF2-40B4-BE49-F238E27FC236}">
                <a16:creationId xmlns:a16="http://schemas.microsoft.com/office/drawing/2014/main" id="{AA4D2F3D-5F73-4E27-9BEF-D02955CD4600}"/>
              </a:ext>
            </a:extLst>
          </p:cNvPr>
          <p:cNvPicPr preferRelativeResize="0"/>
          <p:nvPr/>
        </p:nvPicPr>
        <p:blipFill>
          <a:blip r:embed="rId4">
            <a:alphaModFix/>
          </a:blip>
          <a:stretch>
            <a:fillRect/>
          </a:stretch>
        </p:blipFill>
        <p:spPr>
          <a:xfrm>
            <a:off x="3205438" y="2529981"/>
            <a:ext cx="5781123" cy="2124325"/>
          </a:xfrm>
          <a:prstGeom prst="rect">
            <a:avLst/>
          </a:prstGeom>
          <a:noFill/>
          <a:ln>
            <a:noFill/>
          </a:ln>
        </p:spPr>
      </p:pic>
      <p:sp>
        <p:nvSpPr>
          <p:cNvPr id="3" name="TextBox 2">
            <a:extLst>
              <a:ext uri="{FF2B5EF4-FFF2-40B4-BE49-F238E27FC236}">
                <a16:creationId xmlns:a16="http://schemas.microsoft.com/office/drawing/2014/main" id="{60349515-3A7C-4B15-90CA-AEA20E838D2B}"/>
              </a:ext>
            </a:extLst>
          </p:cNvPr>
          <p:cNvSpPr txBox="1"/>
          <p:nvPr/>
        </p:nvSpPr>
        <p:spPr>
          <a:xfrm>
            <a:off x="4807025" y="1865839"/>
            <a:ext cx="2577950" cy="584775"/>
          </a:xfrm>
          <a:prstGeom prst="rect">
            <a:avLst/>
          </a:prstGeom>
          <a:noFill/>
        </p:spPr>
        <p:txBody>
          <a:bodyPr wrap="none" rtlCol="0">
            <a:spAutoFit/>
          </a:bodyPr>
          <a:lstStyle/>
          <a:p>
            <a:pPr algn="ctr"/>
            <a:r>
              <a:rPr lang="en-IN" sz="3200" dirty="0">
                <a:solidFill>
                  <a:schemeClr val="tx1">
                    <a:lumMod val="95000"/>
                    <a:lumOff val="5000"/>
                  </a:schemeClr>
                </a:solidFill>
                <a:latin typeface="Product Sans" panose="020B0403030502040203" pitchFamily="34" charset="0"/>
                <a:ea typeface="Raleway"/>
                <a:cs typeface="Raleway"/>
                <a:sym typeface="Raleway"/>
              </a:rPr>
              <a:t>Loss function</a:t>
            </a:r>
            <a:endParaRPr lang="en-IN" sz="3200" dirty="0">
              <a:solidFill>
                <a:schemeClr val="tx1">
                  <a:lumMod val="95000"/>
                  <a:lumOff val="5000"/>
                </a:schemeClr>
              </a:solidFill>
              <a:latin typeface="Product Sans" panose="020B0403030502040203" pitchFamily="34" charset="0"/>
            </a:endParaRPr>
          </a:p>
        </p:txBody>
      </p:sp>
    </p:spTree>
    <p:extLst>
      <p:ext uri="{BB962C8B-B14F-4D97-AF65-F5344CB8AC3E}">
        <p14:creationId xmlns:p14="http://schemas.microsoft.com/office/powerpoint/2010/main" val="2035802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DB24801-D64D-40BC-8BCF-969B8A72F1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1999" cy="6858000"/>
          </a:xfrm>
          <a:prstGeom prst="rect">
            <a:avLst/>
          </a:prstGeom>
        </p:spPr>
      </p:pic>
      <p:sp>
        <p:nvSpPr>
          <p:cNvPr id="3" name="TextBox 2">
            <a:extLst>
              <a:ext uri="{FF2B5EF4-FFF2-40B4-BE49-F238E27FC236}">
                <a16:creationId xmlns:a16="http://schemas.microsoft.com/office/drawing/2014/main" id="{FA39C831-FAED-4F24-B846-61358380E31F}"/>
              </a:ext>
            </a:extLst>
          </p:cNvPr>
          <p:cNvSpPr txBox="1"/>
          <p:nvPr/>
        </p:nvSpPr>
        <p:spPr>
          <a:xfrm>
            <a:off x="427529" y="1680412"/>
            <a:ext cx="1983235" cy="584775"/>
          </a:xfrm>
          <a:prstGeom prst="rect">
            <a:avLst/>
          </a:prstGeom>
          <a:noFill/>
        </p:spPr>
        <p:txBody>
          <a:bodyPr wrap="none" rtlCol="0">
            <a:spAutoFit/>
          </a:bodyPr>
          <a:lstStyle/>
          <a:p>
            <a:r>
              <a:rPr lang="en-IN" sz="3200" dirty="0">
                <a:solidFill>
                  <a:schemeClr val="tx1">
                    <a:lumMod val="95000"/>
                    <a:lumOff val="5000"/>
                  </a:schemeClr>
                </a:solidFill>
                <a:latin typeface="Product Sans" panose="020B0403030502040203" pitchFamily="34" charset="0"/>
                <a:ea typeface="Raleway"/>
                <a:cs typeface="Raleway"/>
                <a:sym typeface="Raleway"/>
              </a:rPr>
              <a:t>y = mx + b</a:t>
            </a:r>
            <a:endParaRPr lang="en-IN" sz="3200" dirty="0">
              <a:solidFill>
                <a:schemeClr val="tx1">
                  <a:lumMod val="95000"/>
                  <a:lumOff val="5000"/>
                </a:schemeClr>
              </a:solidFill>
              <a:latin typeface="Product Sans" panose="020B0403030502040203" pitchFamily="34" charset="0"/>
            </a:endParaRPr>
          </a:p>
        </p:txBody>
      </p:sp>
      <p:sp>
        <p:nvSpPr>
          <p:cNvPr id="4" name="TextBox 3">
            <a:extLst>
              <a:ext uri="{FF2B5EF4-FFF2-40B4-BE49-F238E27FC236}">
                <a16:creationId xmlns:a16="http://schemas.microsoft.com/office/drawing/2014/main" id="{5C022B2B-3AC0-401F-B077-827631EBDA0C}"/>
              </a:ext>
            </a:extLst>
          </p:cNvPr>
          <p:cNvSpPr txBox="1"/>
          <p:nvPr/>
        </p:nvSpPr>
        <p:spPr>
          <a:xfrm>
            <a:off x="427529" y="2586027"/>
            <a:ext cx="7356501" cy="1569660"/>
          </a:xfrm>
          <a:prstGeom prst="rect">
            <a:avLst/>
          </a:prstGeom>
          <a:noFill/>
        </p:spPr>
        <p:txBody>
          <a:bodyPr wrap="none" rtlCol="0">
            <a:spAutoFit/>
          </a:bodyPr>
          <a:lstStyle/>
          <a:p>
            <a:r>
              <a:rPr lang="en-IN" sz="2400" dirty="0">
                <a:solidFill>
                  <a:schemeClr val="tx1">
                    <a:lumMod val="95000"/>
                    <a:lumOff val="5000"/>
                  </a:schemeClr>
                </a:solidFill>
                <a:latin typeface="Product Sans" panose="020B0403030502040203" pitchFamily="34" charset="0"/>
                <a:ea typeface="Raleway"/>
                <a:cs typeface="Raleway"/>
                <a:sym typeface="Raleway"/>
              </a:rPr>
              <a:t>m and b are the 2 parameters that make up the line.</a:t>
            </a:r>
          </a:p>
          <a:p>
            <a:endParaRPr lang="en-IN" sz="2400" dirty="0">
              <a:solidFill>
                <a:schemeClr val="tx1">
                  <a:lumMod val="95000"/>
                  <a:lumOff val="5000"/>
                </a:schemeClr>
              </a:solidFill>
              <a:latin typeface="Product Sans" panose="020B0403030502040203" pitchFamily="34" charset="0"/>
              <a:sym typeface="Raleway"/>
            </a:endParaRPr>
          </a:p>
          <a:p>
            <a:r>
              <a:rPr lang="en-IN" sz="2400" dirty="0">
                <a:solidFill>
                  <a:schemeClr val="tx1">
                    <a:lumMod val="95000"/>
                    <a:lumOff val="5000"/>
                  </a:schemeClr>
                </a:solidFill>
                <a:latin typeface="Product Sans" panose="020B0403030502040203" pitchFamily="34" charset="0"/>
                <a:sym typeface="Raleway"/>
              </a:rPr>
              <a:t>Our job:</a:t>
            </a:r>
          </a:p>
          <a:p>
            <a:r>
              <a:rPr lang="en-IN" sz="2400" dirty="0">
                <a:solidFill>
                  <a:schemeClr val="tx1">
                    <a:lumMod val="95000"/>
                    <a:lumOff val="5000"/>
                  </a:schemeClr>
                </a:solidFill>
                <a:latin typeface="Product Sans" panose="020B0403030502040203" pitchFamily="34" charset="0"/>
                <a:sym typeface="Raleway"/>
              </a:rPr>
              <a:t>Find m, b such that there is minimum loss for that line.</a:t>
            </a:r>
            <a:endParaRPr lang="en-IN" sz="2400" dirty="0">
              <a:solidFill>
                <a:schemeClr val="tx1">
                  <a:lumMod val="95000"/>
                  <a:lumOff val="5000"/>
                </a:schemeClr>
              </a:solidFill>
              <a:latin typeface="Product Sans" panose="020B0403030502040203" pitchFamily="34" charset="0"/>
            </a:endParaRPr>
          </a:p>
        </p:txBody>
      </p:sp>
    </p:spTree>
    <p:extLst>
      <p:ext uri="{BB962C8B-B14F-4D97-AF65-F5344CB8AC3E}">
        <p14:creationId xmlns:p14="http://schemas.microsoft.com/office/powerpoint/2010/main" val="2064371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DDB2404-DBC8-4107-9C8A-42FB1BFD70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311"/>
            <a:ext cx="12191999" cy="6858000"/>
          </a:xfrm>
          <a:prstGeom prst="rect">
            <a:avLst/>
          </a:prstGeom>
        </p:spPr>
      </p:pic>
      <p:sp>
        <p:nvSpPr>
          <p:cNvPr id="3" name="TextBox 2">
            <a:extLst>
              <a:ext uri="{FF2B5EF4-FFF2-40B4-BE49-F238E27FC236}">
                <a16:creationId xmlns:a16="http://schemas.microsoft.com/office/drawing/2014/main" id="{5DB3826D-7EC4-4F9C-81FB-CF0A5D652AA7}"/>
              </a:ext>
            </a:extLst>
          </p:cNvPr>
          <p:cNvSpPr txBox="1"/>
          <p:nvPr/>
        </p:nvSpPr>
        <p:spPr>
          <a:xfrm>
            <a:off x="427529" y="1680412"/>
            <a:ext cx="5320687" cy="584775"/>
          </a:xfrm>
          <a:prstGeom prst="rect">
            <a:avLst/>
          </a:prstGeom>
          <a:noFill/>
        </p:spPr>
        <p:txBody>
          <a:bodyPr wrap="none" rtlCol="0">
            <a:spAutoFit/>
          </a:bodyPr>
          <a:lstStyle/>
          <a:p>
            <a:r>
              <a:rPr lang="en-IN" sz="3200" dirty="0">
                <a:solidFill>
                  <a:schemeClr val="tx1">
                    <a:lumMod val="95000"/>
                    <a:lumOff val="5000"/>
                  </a:schemeClr>
                </a:solidFill>
                <a:latin typeface="Product Sans" panose="020B0403030502040203" pitchFamily="34" charset="0"/>
                <a:ea typeface="Raleway"/>
                <a:cs typeface="Raleway"/>
                <a:sym typeface="Raleway"/>
              </a:rPr>
              <a:t>Features, weights and biases</a:t>
            </a:r>
            <a:endParaRPr lang="en-IN" sz="3200" dirty="0">
              <a:solidFill>
                <a:schemeClr val="tx1">
                  <a:lumMod val="95000"/>
                  <a:lumOff val="5000"/>
                </a:schemeClr>
              </a:solidFill>
              <a:latin typeface="Product Sans" panose="020B0403030502040203" pitchFamily="34" charset="0"/>
            </a:endParaRPr>
          </a:p>
        </p:txBody>
      </p:sp>
      <p:sp>
        <p:nvSpPr>
          <p:cNvPr id="4" name="TextBox 3">
            <a:extLst>
              <a:ext uri="{FF2B5EF4-FFF2-40B4-BE49-F238E27FC236}">
                <a16:creationId xmlns:a16="http://schemas.microsoft.com/office/drawing/2014/main" id="{58FCA6D1-5A33-42F5-9A94-6BBCAFF2DF83}"/>
              </a:ext>
            </a:extLst>
          </p:cNvPr>
          <p:cNvSpPr txBox="1"/>
          <p:nvPr/>
        </p:nvSpPr>
        <p:spPr>
          <a:xfrm>
            <a:off x="427529" y="2586027"/>
            <a:ext cx="11272102" cy="3046988"/>
          </a:xfrm>
          <a:prstGeom prst="rect">
            <a:avLst/>
          </a:prstGeom>
          <a:noFill/>
        </p:spPr>
        <p:txBody>
          <a:bodyPr wrap="square" rtlCol="0">
            <a:spAutoFit/>
          </a:bodyPr>
          <a:lstStyle/>
          <a:p>
            <a:r>
              <a:rPr lang="en-IN" sz="2400" dirty="0">
                <a:solidFill>
                  <a:schemeClr val="tx1">
                    <a:lumMod val="95000"/>
                    <a:lumOff val="5000"/>
                  </a:schemeClr>
                </a:solidFill>
                <a:latin typeface="Product Sans" panose="020B0403030502040203" pitchFamily="34" charset="0"/>
                <a:ea typeface="Raleway"/>
                <a:cs typeface="Raleway"/>
                <a:sym typeface="Raleway"/>
              </a:rPr>
              <a:t>A </a:t>
            </a:r>
            <a:r>
              <a:rPr lang="en-IN" sz="2400" b="1" dirty="0">
                <a:solidFill>
                  <a:schemeClr val="tx1">
                    <a:lumMod val="95000"/>
                    <a:lumOff val="5000"/>
                  </a:schemeClr>
                </a:solidFill>
                <a:latin typeface="Product Sans" panose="020B0403030502040203" pitchFamily="34" charset="0"/>
                <a:ea typeface="Raleway"/>
                <a:cs typeface="Raleway"/>
                <a:sym typeface="Raleway"/>
              </a:rPr>
              <a:t>feature</a:t>
            </a:r>
            <a:r>
              <a:rPr lang="en-IN" sz="2400" dirty="0">
                <a:solidFill>
                  <a:schemeClr val="tx1">
                    <a:lumMod val="95000"/>
                    <a:lumOff val="5000"/>
                  </a:schemeClr>
                </a:solidFill>
                <a:latin typeface="Product Sans" panose="020B0403030502040203" pitchFamily="34" charset="0"/>
                <a:ea typeface="Raleway"/>
                <a:cs typeface="Raleway"/>
                <a:sym typeface="Raleway"/>
              </a:rPr>
              <a:t> is an individual measurable property or </a:t>
            </a:r>
            <a:r>
              <a:rPr lang="en-IN" sz="2400" b="1" dirty="0">
                <a:solidFill>
                  <a:schemeClr val="tx1">
                    <a:lumMod val="95000"/>
                    <a:lumOff val="5000"/>
                  </a:schemeClr>
                </a:solidFill>
                <a:latin typeface="Product Sans" panose="020B0403030502040203" pitchFamily="34" charset="0"/>
                <a:ea typeface="Raleway"/>
                <a:cs typeface="Raleway"/>
                <a:sym typeface="Raleway"/>
              </a:rPr>
              <a:t>characteristic</a:t>
            </a:r>
            <a:r>
              <a:rPr lang="en-IN" sz="2400" dirty="0">
                <a:solidFill>
                  <a:schemeClr val="tx1">
                    <a:lumMod val="95000"/>
                    <a:lumOff val="5000"/>
                  </a:schemeClr>
                </a:solidFill>
                <a:latin typeface="Product Sans" panose="020B0403030502040203" pitchFamily="34" charset="0"/>
                <a:ea typeface="Raleway"/>
                <a:cs typeface="Raleway"/>
                <a:sym typeface="Raleway"/>
              </a:rPr>
              <a:t> of a phenomenon being observed.</a:t>
            </a:r>
          </a:p>
          <a:p>
            <a:endParaRPr lang="en-IN" sz="2400" dirty="0">
              <a:solidFill>
                <a:schemeClr val="tx1">
                  <a:lumMod val="95000"/>
                  <a:lumOff val="5000"/>
                </a:schemeClr>
              </a:solidFill>
              <a:latin typeface="Product Sans" panose="020B0403030502040203" pitchFamily="34" charset="0"/>
              <a:sym typeface="Raleway"/>
            </a:endParaRPr>
          </a:p>
          <a:p>
            <a:r>
              <a:rPr lang="en-IN" sz="2400" dirty="0">
                <a:solidFill>
                  <a:schemeClr val="tx1">
                    <a:lumMod val="95000"/>
                    <a:lumOff val="5000"/>
                  </a:schemeClr>
                </a:solidFill>
                <a:latin typeface="Product Sans" panose="020B0403030502040203" pitchFamily="34" charset="0"/>
                <a:sym typeface="Raleway"/>
              </a:rPr>
              <a:t>The </a:t>
            </a:r>
            <a:r>
              <a:rPr lang="en-IN" sz="2400" b="1" dirty="0">
                <a:solidFill>
                  <a:schemeClr val="tx1">
                    <a:lumMod val="95000"/>
                    <a:lumOff val="5000"/>
                  </a:schemeClr>
                </a:solidFill>
                <a:latin typeface="Product Sans" panose="020B0403030502040203" pitchFamily="34" charset="0"/>
                <a:sym typeface="Raleway"/>
              </a:rPr>
              <a:t>weight</a:t>
            </a:r>
            <a:r>
              <a:rPr lang="en-IN" sz="2400" dirty="0">
                <a:solidFill>
                  <a:schemeClr val="tx1">
                    <a:lumMod val="95000"/>
                    <a:lumOff val="5000"/>
                  </a:schemeClr>
                </a:solidFill>
                <a:latin typeface="Product Sans" panose="020B0403030502040203" pitchFamily="34" charset="0"/>
                <a:sym typeface="Raleway"/>
              </a:rPr>
              <a:t> is the </a:t>
            </a:r>
            <a:r>
              <a:rPr lang="en-IN" sz="2400" b="1" dirty="0">
                <a:solidFill>
                  <a:schemeClr val="tx1">
                    <a:lumMod val="95000"/>
                    <a:lumOff val="5000"/>
                  </a:schemeClr>
                </a:solidFill>
                <a:latin typeface="Product Sans" panose="020B0403030502040203" pitchFamily="34" charset="0"/>
                <a:sym typeface="Raleway"/>
              </a:rPr>
              <a:t>coefficient of a feature</a:t>
            </a:r>
            <a:r>
              <a:rPr lang="en-IN" sz="2400" dirty="0">
                <a:solidFill>
                  <a:schemeClr val="tx1">
                    <a:lumMod val="95000"/>
                    <a:lumOff val="5000"/>
                  </a:schemeClr>
                </a:solidFill>
                <a:latin typeface="Product Sans" panose="020B0403030502040203" pitchFamily="34" charset="0"/>
                <a:sym typeface="Raleway"/>
              </a:rPr>
              <a:t>.</a:t>
            </a:r>
          </a:p>
          <a:p>
            <a:endParaRPr lang="en-IN" sz="2400" dirty="0">
              <a:solidFill>
                <a:schemeClr val="tx1">
                  <a:lumMod val="95000"/>
                  <a:lumOff val="5000"/>
                </a:schemeClr>
              </a:solidFill>
              <a:latin typeface="Product Sans" panose="020B0403030502040203" pitchFamily="34" charset="0"/>
              <a:sym typeface="Raleway"/>
            </a:endParaRPr>
          </a:p>
          <a:p>
            <a:r>
              <a:rPr lang="en-IN" sz="2400" b="1" dirty="0">
                <a:solidFill>
                  <a:schemeClr val="tx1">
                    <a:lumMod val="95000"/>
                    <a:lumOff val="5000"/>
                  </a:schemeClr>
                </a:solidFill>
                <a:latin typeface="Product Sans" panose="020B0403030502040203" pitchFamily="34" charset="0"/>
                <a:sym typeface="Raleway"/>
              </a:rPr>
              <a:t>Bias </a:t>
            </a:r>
            <a:r>
              <a:rPr lang="en-IN" sz="2400" dirty="0">
                <a:solidFill>
                  <a:schemeClr val="tx1">
                    <a:lumMod val="95000"/>
                    <a:lumOff val="5000"/>
                  </a:schemeClr>
                </a:solidFill>
                <a:latin typeface="Product Sans" panose="020B0403030502040203" pitchFamily="34" charset="0"/>
                <a:sym typeface="Raleway"/>
              </a:rPr>
              <a:t>is then used to </a:t>
            </a:r>
            <a:r>
              <a:rPr lang="en-IN" sz="2400" b="1" dirty="0">
                <a:solidFill>
                  <a:schemeClr val="tx1">
                    <a:lumMod val="95000"/>
                    <a:lumOff val="5000"/>
                  </a:schemeClr>
                </a:solidFill>
                <a:latin typeface="Product Sans" panose="020B0403030502040203" pitchFamily="34" charset="0"/>
                <a:sym typeface="Raleway"/>
              </a:rPr>
              <a:t>shift</a:t>
            </a:r>
            <a:r>
              <a:rPr lang="en-IN" sz="2400" dirty="0">
                <a:solidFill>
                  <a:schemeClr val="tx1">
                    <a:lumMod val="95000"/>
                    <a:lumOff val="5000"/>
                  </a:schemeClr>
                </a:solidFill>
                <a:latin typeface="Product Sans" panose="020B0403030502040203" pitchFamily="34" charset="0"/>
                <a:sym typeface="Raleway"/>
              </a:rPr>
              <a:t> the output.</a:t>
            </a:r>
          </a:p>
          <a:p>
            <a:endParaRPr lang="en-IN" sz="2400" b="1" dirty="0">
              <a:solidFill>
                <a:schemeClr val="tx1">
                  <a:lumMod val="95000"/>
                  <a:lumOff val="5000"/>
                </a:schemeClr>
              </a:solidFill>
              <a:latin typeface="Product Sans" panose="020B0403030502040203" pitchFamily="34" charset="0"/>
              <a:sym typeface="Raleway"/>
            </a:endParaRPr>
          </a:p>
          <a:p>
            <a:r>
              <a:rPr lang="en-IN" sz="2400" dirty="0">
                <a:solidFill>
                  <a:schemeClr val="tx1">
                    <a:lumMod val="95000"/>
                    <a:lumOff val="5000"/>
                  </a:schemeClr>
                </a:solidFill>
                <a:latin typeface="Product Sans" panose="020B0403030502040203" pitchFamily="34" charset="0"/>
                <a:sym typeface="Raleway"/>
              </a:rPr>
              <a:t>The </a:t>
            </a:r>
            <a:r>
              <a:rPr lang="en-IN" sz="2400" b="1" dirty="0">
                <a:solidFill>
                  <a:schemeClr val="tx1">
                    <a:lumMod val="95000"/>
                    <a:lumOff val="5000"/>
                  </a:schemeClr>
                </a:solidFill>
                <a:latin typeface="Product Sans" panose="020B0403030502040203" pitchFamily="34" charset="0"/>
                <a:sym typeface="Raleway"/>
              </a:rPr>
              <a:t>output </a:t>
            </a:r>
            <a:r>
              <a:rPr lang="en-IN" sz="2400" dirty="0">
                <a:solidFill>
                  <a:schemeClr val="tx1">
                    <a:lumMod val="95000"/>
                    <a:lumOff val="5000"/>
                  </a:schemeClr>
                </a:solidFill>
                <a:latin typeface="Product Sans" panose="020B0403030502040203" pitchFamily="34" charset="0"/>
                <a:sym typeface="Raleway"/>
              </a:rPr>
              <a:t>of the combination is called a </a:t>
            </a:r>
            <a:r>
              <a:rPr lang="en-IN" sz="2400" b="1" dirty="0">
                <a:solidFill>
                  <a:schemeClr val="tx1">
                    <a:lumMod val="95000"/>
                    <a:lumOff val="5000"/>
                  </a:schemeClr>
                </a:solidFill>
                <a:latin typeface="Product Sans" panose="020B0403030502040203" pitchFamily="34" charset="0"/>
                <a:sym typeface="Raleway"/>
              </a:rPr>
              <a:t>label.</a:t>
            </a:r>
            <a:endParaRPr lang="en-IN" sz="2400" b="1" dirty="0">
              <a:solidFill>
                <a:schemeClr val="tx1">
                  <a:lumMod val="95000"/>
                  <a:lumOff val="5000"/>
                </a:schemeClr>
              </a:solidFill>
              <a:latin typeface="Product Sans" panose="020B0403030502040203" pitchFamily="34" charset="0"/>
            </a:endParaRPr>
          </a:p>
        </p:txBody>
      </p:sp>
    </p:spTree>
    <p:extLst>
      <p:ext uri="{BB962C8B-B14F-4D97-AF65-F5344CB8AC3E}">
        <p14:creationId xmlns:p14="http://schemas.microsoft.com/office/powerpoint/2010/main" val="1847454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964A9F5-16E2-4D49-9070-D2859F192B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1999" cy="6858000"/>
          </a:xfrm>
          <a:prstGeom prst="rect">
            <a:avLst/>
          </a:prstGeom>
        </p:spPr>
      </p:pic>
      <p:sp>
        <p:nvSpPr>
          <p:cNvPr id="3" name="TextBox 2">
            <a:extLst>
              <a:ext uri="{FF2B5EF4-FFF2-40B4-BE49-F238E27FC236}">
                <a16:creationId xmlns:a16="http://schemas.microsoft.com/office/drawing/2014/main" id="{3F5843F9-EDFD-47F0-949C-BF8BB9A7F599}"/>
              </a:ext>
            </a:extLst>
          </p:cNvPr>
          <p:cNvSpPr txBox="1"/>
          <p:nvPr/>
        </p:nvSpPr>
        <p:spPr>
          <a:xfrm>
            <a:off x="3021278" y="2890391"/>
            <a:ext cx="6149440" cy="1077218"/>
          </a:xfrm>
          <a:prstGeom prst="rect">
            <a:avLst/>
          </a:prstGeom>
          <a:noFill/>
        </p:spPr>
        <p:txBody>
          <a:bodyPr wrap="none" rtlCol="0">
            <a:spAutoFit/>
          </a:bodyPr>
          <a:lstStyle/>
          <a:p>
            <a:r>
              <a:rPr lang="en-IN" sz="3200" dirty="0">
                <a:solidFill>
                  <a:schemeClr val="tx1">
                    <a:lumMod val="95000"/>
                    <a:lumOff val="5000"/>
                  </a:schemeClr>
                </a:solidFill>
                <a:latin typeface="Product Sans" panose="020B0403030502040203" pitchFamily="34" charset="0"/>
                <a:ea typeface="Raleway"/>
                <a:cs typeface="Raleway"/>
                <a:sym typeface="Raleway"/>
              </a:rPr>
              <a:t>salary = weight*experience + bias</a:t>
            </a:r>
          </a:p>
          <a:p>
            <a:r>
              <a:rPr lang="en-IN" sz="3200" dirty="0">
                <a:solidFill>
                  <a:schemeClr val="tx1">
                    <a:lumMod val="95000"/>
                    <a:lumOff val="5000"/>
                  </a:schemeClr>
                </a:solidFill>
                <a:latin typeface="Product Sans" panose="020B0403030502040203" pitchFamily="34" charset="0"/>
                <a:sym typeface="Raleway"/>
              </a:rPr>
              <a:t>    y                    m*x                     +   b</a:t>
            </a:r>
            <a:endParaRPr lang="en-IN" sz="3200" dirty="0">
              <a:solidFill>
                <a:schemeClr val="tx1">
                  <a:lumMod val="95000"/>
                  <a:lumOff val="5000"/>
                </a:schemeClr>
              </a:solidFill>
              <a:latin typeface="Product Sans" panose="020B0403030502040203" pitchFamily="34" charset="0"/>
            </a:endParaRPr>
          </a:p>
        </p:txBody>
      </p:sp>
    </p:spTree>
    <p:extLst>
      <p:ext uri="{BB962C8B-B14F-4D97-AF65-F5344CB8AC3E}">
        <p14:creationId xmlns:p14="http://schemas.microsoft.com/office/powerpoint/2010/main" val="2447197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01D2E8-CBE5-4B85-AF41-0B94AC9341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1999" cy="6858000"/>
          </a:xfrm>
          <a:prstGeom prst="rect">
            <a:avLst/>
          </a:prstGeom>
        </p:spPr>
      </p:pic>
      <p:sp>
        <p:nvSpPr>
          <p:cNvPr id="3" name="TextBox 2">
            <a:extLst>
              <a:ext uri="{FF2B5EF4-FFF2-40B4-BE49-F238E27FC236}">
                <a16:creationId xmlns:a16="http://schemas.microsoft.com/office/drawing/2014/main" id="{50BD9EAA-CDAF-46A5-AA46-90E491D18230}"/>
              </a:ext>
            </a:extLst>
          </p:cNvPr>
          <p:cNvSpPr txBox="1"/>
          <p:nvPr/>
        </p:nvSpPr>
        <p:spPr>
          <a:xfrm>
            <a:off x="371862" y="1782395"/>
            <a:ext cx="6340197" cy="3293209"/>
          </a:xfrm>
          <a:prstGeom prst="rect">
            <a:avLst/>
          </a:prstGeom>
          <a:noFill/>
        </p:spPr>
        <p:txBody>
          <a:bodyPr wrap="none" rtlCol="0">
            <a:spAutoFit/>
          </a:bodyPr>
          <a:lstStyle/>
          <a:p>
            <a:r>
              <a:rPr lang="en-IN" sz="3200" dirty="0">
                <a:solidFill>
                  <a:schemeClr val="tx1">
                    <a:lumMod val="95000"/>
                    <a:lumOff val="5000"/>
                  </a:schemeClr>
                </a:solidFill>
                <a:latin typeface="Product Sans" panose="020B0403030502040203" pitchFamily="34" charset="0"/>
                <a:ea typeface="Raleway"/>
                <a:cs typeface="Raleway"/>
                <a:sym typeface="Raleway"/>
              </a:rPr>
              <a:t>Reducing loss – intuition</a:t>
            </a:r>
          </a:p>
          <a:p>
            <a:endParaRPr lang="en-IN" sz="3200" dirty="0">
              <a:solidFill>
                <a:schemeClr val="tx1">
                  <a:lumMod val="95000"/>
                  <a:lumOff val="5000"/>
                </a:schemeClr>
              </a:solidFill>
              <a:latin typeface="Product Sans" panose="020B0403030502040203" pitchFamily="34" charset="0"/>
              <a:sym typeface="Raleway"/>
            </a:endParaRPr>
          </a:p>
          <a:p>
            <a:pPr marL="514350" indent="-514350">
              <a:buAutoNum type="arabicParenR"/>
            </a:pPr>
            <a:r>
              <a:rPr lang="en-IN" sz="2400" dirty="0">
                <a:solidFill>
                  <a:schemeClr val="tx1">
                    <a:lumMod val="95000"/>
                    <a:lumOff val="5000"/>
                  </a:schemeClr>
                </a:solidFill>
                <a:latin typeface="Product Sans" panose="020B0403030502040203" pitchFamily="34" charset="0"/>
                <a:sym typeface="Raleway"/>
              </a:rPr>
              <a:t>Start with some random values of m and b</a:t>
            </a:r>
          </a:p>
          <a:p>
            <a:pPr marL="514350" indent="-514350">
              <a:buAutoNum type="arabicParenR"/>
            </a:pPr>
            <a:r>
              <a:rPr lang="en-IN" sz="2400" dirty="0">
                <a:solidFill>
                  <a:schemeClr val="tx1">
                    <a:lumMod val="95000"/>
                    <a:lumOff val="5000"/>
                  </a:schemeClr>
                </a:solidFill>
                <a:latin typeface="Product Sans" panose="020B0403030502040203" pitchFamily="34" charset="0"/>
                <a:sym typeface="Raleway"/>
              </a:rPr>
              <a:t>Compute the loss</a:t>
            </a:r>
          </a:p>
          <a:p>
            <a:pPr marL="514350" indent="-514350">
              <a:buAutoNum type="arabicParenR"/>
            </a:pPr>
            <a:r>
              <a:rPr lang="en-IN" sz="2400" dirty="0">
                <a:solidFill>
                  <a:schemeClr val="tx1">
                    <a:lumMod val="95000"/>
                    <a:lumOff val="5000"/>
                  </a:schemeClr>
                </a:solidFill>
                <a:latin typeface="Product Sans" panose="020B0403030502040203" pitchFamily="34" charset="0"/>
                <a:sym typeface="Raleway"/>
              </a:rPr>
              <a:t>Update m and b</a:t>
            </a:r>
          </a:p>
          <a:p>
            <a:pPr marL="514350" indent="-514350">
              <a:buAutoNum type="arabicParenR"/>
            </a:pPr>
            <a:r>
              <a:rPr lang="en-IN" sz="2400" dirty="0">
                <a:solidFill>
                  <a:schemeClr val="tx1">
                    <a:lumMod val="95000"/>
                    <a:lumOff val="5000"/>
                  </a:schemeClr>
                </a:solidFill>
                <a:latin typeface="Product Sans" panose="020B0403030502040203" pitchFamily="34" charset="0"/>
                <a:sym typeface="Raleway"/>
              </a:rPr>
              <a:t>Repeat step 2</a:t>
            </a:r>
          </a:p>
          <a:p>
            <a:pPr marL="514350" indent="-514350">
              <a:buAutoNum type="arabicParenR"/>
            </a:pPr>
            <a:endParaRPr lang="en-IN" sz="2400" dirty="0">
              <a:solidFill>
                <a:schemeClr val="tx1">
                  <a:lumMod val="95000"/>
                  <a:lumOff val="5000"/>
                </a:schemeClr>
              </a:solidFill>
              <a:latin typeface="Product Sans" panose="020B0403030502040203" pitchFamily="34" charset="0"/>
              <a:sym typeface="Raleway"/>
            </a:endParaRPr>
          </a:p>
          <a:p>
            <a:r>
              <a:rPr lang="en-IN" sz="2400" dirty="0">
                <a:solidFill>
                  <a:schemeClr val="tx1">
                    <a:lumMod val="95000"/>
                    <a:lumOff val="5000"/>
                  </a:schemeClr>
                </a:solidFill>
                <a:latin typeface="Product Sans" panose="020B0403030502040203" pitchFamily="34" charset="0"/>
                <a:sym typeface="Raleway"/>
              </a:rPr>
              <a:t>[y=</a:t>
            </a:r>
            <a:r>
              <a:rPr lang="en-IN" sz="2400" dirty="0" err="1">
                <a:solidFill>
                  <a:schemeClr val="tx1">
                    <a:lumMod val="95000"/>
                    <a:lumOff val="5000"/>
                  </a:schemeClr>
                </a:solidFill>
                <a:latin typeface="Product Sans" panose="020B0403030502040203" pitchFamily="34" charset="0"/>
                <a:sym typeface="Raleway"/>
              </a:rPr>
              <a:t>mx+b</a:t>
            </a:r>
            <a:r>
              <a:rPr lang="en-IN" sz="2400" dirty="0">
                <a:solidFill>
                  <a:schemeClr val="tx1">
                    <a:lumMod val="95000"/>
                    <a:lumOff val="5000"/>
                  </a:schemeClr>
                </a:solidFill>
                <a:latin typeface="Product Sans" panose="020B0403030502040203" pitchFamily="34" charset="0"/>
                <a:sym typeface="Raleway"/>
              </a:rPr>
              <a:t>]</a:t>
            </a:r>
            <a:endParaRPr lang="en-IN" sz="2400" dirty="0">
              <a:solidFill>
                <a:schemeClr val="tx1">
                  <a:lumMod val="95000"/>
                  <a:lumOff val="5000"/>
                </a:schemeClr>
              </a:solidFill>
              <a:latin typeface="Product Sans" panose="020B0403030502040203" pitchFamily="34" charset="0"/>
            </a:endParaRPr>
          </a:p>
        </p:txBody>
      </p:sp>
    </p:spTree>
    <p:extLst>
      <p:ext uri="{BB962C8B-B14F-4D97-AF65-F5344CB8AC3E}">
        <p14:creationId xmlns:p14="http://schemas.microsoft.com/office/powerpoint/2010/main" val="2425114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6CE58F-A4D9-48FE-AB0D-FF2BE69CE3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pic>
        <p:nvPicPr>
          <p:cNvPr id="3" name="Google Shape;169;p31">
            <a:extLst>
              <a:ext uri="{FF2B5EF4-FFF2-40B4-BE49-F238E27FC236}">
                <a16:creationId xmlns:a16="http://schemas.microsoft.com/office/drawing/2014/main" id="{65B80815-6101-4B71-BB94-316D7EA3C678}"/>
              </a:ext>
            </a:extLst>
          </p:cNvPr>
          <p:cNvPicPr preferRelativeResize="0"/>
          <p:nvPr/>
        </p:nvPicPr>
        <p:blipFill rotWithShape="1">
          <a:blip r:embed="rId4">
            <a:alphaModFix/>
          </a:blip>
          <a:srcRect t="18166" r="15902"/>
          <a:stretch/>
        </p:blipFill>
        <p:spPr>
          <a:xfrm>
            <a:off x="6571164" y="1512365"/>
            <a:ext cx="4821975" cy="4165775"/>
          </a:xfrm>
          <a:prstGeom prst="rect">
            <a:avLst/>
          </a:prstGeom>
          <a:noFill/>
          <a:ln>
            <a:noFill/>
          </a:ln>
        </p:spPr>
      </p:pic>
      <p:pic>
        <p:nvPicPr>
          <p:cNvPr id="4" name="Google Shape;134;p25">
            <a:extLst>
              <a:ext uri="{FF2B5EF4-FFF2-40B4-BE49-F238E27FC236}">
                <a16:creationId xmlns:a16="http://schemas.microsoft.com/office/drawing/2014/main" id="{ED0831C1-4D32-44CA-B566-C26FCB8B2CBB}"/>
              </a:ext>
            </a:extLst>
          </p:cNvPr>
          <p:cNvPicPr preferRelativeResize="0"/>
          <p:nvPr/>
        </p:nvPicPr>
        <p:blipFill>
          <a:blip r:embed="rId5">
            <a:alphaModFix/>
          </a:blip>
          <a:stretch>
            <a:fillRect/>
          </a:stretch>
        </p:blipFill>
        <p:spPr>
          <a:xfrm>
            <a:off x="395020" y="2533089"/>
            <a:ext cx="5781123" cy="2124325"/>
          </a:xfrm>
          <a:prstGeom prst="rect">
            <a:avLst/>
          </a:prstGeom>
          <a:noFill/>
          <a:ln>
            <a:noFill/>
          </a:ln>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5E4155EA-8FB0-4715-9B68-27B63ADFC677}"/>
                  </a:ext>
                </a:extLst>
              </p:cNvPr>
              <p:cNvSpPr txBox="1"/>
              <p:nvPr/>
            </p:nvSpPr>
            <p:spPr>
              <a:xfrm>
                <a:off x="2681267" y="5265263"/>
                <a:ext cx="2394630"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𝑦</m:t>
                          </m:r>
                        </m:e>
                        <m:sub>
                          <m:r>
                            <a:rPr lang="en-IN" sz="3200" b="0" i="1" smtClean="0">
                              <a:latin typeface="Cambria Math" panose="02040503050406030204" pitchFamily="18" charset="0"/>
                            </a:rPr>
                            <m:t>𝑖</m:t>
                          </m:r>
                        </m:sub>
                      </m:sSub>
                      <m:r>
                        <a:rPr lang="en-IN" sz="3200" b="0" i="1" smtClean="0">
                          <a:latin typeface="Cambria Math" panose="02040503050406030204" pitchFamily="18" charset="0"/>
                        </a:rPr>
                        <m:t>=</m:t>
                      </m:r>
                      <m:r>
                        <a:rPr lang="en-IN" sz="3200" b="0" i="1" smtClean="0">
                          <a:solidFill>
                            <a:srgbClr val="FF0000"/>
                          </a:solidFill>
                          <a:latin typeface="Cambria Math" panose="02040503050406030204" pitchFamily="18" charset="0"/>
                        </a:rPr>
                        <m:t>𝑚</m:t>
                      </m:r>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𝑥</m:t>
                          </m:r>
                        </m:e>
                        <m:sub>
                          <m:r>
                            <a:rPr lang="en-IN" sz="3200" b="0" i="1" smtClean="0">
                              <a:latin typeface="Cambria Math" panose="02040503050406030204" pitchFamily="18" charset="0"/>
                            </a:rPr>
                            <m:t>𝑖</m:t>
                          </m:r>
                        </m:sub>
                      </m:sSub>
                      <m:r>
                        <a:rPr lang="en-IN" sz="3200" b="0" i="1" smtClean="0">
                          <a:latin typeface="Cambria Math" panose="02040503050406030204" pitchFamily="18" charset="0"/>
                        </a:rPr>
                        <m:t>+</m:t>
                      </m:r>
                      <m:r>
                        <a:rPr lang="en-IN" sz="3200" b="0" i="1" smtClean="0">
                          <a:latin typeface="Cambria Math" panose="02040503050406030204" pitchFamily="18" charset="0"/>
                        </a:rPr>
                        <m:t>𝑏</m:t>
                      </m:r>
                    </m:oMath>
                  </m:oMathPara>
                </a14:m>
                <a:endParaRPr lang="en-IN" dirty="0"/>
              </a:p>
            </p:txBody>
          </p:sp>
        </mc:Choice>
        <mc:Fallback>
          <p:sp>
            <p:nvSpPr>
              <p:cNvPr id="5" name="TextBox 4">
                <a:extLst>
                  <a:ext uri="{FF2B5EF4-FFF2-40B4-BE49-F238E27FC236}">
                    <a16:creationId xmlns:a16="http://schemas.microsoft.com/office/drawing/2014/main" id="{5E4155EA-8FB0-4715-9B68-27B63ADFC677}"/>
                  </a:ext>
                </a:extLst>
              </p:cNvPr>
              <p:cNvSpPr txBox="1">
                <a:spLocks noRot="1" noChangeAspect="1" noMove="1" noResize="1" noEditPoints="1" noAdjustHandles="1" noChangeArrowheads="1" noChangeShapeType="1" noTextEdit="1"/>
              </p:cNvSpPr>
              <p:nvPr/>
            </p:nvSpPr>
            <p:spPr>
              <a:xfrm>
                <a:off x="2681267" y="5265263"/>
                <a:ext cx="2394630" cy="492443"/>
              </a:xfrm>
              <a:prstGeom prst="rect">
                <a:avLst/>
              </a:prstGeom>
              <a:blipFill>
                <a:blip r:embed="rId6"/>
                <a:stretch>
                  <a:fillRect/>
                </a:stretch>
              </a:blipFill>
            </p:spPr>
            <p:txBody>
              <a:bodyPr/>
              <a:lstStyle/>
              <a:p>
                <a:r>
                  <a:rPr lang="en-IN">
                    <a:noFill/>
                  </a:rPr>
                  <a:t> </a:t>
                </a:r>
              </a:p>
            </p:txBody>
          </p:sp>
        </mc:Fallback>
      </mc:AlternateContent>
      <p:cxnSp>
        <p:nvCxnSpPr>
          <p:cNvPr id="7" name="Straight Arrow Connector 6">
            <a:extLst>
              <a:ext uri="{FF2B5EF4-FFF2-40B4-BE49-F238E27FC236}">
                <a16:creationId xmlns:a16="http://schemas.microsoft.com/office/drawing/2014/main" id="{49F5F8D9-7158-4BB9-8755-2B7802C66CFE}"/>
              </a:ext>
            </a:extLst>
          </p:cNvPr>
          <p:cNvCxnSpPr/>
          <p:nvPr/>
        </p:nvCxnSpPr>
        <p:spPr>
          <a:xfrm flipH="1">
            <a:off x="3953163" y="4025888"/>
            <a:ext cx="858982" cy="1191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A158A2F-77BF-4CE4-9FD1-F55275ED7BC2}"/>
              </a:ext>
            </a:extLst>
          </p:cNvPr>
          <p:cNvSpPr txBox="1"/>
          <p:nvPr/>
        </p:nvSpPr>
        <p:spPr>
          <a:xfrm>
            <a:off x="628072" y="1512365"/>
            <a:ext cx="1473480" cy="584775"/>
          </a:xfrm>
          <a:prstGeom prst="rect">
            <a:avLst/>
          </a:prstGeom>
          <a:noFill/>
        </p:spPr>
        <p:txBody>
          <a:bodyPr wrap="none" rtlCol="0">
            <a:spAutoFit/>
          </a:bodyPr>
          <a:lstStyle/>
          <a:p>
            <a:r>
              <a:rPr lang="en-IN" sz="3200" dirty="0"/>
              <a:t>Loss(m)</a:t>
            </a:r>
          </a:p>
        </p:txBody>
      </p:sp>
      <p:cxnSp>
        <p:nvCxnSpPr>
          <p:cNvPr id="10" name="Straight Arrow Connector 9">
            <a:extLst>
              <a:ext uri="{FF2B5EF4-FFF2-40B4-BE49-F238E27FC236}">
                <a16:creationId xmlns:a16="http://schemas.microsoft.com/office/drawing/2014/main" id="{093DDFED-6B9A-484C-B74A-EE9D63328BF0}"/>
              </a:ext>
            </a:extLst>
          </p:cNvPr>
          <p:cNvCxnSpPr/>
          <p:nvPr/>
        </p:nvCxnSpPr>
        <p:spPr>
          <a:xfrm flipH="1">
            <a:off x="978195" y="2097140"/>
            <a:ext cx="138224" cy="1081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9881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C52B25A-6379-44D5-BECB-04EA48AB60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1999" cy="6858000"/>
          </a:xfrm>
          <a:prstGeom prst="rect">
            <a:avLst/>
          </a:prstGeom>
        </p:spPr>
      </p:pic>
      <p:sp>
        <p:nvSpPr>
          <p:cNvPr id="3" name="TextBox 2">
            <a:extLst>
              <a:ext uri="{FF2B5EF4-FFF2-40B4-BE49-F238E27FC236}">
                <a16:creationId xmlns:a16="http://schemas.microsoft.com/office/drawing/2014/main" id="{2424AF91-40EA-47DC-8D2E-A6026CE45B65}"/>
              </a:ext>
            </a:extLst>
          </p:cNvPr>
          <p:cNvSpPr txBox="1"/>
          <p:nvPr/>
        </p:nvSpPr>
        <p:spPr>
          <a:xfrm>
            <a:off x="417689" y="1391654"/>
            <a:ext cx="5553123" cy="584775"/>
          </a:xfrm>
          <a:prstGeom prst="rect">
            <a:avLst/>
          </a:prstGeom>
          <a:noFill/>
        </p:spPr>
        <p:txBody>
          <a:bodyPr wrap="none" rtlCol="0">
            <a:spAutoFit/>
          </a:bodyPr>
          <a:lstStyle/>
          <a:p>
            <a:r>
              <a:rPr lang="en-IN" sz="3200" dirty="0">
                <a:solidFill>
                  <a:schemeClr val="tx1">
                    <a:lumMod val="95000"/>
                    <a:lumOff val="5000"/>
                  </a:schemeClr>
                </a:solidFill>
                <a:latin typeface="Product Sans" panose="020B0403030502040203" pitchFamily="34" charset="0"/>
                <a:ea typeface="Raleway"/>
                <a:cs typeface="Raleway"/>
                <a:sym typeface="Raleway"/>
              </a:rPr>
              <a:t>Salary vs Experience (in years)</a:t>
            </a:r>
            <a:endParaRPr lang="en-IN" sz="3200" dirty="0">
              <a:solidFill>
                <a:schemeClr val="tx1">
                  <a:lumMod val="95000"/>
                  <a:lumOff val="5000"/>
                </a:schemeClr>
              </a:solidFill>
              <a:latin typeface="Product Sans" panose="020B0403030502040203" pitchFamily="34" charset="0"/>
            </a:endParaRPr>
          </a:p>
        </p:txBody>
      </p:sp>
      <p:pic>
        <p:nvPicPr>
          <p:cNvPr id="4" name="Picture 3">
            <a:extLst>
              <a:ext uri="{FF2B5EF4-FFF2-40B4-BE49-F238E27FC236}">
                <a16:creationId xmlns:a16="http://schemas.microsoft.com/office/drawing/2014/main" id="{02C308F5-9668-419F-8A19-319B03A947B0}"/>
              </a:ext>
            </a:extLst>
          </p:cNvPr>
          <p:cNvPicPr>
            <a:picLocks noChangeAspect="1"/>
          </p:cNvPicPr>
          <p:nvPr/>
        </p:nvPicPr>
        <p:blipFill>
          <a:blip r:embed="rId4"/>
          <a:stretch>
            <a:fillRect/>
          </a:stretch>
        </p:blipFill>
        <p:spPr>
          <a:xfrm>
            <a:off x="3358015" y="2419350"/>
            <a:ext cx="5475969" cy="3046996"/>
          </a:xfrm>
          <a:prstGeom prst="rect">
            <a:avLst/>
          </a:prstGeom>
        </p:spPr>
      </p:pic>
    </p:spTree>
    <p:extLst>
      <p:ext uri="{BB962C8B-B14F-4D97-AF65-F5344CB8AC3E}">
        <p14:creationId xmlns:p14="http://schemas.microsoft.com/office/powerpoint/2010/main" val="2837568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09F71A-6E16-4D9F-86B3-365F2F1895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1999" cy="6858000"/>
          </a:xfrm>
          <a:prstGeom prst="rect">
            <a:avLst/>
          </a:prstGeom>
        </p:spPr>
      </p:pic>
      <p:pic>
        <p:nvPicPr>
          <p:cNvPr id="3" name="Google Shape;176;p32">
            <a:extLst>
              <a:ext uri="{FF2B5EF4-FFF2-40B4-BE49-F238E27FC236}">
                <a16:creationId xmlns:a16="http://schemas.microsoft.com/office/drawing/2014/main" id="{1BD245A2-3357-43AE-A2E5-1E689B9257F3}"/>
              </a:ext>
            </a:extLst>
          </p:cNvPr>
          <p:cNvPicPr preferRelativeResize="0"/>
          <p:nvPr/>
        </p:nvPicPr>
        <p:blipFill>
          <a:blip r:embed="rId3">
            <a:alphaModFix/>
          </a:blip>
          <a:stretch>
            <a:fillRect/>
          </a:stretch>
        </p:blipFill>
        <p:spPr>
          <a:xfrm>
            <a:off x="3505200" y="1128712"/>
            <a:ext cx="5181600" cy="4600575"/>
          </a:xfrm>
          <a:prstGeom prst="rect">
            <a:avLst/>
          </a:prstGeom>
          <a:noFill/>
          <a:ln>
            <a:noFill/>
          </a:ln>
        </p:spPr>
      </p:pic>
    </p:spTree>
    <p:extLst>
      <p:ext uri="{BB962C8B-B14F-4D97-AF65-F5344CB8AC3E}">
        <p14:creationId xmlns:p14="http://schemas.microsoft.com/office/powerpoint/2010/main" val="1622442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A220F8-DC64-499C-AE66-95C7466A7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1999" cy="6858000"/>
          </a:xfrm>
          <a:prstGeom prst="rect">
            <a:avLst/>
          </a:prstGeom>
        </p:spPr>
      </p:pic>
      <p:pic>
        <p:nvPicPr>
          <p:cNvPr id="3" name="Google Shape;184;p33">
            <a:extLst>
              <a:ext uri="{FF2B5EF4-FFF2-40B4-BE49-F238E27FC236}">
                <a16:creationId xmlns:a16="http://schemas.microsoft.com/office/drawing/2014/main" id="{01E57619-B84D-4A69-AC64-4084460E458D}"/>
              </a:ext>
            </a:extLst>
          </p:cNvPr>
          <p:cNvPicPr preferRelativeResize="0"/>
          <p:nvPr/>
        </p:nvPicPr>
        <p:blipFill>
          <a:blip r:embed="rId3">
            <a:alphaModFix/>
          </a:blip>
          <a:stretch>
            <a:fillRect/>
          </a:stretch>
        </p:blipFill>
        <p:spPr>
          <a:xfrm>
            <a:off x="3372063" y="1127730"/>
            <a:ext cx="5447874" cy="4837000"/>
          </a:xfrm>
          <a:prstGeom prst="rect">
            <a:avLst/>
          </a:prstGeom>
          <a:noFill/>
          <a:ln>
            <a:noFill/>
          </a:ln>
        </p:spPr>
      </p:pic>
    </p:spTree>
    <p:extLst>
      <p:ext uri="{BB962C8B-B14F-4D97-AF65-F5344CB8AC3E}">
        <p14:creationId xmlns:p14="http://schemas.microsoft.com/office/powerpoint/2010/main" val="2111693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C135CE-262F-4AA3-AEFC-4D63188727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1999" cy="6858000"/>
          </a:xfrm>
          <a:prstGeom prst="rect">
            <a:avLst/>
          </a:prstGeom>
        </p:spPr>
      </p:pic>
      <p:pic>
        <p:nvPicPr>
          <p:cNvPr id="3" name="Google Shape;191;p34">
            <a:extLst>
              <a:ext uri="{FF2B5EF4-FFF2-40B4-BE49-F238E27FC236}">
                <a16:creationId xmlns:a16="http://schemas.microsoft.com/office/drawing/2014/main" id="{F485AD82-E246-49C5-BB61-B6B81F1EACC5}"/>
              </a:ext>
            </a:extLst>
          </p:cNvPr>
          <p:cNvPicPr preferRelativeResize="0"/>
          <p:nvPr/>
        </p:nvPicPr>
        <p:blipFill>
          <a:blip r:embed="rId3">
            <a:alphaModFix/>
          </a:blip>
          <a:stretch>
            <a:fillRect/>
          </a:stretch>
        </p:blipFill>
        <p:spPr>
          <a:xfrm>
            <a:off x="3428224" y="1107267"/>
            <a:ext cx="5335551" cy="4737250"/>
          </a:xfrm>
          <a:prstGeom prst="rect">
            <a:avLst/>
          </a:prstGeom>
          <a:noFill/>
          <a:ln>
            <a:noFill/>
          </a:ln>
        </p:spPr>
      </p:pic>
    </p:spTree>
    <p:extLst>
      <p:ext uri="{BB962C8B-B14F-4D97-AF65-F5344CB8AC3E}">
        <p14:creationId xmlns:p14="http://schemas.microsoft.com/office/powerpoint/2010/main" val="4323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A1694B-AB88-4C4B-A727-97145DEF0A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1999" cy="6858000"/>
          </a:xfrm>
          <a:prstGeom prst="rect">
            <a:avLst/>
          </a:prstGeom>
        </p:spPr>
      </p:pic>
      <p:pic>
        <p:nvPicPr>
          <p:cNvPr id="3" name="Google Shape;198;p35">
            <a:extLst>
              <a:ext uri="{FF2B5EF4-FFF2-40B4-BE49-F238E27FC236}">
                <a16:creationId xmlns:a16="http://schemas.microsoft.com/office/drawing/2014/main" id="{A4238AC7-BFBA-45C2-A4FE-E5A8820EC3C4}"/>
              </a:ext>
            </a:extLst>
          </p:cNvPr>
          <p:cNvPicPr preferRelativeResize="0"/>
          <p:nvPr/>
        </p:nvPicPr>
        <p:blipFill>
          <a:blip r:embed="rId3">
            <a:alphaModFix/>
          </a:blip>
          <a:stretch>
            <a:fillRect/>
          </a:stretch>
        </p:blipFill>
        <p:spPr>
          <a:xfrm>
            <a:off x="4490687" y="2167687"/>
            <a:ext cx="3210625" cy="2522625"/>
          </a:xfrm>
          <a:prstGeom prst="rect">
            <a:avLst/>
          </a:prstGeom>
          <a:noFill/>
          <a:ln>
            <a:noFill/>
          </a:ln>
        </p:spPr>
      </p:pic>
    </p:spTree>
    <p:extLst>
      <p:ext uri="{BB962C8B-B14F-4D97-AF65-F5344CB8AC3E}">
        <p14:creationId xmlns:p14="http://schemas.microsoft.com/office/powerpoint/2010/main" val="3698282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E58EED-BEE1-4D9B-A7FA-C10E078D46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pic>
        <p:nvPicPr>
          <p:cNvPr id="7" name="Picture 6" descr="A large crowd of people&#10;&#10;Description automatically generated">
            <a:extLst>
              <a:ext uri="{FF2B5EF4-FFF2-40B4-BE49-F238E27FC236}">
                <a16:creationId xmlns:a16="http://schemas.microsoft.com/office/drawing/2014/main" id="{F9B57D58-3D74-45A3-BED2-D2C6DFE97A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6850" y="1130645"/>
            <a:ext cx="5352536" cy="5352536"/>
          </a:xfrm>
          <a:prstGeom prst="rect">
            <a:avLst/>
          </a:prstGeom>
        </p:spPr>
      </p:pic>
    </p:spTree>
    <p:extLst>
      <p:ext uri="{BB962C8B-B14F-4D97-AF65-F5344CB8AC3E}">
        <p14:creationId xmlns:p14="http://schemas.microsoft.com/office/powerpoint/2010/main" val="1208732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36D30B-D444-46DD-8A89-83444E91AE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1999" cy="6858000"/>
          </a:xfrm>
          <a:prstGeom prst="rect">
            <a:avLst/>
          </a:prstGeom>
        </p:spPr>
      </p:pic>
      <p:sp>
        <p:nvSpPr>
          <p:cNvPr id="3" name="TextBox 2">
            <a:extLst>
              <a:ext uri="{FF2B5EF4-FFF2-40B4-BE49-F238E27FC236}">
                <a16:creationId xmlns:a16="http://schemas.microsoft.com/office/drawing/2014/main" id="{CAF05990-011F-41D3-925D-DF50BAE46231}"/>
              </a:ext>
            </a:extLst>
          </p:cNvPr>
          <p:cNvSpPr txBox="1"/>
          <p:nvPr/>
        </p:nvSpPr>
        <p:spPr>
          <a:xfrm>
            <a:off x="4775765" y="1805841"/>
            <a:ext cx="2640466" cy="584775"/>
          </a:xfrm>
          <a:prstGeom prst="rect">
            <a:avLst/>
          </a:prstGeom>
          <a:noFill/>
        </p:spPr>
        <p:txBody>
          <a:bodyPr wrap="none" rtlCol="0">
            <a:spAutoFit/>
          </a:bodyPr>
          <a:lstStyle/>
          <a:p>
            <a:pPr algn="ctr"/>
            <a:r>
              <a:rPr lang="en-IN" sz="3200" dirty="0">
                <a:solidFill>
                  <a:schemeClr val="tx1">
                    <a:lumMod val="95000"/>
                    <a:lumOff val="5000"/>
                  </a:schemeClr>
                </a:solidFill>
                <a:latin typeface="Product Sans" panose="020B0403030502040203" pitchFamily="34" charset="0"/>
                <a:ea typeface="Raleway"/>
                <a:cs typeface="Raleway"/>
                <a:sym typeface="Raleway"/>
              </a:rPr>
              <a:t>Learning Rate</a:t>
            </a:r>
            <a:endParaRPr lang="en-IN" sz="2800" dirty="0">
              <a:solidFill>
                <a:schemeClr val="tx1">
                  <a:lumMod val="95000"/>
                  <a:lumOff val="5000"/>
                </a:schemeClr>
              </a:solidFill>
              <a:latin typeface="Product Sans" panose="020B0403030502040203" pitchFamily="34" charset="0"/>
              <a:sym typeface="Raleway"/>
            </a:endParaRPr>
          </a:p>
        </p:txBody>
      </p:sp>
      <p:pic>
        <p:nvPicPr>
          <p:cNvPr id="4" name="Google Shape;214;p37">
            <a:extLst>
              <a:ext uri="{FF2B5EF4-FFF2-40B4-BE49-F238E27FC236}">
                <a16:creationId xmlns:a16="http://schemas.microsoft.com/office/drawing/2014/main" id="{3E84368F-C118-465D-88CA-5A1491C1B93E}"/>
              </a:ext>
            </a:extLst>
          </p:cNvPr>
          <p:cNvPicPr preferRelativeResize="0"/>
          <p:nvPr/>
        </p:nvPicPr>
        <p:blipFill>
          <a:blip r:embed="rId4">
            <a:alphaModFix/>
          </a:blip>
          <a:stretch>
            <a:fillRect/>
          </a:stretch>
        </p:blipFill>
        <p:spPr>
          <a:xfrm>
            <a:off x="4362448" y="2945950"/>
            <a:ext cx="3467100" cy="2714625"/>
          </a:xfrm>
          <a:prstGeom prst="rect">
            <a:avLst/>
          </a:prstGeom>
          <a:noFill/>
          <a:ln>
            <a:noFill/>
          </a:ln>
        </p:spPr>
      </p:pic>
    </p:spTree>
    <p:extLst>
      <p:ext uri="{BB962C8B-B14F-4D97-AF65-F5344CB8AC3E}">
        <p14:creationId xmlns:p14="http://schemas.microsoft.com/office/powerpoint/2010/main" val="1043389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41FF2D-79ED-450E-AD27-83FEBA8B7A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1999" cy="6858000"/>
          </a:xfrm>
          <a:prstGeom prst="rect">
            <a:avLst/>
          </a:prstGeom>
        </p:spPr>
      </p:pic>
      <p:pic>
        <p:nvPicPr>
          <p:cNvPr id="3" name="Google Shape;219;p38">
            <a:extLst>
              <a:ext uri="{FF2B5EF4-FFF2-40B4-BE49-F238E27FC236}">
                <a16:creationId xmlns:a16="http://schemas.microsoft.com/office/drawing/2014/main" id="{02A617C6-37A8-4F6E-9D05-19ABCEB2FA13}"/>
              </a:ext>
            </a:extLst>
          </p:cNvPr>
          <p:cNvPicPr preferRelativeResize="0"/>
          <p:nvPr/>
        </p:nvPicPr>
        <p:blipFill>
          <a:blip r:embed="rId4">
            <a:alphaModFix/>
          </a:blip>
          <a:stretch>
            <a:fillRect/>
          </a:stretch>
        </p:blipFill>
        <p:spPr>
          <a:xfrm>
            <a:off x="2190748" y="2161076"/>
            <a:ext cx="7810500" cy="3286125"/>
          </a:xfrm>
          <a:prstGeom prst="rect">
            <a:avLst/>
          </a:prstGeom>
          <a:noFill/>
          <a:ln>
            <a:noFill/>
          </a:ln>
        </p:spPr>
      </p:pic>
    </p:spTree>
    <p:extLst>
      <p:ext uri="{BB962C8B-B14F-4D97-AF65-F5344CB8AC3E}">
        <p14:creationId xmlns:p14="http://schemas.microsoft.com/office/powerpoint/2010/main" val="1241912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2CA962-59C9-4736-A352-1727638F16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1999" cy="6858000"/>
          </a:xfrm>
          <a:prstGeom prst="rect">
            <a:avLst/>
          </a:prstGeom>
        </p:spPr>
      </p:pic>
      <p:pic>
        <p:nvPicPr>
          <p:cNvPr id="3" name="Google Shape;227;p39">
            <a:extLst>
              <a:ext uri="{FF2B5EF4-FFF2-40B4-BE49-F238E27FC236}">
                <a16:creationId xmlns:a16="http://schemas.microsoft.com/office/drawing/2014/main" id="{06CF2475-0FD3-48DF-AF7B-45228EB06CB7}"/>
              </a:ext>
            </a:extLst>
          </p:cNvPr>
          <p:cNvPicPr preferRelativeResize="0"/>
          <p:nvPr/>
        </p:nvPicPr>
        <p:blipFill>
          <a:blip r:embed="rId4">
            <a:alphaModFix/>
          </a:blip>
          <a:stretch>
            <a:fillRect/>
          </a:stretch>
        </p:blipFill>
        <p:spPr>
          <a:xfrm>
            <a:off x="1919285" y="2179760"/>
            <a:ext cx="8353425" cy="3295650"/>
          </a:xfrm>
          <a:prstGeom prst="rect">
            <a:avLst/>
          </a:prstGeom>
          <a:noFill/>
          <a:ln>
            <a:noFill/>
          </a:ln>
        </p:spPr>
      </p:pic>
    </p:spTree>
    <p:extLst>
      <p:ext uri="{BB962C8B-B14F-4D97-AF65-F5344CB8AC3E}">
        <p14:creationId xmlns:p14="http://schemas.microsoft.com/office/powerpoint/2010/main" val="1487002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108D61-9661-43F3-BB0A-66AC2860A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1999" cy="6858000"/>
          </a:xfrm>
          <a:prstGeom prst="rect">
            <a:avLst/>
          </a:prstGeom>
        </p:spPr>
      </p:pic>
      <p:pic>
        <p:nvPicPr>
          <p:cNvPr id="6" name="Picture 5" descr="A person in a room&#10;&#10;Description automatically generated">
            <a:extLst>
              <a:ext uri="{FF2B5EF4-FFF2-40B4-BE49-F238E27FC236}">
                <a16:creationId xmlns:a16="http://schemas.microsoft.com/office/drawing/2014/main" id="{B0828F54-C310-4183-BC17-6CF9086F07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2153" y="1215957"/>
            <a:ext cx="3097069" cy="5272391"/>
          </a:xfrm>
          <a:prstGeom prst="rect">
            <a:avLst/>
          </a:prstGeom>
        </p:spPr>
      </p:pic>
    </p:spTree>
    <p:extLst>
      <p:ext uri="{BB962C8B-B14F-4D97-AF65-F5344CB8AC3E}">
        <p14:creationId xmlns:p14="http://schemas.microsoft.com/office/powerpoint/2010/main" val="3304879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1E64C40-BC74-4EA0-B6F5-6A799BBD72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1999" cy="6858000"/>
          </a:xfrm>
          <a:prstGeom prst="rect">
            <a:avLst/>
          </a:prstGeom>
        </p:spPr>
      </p:pic>
      <p:sp>
        <p:nvSpPr>
          <p:cNvPr id="3" name="TextBox 2">
            <a:extLst>
              <a:ext uri="{FF2B5EF4-FFF2-40B4-BE49-F238E27FC236}">
                <a16:creationId xmlns:a16="http://schemas.microsoft.com/office/drawing/2014/main" id="{F5360E21-11B0-4C98-A472-95E917DC0CCB}"/>
              </a:ext>
            </a:extLst>
          </p:cNvPr>
          <p:cNvSpPr txBox="1"/>
          <p:nvPr/>
        </p:nvSpPr>
        <p:spPr>
          <a:xfrm>
            <a:off x="1140993" y="1734043"/>
            <a:ext cx="9643666" cy="1077218"/>
          </a:xfrm>
          <a:prstGeom prst="rect">
            <a:avLst/>
          </a:prstGeom>
          <a:noFill/>
        </p:spPr>
        <p:txBody>
          <a:bodyPr wrap="none" rtlCol="0">
            <a:spAutoFit/>
          </a:bodyPr>
          <a:lstStyle/>
          <a:p>
            <a:r>
              <a:rPr lang="en-IN" sz="3200" dirty="0">
                <a:solidFill>
                  <a:schemeClr val="tx1">
                    <a:lumMod val="95000"/>
                    <a:lumOff val="5000"/>
                  </a:schemeClr>
                </a:solidFill>
                <a:latin typeface="Product Sans" panose="020B0403030502040203" pitchFamily="34" charset="0"/>
                <a:ea typeface="Raleway"/>
                <a:cs typeface="Raleway"/>
                <a:sym typeface="Raleway"/>
              </a:rPr>
              <a:t>Optimum Value of Learning rate is a found by experience</a:t>
            </a:r>
          </a:p>
          <a:p>
            <a:pPr algn="ctr"/>
            <a:r>
              <a:rPr lang="en-IN" sz="3200" dirty="0">
                <a:solidFill>
                  <a:schemeClr val="tx1">
                    <a:lumMod val="95000"/>
                    <a:lumOff val="5000"/>
                  </a:schemeClr>
                </a:solidFill>
                <a:latin typeface="Product Sans" panose="020B0403030502040203" pitchFamily="34" charset="0"/>
                <a:ea typeface="Raleway"/>
                <a:cs typeface="Raleway"/>
                <a:sym typeface="Raleway"/>
              </a:rPr>
              <a:t>and some trial and error</a:t>
            </a:r>
            <a:endParaRPr lang="en-IN" sz="2800" dirty="0">
              <a:solidFill>
                <a:schemeClr val="tx1">
                  <a:lumMod val="95000"/>
                  <a:lumOff val="5000"/>
                </a:schemeClr>
              </a:solidFill>
              <a:latin typeface="Product Sans" panose="020B0403030502040203" pitchFamily="34" charset="0"/>
              <a:sym typeface="Raleway"/>
            </a:endParaRPr>
          </a:p>
        </p:txBody>
      </p:sp>
      <p:pic>
        <p:nvPicPr>
          <p:cNvPr id="4" name="Google Shape;234;p40">
            <a:extLst>
              <a:ext uri="{FF2B5EF4-FFF2-40B4-BE49-F238E27FC236}">
                <a16:creationId xmlns:a16="http://schemas.microsoft.com/office/drawing/2014/main" id="{865EA719-84AD-4E88-90DA-AF43BDB7D090}"/>
              </a:ext>
            </a:extLst>
          </p:cNvPr>
          <p:cNvPicPr preferRelativeResize="0"/>
          <p:nvPr/>
        </p:nvPicPr>
        <p:blipFill>
          <a:blip r:embed="rId4">
            <a:alphaModFix/>
          </a:blip>
          <a:stretch>
            <a:fillRect/>
          </a:stretch>
        </p:blipFill>
        <p:spPr>
          <a:xfrm>
            <a:off x="2571748" y="2811261"/>
            <a:ext cx="7048500" cy="3286125"/>
          </a:xfrm>
          <a:prstGeom prst="rect">
            <a:avLst/>
          </a:prstGeom>
          <a:noFill/>
          <a:ln>
            <a:noFill/>
          </a:ln>
        </p:spPr>
      </p:pic>
    </p:spTree>
    <p:extLst>
      <p:ext uri="{BB962C8B-B14F-4D97-AF65-F5344CB8AC3E}">
        <p14:creationId xmlns:p14="http://schemas.microsoft.com/office/powerpoint/2010/main" val="3526711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F06136-221E-4A01-8F9C-30A327346F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1999" cy="6858000"/>
          </a:xfrm>
          <a:prstGeom prst="rect">
            <a:avLst/>
          </a:prstGeom>
        </p:spPr>
      </p:pic>
      <p:pic>
        <p:nvPicPr>
          <p:cNvPr id="3" name="Google Shape;68;p15">
            <a:extLst>
              <a:ext uri="{FF2B5EF4-FFF2-40B4-BE49-F238E27FC236}">
                <a16:creationId xmlns:a16="http://schemas.microsoft.com/office/drawing/2014/main" id="{C480C387-568E-49B5-8E91-1474340EF4F2}"/>
              </a:ext>
            </a:extLst>
          </p:cNvPr>
          <p:cNvPicPr preferRelativeResize="0"/>
          <p:nvPr/>
        </p:nvPicPr>
        <p:blipFill>
          <a:blip r:embed="rId3">
            <a:alphaModFix/>
          </a:blip>
          <a:stretch>
            <a:fillRect/>
          </a:stretch>
        </p:blipFill>
        <p:spPr>
          <a:xfrm>
            <a:off x="3044323" y="1588168"/>
            <a:ext cx="6103353" cy="4577515"/>
          </a:xfrm>
          <a:prstGeom prst="rect">
            <a:avLst/>
          </a:prstGeom>
          <a:noFill/>
          <a:ln>
            <a:noFill/>
          </a:ln>
        </p:spPr>
      </p:pic>
    </p:spTree>
    <p:extLst>
      <p:ext uri="{BB962C8B-B14F-4D97-AF65-F5344CB8AC3E}">
        <p14:creationId xmlns:p14="http://schemas.microsoft.com/office/powerpoint/2010/main" val="6989375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7A1D0B-5AD6-441B-A92E-FEBEC8CCA5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1999" cy="6858000"/>
          </a:xfrm>
          <a:prstGeom prst="rect">
            <a:avLst/>
          </a:prstGeom>
        </p:spPr>
      </p:pic>
      <p:pic>
        <p:nvPicPr>
          <p:cNvPr id="3" name="Picture 2" descr="A close up of text on a black background&#10;&#10;Description automatically generated">
            <a:extLst>
              <a:ext uri="{FF2B5EF4-FFF2-40B4-BE49-F238E27FC236}">
                <a16:creationId xmlns:a16="http://schemas.microsoft.com/office/drawing/2014/main" id="{D0AB4220-32B0-49FD-8F6B-F03B1A34B8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6469" y="1500834"/>
            <a:ext cx="4762500" cy="4762500"/>
          </a:xfrm>
          <a:prstGeom prst="rect">
            <a:avLst/>
          </a:prstGeom>
        </p:spPr>
      </p:pic>
    </p:spTree>
    <p:extLst>
      <p:ext uri="{BB962C8B-B14F-4D97-AF65-F5344CB8AC3E}">
        <p14:creationId xmlns:p14="http://schemas.microsoft.com/office/powerpoint/2010/main" val="935890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E1270F-CFD3-4B5B-A4B5-5E8BFBDD3C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1999" cy="6858000"/>
          </a:xfrm>
          <a:prstGeom prst="rect">
            <a:avLst/>
          </a:prstGeom>
        </p:spPr>
      </p:pic>
      <p:sp>
        <p:nvSpPr>
          <p:cNvPr id="4" name="TextBox 3">
            <a:extLst>
              <a:ext uri="{FF2B5EF4-FFF2-40B4-BE49-F238E27FC236}">
                <a16:creationId xmlns:a16="http://schemas.microsoft.com/office/drawing/2014/main" id="{06059910-2348-4B92-88AC-8AF9AB8A10C5}"/>
              </a:ext>
            </a:extLst>
          </p:cNvPr>
          <p:cNvSpPr txBox="1"/>
          <p:nvPr/>
        </p:nvSpPr>
        <p:spPr>
          <a:xfrm>
            <a:off x="371861" y="1618272"/>
            <a:ext cx="11374661" cy="4401205"/>
          </a:xfrm>
          <a:prstGeom prst="rect">
            <a:avLst/>
          </a:prstGeom>
          <a:noFill/>
        </p:spPr>
        <p:txBody>
          <a:bodyPr wrap="square" rtlCol="0">
            <a:spAutoFit/>
          </a:bodyPr>
          <a:lstStyle/>
          <a:p>
            <a:pPr algn="ctr"/>
            <a:r>
              <a:rPr lang="en-IN" sz="3200" dirty="0">
                <a:solidFill>
                  <a:schemeClr val="tx1">
                    <a:lumMod val="95000"/>
                    <a:lumOff val="5000"/>
                  </a:schemeClr>
                </a:solidFill>
                <a:latin typeface="Product Sans" panose="020B0403030502040203" pitchFamily="34" charset="0"/>
                <a:ea typeface="Raleway"/>
                <a:cs typeface="Raleway"/>
                <a:sym typeface="Raleway"/>
              </a:rPr>
              <a:t>Recap</a:t>
            </a:r>
          </a:p>
          <a:p>
            <a:endParaRPr lang="en-IN" sz="3200" dirty="0">
              <a:solidFill>
                <a:schemeClr val="tx1">
                  <a:lumMod val="95000"/>
                  <a:lumOff val="5000"/>
                </a:schemeClr>
              </a:solidFill>
              <a:latin typeface="Product Sans" panose="020B0403030502040203" pitchFamily="34" charset="0"/>
              <a:sym typeface="Raleway"/>
            </a:endParaRPr>
          </a:p>
          <a:p>
            <a:pPr marL="514350" indent="-514350">
              <a:buAutoNum type="arabicParenR"/>
            </a:pPr>
            <a:r>
              <a:rPr lang="en-IN" sz="2400" dirty="0">
                <a:solidFill>
                  <a:schemeClr val="tx1">
                    <a:lumMod val="95000"/>
                    <a:lumOff val="5000"/>
                  </a:schemeClr>
                </a:solidFill>
                <a:latin typeface="Product Sans" panose="020B0403030502040203" pitchFamily="34" charset="0"/>
                <a:sym typeface="Raleway"/>
              </a:rPr>
              <a:t>Our line equation is y=</a:t>
            </a:r>
            <a:r>
              <a:rPr lang="en-IN" sz="2400" dirty="0" err="1">
                <a:solidFill>
                  <a:schemeClr val="tx1">
                    <a:lumMod val="95000"/>
                    <a:lumOff val="5000"/>
                  </a:schemeClr>
                </a:solidFill>
                <a:latin typeface="Product Sans" panose="020B0403030502040203" pitchFamily="34" charset="0"/>
                <a:sym typeface="Raleway"/>
              </a:rPr>
              <a:t>mx+b</a:t>
            </a:r>
            <a:endParaRPr lang="en-IN" sz="2400" dirty="0">
              <a:solidFill>
                <a:schemeClr val="tx1">
                  <a:lumMod val="95000"/>
                  <a:lumOff val="5000"/>
                </a:schemeClr>
              </a:solidFill>
              <a:latin typeface="Product Sans" panose="020B0403030502040203" pitchFamily="34" charset="0"/>
              <a:sym typeface="Raleway"/>
            </a:endParaRPr>
          </a:p>
          <a:p>
            <a:pPr marL="514350" indent="-514350">
              <a:buAutoNum type="arabicParenR"/>
            </a:pPr>
            <a:r>
              <a:rPr lang="en-IN" sz="2400" dirty="0">
                <a:solidFill>
                  <a:schemeClr val="tx1">
                    <a:lumMod val="95000"/>
                    <a:lumOff val="5000"/>
                  </a:schemeClr>
                </a:solidFill>
                <a:latin typeface="Product Sans" panose="020B0403030502040203" pitchFamily="34" charset="0"/>
                <a:sym typeface="Raleway"/>
              </a:rPr>
              <a:t>Start with random values of m, b</a:t>
            </a:r>
          </a:p>
          <a:p>
            <a:pPr marL="514350" indent="-514350">
              <a:buAutoNum type="arabicParenR"/>
            </a:pPr>
            <a:r>
              <a:rPr lang="en-IN" sz="2400" dirty="0">
                <a:solidFill>
                  <a:schemeClr val="tx1">
                    <a:lumMod val="95000"/>
                    <a:lumOff val="5000"/>
                  </a:schemeClr>
                </a:solidFill>
                <a:latin typeface="Product Sans" panose="020B0403030502040203" pitchFamily="34" charset="0"/>
                <a:sym typeface="Raleway"/>
              </a:rPr>
              <a:t>Compute loss, update m, b</a:t>
            </a:r>
          </a:p>
          <a:p>
            <a:pPr marL="514350" indent="-514350">
              <a:buAutoNum type="arabicParenR"/>
            </a:pPr>
            <a:r>
              <a:rPr lang="en-IN" sz="2400" dirty="0">
                <a:solidFill>
                  <a:schemeClr val="tx1">
                    <a:lumMod val="95000"/>
                    <a:lumOff val="5000"/>
                  </a:schemeClr>
                </a:solidFill>
                <a:latin typeface="Product Sans" panose="020B0403030502040203" pitchFamily="34" charset="0"/>
                <a:sym typeface="Raleway"/>
              </a:rPr>
              <a:t>Update m, b based on the loss</a:t>
            </a:r>
          </a:p>
          <a:p>
            <a:pPr marL="514350" indent="-514350">
              <a:buAutoNum type="arabicParenR"/>
            </a:pPr>
            <a:r>
              <a:rPr lang="en-IN" sz="2400" dirty="0">
                <a:solidFill>
                  <a:schemeClr val="tx1">
                    <a:lumMod val="95000"/>
                    <a:lumOff val="5000"/>
                  </a:schemeClr>
                </a:solidFill>
                <a:latin typeface="Product Sans" panose="020B0403030502040203" pitchFamily="34" charset="0"/>
                <a:sym typeface="Raleway"/>
              </a:rPr>
              <a:t>Repeat step 3-4, n number of times</a:t>
            </a:r>
          </a:p>
          <a:p>
            <a:pPr marL="514350" indent="-514350">
              <a:buAutoNum type="arabicParenR"/>
            </a:pPr>
            <a:r>
              <a:rPr lang="en-IN" sz="2400" dirty="0">
                <a:solidFill>
                  <a:schemeClr val="tx1">
                    <a:lumMod val="95000"/>
                    <a:lumOff val="5000"/>
                  </a:schemeClr>
                </a:solidFill>
                <a:latin typeface="Product Sans" panose="020B0403030502040203" pitchFamily="34" charset="0"/>
                <a:sym typeface="Raleway"/>
              </a:rPr>
              <a:t>Optimum m, b obtained</a:t>
            </a:r>
          </a:p>
          <a:p>
            <a:pPr marL="514350" indent="-514350">
              <a:buAutoNum type="arabicParenR"/>
            </a:pPr>
            <a:r>
              <a:rPr lang="en-IN" sz="2400" dirty="0">
                <a:solidFill>
                  <a:schemeClr val="tx1">
                    <a:lumMod val="95000"/>
                    <a:lumOff val="5000"/>
                  </a:schemeClr>
                </a:solidFill>
                <a:latin typeface="Product Sans" panose="020B0403030502040203" pitchFamily="34" charset="0"/>
                <a:sym typeface="Raleway"/>
              </a:rPr>
              <a:t>Plug m, b in the equation</a:t>
            </a:r>
          </a:p>
          <a:p>
            <a:pPr marL="514350" indent="-514350">
              <a:buAutoNum type="arabicParenR"/>
            </a:pPr>
            <a:r>
              <a:rPr lang="en-IN" sz="2400" dirty="0">
                <a:solidFill>
                  <a:schemeClr val="tx1">
                    <a:lumMod val="95000"/>
                    <a:lumOff val="5000"/>
                  </a:schemeClr>
                </a:solidFill>
                <a:latin typeface="Product Sans" panose="020B0403030502040203" pitchFamily="34" charset="0"/>
                <a:sym typeface="Raleway"/>
              </a:rPr>
              <a:t>Now you have the line</a:t>
            </a:r>
          </a:p>
          <a:p>
            <a:pPr marL="514350" indent="-514350">
              <a:buAutoNum type="arabicParenR"/>
            </a:pPr>
            <a:r>
              <a:rPr lang="en-IN" sz="2400" dirty="0">
                <a:solidFill>
                  <a:schemeClr val="tx1">
                    <a:lumMod val="95000"/>
                    <a:lumOff val="5000"/>
                  </a:schemeClr>
                </a:solidFill>
                <a:latin typeface="Product Sans" panose="020B0403030502040203" pitchFamily="34" charset="0"/>
                <a:sym typeface="Raleway"/>
              </a:rPr>
              <a:t>Finally, you can get your prediction for each value of x</a:t>
            </a:r>
            <a:endParaRPr lang="en-IN" sz="2400" dirty="0">
              <a:solidFill>
                <a:schemeClr val="tx1">
                  <a:lumMod val="95000"/>
                  <a:lumOff val="5000"/>
                </a:schemeClr>
              </a:solidFill>
              <a:latin typeface="Product Sans" panose="020B0403030502040203" pitchFamily="34" charset="0"/>
            </a:endParaRPr>
          </a:p>
        </p:txBody>
      </p:sp>
    </p:spTree>
    <p:extLst>
      <p:ext uri="{BB962C8B-B14F-4D97-AF65-F5344CB8AC3E}">
        <p14:creationId xmlns:p14="http://schemas.microsoft.com/office/powerpoint/2010/main" val="5101094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0A5EC6B-7BF1-43CB-8D54-6E628850B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1999" cy="6858000"/>
          </a:xfrm>
          <a:prstGeom prst="rect">
            <a:avLst/>
          </a:prstGeom>
        </p:spPr>
      </p:pic>
      <p:sp>
        <p:nvSpPr>
          <p:cNvPr id="3" name="TextBox 2">
            <a:extLst>
              <a:ext uri="{FF2B5EF4-FFF2-40B4-BE49-F238E27FC236}">
                <a16:creationId xmlns:a16="http://schemas.microsoft.com/office/drawing/2014/main" id="{6C90368D-004A-4578-9749-46E917774C31}"/>
              </a:ext>
            </a:extLst>
          </p:cNvPr>
          <p:cNvSpPr txBox="1"/>
          <p:nvPr/>
        </p:nvSpPr>
        <p:spPr>
          <a:xfrm>
            <a:off x="371861" y="1618272"/>
            <a:ext cx="11374661" cy="584775"/>
          </a:xfrm>
          <a:prstGeom prst="rect">
            <a:avLst/>
          </a:prstGeom>
          <a:noFill/>
        </p:spPr>
        <p:txBody>
          <a:bodyPr wrap="square" rtlCol="0">
            <a:spAutoFit/>
          </a:bodyPr>
          <a:lstStyle/>
          <a:p>
            <a:r>
              <a:rPr lang="en-IN" sz="3200" dirty="0">
                <a:solidFill>
                  <a:schemeClr val="tx1">
                    <a:lumMod val="95000"/>
                    <a:lumOff val="5000"/>
                  </a:schemeClr>
                </a:solidFill>
                <a:latin typeface="Product Sans" panose="020B0403030502040203" pitchFamily="34" charset="0"/>
                <a:ea typeface="Raleway"/>
                <a:cs typeface="Raleway"/>
                <a:sym typeface="Raleway"/>
              </a:rPr>
              <a:t>Let’s go back to our example</a:t>
            </a:r>
            <a:endParaRPr lang="en-IN" sz="2400" dirty="0">
              <a:solidFill>
                <a:schemeClr val="tx1">
                  <a:lumMod val="95000"/>
                  <a:lumOff val="5000"/>
                </a:schemeClr>
              </a:solidFill>
              <a:latin typeface="Product Sans" panose="020B0403030502040203" pitchFamily="34" charset="0"/>
            </a:endParaRPr>
          </a:p>
        </p:txBody>
      </p:sp>
      <p:pic>
        <p:nvPicPr>
          <p:cNvPr id="4" name="Google Shape;247;p42">
            <a:extLst>
              <a:ext uri="{FF2B5EF4-FFF2-40B4-BE49-F238E27FC236}">
                <a16:creationId xmlns:a16="http://schemas.microsoft.com/office/drawing/2014/main" id="{30541551-B98A-4846-A072-F83C87595D5D}"/>
              </a:ext>
            </a:extLst>
          </p:cNvPr>
          <p:cNvPicPr preferRelativeResize="0"/>
          <p:nvPr/>
        </p:nvPicPr>
        <p:blipFill>
          <a:blip r:embed="rId3">
            <a:alphaModFix/>
          </a:blip>
          <a:stretch>
            <a:fillRect/>
          </a:stretch>
        </p:blipFill>
        <p:spPr>
          <a:xfrm>
            <a:off x="3209169" y="2752724"/>
            <a:ext cx="5700043" cy="3096603"/>
          </a:xfrm>
          <a:prstGeom prst="rect">
            <a:avLst/>
          </a:prstGeom>
          <a:noFill/>
          <a:ln>
            <a:noFill/>
          </a:ln>
        </p:spPr>
      </p:pic>
    </p:spTree>
    <p:extLst>
      <p:ext uri="{BB962C8B-B14F-4D97-AF65-F5344CB8AC3E}">
        <p14:creationId xmlns:p14="http://schemas.microsoft.com/office/powerpoint/2010/main" val="1021733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F776ED-E878-45C2-BDF6-F302D1F548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
            <a:ext cx="12191999" cy="6858000"/>
          </a:xfrm>
          <a:prstGeom prst="rect">
            <a:avLst/>
          </a:prstGeom>
        </p:spPr>
      </p:pic>
      <p:pic>
        <p:nvPicPr>
          <p:cNvPr id="4" name="Picture 3">
            <a:extLst>
              <a:ext uri="{FF2B5EF4-FFF2-40B4-BE49-F238E27FC236}">
                <a16:creationId xmlns:a16="http://schemas.microsoft.com/office/drawing/2014/main" id="{C61F2792-5F26-4BE4-BEE6-234689A2D097}"/>
              </a:ext>
            </a:extLst>
          </p:cNvPr>
          <p:cNvPicPr>
            <a:picLocks noChangeAspect="1"/>
          </p:cNvPicPr>
          <p:nvPr/>
        </p:nvPicPr>
        <p:blipFill>
          <a:blip r:embed="rId4"/>
          <a:stretch>
            <a:fillRect/>
          </a:stretch>
        </p:blipFill>
        <p:spPr>
          <a:xfrm>
            <a:off x="2516657" y="3072453"/>
            <a:ext cx="7010400" cy="2409825"/>
          </a:xfrm>
          <a:prstGeom prst="rect">
            <a:avLst/>
          </a:prstGeom>
        </p:spPr>
      </p:pic>
      <p:sp>
        <p:nvSpPr>
          <p:cNvPr id="10" name="TextBox 9">
            <a:extLst>
              <a:ext uri="{FF2B5EF4-FFF2-40B4-BE49-F238E27FC236}">
                <a16:creationId xmlns:a16="http://schemas.microsoft.com/office/drawing/2014/main" id="{F2DD9984-FE14-42AF-BE4A-D1A923C09FA0}"/>
              </a:ext>
            </a:extLst>
          </p:cNvPr>
          <p:cNvSpPr txBox="1"/>
          <p:nvPr/>
        </p:nvSpPr>
        <p:spPr>
          <a:xfrm>
            <a:off x="371861" y="1618272"/>
            <a:ext cx="11374661" cy="584775"/>
          </a:xfrm>
          <a:prstGeom prst="rect">
            <a:avLst/>
          </a:prstGeom>
          <a:noFill/>
        </p:spPr>
        <p:txBody>
          <a:bodyPr wrap="square" rtlCol="0">
            <a:spAutoFit/>
          </a:bodyPr>
          <a:lstStyle/>
          <a:p>
            <a:r>
              <a:rPr lang="en-IN" sz="3200" dirty="0">
                <a:solidFill>
                  <a:schemeClr val="tx1">
                    <a:lumMod val="95000"/>
                    <a:lumOff val="5000"/>
                  </a:schemeClr>
                </a:solidFill>
                <a:latin typeface="Product Sans" panose="020B0403030502040203" pitchFamily="34" charset="0"/>
                <a:ea typeface="Raleway"/>
                <a:cs typeface="Raleway"/>
                <a:sym typeface="Raleway"/>
              </a:rPr>
              <a:t>Often, the reality is like this..</a:t>
            </a:r>
            <a:endParaRPr lang="en-IN" sz="2400" dirty="0">
              <a:solidFill>
                <a:schemeClr val="tx1">
                  <a:lumMod val="95000"/>
                  <a:lumOff val="5000"/>
                </a:schemeClr>
              </a:solidFill>
              <a:latin typeface="Product Sans" panose="020B0403030502040203" pitchFamily="34" charset="0"/>
            </a:endParaRPr>
          </a:p>
        </p:txBody>
      </p:sp>
    </p:spTree>
    <p:extLst>
      <p:ext uri="{BB962C8B-B14F-4D97-AF65-F5344CB8AC3E}">
        <p14:creationId xmlns:p14="http://schemas.microsoft.com/office/powerpoint/2010/main" val="41560191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4E9ECD-69D9-46DD-9853-A74660C4B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1999" cy="6858000"/>
          </a:xfrm>
          <a:prstGeom prst="rect">
            <a:avLst/>
          </a:prstGeom>
        </p:spPr>
      </p:pic>
      <p:pic>
        <p:nvPicPr>
          <p:cNvPr id="2" name="Picture 1">
            <a:extLst>
              <a:ext uri="{FF2B5EF4-FFF2-40B4-BE49-F238E27FC236}">
                <a16:creationId xmlns:a16="http://schemas.microsoft.com/office/drawing/2014/main" id="{FD6BB25E-0727-4E21-BC15-82AE8E34F9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2221" y="1520456"/>
            <a:ext cx="8867554" cy="4433778"/>
          </a:xfrm>
          <a:prstGeom prst="rect">
            <a:avLst/>
          </a:prstGeom>
        </p:spPr>
      </p:pic>
    </p:spTree>
    <p:extLst>
      <p:ext uri="{BB962C8B-B14F-4D97-AF65-F5344CB8AC3E}">
        <p14:creationId xmlns:p14="http://schemas.microsoft.com/office/powerpoint/2010/main" val="35147496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C6C0C9F-BEDB-4E0D-8802-471B29C329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1999" cy="6858000"/>
          </a:xfrm>
          <a:prstGeom prst="rect">
            <a:avLst/>
          </a:prstGeom>
        </p:spPr>
      </p:pic>
      <p:pic>
        <p:nvPicPr>
          <p:cNvPr id="3" name="Picture 2">
            <a:extLst>
              <a:ext uri="{FF2B5EF4-FFF2-40B4-BE49-F238E27FC236}">
                <a16:creationId xmlns:a16="http://schemas.microsoft.com/office/drawing/2014/main" id="{579A4D84-4BCE-4E76-BD5C-71CD2645BB39}"/>
              </a:ext>
            </a:extLst>
          </p:cNvPr>
          <p:cNvPicPr>
            <a:picLocks noChangeAspect="1"/>
          </p:cNvPicPr>
          <p:nvPr/>
        </p:nvPicPr>
        <p:blipFill>
          <a:blip r:embed="rId3"/>
          <a:stretch>
            <a:fillRect/>
          </a:stretch>
        </p:blipFill>
        <p:spPr>
          <a:xfrm>
            <a:off x="448408" y="1460622"/>
            <a:ext cx="7474254" cy="2712794"/>
          </a:xfrm>
          <a:prstGeom prst="rect">
            <a:avLst/>
          </a:prstGeom>
        </p:spPr>
      </p:pic>
    </p:spTree>
    <p:extLst>
      <p:ext uri="{BB962C8B-B14F-4D97-AF65-F5344CB8AC3E}">
        <p14:creationId xmlns:p14="http://schemas.microsoft.com/office/powerpoint/2010/main" val="7124466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AF1604A-9546-43B2-8ED4-017DBFD94E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1999" cy="6858000"/>
          </a:xfrm>
          <a:prstGeom prst="rect">
            <a:avLst/>
          </a:prstGeom>
        </p:spPr>
      </p:pic>
      <p:pic>
        <p:nvPicPr>
          <p:cNvPr id="3" name="Picture 2">
            <a:extLst>
              <a:ext uri="{FF2B5EF4-FFF2-40B4-BE49-F238E27FC236}">
                <a16:creationId xmlns:a16="http://schemas.microsoft.com/office/drawing/2014/main" id="{18731BBB-71EE-4E27-BD0D-5D26D7A43702}"/>
              </a:ext>
            </a:extLst>
          </p:cNvPr>
          <p:cNvPicPr>
            <a:picLocks noChangeAspect="1"/>
          </p:cNvPicPr>
          <p:nvPr/>
        </p:nvPicPr>
        <p:blipFill>
          <a:blip r:embed="rId3"/>
          <a:stretch>
            <a:fillRect/>
          </a:stretch>
        </p:blipFill>
        <p:spPr>
          <a:xfrm>
            <a:off x="1383323" y="1207477"/>
            <a:ext cx="9425354" cy="5301762"/>
          </a:xfrm>
          <a:prstGeom prst="rect">
            <a:avLst/>
          </a:prstGeom>
        </p:spPr>
      </p:pic>
    </p:spTree>
    <p:extLst>
      <p:ext uri="{BB962C8B-B14F-4D97-AF65-F5344CB8AC3E}">
        <p14:creationId xmlns:p14="http://schemas.microsoft.com/office/powerpoint/2010/main" val="40049836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EEFD08-E716-4075-832D-E9E4376DE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1999" cy="6858000"/>
          </a:xfrm>
          <a:prstGeom prst="rect">
            <a:avLst/>
          </a:prstGeom>
        </p:spPr>
      </p:pic>
      <p:pic>
        <p:nvPicPr>
          <p:cNvPr id="3" name="Google Shape;275;p46">
            <a:extLst>
              <a:ext uri="{FF2B5EF4-FFF2-40B4-BE49-F238E27FC236}">
                <a16:creationId xmlns:a16="http://schemas.microsoft.com/office/drawing/2014/main" id="{3E41FA94-D44F-4A57-9473-C3F42A9367FF}"/>
              </a:ext>
            </a:extLst>
          </p:cNvPr>
          <p:cNvPicPr preferRelativeResize="0"/>
          <p:nvPr/>
        </p:nvPicPr>
        <p:blipFill>
          <a:blip r:embed="rId3">
            <a:alphaModFix/>
          </a:blip>
          <a:stretch>
            <a:fillRect/>
          </a:stretch>
        </p:blipFill>
        <p:spPr>
          <a:xfrm>
            <a:off x="4257675" y="1943100"/>
            <a:ext cx="3676650" cy="2971800"/>
          </a:xfrm>
          <a:prstGeom prst="rect">
            <a:avLst/>
          </a:prstGeom>
          <a:noFill/>
          <a:ln>
            <a:noFill/>
          </a:ln>
        </p:spPr>
      </p:pic>
    </p:spTree>
    <p:extLst>
      <p:ext uri="{BB962C8B-B14F-4D97-AF65-F5344CB8AC3E}">
        <p14:creationId xmlns:p14="http://schemas.microsoft.com/office/powerpoint/2010/main" val="9412075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086883-7529-4B35-A0DB-3875BEA15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1999" cy="6858000"/>
          </a:xfrm>
          <a:prstGeom prst="rect">
            <a:avLst/>
          </a:prstGeom>
        </p:spPr>
      </p:pic>
      <p:sp>
        <p:nvSpPr>
          <p:cNvPr id="3" name="Google Shape;280;p47">
            <a:extLst>
              <a:ext uri="{FF2B5EF4-FFF2-40B4-BE49-F238E27FC236}">
                <a16:creationId xmlns:a16="http://schemas.microsoft.com/office/drawing/2014/main" id="{CF3D2360-D3E6-4DBB-A41E-ED119600026C}"/>
              </a:ext>
            </a:extLst>
          </p:cNvPr>
          <p:cNvSpPr txBox="1">
            <a:spLocks noGrp="1"/>
          </p:cNvSpPr>
          <p:nvPr/>
        </p:nvSpPr>
        <p:spPr>
          <a:xfrm>
            <a:off x="2046715" y="150837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 sz="3200" dirty="0">
                <a:latin typeface="Product Sans" panose="020B0403030502040203" pitchFamily="34" charset="0"/>
              </a:rPr>
              <a:t>Graph of multiple - intuition using 3d</a:t>
            </a:r>
            <a:endParaRPr sz="3200" dirty="0">
              <a:latin typeface="Product Sans" panose="020B0403030502040203" pitchFamily="34" charset="0"/>
            </a:endParaRPr>
          </a:p>
        </p:txBody>
      </p:sp>
      <p:pic>
        <p:nvPicPr>
          <p:cNvPr id="4" name="Google Shape;281;p47">
            <a:extLst>
              <a:ext uri="{FF2B5EF4-FFF2-40B4-BE49-F238E27FC236}">
                <a16:creationId xmlns:a16="http://schemas.microsoft.com/office/drawing/2014/main" id="{390608A6-ECB0-4E84-A8E4-0CC69601D00E}"/>
              </a:ext>
            </a:extLst>
          </p:cNvPr>
          <p:cNvPicPr preferRelativeResize="0"/>
          <p:nvPr/>
        </p:nvPicPr>
        <p:blipFill>
          <a:blip r:embed="rId4">
            <a:alphaModFix/>
          </a:blip>
          <a:stretch>
            <a:fillRect/>
          </a:stretch>
        </p:blipFill>
        <p:spPr>
          <a:xfrm>
            <a:off x="3085528" y="2158900"/>
            <a:ext cx="6442975" cy="3800325"/>
          </a:xfrm>
          <a:prstGeom prst="rect">
            <a:avLst/>
          </a:prstGeom>
          <a:noFill/>
          <a:ln>
            <a:noFill/>
          </a:ln>
        </p:spPr>
      </p:pic>
    </p:spTree>
    <p:extLst>
      <p:ext uri="{BB962C8B-B14F-4D97-AF65-F5344CB8AC3E}">
        <p14:creationId xmlns:p14="http://schemas.microsoft.com/office/powerpoint/2010/main" val="1879165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12FA121-D5F7-42B7-975F-F369E64974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312"/>
            <a:ext cx="12191999" cy="6858000"/>
          </a:xfrm>
          <a:prstGeom prst="rect">
            <a:avLst/>
          </a:prstGeom>
        </p:spPr>
      </p:pic>
      <p:pic>
        <p:nvPicPr>
          <p:cNvPr id="4" name="Picture 3" descr="A picture containing person&#10;&#10;Description automatically generated">
            <a:extLst>
              <a:ext uri="{FF2B5EF4-FFF2-40B4-BE49-F238E27FC236}">
                <a16:creationId xmlns:a16="http://schemas.microsoft.com/office/drawing/2014/main" id="{AC56EBA5-0CF6-44B7-992A-2625A66EC268}"/>
              </a:ext>
            </a:extLst>
          </p:cNvPr>
          <p:cNvPicPr>
            <a:picLocks noChangeAspect="1"/>
          </p:cNvPicPr>
          <p:nvPr/>
        </p:nvPicPr>
        <p:blipFill rotWithShape="1">
          <a:blip r:embed="rId3">
            <a:extLst>
              <a:ext uri="{28A0092B-C50C-407E-A947-70E740481C1C}">
                <a14:useLocalDpi xmlns:a14="http://schemas.microsoft.com/office/drawing/2010/main" val="0"/>
              </a:ext>
            </a:extLst>
          </a:blip>
          <a:srcRect t="25289"/>
          <a:stretch/>
        </p:blipFill>
        <p:spPr>
          <a:xfrm>
            <a:off x="3607607" y="3574862"/>
            <a:ext cx="4976780" cy="2800231"/>
          </a:xfrm>
          <a:prstGeom prst="rect">
            <a:avLst/>
          </a:prstGeom>
        </p:spPr>
      </p:pic>
      <p:pic>
        <p:nvPicPr>
          <p:cNvPr id="6" name="Picture 5">
            <a:extLst>
              <a:ext uri="{FF2B5EF4-FFF2-40B4-BE49-F238E27FC236}">
                <a16:creationId xmlns:a16="http://schemas.microsoft.com/office/drawing/2014/main" id="{E397D098-314F-4760-BB71-6CAE840DE569}"/>
              </a:ext>
            </a:extLst>
          </p:cNvPr>
          <p:cNvPicPr>
            <a:picLocks noChangeAspect="1"/>
          </p:cNvPicPr>
          <p:nvPr/>
        </p:nvPicPr>
        <p:blipFill>
          <a:blip r:embed="rId4"/>
          <a:stretch>
            <a:fillRect/>
          </a:stretch>
        </p:blipFill>
        <p:spPr>
          <a:xfrm>
            <a:off x="3607608" y="1164312"/>
            <a:ext cx="4976780" cy="2410550"/>
          </a:xfrm>
          <a:prstGeom prst="rect">
            <a:avLst/>
          </a:prstGeom>
        </p:spPr>
      </p:pic>
    </p:spTree>
    <p:extLst>
      <p:ext uri="{BB962C8B-B14F-4D97-AF65-F5344CB8AC3E}">
        <p14:creationId xmlns:p14="http://schemas.microsoft.com/office/powerpoint/2010/main" val="1256113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9D90C90-E247-4F79-9A26-D631E5A79C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1999" cy="6858000"/>
          </a:xfrm>
          <a:prstGeom prst="rect">
            <a:avLst/>
          </a:prstGeom>
        </p:spPr>
      </p:pic>
      <p:sp>
        <p:nvSpPr>
          <p:cNvPr id="3" name="TextBox 2">
            <a:extLst>
              <a:ext uri="{FF2B5EF4-FFF2-40B4-BE49-F238E27FC236}">
                <a16:creationId xmlns:a16="http://schemas.microsoft.com/office/drawing/2014/main" id="{CEAE83AD-67F8-47A7-9FC1-E1FDE63C200E}"/>
              </a:ext>
            </a:extLst>
          </p:cNvPr>
          <p:cNvSpPr txBox="1"/>
          <p:nvPr/>
        </p:nvSpPr>
        <p:spPr>
          <a:xfrm>
            <a:off x="417689" y="1391654"/>
            <a:ext cx="3632726" cy="584775"/>
          </a:xfrm>
          <a:prstGeom prst="rect">
            <a:avLst/>
          </a:prstGeom>
          <a:noFill/>
        </p:spPr>
        <p:txBody>
          <a:bodyPr wrap="none" rtlCol="0">
            <a:spAutoFit/>
          </a:bodyPr>
          <a:lstStyle/>
          <a:p>
            <a:r>
              <a:rPr lang="en-IN" sz="3200" dirty="0">
                <a:solidFill>
                  <a:schemeClr val="tx1">
                    <a:lumMod val="95000"/>
                    <a:lumOff val="5000"/>
                  </a:schemeClr>
                </a:solidFill>
                <a:latin typeface="Product Sans" panose="020B0403030502040203" pitchFamily="34" charset="0"/>
                <a:ea typeface="Raleway"/>
                <a:cs typeface="Raleway"/>
                <a:sym typeface="Raleway"/>
              </a:rPr>
              <a:t>This might help you</a:t>
            </a:r>
            <a:endParaRPr lang="en-IN" sz="3200" dirty="0">
              <a:solidFill>
                <a:schemeClr val="tx1">
                  <a:lumMod val="95000"/>
                  <a:lumOff val="5000"/>
                </a:schemeClr>
              </a:solidFill>
              <a:latin typeface="Product Sans" panose="020B0403030502040203" pitchFamily="34" charset="0"/>
            </a:endParaRPr>
          </a:p>
        </p:txBody>
      </p:sp>
      <p:pic>
        <p:nvPicPr>
          <p:cNvPr id="4" name="Picture 3">
            <a:extLst>
              <a:ext uri="{FF2B5EF4-FFF2-40B4-BE49-F238E27FC236}">
                <a16:creationId xmlns:a16="http://schemas.microsoft.com/office/drawing/2014/main" id="{512D4CD1-C7FE-4B07-B42C-416E47364D67}"/>
              </a:ext>
            </a:extLst>
          </p:cNvPr>
          <p:cNvPicPr>
            <a:picLocks noChangeAspect="1"/>
          </p:cNvPicPr>
          <p:nvPr/>
        </p:nvPicPr>
        <p:blipFill>
          <a:blip r:embed="rId4"/>
          <a:stretch>
            <a:fillRect/>
          </a:stretch>
        </p:blipFill>
        <p:spPr>
          <a:xfrm>
            <a:off x="2695695" y="2406065"/>
            <a:ext cx="6800610" cy="3673893"/>
          </a:xfrm>
          <a:prstGeom prst="rect">
            <a:avLst/>
          </a:prstGeom>
        </p:spPr>
      </p:pic>
    </p:spTree>
    <p:extLst>
      <p:ext uri="{BB962C8B-B14F-4D97-AF65-F5344CB8AC3E}">
        <p14:creationId xmlns:p14="http://schemas.microsoft.com/office/powerpoint/2010/main" val="3821401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D515FA-36A2-4E19-A725-59BF44B10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pic>
        <p:nvPicPr>
          <p:cNvPr id="2" name="Picture 1">
            <a:extLst>
              <a:ext uri="{FF2B5EF4-FFF2-40B4-BE49-F238E27FC236}">
                <a16:creationId xmlns:a16="http://schemas.microsoft.com/office/drawing/2014/main" id="{71CEBE0D-44D3-474F-AC74-22AF896A79EF}"/>
              </a:ext>
            </a:extLst>
          </p:cNvPr>
          <p:cNvPicPr/>
          <p:nvPr/>
        </p:nvPicPr>
        <p:blipFill>
          <a:blip r:embed="rId3"/>
          <a:stretch/>
        </p:blipFill>
        <p:spPr>
          <a:xfrm>
            <a:off x="2748000" y="1861858"/>
            <a:ext cx="6696000" cy="4057920"/>
          </a:xfrm>
          <a:prstGeom prst="rect">
            <a:avLst/>
          </a:prstGeom>
          <a:ln>
            <a:noFill/>
          </a:ln>
        </p:spPr>
      </p:pic>
    </p:spTree>
    <p:extLst>
      <p:ext uri="{BB962C8B-B14F-4D97-AF65-F5344CB8AC3E}">
        <p14:creationId xmlns:p14="http://schemas.microsoft.com/office/powerpoint/2010/main" val="1349946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7BC8A0-2F15-482F-BA4C-A21192DD8C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1999" cy="6858000"/>
          </a:xfrm>
          <a:prstGeom prst="rect">
            <a:avLst/>
          </a:prstGeom>
        </p:spPr>
      </p:pic>
      <p:pic>
        <p:nvPicPr>
          <p:cNvPr id="3" name="Google Shape;81;p17">
            <a:extLst>
              <a:ext uri="{FF2B5EF4-FFF2-40B4-BE49-F238E27FC236}">
                <a16:creationId xmlns:a16="http://schemas.microsoft.com/office/drawing/2014/main" id="{2C70F9F5-7217-4D6A-AEB0-33D7D9423A87}"/>
              </a:ext>
            </a:extLst>
          </p:cNvPr>
          <p:cNvPicPr preferRelativeResize="0"/>
          <p:nvPr/>
        </p:nvPicPr>
        <p:blipFill rotWithShape="1">
          <a:blip r:embed="rId4">
            <a:alphaModFix/>
          </a:blip>
          <a:srcRect r="68454" b="66544"/>
          <a:stretch/>
        </p:blipFill>
        <p:spPr>
          <a:xfrm>
            <a:off x="2370457" y="1620253"/>
            <a:ext cx="7451086" cy="4445042"/>
          </a:xfrm>
          <a:prstGeom prst="rect">
            <a:avLst/>
          </a:prstGeom>
          <a:noFill/>
          <a:ln>
            <a:noFill/>
          </a:ln>
        </p:spPr>
      </p:pic>
    </p:spTree>
    <p:extLst>
      <p:ext uri="{BB962C8B-B14F-4D97-AF65-F5344CB8AC3E}">
        <p14:creationId xmlns:p14="http://schemas.microsoft.com/office/powerpoint/2010/main" val="3619048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82654D7-CD1F-4B9D-8668-694892C01A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1999" cy="6858000"/>
          </a:xfrm>
          <a:prstGeom prst="rect">
            <a:avLst/>
          </a:prstGeom>
        </p:spPr>
      </p:pic>
      <p:pic>
        <p:nvPicPr>
          <p:cNvPr id="3" name="Google Shape;88;p18">
            <a:extLst>
              <a:ext uri="{FF2B5EF4-FFF2-40B4-BE49-F238E27FC236}">
                <a16:creationId xmlns:a16="http://schemas.microsoft.com/office/drawing/2014/main" id="{AC574880-F6BD-4E6E-9FAA-70BFCE05634E}"/>
              </a:ext>
            </a:extLst>
          </p:cNvPr>
          <p:cNvPicPr preferRelativeResize="0"/>
          <p:nvPr/>
        </p:nvPicPr>
        <p:blipFill rotWithShape="1">
          <a:blip r:embed="rId4">
            <a:alphaModFix/>
          </a:blip>
          <a:srcRect r="68454" b="66264"/>
          <a:stretch/>
        </p:blipFill>
        <p:spPr>
          <a:xfrm>
            <a:off x="2012405" y="1411706"/>
            <a:ext cx="8167189" cy="4913044"/>
          </a:xfrm>
          <a:prstGeom prst="rect">
            <a:avLst/>
          </a:prstGeom>
          <a:noFill/>
          <a:ln>
            <a:noFill/>
          </a:ln>
        </p:spPr>
      </p:pic>
    </p:spTree>
    <p:extLst>
      <p:ext uri="{BB962C8B-B14F-4D97-AF65-F5344CB8AC3E}">
        <p14:creationId xmlns:p14="http://schemas.microsoft.com/office/powerpoint/2010/main" val="3424503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0766EE-2CC2-4DD6-AB58-CDF182C06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1999" cy="6858000"/>
          </a:xfrm>
          <a:prstGeom prst="rect">
            <a:avLst/>
          </a:prstGeom>
        </p:spPr>
      </p:pic>
      <p:pic>
        <p:nvPicPr>
          <p:cNvPr id="3" name="Google Shape;93;p19">
            <a:extLst>
              <a:ext uri="{FF2B5EF4-FFF2-40B4-BE49-F238E27FC236}">
                <a16:creationId xmlns:a16="http://schemas.microsoft.com/office/drawing/2014/main" id="{A22EF1E3-A497-44D5-B384-6E8F54667999}"/>
              </a:ext>
            </a:extLst>
          </p:cNvPr>
          <p:cNvPicPr preferRelativeResize="0"/>
          <p:nvPr/>
        </p:nvPicPr>
        <p:blipFill rotWithShape="1">
          <a:blip r:embed="rId4">
            <a:alphaModFix/>
          </a:blip>
          <a:srcRect r="74106" b="73044"/>
          <a:stretch/>
        </p:blipFill>
        <p:spPr>
          <a:xfrm>
            <a:off x="2126623" y="1569820"/>
            <a:ext cx="7938749" cy="4648801"/>
          </a:xfrm>
          <a:prstGeom prst="rect">
            <a:avLst/>
          </a:prstGeom>
          <a:noFill/>
          <a:ln>
            <a:noFill/>
          </a:ln>
        </p:spPr>
      </p:pic>
    </p:spTree>
    <p:extLst>
      <p:ext uri="{BB962C8B-B14F-4D97-AF65-F5344CB8AC3E}">
        <p14:creationId xmlns:p14="http://schemas.microsoft.com/office/powerpoint/2010/main" val="1613638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9F59AD-74E2-42D6-8902-0A952E7574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1999" cy="6858000"/>
          </a:xfrm>
          <a:prstGeom prst="rect">
            <a:avLst/>
          </a:prstGeom>
        </p:spPr>
      </p:pic>
      <p:pic>
        <p:nvPicPr>
          <p:cNvPr id="3" name="Google Shape;98;p20">
            <a:extLst>
              <a:ext uri="{FF2B5EF4-FFF2-40B4-BE49-F238E27FC236}">
                <a16:creationId xmlns:a16="http://schemas.microsoft.com/office/drawing/2014/main" id="{EDEE3C07-7991-4D1A-9F1E-6366973B2170}"/>
              </a:ext>
            </a:extLst>
          </p:cNvPr>
          <p:cNvPicPr preferRelativeResize="0"/>
          <p:nvPr/>
        </p:nvPicPr>
        <p:blipFill rotWithShape="1">
          <a:blip r:embed="rId4">
            <a:alphaModFix/>
          </a:blip>
          <a:srcRect r="73939" b="72151"/>
          <a:stretch/>
        </p:blipFill>
        <p:spPr>
          <a:xfrm>
            <a:off x="2076598" y="1462078"/>
            <a:ext cx="8038800" cy="4832201"/>
          </a:xfrm>
          <a:prstGeom prst="rect">
            <a:avLst/>
          </a:prstGeom>
          <a:noFill/>
          <a:ln>
            <a:noFill/>
          </a:ln>
        </p:spPr>
      </p:pic>
    </p:spTree>
    <p:extLst>
      <p:ext uri="{BB962C8B-B14F-4D97-AF65-F5344CB8AC3E}">
        <p14:creationId xmlns:p14="http://schemas.microsoft.com/office/powerpoint/2010/main" val="1373451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958</Words>
  <Application>Microsoft Office PowerPoint</Application>
  <PresentationFormat>Widescreen</PresentationFormat>
  <Paragraphs>116</Paragraphs>
  <Slides>39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Cambria Math</vt:lpstr>
      <vt:lpstr>Product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Gagan Varma</dc:creator>
  <cp:lastModifiedBy>Ankush Malaker</cp:lastModifiedBy>
  <cp:revision>23</cp:revision>
  <dcterms:created xsi:type="dcterms:W3CDTF">2019-09-13T21:14:51Z</dcterms:created>
  <dcterms:modified xsi:type="dcterms:W3CDTF">2020-02-06T16:54:17Z</dcterms:modified>
</cp:coreProperties>
</file>