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580CA-75E7-41A2-AF60-A6A82DC05C8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69839-4C01-402E-B305-E3A9149C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2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81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93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14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85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39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19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09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16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19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3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9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5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93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12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1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06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38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13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04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29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80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91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27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22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404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96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2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853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859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470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4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571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0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82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326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44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988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486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73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500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03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5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847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22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123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861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350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775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617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34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1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9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8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0E5A-9F57-42F7-9305-484701101D2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6858-2CA2-403F-8DD9-AB38EF5F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0E5A-9F57-42F7-9305-484701101D2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6858-2CA2-403F-8DD9-AB38EF5F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4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0E5A-9F57-42F7-9305-484701101D2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6858-2CA2-403F-8DD9-AB38EF5F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0E5A-9F57-42F7-9305-484701101D2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6858-2CA2-403F-8DD9-AB38EF5F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0E5A-9F57-42F7-9305-484701101D2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6858-2CA2-403F-8DD9-AB38EF5F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0E5A-9F57-42F7-9305-484701101D2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6858-2CA2-403F-8DD9-AB38EF5F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0E5A-9F57-42F7-9305-484701101D2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6858-2CA2-403F-8DD9-AB38EF5F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8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0E5A-9F57-42F7-9305-484701101D2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6858-2CA2-403F-8DD9-AB38EF5F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7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0E5A-9F57-42F7-9305-484701101D2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6858-2CA2-403F-8DD9-AB38EF5F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0E5A-9F57-42F7-9305-484701101D2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6858-2CA2-403F-8DD9-AB38EF5F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7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0E5A-9F57-42F7-9305-484701101D2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6858-2CA2-403F-8DD9-AB38EF5F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4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0E5A-9F57-42F7-9305-484701101D2E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6858-2CA2-403F-8DD9-AB38EF5F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1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22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54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2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8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25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0" Type="http://schemas.openxmlformats.org/officeDocument/2006/relationships/image" Target="../media/image165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7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9.png"/><Relationship Id="rId4" Type="http://schemas.openxmlformats.org/officeDocument/2006/relationships/image" Target="../media/image1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10" Type="http://schemas.openxmlformats.org/officeDocument/2006/relationships/image" Target="../media/image197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10" Type="http://schemas.openxmlformats.org/officeDocument/2006/relationships/image" Target="../media/image212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13.png"/><Relationship Id="rId7" Type="http://schemas.openxmlformats.org/officeDocument/2006/relationships/image" Target="../media/image2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3" Type="http://schemas.openxmlformats.org/officeDocument/2006/relationships/image" Target="../media/image217.png"/><Relationship Id="rId7" Type="http://schemas.openxmlformats.org/officeDocument/2006/relationships/image" Target="../media/image2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image" Target="../media/image224.png"/><Relationship Id="rId7" Type="http://schemas.openxmlformats.org/officeDocument/2006/relationships/image" Target="../media/image2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5" Type="http://schemas.openxmlformats.org/officeDocument/2006/relationships/image" Target="../media/image226.png"/><Relationship Id="rId10" Type="http://schemas.openxmlformats.org/officeDocument/2006/relationships/image" Target="../media/image231.png"/><Relationship Id="rId4" Type="http://schemas.openxmlformats.org/officeDocument/2006/relationships/image" Target="../media/image225.png"/><Relationship Id="rId9" Type="http://schemas.openxmlformats.org/officeDocument/2006/relationships/image" Target="../media/image2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5" Type="http://schemas.openxmlformats.org/officeDocument/2006/relationships/image" Target="../media/image234.png"/><Relationship Id="rId4" Type="http://schemas.openxmlformats.org/officeDocument/2006/relationships/image" Target="../media/image23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image" Target="../media/image244.png"/><Relationship Id="rId7" Type="http://schemas.openxmlformats.org/officeDocument/2006/relationships/image" Target="../media/image2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.png"/><Relationship Id="rId5" Type="http://schemas.openxmlformats.org/officeDocument/2006/relationships/image" Target="../media/image245.png"/><Relationship Id="rId4" Type="http://schemas.openxmlformats.org/officeDocument/2006/relationships/image" Target="../media/image2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7" Type="http://schemas.openxmlformats.org/officeDocument/2006/relationships/image" Target="../media/image25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4.png"/><Relationship Id="rId5" Type="http://schemas.openxmlformats.org/officeDocument/2006/relationships/image" Target="../media/image253.png"/><Relationship Id="rId4" Type="http://schemas.openxmlformats.org/officeDocument/2006/relationships/image" Target="../media/image25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13" Type="http://schemas.openxmlformats.org/officeDocument/2006/relationships/image" Target="../media/image266.png"/><Relationship Id="rId3" Type="http://schemas.openxmlformats.org/officeDocument/2006/relationships/image" Target="../media/image256.png"/><Relationship Id="rId7" Type="http://schemas.openxmlformats.org/officeDocument/2006/relationships/image" Target="../media/image260.png"/><Relationship Id="rId12" Type="http://schemas.openxmlformats.org/officeDocument/2006/relationships/image" Target="../media/image26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9.png"/><Relationship Id="rId11" Type="http://schemas.openxmlformats.org/officeDocument/2006/relationships/image" Target="../media/image264.png"/><Relationship Id="rId5" Type="http://schemas.openxmlformats.org/officeDocument/2006/relationships/image" Target="../media/image258.png"/><Relationship Id="rId15" Type="http://schemas.openxmlformats.org/officeDocument/2006/relationships/image" Target="../media/image268.png"/><Relationship Id="rId10" Type="http://schemas.openxmlformats.org/officeDocument/2006/relationships/image" Target="../media/image263.png"/><Relationship Id="rId4" Type="http://schemas.openxmlformats.org/officeDocument/2006/relationships/image" Target="../media/image257.png"/><Relationship Id="rId9" Type="http://schemas.openxmlformats.org/officeDocument/2006/relationships/image" Target="../media/image262.png"/><Relationship Id="rId14" Type="http://schemas.openxmlformats.org/officeDocument/2006/relationships/image" Target="../media/image26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13" Type="http://schemas.openxmlformats.org/officeDocument/2006/relationships/image" Target="../media/image279.png"/><Relationship Id="rId3" Type="http://schemas.openxmlformats.org/officeDocument/2006/relationships/image" Target="../media/image269.png"/><Relationship Id="rId7" Type="http://schemas.openxmlformats.org/officeDocument/2006/relationships/image" Target="../media/image273.png"/><Relationship Id="rId12" Type="http://schemas.openxmlformats.org/officeDocument/2006/relationships/image" Target="../media/image27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1" Type="http://schemas.openxmlformats.org/officeDocument/2006/relationships/image" Target="../media/image277.png"/><Relationship Id="rId5" Type="http://schemas.openxmlformats.org/officeDocument/2006/relationships/image" Target="../media/image271.png"/><Relationship Id="rId15" Type="http://schemas.openxmlformats.org/officeDocument/2006/relationships/image" Target="../media/image281.png"/><Relationship Id="rId10" Type="http://schemas.openxmlformats.org/officeDocument/2006/relationships/image" Target="../media/image276.png"/><Relationship Id="rId4" Type="http://schemas.openxmlformats.org/officeDocument/2006/relationships/image" Target="../media/image270.png"/><Relationship Id="rId9" Type="http://schemas.openxmlformats.org/officeDocument/2006/relationships/image" Target="../media/image275.png"/><Relationship Id="rId14" Type="http://schemas.openxmlformats.org/officeDocument/2006/relationships/image" Target="../media/image28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13" Type="http://schemas.openxmlformats.org/officeDocument/2006/relationships/image" Target="../media/image279.png"/><Relationship Id="rId3" Type="http://schemas.openxmlformats.org/officeDocument/2006/relationships/image" Target="../media/image269.png"/><Relationship Id="rId7" Type="http://schemas.openxmlformats.org/officeDocument/2006/relationships/image" Target="../media/image273.png"/><Relationship Id="rId12" Type="http://schemas.openxmlformats.org/officeDocument/2006/relationships/image" Target="../media/image27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1" Type="http://schemas.openxmlformats.org/officeDocument/2006/relationships/image" Target="../media/image277.png"/><Relationship Id="rId5" Type="http://schemas.openxmlformats.org/officeDocument/2006/relationships/image" Target="../media/image271.png"/><Relationship Id="rId15" Type="http://schemas.openxmlformats.org/officeDocument/2006/relationships/image" Target="../media/image281.png"/><Relationship Id="rId10" Type="http://schemas.openxmlformats.org/officeDocument/2006/relationships/image" Target="../media/image276.png"/><Relationship Id="rId4" Type="http://schemas.openxmlformats.org/officeDocument/2006/relationships/image" Target="../media/image270.png"/><Relationship Id="rId9" Type="http://schemas.openxmlformats.org/officeDocument/2006/relationships/image" Target="../media/image275.png"/><Relationship Id="rId14" Type="http://schemas.openxmlformats.org/officeDocument/2006/relationships/image" Target="../media/image28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82.png"/><Relationship Id="rId7" Type="http://schemas.openxmlformats.org/officeDocument/2006/relationships/image" Target="../media/image28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13" Type="http://schemas.openxmlformats.org/officeDocument/2006/relationships/image" Target="../media/image279.png"/><Relationship Id="rId18" Type="http://schemas.openxmlformats.org/officeDocument/2006/relationships/image" Target="../media/image284.png"/><Relationship Id="rId3" Type="http://schemas.openxmlformats.org/officeDocument/2006/relationships/image" Target="../media/image269.png"/><Relationship Id="rId21" Type="http://schemas.openxmlformats.org/officeDocument/2006/relationships/image" Target="../media/image287.png"/><Relationship Id="rId7" Type="http://schemas.openxmlformats.org/officeDocument/2006/relationships/image" Target="../media/image273.png"/><Relationship Id="rId12" Type="http://schemas.openxmlformats.org/officeDocument/2006/relationships/image" Target="../media/image278.png"/><Relationship Id="rId17" Type="http://schemas.openxmlformats.org/officeDocument/2006/relationships/image" Target="../media/image283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282.png"/><Relationship Id="rId20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1" Type="http://schemas.openxmlformats.org/officeDocument/2006/relationships/image" Target="../media/image277.png"/><Relationship Id="rId5" Type="http://schemas.openxmlformats.org/officeDocument/2006/relationships/image" Target="../media/image271.png"/><Relationship Id="rId15" Type="http://schemas.openxmlformats.org/officeDocument/2006/relationships/image" Target="../media/image281.png"/><Relationship Id="rId10" Type="http://schemas.openxmlformats.org/officeDocument/2006/relationships/image" Target="../media/image276.png"/><Relationship Id="rId19" Type="http://schemas.openxmlformats.org/officeDocument/2006/relationships/image" Target="../media/image285.png"/><Relationship Id="rId4" Type="http://schemas.openxmlformats.org/officeDocument/2006/relationships/image" Target="../media/image270.png"/><Relationship Id="rId9" Type="http://schemas.openxmlformats.org/officeDocument/2006/relationships/image" Target="../media/image275.png"/><Relationship Id="rId14" Type="http://schemas.openxmlformats.org/officeDocument/2006/relationships/image" Target="../media/image28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13" Type="http://schemas.openxmlformats.org/officeDocument/2006/relationships/image" Target="../media/image279.png"/><Relationship Id="rId3" Type="http://schemas.openxmlformats.org/officeDocument/2006/relationships/image" Target="../media/image269.png"/><Relationship Id="rId7" Type="http://schemas.openxmlformats.org/officeDocument/2006/relationships/image" Target="../media/image273.png"/><Relationship Id="rId12" Type="http://schemas.openxmlformats.org/officeDocument/2006/relationships/image" Target="../media/image27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1" Type="http://schemas.openxmlformats.org/officeDocument/2006/relationships/image" Target="../media/image277.png"/><Relationship Id="rId5" Type="http://schemas.openxmlformats.org/officeDocument/2006/relationships/image" Target="../media/image271.png"/><Relationship Id="rId15" Type="http://schemas.openxmlformats.org/officeDocument/2006/relationships/image" Target="../media/image281.png"/><Relationship Id="rId10" Type="http://schemas.openxmlformats.org/officeDocument/2006/relationships/image" Target="../media/image276.png"/><Relationship Id="rId4" Type="http://schemas.openxmlformats.org/officeDocument/2006/relationships/image" Target="../media/image270.png"/><Relationship Id="rId9" Type="http://schemas.openxmlformats.org/officeDocument/2006/relationships/image" Target="../media/image275.png"/><Relationship Id="rId14" Type="http://schemas.openxmlformats.org/officeDocument/2006/relationships/image" Target="../media/image2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1.png"/><Relationship Id="rId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1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487538"/>
            <a:ext cx="6762750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62" y="5173563"/>
            <a:ext cx="6391275" cy="8477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6672"/>
            <a:ext cx="20669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4095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390" y="1103015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70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10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946151"/>
            <a:ext cx="1076325" cy="1266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428775"/>
            <a:ext cx="2781300" cy="20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043" y="3624064"/>
            <a:ext cx="6791325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35" y="4746476"/>
            <a:ext cx="6753225" cy="2667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83768" y="4149081"/>
            <a:ext cx="5400600" cy="216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950" y="311696"/>
            <a:ext cx="308610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296" y="1074068"/>
            <a:ext cx="3276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11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764704"/>
            <a:ext cx="5181600" cy="809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703562"/>
            <a:ext cx="2600325" cy="1733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052" y="4626843"/>
            <a:ext cx="6210300" cy="3143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950" y="311696"/>
            <a:ext cx="3086100" cy="381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22587"/>
            <a:ext cx="25241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7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12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1560" y="1037635"/>
            <a:ext cx="8075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0000"/>
                </a:solidFill>
                <a:latin typeface="Fd2399443"/>
              </a:rPr>
              <a:t>The choice of allowable operators is an important issue in the design of an</a:t>
            </a:r>
            <a:br>
              <a:rPr lang="en-IN" dirty="0">
                <a:solidFill>
                  <a:srgbClr val="000000"/>
                </a:solidFill>
                <a:latin typeface="Fd2399443"/>
              </a:rPr>
            </a:br>
            <a:r>
              <a:rPr lang="en-IN" dirty="0">
                <a:solidFill>
                  <a:srgbClr val="000000"/>
                </a:solidFill>
                <a:latin typeface="Fd2399443"/>
              </a:rPr>
              <a:t>intermediate form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>
              <a:solidFill>
                <a:srgbClr val="000000"/>
              </a:solidFill>
              <a:latin typeface="Fd2399443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operator set clearly must be rich enough to </a:t>
            </a:r>
            <a:r>
              <a:rPr lang="en-IN" dirty="0" smtClean="0"/>
              <a:t>implement the </a:t>
            </a:r>
            <a:r>
              <a:rPr lang="en-IN" dirty="0"/>
              <a:t>operations in the source language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Operators that are close to </a:t>
            </a:r>
            <a:r>
              <a:rPr lang="en-IN" dirty="0" smtClean="0"/>
              <a:t>machine instructions </a:t>
            </a:r>
            <a:r>
              <a:rPr lang="en-IN" dirty="0"/>
              <a:t>make it easier to implement the intermediate form on a </a:t>
            </a:r>
            <a:r>
              <a:rPr lang="en-IN" dirty="0" smtClean="0"/>
              <a:t>target machine.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4423767"/>
            <a:ext cx="7143750" cy="733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47864" y="4941169"/>
            <a:ext cx="5400600" cy="216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0" y="311696"/>
            <a:ext cx="3086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8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13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92696"/>
            <a:ext cx="1428750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268760"/>
            <a:ext cx="6696075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1628800"/>
            <a:ext cx="971550" cy="219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704" y="2060848"/>
            <a:ext cx="4791075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04" y="2420888"/>
            <a:ext cx="4162425" cy="26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9730" y="2912368"/>
            <a:ext cx="6762750" cy="228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1760" y="3309937"/>
            <a:ext cx="409575" cy="238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1190" y="3694931"/>
            <a:ext cx="4591050" cy="238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5357" y="4117454"/>
            <a:ext cx="6315075" cy="247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560" y="4688185"/>
            <a:ext cx="1714500" cy="1809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59832" y="4725144"/>
            <a:ext cx="128587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01258" y="4576911"/>
            <a:ext cx="2343150" cy="18764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28950" y="311696"/>
            <a:ext cx="3086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14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35" y="897632"/>
            <a:ext cx="6067425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901430"/>
            <a:ext cx="670560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583" y="4189462"/>
            <a:ext cx="6981825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950" y="311696"/>
            <a:ext cx="3086100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44" y="1519833"/>
            <a:ext cx="17145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15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29469"/>
            <a:ext cx="914400" cy="29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387" y="1405533"/>
            <a:ext cx="5991225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1844824"/>
            <a:ext cx="552450" cy="2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744" y="1844824"/>
            <a:ext cx="6286500" cy="257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3688" y="5811738"/>
            <a:ext cx="885825" cy="209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7254" y="5841592"/>
            <a:ext cx="4591050" cy="152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584" y="2929483"/>
            <a:ext cx="2343150" cy="2371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2200" y="2943200"/>
            <a:ext cx="2019300" cy="228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8950" y="311696"/>
            <a:ext cx="3086100" cy="381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7125" y="2492896"/>
            <a:ext cx="1809750" cy="180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63888" y="3064743"/>
            <a:ext cx="2343150" cy="1876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1955" y="5013176"/>
            <a:ext cx="1000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412776"/>
            <a:ext cx="5686425" cy="287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4875634"/>
            <a:ext cx="5886450" cy="20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033" y="5154141"/>
            <a:ext cx="4829175" cy="219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672" y="5749255"/>
            <a:ext cx="6724650" cy="200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52" y="829469"/>
            <a:ext cx="914400" cy="295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8950" y="311696"/>
            <a:ext cx="3086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17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83568" y="1244947"/>
            <a:ext cx="80032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0000"/>
                </a:solidFill>
                <a:latin typeface="Fd2399443"/>
              </a:rPr>
              <a:t>A benefit of quadruples over triples can be seen in an optimizing compiler,</a:t>
            </a:r>
            <a:br>
              <a:rPr lang="en-IN" dirty="0">
                <a:solidFill>
                  <a:srgbClr val="000000"/>
                </a:solidFill>
                <a:latin typeface="Fd2399443"/>
              </a:rPr>
            </a:br>
            <a:r>
              <a:rPr lang="en-IN" dirty="0">
                <a:solidFill>
                  <a:srgbClr val="000000"/>
                </a:solidFill>
                <a:latin typeface="Fd2399443"/>
              </a:rPr>
              <a:t>where instructions are 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often 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moved around. </a:t>
            </a:r>
            <a:endParaRPr lang="en-IN" dirty="0" smtClean="0">
              <a:solidFill>
                <a:srgbClr val="000000"/>
              </a:solidFill>
              <a:latin typeface="Fd2399443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00"/>
                </a:solidFill>
                <a:latin typeface="Fd2399443"/>
              </a:rPr>
              <a:t>With 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quadruples, if we move 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an instruction 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that computes a temporary </a:t>
            </a:r>
            <a:r>
              <a:rPr lang="en-IN" sz="2000" dirty="0">
                <a:solidFill>
                  <a:srgbClr val="000000"/>
                </a:solidFill>
                <a:latin typeface="Fd2550547"/>
              </a:rPr>
              <a:t>t, 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then the instructions that use </a:t>
            </a:r>
            <a:r>
              <a:rPr lang="en-IN" sz="2000" dirty="0">
                <a:solidFill>
                  <a:srgbClr val="000000"/>
                </a:solidFill>
                <a:latin typeface="Fd2550547"/>
              </a:rPr>
              <a:t>t 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require no 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change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00"/>
                </a:solidFill>
                <a:latin typeface="Fd2399443"/>
              </a:rPr>
              <a:t>With 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triples, the result of an operation is referred to by its position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, so 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moving an instruction may require us to change all references to that result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>
              <a:solidFill>
                <a:srgbClr val="000000"/>
              </a:solidFill>
              <a:latin typeface="Fd2399443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00"/>
                </a:solidFill>
                <a:latin typeface="Fd2399443"/>
              </a:rPr>
              <a:t>This 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problem does not occur with </a:t>
            </a:r>
            <a:r>
              <a:rPr lang="en-IN" sz="2800" b="1" i="1" dirty="0">
                <a:solidFill>
                  <a:srgbClr val="000000"/>
                </a:solidFill>
                <a:latin typeface="Fd2399443"/>
              </a:rPr>
              <a:t>indirect </a:t>
            </a:r>
            <a:r>
              <a:rPr lang="en-IN" sz="2800" b="1" i="1" dirty="0" smtClean="0">
                <a:solidFill>
                  <a:srgbClr val="000000"/>
                </a:solidFill>
                <a:latin typeface="Fd2399443"/>
              </a:rPr>
              <a:t>triples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9" y="4127904"/>
            <a:ext cx="4824536" cy="21227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0" y="311696"/>
            <a:ext cx="3086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18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12143"/>
            <a:ext cx="6515100" cy="2028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645024"/>
            <a:ext cx="7286625" cy="2390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950" y="311696"/>
            <a:ext cx="3086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4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err="1" smtClean="0">
                <a:solidFill>
                  <a:srgbClr val="2B7943"/>
                </a:solidFill>
              </a:rPr>
              <a:t>Shirshendu</a:t>
            </a:r>
            <a:r>
              <a:rPr lang="en-US" dirty="0" smtClean="0">
                <a:solidFill>
                  <a:srgbClr val="2B7943"/>
                </a:solidFill>
              </a:rPr>
              <a:t>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19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21110"/>
            <a:ext cx="2895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953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72791"/>
            <a:ext cx="13239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56792"/>
            <a:ext cx="1028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382" y="1591841"/>
            <a:ext cx="18478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90" y="1988840"/>
            <a:ext cx="18859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5" y="3104009"/>
            <a:ext cx="20669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53267"/>
            <a:ext cx="2755949" cy="153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0072" y="4484910"/>
            <a:ext cx="3390300" cy="18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9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2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980728"/>
            <a:ext cx="5048250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3004914"/>
            <a:ext cx="3267075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047" y="3544788"/>
            <a:ext cx="3019425" cy="24765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38671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88804"/>
            <a:ext cx="5105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83568" y="1569566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 </a:t>
            </a:r>
            <a:r>
              <a:rPr lang="en-US" i="1" dirty="0" smtClean="0"/>
              <a:t>directed acyclic </a:t>
            </a:r>
            <a:r>
              <a:rPr lang="en-US" i="1" dirty="0"/>
              <a:t>graph </a:t>
            </a:r>
            <a:r>
              <a:rPr lang="en-US" i="1" dirty="0" smtClean="0"/>
              <a:t>(DAG</a:t>
            </a:r>
            <a:r>
              <a:rPr lang="en-US" i="1" dirty="0"/>
              <a:t>) for an expression identifies the </a:t>
            </a:r>
            <a:r>
              <a:rPr lang="en-US" i="1" dirty="0" smtClean="0"/>
              <a:t>common </a:t>
            </a:r>
            <a:r>
              <a:rPr lang="en-US" i="1" dirty="0" err="1" smtClean="0"/>
              <a:t>subexpressions</a:t>
            </a:r>
            <a:r>
              <a:rPr lang="en-US" i="1" dirty="0" smtClean="0"/>
              <a:t> of </a:t>
            </a:r>
            <a:r>
              <a:rPr lang="en-US" i="1" dirty="0"/>
              <a:t>the expression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479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20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332656"/>
            <a:ext cx="397192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314450"/>
            <a:ext cx="1676400" cy="422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4938117"/>
            <a:ext cx="2295525" cy="219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6" y="5254724"/>
            <a:ext cx="962025" cy="19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776" y="2348880"/>
            <a:ext cx="1933575" cy="247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776" y="2636912"/>
            <a:ext cx="4143375" cy="533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776" y="3429000"/>
            <a:ext cx="3876675" cy="828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5776" y="4248894"/>
            <a:ext cx="1485900" cy="476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4137" y="1652414"/>
            <a:ext cx="3895725" cy="5524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5736" y="5702771"/>
            <a:ext cx="4352925" cy="390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2000" y="896144"/>
            <a:ext cx="4162425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0" y="1136551"/>
            <a:ext cx="18859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8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21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404664"/>
            <a:ext cx="300990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1340768"/>
            <a:ext cx="65913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22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332656"/>
            <a:ext cx="3419475" cy="285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12" y="1367433"/>
            <a:ext cx="1247775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812" y="1814339"/>
            <a:ext cx="2238375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812" y="2564904"/>
            <a:ext cx="3762375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0900" y="3369940"/>
            <a:ext cx="2362200" cy="419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7418" y="3789040"/>
            <a:ext cx="6076950" cy="295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5020" y="4293096"/>
            <a:ext cx="5067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23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2" y="404664"/>
            <a:ext cx="38766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75" y="1041301"/>
            <a:ext cx="2686050" cy="37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26" y="2492896"/>
            <a:ext cx="154305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75" y="2557661"/>
            <a:ext cx="2609850" cy="295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56" y="2924944"/>
            <a:ext cx="2409825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0013" y="3314700"/>
            <a:ext cx="2124075" cy="228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1315" y="3694931"/>
            <a:ext cx="3590925" cy="238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3688" y="4315569"/>
            <a:ext cx="1209675" cy="4095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5856" y="4415011"/>
            <a:ext cx="1781175" cy="2381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75856" y="4725144"/>
            <a:ext cx="2028825" cy="219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5856" y="5065365"/>
            <a:ext cx="2276475" cy="523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55057" y="5661248"/>
            <a:ext cx="3305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24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620688"/>
            <a:ext cx="4660354" cy="47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25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764704"/>
            <a:ext cx="699135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75" y="1988840"/>
            <a:ext cx="1009650" cy="2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550" y="2420888"/>
            <a:ext cx="5676900" cy="1962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425" y="4628728"/>
            <a:ext cx="69151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26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3050282"/>
            <a:ext cx="4600575" cy="666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3834914"/>
            <a:ext cx="8075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Fd2399443"/>
              </a:rPr>
              <a:t>It takes as 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input the 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intermediate representation </a:t>
            </a:r>
            <a:r>
              <a:rPr lang="en-IN" sz="1400" dirty="0">
                <a:solidFill>
                  <a:srgbClr val="000000"/>
                </a:solidFill>
                <a:latin typeface="Fd2753259"/>
              </a:rPr>
              <a:t>(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IR</a:t>
            </a:r>
            <a:r>
              <a:rPr lang="en-IN" sz="1400" dirty="0">
                <a:solidFill>
                  <a:srgbClr val="000000"/>
                </a:solidFill>
                <a:latin typeface="Fd2753259"/>
              </a:rPr>
              <a:t>) 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produced by the front end of the compiler, along with relevant symbol table information, and produces as output 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a semantically 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equivalent target 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27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899939"/>
            <a:ext cx="6715125" cy="1304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3568" y="3020759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Fd2399443"/>
              </a:rPr>
              <a:t>This chapter presents algorithms that code generators can use to translate the IR into a sequence of target language instructions for simple register</a:t>
            </a:r>
            <a:br>
              <a:rPr lang="en-IN" dirty="0">
                <a:solidFill>
                  <a:srgbClr val="000000"/>
                </a:solidFill>
                <a:latin typeface="Fd2399443"/>
              </a:rPr>
            </a:br>
            <a:r>
              <a:rPr lang="en-IN" dirty="0">
                <a:solidFill>
                  <a:srgbClr val="000000"/>
                </a:solidFill>
                <a:latin typeface="Fd2399443"/>
              </a:rPr>
              <a:t>machines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7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28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917701"/>
            <a:ext cx="3552825" cy="29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48680"/>
            <a:ext cx="588645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608" y="119675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Correctness, Instruction selection, register allocation and assignment etc.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196008" y="32756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Three address code, DAG etc.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4204320"/>
            <a:ext cx="24860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29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05" y="1412776"/>
            <a:ext cx="2543175" cy="352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667544"/>
            <a:ext cx="588645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2060848"/>
            <a:ext cx="4229100" cy="1038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508623"/>
            <a:ext cx="2371725" cy="352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0708" y="3989040"/>
            <a:ext cx="6743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3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30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33525"/>
            <a:ext cx="4857750" cy="24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970162"/>
            <a:ext cx="847725" cy="37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2557661"/>
            <a:ext cx="800100" cy="295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3185145"/>
            <a:ext cx="1209675" cy="1323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8833" y="2996952"/>
            <a:ext cx="1095375" cy="1409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3518" y="4365104"/>
            <a:ext cx="299085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584" y="5323681"/>
            <a:ext cx="2162175" cy="409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544" y="667544"/>
            <a:ext cx="58864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31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70" y="620688"/>
            <a:ext cx="306705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268760"/>
            <a:ext cx="3943350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1700808"/>
            <a:ext cx="4257675" cy="219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680" y="2132856"/>
            <a:ext cx="3762375" cy="285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680" y="2852936"/>
            <a:ext cx="4905375" cy="219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1680" y="3411091"/>
            <a:ext cx="4095750" cy="161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1680" y="3882380"/>
            <a:ext cx="3705225" cy="266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568" y="4554835"/>
            <a:ext cx="5867400" cy="3143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4437" y="5127848"/>
            <a:ext cx="67151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32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48680"/>
            <a:ext cx="586740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7" y="1121693"/>
            <a:ext cx="671512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587" y="1988840"/>
            <a:ext cx="6600825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1668" y="2564904"/>
            <a:ext cx="6362700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637" y="3295650"/>
            <a:ext cx="1228725" cy="26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2300" y="3789040"/>
            <a:ext cx="2819400" cy="238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9632" y="4323953"/>
            <a:ext cx="5781675" cy="2571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2387" y="4784576"/>
            <a:ext cx="1419225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497" y="5326732"/>
            <a:ext cx="1933575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7016" y="5328504"/>
            <a:ext cx="1219200" cy="200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3648" y="5805264"/>
            <a:ext cx="5295900" cy="238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8015" y="5705822"/>
            <a:ext cx="1114425" cy="1714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45821" y="6027762"/>
            <a:ext cx="15906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33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520477"/>
            <a:ext cx="6962775" cy="67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7" y="1412776"/>
            <a:ext cx="3743325" cy="104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88" y="3128392"/>
            <a:ext cx="83820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3667869"/>
            <a:ext cx="1704975" cy="1057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756" y="3140968"/>
            <a:ext cx="876300" cy="219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862" y="3753594"/>
            <a:ext cx="1619250" cy="971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5095" y="3140968"/>
            <a:ext cx="657225" cy="209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3175" y="3866753"/>
            <a:ext cx="1419225" cy="714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576" y="5764113"/>
            <a:ext cx="1733550" cy="2571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4919" y="5375870"/>
            <a:ext cx="45434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1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34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04664"/>
            <a:ext cx="3752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32575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9049"/>
            <a:ext cx="55149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916832"/>
            <a:ext cx="5238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2708920"/>
            <a:ext cx="5248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54959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602460"/>
            <a:ext cx="15049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2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35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15049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40507"/>
            <a:ext cx="58959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57626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81363"/>
            <a:ext cx="54197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44838"/>
            <a:ext cx="5562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11377"/>
            <a:ext cx="55340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48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36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2400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15049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89240"/>
            <a:ext cx="50768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64496" y="1159584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In generating the </a:t>
            </a:r>
            <a:r>
              <a:rPr lang="en-US" sz="1600" b="1" dirty="0" smtClean="0"/>
              <a:t>intermediate </a:t>
            </a:r>
            <a:r>
              <a:rPr lang="en-US" sz="1600" b="1" dirty="0"/>
              <a:t>code, we have assumed that the real-valued array elements take 8 </a:t>
            </a:r>
            <a:r>
              <a:rPr lang="en-US" sz="1600" b="1" dirty="0" smtClean="0"/>
              <a:t>bytes </a:t>
            </a:r>
            <a:r>
              <a:rPr lang="en-US" sz="1600" b="1" dirty="0"/>
              <a:t>each,  and that the matrix a is stored in row-major </a:t>
            </a:r>
            <a:r>
              <a:rPr lang="en-US" sz="1600" b="1" dirty="0" smtClean="0"/>
              <a:t>form.</a:t>
            </a:r>
            <a:endParaRPr lang="en-US" sz="1600" b="1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61" y="3059038"/>
            <a:ext cx="22764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83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37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23812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1428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3212976"/>
            <a:ext cx="56102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24536"/>
            <a:ext cx="4752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75656" y="2060848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an edge from block B to block C if and </a:t>
            </a:r>
            <a:r>
              <a:rPr lang="en-US" dirty="0" smtClean="0"/>
              <a:t>only </a:t>
            </a:r>
            <a:r>
              <a:rPr lang="en-US" dirty="0"/>
              <a:t>if it is possible for the first instruction  in block C to immediately follow </a:t>
            </a:r>
            <a:r>
              <a:rPr lang="en-US" dirty="0" smtClean="0"/>
              <a:t>the </a:t>
            </a:r>
            <a:r>
              <a:rPr lang="en-US" dirty="0"/>
              <a:t>last instruction in block B. </a:t>
            </a:r>
          </a:p>
        </p:txBody>
      </p:sp>
    </p:spTree>
    <p:extLst>
      <p:ext uri="{BB962C8B-B14F-4D97-AF65-F5344CB8AC3E}">
        <p14:creationId xmlns:p14="http://schemas.microsoft.com/office/powerpoint/2010/main" val="84919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38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189" y="645220"/>
            <a:ext cx="3269259" cy="552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35" y="1412776"/>
            <a:ext cx="2400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" y="5313065"/>
            <a:ext cx="50768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4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39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81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189" y="645220"/>
            <a:ext cx="3269259" cy="552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33700"/>
            <a:ext cx="14954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59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4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404664"/>
            <a:ext cx="6200775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87" y="1052736"/>
            <a:ext cx="6067425" cy="2733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37" y="4005064"/>
            <a:ext cx="71723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0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40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476672"/>
            <a:ext cx="35147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42100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3048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15641"/>
            <a:ext cx="33051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916832"/>
            <a:ext cx="55245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46226"/>
            <a:ext cx="55340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3437756"/>
            <a:ext cx="5514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51945"/>
            <a:ext cx="34671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53" y="5058122"/>
            <a:ext cx="9810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306" y="5984329"/>
            <a:ext cx="2095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3854"/>
            <a:ext cx="228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974804"/>
            <a:ext cx="2667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51" y="5517232"/>
            <a:ext cx="1304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014" y="5085556"/>
            <a:ext cx="9715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72200" y="5085556"/>
            <a:ext cx="377201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32337"/>
            <a:ext cx="22955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83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41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69690"/>
            <a:ext cx="1181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61" y="620688"/>
            <a:ext cx="20478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02" y="1431826"/>
            <a:ext cx="6191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74" y="1412776"/>
            <a:ext cx="12001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58578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573016"/>
            <a:ext cx="55816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4142978"/>
            <a:ext cx="55054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691980"/>
            <a:ext cx="5562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42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23526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88604"/>
            <a:ext cx="1181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61" y="1339602"/>
            <a:ext cx="20478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185914"/>
            <a:ext cx="6000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57278"/>
            <a:ext cx="3152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669135"/>
            <a:ext cx="8286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16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43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415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952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340768"/>
            <a:ext cx="40005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75001"/>
            <a:ext cx="9810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47567"/>
            <a:ext cx="11144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5441404"/>
            <a:ext cx="55721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62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44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908720"/>
            <a:ext cx="58483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9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45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548680"/>
            <a:ext cx="3714750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24744"/>
            <a:ext cx="3695700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825" y="1556792"/>
            <a:ext cx="6610350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112" y="2276872"/>
            <a:ext cx="6581775" cy="68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537" y="3214489"/>
            <a:ext cx="6638925" cy="790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2537" y="4289276"/>
            <a:ext cx="6638925" cy="723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568" y="5754588"/>
            <a:ext cx="3638550" cy="266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9992" y="5400253"/>
            <a:ext cx="18002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46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332656"/>
            <a:ext cx="4048125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836712"/>
            <a:ext cx="5114925" cy="276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487" y="1268760"/>
            <a:ext cx="6677025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64" y="1628800"/>
            <a:ext cx="3905250" cy="209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725" y="2132856"/>
            <a:ext cx="66865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47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04664"/>
            <a:ext cx="3962400" cy="285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17" y="908720"/>
            <a:ext cx="7000875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628800"/>
            <a:ext cx="6029325" cy="752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437" y="2636912"/>
            <a:ext cx="6715125" cy="561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4912" y="3429000"/>
            <a:ext cx="6734175" cy="723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4912" y="4354810"/>
            <a:ext cx="6734175" cy="5143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3191" y="5198715"/>
            <a:ext cx="35528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3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48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2776"/>
            <a:ext cx="4276725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04664"/>
            <a:ext cx="3962400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97" y="2132856"/>
            <a:ext cx="2619375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2674615"/>
            <a:ext cx="6991350" cy="1114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237" y="4015333"/>
            <a:ext cx="6867525" cy="1285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437" y="5593804"/>
            <a:ext cx="67151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1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49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6672"/>
            <a:ext cx="6991350" cy="1114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87" y="1844824"/>
            <a:ext cx="6677025" cy="2295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487" y="4362797"/>
            <a:ext cx="6677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3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5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556792"/>
            <a:ext cx="57245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50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548680"/>
            <a:ext cx="7019925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37" y="1461145"/>
            <a:ext cx="1076325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475" y="3305175"/>
            <a:ext cx="687705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650" y="3670548"/>
            <a:ext cx="5162550" cy="19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3589" y="4808190"/>
            <a:ext cx="4714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51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82" y="980728"/>
            <a:ext cx="2000250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481" y="1124744"/>
            <a:ext cx="4752975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407" y="939577"/>
            <a:ext cx="2867025" cy="2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74" y="2060848"/>
            <a:ext cx="1924050" cy="876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3928" y="2060848"/>
            <a:ext cx="4714875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9499" y="3181350"/>
            <a:ext cx="1838325" cy="495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6831" y="3214687"/>
            <a:ext cx="4619625" cy="428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7624" y="3933056"/>
            <a:ext cx="1266825" cy="5048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7781" y="4046587"/>
            <a:ext cx="4638675" cy="390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7624" y="4652367"/>
            <a:ext cx="1819275" cy="5048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5936" y="4941168"/>
            <a:ext cx="4610100" cy="3619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624" y="5746204"/>
            <a:ext cx="9525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99681" y="5793829"/>
            <a:ext cx="4676775" cy="371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1844824"/>
            <a:ext cx="2867025" cy="257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2996952"/>
            <a:ext cx="2867025" cy="2571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3861048"/>
            <a:ext cx="2867025" cy="2571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415" y="4683993"/>
            <a:ext cx="2867025" cy="2571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5589240"/>
            <a:ext cx="28670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52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404664"/>
            <a:ext cx="356235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985664"/>
            <a:ext cx="67056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487" y="2492896"/>
            <a:ext cx="6677025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64" y="2780928"/>
            <a:ext cx="2171700" cy="247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836" y="2780928"/>
            <a:ext cx="20193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6136" y="2815977"/>
            <a:ext cx="2066925" cy="180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7664" y="3068960"/>
            <a:ext cx="4333875" cy="219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2703" y="3068960"/>
            <a:ext cx="1571625" cy="219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7664" y="3471664"/>
            <a:ext cx="6296025" cy="533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6810" y="4077072"/>
            <a:ext cx="6305550" cy="533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5696" y="4640560"/>
            <a:ext cx="148590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7664" y="5053558"/>
            <a:ext cx="3028950" cy="2476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98268" y="5054120"/>
            <a:ext cx="1485900" cy="228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6335" y="5589240"/>
            <a:ext cx="6296025" cy="7048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907704" y="5374957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Fd2399443"/>
              </a:rPr>
              <a:t>After 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the instruction </a:t>
            </a:r>
            <a:r>
              <a:rPr lang="en-IN" sz="1400" dirty="0">
                <a:solidFill>
                  <a:srgbClr val="000000"/>
                </a:solidFill>
                <a:latin typeface="Fd2482369"/>
              </a:rPr>
              <a:t>I, 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there are 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no further uses of v, and if v is live on exit from the block, 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then v </a:t>
            </a:r>
            <a:r>
              <a:rPr lang="en-IN" dirty="0">
                <a:solidFill>
                  <a:srgbClr val="000000"/>
                </a:solidFill>
                <a:latin typeface="Fd2399443"/>
              </a:rPr>
              <a:t>is recomputed within the 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1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53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404664"/>
            <a:ext cx="356235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985664"/>
            <a:ext cx="67056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487" y="2492896"/>
            <a:ext cx="6677025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64" y="2780928"/>
            <a:ext cx="2171700" cy="247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836" y="2780928"/>
            <a:ext cx="20193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6136" y="2815977"/>
            <a:ext cx="2066925" cy="180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7664" y="3068960"/>
            <a:ext cx="4333875" cy="219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2703" y="3068960"/>
            <a:ext cx="1571625" cy="219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8343" y="4293096"/>
            <a:ext cx="6296025" cy="533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0826" y="3429000"/>
            <a:ext cx="6305550" cy="533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9712" y="4005064"/>
            <a:ext cx="148590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7664" y="5053558"/>
            <a:ext cx="3028950" cy="2476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98268" y="5054120"/>
            <a:ext cx="1485900" cy="228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6335" y="5589240"/>
            <a:ext cx="62960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54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052736"/>
            <a:ext cx="6638925" cy="24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340768"/>
            <a:ext cx="3133725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11" y="2796158"/>
            <a:ext cx="6753225" cy="704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620688"/>
            <a:ext cx="4152900" cy="238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1916832"/>
            <a:ext cx="6648450" cy="485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84" y="4763616"/>
            <a:ext cx="72009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7240" y="2708920"/>
            <a:ext cx="2263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1835532"/>
            <a:ext cx="2263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123564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R</a:t>
            </a:r>
            <a:r>
              <a:rPr lang="en-IN" sz="1400" dirty="0" smtClean="0"/>
              <a:t>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9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55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9512" y="6165304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404664"/>
            <a:ext cx="3562350" cy="3429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907704" y="481608"/>
            <a:ext cx="5832648" cy="2731368"/>
            <a:chOff x="1219200" y="985664"/>
            <a:chExt cx="6737176" cy="53084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200" y="985664"/>
              <a:ext cx="6705600" cy="1219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3487" y="2492896"/>
              <a:ext cx="6677025" cy="2667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7664" y="2780928"/>
              <a:ext cx="2171700" cy="2476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6836" y="2780928"/>
              <a:ext cx="2019300" cy="25717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96136" y="2815977"/>
              <a:ext cx="2066925" cy="1809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47664" y="3068960"/>
              <a:ext cx="4333875" cy="21907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52703" y="3068960"/>
              <a:ext cx="1571625" cy="2190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88343" y="4293096"/>
              <a:ext cx="6296025" cy="533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50826" y="3429000"/>
              <a:ext cx="6305550" cy="533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79712" y="4005064"/>
              <a:ext cx="1485900" cy="2286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47664" y="5053558"/>
              <a:ext cx="3028950" cy="24765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98268" y="5054120"/>
              <a:ext cx="1485900" cy="2286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16335" y="5589240"/>
              <a:ext cx="6296025" cy="70485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1763688" y="3429000"/>
            <a:ext cx="6264696" cy="2592288"/>
            <a:chOff x="179512" y="620688"/>
            <a:chExt cx="7848972" cy="370594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9592" y="1052736"/>
              <a:ext cx="6638925" cy="24765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15616" y="1340768"/>
              <a:ext cx="3133725" cy="24765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43111" y="2796158"/>
              <a:ext cx="6753225" cy="70485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79512" y="620688"/>
              <a:ext cx="4152900" cy="2381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27584" y="1916832"/>
              <a:ext cx="6648450" cy="48577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27584" y="3717032"/>
              <a:ext cx="7200900" cy="6096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817240" y="2708920"/>
              <a:ext cx="2263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59632" y="1835532"/>
              <a:ext cx="2263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x</a:t>
              </a:r>
              <a:endParaRPr lang="en-IN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75856" y="2123564"/>
              <a:ext cx="5760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R</a:t>
              </a:r>
              <a:r>
                <a:rPr lang="en-IN" sz="1400" dirty="0" smtClean="0"/>
                <a:t>x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50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56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404664"/>
            <a:ext cx="356235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985664"/>
            <a:ext cx="67056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487" y="2492896"/>
            <a:ext cx="6677025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64" y="2780928"/>
            <a:ext cx="2171700" cy="247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836" y="2780928"/>
            <a:ext cx="20193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6136" y="2815977"/>
            <a:ext cx="2066925" cy="180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7664" y="3068960"/>
            <a:ext cx="4333875" cy="219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2703" y="3068960"/>
            <a:ext cx="1571625" cy="219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8343" y="4293096"/>
            <a:ext cx="6296025" cy="533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0826" y="3429000"/>
            <a:ext cx="6305550" cy="533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9712" y="4005064"/>
            <a:ext cx="148590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7664" y="5053558"/>
            <a:ext cx="3028950" cy="2476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98268" y="5054120"/>
            <a:ext cx="1485900" cy="228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6335" y="5589240"/>
            <a:ext cx="62960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476672"/>
            <a:ext cx="59245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7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404664"/>
            <a:ext cx="394335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675" y="2420888"/>
            <a:ext cx="1390650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845396"/>
            <a:ext cx="2324100" cy="2247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596" y="3903687"/>
            <a:ext cx="2171700" cy="23336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1560" y="105273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0000"/>
                </a:solidFill>
                <a:latin typeface="Fd2399443"/>
              </a:rPr>
              <a:t>In three-address code, there is at most one operator on the right side of </a:t>
            </a:r>
            <a:r>
              <a:rPr lang="en-IN" dirty="0" smtClean="0">
                <a:solidFill>
                  <a:srgbClr val="000000"/>
                </a:solidFill>
                <a:latin typeface="Fd2399443"/>
              </a:rPr>
              <a:t>an instruction.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13" y="1844824"/>
            <a:ext cx="6191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43608" y="328498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Three-address code is a linearized representation of a syntax</a:t>
            </a:r>
            <a:br>
              <a:rPr lang="en-US" dirty="0"/>
            </a:br>
            <a:r>
              <a:rPr lang="en-US" dirty="0"/>
              <a:t>tree or a DAG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8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96" y="930052"/>
            <a:ext cx="32766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0" y="311696"/>
            <a:ext cx="30861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340768"/>
            <a:ext cx="3590925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50" y="1719089"/>
            <a:ext cx="6819900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425" y="2636912"/>
            <a:ext cx="691515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9632" y="3512815"/>
            <a:ext cx="3105150" cy="2762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64782" y="1988840"/>
            <a:ext cx="361716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851920" y="2914286"/>
            <a:ext cx="4130030" cy="2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9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85206"/>
            <a:ext cx="5486400" cy="24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348880"/>
            <a:ext cx="6772275" cy="495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140968"/>
            <a:ext cx="61055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0" y="3789040"/>
            <a:ext cx="6648450" cy="276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92" y="4509120"/>
            <a:ext cx="3162300" cy="26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592" y="4952975"/>
            <a:ext cx="6181725" cy="2762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396" y="5404073"/>
            <a:ext cx="4457700" cy="2571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8950" y="311696"/>
            <a:ext cx="3086100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296" y="1074068"/>
            <a:ext cx="3276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754</Words>
  <Application>Microsoft Office PowerPoint</Application>
  <PresentationFormat>On-screen Show (4:3)</PresentationFormat>
  <Paragraphs>306</Paragraphs>
  <Slides>56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</dc:creator>
  <cp:lastModifiedBy>Das</cp:lastModifiedBy>
  <cp:revision>2</cp:revision>
  <dcterms:created xsi:type="dcterms:W3CDTF">2016-11-02T15:57:47Z</dcterms:created>
  <dcterms:modified xsi:type="dcterms:W3CDTF">2016-11-02T16:49:53Z</dcterms:modified>
</cp:coreProperties>
</file>