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85" r:id="rId7"/>
    <p:sldId id="261" r:id="rId8"/>
    <p:sldId id="286" r:id="rId9"/>
    <p:sldId id="287" r:id="rId10"/>
    <p:sldId id="262" r:id="rId11"/>
    <p:sldId id="289" r:id="rId12"/>
    <p:sldId id="290" r:id="rId13"/>
    <p:sldId id="264" r:id="rId14"/>
    <p:sldId id="291" r:id="rId15"/>
    <p:sldId id="265" r:id="rId16"/>
    <p:sldId id="267" r:id="rId17"/>
    <p:sldId id="268" r:id="rId18"/>
    <p:sldId id="292" r:id="rId19"/>
    <p:sldId id="269" r:id="rId20"/>
    <p:sldId id="271" r:id="rId21"/>
    <p:sldId id="270" r:id="rId22"/>
    <p:sldId id="273" r:id="rId23"/>
    <p:sldId id="274" r:id="rId24"/>
    <p:sldId id="276" r:id="rId25"/>
    <p:sldId id="277" r:id="rId26"/>
    <p:sldId id="279" r:id="rId27"/>
    <p:sldId id="280" r:id="rId28"/>
    <p:sldId id="281" r:id="rId29"/>
    <p:sldId id="282" r:id="rId30"/>
    <p:sldId id="284"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p:restoredTop sz="94650"/>
  </p:normalViewPr>
  <p:slideViewPr>
    <p:cSldViewPr snapToGrid="0">
      <p:cViewPr>
        <p:scale>
          <a:sx n="109" d="100"/>
          <a:sy n="109" d="100"/>
        </p:scale>
        <p:origin x="10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8/7/24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5952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8/7/24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9726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8/7/24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353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8/7/24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3717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8/7/24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9167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8/7/24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3949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8/7/24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9667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8/7/24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660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8/7/24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6061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8/7/24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09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8/7/24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4031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8/7/24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66999890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47" name="Straight Connector 4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5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54" name="Rectangle 53">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EB2D94-FB03-8EC0-7224-1C1F9A59B591}"/>
              </a:ext>
            </a:extLst>
          </p:cNvPr>
          <p:cNvSpPr>
            <a:spLocks noGrp="1"/>
          </p:cNvSpPr>
          <p:nvPr>
            <p:ph type="ctrTitle"/>
          </p:nvPr>
        </p:nvSpPr>
        <p:spPr>
          <a:xfrm>
            <a:off x="838199" y="727323"/>
            <a:ext cx="5490073" cy="1914277"/>
          </a:xfrm>
        </p:spPr>
        <p:txBody>
          <a:bodyPr vert="horz" lIns="91440" tIns="45720" rIns="91440" bIns="45720" rtlCol="0" anchor="b">
            <a:normAutofit/>
          </a:bodyPr>
          <a:lstStyle/>
          <a:p>
            <a:pPr>
              <a:lnSpc>
                <a:spcPct val="90000"/>
              </a:lnSpc>
            </a:pPr>
            <a:r>
              <a:rPr lang="en-US" sz="4100" dirty="0">
                <a:solidFill>
                  <a:schemeClr val="tx1"/>
                </a:solidFill>
              </a:rPr>
              <a:t>Tool Usage for Infrastructure and Application Monitoring</a:t>
            </a:r>
          </a:p>
        </p:txBody>
      </p:sp>
      <p:sp>
        <p:nvSpPr>
          <p:cNvPr id="3" name="Subtitle 2">
            <a:extLst>
              <a:ext uri="{FF2B5EF4-FFF2-40B4-BE49-F238E27FC236}">
                <a16:creationId xmlns:a16="http://schemas.microsoft.com/office/drawing/2014/main" id="{282FA16F-2364-F4A9-470E-0C9D4F6139FC}"/>
              </a:ext>
            </a:extLst>
          </p:cNvPr>
          <p:cNvSpPr>
            <a:spLocks noGrp="1"/>
          </p:cNvSpPr>
          <p:nvPr>
            <p:ph type="subTitle" idx="1"/>
          </p:nvPr>
        </p:nvSpPr>
        <p:spPr>
          <a:xfrm>
            <a:off x="838199" y="2788920"/>
            <a:ext cx="5490073" cy="3388042"/>
          </a:xfrm>
        </p:spPr>
        <p:txBody>
          <a:bodyPr vert="horz" lIns="91440" tIns="45720" rIns="91440" bIns="45720" rtlCol="0">
            <a:normAutofit/>
          </a:bodyPr>
          <a:lstStyle/>
          <a:p>
            <a:pPr indent="-228600">
              <a:buFont typeface="Arial" panose="020B0604020202020204" pitchFamily="34" charset="0"/>
              <a:buChar char="•"/>
            </a:pPr>
            <a:r>
              <a:rPr lang="en-US" dirty="0">
                <a:solidFill>
                  <a:schemeClr val="tx1"/>
                </a:solidFill>
              </a:rPr>
              <a:t>By Ankush Verma</a:t>
            </a:r>
          </a:p>
          <a:p>
            <a:pPr indent="-228600">
              <a:buFont typeface="Arial" panose="020B0604020202020204" pitchFamily="34" charset="0"/>
              <a:buChar char="•"/>
            </a:pPr>
            <a:r>
              <a:rPr lang="en-US" dirty="0">
                <a:solidFill>
                  <a:schemeClr val="tx1"/>
                </a:solidFill>
              </a:rPr>
              <a:t>Developer Intern, </a:t>
            </a:r>
          </a:p>
          <a:p>
            <a:pPr indent="-228600">
              <a:buFont typeface="Arial" panose="020B0604020202020204" pitchFamily="34" charset="0"/>
              <a:buChar char="•"/>
            </a:pPr>
            <a:r>
              <a:rPr lang="en-US" dirty="0">
                <a:solidFill>
                  <a:schemeClr val="tx1"/>
                </a:solidFill>
              </a:rPr>
              <a:t>ApMoSys Technologies</a:t>
            </a:r>
          </a:p>
          <a:p>
            <a:pPr indent="-228600">
              <a:buFont typeface="Arial" panose="020B0604020202020204" pitchFamily="34" charset="0"/>
              <a:buChar char="•"/>
            </a:pPr>
            <a:endParaRPr lang="en-US" dirty="0"/>
          </a:p>
        </p:txBody>
      </p:sp>
      <p:grpSp>
        <p:nvGrpSpPr>
          <p:cNvPr id="58" name="Group 57">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59" name="Straight Connector 58">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64229606-E601-8F87-1BD0-017FADA6DA7A}"/>
              </a:ext>
            </a:extLst>
          </p:cNvPr>
          <p:cNvPicPr>
            <a:picLocks noChangeAspect="1"/>
          </p:cNvPicPr>
          <p:nvPr/>
        </p:nvPicPr>
        <p:blipFill>
          <a:blip r:embed="rId2"/>
          <a:srcRect t="1627" r="-1" b="94"/>
          <a:stretch/>
        </p:blipFill>
        <p:spPr>
          <a:xfrm>
            <a:off x="7575482" y="2346057"/>
            <a:ext cx="3849624" cy="2165958"/>
          </a:xfrm>
          <a:prstGeom prst="rect">
            <a:avLst/>
          </a:prstGeom>
        </p:spPr>
      </p:pic>
    </p:spTree>
    <p:extLst>
      <p:ext uri="{BB962C8B-B14F-4D97-AF65-F5344CB8AC3E}">
        <p14:creationId xmlns:p14="http://schemas.microsoft.com/office/powerpoint/2010/main" val="423325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77917" y="630622"/>
            <a:ext cx="10830911" cy="5492592"/>
          </a:xfrm>
        </p:spPr>
        <p:txBody>
          <a:bodyPr>
            <a:normAutofit fontScale="47500" lnSpcReduction="20000"/>
          </a:bodyPr>
          <a:lstStyle/>
          <a:p>
            <a:pPr marL="0" indent="0">
              <a:buNone/>
            </a:pPr>
            <a:r>
              <a:rPr lang="en-US" b="1" dirty="0">
                <a:solidFill>
                  <a:schemeClr val="tx1"/>
                </a:solidFill>
              </a:rPr>
              <a:t>Q2) Promtail vs Vector vs </a:t>
            </a:r>
            <a:r>
              <a:rPr lang="en-US" b="1" dirty="0" err="1">
                <a:solidFill>
                  <a:schemeClr val="tx1"/>
                </a:solidFill>
              </a:rPr>
              <a:t>Fluentd</a:t>
            </a:r>
            <a:r>
              <a:rPr lang="en-US" b="1" dirty="0">
                <a:solidFill>
                  <a:schemeClr val="tx1"/>
                </a:solidFill>
              </a:rPr>
              <a:t> vs </a:t>
            </a:r>
            <a:r>
              <a:rPr lang="en-US" b="1" dirty="0" err="1">
                <a:solidFill>
                  <a:schemeClr val="tx1"/>
                </a:solidFill>
              </a:rPr>
              <a:t>fluentbit</a:t>
            </a:r>
            <a:r>
              <a:rPr lang="en-US" b="1" dirty="0">
                <a:solidFill>
                  <a:schemeClr val="tx1"/>
                </a:solidFill>
              </a:rPr>
              <a:t> vs </a:t>
            </a:r>
            <a:r>
              <a:rPr lang="en-US" b="1" dirty="0" err="1">
                <a:solidFill>
                  <a:schemeClr val="tx1"/>
                </a:solidFill>
              </a:rPr>
              <a:t>filebeat</a:t>
            </a:r>
            <a:r>
              <a:rPr lang="en-US" b="1" dirty="0">
                <a:solidFill>
                  <a:schemeClr val="tx1"/>
                </a:solidFill>
              </a:rPr>
              <a:t>. Which one? pro's and Con’s?</a:t>
            </a:r>
          </a:p>
          <a:p>
            <a:pPr marL="0" indent="0">
              <a:buNone/>
            </a:pPr>
            <a:r>
              <a:rPr lang="en-IN" b="1" dirty="0" err="1">
                <a:effectLst/>
                <a:latin typeface="Helvetica Neue" panose="02000503000000020004" pitchFamily="2" charset="0"/>
              </a:rPr>
              <a:t>Promtail</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a:t>
            </a:r>
            <a:r>
              <a:rPr lang="en-IN" b="1" dirty="0" err="1">
                <a:effectLst/>
                <a:latin typeface="Helvetica Neue" panose="02000503000000020004" pitchFamily="2" charset="0"/>
              </a:rPr>
              <a:t>Promtail</a:t>
            </a:r>
            <a:r>
              <a:rPr lang="en-IN" b="1" dirty="0">
                <a:effectLst/>
                <a:latin typeface="Helvetica Neue" panose="02000503000000020004" pitchFamily="2" charset="0"/>
              </a:rPr>
              <a:t>?</a:t>
            </a:r>
            <a:endParaRPr lang="en-IN" dirty="0">
              <a:effectLst/>
              <a:latin typeface="Helvetica Neue" panose="02000503000000020004" pitchFamily="2" charset="0"/>
            </a:endParaRPr>
          </a:p>
          <a:p>
            <a:r>
              <a:rPr lang="en-IN" dirty="0" err="1">
                <a:effectLst/>
                <a:latin typeface="Helvetica Neue" panose="02000503000000020004" pitchFamily="2" charset="0"/>
              </a:rPr>
              <a:t>Promtail</a:t>
            </a:r>
            <a:r>
              <a:rPr lang="en-IN" dirty="0">
                <a:effectLst/>
                <a:latin typeface="Helvetica Neue" panose="02000503000000020004" pitchFamily="2" charset="0"/>
              </a:rPr>
              <a:t> is an agent for collecting logs and sending them to Grafana Loki.</a:t>
            </a:r>
          </a:p>
          <a:p>
            <a:pPr marL="0" indent="0">
              <a:buNone/>
            </a:pPr>
            <a:r>
              <a:rPr lang="en-IN" b="1" dirty="0">
                <a:effectLst/>
                <a:latin typeface="Helvetica Neue" panose="02000503000000020004" pitchFamily="2" charset="0"/>
              </a:rPr>
              <a:t>Pros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Integration</a:t>
            </a:r>
            <a:r>
              <a:rPr lang="en-IN" dirty="0">
                <a:effectLst/>
                <a:latin typeface="Helvetica Neue" panose="02000503000000020004" pitchFamily="2" charset="0"/>
              </a:rPr>
              <a:t>: Works seamlessly with Grafana Loki.</a:t>
            </a:r>
          </a:p>
          <a:p>
            <a:pPr>
              <a:buFont typeface="Arial" panose="020B0604020202020204" pitchFamily="34" charset="0"/>
              <a:buChar char="•"/>
            </a:pPr>
            <a:r>
              <a:rPr lang="en-IN" b="1" dirty="0">
                <a:effectLst/>
                <a:latin typeface="Helvetica Neue" panose="02000503000000020004" pitchFamily="2" charset="0"/>
              </a:rPr>
              <a:t>Simplicity</a:t>
            </a:r>
            <a:r>
              <a:rPr lang="en-IN" dirty="0">
                <a:effectLst/>
                <a:latin typeface="Helvetica Neue" panose="02000503000000020004" pitchFamily="2" charset="0"/>
              </a:rPr>
              <a:t>: Easy to set up, especially if you're using Loki.</a:t>
            </a:r>
          </a:p>
          <a:p>
            <a:pPr>
              <a:buFont typeface="Arial" panose="020B0604020202020204" pitchFamily="34" charset="0"/>
              <a:buChar char="•"/>
            </a:pPr>
            <a:r>
              <a:rPr lang="en-IN" b="1" dirty="0">
                <a:effectLst/>
                <a:latin typeface="Helvetica Neue" panose="02000503000000020004" pitchFamily="2" charset="0"/>
              </a:rPr>
              <a:t>Kubernetes Support</a:t>
            </a:r>
            <a:r>
              <a:rPr lang="en-IN" dirty="0">
                <a:effectLst/>
                <a:latin typeface="Helvetica Neue" panose="02000503000000020004" pitchFamily="2" charset="0"/>
              </a:rPr>
              <a:t>: Designed to work well with Kubernetes.</a:t>
            </a:r>
          </a:p>
          <a:p>
            <a:pPr marL="0" indent="0">
              <a:buNone/>
            </a:pPr>
            <a:r>
              <a:rPr lang="en-IN" b="1" dirty="0">
                <a:effectLst/>
                <a:latin typeface="Helvetica Neue" panose="02000503000000020004" pitchFamily="2" charset="0"/>
              </a:rPr>
              <a:t>Cons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Limited Use Case</a:t>
            </a:r>
            <a:r>
              <a:rPr lang="en-IN" dirty="0">
                <a:effectLst/>
                <a:latin typeface="Helvetica Neue" panose="02000503000000020004" pitchFamily="2" charset="0"/>
              </a:rPr>
              <a:t>: Primarily focused on shipping logs to Loki, not as flexible for other destinations.</a:t>
            </a:r>
          </a:p>
          <a:p>
            <a:pPr>
              <a:buFont typeface="Arial" panose="020B0604020202020204" pitchFamily="34" charset="0"/>
              <a:buChar char="•"/>
            </a:pPr>
            <a:r>
              <a:rPr lang="en-IN" b="1" dirty="0">
                <a:effectLst/>
                <a:latin typeface="Helvetica Neue" panose="02000503000000020004" pitchFamily="2" charset="0"/>
              </a:rPr>
              <a:t>Features</a:t>
            </a:r>
            <a:r>
              <a:rPr lang="en-IN" dirty="0">
                <a:effectLst/>
                <a:latin typeface="Helvetica Neue" panose="02000503000000020004" pitchFamily="2" charset="0"/>
              </a:rPr>
              <a:t>: Lacks some advanced features present in other tools.</a:t>
            </a:r>
          </a:p>
          <a:p>
            <a:pPr marL="0" indent="0">
              <a:buNone/>
            </a:pPr>
            <a:r>
              <a:rPr lang="en-IN" b="1" dirty="0">
                <a:effectLst/>
                <a:latin typeface="Helvetica Neue" panose="02000503000000020004" pitchFamily="2" charset="0"/>
              </a:rPr>
              <a:t>Vector</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Vector?</a:t>
            </a:r>
            <a:endParaRPr lang="en-IN" dirty="0">
              <a:effectLst/>
              <a:latin typeface="Helvetica Neue" panose="02000503000000020004" pitchFamily="2" charset="0"/>
            </a:endParaRPr>
          </a:p>
          <a:p>
            <a:pPr marL="0" indent="0">
              <a:buNone/>
            </a:pPr>
            <a:r>
              <a:rPr lang="en-IN" dirty="0">
                <a:effectLst/>
                <a:latin typeface="Helvetica Neue" panose="02000503000000020004" pitchFamily="2" charset="0"/>
              </a:rPr>
              <a:t>Vector is a high-performance observability data pipeline that collects, transforms, and routes all types of telemetry data (logs, metrics, and traces).</a:t>
            </a:r>
          </a:p>
          <a:p>
            <a:pPr marL="0" indent="0">
              <a:buNone/>
            </a:pPr>
            <a:r>
              <a:rPr lang="en-IN" b="1" dirty="0">
                <a:effectLst/>
                <a:latin typeface="Helvetica Neue" panose="02000503000000020004" pitchFamily="2" charset="0"/>
              </a:rPr>
              <a:t>Pros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Performance</a:t>
            </a:r>
            <a:r>
              <a:rPr lang="en-IN" dirty="0">
                <a:effectLst/>
                <a:latin typeface="Helvetica Neue" panose="02000503000000020004" pitchFamily="2" charset="0"/>
              </a:rPr>
              <a:t>: Highly efficient and fast.</a:t>
            </a:r>
          </a:p>
          <a:p>
            <a:pPr>
              <a:buFont typeface="Arial" panose="020B0604020202020204" pitchFamily="34" charset="0"/>
              <a:buChar char="•"/>
            </a:pPr>
            <a:r>
              <a:rPr lang="en-IN" b="1" dirty="0">
                <a:effectLst/>
                <a:latin typeface="Helvetica Neue" panose="02000503000000020004" pitchFamily="2" charset="0"/>
              </a:rPr>
              <a:t>Versatility</a:t>
            </a:r>
            <a:r>
              <a:rPr lang="en-IN" dirty="0">
                <a:effectLst/>
                <a:latin typeface="Helvetica Neue" panose="02000503000000020004" pitchFamily="2" charset="0"/>
              </a:rPr>
              <a:t>: Supports logs, metrics, and traces.</a:t>
            </a:r>
          </a:p>
          <a:p>
            <a:pPr>
              <a:buFont typeface="Arial" panose="020B0604020202020204" pitchFamily="34" charset="0"/>
              <a:buChar char="•"/>
            </a:pPr>
            <a:r>
              <a:rPr lang="en-IN" b="1" dirty="0">
                <a:effectLst/>
                <a:latin typeface="Helvetica Neue" panose="02000503000000020004" pitchFamily="2" charset="0"/>
              </a:rPr>
              <a:t>Customization</a:t>
            </a:r>
            <a:r>
              <a:rPr lang="en-IN" dirty="0">
                <a:effectLst/>
                <a:latin typeface="Helvetica Neue" panose="02000503000000020004" pitchFamily="2" charset="0"/>
              </a:rPr>
              <a:t>: Highly configurable with various transforms and sinks.</a:t>
            </a:r>
          </a:p>
          <a:p>
            <a:pPr marL="0" indent="0">
              <a:buNone/>
            </a:pPr>
            <a:r>
              <a:rPr lang="en-IN" b="1" dirty="0">
                <a:effectLst/>
                <a:latin typeface="Helvetica Neue" panose="02000503000000020004" pitchFamily="2" charset="0"/>
              </a:rPr>
              <a:t>Cons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Complexity</a:t>
            </a:r>
            <a:r>
              <a:rPr lang="en-IN" dirty="0">
                <a:effectLst/>
                <a:latin typeface="Helvetica Neue" panose="02000503000000020004" pitchFamily="2" charset="0"/>
              </a:rPr>
              <a:t>: Can be more complex to set up compared to simpler tools.</a:t>
            </a:r>
          </a:p>
          <a:p>
            <a:pPr>
              <a:buFont typeface="Arial" panose="020B0604020202020204" pitchFamily="34" charset="0"/>
              <a:buChar char="•"/>
            </a:pPr>
            <a:r>
              <a:rPr lang="en-IN" b="1" dirty="0">
                <a:effectLst/>
                <a:latin typeface="Helvetica Neue" panose="02000503000000020004" pitchFamily="2" charset="0"/>
              </a:rPr>
              <a:t>Maturity</a:t>
            </a:r>
            <a:r>
              <a:rPr lang="en-IN" dirty="0">
                <a:effectLst/>
                <a:latin typeface="Helvetica Neue" panose="02000503000000020004" pitchFamily="2" charset="0"/>
              </a:rPr>
              <a:t>: Newer compared to some other tools, so may have less community support and fewer integrations.</a:t>
            </a:r>
          </a:p>
          <a:p>
            <a:pPr>
              <a:buFont typeface="Arial" panose="020B0604020202020204" pitchFamily="34" charset="0"/>
              <a:buChar char="•"/>
            </a:pPr>
            <a:endParaRPr lang="en-IN" dirty="0">
              <a:effectLst/>
              <a:latin typeface="Helvetica Neue" panose="02000503000000020004" pitchFamily="2" charset="0"/>
            </a:endParaRPr>
          </a:p>
          <a:p>
            <a:pPr marL="0" indent="0">
              <a:buNone/>
            </a:pPr>
            <a:endParaRPr lang="en-US" dirty="0"/>
          </a:p>
        </p:txBody>
      </p:sp>
    </p:spTree>
    <p:extLst>
      <p:ext uri="{BB962C8B-B14F-4D97-AF65-F5344CB8AC3E}">
        <p14:creationId xmlns:p14="http://schemas.microsoft.com/office/powerpoint/2010/main" val="36450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77917" y="630622"/>
            <a:ext cx="10830911" cy="5492592"/>
          </a:xfrm>
        </p:spPr>
        <p:txBody>
          <a:bodyPr>
            <a:normAutofit fontScale="55000" lnSpcReduction="20000"/>
          </a:bodyPr>
          <a:lstStyle/>
          <a:p>
            <a:pPr marL="0" indent="0">
              <a:buNone/>
            </a:pPr>
            <a:r>
              <a:rPr lang="en-IN" b="1" dirty="0" err="1">
                <a:effectLst/>
                <a:latin typeface="Helvetica Neue" panose="02000503000000020004" pitchFamily="2" charset="0"/>
              </a:rPr>
              <a:t>Fluentd</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a:t>
            </a:r>
            <a:r>
              <a:rPr lang="en-IN" b="1" dirty="0" err="1">
                <a:effectLst/>
                <a:latin typeface="Helvetica Neue" panose="02000503000000020004" pitchFamily="2" charset="0"/>
              </a:rPr>
              <a:t>Fluentd</a:t>
            </a:r>
            <a:r>
              <a:rPr lang="en-IN" b="1" dirty="0">
                <a:effectLst/>
                <a:latin typeface="Helvetica Neue" panose="02000503000000020004" pitchFamily="2" charset="0"/>
              </a:rPr>
              <a:t>?</a:t>
            </a:r>
            <a:endParaRPr lang="en-IN" dirty="0">
              <a:effectLst/>
              <a:latin typeface="Helvetica Neue" panose="02000503000000020004" pitchFamily="2" charset="0"/>
            </a:endParaRPr>
          </a:p>
          <a:p>
            <a:r>
              <a:rPr lang="en-IN" dirty="0" err="1">
                <a:effectLst/>
                <a:latin typeface="Helvetica Neue" panose="02000503000000020004" pitchFamily="2" charset="0"/>
              </a:rPr>
              <a:t>Fluentd</a:t>
            </a:r>
            <a:r>
              <a:rPr lang="en-IN" dirty="0">
                <a:effectLst/>
                <a:latin typeface="Helvetica Neue" panose="02000503000000020004" pitchFamily="2" charset="0"/>
              </a:rPr>
              <a:t> is an open-source data collector for a unified logging layer, supporting many data sources and destinations.</a:t>
            </a:r>
          </a:p>
          <a:p>
            <a:pPr marL="0" indent="0">
              <a:buNone/>
            </a:pPr>
            <a:r>
              <a:rPr lang="en-IN" b="1" dirty="0">
                <a:effectLst/>
                <a:latin typeface="Helvetica Neue" panose="02000503000000020004" pitchFamily="2" charset="0"/>
              </a:rPr>
              <a:t>Pros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Flexibility</a:t>
            </a:r>
            <a:r>
              <a:rPr lang="en-IN" dirty="0">
                <a:effectLst/>
                <a:latin typeface="Helvetica Neue" panose="02000503000000020004" pitchFamily="2" charset="0"/>
              </a:rPr>
              <a:t>: Supports a wide range of input and output plugins.</a:t>
            </a:r>
          </a:p>
          <a:p>
            <a:pPr>
              <a:buFont typeface="Arial" panose="020B0604020202020204" pitchFamily="34" charset="0"/>
              <a:buChar char="•"/>
            </a:pPr>
            <a:r>
              <a:rPr lang="en-IN" b="1" dirty="0">
                <a:effectLst/>
                <a:latin typeface="Helvetica Neue" panose="02000503000000020004" pitchFamily="2" charset="0"/>
              </a:rPr>
              <a:t>Community</a:t>
            </a:r>
            <a:r>
              <a:rPr lang="en-IN" dirty="0">
                <a:effectLst/>
                <a:latin typeface="Helvetica Neue" panose="02000503000000020004" pitchFamily="2" charset="0"/>
              </a:rPr>
              <a:t>: Large community and extensive documentation.</a:t>
            </a:r>
          </a:p>
          <a:p>
            <a:pPr>
              <a:buFont typeface="Arial" panose="020B0604020202020204" pitchFamily="34" charset="0"/>
              <a:buChar char="•"/>
            </a:pPr>
            <a:r>
              <a:rPr lang="en-IN" b="1" dirty="0">
                <a:effectLst/>
                <a:latin typeface="Helvetica Neue" panose="02000503000000020004" pitchFamily="2" charset="0"/>
              </a:rPr>
              <a:t>Data Processing</a:t>
            </a:r>
            <a:r>
              <a:rPr lang="en-IN" dirty="0">
                <a:effectLst/>
                <a:latin typeface="Helvetica Neue" panose="02000503000000020004" pitchFamily="2" charset="0"/>
              </a:rPr>
              <a:t>: Can perform advanced data processing and transformations.</a:t>
            </a:r>
          </a:p>
          <a:p>
            <a:pPr marL="0" indent="0">
              <a:buNone/>
            </a:pPr>
            <a:r>
              <a:rPr lang="en-IN" b="1" dirty="0">
                <a:effectLst/>
                <a:latin typeface="Helvetica Neue" panose="02000503000000020004" pitchFamily="2" charset="0"/>
              </a:rPr>
              <a:t>Cons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Resource Usage</a:t>
            </a:r>
            <a:r>
              <a:rPr lang="en-IN" dirty="0">
                <a:effectLst/>
                <a:latin typeface="Helvetica Neue" panose="02000503000000020004" pitchFamily="2" charset="0"/>
              </a:rPr>
              <a:t>: Can be resource-intensive.</a:t>
            </a:r>
          </a:p>
          <a:p>
            <a:r>
              <a:rPr lang="en-IN" b="1" dirty="0">
                <a:effectLst/>
                <a:latin typeface="Helvetica Neue" panose="02000503000000020004" pitchFamily="2" charset="0"/>
              </a:rPr>
              <a:t>Setup Complexity</a:t>
            </a:r>
            <a:r>
              <a:rPr lang="en-IN" dirty="0">
                <a:effectLst/>
                <a:latin typeface="Helvetica Neue" panose="02000503000000020004" pitchFamily="2" charset="0"/>
              </a:rPr>
              <a:t>: More complex to configure due to its extensive capabilities.</a:t>
            </a:r>
            <a:r>
              <a:rPr lang="en-IN" b="1" dirty="0">
                <a:effectLst/>
                <a:latin typeface="Helvetica Neue" panose="02000503000000020004" pitchFamily="2" charset="0"/>
              </a:rPr>
              <a:t> </a:t>
            </a:r>
          </a:p>
          <a:p>
            <a:pPr marL="0" indent="0">
              <a:buNone/>
            </a:pPr>
            <a:r>
              <a:rPr lang="en-IN" b="1" dirty="0">
                <a:effectLst/>
                <a:latin typeface="Helvetica Neue" panose="02000503000000020004" pitchFamily="2" charset="0"/>
              </a:rPr>
              <a:t>Fluent Bit</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Fluent Bit?</a:t>
            </a:r>
            <a:endParaRPr lang="en-IN" dirty="0">
              <a:effectLst/>
              <a:latin typeface="Helvetica Neue" panose="02000503000000020004" pitchFamily="2" charset="0"/>
            </a:endParaRPr>
          </a:p>
          <a:p>
            <a:r>
              <a:rPr lang="en-IN" dirty="0">
                <a:effectLst/>
                <a:latin typeface="Helvetica Neue" panose="02000503000000020004" pitchFamily="2" charset="0"/>
              </a:rPr>
              <a:t>Fluent Bit is a lightweight and fast log processor and forwarder, designed to collect data from various sources and forward it to different destinations.</a:t>
            </a:r>
          </a:p>
          <a:p>
            <a:pPr marL="0" indent="0">
              <a:buNone/>
            </a:pPr>
            <a:r>
              <a:rPr lang="en-IN" b="1" dirty="0">
                <a:effectLst/>
                <a:latin typeface="Helvetica Neue" panose="02000503000000020004" pitchFamily="2" charset="0"/>
              </a:rPr>
              <a:t>Pros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Lightweight</a:t>
            </a:r>
            <a:r>
              <a:rPr lang="en-IN" dirty="0">
                <a:effectLst/>
                <a:latin typeface="Helvetica Neue" panose="02000503000000020004" pitchFamily="2" charset="0"/>
              </a:rPr>
              <a:t>: Uses fewer resources, making it ideal for edge and IoT devices.</a:t>
            </a:r>
          </a:p>
          <a:p>
            <a:pPr>
              <a:buFont typeface="Arial" panose="020B0604020202020204" pitchFamily="34" charset="0"/>
              <a:buChar char="•"/>
            </a:pPr>
            <a:r>
              <a:rPr lang="en-IN" b="1" dirty="0">
                <a:effectLst/>
                <a:latin typeface="Helvetica Neue" panose="02000503000000020004" pitchFamily="2" charset="0"/>
              </a:rPr>
              <a:t>Speed</a:t>
            </a:r>
            <a:r>
              <a:rPr lang="en-IN" dirty="0">
                <a:effectLst/>
                <a:latin typeface="Helvetica Neue" panose="02000503000000020004" pitchFamily="2" charset="0"/>
              </a:rPr>
              <a:t>: High performance and low latency.</a:t>
            </a:r>
          </a:p>
          <a:p>
            <a:pPr>
              <a:buFont typeface="Arial" panose="020B0604020202020204" pitchFamily="34" charset="0"/>
              <a:buChar char="•"/>
            </a:pPr>
            <a:r>
              <a:rPr lang="en-IN" b="1" dirty="0">
                <a:effectLst/>
                <a:latin typeface="Helvetica Neue" panose="02000503000000020004" pitchFamily="2" charset="0"/>
              </a:rPr>
              <a:t>Kubernetes</a:t>
            </a:r>
            <a:r>
              <a:rPr lang="en-IN" dirty="0">
                <a:effectLst/>
                <a:latin typeface="Helvetica Neue" panose="02000503000000020004" pitchFamily="2" charset="0"/>
              </a:rPr>
              <a:t>: Good support for Kubernetes environments.</a:t>
            </a:r>
          </a:p>
          <a:p>
            <a:pPr marL="0" indent="0">
              <a:buNone/>
            </a:pPr>
            <a:r>
              <a:rPr lang="en-IN" b="1" dirty="0">
                <a:effectLst/>
                <a:latin typeface="Helvetica Neue" panose="02000503000000020004" pitchFamily="2" charset="0"/>
              </a:rPr>
              <a:t>Cons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Features</a:t>
            </a:r>
            <a:r>
              <a:rPr lang="en-IN" dirty="0">
                <a:effectLst/>
                <a:latin typeface="Helvetica Neue" panose="02000503000000020004" pitchFamily="2" charset="0"/>
              </a:rPr>
              <a:t>: Less feature-rich than </a:t>
            </a:r>
            <a:r>
              <a:rPr lang="en-IN" dirty="0" err="1">
                <a:effectLst/>
                <a:latin typeface="Helvetica Neue" panose="02000503000000020004" pitchFamily="2" charset="0"/>
              </a:rPr>
              <a:t>Fluentd</a:t>
            </a:r>
            <a:r>
              <a:rPr lang="en-IN" dirty="0">
                <a:effectLst/>
                <a:latin typeface="Helvetica Neue" panose="02000503000000020004" pitchFamily="2" charset="0"/>
              </a:rPr>
              <a:t>, as it's focused on being lightweight.</a:t>
            </a:r>
          </a:p>
          <a:p>
            <a:pPr>
              <a:buFont typeface="Arial" panose="020B0604020202020204" pitchFamily="34" charset="0"/>
              <a:buChar char="•"/>
            </a:pPr>
            <a:r>
              <a:rPr lang="en-IN" b="1" dirty="0">
                <a:effectLst/>
                <a:latin typeface="Helvetica Neue" panose="02000503000000020004" pitchFamily="2" charset="0"/>
              </a:rPr>
              <a:t>Processing Capabilities</a:t>
            </a:r>
            <a:r>
              <a:rPr lang="en-IN" dirty="0">
                <a:effectLst/>
                <a:latin typeface="Helvetica Neue" panose="02000503000000020004" pitchFamily="2" charset="0"/>
              </a:rPr>
              <a:t>: Limited compared to </a:t>
            </a:r>
            <a:r>
              <a:rPr lang="en-IN" dirty="0" err="1">
                <a:effectLst/>
                <a:latin typeface="Helvetica Neue" panose="02000503000000020004" pitchFamily="2" charset="0"/>
              </a:rPr>
              <a:t>Fluentd</a:t>
            </a:r>
            <a:r>
              <a:rPr lang="en-IN" dirty="0">
                <a:effectLst/>
                <a:latin typeface="Helvetica Neue" panose="02000503000000020004" pitchFamily="2" charset="0"/>
              </a:rPr>
              <a:t>.</a:t>
            </a:r>
          </a:p>
          <a:p>
            <a:pPr>
              <a:buFont typeface="Arial" panose="020B0604020202020204" pitchFamily="34" charset="0"/>
              <a:buChar char="•"/>
            </a:pPr>
            <a:endParaRPr lang="en-IN" dirty="0">
              <a:effectLst/>
              <a:latin typeface="Helvetica Neue" panose="02000503000000020004" pitchFamily="2" charset="0"/>
            </a:endParaRPr>
          </a:p>
          <a:p>
            <a:pPr>
              <a:buFont typeface="Arial" panose="020B0604020202020204" pitchFamily="34" charset="0"/>
              <a:buChar char="•"/>
            </a:pPr>
            <a:endParaRPr lang="en-IN" dirty="0">
              <a:effectLst/>
              <a:latin typeface="Helvetica Neue" panose="02000503000000020004" pitchFamily="2" charset="0"/>
            </a:endParaRPr>
          </a:p>
          <a:p>
            <a:pPr>
              <a:buFont typeface="Arial" panose="020B0604020202020204" pitchFamily="34" charset="0"/>
              <a:buChar char="•"/>
            </a:pPr>
            <a:endParaRPr lang="en-IN" dirty="0">
              <a:effectLst/>
              <a:latin typeface="Helvetica Neue" panose="02000503000000020004" pitchFamily="2" charset="0"/>
            </a:endParaRPr>
          </a:p>
          <a:p>
            <a:pPr>
              <a:buFont typeface="Arial" panose="020B0604020202020204" pitchFamily="34" charset="0"/>
              <a:buChar char="•"/>
            </a:pPr>
            <a:endParaRPr lang="en-IN" dirty="0">
              <a:latin typeface="Helvetica Neue" panose="02000503000000020004" pitchFamily="2" charset="0"/>
            </a:endParaRPr>
          </a:p>
          <a:p>
            <a:pPr>
              <a:buFont typeface="Arial" panose="020B0604020202020204" pitchFamily="34" charset="0"/>
              <a:buChar char="•"/>
            </a:pPr>
            <a:endParaRPr lang="en-IN" dirty="0">
              <a:effectLst/>
              <a:latin typeface="Helvetica Neue" panose="02000503000000020004" pitchFamily="2" charset="0"/>
            </a:endParaRPr>
          </a:p>
          <a:p>
            <a:pPr marL="0" indent="0">
              <a:buNone/>
            </a:pPr>
            <a:endParaRPr lang="en-US" dirty="0"/>
          </a:p>
        </p:txBody>
      </p:sp>
    </p:spTree>
    <p:extLst>
      <p:ext uri="{BB962C8B-B14F-4D97-AF65-F5344CB8AC3E}">
        <p14:creationId xmlns:p14="http://schemas.microsoft.com/office/powerpoint/2010/main" val="7824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4" name="Straight Connector 13">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 name="Rectangle 1">
            <a:extLst>
              <a:ext uri="{FF2B5EF4-FFF2-40B4-BE49-F238E27FC236}">
                <a16:creationId xmlns:a16="http://schemas.microsoft.com/office/drawing/2014/main" id="{1BBAABAA-347F-EADB-15C9-C6D31820553C}"/>
              </a:ext>
            </a:extLst>
          </p:cNvPr>
          <p:cNvSpPr>
            <a:spLocks noChangeArrowheads="1"/>
          </p:cNvSpPr>
          <p:nvPr/>
        </p:nvSpPr>
        <p:spPr bwMode="auto">
          <a:xfrm>
            <a:off x="838200" y="727323"/>
            <a:ext cx="4933950" cy="15962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ts val="600"/>
              </a:spcAft>
              <a:buClrTx/>
              <a:buSzTx/>
              <a:tabLst/>
            </a:pPr>
            <a:endParaRPr kumimoji="0" lang="en-US" altLang="en-US" sz="4400" b="0" i="0" u="none" strike="noStrike" cap="none" normalizeH="0" baseline="0" dirty="0">
              <a:ln>
                <a:noFill/>
              </a:ln>
              <a:solidFill>
                <a:schemeClr val="tx2">
                  <a:lumMod val="60000"/>
                  <a:lumOff val="40000"/>
                </a:schemeClr>
              </a:solidFill>
              <a:effectLst/>
              <a:latin typeface="+mj-lt"/>
              <a:ea typeface="+mj-ea"/>
              <a:cs typeface="+mj-cs"/>
            </a:endParaRPr>
          </a:p>
        </p:txBody>
      </p:sp>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34407" y="587599"/>
            <a:ext cx="5457001" cy="5697771"/>
          </a:xfrm>
        </p:spPr>
        <p:txBody>
          <a:bodyPr vert="horz" lIns="91440" tIns="45720" rIns="91440" bIns="45720" rtlCol="0">
            <a:normAutofit fontScale="92500" lnSpcReduction="10000"/>
          </a:bodyPr>
          <a:lstStyle/>
          <a:p>
            <a:pPr marL="0" indent="0">
              <a:lnSpc>
                <a:spcPct val="100000"/>
              </a:lnSpc>
              <a:buNone/>
            </a:pPr>
            <a:r>
              <a:rPr lang="en-US" sz="1100" b="1" dirty="0" err="1">
                <a:effectLst/>
              </a:rPr>
              <a:t>Filebeat</a:t>
            </a:r>
            <a:endParaRPr lang="en-US" sz="1100" dirty="0">
              <a:effectLst/>
            </a:endParaRPr>
          </a:p>
          <a:p>
            <a:pPr marL="0" indent="0">
              <a:lnSpc>
                <a:spcPct val="100000"/>
              </a:lnSpc>
              <a:buNone/>
            </a:pPr>
            <a:r>
              <a:rPr lang="en-US" sz="1100" b="1" dirty="0">
                <a:effectLst/>
              </a:rPr>
              <a:t>What is </a:t>
            </a:r>
            <a:r>
              <a:rPr lang="en-US" sz="1100" b="1" dirty="0" err="1">
                <a:effectLst/>
              </a:rPr>
              <a:t>Filebeat</a:t>
            </a:r>
            <a:r>
              <a:rPr lang="en-US" sz="1100" b="1" dirty="0">
                <a:effectLst/>
              </a:rPr>
              <a:t>?</a:t>
            </a:r>
            <a:endParaRPr lang="en-US" sz="1100" dirty="0">
              <a:effectLst/>
            </a:endParaRPr>
          </a:p>
          <a:p>
            <a:pPr>
              <a:lnSpc>
                <a:spcPct val="100000"/>
              </a:lnSpc>
            </a:pPr>
            <a:r>
              <a:rPr lang="en-US" sz="1100" dirty="0" err="1">
                <a:effectLst/>
              </a:rPr>
              <a:t>Filebeat</a:t>
            </a:r>
            <a:r>
              <a:rPr lang="en-US" sz="1100" dirty="0">
                <a:effectLst/>
              </a:rPr>
              <a:t> is a lightweight shipper for forwarding and centralizing log data. It is part of the Elastic Stack (ELK).</a:t>
            </a:r>
          </a:p>
          <a:p>
            <a:pPr marL="0" indent="0">
              <a:lnSpc>
                <a:spcPct val="100000"/>
              </a:lnSpc>
              <a:buNone/>
            </a:pPr>
            <a:r>
              <a:rPr lang="en-US" sz="1100" b="1" dirty="0">
                <a:effectLst/>
              </a:rPr>
              <a:t>Pros</a:t>
            </a:r>
            <a:endParaRPr lang="en-US" sz="1100" dirty="0">
              <a:effectLst/>
            </a:endParaRPr>
          </a:p>
          <a:p>
            <a:pPr>
              <a:lnSpc>
                <a:spcPct val="100000"/>
              </a:lnSpc>
            </a:pPr>
            <a:r>
              <a:rPr lang="en-US" sz="1100" b="1" dirty="0">
                <a:effectLst/>
              </a:rPr>
              <a:t>Elastic Integration</a:t>
            </a:r>
            <a:r>
              <a:rPr lang="en-US" sz="1100" dirty="0">
                <a:effectLst/>
              </a:rPr>
              <a:t>: Works seamlessly with Elasticsearch and the rest of the Elastic Stack.</a:t>
            </a:r>
          </a:p>
          <a:p>
            <a:pPr>
              <a:lnSpc>
                <a:spcPct val="100000"/>
              </a:lnSpc>
            </a:pPr>
            <a:r>
              <a:rPr lang="en-US" sz="1100" b="1" dirty="0">
                <a:effectLst/>
              </a:rPr>
              <a:t>Simplicity</a:t>
            </a:r>
            <a:r>
              <a:rPr lang="en-US" sz="1100" dirty="0">
                <a:effectLst/>
              </a:rPr>
              <a:t>: Easy to configure and deploy.</a:t>
            </a:r>
          </a:p>
          <a:p>
            <a:pPr>
              <a:lnSpc>
                <a:spcPct val="100000"/>
              </a:lnSpc>
            </a:pPr>
            <a:r>
              <a:rPr lang="en-US" sz="1100" b="1" dirty="0">
                <a:effectLst/>
              </a:rPr>
              <a:t>Performance</a:t>
            </a:r>
            <a:r>
              <a:rPr lang="en-US" sz="1100" dirty="0">
                <a:effectLst/>
              </a:rPr>
              <a:t>: Efficient and lightweight.</a:t>
            </a:r>
          </a:p>
          <a:p>
            <a:pPr marL="0" indent="0">
              <a:lnSpc>
                <a:spcPct val="100000"/>
              </a:lnSpc>
              <a:buNone/>
            </a:pPr>
            <a:r>
              <a:rPr lang="en-US" sz="1100" b="1" dirty="0">
                <a:effectLst/>
              </a:rPr>
              <a:t>Cons</a:t>
            </a:r>
            <a:endParaRPr lang="en-US" sz="1100" dirty="0">
              <a:effectLst/>
            </a:endParaRPr>
          </a:p>
          <a:p>
            <a:pPr>
              <a:lnSpc>
                <a:spcPct val="100000"/>
              </a:lnSpc>
            </a:pPr>
            <a:r>
              <a:rPr lang="en-US" sz="1100" b="1" dirty="0">
                <a:effectLst/>
              </a:rPr>
              <a:t>Elastic-Centric</a:t>
            </a:r>
            <a:r>
              <a:rPr lang="en-US" sz="1100" dirty="0">
                <a:effectLst/>
              </a:rPr>
              <a:t>: Primarily designed to work with Elasticsearch; less flexible for other destinations.</a:t>
            </a:r>
          </a:p>
          <a:p>
            <a:pPr>
              <a:lnSpc>
                <a:spcPct val="100000"/>
              </a:lnSpc>
            </a:pPr>
            <a:r>
              <a:rPr lang="en-US" sz="1100" b="1" dirty="0">
                <a:effectLst/>
              </a:rPr>
              <a:t>Processing</a:t>
            </a:r>
            <a:r>
              <a:rPr lang="en-US" sz="1100" dirty="0">
                <a:effectLst/>
              </a:rPr>
              <a:t>: Limited processing capabilities compared to </a:t>
            </a:r>
            <a:r>
              <a:rPr lang="en-US" sz="1100" dirty="0" err="1">
                <a:effectLst/>
              </a:rPr>
              <a:t>Fluentd</a:t>
            </a:r>
            <a:r>
              <a:rPr lang="en-US" sz="1100" dirty="0">
                <a:effectLst/>
              </a:rPr>
              <a:t>.</a:t>
            </a:r>
          </a:p>
          <a:p>
            <a:pPr marL="0" indent="0">
              <a:buNone/>
            </a:pPr>
            <a:r>
              <a:rPr lang="en-IN" sz="1100" b="1" dirty="0">
                <a:effectLst/>
                <a:latin typeface="Helvetica Neue" panose="02000503000000020004" pitchFamily="2" charset="0"/>
              </a:rPr>
              <a:t>Which to Choose?</a:t>
            </a:r>
            <a:endParaRPr lang="en-IN" sz="1100" dirty="0">
              <a:effectLst/>
              <a:latin typeface="Helvetica Neue" panose="02000503000000020004" pitchFamily="2" charset="0"/>
            </a:endParaRPr>
          </a:p>
          <a:p>
            <a:pPr>
              <a:buFont typeface="Arial" panose="020B0604020202020204" pitchFamily="34" charset="0"/>
              <a:buChar char="•"/>
            </a:pPr>
            <a:r>
              <a:rPr lang="en-IN" sz="1100" b="1" dirty="0" err="1">
                <a:effectLst/>
                <a:latin typeface="Helvetica Neue" panose="02000503000000020004" pitchFamily="2" charset="0"/>
              </a:rPr>
              <a:t>Promtail</a:t>
            </a:r>
            <a:r>
              <a:rPr lang="en-IN" sz="1100" dirty="0">
                <a:effectLst/>
                <a:latin typeface="Helvetica Neue" panose="02000503000000020004" pitchFamily="2" charset="0"/>
              </a:rPr>
              <a:t>: If you're using Grafana Loki and need a simple, integrated log shipper.</a:t>
            </a:r>
          </a:p>
          <a:p>
            <a:pPr>
              <a:buFont typeface="Arial" panose="020B0604020202020204" pitchFamily="34" charset="0"/>
              <a:buChar char="•"/>
            </a:pPr>
            <a:r>
              <a:rPr lang="en-IN" sz="1100" b="1" dirty="0">
                <a:effectLst/>
                <a:latin typeface="Helvetica Neue" panose="02000503000000020004" pitchFamily="2" charset="0"/>
              </a:rPr>
              <a:t>Vector</a:t>
            </a:r>
            <a:r>
              <a:rPr lang="en-IN" sz="1100" dirty="0">
                <a:effectLst/>
                <a:latin typeface="Helvetica Neue" panose="02000503000000020004" pitchFamily="2" charset="0"/>
              </a:rPr>
              <a:t>: If you need high performance and versatility for handling various telemetry data.</a:t>
            </a:r>
          </a:p>
          <a:p>
            <a:pPr>
              <a:buFont typeface="Arial" panose="020B0604020202020204" pitchFamily="34" charset="0"/>
              <a:buChar char="•"/>
            </a:pPr>
            <a:r>
              <a:rPr lang="en-IN" sz="1100" b="1" dirty="0" err="1">
                <a:effectLst/>
                <a:latin typeface="Helvetica Neue" panose="02000503000000020004" pitchFamily="2" charset="0"/>
              </a:rPr>
              <a:t>Fluentd</a:t>
            </a:r>
            <a:r>
              <a:rPr lang="en-IN" sz="1100" dirty="0">
                <a:effectLst/>
                <a:latin typeface="Helvetica Neue" panose="02000503000000020004" pitchFamily="2" charset="0"/>
              </a:rPr>
              <a:t>: If you require advanced data processing and flexibility with many plugins.</a:t>
            </a:r>
          </a:p>
          <a:p>
            <a:pPr>
              <a:buFont typeface="Arial" panose="020B0604020202020204" pitchFamily="34" charset="0"/>
              <a:buChar char="•"/>
            </a:pPr>
            <a:r>
              <a:rPr lang="en-IN" sz="1100" b="1" dirty="0">
                <a:effectLst/>
                <a:latin typeface="Helvetica Neue" panose="02000503000000020004" pitchFamily="2" charset="0"/>
              </a:rPr>
              <a:t>Fluent Bit</a:t>
            </a:r>
            <a:r>
              <a:rPr lang="en-IN" sz="1100" dirty="0">
                <a:effectLst/>
                <a:latin typeface="Helvetica Neue" panose="02000503000000020004" pitchFamily="2" charset="0"/>
              </a:rPr>
              <a:t>: If you need a lightweight, high-performance solution, especially for edge devices or Kubernetes.</a:t>
            </a:r>
          </a:p>
          <a:p>
            <a:pPr>
              <a:buFont typeface="Arial" panose="020B0604020202020204" pitchFamily="34" charset="0"/>
              <a:buChar char="•"/>
            </a:pPr>
            <a:r>
              <a:rPr lang="en-IN" sz="1100" b="1" dirty="0" err="1">
                <a:effectLst/>
                <a:latin typeface="Helvetica Neue" panose="02000503000000020004" pitchFamily="2" charset="0"/>
              </a:rPr>
              <a:t>Filebeat</a:t>
            </a:r>
            <a:r>
              <a:rPr lang="en-IN" sz="1100" dirty="0">
                <a:effectLst/>
                <a:latin typeface="Helvetica Neue" panose="02000503000000020004" pitchFamily="2" charset="0"/>
              </a:rPr>
              <a:t>: If you're using the Elastic Stack and want an easy-to-configure, efficient log shipper.</a:t>
            </a:r>
          </a:p>
          <a:p>
            <a:pPr marL="0" indent="0">
              <a:buNone/>
            </a:pPr>
            <a:r>
              <a:rPr lang="en-IN" sz="1100" dirty="0">
                <a:effectLst/>
                <a:latin typeface="Helvetica Neue" panose="02000503000000020004" pitchFamily="2" charset="0"/>
              </a:rPr>
              <a:t>By considering the specific needs and environments you are working with, you can choose the best tool for your log shipping requirements.</a:t>
            </a:r>
          </a:p>
          <a:p>
            <a:pPr>
              <a:lnSpc>
                <a:spcPct val="100000"/>
              </a:lnSpc>
            </a:pPr>
            <a:endParaRPr lang="en-US" sz="1100" dirty="0">
              <a:effectLst/>
            </a:endParaRPr>
          </a:p>
          <a:p>
            <a:pPr>
              <a:lnSpc>
                <a:spcPct val="100000"/>
              </a:lnSpc>
            </a:pPr>
            <a:endParaRPr lang="en-US" sz="1100" dirty="0">
              <a:effectLst/>
            </a:endParaRPr>
          </a:p>
          <a:p>
            <a:pPr marL="0">
              <a:lnSpc>
                <a:spcPct val="100000"/>
              </a:lnSpc>
            </a:pPr>
            <a:endParaRPr lang="en-US" sz="1100" dirty="0">
              <a:effectLst/>
            </a:endParaRPr>
          </a:p>
          <a:p>
            <a:pPr>
              <a:lnSpc>
                <a:spcPct val="100000"/>
              </a:lnSpc>
            </a:pPr>
            <a:endParaRPr lang="en-US" sz="1100" dirty="0"/>
          </a:p>
          <a:p>
            <a:pPr>
              <a:lnSpc>
                <a:spcPct val="100000"/>
              </a:lnSpc>
            </a:pPr>
            <a:endParaRPr lang="en-US" sz="1100" dirty="0">
              <a:effectLst/>
            </a:endParaRPr>
          </a:p>
          <a:p>
            <a:pPr marL="0">
              <a:lnSpc>
                <a:spcPct val="100000"/>
              </a:lnSpc>
            </a:pPr>
            <a:endParaRPr lang="en-US" sz="1100" dirty="0"/>
          </a:p>
        </p:txBody>
      </p:sp>
      <p:cxnSp>
        <p:nvCxnSpPr>
          <p:cNvPr id="19" name="Straight Connector 18">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8D44D042-5A56-DC00-433A-C19832548CE5}"/>
              </a:ext>
            </a:extLst>
          </p:cNvPr>
          <p:cNvGraphicFramePr>
            <a:graphicFrameLocks noGrp="1"/>
          </p:cNvGraphicFramePr>
          <p:nvPr>
            <p:extLst>
              <p:ext uri="{D42A27DB-BD31-4B8C-83A1-F6EECF244321}">
                <p14:modId xmlns:p14="http://schemas.microsoft.com/office/powerpoint/2010/main" val="1165689187"/>
              </p:ext>
            </p:extLst>
          </p:nvPr>
        </p:nvGraphicFramePr>
        <p:xfrm>
          <a:off x="6415260" y="1303694"/>
          <a:ext cx="4824169" cy="4249418"/>
        </p:xfrm>
        <a:graphic>
          <a:graphicData uri="http://schemas.openxmlformats.org/drawingml/2006/table">
            <a:tbl>
              <a:tblPr/>
              <a:tblGrid>
                <a:gridCol w="1089677">
                  <a:extLst>
                    <a:ext uri="{9D8B030D-6E8A-4147-A177-3AD203B41FA5}">
                      <a16:colId xmlns:a16="http://schemas.microsoft.com/office/drawing/2014/main" val="4235305675"/>
                    </a:ext>
                  </a:extLst>
                </a:gridCol>
                <a:gridCol w="1824048">
                  <a:extLst>
                    <a:ext uri="{9D8B030D-6E8A-4147-A177-3AD203B41FA5}">
                      <a16:colId xmlns:a16="http://schemas.microsoft.com/office/drawing/2014/main" val="2107576759"/>
                    </a:ext>
                  </a:extLst>
                </a:gridCol>
                <a:gridCol w="1910444">
                  <a:extLst>
                    <a:ext uri="{9D8B030D-6E8A-4147-A177-3AD203B41FA5}">
                      <a16:colId xmlns:a16="http://schemas.microsoft.com/office/drawing/2014/main" val="2243162521"/>
                    </a:ext>
                  </a:extLst>
                </a:gridCol>
              </a:tblGrid>
              <a:tr h="280573">
                <a:tc>
                  <a:txBody>
                    <a:bodyPr/>
                    <a:lstStyle/>
                    <a:p>
                      <a:pPr algn="ctr" fontAlgn="t">
                        <a:spcBef>
                          <a:spcPts val="0"/>
                        </a:spcBef>
                        <a:spcAft>
                          <a:spcPts val="0"/>
                        </a:spcAft>
                      </a:pPr>
                      <a:r>
                        <a:rPr lang="en-IN" sz="1500" b="1" i="0" u="none" strike="noStrike">
                          <a:effectLst/>
                          <a:latin typeface="Helvetica Neue" panose="02000503000000020004"/>
                        </a:rPr>
                        <a:t>Tool</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ctr" fontAlgn="t">
                        <a:spcBef>
                          <a:spcPts val="0"/>
                        </a:spcBef>
                        <a:spcAft>
                          <a:spcPts val="0"/>
                        </a:spcAft>
                      </a:pPr>
                      <a:r>
                        <a:rPr lang="en-IN" sz="1500" b="1" i="0" u="none" strike="noStrike">
                          <a:effectLst/>
                          <a:latin typeface="Helvetica Neue" panose="02000503000000020004"/>
                        </a:rPr>
                        <a:t>Pros</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ctr" fontAlgn="t">
                        <a:spcBef>
                          <a:spcPts val="0"/>
                        </a:spcBef>
                        <a:spcAft>
                          <a:spcPts val="0"/>
                        </a:spcAft>
                      </a:pPr>
                      <a:r>
                        <a:rPr lang="en-IN" sz="1500" b="1" i="0" u="none" strike="noStrike">
                          <a:effectLst/>
                          <a:latin typeface="Helvetica Neue" panose="02000503000000020004"/>
                        </a:rPr>
                        <a:t>Cons</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1981854693"/>
                  </a:ext>
                </a:extLst>
              </a:tr>
              <a:tr h="747115">
                <a:tc>
                  <a:txBody>
                    <a:bodyPr/>
                    <a:lstStyle/>
                    <a:p>
                      <a:pPr algn="l" fontAlgn="t">
                        <a:spcBef>
                          <a:spcPts val="0"/>
                        </a:spcBef>
                        <a:spcAft>
                          <a:spcPts val="0"/>
                        </a:spcAft>
                      </a:pPr>
                      <a:r>
                        <a:rPr lang="en-IN" sz="1500" b="1" i="0" u="none" strike="noStrike">
                          <a:effectLst/>
                          <a:latin typeface="Helvetica Neue" panose="02000503000000020004"/>
                        </a:rPr>
                        <a:t>Promtail</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Easy to set up with Loki, Kubernetes support</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Limited to Loki, fewer advanced features</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1558772445"/>
                  </a:ext>
                </a:extLst>
              </a:tr>
              <a:tr h="747115">
                <a:tc>
                  <a:txBody>
                    <a:bodyPr/>
                    <a:lstStyle/>
                    <a:p>
                      <a:pPr algn="l" fontAlgn="t">
                        <a:spcBef>
                          <a:spcPts val="0"/>
                        </a:spcBef>
                        <a:spcAft>
                          <a:spcPts val="0"/>
                        </a:spcAft>
                      </a:pPr>
                      <a:r>
                        <a:rPr lang="en-IN" sz="1500" b="1" i="0" u="none" strike="noStrike">
                          <a:effectLst/>
                          <a:latin typeface="Helvetica Neue" panose="02000503000000020004"/>
                        </a:rPr>
                        <a:t>Vector</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High performance, versatile, supports logs/metrics/traces</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More complex setup, newer with less community support</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662539942"/>
                  </a:ext>
                </a:extLst>
              </a:tr>
              <a:tr h="980385">
                <a:tc>
                  <a:txBody>
                    <a:bodyPr/>
                    <a:lstStyle/>
                    <a:p>
                      <a:pPr algn="l" fontAlgn="t">
                        <a:spcBef>
                          <a:spcPts val="0"/>
                        </a:spcBef>
                        <a:spcAft>
                          <a:spcPts val="0"/>
                        </a:spcAft>
                      </a:pPr>
                      <a:r>
                        <a:rPr lang="en-IN" sz="1500" b="1" i="0" u="none" strike="noStrike">
                          <a:effectLst/>
                          <a:latin typeface="Helvetica Neue" panose="02000503000000020004"/>
                        </a:rPr>
                        <a:t>Fluentd</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Very flexible, large community, advanced processing</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Resource-intensive, complex setup</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1722534149"/>
                  </a:ext>
                </a:extLst>
              </a:tr>
              <a:tr h="747115">
                <a:tc>
                  <a:txBody>
                    <a:bodyPr/>
                    <a:lstStyle/>
                    <a:p>
                      <a:pPr algn="l" fontAlgn="t">
                        <a:spcBef>
                          <a:spcPts val="0"/>
                        </a:spcBef>
                        <a:spcAft>
                          <a:spcPts val="0"/>
                        </a:spcAft>
                      </a:pPr>
                      <a:r>
                        <a:rPr lang="en-IN" sz="1500" b="1" i="0" u="none" strike="noStrike">
                          <a:effectLst/>
                          <a:latin typeface="Helvetica Neue" panose="02000503000000020004"/>
                        </a:rPr>
                        <a:t>Fluent Bit</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Lightweight, fast, good for Kubernetes</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Less feature-rich, limited processing</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2695753782"/>
                  </a:ext>
                </a:extLst>
              </a:tr>
              <a:tr h="747115">
                <a:tc>
                  <a:txBody>
                    <a:bodyPr/>
                    <a:lstStyle/>
                    <a:p>
                      <a:pPr algn="l" fontAlgn="t">
                        <a:spcBef>
                          <a:spcPts val="0"/>
                        </a:spcBef>
                        <a:spcAft>
                          <a:spcPts val="0"/>
                        </a:spcAft>
                      </a:pPr>
                      <a:r>
                        <a:rPr lang="en-IN" sz="1500" b="1" i="0" u="none" strike="noStrike">
                          <a:effectLst/>
                          <a:latin typeface="Helvetica Neue" panose="02000503000000020004"/>
                        </a:rPr>
                        <a:t>Filebeat</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Seamless Elastic integration, simple setup, efficient</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pPr algn="l" fontAlgn="t">
                        <a:spcBef>
                          <a:spcPts val="0"/>
                        </a:spcBef>
                        <a:spcAft>
                          <a:spcPts val="0"/>
                        </a:spcAft>
                      </a:pPr>
                      <a:r>
                        <a:rPr lang="en-IN" sz="1500" b="0" i="0" u="none" strike="noStrike">
                          <a:effectLst/>
                          <a:latin typeface="Helvetica Neue" panose="02000503000000020004"/>
                        </a:rPr>
                        <a:t>Primarily Elastic-focused, limited processing</a:t>
                      </a:r>
                      <a:endParaRPr lang="en-IN" sz="1500" b="0" i="0" u="none" strike="noStrike">
                        <a:effectLst/>
                        <a:latin typeface="Arial" panose="020B0604020202020204" pitchFamily="34" charset="0"/>
                      </a:endParaRPr>
                    </a:p>
                  </a:txBody>
                  <a:tcPr marL="40498" marR="40498" marT="8100" marB="8100">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489732109"/>
                  </a:ext>
                </a:extLst>
              </a:tr>
            </a:tbl>
          </a:graphicData>
        </a:graphic>
      </p:graphicFrame>
    </p:spTree>
    <p:extLst>
      <p:ext uri="{BB962C8B-B14F-4D97-AF65-F5344CB8AC3E}">
        <p14:creationId xmlns:p14="http://schemas.microsoft.com/office/powerpoint/2010/main" val="142785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998792"/>
            <a:ext cx="10907485" cy="5260526"/>
          </a:xfrm>
        </p:spPr>
        <p:txBody>
          <a:bodyPr>
            <a:normAutofit fontScale="55000" lnSpcReduction="20000"/>
          </a:bodyPr>
          <a:lstStyle/>
          <a:p>
            <a:pPr marL="0" indent="0">
              <a:buNone/>
            </a:pPr>
            <a:r>
              <a:rPr lang="en-US" b="1" dirty="0"/>
              <a:t>Q1 How to monitor database from a DBA perspective. which all tools can be used?</a:t>
            </a:r>
          </a:p>
          <a:p>
            <a:pPr marL="0" indent="0">
              <a:buNone/>
            </a:pPr>
            <a:r>
              <a:rPr lang="en-IN" dirty="0">
                <a:effectLst/>
                <a:latin typeface="Helvetica Neue" panose="02000503000000020004" pitchFamily="2" charset="0"/>
              </a:rPr>
              <a:t>From a DBA perspective, database monitoring involves keeping an eye on several key aspects to ensure the database is running smoothly and efficiently:</a:t>
            </a:r>
          </a:p>
          <a:p>
            <a:pPr>
              <a:buFont typeface="Arial" panose="020B0604020202020204" pitchFamily="34" charset="0"/>
              <a:buChar char="•"/>
            </a:pPr>
            <a:r>
              <a:rPr lang="en-IN" b="1" dirty="0">
                <a:effectLst/>
                <a:latin typeface="Helvetica Neue" panose="02000503000000020004" pitchFamily="2" charset="0"/>
              </a:rPr>
              <a:t>Performance Metrics</a:t>
            </a:r>
            <a:r>
              <a:rPr lang="en-IN" dirty="0">
                <a:effectLst/>
                <a:latin typeface="Helvetica Neue" panose="02000503000000020004" pitchFamily="2" charset="0"/>
              </a:rPr>
              <a:t>: Monitoring query performance, response times, and resource usage.</a:t>
            </a:r>
          </a:p>
          <a:p>
            <a:pPr>
              <a:buFont typeface="Arial" panose="020B0604020202020204" pitchFamily="34" charset="0"/>
              <a:buChar char="•"/>
            </a:pPr>
            <a:r>
              <a:rPr lang="en-IN" b="1" dirty="0">
                <a:effectLst/>
                <a:latin typeface="Helvetica Neue" panose="02000503000000020004" pitchFamily="2" charset="0"/>
              </a:rPr>
              <a:t>Availability</a:t>
            </a:r>
            <a:r>
              <a:rPr lang="en-IN" dirty="0">
                <a:effectLst/>
                <a:latin typeface="Helvetica Neue" panose="02000503000000020004" pitchFamily="2" charset="0"/>
              </a:rPr>
              <a:t>: Ensuring the database is up and running.</a:t>
            </a:r>
          </a:p>
          <a:p>
            <a:pPr>
              <a:buFont typeface="Arial" panose="020B0604020202020204" pitchFamily="34" charset="0"/>
              <a:buChar char="•"/>
            </a:pPr>
            <a:r>
              <a:rPr lang="en-IN" b="1" dirty="0">
                <a:effectLst/>
                <a:latin typeface="Helvetica Neue" panose="02000503000000020004" pitchFamily="2" charset="0"/>
              </a:rPr>
              <a:t>Errors and Logs</a:t>
            </a:r>
            <a:r>
              <a:rPr lang="en-IN" dirty="0">
                <a:effectLst/>
                <a:latin typeface="Helvetica Neue" panose="02000503000000020004" pitchFamily="2" charset="0"/>
              </a:rPr>
              <a:t>: Keeping track of any errors or warnings.</a:t>
            </a:r>
          </a:p>
          <a:p>
            <a:pPr>
              <a:buFont typeface="Arial" panose="020B0604020202020204" pitchFamily="34" charset="0"/>
              <a:buChar char="•"/>
            </a:pPr>
            <a:r>
              <a:rPr lang="en-IN" b="1" dirty="0">
                <a:effectLst/>
                <a:latin typeface="Helvetica Neue" panose="02000503000000020004" pitchFamily="2" charset="0"/>
              </a:rPr>
              <a:t>Resource Usage</a:t>
            </a:r>
            <a:r>
              <a:rPr lang="en-IN" dirty="0">
                <a:effectLst/>
                <a:latin typeface="Helvetica Neue" panose="02000503000000020004" pitchFamily="2" charset="0"/>
              </a:rPr>
              <a:t>: Monitoring CPU, memory, disk I/O, and network usage.</a:t>
            </a:r>
          </a:p>
          <a:p>
            <a:pPr>
              <a:buFont typeface="Arial" panose="020B0604020202020204" pitchFamily="34" charset="0"/>
              <a:buChar char="•"/>
            </a:pPr>
            <a:r>
              <a:rPr lang="en-IN" b="1" dirty="0">
                <a:effectLst/>
                <a:latin typeface="Helvetica Neue" panose="02000503000000020004" pitchFamily="2" charset="0"/>
              </a:rPr>
              <a:t>Capacity Planning</a:t>
            </a:r>
            <a:r>
              <a:rPr lang="en-IN" dirty="0">
                <a:effectLst/>
                <a:latin typeface="Helvetica Neue" panose="02000503000000020004" pitchFamily="2" charset="0"/>
              </a:rPr>
              <a:t>: Tracking storage usage to plan for future needs.</a:t>
            </a:r>
          </a:p>
          <a:p>
            <a:pPr marL="0" indent="0">
              <a:buNone/>
            </a:pPr>
            <a:r>
              <a:rPr lang="en-IN" b="1" dirty="0">
                <a:effectLst/>
                <a:latin typeface="Helvetica Neue" panose="02000503000000020004" pitchFamily="2" charset="0"/>
              </a:rPr>
              <a:t>Tools for Database Monitoring</a:t>
            </a:r>
            <a:endParaRPr lang="en-IN" dirty="0">
              <a:effectLst/>
              <a:latin typeface="Helvetica Neue" panose="02000503000000020004" pitchFamily="2" charset="0"/>
            </a:endParaRPr>
          </a:p>
          <a:p>
            <a:r>
              <a:rPr lang="en-IN" b="1" dirty="0">
                <a:effectLst/>
                <a:latin typeface="Helvetica Neue" panose="02000503000000020004" pitchFamily="2" charset="0"/>
              </a:rPr>
              <a:t>1. Prometheus and Grafana</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Prometheus</a:t>
            </a:r>
            <a:r>
              <a:rPr lang="en-IN" dirty="0">
                <a:effectLst/>
                <a:latin typeface="Helvetica Neue" panose="02000503000000020004" pitchFamily="2" charset="0"/>
              </a:rPr>
              <a:t>: A powerful monitoring and alerting toolkit that can scrape metrics from various sources, including databases.</a:t>
            </a:r>
          </a:p>
          <a:p>
            <a:pPr>
              <a:buFont typeface="Arial" panose="020B0604020202020204" pitchFamily="34" charset="0"/>
              <a:buChar char="•"/>
            </a:pPr>
            <a:r>
              <a:rPr lang="en-IN" b="1" dirty="0">
                <a:effectLst/>
                <a:latin typeface="Helvetica Neue" panose="02000503000000020004" pitchFamily="2" charset="0"/>
              </a:rPr>
              <a:t>Grafana</a:t>
            </a:r>
            <a:r>
              <a:rPr lang="en-IN" dirty="0">
                <a:effectLst/>
                <a:latin typeface="Helvetica Neue" panose="02000503000000020004" pitchFamily="2" charset="0"/>
              </a:rPr>
              <a:t>: A visualization tool that works well with Prometheus to create dashboards for displaying metrics.</a:t>
            </a:r>
          </a:p>
          <a:p>
            <a:pPr marL="0" indent="0">
              <a:buNone/>
            </a:pPr>
            <a:r>
              <a:rPr lang="en-IN" b="1" dirty="0">
                <a:effectLst/>
                <a:latin typeface="Helvetica Neue" panose="02000503000000020004" pitchFamily="2" charset="0"/>
              </a:rPr>
              <a:t>How They Work</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Exporters</a:t>
            </a:r>
            <a:r>
              <a:rPr lang="en-IN" dirty="0">
                <a:effectLst/>
                <a:latin typeface="Helvetica Neue" panose="02000503000000020004" pitchFamily="2" charset="0"/>
              </a:rPr>
              <a:t>: Prometheus uses database-specific exporters (like PostgreSQL Exporter, MySQL Exporter) to collect metrics.</a:t>
            </a:r>
          </a:p>
          <a:p>
            <a:pPr>
              <a:buFont typeface="Arial" panose="020B0604020202020204" pitchFamily="34" charset="0"/>
              <a:buChar char="•"/>
            </a:pPr>
            <a:r>
              <a:rPr lang="en-IN" b="1" dirty="0">
                <a:effectLst/>
                <a:latin typeface="Helvetica Neue" panose="02000503000000020004" pitchFamily="2" charset="0"/>
              </a:rPr>
              <a:t>Dashboards</a:t>
            </a:r>
            <a:r>
              <a:rPr lang="en-IN" dirty="0">
                <a:effectLst/>
                <a:latin typeface="Helvetica Neue" panose="02000503000000020004" pitchFamily="2" charset="0"/>
              </a:rPr>
              <a:t>: Grafana visualizes these metrics in customizable dashboards, making it easy to monitor performance.</a:t>
            </a:r>
          </a:p>
          <a:p>
            <a:pPr marL="0" indent="0">
              <a:buNone/>
            </a:pPr>
            <a:r>
              <a:rPr lang="en-IN" b="1" dirty="0">
                <a:effectLst/>
                <a:latin typeface="Helvetica Neue" panose="02000503000000020004" pitchFamily="2" charset="0"/>
              </a:rPr>
              <a:t>Pros</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Open-source and free.</a:t>
            </a:r>
          </a:p>
          <a:p>
            <a:pPr>
              <a:buFont typeface="Arial" panose="020B0604020202020204" pitchFamily="34" charset="0"/>
              <a:buChar char="•"/>
            </a:pPr>
            <a:r>
              <a:rPr lang="en-IN" dirty="0">
                <a:effectLst/>
                <a:latin typeface="Helvetica Neue" panose="02000503000000020004" pitchFamily="2" charset="0"/>
              </a:rPr>
              <a:t>Highly customizable and flexible.</a:t>
            </a:r>
          </a:p>
          <a:p>
            <a:pPr marL="0" indent="0">
              <a:buNone/>
            </a:pPr>
            <a:r>
              <a:rPr lang="en-IN" b="1" dirty="0">
                <a:effectLst/>
                <a:latin typeface="Helvetica Neue" panose="02000503000000020004" pitchFamily="2" charset="0"/>
              </a:rPr>
              <a:t>Cons</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Initial setup can be complex.</a:t>
            </a:r>
          </a:p>
          <a:p>
            <a:pPr>
              <a:buFont typeface="Arial" panose="020B0604020202020204" pitchFamily="34" charset="0"/>
              <a:buChar char="•"/>
            </a:pPr>
            <a:r>
              <a:rPr lang="en-IN" dirty="0">
                <a:effectLst/>
                <a:latin typeface="Helvetica Neue" panose="02000503000000020004" pitchFamily="2" charset="0"/>
              </a:rPr>
              <a:t>Requires configuring exporters for each database.</a:t>
            </a:r>
          </a:p>
          <a:p>
            <a:pPr marL="0" indent="0">
              <a:buNone/>
            </a:pPr>
            <a:endParaRPr lang="en-US" b="1" dirty="0"/>
          </a:p>
        </p:txBody>
      </p:sp>
      <p:sp>
        <p:nvSpPr>
          <p:cNvPr id="2" name="TextBox 1">
            <a:extLst>
              <a:ext uri="{FF2B5EF4-FFF2-40B4-BE49-F238E27FC236}">
                <a16:creationId xmlns:a16="http://schemas.microsoft.com/office/drawing/2014/main" id="{170F1B56-4BC3-FEA7-8665-334908A36B2E}"/>
              </a:ext>
            </a:extLst>
          </p:cNvPr>
          <p:cNvSpPr txBox="1"/>
          <p:nvPr/>
        </p:nvSpPr>
        <p:spPr>
          <a:xfrm>
            <a:off x="642257" y="598682"/>
            <a:ext cx="10907485" cy="400110"/>
          </a:xfrm>
          <a:prstGeom prst="rect">
            <a:avLst/>
          </a:prstGeom>
          <a:noFill/>
        </p:spPr>
        <p:txBody>
          <a:bodyPr wrap="square" rtlCol="0">
            <a:spAutoFit/>
          </a:bodyPr>
          <a:lstStyle/>
          <a:p>
            <a:pPr algn="ctr"/>
            <a:r>
              <a:rPr lang="en-US" sz="2000" b="1" dirty="0"/>
              <a:t>Database monitoring(DBA perspective)</a:t>
            </a:r>
          </a:p>
        </p:txBody>
      </p:sp>
    </p:spTree>
    <p:extLst>
      <p:ext uri="{BB962C8B-B14F-4D97-AF65-F5344CB8AC3E}">
        <p14:creationId xmlns:p14="http://schemas.microsoft.com/office/powerpoint/2010/main" val="284449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627961"/>
            <a:ext cx="10907485" cy="5631357"/>
          </a:xfrm>
        </p:spPr>
        <p:txBody>
          <a:bodyPr>
            <a:normAutofit/>
          </a:bodyPr>
          <a:lstStyle/>
          <a:p>
            <a:pPr marL="0" indent="0">
              <a:buNone/>
            </a:pPr>
            <a:r>
              <a:rPr lang="en-IN" b="1" dirty="0">
                <a:effectLst/>
                <a:latin typeface="Helvetica Neue" panose="02000503000000020004" pitchFamily="2" charset="0"/>
              </a:rPr>
              <a:t>2. ELK Stack (Elasticsearch, Logstash, Kibana)</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Elasticsearch</a:t>
            </a:r>
            <a:r>
              <a:rPr lang="en-IN" dirty="0">
                <a:effectLst/>
                <a:latin typeface="Helvetica Neue" panose="02000503000000020004" pitchFamily="2" charset="0"/>
              </a:rPr>
              <a:t>: Stores and searches log data.</a:t>
            </a:r>
          </a:p>
          <a:p>
            <a:pPr>
              <a:buFont typeface="Arial" panose="020B0604020202020204" pitchFamily="34" charset="0"/>
              <a:buChar char="•"/>
            </a:pPr>
            <a:r>
              <a:rPr lang="en-IN" b="1" dirty="0">
                <a:effectLst/>
                <a:latin typeface="Helvetica Neue" panose="02000503000000020004" pitchFamily="2" charset="0"/>
              </a:rPr>
              <a:t>Logstash</a:t>
            </a:r>
            <a:r>
              <a:rPr lang="en-IN" dirty="0">
                <a:effectLst/>
                <a:latin typeface="Helvetica Neue" panose="02000503000000020004" pitchFamily="2" charset="0"/>
              </a:rPr>
              <a:t>: Collects, processes, and forwards log data.</a:t>
            </a:r>
          </a:p>
          <a:p>
            <a:pPr>
              <a:buFont typeface="Arial" panose="020B0604020202020204" pitchFamily="34" charset="0"/>
              <a:buChar char="•"/>
            </a:pPr>
            <a:r>
              <a:rPr lang="en-IN" b="1" dirty="0">
                <a:effectLst/>
                <a:latin typeface="Helvetica Neue" panose="02000503000000020004" pitchFamily="2" charset="0"/>
              </a:rPr>
              <a:t>Kibana</a:t>
            </a:r>
            <a:r>
              <a:rPr lang="en-IN" dirty="0">
                <a:effectLst/>
                <a:latin typeface="Helvetica Neue" panose="02000503000000020004" pitchFamily="2" charset="0"/>
              </a:rPr>
              <a:t>: Visualizes data stored in Elasticsearch.</a:t>
            </a:r>
          </a:p>
          <a:p>
            <a:pPr marL="0" indent="0">
              <a:buNone/>
            </a:pPr>
            <a:r>
              <a:rPr lang="en-IN" b="1" dirty="0">
                <a:effectLst/>
                <a:latin typeface="Helvetica Neue" panose="02000503000000020004" pitchFamily="2" charset="0"/>
              </a:rPr>
              <a:t>How They Work</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Log Collection</a:t>
            </a:r>
            <a:r>
              <a:rPr lang="en-IN" dirty="0">
                <a:effectLst/>
                <a:latin typeface="Helvetica Neue" panose="02000503000000020004" pitchFamily="2" charset="0"/>
              </a:rPr>
              <a:t>: Logstash collects logs and metrics from databases.</a:t>
            </a:r>
          </a:p>
          <a:p>
            <a:pPr>
              <a:buFont typeface="Arial" panose="020B0604020202020204" pitchFamily="34" charset="0"/>
              <a:buChar char="•"/>
            </a:pPr>
            <a:r>
              <a:rPr lang="en-IN" b="1" dirty="0">
                <a:effectLst/>
                <a:latin typeface="Helvetica Neue" panose="02000503000000020004" pitchFamily="2" charset="0"/>
              </a:rPr>
              <a:t>Visualization</a:t>
            </a:r>
            <a:r>
              <a:rPr lang="en-IN" dirty="0">
                <a:effectLst/>
                <a:latin typeface="Helvetica Neue" panose="02000503000000020004" pitchFamily="2" charset="0"/>
              </a:rPr>
              <a:t>: Kibana creates visualizations and dashboards based on Elasticsearch data.</a:t>
            </a:r>
          </a:p>
          <a:p>
            <a:pPr marL="0" indent="0">
              <a:buNone/>
            </a:pPr>
            <a:r>
              <a:rPr lang="en-IN" b="1" dirty="0">
                <a:effectLst/>
                <a:latin typeface="Helvetica Neue" panose="02000503000000020004" pitchFamily="2" charset="0"/>
              </a:rPr>
              <a:t>Pros</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Powerful search and analysis capabilities.</a:t>
            </a:r>
          </a:p>
          <a:p>
            <a:pPr>
              <a:buFont typeface="Arial" panose="020B0604020202020204" pitchFamily="34" charset="0"/>
              <a:buChar char="•"/>
            </a:pPr>
            <a:r>
              <a:rPr lang="en-IN" dirty="0">
                <a:effectLst/>
                <a:latin typeface="Helvetica Neue" panose="02000503000000020004" pitchFamily="2" charset="0"/>
              </a:rPr>
              <a:t>Mature and widely used.</a:t>
            </a:r>
          </a:p>
          <a:p>
            <a:pPr marL="0" indent="0">
              <a:buNone/>
            </a:pPr>
            <a:r>
              <a:rPr lang="en-IN" b="1" dirty="0">
                <a:effectLst/>
                <a:latin typeface="Helvetica Neue" panose="02000503000000020004" pitchFamily="2" charset="0"/>
              </a:rPr>
              <a:t>Cons</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Can be resource-intensive.</a:t>
            </a:r>
          </a:p>
          <a:p>
            <a:pPr>
              <a:buFont typeface="Arial" panose="020B0604020202020204" pitchFamily="34" charset="0"/>
              <a:buChar char="•"/>
            </a:pPr>
            <a:r>
              <a:rPr lang="en-IN" dirty="0">
                <a:effectLst/>
                <a:latin typeface="Helvetica Neue" panose="02000503000000020004" pitchFamily="2" charset="0"/>
              </a:rPr>
              <a:t>More complex to set up</a:t>
            </a:r>
          </a:p>
          <a:p>
            <a:pPr marL="0" indent="0">
              <a:buNone/>
            </a:pPr>
            <a:endParaRPr lang="en-US" b="1" dirty="0"/>
          </a:p>
        </p:txBody>
      </p:sp>
    </p:spTree>
    <p:extLst>
      <p:ext uri="{BB962C8B-B14F-4D97-AF65-F5344CB8AC3E}">
        <p14:creationId xmlns:p14="http://schemas.microsoft.com/office/powerpoint/2010/main" val="325951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014D3-8FD5-BD0C-440B-24C8AE80581C}"/>
              </a:ext>
            </a:extLst>
          </p:cNvPr>
          <p:cNvSpPr>
            <a:spLocks noGrp="1"/>
          </p:cNvSpPr>
          <p:nvPr>
            <p:ph idx="1"/>
          </p:nvPr>
        </p:nvSpPr>
        <p:spPr>
          <a:xfrm>
            <a:off x="838200" y="714895"/>
            <a:ext cx="10515600" cy="5296291"/>
          </a:xfrm>
        </p:spPr>
        <p:txBody>
          <a:bodyPr>
            <a:normAutofit fontScale="85000" lnSpcReduction="20000"/>
          </a:bodyPr>
          <a:lstStyle/>
          <a:p>
            <a:pPr marL="0" indent="0">
              <a:buNone/>
            </a:pPr>
            <a:r>
              <a:rPr lang="en-US" b="1" dirty="0">
                <a:solidFill>
                  <a:schemeClr val="tx1"/>
                </a:solidFill>
              </a:rPr>
              <a:t>Q2)  How can we integrate DB monitoring tool to </a:t>
            </a:r>
            <a:r>
              <a:rPr lang="en-US" b="1" dirty="0" err="1">
                <a:solidFill>
                  <a:schemeClr val="tx1"/>
                </a:solidFill>
              </a:rPr>
              <a:t>grafana</a:t>
            </a:r>
            <a:r>
              <a:rPr lang="en-US" b="1" dirty="0">
                <a:solidFill>
                  <a:schemeClr val="tx1"/>
                </a:solidFill>
              </a:rPr>
              <a:t>. Is it required?</a:t>
            </a:r>
          </a:p>
          <a:p>
            <a:pPr marL="0" indent="0">
              <a:buNone/>
            </a:pPr>
            <a:r>
              <a:rPr lang="en-IN" dirty="0">
                <a:effectLst/>
                <a:latin typeface="Helvetica Neue" panose="02000503000000020004" pitchFamily="2" charset="0"/>
              </a:rPr>
              <a:t>Integrating a database monitoring tool with Grafana is a common approach to visualize and monitor database metrics effectively.</a:t>
            </a:r>
          </a:p>
          <a:p>
            <a:pPr marL="0" indent="0">
              <a:buNone/>
            </a:pPr>
            <a:r>
              <a:rPr lang="en-IN" b="1" dirty="0">
                <a:effectLst/>
                <a:latin typeface="Helvetica Neue" panose="02000503000000020004" pitchFamily="2" charset="0"/>
              </a:rPr>
              <a:t>Why Integrate DB Monitoring with Grafana?</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Unified View</a:t>
            </a:r>
            <a:r>
              <a:rPr lang="en-IN" dirty="0">
                <a:effectLst/>
                <a:latin typeface="Helvetica Neue" panose="02000503000000020004" pitchFamily="2" charset="0"/>
              </a:rPr>
              <a:t>: Grafana allows you to create dashboards that combine metrics from multiple sources, providing a comprehensive view of your database performance.</a:t>
            </a:r>
          </a:p>
          <a:p>
            <a:pPr>
              <a:buFont typeface="Arial" panose="020B0604020202020204" pitchFamily="34" charset="0"/>
              <a:buChar char="•"/>
            </a:pPr>
            <a:r>
              <a:rPr lang="en-IN" b="1" dirty="0">
                <a:effectLst/>
                <a:latin typeface="Helvetica Neue" panose="02000503000000020004" pitchFamily="2" charset="0"/>
              </a:rPr>
              <a:t>Visualization</a:t>
            </a:r>
            <a:r>
              <a:rPr lang="en-IN" dirty="0">
                <a:effectLst/>
                <a:latin typeface="Helvetica Neue" panose="02000503000000020004" pitchFamily="2" charset="0"/>
              </a:rPr>
              <a:t>: Grafana's rich visualization options make it easier to interpret and </a:t>
            </a:r>
            <a:r>
              <a:rPr lang="en-IN" dirty="0" err="1">
                <a:effectLst/>
                <a:latin typeface="Helvetica Neue" panose="02000503000000020004" pitchFamily="2" charset="0"/>
              </a:rPr>
              <a:t>analyze</a:t>
            </a:r>
            <a:r>
              <a:rPr lang="en-IN" dirty="0">
                <a:effectLst/>
                <a:latin typeface="Helvetica Neue" panose="02000503000000020004" pitchFamily="2" charset="0"/>
              </a:rPr>
              <a:t> metrics.</a:t>
            </a:r>
          </a:p>
          <a:p>
            <a:pPr>
              <a:buFont typeface="Arial" panose="020B0604020202020204" pitchFamily="34" charset="0"/>
              <a:buChar char="•"/>
            </a:pPr>
            <a:r>
              <a:rPr lang="en-IN" b="1" dirty="0">
                <a:effectLst/>
                <a:latin typeface="Helvetica Neue" panose="02000503000000020004" pitchFamily="2" charset="0"/>
              </a:rPr>
              <a:t>Alerting</a:t>
            </a:r>
            <a:r>
              <a:rPr lang="en-IN" dirty="0">
                <a:effectLst/>
                <a:latin typeface="Helvetica Neue" panose="02000503000000020004" pitchFamily="2" charset="0"/>
              </a:rPr>
              <a:t>: Grafana can set up alerts based on specific metrics, notifying you of potential issues.</a:t>
            </a:r>
          </a:p>
          <a:p>
            <a:pPr marL="0" indent="0">
              <a:buNone/>
            </a:pPr>
            <a:r>
              <a:rPr lang="en-IN" b="1" dirty="0">
                <a:effectLst/>
                <a:latin typeface="Helvetica Neue" panose="02000503000000020004" pitchFamily="2" charset="0"/>
              </a:rPr>
              <a:t>Steps to Integrate DB Monitoring Tool with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Install Prometheus (Optional but Recommended)</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Set Up a Database Exporter</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Configure Prometheus to Scrape Metrics from Exporter</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Install add Configure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Create Dashboards in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Set Up Alerts (Optional)</a:t>
            </a:r>
            <a:endParaRPr lang="en-IN" dirty="0">
              <a:effectLst/>
              <a:latin typeface="Helvetica Neue" panose="02000503000000020004" pitchFamily="2" charset="0"/>
            </a:endParaRPr>
          </a:p>
          <a:p>
            <a:pPr marL="0" indent="0">
              <a:buNone/>
            </a:pPr>
            <a:r>
              <a:rPr lang="en-IN" dirty="0">
                <a:effectLst/>
                <a:latin typeface="Helvetica Neue" panose="02000503000000020004" pitchFamily="2" charset="0"/>
              </a:rPr>
              <a:t>By integrating these tools, you can create a powerful and flexible monitoring solution for your databases, ensuring you have real-time insights into their performance and health.</a:t>
            </a:r>
          </a:p>
          <a:p>
            <a:pPr marL="0" indent="0">
              <a:buNone/>
            </a:pPr>
            <a:endParaRPr lang="en-US" dirty="0"/>
          </a:p>
        </p:txBody>
      </p:sp>
    </p:spTree>
    <p:extLst>
      <p:ext uri="{BB962C8B-B14F-4D97-AF65-F5344CB8AC3E}">
        <p14:creationId xmlns:p14="http://schemas.microsoft.com/office/powerpoint/2010/main" val="309047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014D3-8FD5-BD0C-440B-24C8AE80581C}"/>
              </a:ext>
            </a:extLst>
          </p:cNvPr>
          <p:cNvSpPr>
            <a:spLocks noGrp="1"/>
          </p:cNvSpPr>
          <p:nvPr>
            <p:ph idx="1"/>
          </p:nvPr>
        </p:nvSpPr>
        <p:spPr>
          <a:xfrm>
            <a:off x="838200" y="780854"/>
            <a:ext cx="10515600" cy="5296291"/>
          </a:xfrm>
        </p:spPr>
        <p:txBody>
          <a:bodyPr>
            <a:normAutofit fontScale="55000" lnSpcReduction="20000"/>
          </a:bodyPr>
          <a:lstStyle/>
          <a:p>
            <a:pPr marL="0" indent="0">
              <a:buNone/>
            </a:pPr>
            <a:r>
              <a:rPr lang="en-US" b="1" dirty="0">
                <a:solidFill>
                  <a:schemeClr val="tx1"/>
                </a:solidFill>
              </a:rPr>
              <a:t>Q3)  Check on tools like Datadog, can we create dashboards like the one shown in data dog replicated in </a:t>
            </a:r>
            <a:r>
              <a:rPr lang="en-US" b="1" dirty="0" err="1">
                <a:solidFill>
                  <a:schemeClr val="tx1"/>
                </a:solidFill>
              </a:rPr>
              <a:t>Prometheus+grafana</a:t>
            </a:r>
            <a:r>
              <a:rPr lang="en-US" b="1" dirty="0">
                <a:solidFill>
                  <a:schemeClr val="tx1"/>
                </a:solidFill>
              </a:rPr>
              <a:t> solution?</a:t>
            </a:r>
          </a:p>
          <a:p>
            <a:pPr marL="0" indent="0">
              <a:buNone/>
            </a:pPr>
            <a:r>
              <a:rPr lang="en-IN" b="1" dirty="0">
                <a:effectLst/>
                <a:latin typeface="Helvetica Neue" panose="02000503000000020004" pitchFamily="2" charset="0"/>
              </a:rPr>
              <a:t>Datadog</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Datadog?</a:t>
            </a:r>
            <a:r>
              <a:rPr lang="en-IN" dirty="0">
                <a:effectLst/>
                <a:latin typeface="Helvetica Neue" panose="02000503000000020004" pitchFamily="2" charset="0"/>
              </a:rPr>
              <a:t> Datadog is a monitoring and analytics platform that offers comprehensive observability for applications, infrastructure, logs, and more.</a:t>
            </a:r>
          </a:p>
          <a:p>
            <a:pPr marL="0" indent="0">
              <a:buNone/>
            </a:pPr>
            <a:r>
              <a:rPr lang="en-IN" b="1" dirty="0">
                <a:effectLst/>
                <a:latin typeface="Helvetica Neue" panose="02000503000000020004" pitchFamily="2" charset="0"/>
              </a:rPr>
              <a:t>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Unified Platform</a:t>
            </a:r>
            <a:r>
              <a:rPr lang="en-IN" dirty="0">
                <a:effectLst/>
                <a:latin typeface="Helvetica Neue" panose="02000503000000020004" pitchFamily="2" charset="0"/>
              </a:rPr>
              <a:t>: Integrates metrics, logs, and traces in a single platform.</a:t>
            </a:r>
          </a:p>
          <a:p>
            <a:pPr>
              <a:buFont typeface="Arial" panose="020B0604020202020204" pitchFamily="34" charset="0"/>
              <a:buChar char="•"/>
            </a:pPr>
            <a:r>
              <a:rPr lang="en-IN" b="1" dirty="0">
                <a:effectLst/>
                <a:latin typeface="Helvetica Neue" panose="02000503000000020004" pitchFamily="2" charset="0"/>
              </a:rPr>
              <a:t>Out-of-the-Box Dashboards</a:t>
            </a:r>
            <a:r>
              <a:rPr lang="en-IN" dirty="0">
                <a:effectLst/>
                <a:latin typeface="Helvetica Neue" panose="02000503000000020004" pitchFamily="2" charset="0"/>
              </a:rPr>
              <a:t>: Pre-configured dashboards for various services and applications.</a:t>
            </a:r>
          </a:p>
          <a:p>
            <a:pPr>
              <a:buFont typeface="Arial" panose="020B0604020202020204" pitchFamily="34" charset="0"/>
              <a:buChar char="•"/>
            </a:pPr>
            <a:r>
              <a:rPr lang="en-IN" b="1" dirty="0">
                <a:effectLst/>
                <a:latin typeface="Helvetica Neue" panose="02000503000000020004" pitchFamily="2" charset="0"/>
              </a:rPr>
              <a:t>Alerting</a:t>
            </a:r>
            <a:r>
              <a:rPr lang="en-IN" dirty="0">
                <a:effectLst/>
                <a:latin typeface="Helvetica Neue" panose="02000503000000020004" pitchFamily="2" charset="0"/>
              </a:rPr>
              <a:t>: Advanced alerting and notification capabilities.</a:t>
            </a:r>
          </a:p>
          <a:p>
            <a:pPr>
              <a:buFont typeface="Arial" panose="020B0604020202020204" pitchFamily="34" charset="0"/>
              <a:buChar char="•"/>
            </a:pPr>
            <a:r>
              <a:rPr lang="en-IN" b="1" dirty="0">
                <a:effectLst/>
                <a:latin typeface="Helvetica Neue" panose="02000503000000020004" pitchFamily="2" charset="0"/>
              </a:rPr>
              <a:t>Auto-Discovery</a:t>
            </a:r>
            <a:r>
              <a:rPr lang="en-IN" dirty="0">
                <a:effectLst/>
                <a:latin typeface="Helvetica Neue" panose="02000503000000020004" pitchFamily="2" charset="0"/>
              </a:rPr>
              <a:t>: Automatically discovers services and creates dashboards.</a:t>
            </a:r>
          </a:p>
          <a:p>
            <a:pPr>
              <a:buFont typeface="Arial" panose="020B0604020202020204" pitchFamily="34" charset="0"/>
              <a:buChar char="•"/>
            </a:pPr>
            <a:r>
              <a:rPr lang="en-IN" b="1" dirty="0">
                <a:effectLst/>
                <a:latin typeface="Helvetica Neue" panose="02000503000000020004" pitchFamily="2" charset="0"/>
              </a:rPr>
              <a:t>Ease of Use</a:t>
            </a:r>
            <a:r>
              <a:rPr lang="en-IN" dirty="0">
                <a:effectLst/>
                <a:latin typeface="Helvetica Neue" panose="02000503000000020004" pitchFamily="2" charset="0"/>
              </a:rPr>
              <a:t>: User-friendly interface with easy setup and configuration.</a:t>
            </a:r>
          </a:p>
          <a:p>
            <a:pPr marL="0" indent="0">
              <a:buNone/>
            </a:pPr>
            <a:r>
              <a:rPr lang="en-IN" b="1" dirty="0">
                <a:effectLst/>
                <a:latin typeface="Helvetica Neue" panose="02000503000000020004" pitchFamily="2" charset="0"/>
              </a:rPr>
              <a:t>Prometheus + Grafana</a:t>
            </a:r>
            <a:endParaRPr lang="en-IN" dirty="0">
              <a:effectLst/>
              <a:latin typeface="Helvetica Neue" panose="02000503000000020004" pitchFamily="2" charset="0"/>
            </a:endParaRPr>
          </a:p>
          <a:p>
            <a:r>
              <a:rPr lang="en-IN" b="1" dirty="0">
                <a:effectLst/>
                <a:latin typeface="Helvetica Neue" panose="02000503000000020004" pitchFamily="2" charset="0"/>
              </a:rPr>
              <a:t>What is Prometheus?</a:t>
            </a:r>
            <a:r>
              <a:rPr lang="en-IN" dirty="0">
                <a:effectLst/>
                <a:latin typeface="Helvetica Neue" panose="02000503000000020004" pitchFamily="2" charset="0"/>
              </a:rPr>
              <a:t> Prometheus is an open-source monitoring system that collects and stores metrics as time-series data.</a:t>
            </a:r>
          </a:p>
          <a:p>
            <a:r>
              <a:rPr lang="en-IN" b="1" dirty="0">
                <a:effectLst/>
                <a:latin typeface="Helvetica Neue" panose="02000503000000020004" pitchFamily="2" charset="0"/>
              </a:rPr>
              <a:t>What is Grafana?</a:t>
            </a:r>
            <a:r>
              <a:rPr lang="en-IN" dirty="0">
                <a:effectLst/>
                <a:latin typeface="Helvetica Neue" panose="02000503000000020004" pitchFamily="2" charset="0"/>
              </a:rPr>
              <a:t> Grafana is an open-source platform for monitoring and observability, which provides powerful visualization and alerting on top of data from various sources, including Prometheus.</a:t>
            </a:r>
          </a:p>
          <a:p>
            <a:pPr marL="0" indent="0">
              <a:buNone/>
            </a:pPr>
            <a:r>
              <a:rPr lang="en-IN" b="1" dirty="0">
                <a:effectLst/>
                <a:latin typeface="Helvetica Neue" panose="02000503000000020004" pitchFamily="2" charset="0"/>
              </a:rPr>
              <a:t>Creating Dashboards in Prometheus + Grafana</a:t>
            </a:r>
            <a:endParaRPr lang="en-IN" dirty="0">
              <a:effectLst/>
              <a:latin typeface="Helvetica Neue" panose="02000503000000020004" pitchFamily="2" charset="0"/>
            </a:endParaRPr>
          </a:p>
          <a:p>
            <a:r>
              <a:rPr lang="en-IN" b="1" dirty="0">
                <a:effectLst/>
                <a:latin typeface="Helvetica Neue" panose="02000503000000020004" pitchFamily="2" charset="0"/>
              </a:rPr>
              <a:t>Can You Replicate Datadog Dashboards?</a:t>
            </a:r>
            <a:r>
              <a:rPr lang="en-IN" dirty="0">
                <a:effectLst/>
                <a:latin typeface="Helvetica Neue" panose="02000503000000020004" pitchFamily="2" charset="0"/>
              </a:rPr>
              <a:t> Yes, you can create dashboards similar to those in Datadog using Prometheus and Grafana, but it requires more manual setup and configuration.</a:t>
            </a:r>
          </a:p>
          <a:p>
            <a:pPr marL="0" indent="0">
              <a:buNone/>
            </a:pPr>
            <a:r>
              <a:rPr lang="en-IN" b="1" dirty="0">
                <a:effectLst/>
                <a:latin typeface="Helvetica Neue" panose="02000503000000020004" pitchFamily="2" charset="0"/>
              </a:rPr>
              <a:t>Summary</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Datadog</a:t>
            </a:r>
            <a:r>
              <a:rPr lang="en-IN" dirty="0">
                <a:effectLst/>
                <a:latin typeface="Helvetica Neue" panose="02000503000000020004" pitchFamily="2" charset="0"/>
              </a:rPr>
              <a:t> is a comprehensive, easy-to-use platform with out-of-the-box dashboards and advanced features but comes at a cost.</a:t>
            </a:r>
          </a:p>
          <a:p>
            <a:pPr>
              <a:buFont typeface="Arial" panose="020B0604020202020204" pitchFamily="34" charset="0"/>
              <a:buChar char="•"/>
            </a:pPr>
            <a:r>
              <a:rPr lang="en-IN" b="1" dirty="0">
                <a:effectLst/>
                <a:latin typeface="Helvetica Neue" panose="02000503000000020004" pitchFamily="2" charset="0"/>
              </a:rPr>
              <a:t>Prometheus + Grafana</a:t>
            </a:r>
            <a:r>
              <a:rPr lang="en-IN" dirty="0">
                <a:effectLst/>
                <a:latin typeface="Helvetica Neue" panose="02000503000000020004" pitchFamily="2" charset="0"/>
              </a:rPr>
              <a:t> is a highly customizable, open-source solution that requires more setup but provides flexibility and control over your dashboards.</a:t>
            </a:r>
          </a:p>
          <a:p>
            <a:pPr marL="0" indent="0">
              <a:buNone/>
            </a:pPr>
            <a:r>
              <a:rPr lang="en-IN" dirty="0">
                <a:effectLst/>
                <a:latin typeface="Helvetica Neue" panose="02000503000000020004" pitchFamily="2" charset="0"/>
              </a:rPr>
              <a:t>If you prefer a unified, easy-to-use solution and are willing to pay, Datadog is a great choice. If you want a customizable, open-source solution and are comfortable with more manual setup, Prometheus + Grafana can replicate Datadog dashboards effectively.</a:t>
            </a:r>
          </a:p>
          <a:p>
            <a:pPr marL="0" indent="0">
              <a:buNone/>
            </a:pPr>
            <a:endParaRPr lang="en-US" dirty="0"/>
          </a:p>
        </p:txBody>
      </p:sp>
    </p:spTree>
    <p:extLst>
      <p:ext uri="{BB962C8B-B14F-4D97-AF65-F5344CB8AC3E}">
        <p14:creationId xmlns:p14="http://schemas.microsoft.com/office/powerpoint/2010/main" val="367327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998792"/>
            <a:ext cx="10907485" cy="5260526"/>
          </a:xfrm>
        </p:spPr>
        <p:txBody>
          <a:bodyPr>
            <a:normAutofit fontScale="62500" lnSpcReduction="20000"/>
          </a:bodyPr>
          <a:lstStyle/>
          <a:p>
            <a:pPr marL="0" indent="0">
              <a:buNone/>
            </a:pPr>
            <a:r>
              <a:rPr lang="en-US" b="1" dirty="0">
                <a:solidFill>
                  <a:schemeClr val="tx1"/>
                </a:solidFill>
              </a:rPr>
              <a:t>Q1) Do research on K6 synthetic, Alloy, Pyroscope, Mimir, Database monitoring?</a:t>
            </a:r>
          </a:p>
          <a:p>
            <a:pPr marL="0" indent="0">
              <a:buNone/>
            </a:pPr>
            <a:r>
              <a:rPr lang="en-IN" b="1" dirty="0">
                <a:effectLst/>
                <a:latin typeface="Helvetica Neue" panose="02000503000000020004" pitchFamily="2" charset="0"/>
              </a:rPr>
              <a:t>1. K6 Synthetic</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K6?</a:t>
            </a:r>
            <a:endParaRPr lang="en-IN" dirty="0">
              <a:effectLst/>
              <a:latin typeface="Helvetica Neue" panose="02000503000000020004" pitchFamily="2" charset="0"/>
            </a:endParaRPr>
          </a:p>
          <a:p>
            <a:r>
              <a:rPr lang="en-IN" dirty="0">
                <a:effectLst/>
                <a:latin typeface="Helvetica Neue" panose="02000503000000020004" pitchFamily="2" charset="0"/>
              </a:rPr>
              <a:t>K6 is an open-source load testing tool designed to help developers test the performance of their applications.</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Scripting</a:t>
            </a:r>
            <a:r>
              <a:rPr lang="en-IN" dirty="0">
                <a:effectLst/>
                <a:latin typeface="Helvetica Neue" panose="02000503000000020004" pitchFamily="2" charset="0"/>
              </a:rPr>
              <a:t>: Tests are written in JavaScript, making them easy to create and maintain.</a:t>
            </a:r>
          </a:p>
          <a:p>
            <a:pPr>
              <a:buFont typeface="Arial" panose="020B0604020202020204" pitchFamily="34" charset="0"/>
              <a:buChar char="•"/>
            </a:pPr>
            <a:r>
              <a:rPr lang="en-IN" b="1" dirty="0">
                <a:effectLst/>
                <a:latin typeface="Helvetica Neue" panose="02000503000000020004" pitchFamily="2" charset="0"/>
              </a:rPr>
              <a:t>Performance Testing</a:t>
            </a:r>
            <a:r>
              <a:rPr lang="en-IN" dirty="0">
                <a:effectLst/>
                <a:latin typeface="Helvetica Neue" panose="02000503000000020004" pitchFamily="2" charset="0"/>
              </a:rPr>
              <a:t>: Simulates real user traffic to test how applications perform under load.</a:t>
            </a:r>
          </a:p>
          <a:p>
            <a:pPr>
              <a:buFont typeface="Arial" panose="020B0604020202020204" pitchFamily="34" charset="0"/>
              <a:buChar char="•"/>
            </a:pPr>
            <a:r>
              <a:rPr lang="en-IN" b="1" dirty="0">
                <a:effectLst/>
                <a:latin typeface="Helvetica Neue" panose="02000503000000020004" pitchFamily="2" charset="0"/>
              </a:rPr>
              <a:t>Metrics</a:t>
            </a:r>
            <a:r>
              <a:rPr lang="en-IN" dirty="0">
                <a:effectLst/>
                <a:latin typeface="Helvetica Neue" panose="02000503000000020004" pitchFamily="2" charset="0"/>
              </a:rPr>
              <a:t>: Provides detailed metrics on response times, error rates, and more.</a:t>
            </a:r>
          </a:p>
          <a:p>
            <a:pPr marL="0" indent="0">
              <a:buNone/>
            </a:pPr>
            <a:r>
              <a:rPr lang="en-IN" b="1" dirty="0">
                <a:effectLst/>
                <a:latin typeface="Helvetica Neue" panose="02000503000000020004" pitchFamily="2" charset="0"/>
              </a:rPr>
              <a:t>Use Case:</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Synthetic Testing</a:t>
            </a:r>
            <a:r>
              <a:rPr lang="en-IN" dirty="0">
                <a:effectLst/>
                <a:latin typeface="Helvetica Neue" panose="02000503000000020004" pitchFamily="2" charset="0"/>
              </a:rPr>
              <a:t>: You can simulate user </a:t>
            </a:r>
            <a:r>
              <a:rPr lang="en-IN" dirty="0" err="1">
                <a:effectLst/>
                <a:latin typeface="Helvetica Neue" panose="02000503000000020004" pitchFamily="2" charset="0"/>
              </a:rPr>
              <a:t>behavior</a:t>
            </a:r>
            <a:r>
              <a:rPr lang="en-IN" dirty="0">
                <a:effectLst/>
                <a:latin typeface="Helvetica Neue" panose="02000503000000020004" pitchFamily="2" charset="0"/>
              </a:rPr>
              <a:t> to ensure your application performs well under various conditions, even before real users interact with it.</a:t>
            </a:r>
          </a:p>
          <a:p>
            <a:pPr marL="0" indent="0">
              <a:buNone/>
            </a:pPr>
            <a:r>
              <a:rPr lang="en-IN" b="1" dirty="0">
                <a:effectLst/>
                <a:latin typeface="Helvetica Neue" panose="02000503000000020004" pitchFamily="2" charset="0"/>
              </a:rPr>
              <a:t>2. Alloy</a:t>
            </a:r>
            <a:endParaRPr lang="en-IN" dirty="0">
              <a:effectLst/>
              <a:latin typeface="Helvetica Neue" panose="02000503000000020004" pitchFamily="2" charset="0"/>
            </a:endParaRPr>
          </a:p>
          <a:p>
            <a:r>
              <a:rPr lang="en-IN" b="1" dirty="0">
                <a:effectLst/>
                <a:latin typeface="Helvetica Neue" panose="02000503000000020004" pitchFamily="2" charset="0"/>
              </a:rPr>
              <a:t>What is Alloy?</a:t>
            </a:r>
            <a:endParaRPr lang="en-IN" dirty="0">
              <a:effectLst/>
              <a:latin typeface="Helvetica Neue" panose="02000503000000020004" pitchFamily="2" charset="0"/>
            </a:endParaRPr>
          </a:p>
          <a:p>
            <a:r>
              <a:rPr lang="en-IN" dirty="0">
                <a:effectLst/>
                <a:latin typeface="Helvetica Neue" panose="02000503000000020004" pitchFamily="2" charset="0"/>
              </a:rPr>
              <a:t>Alloy is a lightweight model finder for software design. It helps in </a:t>
            </a:r>
            <a:r>
              <a:rPr lang="en-IN" dirty="0" err="1">
                <a:effectLst/>
                <a:latin typeface="Helvetica Neue" panose="02000503000000020004" pitchFamily="2" charset="0"/>
              </a:rPr>
              <a:t>analyzing</a:t>
            </a:r>
            <a:r>
              <a:rPr lang="en-IN" dirty="0">
                <a:effectLst/>
                <a:latin typeface="Helvetica Neue" panose="02000503000000020004" pitchFamily="2" charset="0"/>
              </a:rPr>
              <a:t> models and finding possible states or configurations of a system.</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err="1">
                <a:effectLst/>
                <a:latin typeface="Helvetica Neue" panose="02000503000000020004" pitchFamily="2" charset="0"/>
              </a:rPr>
              <a:t>Modeling</a:t>
            </a:r>
            <a:r>
              <a:rPr lang="en-IN" b="1" dirty="0">
                <a:effectLst/>
                <a:latin typeface="Helvetica Neue" panose="02000503000000020004" pitchFamily="2" charset="0"/>
              </a:rPr>
              <a:t> Language</a:t>
            </a:r>
            <a:r>
              <a:rPr lang="en-IN" dirty="0">
                <a:effectLst/>
                <a:latin typeface="Helvetica Neue" panose="02000503000000020004" pitchFamily="2" charset="0"/>
              </a:rPr>
              <a:t>: Uses its own declarative language to define models.</a:t>
            </a:r>
          </a:p>
          <a:p>
            <a:pPr>
              <a:buFont typeface="Arial" panose="020B0604020202020204" pitchFamily="34" charset="0"/>
              <a:buChar char="•"/>
            </a:pPr>
            <a:r>
              <a:rPr lang="en-IN" b="1" dirty="0">
                <a:effectLst/>
                <a:latin typeface="Helvetica Neue" panose="02000503000000020004" pitchFamily="2" charset="0"/>
              </a:rPr>
              <a:t>Solver</a:t>
            </a:r>
            <a:r>
              <a:rPr lang="en-IN" dirty="0">
                <a:effectLst/>
                <a:latin typeface="Helvetica Neue" panose="02000503000000020004" pitchFamily="2" charset="0"/>
              </a:rPr>
              <a:t>: Uses constraint solvers to explore all possible states of the model.</a:t>
            </a:r>
          </a:p>
          <a:p>
            <a:pPr>
              <a:buFont typeface="Arial" panose="020B0604020202020204" pitchFamily="34" charset="0"/>
              <a:buChar char="•"/>
            </a:pPr>
            <a:r>
              <a:rPr lang="en-IN" b="1" dirty="0">
                <a:effectLst/>
                <a:latin typeface="Helvetica Neue" panose="02000503000000020004" pitchFamily="2" charset="0"/>
              </a:rPr>
              <a:t>Visualization</a:t>
            </a:r>
            <a:r>
              <a:rPr lang="en-IN" dirty="0">
                <a:effectLst/>
                <a:latin typeface="Helvetica Neue" panose="02000503000000020004" pitchFamily="2" charset="0"/>
              </a:rPr>
              <a:t>: Provides visual representations of models and their states.</a:t>
            </a:r>
          </a:p>
          <a:p>
            <a:pPr marL="0" indent="0">
              <a:buNone/>
            </a:pPr>
            <a:r>
              <a:rPr lang="en-IN" b="1" dirty="0">
                <a:effectLst/>
                <a:latin typeface="Helvetica Neue" panose="02000503000000020004" pitchFamily="2" charset="0"/>
              </a:rPr>
              <a:t>Use Case:</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Software Design</a:t>
            </a:r>
            <a:r>
              <a:rPr lang="en-IN" dirty="0">
                <a:effectLst/>
                <a:latin typeface="Helvetica Neue" panose="02000503000000020004" pitchFamily="2" charset="0"/>
              </a:rPr>
              <a:t>: Helps in verifying the correctness and consistency of software models before actual development.</a:t>
            </a:r>
          </a:p>
          <a:p>
            <a:pPr marL="0" indent="0">
              <a:buNone/>
            </a:pPr>
            <a:endParaRPr lang="en-US" b="1" dirty="0"/>
          </a:p>
        </p:txBody>
      </p:sp>
      <p:sp>
        <p:nvSpPr>
          <p:cNvPr id="2" name="TextBox 1">
            <a:extLst>
              <a:ext uri="{FF2B5EF4-FFF2-40B4-BE49-F238E27FC236}">
                <a16:creationId xmlns:a16="http://schemas.microsoft.com/office/drawing/2014/main" id="{170F1B56-4BC3-FEA7-8665-334908A36B2E}"/>
              </a:ext>
            </a:extLst>
          </p:cNvPr>
          <p:cNvSpPr txBox="1"/>
          <p:nvPr/>
        </p:nvSpPr>
        <p:spPr>
          <a:xfrm>
            <a:off x="642257" y="598682"/>
            <a:ext cx="10907485" cy="400110"/>
          </a:xfrm>
          <a:prstGeom prst="rect">
            <a:avLst/>
          </a:prstGeom>
          <a:noFill/>
        </p:spPr>
        <p:txBody>
          <a:bodyPr wrap="square" rtlCol="0">
            <a:spAutoFit/>
          </a:bodyPr>
          <a:lstStyle/>
          <a:p>
            <a:pPr algn="ctr"/>
            <a:r>
              <a:rPr lang="en-US" sz="2000" b="1" dirty="0"/>
              <a:t>Application Monitoring</a:t>
            </a:r>
          </a:p>
        </p:txBody>
      </p:sp>
    </p:spTree>
    <p:extLst>
      <p:ext uri="{BB962C8B-B14F-4D97-AF65-F5344CB8AC3E}">
        <p14:creationId xmlns:p14="http://schemas.microsoft.com/office/powerpoint/2010/main" val="44747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598682"/>
            <a:ext cx="10907485" cy="5660636"/>
          </a:xfrm>
        </p:spPr>
        <p:txBody>
          <a:bodyPr>
            <a:normAutofit fontScale="25000" lnSpcReduction="20000"/>
          </a:bodyPr>
          <a:lstStyle/>
          <a:p>
            <a:pPr marL="0" indent="0">
              <a:buNone/>
            </a:pPr>
            <a:r>
              <a:rPr lang="en-IN" b="1" dirty="0">
                <a:effectLst/>
                <a:latin typeface="Helvetica Neue" panose="02000503000000020004" pitchFamily="2" charset="0"/>
              </a:rPr>
              <a:t>3. </a:t>
            </a:r>
            <a:r>
              <a:rPr lang="en-IN" b="1" dirty="0" err="1">
                <a:effectLst/>
                <a:latin typeface="Helvetica Neue" panose="02000503000000020004" pitchFamily="2" charset="0"/>
              </a:rPr>
              <a:t>Pyroscope</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a:t>
            </a:r>
            <a:r>
              <a:rPr lang="en-IN" b="1" dirty="0" err="1">
                <a:effectLst/>
                <a:latin typeface="Helvetica Neue" panose="02000503000000020004" pitchFamily="2" charset="0"/>
              </a:rPr>
              <a:t>Pyroscope</a:t>
            </a:r>
            <a:r>
              <a:rPr lang="en-IN" b="1" dirty="0">
                <a:effectLst/>
                <a:latin typeface="Helvetica Neue" panose="02000503000000020004" pitchFamily="2" charset="0"/>
              </a:rPr>
              <a:t>?</a:t>
            </a:r>
            <a:endParaRPr lang="en-IN" dirty="0">
              <a:effectLst/>
              <a:latin typeface="Helvetica Neue" panose="02000503000000020004" pitchFamily="2" charset="0"/>
            </a:endParaRPr>
          </a:p>
          <a:p>
            <a:r>
              <a:rPr lang="en-IN" dirty="0" err="1">
                <a:effectLst/>
                <a:latin typeface="Helvetica Neue" panose="02000503000000020004" pitchFamily="2" charset="0"/>
              </a:rPr>
              <a:t>Pyroscope</a:t>
            </a:r>
            <a:r>
              <a:rPr lang="en-IN" dirty="0">
                <a:effectLst/>
                <a:latin typeface="Helvetica Neue" panose="02000503000000020004" pitchFamily="2" charset="0"/>
              </a:rPr>
              <a:t> is an open-source continuous profiling platform that helps in understanding application performance over time.</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Profiling</a:t>
            </a:r>
            <a:r>
              <a:rPr lang="en-IN" dirty="0">
                <a:effectLst/>
                <a:latin typeface="Helvetica Neue" panose="02000503000000020004" pitchFamily="2" charset="0"/>
              </a:rPr>
              <a:t>: Continuously collects performance data from applications.</a:t>
            </a:r>
          </a:p>
          <a:p>
            <a:pPr>
              <a:buFont typeface="Arial" panose="020B0604020202020204" pitchFamily="34" charset="0"/>
              <a:buChar char="•"/>
            </a:pPr>
            <a:r>
              <a:rPr lang="en-IN" b="1" dirty="0">
                <a:effectLst/>
                <a:latin typeface="Helvetica Neue" panose="02000503000000020004" pitchFamily="2" charset="0"/>
              </a:rPr>
              <a:t>Visualization</a:t>
            </a:r>
            <a:r>
              <a:rPr lang="en-IN" dirty="0">
                <a:effectLst/>
                <a:latin typeface="Helvetica Neue" panose="02000503000000020004" pitchFamily="2" charset="0"/>
              </a:rPr>
              <a:t>: Provides flame graphs and other visualizations to </a:t>
            </a:r>
            <a:r>
              <a:rPr lang="en-IN" dirty="0" err="1">
                <a:effectLst/>
                <a:latin typeface="Helvetica Neue" panose="02000503000000020004" pitchFamily="2" charset="0"/>
              </a:rPr>
              <a:t>analyze</a:t>
            </a:r>
            <a:r>
              <a:rPr lang="en-IN" dirty="0">
                <a:effectLst/>
                <a:latin typeface="Helvetica Neue" panose="02000503000000020004" pitchFamily="2" charset="0"/>
              </a:rPr>
              <a:t> performance data.</a:t>
            </a:r>
          </a:p>
          <a:p>
            <a:pPr>
              <a:buFont typeface="Arial" panose="020B0604020202020204" pitchFamily="34" charset="0"/>
              <a:buChar char="•"/>
            </a:pPr>
            <a:r>
              <a:rPr lang="en-IN" b="1" dirty="0">
                <a:effectLst/>
                <a:latin typeface="Helvetica Neue" panose="02000503000000020004" pitchFamily="2" charset="0"/>
              </a:rPr>
              <a:t>Integration</a:t>
            </a:r>
            <a:r>
              <a:rPr lang="en-IN" dirty="0">
                <a:effectLst/>
                <a:latin typeface="Helvetica Neue" panose="02000503000000020004" pitchFamily="2" charset="0"/>
              </a:rPr>
              <a:t>: Supports multiple languages and integrates easily with existing systems.</a:t>
            </a:r>
          </a:p>
          <a:p>
            <a:pPr marL="0" indent="0">
              <a:buNone/>
            </a:pPr>
            <a:r>
              <a:rPr lang="en-IN" b="1" dirty="0">
                <a:effectLst/>
                <a:latin typeface="Helvetica Neue" panose="02000503000000020004" pitchFamily="2" charset="0"/>
              </a:rPr>
              <a:t>Use Case:</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Performance Tuning</a:t>
            </a:r>
            <a:r>
              <a:rPr lang="en-IN" dirty="0">
                <a:effectLst/>
                <a:latin typeface="Helvetica Neue" panose="02000503000000020004" pitchFamily="2" charset="0"/>
              </a:rPr>
              <a:t>: Helps in identifying performance bottlenecks in applications, allowing developers to optimize and improve efficiency.</a:t>
            </a:r>
          </a:p>
          <a:p>
            <a:pPr marL="0" indent="0">
              <a:buNone/>
            </a:pPr>
            <a:r>
              <a:rPr lang="en-IN" b="1" dirty="0">
                <a:effectLst/>
                <a:latin typeface="Helvetica Neue" panose="02000503000000020004" pitchFamily="2" charset="0"/>
              </a:rPr>
              <a:t>4. </a:t>
            </a:r>
            <a:r>
              <a:rPr lang="en-IN" b="1" dirty="0" err="1">
                <a:effectLst/>
                <a:latin typeface="Helvetica Neue" panose="02000503000000020004" pitchFamily="2" charset="0"/>
              </a:rPr>
              <a:t>Mimir</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a:t>
            </a:r>
            <a:r>
              <a:rPr lang="en-IN" b="1" dirty="0" err="1">
                <a:effectLst/>
                <a:latin typeface="Helvetica Neue" panose="02000503000000020004" pitchFamily="2" charset="0"/>
              </a:rPr>
              <a:t>Mimir</a:t>
            </a:r>
            <a:r>
              <a:rPr lang="en-IN" b="1" dirty="0">
                <a:effectLst/>
                <a:latin typeface="Helvetica Neue" panose="02000503000000020004" pitchFamily="2" charset="0"/>
              </a:rPr>
              <a:t>?</a:t>
            </a:r>
            <a:endParaRPr lang="en-IN" dirty="0">
              <a:effectLst/>
              <a:latin typeface="Helvetica Neue" panose="02000503000000020004" pitchFamily="2" charset="0"/>
            </a:endParaRPr>
          </a:p>
          <a:p>
            <a:r>
              <a:rPr lang="en-IN" dirty="0" err="1">
                <a:effectLst/>
                <a:latin typeface="Helvetica Neue" panose="02000503000000020004" pitchFamily="2" charset="0"/>
              </a:rPr>
              <a:t>Mimir</a:t>
            </a:r>
            <a:r>
              <a:rPr lang="en-IN" dirty="0">
                <a:effectLst/>
                <a:latin typeface="Helvetica Neue" panose="02000503000000020004" pitchFamily="2" charset="0"/>
              </a:rPr>
              <a:t> is an open-source observability platform that scales Prometheus to handle large volumes of metrics data.</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Scalability</a:t>
            </a:r>
            <a:r>
              <a:rPr lang="en-IN" dirty="0">
                <a:effectLst/>
                <a:latin typeface="Helvetica Neue" panose="02000503000000020004" pitchFamily="2" charset="0"/>
              </a:rPr>
              <a:t>: Designed to handle high volumes of data across multiple sources.</a:t>
            </a:r>
          </a:p>
          <a:p>
            <a:pPr>
              <a:buFont typeface="Arial" panose="020B0604020202020204" pitchFamily="34" charset="0"/>
              <a:buChar char="•"/>
            </a:pPr>
            <a:r>
              <a:rPr lang="en-IN" b="1" dirty="0">
                <a:effectLst/>
                <a:latin typeface="Helvetica Neue" panose="02000503000000020004" pitchFamily="2" charset="0"/>
              </a:rPr>
              <a:t>Compatibility</a:t>
            </a:r>
            <a:r>
              <a:rPr lang="en-IN" dirty="0">
                <a:effectLst/>
                <a:latin typeface="Helvetica Neue" panose="02000503000000020004" pitchFamily="2" charset="0"/>
              </a:rPr>
              <a:t>: Works with Prometheus, enabling users to leverage their existing monitoring setup.</a:t>
            </a:r>
          </a:p>
          <a:p>
            <a:pPr>
              <a:buFont typeface="Arial" panose="020B0604020202020204" pitchFamily="34" charset="0"/>
              <a:buChar char="•"/>
            </a:pPr>
            <a:r>
              <a:rPr lang="en-IN" b="1" dirty="0">
                <a:effectLst/>
                <a:latin typeface="Helvetica Neue" panose="02000503000000020004" pitchFamily="2" charset="0"/>
              </a:rPr>
              <a:t>Performance</a:t>
            </a:r>
            <a:r>
              <a:rPr lang="en-IN" dirty="0">
                <a:effectLst/>
                <a:latin typeface="Helvetica Neue" panose="02000503000000020004" pitchFamily="2" charset="0"/>
              </a:rPr>
              <a:t>: Optimized for high performance and low latency.</a:t>
            </a:r>
          </a:p>
          <a:p>
            <a:pPr marL="0" indent="0">
              <a:buNone/>
            </a:pPr>
            <a:r>
              <a:rPr lang="en-IN" b="1" dirty="0">
                <a:effectLst/>
                <a:latin typeface="Helvetica Neue" panose="02000503000000020004" pitchFamily="2" charset="0"/>
              </a:rPr>
              <a:t>Use Case:</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Large-Scale Monitoring</a:t>
            </a:r>
            <a:r>
              <a:rPr lang="en-IN" dirty="0">
                <a:effectLst/>
                <a:latin typeface="Helvetica Neue" panose="02000503000000020004" pitchFamily="2" charset="0"/>
              </a:rPr>
              <a:t>: Ideal for organizations needing to monitor large, complex systems with high data throughput.</a:t>
            </a:r>
          </a:p>
          <a:p>
            <a:pPr marL="0" indent="0">
              <a:buNone/>
            </a:pPr>
            <a:r>
              <a:rPr lang="en-IN" b="1" dirty="0">
                <a:effectLst/>
                <a:latin typeface="Helvetica Neue" panose="02000503000000020004" pitchFamily="2" charset="0"/>
              </a:rPr>
              <a:t>5. Database Monitoring</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Database Monitoring?</a:t>
            </a:r>
            <a:endParaRPr lang="en-IN" dirty="0">
              <a:effectLst/>
              <a:latin typeface="Helvetica Neue" panose="02000503000000020004" pitchFamily="2" charset="0"/>
            </a:endParaRPr>
          </a:p>
          <a:p>
            <a:r>
              <a:rPr lang="en-IN" dirty="0">
                <a:effectLst/>
                <a:latin typeface="Helvetica Neue" panose="02000503000000020004" pitchFamily="2" charset="0"/>
              </a:rPr>
              <a:t>Database monitoring involves tracking and </a:t>
            </a:r>
            <a:r>
              <a:rPr lang="en-IN" dirty="0" err="1">
                <a:effectLst/>
                <a:latin typeface="Helvetica Neue" panose="02000503000000020004" pitchFamily="2" charset="0"/>
              </a:rPr>
              <a:t>analyzing</a:t>
            </a:r>
            <a:r>
              <a:rPr lang="en-IN" dirty="0">
                <a:effectLst/>
                <a:latin typeface="Helvetica Neue" panose="02000503000000020004" pitchFamily="2" charset="0"/>
              </a:rPr>
              <a:t> the performance, health, and availability of database systems.</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Performance Metrics</a:t>
            </a:r>
            <a:r>
              <a:rPr lang="en-IN" dirty="0">
                <a:effectLst/>
                <a:latin typeface="Helvetica Neue" panose="02000503000000020004" pitchFamily="2" charset="0"/>
              </a:rPr>
              <a:t>: Monitors query performance, response times, and resource usage.</a:t>
            </a:r>
          </a:p>
          <a:p>
            <a:pPr>
              <a:buFont typeface="Arial" panose="020B0604020202020204" pitchFamily="34" charset="0"/>
              <a:buChar char="•"/>
            </a:pPr>
            <a:r>
              <a:rPr lang="en-IN" b="1" dirty="0">
                <a:effectLst/>
                <a:latin typeface="Helvetica Neue" panose="02000503000000020004" pitchFamily="2" charset="0"/>
              </a:rPr>
              <a:t>Availability</a:t>
            </a:r>
            <a:r>
              <a:rPr lang="en-IN" dirty="0">
                <a:effectLst/>
                <a:latin typeface="Helvetica Neue" panose="02000503000000020004" pitchFamily="2" charset="0"/>
              </a:rPr>
              <a:t>: Ensures databases are up and running.</a:t>
            </a:r>
          </a:p>
          <a:p>
            <a:pPr>
              <a:buFont typeface="Arial" panose="020B0604020202020204" pitchFamily="34" charset="0"/>
              <a:buChar char="•"/>
            </a:pPr>
            <a:r>
              <a:rPr lang="en-IN" b="1" dirty="0">
                <a:effectLst/>
                <a:latin typeface="Helvetica Neue" panose="02000503000000020004" pitchFamily="2" charset="0"/>
              </a:rPr>
              <a:t>Error Tracking</a:t>
            </a:r>
            <a:r>
              <a:rPr lang="en-IN" dirty="0">
                <a:effectLst/>
                <a:latin typeface="Helvetica Neue" panose="02000503000000020004" pitchFamily="2" charset="0"/>
              </a:rPr>
              <a:t>: Captures and logs errors and warnings.</a:t>
            </a:r>
          </a:p>
          <a:p>
            <a:pPr>
              <a:buFont typeface="Arial" panose="020B0604020202020204" pitchFamily="34" charset="0"/>
              <a:buChar char="•"/>
            </a:pPr>
            <a:r>
              <a:rPr lang="en-IN" b="1" dirty="0">
                <a:effectLst/>
                <a:latin typeface="Helvetica Neue" panose="02000503000000020004" pitchFamily="2" charset="0"/>
              </a:rPr>
              <a:t>Resource Usage</a:t>
            </a:r>
            <a:r>
              <a:rPr lang="en-IN" dirty="0">
                <a:effectLst/>
                <a:latin typeface="Helvetica Neue" panose="02000503000000020004" pitchFamily="2" charset="0"/>
              </a:rPr>
              <a:t>: Tracks CPU, memory, disk I/O, and network usage.</a:t>
            </a:r>
          </a:p>
          <a:p>
            <a:pPr marL="0" indent="0">
              <a:buNone/>
            </a:pPr>
            <a:r>
              <a:rPr lang="en-IN" b="1" dirty="0">
                <a:effectLst/>
                <a:latin typeface="Helvetica Neue" panose="02000503000000020004" pitchFamily="2" charset="0"/>
              </a:rPr>
              <a:t>Use Case:</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Database Management</a:t>
            </a:r>
            <a:r>
              <a:rPr lang="en-IN" dirty="0">
                <a:effectLst/>
                <a:latin typeface="Helvetica Neue" panose="02000503000000020004" pitchFamily="2" charset="0"/>
              </a:rPr>
              <a:t>: Helps DBAs ensure databases operate efficiently, identify performance issues, and maintain high availability.</a:t>
            </a:r>
          </a:p>
          <a:p>
            <a:pPr marL="0" indent="0">
              <a:buNone/>
            </a:pPr>
            <a:endParaRPr lang="en-IN" dirty="0">
              <a:effectLst/>
              <a:latin typeface="Helvetica Neue" panose="02000503000000020004" pitchFamily="2" charset="0"/>
            </a:endParaRPr>
          </a:p>
        </p:txBody>
      </p:sp>
    </p:spTree>
    <p:extLst>
      <p:ext uri="{BB962C8B-B14F-4D97-AF65-F5344CB8AC3E}">
        <p14:creationId xmlns:p14="http://schemas.microsoft.com/office/powerpoint/2010/main" val="212012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647700" y="566928"/>
            <a:ext cx="10837164" cy="5725384"/>
          </a:xfrm>
        </p:spPr>
        <p:txBody>
          <a:bodyPr>
            <a:normAutofit fontScale="25000" lnSpcReduction="20000"/>
          </a:bodyPr>
          <a:lstStyle/>
          <a:p>
            <a:pPr marL="0" indent="0">
              <a:buNone/>
            </a:pPr>
            <a:r>
              <a:rPr lang="en-US" b="1" dirty="0">
                <a:solidFill>
                  <a:schemeClr val="tx1"/>
                </a:solidFill>
              </a:rPr>
              <a:t>Q2)  Is DB monitoring in APM tool different from the one mentioned above?</a:t>
            </a:r>
          </a:p>
          <a:p>
            <a:pPr marL="0" indent="0">
              <a:buNone/>
            </a:pPr>
            <a:r>
              <a:rPr lang="en-IN" b="1" dirty="0">
                <a:effectLst/>
                <a:latin typeface="Helvetica Neue" panose="02000503000000020004" pitchFamily="2" charset="0"/>
              </a:rPr>
              <a:t>Traditional Database Monitoring</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Focus</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Performance Metrics</a:t>
            </a:r>
            <a:r>
              <a:rPr lang="en-IN" dirty="0">
                <a:effectLst/>
                <a:latin typeface="Helvetica Neue" panose="02000503000000020004" pitchFamily="2" charset="0"/>
              </a:rPr>
              <a:t>: Monitors query performance, response times, resource usage.</a:t>
            </a:r>
          </a:p>
          <a:p>
            <a:pPr>
              <a:buFont typeface="Arial" panose="020B0604020202020204" pitchFamily="34" charset="0"/>
              <a:buChar char="•"/>
            </a:pPr>
            <a:r>
              <a:rPr lang="en-IN" b="1" dirty="0">
                <a:effectLst/>
                <a:latin typeface="Helvetica Neue" panose="02000503000000020004" pitchFamily="2" charset="0"/>
              </a:rPr>
              <a:t>Availability</a:t>
            </a:r>
            <a:r>
              <a:rPr lang="en-IN" dirty="0">
                <a:effectLst/>
                <a:latin typeface="Helvetica Neue" panose="02000503000000020004" pitchFamily="2" charset="0"/>
              </a:rPr>
              <a:t>: Ensures the database is up and running.</a:t>
            </a:r>
          </a:p>
          <a:p>
            <a:pPr>
              <a:buFont typeface="Arial" panose="020B0604020202020204" pitchFamily="34" charset="0"/>
              <a:buChar char="•"/>
            </a:pPr>
            <a:r>
              <a:rPr lang="en-IN" b="1" dirty="0">
                <a:effectLst/>
                <a:latin typeface="Helvetica Neue" panose="02000503000000020004" pitchFamily="2" charset="0"/>
              </a:rPr>
              <a:t>Error Tracking</a:t>
            </a:r>
            <a:r>
              <a:rPr lang="en-IN" dirty="0">
                <a:effectLst/>
                <a:latin typeface="Helvetica Neue" panose="02000503000000020004" pitchFamily="2" charset="0"/>
              </a:rPr>
              <a:t>: Logs errors and warnings.</a:t>
            </a:r>
          </a:p>
          <a:p>
            <a:pPr>
              <a:buFont typeface="Arial" panose="020B0604020202020204" pitchFamily="34" charset="0"/>
              <a:buChar char="•"/>
            </a:pPr>
            <a:r>
              <a:rPr lang="en-IN" b="1" dirty="0">
                <a:effectLst/>
                <a:latin typeface="Helvetica Neue" panose="02000503000000020004" pitchFamily="2" charset="0"/>
              </a:rPr>
              <a:t>Resource Usage</a:t>
            </a:r>
            <a:r>
              <a:rPr lang="en-IN" dirty="0">
                <a:effectLst/>
                <a:latin typeface="Helvetica Neue" panose="02000503000000020004" pitchFamily="2" charset="0"/>
              </a:rPr>
              <a:t>: Tracks CPU, memory, disk I/O, and network usage.</a:t>
            </a:r>
          </a:p>
          <a:p>
            <a:pPr marL="0" indent="0">
              <a:buNone/>
            </a:pPr>
            <a:r>
              <a:rPr lang="en-IN" b="1" dirty="0">
                <a:effectLst/>
                <a:latin typeface="Helvetica Neue" panose="02000503000000020004" pitchFamily="2" charset="0"/>
              </a:rPr>
              <a:t>Tools</a:t>
            </a:r>
            <a:r>
              <a:rPr lang="en-IN" dirty="0">
                <a:effectLst/>
                <a:latin typeface="Helvetica Neue" panose="02000503000000020004" pitchFamily="2" charset="0"/>
              </a:rPr>
              <a:t>: Prometheus with exporters, dedicated tools like SolarWinds Database Performance Analyzer, and open-source tools like </a:t>
            </a:r>
            <a:r>
              <a:rPr lang="en-IN" dirty="0" err="1">
                <a:effectLst/>
                <a:latin typeface="Helvetica Neue" panose="02000503000000020004" pitchFamily="2" charset="0"/>
              </a:rPr>
              <a:t>Percona</a:t>
            </a:r>
            <a:r>
              <a:rPr lang="en-IN" dirty="0">
                <a:effectLst/>
                <a:latin typeface="Helvetica Neue" panose="02000503000000020004" pitchFamily="2" charset="0"/>
              </a:rPr>
              <a:t> Monitoring and Management (PMM).</a:t>
            </a:r>
          </a:p>
          <a:p>
            <a:pPr marL="0" indent="0">
              <a:buNone/>
            </a:pPr>
            <a:r>
              <a:rPr lang="en-IN" b="1" dirty="0">
                <a:effectLst/>
                <a:latin typeface="Helvetica Neue" panose="02000503000000020004" pitchFamily="2" charset="0"/>
              </a:rPr>
              <a:t>Use Case</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Mainly used by DBAs to keep databases running efficiently and identify performance issues.</a:t>
            </a:r>
          </a:p>
          <a:p>
            <a:pPr marL="0" indent="0">
              <a:buNone/>
            </a:pPr>
            <a:r>
              <a:rPr lang="en-IN" b="1" dirty="0">
                <a:effectLst/>
                <a:latin typeface="Helvetica Neue" panose="02000503000000020004" pitchFamily="2" charset="0"/>
              </a:rPr>
              <a:t>APM (Application Performance Management) Tools</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Focus</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End-to-End Performance</a:t>
            </a:r>
            <a:r>
              <a:rPr lang="en-IN" dirty="0">
                <a:effectLst/>
                <a:latin typeface="Helvetica Neue" panose="02000503000000020004" pitchFamily="2" charset="0"/>
              </a:rPr>
              <a:t>: Monitors the performance of applications from the user's perspective, including database interactions.</a:t>
            </a:r>
          </a:p>
          <a:p>
            <a:pPr>
              <a:buFont typeface="Arial" panose="020B0604020202020204" pitchFamily="34" charset="0"/>
              <a:buChar char="•"/>
            </a:pPr>
            <a:r>
              <a:rPr lang="en-IN" b="1" dirty="0">
                <a:effectLst/>
                <a:latin typeface="Helvetica Neue" panose="02000503000000020004" pitchFamily="2" charset="0"/>
              </a:rPr>
              <a:t>Transaction Tracing</a:t>
            </a:r>
            <a:r>
              <a:rPr lang="en-IN" dirty="0">
                <a:effectLst/>
                <a:latin typeface="Helvetica Neue" panose="02000503000000020004" pitchFamily="2" charset="0"/>
              </a:rPr>
              <a:t>: Tracks user requests as they move through the application, including database queries.</a:t>
            </a:r>
          </a:p>
          <a:p>
            <a:pPr>
              <a:buFont typeface="Arial" panose="020B0604020202020204" pitchFamily="34" charset="0"/>
              <a:buChar char="•"/>
            </a:pPr>
            <a:r>
              <a:rPr lang="en-IN" b="1" dirty="0">
                <a:effectLst/>
                <a:latin typeface="Helvetica Neue" panose="02000503000000020004" pitchFamily="2" charset="0"/>
              </a:rPr>
              <a:t>User Experience</a:t>
            </a:r>
            <a:r>
              <a:rPr lang="en-IN" dirty="0">
                <a:effectLst/>
                <a:latin typeface="Helvetica Neue" panose="02000503000000020004" pitchFamily="2" charset="0"/>
              </a:rPr>
              <a:t>: Measures how application performance impacts end users.</a:t>
            </a:r>
          </a:p>
          <a:p>
            <a:pPr>
              <a:buFont typeface="Arial" panose="020B0604020202020204" pitchFamily="34" charset="0"/>
              <a:buChar char="•"/>
            </a:pPr>
            <a:r>
              <a:rPr lang="en-IN" b="1" dirty="0">
                <a:effectLst/>
                <a:latin typeface="Helvetica Neue" panose="02000503000000020004" pitchFamily="2" charset="0"/>
              </a:rPr>
              <a:t>Error Tracking</a:t>
            </a:r>
            <a:r>
              <a:rPr lang="en-IN" dirty="0">
                <a:effectLst/>
                <a:latin typeface="Helvetica Neue" panose="02000503000000020004" pitchFamily="2" charset="0"/>
              </a:rPr>
              <a:t>: Captures application errors, including those related to database interactions.</a:t>
            </a:r>
          </a:p>
          <a:p>
            <a:pPr marL="0" indent="0">
              <a:buNone/>
            </a:pPr>
            <a:r>
              <a:rPr lang="en-IN" b="1" dirty="0">
                <a:effectLst/>
                <a:latin typeface="Helvetica Neue" panose="02000503000000020004" pitchFamily="2" charset="0"/>
              </a:rPr>
              <a:t>Tools</a:t>
            </a:r>
            <a:r>
              <a:rPr lang="en-IN" dirty="0">
                <a:effectLst/>
                <a:latin typeface="Helvetica Neue" panose="02000503000000020004" pitchFamily="2" charset="0"/>
              </a:rPr>
              <a:t>: New Relic, Datadog, AppDynamics, Dynatrace.</a:t>
            </a:r>
          </a:p>
          <a:p>
            <a:pPr marL="0" indent="0">
              <a:buNone/>
            </a:pPr>
            <a:r>
              <a:rPr lang="en-IN" b="1" dirty="0">
                <a:effectLst/>
                <a:latin typeface="Helvetica Neue" panose="02000503000000020004" pitchFamily="2" charset="0"/>
              </a:rPr>
              <a:t>Use Case</a:t>
            </a:r>
            <a:r>
              <a:rPr lang="en-IN" dirty="0">
                <a:effectLst/>
                <a:latin typeface="Helvetica Neue" panose="02000503000000020004" pitchFamily="2" charset="0"/>
              </a:rPr>
              <a:t>:</a:t>
            </a:r>
          </a:p>
          <a:p>
            <a:pPr>
              <a:buFont typeface="Arial" panose="020B0604020202020204" pitchFamily="34" charset="0"/>
              <a:buChar char="•"/>
            </a:pPr>
            <a:r>
              <a:rPr lang="en-IN" dirty="0">
                <a:effectLst/>
                <a:latin typeface="Helvetica Neue" panose="02000503000000020004" pitchFamily="2" charset="0"/>
              </a:rPr>
              <a:t>Used by developers, operations teams, and managers to understand the performance of the entire application stack and how different components (like databases) impact user experience.</a:t>
            </a:r>
          </a:p>
          <a:p>
            <a:pPr marL="0" indent="0">
              <a:buNone/>
            </a:pPr>
            <a:r>
              <a:rPr lang="en-IN" b="1" dirty="0">
                <a:effectLst/>
                <a:latin typeface="Helvetica Neue" panose="02000503000000020004" pitchFamily="2" charset="0"/>
              </a:rPr>
              <a:t>Key Differences</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Scope</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b="1" dirty="0">
                <a:effectLst/>
                <a:latin typeface="Helvetica Neue" panose="02000503000000020004" pitchFamily="2" charset="0"/>
              </a:rPr>
              <a:t>Traditional DB Monitoring</a:t>
            </a:r>
            <a:r>
              <a:rPr lang="en-IN" dirty="0">
                <a:effectLst/>
                <a:latin typeface="Helvetica Neue" panose="02000503000000020004" pitchFamily="2" charset="0"/>
              </a:rPr>
              <a:t>: Focuses solely on the database's performance and health.</a:t>
            </a:r>
          </a:p>
          <a:p>
            <a:pPr marL="742950" lvl="1" indent="-285750">
              <a:buFont typeface="Arial" panose="020B0604020202020204" pitchFamily="34" charset="0"/>
              <a:buChar char="•"/>
            </a:pPr>
            <a:r>
              <a:rPr lang="en-IN" b="1" dirty="0">
                <a:effectLst/>
                <a:latin typeface="Helvetica Neue" panose="02000503000000020004" pitchFamily="2" charset="0"/>
              </a:rPr>
              <a:t>APM Tools</a:t>
            </a:r>
            <a:r>
              <a:rPr lang="en-IN" dirty="0">
                <a:effectLst/>
                <a:latin typeface="Helvetica Neue" panose="02000503000000020004" pitchFamily="2" charset="0"/>
              </a:rPr>
              <a:t>: Provides a holistic view of application performance, including the database, server, network, and user interactions.</a:t>
            </a:r>
          </a:p>
          <a:p>
            <a:pPr>
              <a:buFont typeface="+mj-lt"/>
              <a:buAutoNum type="arabicPeriod"/>
            </a:pPr>
            <a:r>
              <a:rPr lang="en-IN" b="1" dirty="0">
                <a:effectLst/>
                <a:latin typeface="Helvetica Neue" panose="02000503000000020004" pitchFamily="2" charset="0"/>
              </a:rPr>
              <a:t>Transaction Tracing</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b="1" dirty="0">
                <a:effectLst/>
                <a:latin typeface="Helvetica Neue" panose="02000503000000020004" pitchFamily="2" charset="0"/>
              </a:rPr>
              <a:t>Traditional DB Monitoring</a:t>
            </a:r>
            <a:r>
              <a:rPr lang="en-IN" dirty="0">
                <a:effectLst/>
                <a:latin typeface="Helvetica Neue" panose="02000503000000020004" pitchFamily="2" charset="0"/>
              </a:rPr>
              <a:t>: Usually does not trace entire transactions across different services.</a:t>
            </a:r>
          </a:p>
          <a:p>
            <a:pPr marL="742950" lvl="1" indent="-285750">
              <a:buFont typeface="Arial" panose="020B0604020202020204" pitchFamily="34" charset="0"/>
              <a:buChar char="•"/>
            </a:pPr>
            <a:r>
              <a:rPr lang="en-IN" b="1" dirty="0">
                <a:effectLst/>
                <a:latin typeface="Helvetica Neue" panose="02000503000000020004" pitchFamily="2" charset="0"/>
              </a:rPr>
              <a:t>APM Tools</a:t>
            </a:r>
            <a:r>
              <a:rPr lang="en-IN" dirty="0">
                <a:effectLst/>
                <a:latin typeface="Helvetica Neue" panose="02000503000000020004" pitchFamily="2" charset="0"/>
              </a:rPr>
              <a:t>: Traces user requests across the entire application, identifying which part of the stack (including the database) is causing slowdowns.</a:t>
            </a:r>
          </a:p>
          <a:p>
            <a:pPr>
              <a:buFont typeface="+mj-lt"/>
              <a:buAutoNum type="arabicPeriod"/>
            </a:pPr>
            <a:r>
              <a:rPr lang="en-IN" b="1" dirty="0">
                <a:effectLst/>
                <a:latin typeface="Helvetica Neue" panose="02000503000000020004" pitchFamily="2" charset="0"/>
              </a:rPr>
              <a:t>User Experience</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b="1" dirty="0">
                <a:effectLst/>
                <a:latin typeface="Helvetica Neue" panose="02000503000000020004" pitchFamily="2" charset="0"/>
              </a:rPr>
              <a:t>Traditional DB Monitoring</a:t>
            </a:r>
            <a:r>
              <a:rPr lang="en-IN" dirty="0">
                <a:effectLst/>
                <a:latin typeface="Helvetica Neue" panose="02000503000000020004" pitchFamily="2" charset="0"/>
              </a:rPr>
              <a:t>: Focuses on metrics internal to the database.</a:t>
            </a:r>
          </a:p>
          <a:p>
            <a:pPr marL="742950" lvl="1" indent="-285750">
              <a:buFont typeface="Arial" panose="020B0604020202020204" pitchFamily="34" charset="0"/>
              <a:buChar char="•"/>
            </a:pPr>
            <a:r>
              <a:rPr lang="en-IN" b="1" dirty="0">
                <a:effectLst/>
                <a:latin typeface="Helvetica Neue" panose="02000503000000020004" pitchFamily="2" charset="0"/>
              </a:rPr>
              <a:t>APM Tools</a:t>
            </a:r>
            <a:r>
              <a:rPr lang="en-IN" dirty="0">
                <a:effectLst/>
                <a:latin typeface="Helvetica Neue" panose="02000503000000020004" pitchFamily="2" charset="0"/>
              </a:rPr>
              <a:t>: Focuses on how database performance affects the overall user experience.</a:t>
            </a:r>
          </a:p>
          <a:p>
            <a:pPr>
              <a:buFont typeface="+mj-lt"/>
              <a:buAutoNum type="arabicPeriod"/>
            </a:pPr>
            <a:r>
              <a:rPr lang="en-IN" b="1" dirty="0">
                <a:effectLst/>
                <a:latin typeface="Helvetica Neue" panose="02000503000000020004" pitchFamily="2" charset="0"/>
              </a:rPr>
              <a:t>Integration</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b="1" dirty="0">
                <a:effectLst/>
                <a:latin typeface="Helvetica Neue" panose="02000503000000020004" pitchFamily="2" charset="0"/>
              </a:rPr>
              <a:t>Traditional DB Monitoring</a:t>
            </a:r>
            <a:r>
              <a:rPr lang="en-IN" dirty="0">
                <a:effectLst/>
                <a:latin typeface="Helvetica Neue" panose="02000503000000020004" pitchFamily="2" charset="0"/>
              </a:rPr>
              <a:t>: Often requires integrating with specific database exporters or agents.</a:t>
            </a:r>
          </a:p>
          <a:p>
            <a:pPr marL="742950" lvl="1" indent="-285750">
              <a:buFont typeface="Arial" panose="020B0604020202020204" pitchFamily="34" charset="0"/>
              <a:buChar char="•"/>
            </a:pPr>
            <a:r>
              <a:rPr lang="en-IN" b="1" dirty="0">
                <a:effectLst/>
                <a:latin typeface="Helvetica Neue" panose="02000503000000020004" pitchFamily="2" charset="0"/>
              </a:rPr>
              <a:t>APM Tools</a:t>
            </a:r>
            <a:r>
              <a:rPr lang="en-IN" dirty="0">
                <a:effectLst/>
                <a:latin typeface="Helvetica Neue" panose="02000503000000020004" pitchFamily="2" charset="0"/>
              </a:rPr>
              <a:t>: Integrates seamlessly across various components of the application, including databases, to provide a unified view.</a:t>
            </a:r>
          </a:p>
          <a:p>
            <a:pPr marL="0" indent="0">
              <a:buNone/>
            </a:pPr>
            <a:endParaRPr lang="en-US" b="1" dirty="0"/>
          </a:p>
        </p:txBody>
      </p:sp>
    </p:spTree>
    <p:extLst>
      <p:ext uri="{BB962C8B-B14F-4D97-AF65-F5344CB8AC3E}">
        <p14:creationId xmlns:p14="http://schemas.microsoft.com/office/powerpoint/2010/main" val="179030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F4F2D0-8E07-8A99-3E46-BC107519A80A}"/>
              </a:ext>
            </a:extLst>
          </p:cNvPr>
          <p:cNvSpPr>
            <a:spLocks noGrp="1"/>
          </p:cNvSpPr>
          <p:nvPr>
            <p:ph idx="1"/>
          </p:nvPr>
        </p:nvSpPr>
        <p:spPr>
          <a:xfrm>
            <a:off x="838200" y="752475"/>
            <a:ext cx="10515600" cy="5468711"/>
          </a:xfrm>
        </p:spPr>
        <p:txBody>
          <a:bodyPr>
            <a:normAutofit fontScale="92500" lnSpcReduction="20000"/>
          </a:bodyPr>
          <a:lstStyle/>
          <a:p>
            <a:pPr marL="0" indent="0">
              <a:buNone/>
            </a:pPr>
            <a:r>
              <a:rPr lang="en-US" b="1" dirty="0">
                <a:solidFill>
                  <a:schemeClr val="tx1"/>
                </a:solidFill>
              </a:rPr>
              <a:t>Infra Monitoring (Prometheus) Prometheus: </a:t>
            </a:r>
          </a:p>
          <a:p>
            <a:pPr marL="342900" indent="-342900">
              <a:buFont typeface="+mj-lt"/>
              <a:buAutoNum type="arabicParenR"/>
            </a:pPr>
            <a:r>
              <a:rPr lang="en-US" dirty="0"/>
              <a:t>It is an open – source systems monitoring and alerting toolkit originally built at SoundCloud.</a:t>
            </a:r>
          </a:p>
          <a:p>
            <a:pPr marL="342900" indent="-342900">
              <a:buFont typeface="+mj-lt"/>
              <a:buAutoNum type="arabicParenR"/>
            </a:pPr>
            <a:r>
              <a:rPr lang="en-US" dirty="0"/>
              <a:t>It collects and stores its metrices as time series data, </a:t>
            </a:r>
            <a:r>
              <a:rPr lang="en-IN" dirty="0">
                <a:effectLst/>
                <a:latin typeface="Helvetica Neue" panose="02000503000000020004" pitchFamily="2" charset="0"/>
              </a:rPr>
              <a:t> i.e.</a:t>
            </a:r>
            <a:r>
              <a:rPr lang="en-US" dirty="0"/>
              <a:t> metrices information is stored with the timestamp at which it was recorded , alongside optional key-value pairs called labels.</a:t>
            </a:r>
          </a:p>
          <a:p>
            <a:pPr marL="0" indent="0">
              <a:buNone/>
            </a:pPr>
            <a:r>
              <a:rPr lang="en-US" b="1" dirty="0">
                <a:solidFill>
                  <a:schemeClr val="tx1"/>
                </a:solidFill>
              </a:rPr>
              <a:t>Q1.       What all are supported by Prometheus?</a:t>
            </a:r>
          </a:p>
          <a:p>
            <a:r>
              <a:rPr lang="en-US" b="1" dirty="0">
                <a:solidFill>
                  <a:schemeClr val="tx1"/>
                </a:solidFill>
              </a:rPr>
              <a:t>Physical servers: </a:t>
            </a:r>
            <a:r>
              <a:rPr lang="en-US" dirty="0"/>
              <a:t>Prometheus can collect metrics from physical servers, including CPU usage, memory usage, disk usage, and network usage.</a:t>
            </a:r>
          </a:p>
          <a:p>
            <a:r>
              <a:rPr lang="en-US" dirty="0">
                <a:solidFill>
                  <a:schemeClr val="tx1"/>
                </a:solidFill>
              </a:rPr>
              <a:t> </a:t>
            </a:r>
            <a:r>
              <a:rPr lang="en-US" b="1" dirty="0">
                <a:solidFill>
                  <a:schemeClr val="tx1"/>
                </a:solidFill>
              </a:rPr>
              <a:t>Virtual servers: </a:t>
            </a:r>
            <a:r>
              <a:rPr lang="en-US" dirty="0"/>
              <a:t>Prometheus can collect metrics from virtual servers, including CPU usage, memory usage, disk usage, and network usage. </a:t>
            </a:r>
          </a:p>
          <a:p>
            <a:r>
              <a:rPr lang="en-US" b="1" dirty="0">
                <a:solidFill>
                  <a:schemeClr val="tx1"/>
                </a:solidFill>
              </a:rPr>
              <a:t>Containers: </a:t>
            </a:r>
            <a:r>
              <a:rPr lang="en-US" dirty="0"/>
              <a:t>Prometheus can collect metrics from containers, including Docker containers, Kubernetes containers, and other containerization platforms. </a:t>
            </a:r>
          </a:p>
          <a:p>
            <a:r>
              <a:rPr lang="en-US" b="1" dirty="0">
                <a:solidFill>
                  <a:schemeClr val="tx1"/>
                </a:solidFill>
              </a:rPr>
              <a:t>Databases: </a:t>
            </a:r>
            <a:r>
              <a:rPr lang="en-US" dirty="0"/>
              <a:t>Prometheus can collect metrics from databases, including MySQL, PostgreSQL, MongoDB, and other popular databases. </a:t>
            </a:r>
          </a:p>
          <a:p>
            <a:r>
              <a:rPr lang="en-US" b="1" dirty="0">
                <a:solidFill>
                  <a:schemeClr val="tx1"/>
                </a:solidFill>
              </a:rPr>
              <a:t>Network devices: </a:t>
            </a:r>
            <a:r>
              <a:rPr lang="en-US" dirty="0"/>
              <a:t>Prometheus can collect metrics from network devices, including routers, switches, firewalls, and other network equipment. </a:t>
            </a:r>
          </a:p>
          <a:p>
            <a:r>
              <a:rPr lang="en-US" b="1" dirty="0">
                <a:solidFill>
                  <a:schemeClr val="tx1"/>
                </a:solidFill>
              </a:rPr>
              <a:t>Application servers: </a:t>
            </a:r>
            <a:r>
              <a:rPr lang="en-US" dirty="0"/>
              <a:t>Prometheus can collect metrics from application servers, including web servers, application servers, and other types of servers.</a:t>
            </a:r>
          </a:p>
        </p:txBody>
      </p:sp>
    </p:spTree>
    <p:extLst>
      <p:ext uri="{BB962C8B-B14F-4D97-AF65-F5344CB8AC3E}">
        <p14:creationId xmlns:p14="http://schemas.microsoft.com/office/powerpoint/2010/main" val="425949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998792"/>
            <a:ext cx="10907485" cy="5260526"/>
          </a:xfrm>
        </p:spPr>
        <p:txBody>
          <a:bodyPr>
            <a:normAutofit fontScale="55000" lnSpcReduction="20000"/>
          </a:bodyPr>
          <a:lstStyle/>
          <a:p>
            <a:pPr marL="0" indent="0">
              <a:buNone/>
            </a:pPr>
            <a:r>
              <a:rPr lang="en-US" b="1" dirty="0">
                <a:solidFill>
                  <a:schemeClr val="tx1"/>
                </a:solidFill>
              </a:rPr>
              <a:t>Q1)  Should we suggest Prometheus or Zabbix?</a:t>
            </a:r>
          </a:p>
          <a:p>
            <a:pPr marL="0" indent="0">
              <a:buNone/>
            </a:pPr>
            <a:r>
              <a:rPr lang="en-IN" b="1" dirty="0">
                <a:effectLst/>
                <a:latin typeface="Helvetica Neue" panose="02000503000000020004" pitchFamily="2" charset="0"/>
              </a:rPr>
              <a:t>Zabbix</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Zabbix?</a:t>
            </a:r>
            <a:r>
              <a:rPr lang="en-IN" dirty="0">
                <a:effectLst/>
                <a:latin typeface="Helvetica Neue" panose="02000503000000020004" pitchFamily="2" charset="0"/>
              </a:rPr>
              <a:t> Zabbix is an open-source monitoring tool for networks, servers, virtual machines, and cloud services.</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Agent-Based and Agentless Monitoring</a:t>
            </a:r>
            <a:r>
              <a:rPr lang="en-IN" dirty="0">
                <a:effectLst/>
                <a:latin typeface="Helvetica Neue" panose="02000503000000020004" pitchFamily="2" charset="0"/>
              </a:rPr>
              <a:t>: Supports both methods for collecting data.</a:t>
            </a:r>
          </a:p>
          <a:p>
            <a:pPr>
              <a:buFont typeface="Arial" panose="020B0604020202020204" pitchFamily="34" charset="0"/>
              <a:buChar char="•"/>
            </a:pPr>
            <a:r>
              <a:rPr lang="en-IN" b="1" dirty="0">
                <a:effectLst/>
                <a:latin typeface="Helvetica Neue" panose="02000503000000020004" pitchFamily="2" charset="0"/>
              </a:rPr>
              <a:t>Trends and Forecasting</a:t>
            </a:r>
            <a:r>
              <a:rPr lang="en-IN" dirty="0">
                <a:effectLst/>
                <a:latin typeface="Helvetica Neue" panose="02000503000000020004" pitchFamily="2" charset="0"/>
              </a:rPr>
              <a:t>: </a:t>
            </a:r>
            <a:r>
              <a:rPr lang="en-IN" dirty="0" err="1">
                <a:effectLst/>
                <a:latin typeface="Helvetica Neue" panose="02000503000000020004" pitchFamily="2" charset="0"/>
              </a:rPr>
              <a:t>Analyzes</a:t>
            </a:r>
            <a:r>
              <a:rPr lang="en-IN" dirty="0">
                <a:effectLst/>
                <a:latin typeface="Helvetica Neue" panose="02000503000000020004" pitchFamily="2" charset="0"/>
              </a:rPr>
              <a:t> historical data to predict future trends.</a:t>
            </a:r>
          </a:p>
          <a:p>
            <a:pPr>
              <a:buFont typeface="Arial" panose="020B0604020202020204" pitchFamily="34" charset="0"/>
              <a:buChar char="•"/>
            </a:pPr>
            <a:r>
              <a:rPr lang="en-IN" b="1" dirty="0">
                <a:effectLst/>
                <a:latin typeface="Helvetica Neue" panose="02000503000000020004" pitchFamily="2" charset="0"/>
              </a:rPr>
              <a:t>Alerting</a:t>
            </a:r>
            <a:r>
              <a:rPr lang="en-IN" dirty="0">
                <a:effectLst/>
                <a:latin typeface="Helvetica Neue" panose="02000503000000020004" pitchFamily="2" charset="0"/>
              </a:rPr>
              <a:t>: Robust alerting and notification system.</a:t>
            </a:r>
          </a:p>
          <a:p>
            <a:pPr>
              <a:buFont typeface="Arial" panose="020B0604020202020204" pitchFamily="34" charset="0"/>
              <a:buChar char="•"/>
            </a:pPr>
            <a:r>
              <a:rPr lang="en-IN" b="1" dirty="0">
                <a:effectLst/>
                <a:latin typeface="Helvetica Neue" panose="02000503000000020004" pitchFamily="2" charset="0"/>
              </a:rPr>
              <a:t>Templates</a:t>
            </a:r>
            <a:r>
              <a:rPr lang="en-IN" dirty="0">
                <a:effectLst/>
                <a:latin typeface="Helvetica Neue" panose="02000503000000020004" pitchFamily="2" charset="0"/>
              </a:rPr>
              <a:t>: Pre-built templates for various systems and devices.</a:t>
            </a:r>
          </a:p>
          <a:p>
            <a:pPr>
              <a:buFont typeface="Arial" panose="020B0604020202020204" pitchFamily="34" charset="0"/>
              <a:buChar char="•"/>
            </a:pPr>
            <a:r>
              <a:rPr lang="en-IN" b="1" dirty="0">
                <a:effectLst/>
                <a:latin typeface="Helvetica Neue" panose="02000503000000020004" pitchFamily="2" charset="0"/>
              </a:rPr>
              <a:t>Database Support</a:t>
            </a:r>
            <a:r>
              <a:rPr lang="en-IN" dirty="0">
                <a:effectLst/>
                <a:latin typeface="Helvetica Neue" panose="02000503000000020004" pitchFamily="2" charset="0"/>
              </a:rPr>
              <a:t>: Uses a relational database to store monitoring data.</a:t>
            </a:r>
          </a:p>
          <a:p>
            <a:pPr marL="0" indent="0">
              <a:buNone/>
            </a:pPr>
            <a:r>
              <a:rPr lang="en-IN" b="1" dirty="0">
                <a:effectLst/>
                <a:latin typeface="Helvetica Neue" panose="02000503000000020004" pitchFamily="2" charset="0"/>
              </a:rPr>
              <a:t>Summary</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Prometheus</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highly scalable and customizable monitoring solution, especially for microservices and cloud-native environments. You are comfortable with a more complex setup and prefer a pull-based model for collecting metrics.</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Scalable, customizable, integrates well with modern DevOps tools.</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Complex setup, limited to time-series data.</a:t>
            </a:r>
          </a:p>
          <a:p>
            <a:pPr marL="0" indent="0">
              <a:buNone/>
            </a:pPr>
            <a:r>
              <a:rPr lang="en-IN" b="1" dirty="0">
                <a:effectLst/>
                <a:latin typeface="Helvetica Neue" panose="02000503000000020004" pitchFamily="2" charset="0"/>
              </a:rPr>
              <a:t>Zabbix</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comprehensive, user-friendly monitoring solution for traditional IT infrastructure, including physical servers, virtual machines, and network devices. You prefer a solution with a mix of agent-based and agentless monitoring and require robust alerting and forecasting capabilities.</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User-friendly, comprehensive, supports various data collection methods.</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Requires more resources to scale, less flexible for custom metrics.</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Choose Prometheus for modern, scalable, and highly customizable monitoring. Choose Zabbix for comprehensive, user-friendly monitoring of traditional IT infrastructure.</a:t>
            </a:r>
          </a:p>
          <a:p>
            <a:pPr marL="0" indent="0">
              <a:buNone/>
            </a:pPr>
            <a:endParaRPr lang="en-US" b="1" dirty="0"/>
          </a:p>
        </p:txBody>
      </p:sp>
      <p:sp>
        <p:nvSpPr>
          <p:cNvPr id="2" name="TextBox 1">
            <a:extLst>
              <a:ext uri="{FF2B5EF4-FFF2-40B4-BE49-F238E27FC236}">
                <a16:creationId xmlns:a16="http://schemas.microsoft.com/office/drawing/2014/main" id="{170F1B56-4BC3-FEA7-8665-334908A36B2E}"/>
              </a:ext>
            </a:extLst>
          </p:cNvPr>
          <p:cNvSpPr txBox="1"/>
          <p:nvPr/>
        </p:nvSpPr>
        <p:spPr>
          <a:xfrm>
            <a:off x="642257" y="598682"/>
            <a:ext cx="10907485" cy="400110"/>
          </a:xfrm>
          <a:prstGeom prst="rect">
            <a:avLst/>
          </a:prstGeom>
          <a:noFill/>
        </p:spPr>
        <p:txBody>
          <a:bodyPr wrap="square" rtlCol="0">
            <a:spAutoFit/>
          </a:bodyPr>
          <a:lstStyle/>
          <a:p>
            <a:pPr algn="ctr"/>
            <a:r>
              <a:rPr lang="en-US" sz="2000" b="1" dirty="0"/>
              <a:t>General research</a:t>
            </a:r>
          </a:p>
        </p:txBody>
      </p:sp>
    </p:spTree>
    <p:extLst>
      <p:ext uri="{BB962C8B-B14F-4D97-AF65-F5344CB8AC3E}">
        <p14:creationId xmlns:p14="http://schemas.microsoft.com/office/powerpoint/2010/main" val="312591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92500" lnSpcReduction="10000"/>
          </a:bodyPr>
          <a:lstStyle/>
          <a:p>
            <a:pPr marL="0" indent="0">
              <a:buNone/>
            </a:pPr>
            <a:r>
              <a:rPr lang="en-US" b="1" dirty="0">
                <a:solidFill>
                  <a:schemeClr val="tx1"/>
                </a:solidFill>
              </a:rPr>
              <a:t>Q2) Datadog or Prometheus + Grafana for DB monitoring?</a:t>
            </a:r>
          </a:p>
          <a:p>
            <a:pPr marL="0" indent="0">
              <a:buNone/>
            </a:pPr>
            <a:r>
              <a:rPr lang="en-IN" b="1" dirty="0">
                <a:effectLst/>
                <a:latin typeface="Helvetica Neue" panose="02000503000000020004" pitchFamily="2" charset="0"/>
              </a:rPr>
              <a:t>Datadog</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quick and easy setup with advanced features, unified monitoring, and are okay with the associated costs.</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User-friendly, comprehensive, advanced features.</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Can be expensive, relies on cloud services.</a:t>
            </a:r>
          </a:p>
          <a:p>
            <a:pPr marL="0" indent="0">
              <a:buNone/>
            </a:pPr>
            <a:r>
              <a:rPr lang="en-IN" b="1" dirty="0">
                <a:effectLst/>
                <a:latin typeface="Helvetica Neue" panose="02000503000000020004" pitchFamily="2" charset="0"/>
              </a:rPr>
              <a:t>Prometheus + Grafana</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highly customizable, cost-effective solution and are comfortable with a more complex setup and ongoing maintenance.</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Customizable, scalable, open-source.</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More complex to set up and maintain, steeper learning curve.</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Choose Datadog if you prioritize ease of use, quick setup, and advanced features, and are willing to pay for a comprehensive, unified monitoring solution. Choose Prometheus + Grafana if you prefer a customizable, cost-effective, open-source solution and are comfortable with more hands-on setup and maintenance.</a:t>
            </a:r>
          </a:p>
          <a:p>
            <a:pPr>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4093018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92500"/>
          </a:bodyPr>
          <a:lstStyle/>
          <a:p>
            <a:pPr marL="0" indent="0">
              <a:buNone/>
            </a:pPr>
            <a:r>
              <a:rPr lang="en-US" b="1" dirty="0">
                <a:solidFill>
                  <a:schemeClr val="tx1"/>
                </a:solidFill>
              </a:rPr>
              <a:t>Q3) ELK or Grafana Loki?</a:t>
            </a:r>
          </a:p>
          <a:p>
            <a:pPr marL="0" indent="0">
              <a:buNone/>
            </a:pPr>
            <a:r>
              <a:rPr lang="en-IN" b="1" dirty="0">
                <a:effectLst/>
                <a:latin typeface="Helvetica Neue" panose="02000503000000020004" pitchFamily="2" charset="0"/>
              </a:rPr>
              <a:t>ELK Stack</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comprehensive, powerful solution for log analysis with advanced search capabilities and rich visualizations, and you are okay with a more complex setup and higher resource usage.</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Powerful search, rich visualization, extensive ecosystem.</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Complex setup, resource-intensive, requires ongoing maintenance.</a:t>
            </a:r>
          </a:p>
          <a:p>
            <a:pPr marL="0" indent="0">
              <a:buNone/>
            </a:pPr>
            <a:r>
              <a:rPr lang="en-IN" b="1" dirty="0">
                <a:effectLst/>
                <a:latin typeface="Helvetica Neue" panose="02000503000000020004" pitchFamily="2" charset="0"/>
              </a:rPr>
              <a:t>Grafana Loki</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Use if</a:t>
            </a:r>
            <a:r>
              <a:rPr lang="en-IN" dirty="0">
                <a:effectLst/>
                <a:latin typeface="Helvetica Neue" panose="02000503000000020004" pitchFamily="2" charset="0"/>
              </a:rPr>
              <a:t>: You need a simpler, more lightweight log aggregation solution, especially if you are already using Grafana for metrics, and you want a cost-effective option.</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Easy integration with Grafana, lightweight, cost-effective.</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Less powerful search, fewer features, smaller ecosystem.</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Choose ELK for a powerful, comprehensive log management and analysis solution. Choose Grafana Loki for a simpler, more lightweight, and cost-effective log aggregation solution that integrates seamlessly with Grafana.</a:t>
            </a:r>
          </a:p>
          <a:p>
            <a:pPr marL="0" indent="0">
              <a:buNone/>
            </a:pPr>
            <a:endParaRPr lang="en-US" b="1" dirty="0">
              <a:solidFill>
                <a:schemeClr val="tx1"/>
              </a:solidFill>
            </a:endParaRPr>
          </a:p>
        </p:txBody>
      </p:sp>
    </p:spTree>
    <p:extLst>
      <p:ext uri="{BB962C8B-B14F-4D97-AF65-F5344CB8AC3E}">
        <p14:creationId xmlns:p14="http://schemas.microsoft.com/office/powerpoint/2010/main" val="147903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666427" y="681925"/>
            <a:ext cx="10901796" cy="5548754"/>
          </a:xfrm>
        </p:spPr>
        <p:txBody>
          <a:bodyPr>
            <a:normAutofit lnSpcReduction="10000"/>
          </a:bodyPr>
          <a:lstStyle/>
          <a:p>
            <a:pPr marL="0" indent="0">
              <a:buNone/>
            </a:pPr>
            <a:r>
              <a:rPr lang="en-US" b="1" dirty="0">
                <a:solidFill>
                  <a:schemeClr val="tx1"/>
                </a:solidFill>
              </a:rPr>
              <a:t>Q4) Which Agents for infra &amp; Log monitoring?</a:t>
            </a:r>
          </a:p>
          <a:p>
            <a:pPr marL="0" indent="0">
              <a:buNone/>
            </a:pPr>
            <a:r>
              <a:rPr lang="en-IN" b="1" dirty="0"/>
              <a:t>Infrastructure Monitoring</a:t>
            </a:r>
            <a:r>
              <a:rPr lang="en-IN" dirty="0"/>
              <a:t>:</a:t>
            </a:r>
          </a:p>
          <a:p>
            <a:pPr>
              <a:buFont typeface="Arial" panose="020B0604020202020204" pitchFamily="34" charset="0"/>
              <a:buChar char="•"/>
            </a:pPr>
            <a:r>
              <a:rPr lang="en-IN" b="1" dirty="0"/>
              <a:t>Node Exporter</a:t>
            </a:r>
            <a:r>
              <a:rPr lang="en-IN" dirty="0"/>
              <a:t>: Best for Prometheus on Linux servers.</a:t>
            </a:r>
          </a:p>
          <a:p>
            <a:pPr>
              <a:buFont typeface="Arial" panose="020B0604020202020204" pitchFamily="34" charset="0"/>
              <a:buChar char="•"/>
            </a:pPr>
            <a:r>
              <a:rPr lang="en-IN" b="1" dirty="0" err="1"/>
              <a:t>Telegraf</a:t>
            </a:r>
            <a:r>
              <a:rPr lang="en-IN" dirty="0"/>
              <a:t>: Versatile, works with many outputs.</a:t>
            </a:r>
          </a:p>
          <a:p>
            <a:pPr>
              <a:buFont typeface="Arial" panose="020B0604020202020204" pitchFamily="34" charset="0"/>
              <a:buChar char="•"/>
            </a:pPr>
            <a:r>
              <a:rPr lang="en-IN" b="1" dirty="0"/>
              <a:t>Datadog Agent</a:t>
            </a:r>
            <a:r>
              <a:rPr lang="en-IN" dirty="0"/>
              <a:t>: Comprehensive, for use with Datadog.</a:t>
            </a:r>
          </a:p>
          <a:p>
            <a:pPr>
              <a:buFont typeface="Arial" panose="020B0604020202020204" pitchFamily="34" charset="0"/>
              <a:buChar char="•"/>
            </a:pPr>
            <a:r>
              <a:rPr lang="en-IN" b="1" dirty="0"/>
              <a:t>Zabbix Agent</a:t>
            </a:r>
            <a:r>
              <a:rPr lang="en-IN" dirty="0"/>
              <a:t>: For Zabbix environments.</a:t>
            </a:r>
          </a:p>
          <a:p>
            <a:pPr marL="0" indent="0">
              <a:buNone/>
            </a:pPr>
            <a:r>
              <a:rPr lang="en-IN" b="1" dirty="0"/>
              <a:t>Log Monitoring</a:t>
            </a:r>
            <a:r>
              <a:rPr lang="en-IN" dirty="0"/>
              <a:t>:</a:t>
            </a:r>
          </a:p>
          <a:p>
            <a:pPr>
              <a:buFont typeface="Arial" panose="020B0604020202020204" pitchFamily="34" charset="0"/>
              <a:buChar char="•"/>
            </a:pPr>
            <a:r>
              <a:rPr lang="en-IN" b="1" dirty="0" err="1"/>
              <a:t>Promtail</a:t>
            </a:r>
            <a:r>
              <a:rPr lang="en-IN" dirty="0"/>
              <a:t>: Best for Grafana Loki.</a:t>
            </a:r>
          </a:p>
          <a:p>
            <a:pPr>
              <a:buFont typeface="Arial" panose="020B0604020202020204" pitchFamily="34" charset="0"/>
              <a:buChar char="•"/>
            </a:pPr>
            <a:r>
              <a:rPr lang="en-IN" b="1" dirty="0" err="1"/>
              <a:t>Filebeat</a:t>
            </a:r>
            <a:r>
              <a:rPr lang="en-IN" dirty="0"/>
              <a:t>: Best for ELK Stack.</a:t>
            </a:r>
          </a:p>
          <a:p>
            <a:pPr>
              <a:buFont typeface="Arial" panose="020B0604020202020204" pitchFamily="34" charset="0"/>
              <a:buChar char="•"/>
            </a:pPr>
            <a:r>
              <a:rPr lang="en-IN" b="1" dirty="0" err="1"/>
              <a:t>Fluentd</a:t>
            </a:r>
            <a:r>
              <a:rPr lang="en-IN" dirty="0"/>
              <a:t>: Flexible, supports multiple outputs.</a:t>
            </a:r>
          </a:p>
          <a:p>
            <a:pPr>
              <a:buFont typeface="Arial" panose="020B0604020202020204" pitchFamily="34" charset="0"/>
              <a:buChar char="•"/>
            </a:pPr>
            <a:r>
              <a:rPr lang="en-IN" b="1" dirty="0"/>
              <a:t>Fluent Bit</a:t>
            </a:r>
            <a:r>
              <a:rPr lang="en-IN" dirty="0"/>
              <a:t>: Lightweight, for resource-constrained environments.</a:t>
            </a:r>
          </a:p>
          <a:p>
            <a:pPr marL="0" indent="0">
              <a:buNone/>
            </a:pPr>
            <a:r>
              <a:rPr lang="en-IN" b="1" dirty="0"/>
              <a:t>Decision</a:t>
            </a:r>
            <a:r>
              <a:rPr lang="en-IN" dirty="0"/>
              <a:t>: Choose agents based on the monitoring systems you're using and your specific needs. Node Exporter and </a:t>
            </a:r>
            <a:r>
              <a:rPr lang="en-IN" dirty="0" err="1"/>
              <a:t>Promtail</a:t>
            </a:r>
            <a:r>
              <a:rPr lang="en-IN" dirty="0"/>
              <a:t> for Prometheus and Grafana Loki; </a:t>
            </a:r>
            <a:r>
              <a:rPr lang="en-IN" dirty="0" err="1"/>
              <a:t>Filebeat</a:t>
            </a:r>
            <a:r>
              <a:rPr lang="en-IN" dirty="0"/>
              <a:t> for ELK Stack; and </a:t>
            </a:r>
            <a:r>
              <a:rPr lang="en-IN" dirty="0" err="1"/>
              <a:t>Telegraf</a:t>
            </a:r>
            <a:r>
              <a:rPr lang="en-IN" dirty="0"/>
              <a:t>, </a:t>
            </a:r>
            <a:r>
              <a:rPr lang="en-IN" dirty="0" err="1"/>
              <a:t>Fluentd</a:t>
            </a:r>
            <a:r>
              <a:rPr lang="en-IN" dirty="0"/>
              <a:t>, or Fluent Bit for versatile setups.</a:t>
            </a:r>
          </a:p>
          <a:p>
            <a:pPr marL="0" indent="0">
              <a:buNone/>
            </a:pPr>
            <a:endParaRPr lang="en-US" b="1" dirty="0">
              <a:solidFill>
                <a:schemeClr val="tx1"/>
              </a:solidFill>
            </a:endParaRPr>
          </a:p>
        </p:txBody>
      </p:sp>
    </p:spTree>
    <p:extLst>
      <p:ext uri="{BB962C8B-B14F-4D97-AF65-F5344CB8AC3E}">
        <p14:creationId xmlns:p14="http://schemas.microsoft.com/office/powerpoint/2010/main" val="203124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70000" lnSpcReduction="20000"/>
          </a:bodyPr>
          <a:lstStyle/>
          <a:p>
            <a:pPr marL="0" indent="0">
              <a:buNone/>
            </a:pPr>
            <a:r>
              <a:rPr lang="en-US" b="1" dirty="0">
                <a:solidFill>
                  <a:schemeClr val="tx1"/>
                </a:solidFill>
              </a:rPr>
              <a:t>Q5) Can we monitor Agentless?</a:t>
            </a:r>
          </a:p>
          <a:p>
            <a:pPr marL="0" indent="0">
              <a:buNone/>
            </a:pPr>
            <a:r>
              <a:rPr lang="en-IN" b="1" dirty="0">
                <a:effectLst/>
                <a:latin typeface="Helvetica Neue" panose="02000503000000020004" pitchFamily="2" charset="0"/>
              </a:rPr>
              <a:t>Agentless Monitoring</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What it is</a:t>
            </a:r>
            <a:r>
              <a:rPr lang="en-IN" dirty="0">
                <a:effectLst/>
                <a:latin typeface="Helvetica Neue" panose="02000503000000020004" pitchFamily="2" charset="0"/>
              </a:rPr>
              <a:t>: Collecting system metrics without installing monitoring agents.</a:t>
            </a:r>
          </a:p>
          <a:p>
            <a:pPr>
              <a:buFont typeface="Arial" panose="020B0604020202020204" pitchFamily="34" charset="0"/>
              <a:buChar char="•"/>
            </a:pPr>
            <a:r>
              <a:rPr lang="en-IN" b="1" dirty="0">
                <a:effectLst/>
                <a:latin typeface="Helvetica Neue" panose="02000503000000020004" pitchFamily="2" charset="0"/>
              </a:rPr>
              <a:t>How it works</a:t>
            </a:r>
            <a:r>
              <a:rPr lang="en-IN" dirty="0">
                <a:effectLst/>
                <a:latin typeface="Helvetica Neue" panose="02000503000000020004" pitchFamily="2" charset="0"/>
              </a:rPr>
              <a:t>: Uses existing protocols like SNMP, WMI, SSH, and HTTP/S.</a:t>
            </a: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 No need for agent installation, less intrusive, quick setup.</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 Limited metrics, network dependency, less customization.</a:t>
            </a:r>
          </a:p>
          <a:p>
            <a:pPr marL="0" indent="0">
              <a:buNone/>
            </a:pPr>
            <a:r>
              <a:rPr lang="en-IN" b="1" dirty="0">
                <a:effectLst/>
                <a:latin typeface="Helvetica Neue" panose="02000503000000020004" pitchFamily="2" charset="0"/>
              </a:rPr>
              <a:t>When to Use Agentless Monitoring</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Network Devices</a:t>
            </a:r>
            <a:r>
              <a:rPr lang="en-IN" dirty="0">
                <a:effectLst/>
                <a:latin typeface="Helvetica Neue" panose="02000503000000020004" pitchFamily="2" charset="0"/>
              </a:rPr>
              <a:t>: Ideal for monitoring network devices like routers and switches using SNMP.</a:t>
            </a:r>
          </a:p>
          <a:p>
            <a:pPr>
              <a:buFont typeface="Arial" panose="020B0604020202020204" pitchFamily="34" charset="0"/>
              <a:buChar char="•"/>
            </a:pPr>
            <a:r>
              <a:rPr lang="en-IN" b="1" dirty="0">
                <a:effectLst/>
                <a:latin typeface="Helvetica Neue" panose="02000503000000020004" pitchFamily="2" charset="0"/>
              </a:rPr>
              <a:t>Basic Monitoring</a:t>
            </a:r>
            <a:r>
              <a:rPr lang="en-IN" dirty="0">
                <a:effectLst/>
                <a:latin typeface="Helvetica Neue" panose="02000503000000020004" pitchFamily="2" charset="0"/>
              </a:rPr>
              <a:t>: Suitable for environments where basic system metrics are sufficient.</a:t>
            </a:r>
          </a:p>
          <a:p>
            <a:pPr>
              <a:buFont typeface="Arial" panose="020B0604020202020204" pitchFamily="34" charset="0"/>
              <a:buChar char="•"/>
            </a:pPr>
            <a:r>
              <a:rPr lang="en-IN" b="1" dirty="0">
                <a:effectLst/>
                <a:latin typeface="Helvetica Neue" panose="02000503000000020004" pitchFamily="2" charset="0"/>
              </a:rPr>
              <a:t>Temporary Monitoring</a:t>
            </a:r>
            <a:r>
              <a:rPr lang="en-IN" dirty="0">
                <a:effectLst/>
                <a:latin typeface="Helvetica Neue" panose="02000503000000020004" pitchFamily="2" charset="0"/>
              </a:rPr>
              <a:t>: Useful for temporary or quick monitoring setups.</a:t>
            </a:r>
          </a:p>
          <a:p>
            <a:pPr marL="0" indent="0">
              <a:buNone/>
            </a:pPr>
            <a:r>
              <a:rPr lang="en-IN" b="1" dirty="0">
                <a:effectLst/>
                <a:latin typeface="Helvetica Neue" panose="02000503000000020004" pitchFamily="2" charset="0"/>
              </a:rPr>
              <a:t>Examples of Agentless Monitoring Tools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Zabbix</a:t>
            </a:r>
            <a:r>
              <a:rPr lang="en-IN" dirty="0">
                <a:effectLst/>
                <a:latin typeface="Helvetica Neue" panose="02000503000000020004" pitchFamily="2" charset="0"/>
              </a:rPr>
              <a:t>: Can perform agentless monitoring using SNMP, WMI, and SSH.</a:t>
            </a:r>
          </a:p>
          <a:p>
            <a:pPr>
              <a:buFont typeface="Arial" panose="020B0604020202020204" pitchFamily="34" charset="0"/>
              <a:buChar char="•"/>
            </a:pPr>
            <a:r>
              <a:rPr lang="en-IN" b="1" dirty="0">
                <a:effectLst/>
                <a:latin typeface="Helvetica Neue" panose="02000503000000020004" pitchFamily="2" charset="0"/>
              </a:rPr>
              <a:t>Nagios</a:t>
            </a:r>
            <a:r>
              <a:rPr lang="en-IN" dirty="0">
                <a:effectLst/>
                <a:latin typeface="Helvetica Neue" panose="02000503000000020004" pitchFamily="2" charset="0"/>
              </a:rPr>
              <a:t>: Supports agentless monitoring via plugins and add-ons.</a:t>
            </a:r>
          </a:p>
          <a:p>
            <a:pPr>
              <a:buFont typeface="Arial" panose="020B0604020202020204" pitchFamily="34" charset="0"/>
              <a:buChar char="•"/>
            </a:pPr>
            <a:r>
              <a:rPr lang="en-IN" b="1" dirty="0">
                <a:effectLst/>
                <a:latin typeface="Helvetica Neue" panose="02000503000000020004" pitchFamily="2" charset="0"/>
              </a:rPr>
              <a:t>SolarWinds</a:t>
            </a:r>
            <a:r>
              <a:rPr lang="en-IN" dirty="0">
                <a:effectLst/>
                <a:latin typeface="Helvetica Neue" panose="02000503000000020004" pitchFamily="2" charset="0"/>
              </a:rPr>
              <a:t>: Offers agentless monitoring for various devices and systems.</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Use agentless monitoring for quick, non-intrusive monitoring of network devices and systems when detailed metrics and custom configurations are not critical.</a:t>
            </a:r>
          </a:p>
          <a:p>
            <a:pPr marL="0" indent="0">
              <a:buNone/>
            </a:pPr>
            <a:br>
              <a:rPr lang="en-IN" dirty="0">
                <a:effectLst/>
                <a:latin typeface="Helvetica Neue" panose="02000503000000020004" pitchFamily="2" charset="0"/>
              </a:rPr>
            </a:br>
            <a:endParaRPr lang="en-IN" dirty="0">
              <a:effectLst/>
              <a:latin typeface="Helvetica Neue" panose="02000503000000020004" pitchFamily="2" charset="0"/>
            </a:endParaRPr>
          </a:p>
          <a:p>
            <a:pPr marL="0" indent="0">
              <a:buNone/>
            </a:pPr>
            <a:endParaRPr lang="en-US" b="1" dirty="0">
              <a:solidFill>
                <a:schemeClr val="tx1"/>
              </a:solidFill>
            </a:endParaRPr>
          </a:p>
        </p:txBody>
      </p:sp>
    </p:spTree>
    <p:extLst>
      <p:ext uri="{BB962C8B-B14F-4D97-AF65-F5344CB8AC3E}">
        <p14:creationId xmlns:p14="http://schemas.microsoft.com/office/powerpoint/2010/main" val="2325301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77500" lnSpcReduction="20000"/>
          </a:bodyPr>
          <a:lstStyle/>
          <a:p>
            <a:pPr marL="0" indent="0">
              <a:buNone/>
            </a:pPr>
            <a:r>
              <a:rPr lang="en-US" b="1" dirty="0">
                <a:solidFill>
                  <a:schemeClr val="tx1"/>
                </a:solidFill>
              </a:rPr>
              <a:t>Q6) Which DB for storing time series data(client suggestion – </a:t>
            </a:r>
            <a:r>
              <a:rPr lang="en-US" b="1" dirty="0" err="1">
                <a:solidFill>
                  <a:schemeClr val="tx1"/>
                </a:solidFill>
              </a:rPr>
              <a:t>InfluxDB</a:t>
            </a:r>
            <a:r>
              <a:rPr lang="en-US" b="1" dirty="0">
                <a:solidFill>
                  <a:schemeClr val="tx1"/>
                </a:solidFill>
              </a:rPr>
              <a:t>?</a:t>
            </a:r>
          </a:p>
          <a:p>
            <a:pPr marL="0" indent="0">
              <a:buNone/>
            </a:pPr>
            <a:r>
              <a:rPr lang="en-IN" b="1" dirty="0" err="1">
                <a:effectLst/>
                <a:latin typeface="Helvetica Neue" panose="02000503000000020004" pitchFamily="2" charset="0"/>
              </a:rPr>
              <a:t>InfluxDB</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What it is</a:t>
            </a:r>
            <a:r>
              <a:rPr lang="en-IN" dirty="0">
                <a:effectLst/>
                <a:latin typeface="Helvetica Neue" panose="02000503000000020004" pitchFamily="2" charset="0"/>
              </a:rPr>
              <a:t>: A specialized time series database.</a:t>
            </a:r>
          </a:p>
          <a:p>
            <a:pPr>
              <a:buFont typeface="Arial" panose="020B0604020202020204" pitchFamily="34" charset="0"/>
              <a:buChar char="•"/>
            </a:pPr>
            <a:r>
              <a:rPr lang="en-IN" b="1" dirty="0">
                <a:effectLst/>
                <a:latin typeface="Helvetica Neue" panose="02000503000000020004" pitchFamily="2" charset="0"/>
              </a:rPr>
              <a:t>Key Features</a:t>
            </a:r>
            <a:r>
              <a:rPr lang="en-IN" dirty="0">
                <a:effectLst/>
                <a:latin typeface="Helvetica Neue" panose="02000503000000020004" pitchFamily="2" charset="0"/>
              </a:rPr>
              <a:t>: High write throughput, efficient storage, optimized for time-based queries, retention policies, tags and fields, easy integrations.</a:t>
            </a:r>
          </a:p>
          <a:p>
            <a:pPr marL="0" indent="0">
              <a:buNone/>
            </a:pPr>
            <a:r>
              <a:rPr lang="en-IN" b="1" dirty="0">
                <a:effectLst/>
                <a:latin typeface="Helvetica Neue" panose="02000503000000020004" pitchFamily="2" charset="0"/>
              </a:rPr>
              <a:t>Why </a:t>
            </a:r>
            <a:r>
              <a:rPr lang="en-IN" b="1" dirty="0" err="1">
                <a:effectLst/>
                <a:latin typeface="Helvetica Neue" panose="02000503000000020004" pitchFamily="2" charset="0"/>
              </a:rPr>
              <a:t>InfluxDB</a:t>
            </a:r>
            <a:r>
              <a:rPr lang="en-IN" b="1" dirty="0">
                <a:effectLst/>
                <a:latin typeface="Helvetica Neue" panose="02000503000000020004" pitchFamily="2" charset="0"/>
              </a:rPr>
              <a:t>?</a:t>
            </a:r>
            <a:endParaRPr lang="en-IN" dirty="0">
              <a:effectLst/>
              <a:latin typeface="Helvetica Neue" panose="02000503000000020004" pitchFamily="2" charset="0"/>
            </a:endParaRPr>
          </a:p>
          <a:p>
            <a:pPr marL="0" indent="0">
              <a:buNone/>
            </a:pPr>
            <a:r>
              <a:rPr lang="en-IN" b="1" dirty="0" err="1">
                <a:effectLst/>
                <a:latin typeface="Helvetica Neue" panose="02000503000000020004" pitchFamily="2" charset="0"/>
              </a:rPr>
              <a:t>InfluxDB</a:t>
            </a:r>
            <a:r>
              <a:rPr lang="en-IN" dirty="0">
                <a:effectLst/>
                <a:latin typeface="Helvetica Neue" panose="02000503000000020004" pitchFamily="2" charset="0"/>
              </a:rPr>
              <a:t> is suggested because:</a:t>
            </a:r>
          </a:p>
          <a:p>
            <a:pPr>
              <a:buFont typeface="Arial" panose="020B0604020202020204" pitchFamily="34" charset="0"/>
              <a:buChar char="•"/>
            </a:pPr>
            <a:r>
              <a:rPr lang="en-IN" b="1" dirty="0">
                <a:effectLst/>
                <a:latin typeface="Helvetica Neue" panose="02000503000000020004" pitchFamily="2" charset="0"/>
              </a:rPr>
              <a:t>Specialization</a:t>
            </a:r>
            <a:r>
              <a:rPr lang="en-IN" dirty="0">
                <a:effectLst/>
                <a:latin typeface="Helvetica Neue" panose="02000503000000020004" pitchFamily="2" charset="0"/>
              </a:rPr>
              <a:t>: It's built specifically for time series data.</a:t>
            </a:r>
          </a:p>
          <a:p>
            <a:pPr>
              <a:buFont typeface="Arial" panose="020B0604020202020204" pitchFamily="34" charset="0"/>
              <a:buChar char="•"/>
            </a:pPr>
            <a:r>
              <a:rPr lang="en-IN" b="1" dirty="0">
                <a:effectLst/>
                <a:latin typeface="Helvetica Neue" panose="02000503000000020004" pitchFamily="2" charset="0"/>
              </a:rPr>
              <a:t>Performance</a:t>
            </a:r>
            <a:r>
              <a:rPr lang="en-IN" dirty="0">
                <a:effectLst/>
                <a:latin typeface="Helvetica Neue" panose="02000503000000020004" pitchFamily="2" charset="0"/>
              </a:rPr>
              <a:t>: Offers high performance for both writes and reads.</a:t>
            </a:r>
          </a:p>
          <a:p>
            <a:pPr>
              <a:buFont typeface="Arial" panose="020B0604020202020204" pitchFamily="34" charset="0"/>
              <a:buChar char="•"/>
            </a:pPr>
            <a:r>
              <a:rPr lang="en-IN" b="1" dirty="0">
                <a:effectLst/>
                <a:latin typeface="Helvetica Neue" panose="02000503000000020004" pitchFamily="2" charset="0"/>
              </a:rPr>
              <a:t>Ease of Use</a:t>
            </a:r>
            <a:r>
              <a:rPr lang="en-IN" dirty="0">
                <a:effectLst/>
                <a:latin typeface="Helvetica Neue" panose="02000503000000020004" pitchFamily="2" charset="0"/>
              </a:rPr>
              <a:t>: Simple to set up and use with a powerful query language (</a:t>
            </a:r>
            <a:r>
              <a:rPr lang="en-IN" dirty="0" err="1">
                <a:effectLst/>
                <a:latin typeface="Helvetica Neue" panose="02000503000000020004" pitchFamily="2" charset="0"/>
              </a:rPr>
              <a:t>InfluxQL</a:t>
            </a:r>
            <a:r>
              <a:rPr lang="en-IN" dirty="0">
                <a:effectLst/>
                <a:latin typeface="Helvetica Neue" panose="02000503000000020004" pitchFamily="2" charset="0"/>
              </a:rPr>
              <a:t>).</a:t>
            </a:r>
          </a:p>
          <a:p>
            <a:pPr marL="0" indent="0">
              <a:buNone/>
            </a:pPr>
            <a:r>
              <a:rPr lang="en-IN" b="1" dirty="0">
                <a:effectLst/>
                <a:latin typeface="Helvetica Neue" panose="02000503000000020004" pitchFamily="2" charset="0"/>
              </a:rPr>
              <a:t>Alternatives to </a:t>
            </a:r>
            <a:r>
              <a:rPr lang="en-IN" b="1" dirty="0" err="1">
                <a:effectLst/>
                <a:latin typeface="Helvetica Neue" panose="02000503000000020004" pitchFamily="2" charset="0"/>
              </a:rPr>
              <a:t>InfluxDB</a:t>
            </a:r>
            <a:endParaRPr lang="en-IN" dirty="0">
              <a:effectLst/>
              <a:latin typeface="Helvetica Neue" panose="02000503000000020004" pitchFamily="2" charset="0"/>
            </a:endParaRPr>
          </a:p>
          <a:p>
            <a:pPr marL="0" indent="0">
              <a:buNone/>
            </a:pPr>
            <a:r>
              <a:rPr lang="en-IN" dirty="0">
                <a:effectLst/>
                <a:latin typeface="Helvetica Neue" panose="02000503000000020004" pitchFamily="2" charset="0"/>
              </a:rPr>
              <a:t>While </a:t>
            </a:r>
            <a:r>
              <a:rPr lang="en-IN" dirty="0" err="1">
                <a:effectLst/>
                <a:latin typeface="Helvetica Neue" panose="02000503000000020004" pitchFamily="2" charset="0"/>
              </a:rPr>
              <a:t>InfluxDB</a:t>
            </a:r>
            <a:r>
              <a:rPr lang="en-IN" dirty="0">
                <a:effectLst/>
                <a:latin typeface="Helvetica Neue" panose="02000503000000020004" pitchFamily="2" charset="0"/>
              </a:rPr>
              <a:t> is a great choice, there are other TSDBs that can be considered:</a:t>
            </a:r>
          </a:p>
          <a:p>
            <a:pPr>
              <a:buFont typeface="Arial" panose="020B0604020202020204" pitchFamily="34" charset="0"/>
              <a:buChar char="•"/>
            </a:pPr>
            <a:r>
              <a:rPr lang="en-IN" b="1" dirty="0">
                <a:effectLst/>
                <a:latin typeface="Helvetica Neue" panose="02000503000000020004" pitchFamily="2" charset="0"/>
              </a:rPr>
              <a:t>Prometheus</a:t>
            </a:r>
            <a:r>
              <a:rPr lang="en-IN" dirty="0">
                <a:effectLst/>
                <a:latin typeface="Helvetica Neue" panose="02000503000000020004" pitchFamily="2" charset="0"/>
              </a:rPr>
              <a:t>: Primarily used for monitoring and alerting.</a:t>
            </a:r>
          </a:p>
          <a:p>
            <a:pPr>
              <a:buFont typeface="Arial" panose="020B0604020202020204" pitchFamily="34" charset="0"/>
              <a:buChar char="•"/>
            </a:pPr>
            <a:r>
              <a:rPr lang="en-IN" b="1" dirty="0" err="1">
                <a:effectLst/>
                <a:latin typeface="Helvetica Neue" panose="02000503000000020004" pitchFamily="2" charset="0"/>
              </a:rPr>
              <a:t>TimescaleDB</a:t>
            </a:r>
            <a:r>
              <a:rPr lang="en-IN" dirty="0">
                <a:effectLst/>
                <a:latin typeface="Helvetica Neue" panose="02000503000000020004" pitchFamily="2" charset="0"/>
              </a:rPr>
              <a:t>: An extension of PostgreSQL, combining the best of time series and relational databases.</a:t>
            </a:r>
          </a:p>
          <a:p>
            <a:pPr>
              <a:buFont typeface="Arial" panose="020B0604020202020204" pitchFamily="34" charset="0"/>
              <a:buChar char="•"/>
            </a:pPr>
            <a:r>
              <a:rPr lang="en-IN" b="1" dirty="0" err="1">
                <a:effectLst/>
                <a:latin typeface="Helvetica Neue" panose="02000503000000020004" pitchFamily="2" charset="0"/>
              </a:rPr>
              <a:t>OpenTSDB</a:t>
            </a:r>
            <a:r>
              <a:rPr lang="en-IN" dirty="0">
                <a:effectLst/>
                <a:latin typeface="Helvetica Neue" panose="02000503000000020004" pitchFamily="2" charset="0"/>
              </a:rPr>
              <a:t>: Built on top of HBase, suitable for large-scale time series data.</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Choose </a:t>
            </a:r>
            <a:r>
              <a:rPr lang="en-IN" dirty="0" err="1">
                <a:effectLst/>
                <a:latin typeface="Helvetica Neue" panose="02000503000000020004" pitchFamily="2" charset="0"/>
              </a:rPr>
              <a:t>InfluxDB</a:t>
            </a:r>
            <a:r>
              <a:rPr lang="en-IN" dirty="0">
                <a:effectLst/>
                <a:latin typeface="Helvetica Neue" panose="02000503000000020004" pitchFamily="2" charset="0"/>
              </a:rPr>
              <a:t> if you need a powerful, efficient, and easy-to-use database for storing and querying time series data. It's especially suitable for applications that require high write performance and real-time analytics.</a:t>
            </a:r>
            <a:endParaRPr lang="en-US" dirty="0"/>
          </a:p>
          <a:p>
            <a:pPr marL="0" indent="0">
              <a:buNone/>
            </a:pPr>
            <a:endParaRPr lang="en-US" dirty="0"/>
          </a:p>
        </p:txBody>
      </p:sp>
    </p:spTree>
    <p:extLst>
      <p:ext uri="{BB962C8B-B14F-4D97-AF65-F5344CB8AC3E}">
        <p14:creationId xmlns:p14="http://schemas.microsoft.com/office/powerpoint/2010/main" val="2498162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720634" y="764229"/>
            <a:ext cx="10515600" cy="5329542"/>
          </a:xfrm>
        </p:spPr>
        <p:txBody>
          <a:bodyPr>
            <a:normAutofit/>
          </a:bodyPr>
          <a:lstStyle/>
          <a:p>
            <a:pPr marL="0" indent="0">
              <a:buNone/>
            </a:pPr>
            <a:r>
              <a:rPr lang="en-US" b="1" dirty="0">
                <a:solidFill>
                  <a:schemeClr val="tx1"/>
                </a:solidFill>
              </a:rPr>
              <a:t>Q7)  Which tool for APM?</a:t>
            </a:r>
          </a:p>
          <a:p>
            <a:pPr marL="0" indent="0">
              <a:buNone/>
            </a:pPr>
            <a:r>
              <a:rPr lang="en-IN" b="1" dirty="0">
                <a:effectLst/>
                <a:latin typeface="Helvetica Neue" panose="02000503000000020004" pitchFamily="2" charset="0"/>
              </a:rPr>
              <a:t>APM Tools</a:t>
            </a:r>
            <a:r>
              <a:rPr lang="en-IN" dirty="0">
                <a:effectLst/>
                <a:latin typeface="Helvetica Neue" panose="02000503000000020004" pitchFamily="2" charset="0"/>
              </a:rPr>
              <a:t> help monitor and manage the performance of applications, providing crucial insights into how applications run and where improvements can be made. Here’s a quick comparison of some popular APM tools:</a:t>
            </a:r>
          </a:p>
          <a:p>
            <a:pPr>
              <a:buFont typeface="Arial" panose="020B0604020202020204" pitchFamily="34" charset="0"/>
              <a:buChar char="•"/>
            </a:pPr>
            <a:r>
              <a:rPr lang="en-IN" b="1" dirty="0">
                <a:effectLst/>
                <a:latin typeface="Helvetica Neue" panose="02000503000000020004" pitchFamily="2" charset="0"/>
              </a:rPr>
              <a:t>New Relic</a:t>
            </a:r>
            <a:r>
              <a:rPr lang="en-IN" dirty="0">
                <a:effectLst/>
                <a:latin typeface="Helvetica Neue" panose="02000503000000020004" pitchFamily="2" charset="0"/>
              </a:rPr>
              <a:t>: Comprehensive features, easy to use, great integrations.</a:t>
            </a:r>
          </a:p>
          <a:p>
            <a:pPr>
              <a:buFont typeface="Arial" panose="020B0604020202020204" pitchFamily="34" charset="0"/>
              <a:buChar char="•"/>
            </a:pPr>
            <a:r>
              <a:rPr lang="en-IN" b="1" dirty="0">
                <a:effectLst/>
                <a:latin typeface="Helvetica Neue" panose="02000503000000020004" pitchFamily="2" charset="0"/>
              </a:rPr>
              <a:t>Dynatrace</a:t>
            </a:r>
            <a:r>
              <a:rPr lang="en-IN" dirty="0">
                <a:effectLst/>
                <a:latin typeface="Helvetica Neue" panose="02000503000000020004" pitchFamily="2" charset="0"/>
              </a:rPr>
              <a:t>: Automated insights, AI-powered problem detection, deep monitoring capabilities.</a:t>
            </a:r>
          </a:p>
          <a:p>
            <a:pPr>
              <a:buFont typeface="Arial" panose="020B0604020202020204" pitchFamily="34" charset="0"/>
              <a:buChar char="•"/>
            </a:pPr>
            <a:r>
              <a:rPr lang="en-IN" b="1" dirty="0">
                <a:effectLst/>
                <a:latin typeface="Helvetica Neue" panose="02000503000000020004" pitchFamily="2" charset="0"/>
              </a:rPr>
              <a:t>Datadog</a:t>
            </a:r>
            <a:r>
              <a:rPr lang="en-IN" dirty="0">
                <a:effectLst/>
                <a:latin typeface="Helvetica Neue" panose="02000503000000020004" pitchFamily="2" charset="0"/>
              </a:rPr>
              <a:t>: Unified platform for infrastructure, application performance, and logs, highly integrative.</a:t>
            </a:r>
          </a:p>
          <a:p>
            <a:pPr>
              <a:buFont typeface="Arial" panose="020B0604020202020204" pitchFamily="34" charset="0"/>
              <a:buChar char="•"/>
            </a:pPr>
            <a:r>
              <a:rPr lang="en-IN" b="1" dirty="0">
                <a:effectLst/>
                <a:latin typeface="Helvetica Neue" panose="02000503000000020004" pitchFamily="2" charset="0"/>
              </a:rPr>
              <a:t>AppDynamics</a:t>
            </a:r>
            <a:r>
              <a:rPr lang="en-IN" dirty="0">
                <a:effectLst/>
                <a:latin typeface="Helvetica Neue" panose="02000503000000020004" pitchFamily="2" charset="0"/>
              </a:rPr>
              <a:t>: Focus on business transactions, detailed analytics.</a:t>
            </a:r>
          </a:p>
          <a:p>
            <a:pPr>
              <a:buFont typeface="Arial" panose="020B0604020202020204" pitchFamily="34" charset="0"/>
              <a:buChar char="•"/>
            </a:pPr>
            <a:r>
              <a:rPr lang="en-IN" b="1" dirty="0">
                <a:effectLst/>
                <a:latin typeface="Helvetica Neue" panose="02000503000000020004" pitchFamily="2" charset="0"/>
              </a:rPr>
              <a:t>Elastic APM</a:t>
            </a:r>
            <a:r>
              <a:rPr lang="en-IN" dirty="0">
                <a:effectLst/>
                <a:latin typeface="Helvetica Neue" panose="02000503000000020004" pitchFamily="2" charset="0"/>
              </a:rPr>
              <a:t>: Open-source, part of the ELK stack, customizable.</a:t>
            </a:r>
          </a:p>
          <a:p>
            <a:pPr marL="0" indent="0">
              <a:buNone/>
            </a:pPr>
            <a:r>
              <a:rPr lang="en-IN" b="1" dirty="0">
                <a:effectLst/>
                <a:latin typeface="Helvetica Neue" panose="02000503000000020004" pitchFamily="2" charset="0"/>
              </a:rPr>
              <a:t>Decision</a:t>
            </a:r>
            <a:r>
              <a:rPr lang="en-IN" dirty="0">
                <a:effectLst/>
                <a:latin typeface="Helvetica Neue" panose="02000503000000020004" pitchFamily="2" charset="0"/>
              </a:rPr>
              <a:t>: Choose an APM tool based on your specific needs, such as the level of detail you require, ease of use, integration capabilities, and budget. For example, New Relic and Dynatrace offer comprehensive, out-of-the-box solutions, while Elastic APM provides a flexible, open-source option if you are already using the ELK stack.</a:t>
            </a:r>
          </a:p>
          <a:p>
            <a:pPr marL="0" indent="0">
              <a:buNone/>
            </a:pPr>
            <a:endParaRPr lang="en-US" dirty="0"/>
          </a:p>
        </p:txBody>
      </p:sp>
    </p:spTree>
    <p:extLst>
      <p:ext uri="{BB962C8B-B14F-4D97-AF65-F5344CB8AC3E}">
        <p14:creationId xmlns:p14="http://schemas.microsoft.com/office/powerpoint/2010/main" val="171682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a:bodyPr>
          <a:lstStyle/>
          <a:p>
            <a:pPr marL="0" indent="0">
              <a:buNone/>
            </a:pPr>
            <a:r>
              <a:rPr lang="en-US" b="1" dirty="0">
                <a:solidFill>
                  <a:schemeClr val="tx1"/>
                </a:solidFill>
              </a:rPr>
              <a:t>Q9) Which tool for Kubernetes on azure monitoring?</a:t>
            </a:r>
          </a:p>
          <a:p>
            <a:pPr marL="0" indent="0">
              <a:buNone/>
            </a:pPr>
            <a:r>
              <a:rPr lang="en-IN" b="1" dirty="0"/>
              <a:t>Tools for Kubernetes on Azure Monitoring</a:t>
            </a:r>
            <a:r>
              <a:rPr lang="en-IN" dirty="0"/>
              <a:t>:</a:t>
            </a:r>
          </a:p>
          <a:p>
            <a:pPr>
              <a:buFont typeface="Arial" panose="020B0604020202020204" pitchFamily="34" charset="0"/>
              <a:buChar char="•"/>
            </a:pPr>
            <a:r>
              <a:rPr lang="en-IN" b="1" dirty="0"/>
              <a:t>Azure Monitor for Containers</a:t>
            </a:r>
            <a:r>
              <a:rPr lang="en-IN" dirty="0"/>
              <a:t>: Best for seamless Azure integration and ease of use.</a:t>
            </a:r>
          </a:p>
          <a:p>
            <a:pPr>
              <a:buFont typeface="Arial" panose="020B0604020202020204" pitchFamily="34" charset="0"/>
              <a:buChar char="•"/>
            </a:pPr>
            <a:r>
              <a:rPr lang="en-IN" b="1" dirty="0"/>
              <a:t>Prometheus with Grafana</a:t>
            </a:r>
            <a:r>
              <a:rPr lang="en-IN" dirty="0"/>
              <a:t>: Ideal for flexibility and customization with strong community support.</a:t>
            </a:r>
          </a:p>
          <a:p>
            <a:pPr>
              <a:buFont typeface="Arial" panose="020B0604020202020204" pitchFamily="34" charset="0"/>
              <a:buChar char="•"/>
            </a:pPr>
            <a:r>
              <a:rPr lang="en-IN" b="1" dirty="0"/>
              <a:t>Datadog</a:t>
            </a:r>
            <a:r>
              <a:rPr lang="en-IN" dirty="0"/>
              <a:t>: Great for a unified monitoring solution with real-time metrics and distributed tracing.</a:t>
            </a:r>
          </a:p>
          <a:p>
            <a:pPr>
              <a:buFont typeface="Arial" panose="020B0604020202020204" pitchFamily="34" charset="0"/>
              <a:buChar char="•"/>
            </a:pPr>
            <a:r>
              <a:rPr lang="en-IN" b="1" dirty="0"/>
              <a:t>Dynatrace</a:t>
            </a:r>
            <a:r>
              <a:rPr lang="en-IN" dirty="0"/>
              <a:t>: Suitable for automated monitoring and AI-powered insights.</a:t>
            </a:r>
          </a:p>
          <a:p>
            <a:pPr>
              <a:buFont typeface="Arial" panose="020B0604020202020204" pitchFamily="34" charset="0"/>
              <a:buChar char="•"/>
            </a:pPr>
            <a:r>
              <a:rPr lang="en-IN" b="1" dirty="0"/>
              <a:t>Elastic Stack (ELK Stack)</a:t>
            </a:r>
            <a:r>
              <a:rPr lang="en-IN" dirty="0"/>
              <a:t>: Excellent for comprehensive log management and analysis.</a:t>
            </a:r>
          </a:p>
          <a:p>
            <a:pPr marL="0" indent="0">
              <a:buNone/>
            </a:pPr>
            <a:r>
              <a:rPr lang="en-IN" b="1" dirty="0"/>
              <a:t>Decision</a:t>
            </a:r>
            <a:r>
              <a:rPr lang="en-IN" dirty="0"/>
              <a:t>: Choose the tool based on your specific requirements such as integration with Azure, level of customization, ease of setup, and the type of insights needed. For example, Azure Monitor for Containers is perfect for a seamless Azure experience, while Prometheus with Grafana offers extensive customization options.</a:t>
            </a:r>
          </a:p>
          <a:p>
            <a:pPr marL="0" indent="0">
              <a:buNone/>
            </a:pPr>
            <a:endParaRPr lang="en-US" b="1" dirty="0">
              <a:solidFill>
                <a:schemeClr val="tx1"/>
              </a:solidFill>
            </a:endParaRPr>
          </a:p>
        </p:txBody>
      </p:sp>
    </p:spTree>
    <p:extLst>
      <p:ext uri="{BB962C8B-B14F-4D97-AF65-F5344CB8AC3E}">
        <p14:creationId xmlns:p14="http://schemas.microsoft.com/office/powerpoint/2010/main" val="118686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a:bodyPr>
          <a:lstStyle/>
          <a:p>
            <a:pPr marL="0" indent="0">
              <a:buNone/>
            </a:pPr>
            <a:r>
              <a:rPr lang="en-US" b="1" dirty="0">
                <a:solidFill>
                  <a:schemeClr val="tx1"/>
                </a:solidFill>
              </a:rPr>
              <a:t>Q9) How do we get all this visualization in Grafana?</a:t>
            </a:r>
          </a:p>
          <a:p>
            <a:pPr marL="0" indent="0">
              <a:buNone/>
            </a:pPr>
            <a:r>
              <a:rPr lang="en-IN" b="1" dirty="0">
                <a:effectLst/>
                <a:latin typeface="Helvetica Neue" panose="02000503000000020004" pitchFamily="2" charset="0"/>
              </a:rPr>
              <a:t>Steps to Get Visualization in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Set Up Your Data Sources</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Install and Configure Prometheus</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Set Up Logging with Loki (Optional)</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Install and Configure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Add Data Sources in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Create Dashboards in Grafana</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Set Up Alerts</a:t>
            </a:r>
            <a:endParaRPr lang="en-IN" dirty="0">
              <a:effectLst/>
              <a:latin typeface="Helvetica Neue" panose="02000503000000020004" pitchFamily="2" charset="0"/>
            </a:endParaRPr>
          </a:p>
          <a:p>
            <a:pPr marL="0" indent="0">
              <a:buNone/>
            </a:pPr>
            <a:endParaRPr lang="en-US" b="1" dirty="0">
              <a:solidFill>
                <a:schemeClr val="tx1"/>
              </a:solidFill>
            </a:endParaRPr>
          </a:p>
        </p:txBody>
      </p:sp>
    </p:spTree>
    <p:extLst>
      <p:ext uri="{BB962C8B-B14F-4D97-AF65-F5344CB8AC3E}">
        <p14:creationId xmlns:p14="http://schemas.microsoft.com/office/powerpoint/2010/main" val="388594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62500" lnSpcReduction="20000"/>
          </a:bodyPr>
          <a:lstStyle/>
          <a:p>
            <a:pPr marL="0" indent="0">
              <a:buNone/>
            </a:pPr>
            <a:r>
              <a:rPr lang="en-US" b="1" dirty="0">
                <a:solidFill>
                  <a:schemeClr val="tx1"/>
                </a:solidFill>
              </a:rPr>
              <a:t>Q1) Client requires proactive approach. Our understating is that monitoring should lead to incident management, proactively identify problems and fix them before incident happens?</a:t>
            </a:r>
          </a:p>
          <a:p>
            <a:pPr marL="0" indent="0">
              <a:buNone/>
            </a:pPr>
            <a:r>
              <a:rPr lang="en-IN" dirty="0">
                <a:effectLst/>
                <a:latin typeface="Helvetica Neue" panose="02000503000000020004" pitchFamily="2" charset="0"/>
              </a:rPr>
              <a:t>Yes, the client's requirement for a proactive approach in monitoring aligns with best practices in incident management. Here's a simple explanation:</a:t>
            </a:r>
          </a:p>
          <a:p>
            <a:pPr marL="0" indent="0">
              <a:buNone/>
            </a:pPr>
            <a:r>
              <a:rPr lang="en-IN" b="1" dirty="0">
                <a:effectLst/>
                <a:latin typeface="Helvetica Neue" panose="02000503000000020004" pitchFamily="2" charset="0"/>
              </a:rPr>
              <a:t>Proactive Monitoring and Incident Management</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Proactive Monitoring</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Goal</a:t>
            </a:r>
            <a:r>
              <a:rPr lang="en-IN" dirty="0">
                <a:effectLst/>
                <a:latin typeface="Helvetica Neue" panose="02000503000000020004" pitchFamily="2" charset="0"/>
              </a:rPr>
              <a:t>: To detect and address potential issues before they become incidents.</a:t>
            </a:r>
          </a:p>
          <a:p>
            <a:pPr>
              <a:buFont typeface="Arial" panose="020B0604020202020204" pitchFamily="34" charset="0"/>
              <a:buChar char="•"/>
            </a:pPr>
            <a:r>
              <a:rPr lang="en-IN" b="1" dirty="0">
                <a:effectLst/>
                <a:latin typeface="Helvetica Neue" panose="02000503000000020004" pitchFamily="2" charset="0"/>
              </a:rPr>
              <a:t>How</a:t>
            </a:r>
            <a:r>
              <a:rPr lang="en-IN" dirty="0">
                <a:effectLst/>
                <a:latin typeface="Helvetica Neue" panose="02000503000000020004" pitchFamily="2" charset="0"/>
              </a:rPr>
              <a:t>: Continuously monitor system performance, resource usage, and application </a:t>
            </a:r>
            <a:r>
              <a:rPr lang="en-IN" dirty="0" err="1">
                <a:effectLst/>
                <a:latin typeface="Helvetica Neue" panose="02000503000000020004" pitchFamily="2" charset="0"/>
              </a:rPr>
              <a:t>behavior</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Benefits</a:t>
            </a:r>
            <a:r>
              <a:rPr lang="en-IN" dirty="0">
                <a:effectLst/>
                <a:latin typeface="Helvetica Neue" panose="02000503000000020004" pitchFamily="2" charset="0"/>
              </a:rPr>
              <a:t>: Identifies trends and anomalies early, reducing downtime and preventing incidents.</a:t>
            </a:r>
          </a:p>
          <a:p>
            <a:pPr marL="0" indent="0">
              <a:buNone/>
            </a:pPr>
            <a:r>
              <a:rPr lang="en-IN" b="1" dirty="0">
                <a:effectLst/>
                <a:latin typeface="Helvetica Neue" panose="02000503000000020004" pitchFamily="2" charset="0"/>
              </a:rPr>
              <a:t>Incident Management</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Goal</a:t>
            </a:r>
            <a:r>
              <a:rPr lang="en-IN" dirty="0">
                <a:effectLst/>
                <a:latin typeface="Helvetica Neue" panose="02000503000000020004" pitchFamily="2" charset="0"/>
              </a:rPr>
              <a:t>: To manage and resolve incidents as quickly as possible.</a:t>
            </a:r>
          </a:p>
          <a:p>
            <a:pPr>
              <a:buFont typeface="Arial" panose="020B0604020202020204" pitchFamily="34" charset="0"/>
              <a:buChar char="•"/>
            </a:pPr>
            <a:r>
              <a:rPr lang="en-IN" b="1" dirty="0">
                <a:effectLst/>
                <a:latin typeface="Helvetica Neue" panose="02000503000000020004" pitchFamily="2" charset="0"/>
              </a:rPr>
              <a:t>How</a:t>
            </a:r>
            <a:r>
              <a:rPr lang="en-IN" dirty="0">
                <a:effectLst/>
                <a:latin typeface="Helvetica Neue" panose="02000503000000020004" pitchFamily="2" charset="0"/>
              </a:rPr>
              <a:t>: Use alerts and notifications to respond to issues, and implement solutions.</a:t>
            </a:r>
          </a:p>
          <a:p>
            <a:pPr>
              <a:buFont typeface="Arial" panose="020B0604020202020204" pitchFamily="34" charset="0"/>
              <a:buChar char="•"/>
            </a:pPr>
            <a:r>
              <a:rPr lang="en-IN" b="1" dirty="0">
                <a:effectLst/>
                <a:latin typeface="Helvetica Neue" panose="02000503000000020004" pitchFamily="2" charset="0"/>
              </a:rPr>
              <a:t>Benefits</a:t>
            </a:r>
            <a:r>
              <a:rPr lang="en-IN" dirty="0">
                <a:effectLst/>
                <a:latin typeface="Helvetica Neue" panose="02000503000000020004" pitchFamily="2" charset="0"/>
              </a:rPr>
              <a:t>: Minimizes the impact of incidents, improves system reliability and user satisfaction.</a:t>
            </a:r>
          </a:p>
          <a:p>
            <a:pPr marL="0" indent="0">
              <a:buNone/>
            </a:pPr>
            <a:r>
              <a:rPr lang="en-IN" b="1" dirty="0">
                <a:effectLst/>
                <a:latin typeface="Helvetica Neue" panose="02000503000000020004" pitchFamily="2" charset="0"/>
              </a:rPr>
              <a:t>How Proactive Monitoring Leads to Incident Management</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Continuous Monitoring</a:t>
            </a:r>
            <a:r>
              <a:rPr lang="en-IN" dirty="0">
                <a:effectLst/>
                <a:latin typeface="Helvetica Neue" panose="02000503000000020004" pitchFamily="2" charset="0"/>
              </a:rPr>
              <a:t>: Track metrics and logs in real-time.</a:t>
            </a:r>
          </a:p>
          <a:p>
            <a:pPr>
              <a:buFont typeface="+mj-lt"/>
              <a:buAutoNum type="arabicPeriod"/>
            </a:pPr>
            <a:r>
              <a:rPr lang="en-IN" b="1" dirty="0">
                <a:effectLst/>
                <a:latin typeface="Helvetica Neue" panose="02000503000000020004" pitchFamily="2" charset="0"/>
              </a:rPr>
              <a:t>Set Alerts</a:t>
            </a:r>
            <a:r>
              <a:rPr lang="en-IN" dirty="0">
                <a:effectLst/>
                <a:latin typeface="Helvetica Neue" panose="02000503000000020004" pitchFamily="2" charset="0"/>
              </a:rPr>
              <a:t>: Configure alerts for unusual patterns or threshold breaches.</a:t>
            </a:r>
          </a:p>
          <a:p>
            <a:pPr>
              <a:buFont typeface="+mj-lt"/>
              <a:buAutoNum type="arabicPeriod"/>
            </a:pPr>
            <a:r>
              <a:rPr lang="en-IN" b="1" dirty="0">
                <a:effectLst/>
                <a:latin typeface="Helvetica Neue" panose="02000503000000020004" pitchFamily="2" charset="0"/>
              </a:rPr>
              <a:t>Automate Responses</a:t>
            </a:r>
            <a:r>
              <a:rPr lang="en-IN" dirty="0">
                <a:effectLst/>
                <a:latin typeface="Helvetica Neue" panose="02000503000000020004" pitchFamily="2" charset="0"/>
              </a:rPr>
              <a:t>: Use automated scripts to fix common issues immediately.</a:t>
            </a:r>
          </a:p>
          <a:p>
            <a:pPr>
              <a:buFont typeface="+mj-lt"/>
              <a:buAutoNum type="arabicPeriod"/>
            </a:pPr>
            <a:r>
              <a:rPr lang="en-IN" b="1" dirty="0" err="1">
                <a:effectLst/>
                <a:latin typeface="Helvetica Neue" panose="02000503000000020004" pitchFamily="2" charset="0"/>
              </a:rPr>
              <a:t>Analyze</a:t>
            </a:r>
            <a:r>
              <a:rPr lang="en-IN" b="1" dirty="0">
                <a:effectLst/>
                <a:latin typeface="Helvetica Neue" panose="02000503000000020004" pitchFamily="2" charset="0"/>
              </a:rPr>
              <a:t> Trends</a:t>
            </a:r>
            <a:r>
              <a:rPr lang="en-IN" dirty="0">
                <a:effectLst/>
                <a:latin typeface="Helvetica Neue" panose="02000503000000020004" pitchFamily="2" charset="0"/>
              </a:rPr>
              <a:t>: Identify recurring problems and address root causes.</a:t>
            </a:r>
          </a:p>
          <a:p>
            <a:pPr>
              <a:buFont typeface="+mj-lt"/>
              <a:buAutoNum type="arabicPeriod"/>
            </a:pPr>
            <a:r>
              <a:rPr lang="en-IN" b="1" dirty="0">
                <a:effectLst/>
                <a:latin typeface="Helvetica Neue" panose="02000503000000020004" pitchFamily="2" charset="0"/>
              </a:rPr>
              <a:t>Prevent Incidents</a:t>
            </a:r>
            <a:r>
              <a:rPr lang="en-IN" dirty="0">
                <a:effectLst/>
                <a:latin typeface="Helvetica Neue" panose="02000503000000020004" pitchFamily="2" charset="0"/>
              </a:rPr>
              <a:t>: By fixing issues before they escalate, incidents are prevented.</a:t>
            </a:r>
          </a:p>
          <a:p>
            <a:pPr marL="0" indent="0">
              <a:buNone/>
            </a:pPr>
            <a:r>
              <a:rPr lang="en-IN" b="1" dirty="0">
                <a:effectLst/>
                <a:latin typeface="Helvetica Neue" panose="02000503000000020004" pitchFamily="2" charset="0"/>
              </a:rPr>
              <a:t>Conclusion</a:t>
            </a:r>
            <a:r>
              <a:rPr lang="en-IN" dirty="0">
                <a:effectLst/>
                <a:latin typeface="Helvetica Neue" panose="02000503000000020004" pitchFamily="2" charset="0"/>
              </a:rPr>
              <a:t>: Proactive monitoring is essential for effective incident management, as it allows problems to be identified and fixed before they affect the system, ensuring smooth and reliable operations.</a:t>
            </a:r>
          </a:p>
          <a:p>
            <a:pPr marL="0" indent="0">
              <a:buNone/>
            </a:pPr>
            <a:endParaRPr lang="en-US" dirty="0"/>
          </a:p>
        </p:txBody>
      </p:sp>
    </p:spTree>
    <p:extLst>
      <p:ext uri="{BB962C8B-B14F-4D97-AF65-F5344CB8AC3E}">
        <p14:creationId xmlns:p14="http://schemas.microsoft.com/office/powerpoint/2010/main" val="171510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F4F2D0-8E07-8A99-3E46-BC107519A80A}"/>
              </a:ext>
            </a:extLst>
          </p:cNvPr>
          <p:cNvSpPr>
            <a:spLocks noGrp="1"/>
          </p:cNvSpPr>
          <p:nvPr>
            <p:ph idx="1"/>
          </p:nvPr>
        </p:nvSpPr>
        <p:spPr>
          <a:xfrm>
            <a:off x="838200" y="752475"/>
            <a:ext cx="10515600" cy="5468711"/>
          </a:xfrm>
        </p:spPr>
        <p:txBody>
          <a:bodyPr>
            <a:normAutofit fontScale="92500" lnSpcReduction="20000"/>
          </a:bodyPr>
          <a:lstStyle/>
          <a:p>
            <a:pPr marL="0" indent="0">
              <a:buNone/>
            </a:pPr>
            <a:r>
              <a:rPr lang="en-US" b="1" dirty="0">
                <a:solidFill>
                  <a:schemeClr val="tx1"/>
                </a:solidFill>
              </a:rPr>
              <a:t>Q2. Is open-source agents available for free for each of the above infra?</a:t>
            </a:r>
          </a:p>
          <a:p>
            <a:r>
              <a:rPr lang="en-US" dirty="0"/>
              <a:t>Yes, open-source agents are available for free for each of the above infrastructures: </a:t>
            </a:r>
          </a:p>
          <a:p>
            <a:r>
              <a:rPr lang="en-US" b="1" dirty="0">
                <a:solidFill>
                  <a:schemeClr val="tx1"/>
                </a:solidFill>
              </a:rPr>
              <a:t>Physical servers</a:t>
            </a:r>
            <a:r>
              <a:rPr lang="en-US" b="1" dirty="0"/>
              <a:t>: </a:t>
            </a:r>
            <a:r>
              <a:rPr lang="en-US" dirty="0"/>
              <a:t>Prometheus Node Exporter </a:t>
            </a:r>
          </a:p>
          <a:p>
            <a:pPr marL="0" indent="0">
              <a:buNone/>
            </a:pPr>
            <a:r>
              <a:rPr lang="en-US" dirty="0"/>
              <a:t>                                   Collectd </a:t>
            </a:r>
          </a:p>
          <a:p>
            <a:pPr marL="0" indent="0">
              <a:buNone/>
            </a:pPr>
            <a:endParaRPr lang="en-US" dirty="0"/>
          </a:p>
          <a:p>
            <a:r>
              <a:rPr lang="en-US" b="1" dirty="0">
                <a:solidFill>
                  <a:schemeClr val="tx1"/>
                </a:solidFill>
              </a:rPr>
              <a:t>Virtual servers:</a:t>
            </a:r>
            <a:r>
              <a:rPr lang="en-US" b="1" dirty="0"/>
              <a:t> </a:t>
            </a:r>
            <a:r>
              <a:rPr lang="en-US" dirty="0"/>
              <a:t>Prometheus Node Exporter</a:t>
            </a:r>
          </a:p>
          <a:p>
            <a:pPr marL="0" indent="0">
              <a:buNone/>
            </a:pPr>
            <a:r>
              <a:rPr lang="en-US" dirty="0"/>
              <a:t>                            Collectd </a:t>
            </a:r>
          </a:p>
          <a:p>
            <a:r>
              <a:rPr lang="en-US" b="1" dirty="0">
                <a:solidFill>
                  <a:schemeClr val="tx1"/>
                </a:solidFill>
              </a:rPr>
              <a:t>Containers:</a:t>
            </a:r>
            <a:r>
              <a:rPr lang="en-US" b="1" dirty="0"/>
              <a:t> </a:t>
            </a:r>
            <a:r>
              <a:rPr lang="en-US" dirty="0"/>
              <a:t>Prometheus cAdvisor </a:t>
            </a:r>
          </a:p>
          <a:p>
            <a:pPr marL="0" indent="0">
              <a:buNone/>
            </a:pPr>
            <a:r>
              <a:rPr lang="en-US" dirty="0"/>
              <a:t>                          Docker metrics</a:t>
            </a:r>
          </a:p>
          <a:p>
            <a:r>
              <a:rPr lang="en-US" b="1" dirty="0">
                <a:solidFill>
                  <a:schemeClr val="tx1"/>
                </a:solidFill>
              </a:rPr>
              <a:t>Databases:</a:t>
            </a:r>
            <a:r>
              <a:rPr lang="en-US" b="1" dirty="0"/>
              <a:t> </a:t>
            </a:r>
            <a:r>
              <a:rPr lang="en-US" dirty="0"/>
              <a:t>Prometheus MySQL Exporter </a:t>
            </a:r>
          </a:p>
          <a:p>
            <a:pPr marL="0" indent="0">
              <a:buNone/>
            </a:pPr>
            <a:r>
              <a:rPr lang="en-US" dirty="0"/>
              <a:t>                          Prometheus PostgreSQL Exporter </a:t>
            </a:r>
          </a:p>
          <a:p>
            <a:r>
              <a:rPr lang="en-US" b="1" dirty="0">
                <a:solidFill>
                  <a:schemeClr val="tx1"/>
                </a:solidFill>
              </a:rPr>
              <a:t>Network devices:</a:t>
            </a:r>
            <a:r>
              <a:rPr lang="en-US" b="1" dirty="0"/>
              <a:t> </a:t>
            </a:r>
            <a:r>
              <a:rPr lang="en-US" dirty="0"/>
              <a:t>Prometheus SNMP Exporter </a:t>
            </a:r>
          </a:p>
          <a:p>
            <a:pPr marL="0" indent="0">
              <a:buNone/>
            </a:pPr>
            <a:r>
              <a:rPr lang="en-US" dirty="0"/>
              <a:t>                                     Collectd </a:t>
            </a:r>
          </a:p>
          <a:p>
            <a:r>
              <a:rPr lang="en-US" b="1" dirty="0">
                <a:solidFill>
                  <a:schemeClr val="tx1"/>
                </a:solidFill>
              </a:rPr>
              <a:t>Application servers: </a:t>
            </a:r>
            <a:r>
              <a:rPr lang="en-US" dirty="0"/>
              <a:t>Prometheus Java Agent</a:t>
            </a:r>
          </a:p>
          <a:p>
            <a:pPr marL="0" indent="0">
              <a:buNone/>
            </a:pPr>
            <a:r>
              <a:rPr lang="en-US" dirty="0"/>
              <a:t>                                         Prometheus Python Client</a:t>
            </a:r>
          </a:p>
        </p:txBody>
      </p:sp>
    </p:spTree>
    <p:extLst>
      <p:ext uri="{BB962C8B-B14F-4D97-AF65-F5344CB8AC3E}">
        <p14:creationId xmlns:p14="http://schemas.microsoft.com/office/powerpoint/2010/main" val="159917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4AAA-0608-84D9-C44E-2C827CE46309}"/>
              </a:ext>
            </a:extLst>
          </p:cNvPr>
          <p:cNvSpPr>
            <a:spLocks noGrp="1"/>
          </p:cNvSpPr>
          <p:nvPr>
            <p:ph idx="1"/>
          </p:nvPr>
        </p:nvSpPr>
        <p:spPr>
          <a:xfrm>
            <a:off x="838200" y="681644"/>
            <a:ext cx="10515600" cy="5329542"/>
          </a:xfrm>
        </p:spPr>
        <p:txBody>
          <a:bodyPr>
            <a:normAutofit fontScale="85000" lnSpcReduction="10000"/>
          </a:bodyPr>
          <a:lstStyle/>
          <a:p>
            <a:pPr marL="0" indent="0">
              <a:buNone/>
            </a:pPr>
            <a:r>
              <a:rPr lang="en-US" b="1" dirty="0">
                <a:solidFill>
                  <a:schemeClr val="tx1"/>
                </a:solidFill>
              </a:rPr>
              <a:t>Q2) Monitoring should aid in decision making?</a:t>
            </a:r>
          </a:p>
          <a:p>
            <a:pPr marL="0" indent="0">
              <a:buNone/>
            </a:pPr>
            <a:r>
              <a:rPr lang="en-IN" dirty="0">
                <a:effectLst/>
                <a:latin typeface="Helvetica Neue" panose="02000503000000020004" pitchFamily="2" charset="0"/>
              </a:rPr>
              <a:t>Yes, monitoring should aid in decision making. Here's a simple explanation:</a:t>
            </a:r>
          </a:p>
          <a:p>
            <a:pPr marL="0" indent="0">
              <a:buNone/>
            </a:pPr>
            <a:r>
              <a:rPr lang="en-IN" b="1" dirty="0">
                <a:effectLst/>
                <a:latin typeface="Helvetica Neue" panose="02000503000000020004" pitchFamily="2" charset="0"/>
              </a:rPr>
              <a:t>Monitoring and Decision Making</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Monitoring</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Definition</a:t>
            </a:r>
            <a:r>
              <a:rPr lang="en-IN" dirty="0">
                <a:effectLst/>
                <a:latin typeface="Helvetica Neue" panose="02000503000000020004" pitchFamily="2" charset="0"/>
              </a:rPr>
              <a:t>: The continuous collection, analysis, and visualization of data from systems and applications.</a:t>
            </a:r>
          </a:p>
          <a:p>
            <a:pPr marL="0" indent="0">
              <a:buNone/>
            </a:pPr>
            <a:r>
              <a:rPr lang="en-IN" b="1" dirty="0">
                <a:effectLst/>
                <a:latin typeface="Helvetica Neue" panose="02000503000000020004" pitchFamily="2" charset="0"/>
              </a:rPr>
              <a:t>Aiding Decision Making</a:t>
            </a:r>
            <a:r>
              <a:rPr lang="en-IN" dirty="0">
                <a:effectLst/>
                <a:latin typeface="Helvetica Neue" panose="02000503000000020004" pitchFamily="2" charset="0"/>
              </a:rPr>
              <a:t>:</a:t>
            </a:r>
          </a:p>
          <a:p>
            <a:pPr>
              <a:buFont typeface="Arial" panose="020B0604020202020204" pitchFamily="34" charset="0"/>
              <a:buChar char="•"/>
            </a:pPr>
            <a:r>
              <a:rPr lang="en-IN" b="1" dirty="0">
                <a:effectLst/>
                <a:latin typeface="Helvetica Neue" panose="02000503000000020004" pitchFamily="2" charset="0"/>
              </a:rPr>
              <a:t>Data-Driven Insights</a:t>
            </a:r>
            <a:r>
              <a:rPr lang="en-IN" dirty="0">
                <a:effectLst/>
                <a:latin typeface="Helvetica Neue" panose="02000503000000020004" pitchFamily="2" charset="0"/>
              </a:rPr>
              <a:t>: Monitoring provides real-time and historical data on system performance, usage, and trends.</a:t>
            </a:r>
          </a:p>
          <a:p>
            <a:pPr>
              <a:buFont typeface="Arial" panose="020B0604020202020204" pitchFamily="34" charset="0"/>
              <a:buChar char="•"/>
            </a:pPr>
            <a:r>
              <a:rPr lang="en-IN" b="1" dirty="0">
                <a:effectLst/>
                <a:latin typeface="Helvetica Neue" panose="02000503000000020004" pitchFamily="2" charset="0"/>
              </a:rPr>
              <a:t>Informed Decisions</a:t>
            </a:r>
            <a:r>
              <a:rPr lang="en-IN" dirty="0">
                <a:effectLst/>
                <a:latin typeface="Helvetica Neue" panose="02000503000000020004" pitchFamily="2" charset="0"/>
              </a:rPr>
              <a:t>: With accurate and up-to-date information, you can make better decisions about resource allocation, scaling, and maintenance.</a:t>
            </a:r>
          </a:p>
          <a:p>
            <a:pPr>
              <a:buFont typeface="Arial" panose="020B0604020202020204" pitchFamily="34" charset="0"/>
              <a:buChar char="•"/>
            </a:pPr>
            <a:r>
              <a:rPr lang="en-IN" b="1" dirty="0">
                <a:effectLst/>
                <a:latin typeface="Helvetica Neue" panose="02000503000000020004" pitchFamily="2" charset="0"/>
              </a:rPr>
              <a:t>Proactive Actions</a:t>
            </a:r>
            <a:r>
              <a:rPr lang="en-IN" dirty="0">
                <a:effectLst/>
                <a:latin typeface="Helvetica Neue" panose="02000503000000020004" pitchFamily="2" charset="0"/>
              </a:rPr>
              <a:t>: Identifying potential issues early allows for proactive measures, reducing downtime and improving reliability.</a:t>
            </a:r>
          </a:p>
          <a:p>
            <a:pPr>
              <a:buFont typeface="Arial" panose="020B0604020202020204" pitchFamily="34" charset="0"/>
              <a:buChar char="•"/>
            </a:pPr>
            <a:r>
              <a:rPr lang="en-IN" b="1" dirty="0">
                <a:effectLst/>
                <a:latin typeface="Helvetica Neue" panose="02000503000000020004" pitchFamily="2" charset="0"/>
              </a:rPr>
              <a:t>Performance Optimization</a:t>
            </a:r>
            <a:r>
              <a:rPr lang="en-IN" dirty="0">
                <a:effectLst/>
                <a:latin typeface="Helvetica Neue" panose="02000503000000020004" pitchFamily="2" charset="0"/>
              </a:rPr>
              <a:t>: Continuous monitoring helps in understanding performance bottlenecks and optimizing system performance.</a:t>
            </a:r>
          </a:p>
          <a:p>
            <a:pPr>
              <a:buFont typeface="Arial" panose="020B0604020202020204" pitchFamily="34" charset="0"/>
              <a:buChar char="•"/>
            </a:pPr>
            <a:r>
              <a:rPr lang="en-IN" b="1" dirty="0">
                <a:effectLst/>
                <a:latin typeface="Helvetica Neue" panose="02000503000000020004" pitchFamily="2" charset="0"/>
              </a:rPr>
              <a:t>Capacity Planning</a:t>
            </a:r>
            <a:r>
              <a:rPr lang="en-IN" dirty="0">
                <a:effectLst/>
                <a:latin typeface="Helvetica Neue" panose="02000503000000020004" pitchFamily="2" charset="0"/>
              </a:rPr>
              <a:t>: Monitoring trends aid in forecasting future resource needs and planning for scalability.</a:t>
            </a:r>
          </a:p>
          <a:p>
            <a:pPr marL="0" indent="0">
              <a:buNone/>
            </a:pPr>
            <a:r>
              <a:rPr lang="en-IN" b="1" dirty="0">
                <a:effectLst/>
                <a:latin typeface="Helvetica Neue" panose="02000503000000020004" pitchFamily="2" charset="0"/>
              </a:rPr>
              <a:t>Conclusion</a:t>
            </a:r>
            <a:r>
              <a:rPr lang="en-IN" dirty="0">
                <a:effectLst/>
                <a:latin typeface="Helvetica Neue" panose="02000503000000020004" pitchFamily="2" charset="0"/>
              </a:rPr>
              <a:t>: Effective monitoring provides the necessary data and insights to make informed, timely decisions, ensuring systems are running optimally and issues are addressed proactively.</a:t>
            </a:r>
          </a:p>
          <a:p>
            <a:pPr marL="0" indent="0">
              <a:buNone/>
            </a:pPr>
            <a:endParaRPr lang="en-US" b="1" dirty="0"/>
          </a:p>
        </p:txBody>
      </p:sp>
    </p:spTree>
    <p:extLst>
      <p:ext uri="{BB962C8B-B14F-4D97-AF65-F5344CB8AC3E}">
        <p14:creationId xmlns:p14="http://schemas.microsoft.com/office/powerpoint/2010/main" val="1028525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4" name="Straight Connector 13">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FD8CD9F5-25A7-4227-8241-B0FCF00A794F}"/>
              </a:ext>
            </a:extLst>
          </p:cNvPr>
          <p:cNvSpPr>
            <a:spLocks noGrp="1"/>
          </p:cNvSpPr>
          <p:nvPr>
            <p:ph idx="1"/>
          </p:nvPr>
        </p:nvSpPr>
        <p:spPr>
          <a:xfrm>
            <a:off x="838200" y="714900"/>
            <a:ext cx="4933950" cy="5149872"/>
          </a:xfrm>
        </p:spPr>
        <p:txBody>
          <a:bodyPr>
            <a:normAutofit fontScale="92500"/>
          </a:bodyPr>
          <a:lstStyle/>
          <a:p>
            <a:pPr>
              <a:lnSpc>
                <a:spcPct val="100000"/>
              </a:lnSpc>
              <a:buAutoNum type="arabicParenR"/>
            </a:pPr>
            <a:r>
              <a:rPr lang="en-US" sz="1100" dirty="0"/>
              <a:t>Switch: Connects devices in a network, forwards data packets. </a:t>
            </a:r>
          </a:p>
          <a:p>
            <a:pPr>
              <a:lnSpc>
                <a:spcPct val="100000"/>
              </a:lnSpc>
              <a:buAutoNum type="arabicParenR"/>
            </a:pPr>
            <a:r>
              <a:rPr lang="en-US" sz="1100" dirty="0"/>
              <a:t>Storage: Holds and manages data, files, and applications. </a:t>
            </a:r>
          </a:p>
          <a:p>
            <a:pPr>
              <a:lnSpc>
                <a:spcPct val="100000"/>
              </a:lnSpc>
              <a:buAutoNum type="arabicParenR"/>
            </a:pPr>
            <a:r>
              <a:rPr lang="en-US" sz="1100" dirty="0"/>
              <a:t>Router: Directs traffic between networks, ensures data reaches its destination. </a:t>
            </a:r>
          </a:p>
          <a:p>
            <a:pPr>
              <a:lnSpc>
                <a:spcPct val="100000"/>
              </a:lnSpc>
              <a:buAutoNum type="arabicParenR"/>
            </a:pPr>
            <a:r>
              <a:rPr lang="en-US" sz="1100" dirty="0"/>
              <a:t>Nodes with Promtail: Collects log data from nodes, sends to Loki for storage. </a:t>
            </a:r>
          </a:p>
          <a:p>
            <a:pPr>
              <a:lnSpc>
                <a:spcPct val="100000"/>
              </a:lnSpc>
              <a:buAutoNum type="arabicParenR"/>
            </a:pPr>
            <a:r>
              <a:rPr lang="en-US" sz="1100" dirty="0"/>
              <a:t>Loki: Stores and indexes log data for querying and analysis.</a:t>
            </a:r>
          </a:p>
          <a:p>
            <a:pPr>
              <a:lnSpc>
                <a:spcPct val="100000"/>
              </a:lnSpc>
              <a:buAutoNum type="arabicParenR"/>
            </a:pPr>
            <a:r>
              <a:rPr lang="en-US" sz="1100" dirty="0"/>
              <a:t> Kubernetes Cluster: Automates deployment, scaling, and management of containerized applications. </a:t>
            </a:r>
          </a:p>
          <a:p>
            <a:pPr>
              <a:lnSpc>
                <a:spcPct val="100000"/>
              </a:lnSpc>
              <a:buAutoNum type="arabicParenR"/>
            </a:pPr>
            <a:r>
              <a:rPr lang="en-US" sz="1100" dirty="0"/>
              <a:t>Prometheus: Monitors and alerts on system performance, collects metrics. </a:t>
            </a:r>
          </a:p>
          <a:p>
            <a:pPr>
              <a:lnSpc>
                <a:spcPct val="100000"/>
              </a:lnSpc>
              <a:buAutoNum type="arabicParenR"/>
            </a:pPr>
            <a:r>
              <a:rPr lang="en-US" sz="1100" dirty="0"/>
              <a:t>Faro Web SDK: Enables web application performance monitoring and analytics.</a:t>
            </a:r>
          </a:p>
          <a:p>
            <a:pPr>
              <a:lnSpc>
                <a:spcPct val="100000"/>
              </a:lnSpc>
              <a:buAutoNum type="arabicParenR"/>
            </a:pPr>
            <a:r>
              <a:rPr lang="en-US" sz="1100" dirty="0"/>
              <a:t> K6 Synthetic: Simulates user interactions to test application performance and reliability. </a:t>
            </a:r>
          </a:p>
          <a:p>
            <a:pPr>
              <a:lnSpc>
                <a:spcPct val="100000"/>
              </a:lnSpc>
              <a:buAutoNum type="arabicParenR"/>
            </a:pPr>
            <a:r>
              <a:rPr lang="en-US" sz="1100" dirty="0"/>
              <a:t>Alloy: Provides real-time visibility into application performance and user experience.</a:t>
            </a:r>
          </a:p>
          <a:p>
            <a:pPr>
              <a:lnSpc>
                <a:spcPct val="100000"/>
              </a:lnSpc>
              <a:buAutoNum type="arabicParenR"/>
            </a:pPr>
            <a:r>
              <a:rPr lang="en-US" sz="1100" dirty="0"/>
              <a:t> Pyroscope: Continuously profiles and optimizes application performance. </a:t>
            </a:r>
          </a:p>
          <a:p>
            <a:pPr>
              <a:lnSpc>
                <a:spcPct val="100000"/>
              </a:lnSpc>
              <a:buAutoNum type="arabicParenR"/>
            </a:pPr>
            <a:r>
              <a:rPr lang="en-US" sz="1100" dirty="0"/>
              <a:t>Tempo: Distributed tracing system for understanding system behavior.</a:t>
            </a:r>
          </a:p>
          <a:p>
            <a:pPr>
              <a:lnSpc>
                <a:spcPct val="100000"/>
              </a:lnSpc>
              <a:buAutoNum type="arabicParenR"/>
            </a:pPr>
            <a:r>
              <a:rPr lang="en-US" sz="1100" dirty="0"/>
              <a:t> SNMP Exporter: Exports metrics from SNMP-enabled devices for monitoring.</a:t>
            </a:r>
          </a:p>
          <a:p>
            <a:pPr>
              <a:lnSpc>
                <a:spcPct val="100000"/>
              </a:lnSpc>
              <a:buAutoNum type="arabicParenR"/>
            </a:pPr>
            <a:r>
              <a:rPr lang="en-US" sz="1100" dirty="0"/>
              <a:t> Mimir: Provides real-time monitoring and alerting for distributed systems.</a:t>
            </a:r>
          </a:p>
          <a:p>
            <a:pPr>
              <a:lnSpc>
                <a:spcPct val="100000"/>
              </a:lnSpc>
              <a:buAutoNum type="arabicParenR"/>
            </a:pPr>
            <a:r>
              <a:rPr lang="en-US" sz="1100" dirty="0"/>
              <a:t> Dashboard/Alert: Visualizes metrics and logs, notifies teams of issues and anomalies.</a:t>
            </a:r>
          </a:p>
        </p:txBody>
      </p:sp>
      <p:cxnSp>
        <p:nvCxnSpPr>
          <p:cNvPr id="19" name="Straight Connector 18">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computer system&#10;&#10;Description automatically generated">
            <a:extLst>
              <a:ext uri="{FF2B5EF4-FFF2-40B4-BE49-F238E27FC236}">
                <a16:creationId xmlns:a16="http://schemas.microsoft.com/office/drawing/2014/main" id="{26F795AF-21D5-6504-A990-FD69EBECBF57}"/>
              </a:ext>
            </a:extLst>
          </p:cNvPr>
          <p:cNvPicPr>
            <a:picLocks noChangeAspect="1"/>
          </p:cNvPicPr>
          <p:nvPr/>
        </p:nvPicPr>
        <p:blipFill>
          <a:blip r:embed="rId2"/>
          <a:stretch>
            <a:fillRect/>
          </a:stretch>
        </p:blipFill>
        <p:spPr>
          <a:xfrm>
            <a:off x="6415260" y="1281647"/>
            <a:ext cx="4824168" cy="4293508"/>
          </a:xfrm>
          <a:prstGeom prst="rect">
            <a:avLst/>
          </a:prstGeom>
        </p:spPr>
      </p:pic>
    </p:spTree>
    <p:extLst>
      <p:ext uri="{BB962C8B-B14F-4D97-AF65-F5344CB8AC3E}">
        <p14:creationId xmlns:p14="http://schemas.microsoft.com/office/powerpoint/2010/main" val="413704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50631" y="670850"/>
            <a:ext cx="10920046" cy="5606858"/>
          </a:xfrm>
        </p:spPr>
        <p:txBody>
          <a:bodyPr>
            <a:normAutofit fontScale="77500" lnSpcReduction="20000"/>
          </a:bodyPr>
          <a:lstStyle/>
          <a:p>
            <a:pPr marL="0" indent="0">
              <a:buNone/>
            </a:pPr>
            <a:r>
              <a:rPr lang="en-US" b="1" dirty="0">
                <a:solidFill>
                  <a:schemeClr val="tx1"/>
                </a:solidFill>
              </a:rPr>
              <a:t>Q3) SNMP traps are not supported in </a:t>
            </a:r>
            <a:r>
              <a:rPr lang="en-US" b="1" dirty="0" err="1">
                <a:solidFill>
                  <a:schemeClr val="tx1"/>
                </a:solidFill>
              </a:rPr>
              <a:t>prometheus</a:t>
            </a:r>
            <a:r>
              <a:rPr lang="en-US" b="1" dirty="0">
                <a:solidFill>
                  <a:schemeClr val="tx1"/>
                </a:solidFill>
              </a:rPr>
              <a:t>, only SNMP exporter can be used(Pull mechanism. Please verify?</a:t>
            </a:r>
          </a:p>
          <a:p>
            <a:pPr marL="0" indent="0">
              <a:buNone/>
            </a:pPr>
            <a:r>
              <a:rPr lang="en-IN" b="1" dirty="0">
                <a:solidFill>
                  <a:schemeClr val="tx1"/>
                </a:solidFill>
                <a:effectLst/>
                <a:latin typeface="Helvetica Neue" panose="02000503000000020004" pitchFamily="2" charset="0"/>
              </a:rPr>
              <a:t>What is SNMP?</a:t>
            </a:r>
            <a:endParaRPr lang="en-IN" dirty="0">
              <a:solidFill>
                <a:schemeClr val="tx1"/>
              </a:solidFill>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SNMP (Simple Network Management Protocol)</a:t>
            </a:r>
            <a:r>
              <a:rPr lang="en-IN" dirty="0">
                <a:effectLst/>
                <a:latin typeface="Helvetica Neue" panose="02000503000000020004" pitchFamily="2" charset="0"/>
              </a:rPr>
              <a:t> is a protocol used for managing devices on IP networks, such as routers, switches, and firewalls. It helps in collecting information about these devices.</a:t>
            </a:r>
          </a:p>
          <a:p>
            <a:pPr marL="0" indent="0">
              <a:buNone/>
            </a:pPr>
            <a:r>
              <a:rPr lang="en-IN" b="1" dirty="0">
                <a:solidFill>
                  <a:schemeClr val="tx1"/>
                </a:solidFill>
                <a:effectLst/>
                <a:latin typeface="Helvetica Neue" panose="02000503000000020004" pitchFamily="2" charset="0"/>
              </a:rPr>
              <a:t>How SNMP Works:</a:t>
            </a:r>
            <a:endParaRPr lang="en-IN" dirty="0">
              <a:solidFill>
                <a:schemeClr val="tx1"/>
              </a:solidFill>
              <a:effectLst/>
              <a:latin typeface="Helvetica Neue" panose="02000503000000020004" pitchFamily="2" charset="0"/>
            </a:endParaRPr>
          </a:p>
          <a:p>
            <a:pPr>
              <a:buFont typeface="Arial" panose="020B0604020202020204" pitchFamily="34" charset="0"/>
              <a:buChar char="•"/>
            </a:pPr>
            <a:r>
              <a:rPr lang="en-IN" b="1" dirty="0">
                <a:solidFill>
                  <a:schemeClr val="tx1"/>
                </a:solidFill>
                <a:effectLst/>
                <a:latin typeface="Helvetica Neue" panose="02000503000000020004" pitchFamily="2" charset="0"/>
              </a:rPr>
              <a:t>SNMP Traps</a:t>
            </a:r>
            <a:r>
              <a:rPr lang="en-IN" dirty="0">
                <a:solidFill>
                  <a:schemeClr val="tx1"/>
                </a:solidFill>
                <a:effectLst/>
                <a:latin typeface="Helvetica Neue" panose="02000503000000020004" pitchFamily="2" charset="0"/>
              </a:rPr>
              <a:t>: </a:t>
            </a:r>
            <a:r>
              <a:rPr lang="en-IN" dirty="0">
                <a:effectLst/>
                <a:latin typeface="Helvetica Neue" panose="02000503000000020004" pitchFamily="2" charset="0"/>
              </a:rPr>
              <a:t>These are messages sent from the network devices to a management system when certain events occur (like an error or failure). This is a </a:t>
            </a:r>
            <a:r>
              <a:rPr lang="en-IN" b="1" dirty="0">
                <a:effectLst/>
                <a:latin typeface="Helvetica Neue" panose="02000503000000020004" pitchFamily="2" charset="0"/>
              </a:rPr>
              <a:t>push</a:t>
            </a:r>
            <a:r>
              <a:rPr lang="en-IN" dirty="0">
                <a:effectLst/>
                <a:latin typeface="Helvetica Neue" panose="02000503000000020004" pitchFamily="2" charset="0"/>
              </a:rPr>
              <a:t> mechanism.</a:t>
            </a:r>
          </a:p>
          <a:p>
            <a:pPr>
              <a:buFont typeface="Arial" panose="020B0604020202020204" pitchFamily="34" charset="0"/>
              <a:buChar char="•"/>
            </a:pPr>
            <a:r>
              <a:rPr lang="en-IN" b="1" dirty="0">
                <a:solidFill>
                  <a:schemeClr val="tx1"/>
                </a:solidFill>
                <a:effectLst/>
                <a:latin typeface="Helvetica Neue" panose="02000503000000020004" pitchFamily="2" charset="0"/>
              </a:rPr>
              <a:t>SNMP Polling</a:t>
            </a:r>
            <a:r>
              <a:rPr lang="en-IN" dirty="0">
                <a:solidFill>
                  <a:schemeClr val="tx1"/>
                </a:solidFill>
                <a:effectLst/>
                <a:latin typeface="Helvetica Neue" panose="02000503000000020004" pitchFamily="2" charset="0"/>
              </a:rPr>
              <a:t>: </a:t>
            </a:r>
            <a:r>
              <a:rPr lang="en-IN" dirty="0">
                <a:effectLst/>
                <a:latin typeface="Helvetica Neue" panose="02000503000000020004" pitchFamily="2" charset="0"/>
              </a:rPr>
              <a:t>This is when the management system regularly requests information from the network devices. This is a </a:t>
            </a:r>
            <a:r>
              <a:rPr lang="en-IN" b="1" dirty="0">
                <a:effectLst/>
                <a:latin typeface="Helvetica Neue" panose="02000503000000020004" pitchFamily="2" charset="0"/>
              </a:rPr>
              <a:t>pull</a:t>
            </a:r>
            <a:r>
              <a:rPr lang="en-IN" dirty="0">
                <a:effectLst/>
                <a:latin typeface="Helvetica Neue" panose="02000503000000020004" pitchFamily="2" charset="0"/>
              </a:rPr>
              <a:t> mechanism.</a:t>
            </a:r>
          </a:p>
          <a:p>
            <a:pPr marL="0" indent="0">
              <a:buNone/>
            </a:pPr>
            <a:r>
              <a:rPr lang="en-IN" b="1" dirty="0">
                <a:solidFill>
                  <a:schemeClr val="tx1"/>
                </a:solidFill>
                <a:effectLst/>
                <a:latin typeface="Helvetica Neue" panose="02000503000000020004" pitchFamily="2" charset="0"/>
              </a:rPr>
              <a:t>Prometheus and SNMP</a:t>
            </a:r>
            <a:endParaRPr lang="en-IN" dirty="0">
              <a:solidFill>
                <a:schemeClr val="tx1"/>
              </a:solidFill>
              <a:effectLst/>
              <a:latin typeface="Helvetica Neue" panose="02000503000000020004" pitchFamily="2" charset="0"/>
            </a:endParaRPr>
          </a:p>
          <a:p>
            <a:r>
              <a:rPr lang="en-IN" dirty="0">
                <a:effectLst/>
                <a:latin typeface="Helvetica Neue" panose="02000503000000020004" pitchFamily="2" charset="0"/>
              </a:rPr>
              <a:t>Prometheus is designed to use the pull mechanism to collect metrics. This means it regularly pulls data from various systems and devices.</a:t>
            </a:r>
          </a:p>
          <a:p>
            <a:pPr marL="0" indent="0">
              <a:buNone/>
            </a:pPr>
            <a:r>
              <a:rPr lang="en-IN" b="1" dirty="0">
                <a:solidFill>
                  <a:schemeClr val="tx1"/>
                </a:solidFill>
                <a:effectLst/>
                <a:latin typeface="Helvetica Neue" panose="02000503000000020004" pitchFamily="2" charset="0"/>
              </a:rPr>
              <a:t>SNMP Exporter for Prometheus</a:t>
            </a:r>
            <a:endParaRPr lang="en-IN" dirty="0">
              <a:solidFill>
                <a:schemeClr val="tx1"/>
              </a:solidFill>
              <a:effectLst/>
              <a:latin typeface="Helvetica Neue" panose="02000503000000020004" pitchFamily="2" charset="0"/>
            </a:endParaRPr>
          </a:p>
          <a:p>
            <a:pPr>
              <a:buFont typeface="Arial" panose="020B0604020202020204" pitchFamily="34" charset="0"/>
              <a:buChar char="•"/>
            </a:pPr>
            <a:r>
              <a:rPr lang="en-IN" b="1" dirty="0">
                <a:solidFill>
                  <a:schemeClr val="tx1"/>
                </a:solidFill>
                <a:effectLst/>
                <a:latin typeface="Helvetica Neue" panose="02000503000000020004" pitchFamily="2" charset="0"/>
              </a:rPr>
              <a:t>SNMP Exporter</a:t>
            </a:r>
            <a:r>
              <a:rPr lang="en-IN" dirty="0">
                <a:solidFill>
                  <a:schemeClr val="tx1"/>
                </a:solidFill>
                <a:effectLst/>
                <a:latin typeface="Helvetica Neue" panose="02000503000000020004" pitchFamily="2" charset="0"/>
              </a:rPr>
              <a:t>: </a:t>
            </a:r>
            <a:r>
              <a:rPr lang="en-IN" dirty="0">
                <a:effectLst/>
                <a:latin typeface="Helvetica Neue" panose="02000503000000020004" pitchFamily="2" charset="0"/>
              </a:rPr>
              <a:t>In Prometheus, the SNMP exporter is used to collect metrics from network devices. It acts as an intermediary that pulls data from network devices using SNMP and then exposes this data in a format that Prometheus can scrape.</a:t>
            </a:r>
          </a:p>
          <a:p>
            <a:pPr marL="0" indent="0">
              <a:buNone/>
            </a:pPr>
            <a:r>
              <a:rPr lang="en-IN" b="1" dirty="0">
                <a:solidFill>
                  <a:schemeClr val="tx1"/>
                </a:solidFill>
                <a:effectLst/>
                <a:latin typeface="Helvetica Neue" panose="02000503000000020004" pitchFamily="2" charset="0"/>
              </a:rPr>
              <a:t>Key Points:</a:t>
            </a:r>
            <a:endParaRPr lang="en-IN" dirty="0">
              <a:solidFill>
                <a:schemeClr val="tx1"/>
              </a:solidFill>
              <a:effectLst/>
              <a:latin typeface="Helvetica Neue" panose="02000503000000020004" pitchFamily="2" charset="0"/>
            </a:endParaRPr>
          </a:p>
          <a:p>
            <a:pPr>
              <a:buFont typeface="+mj-lt"/>
              <a:buAutoNum type="arabicPeriod"/>
            </a:pPr>
            <a:r>
              <a:rPr lang="en-IN" b="1" dirty="0">
                <a:solidFill>
                  <a:schemeClr val="tx1"/>
                </a:solidFill>
                <a:effectLst/>
                <a:latin typeface="Helvetica Neue" panose="02000503000000020004" pitchFamily="2" charset="0"/>
              </a:rPr>
              <a:t>No SNMP Traps Support</a:t>
            </a:r>
            <a:r>
              <a:rPr lang="en-IN" dirty="0">
                <a:solidFill>
                  <a:schemeClr val="tx1"/>
                </a:solidFill>
                <a:effectLst/>
                <a:latin typeface="Helvetica Neue" panose="02000503000000020004" pitchFamily="2" charset="0"/>
              </a:rPr>
              <a:t>: </a:t>
            </a:r>
            <a:r>
              <a:rPr lang="en-IN" dirty="0">
                <a:effectLst/>
                <a:latin typeface="Helvetica Neue" panose="02000503000000020004" pitchFamily="2" charset="0"/>
              </a:rPr>
              <a:t>Prometheus does not support SNMP traps (the push mechanism). It cannot receive and process trap messages directly from network devices.</a:t>
            </a:r>
          </a:p>
          <a:p>
            <a:pPr>
              <a:buFont typeface="+mj-lt"/>
              <a:buAutoNum type="arabicPeriod"/>
            </a:pPr>
            <a:r>
              <a:rPr lang="en-IN" b="1" dirty="0">
                <a:solidFill>
                  <a:schemeClr val="tx1"/>
                </a:solidFill>
                <a:effectLst/>
                <a:latin typeface="Helvetica Neue" panose="02000503000000020004" pitchFamily="2" charset="0"/>
              </a:rPr>
              <a:t>Only SNMP Exporter</a:t>
            </a:r>
            <a:r>
              <a:rPr lang="en-IN" dirty="0">
                <a:solidFill>
                  <a:schemeClr val="tx1"/>
                </a:solidFill>
                <a:effectLst/>
                <a:latin typeface="Helvetica Neue" panose="02000503000000020004" pitchFamily="2" charset="0"/>
              </a:rPr>
              <a:t>: </a:t>
            </a:r>
            <a:r>
              <a:rPr lang="en-IN" dirty="0">
                <a:effectLst/>
                <a:latin typeface="Helvetica Neue" panose="02000503000000020004" pitchFamily="2" charset="0"/>
              </a:rPr>
              <a:t>Prometheus uses the SNMP exporter, which uses the pull mechanism. It regularly requests (polls) metrics from network devices and makes them available to Prometheus.</a:t>
            </a:r>
          </a:p>
          <a:p>
            <a:endParaRPr lang="en-US" dirty="0"/>
          </a:p>
        </p:txBody>
      </p:sp>
    </p:spTree>
    <p:extLst>
      <p:ext uri="{BB962C8B-B14F-4D97-AF65-F5344CB8AC3E}">
        <p14:creationId xmlns:p14="http://schemas.microsoft.com/office/powerpoint/2010/main" val="10042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15462" y="562708"/>
            <a:ext cx="10990384" cy="5715000"/>
          </a:xfrm>
        </p:spPr>
        <p:txBody>
          <a:bodyPr>
            <a:normAutofit fontScale="85000" lnSpcReduction="10000"/>
          </a:bodyPr>
          <a:lstStyle/>
          <a:p>
            <a:pPr marL="0" indent="0">
              <a:buNone/>
            </a:pPr>
            <a:r>
              <a:rPr lang="en-US" b="1" dirty="0">
                <a:solidFill>
                  <a:schemeClr val="tx1"/>
                </a:solidFill>
              </a:rPr>
              <a:t>Q4) If the device is not supported, then we would need the MIB's from OEM to compile and load it in </a:t>
            </a:r>
            <a:r>
              <a:rPr lang="en-US" b="1" dirty="0" err="1">
                <a:solidFill>
                  <a:schemeClr val="tx1"/>
                </a:solidFill>
              </a:rPr>
              <a:t>prometheus</a:t>
            </a:r>
            <a:r>
              <a:rPr lang="en-US" b="1" dirty="0">
                <a:solidFill>
                  <a:schemeClr val="tx1"/>
                </a:solidFill>
              </a:rPr>
              <a:t>.  so have the list of supported devices ready with presales?</a:t>
            </a:r>
          </a:p>
          <a:p>
            <a:pPr>
              <a:buFont typeface="+mj-lt"/>
              <a:buAutoNum type="arabicPeriod"/>
            </a:pPr>
            <a:r>
              <a:rPr lang="en-IN" b="1" dirty="0">
                <a:effectLst/>
                <a:latin typeface="Helvetica Neue" panose="02000503000000020004" pitchFamily="2" charset="0"/>
              </a:rPr>
              <a:t>Supported Devices</a:t>
            </a:r>
            <a:r>
              <a:rPr lang="en-IN" dirty="0">
                <a:effectLst/>
                <a:latin typeface="Helvetica Neue" panose="02000503000000020004" pitchFamily="2" charset="0"/>
              </a:rPr>
              <a:t>: Prometheus can monitor many common network devices using the SNMP exporter.</a:t>
            </a:r>
          </a:p>
          <a:p>
            <a:pPr>
              <a:buFont typeface="+mj-lt"/>
              <a:buAutoNum type="arabicPeriod"/>
            </a:pPr>
            <a:r>
              <a:rPr lang="en-IN" b="1" dirty="0">
                <a:effectLst/>
                <a:latin typeface="Helvetica Neue" panose="02000503000000020004" pitchFamily="2" charset="0"/>
              </a:rPr>
              <a:t>When a Device is Not Supported</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b="1" dirty="0">
                <a:effectLst/>
                <a:latin typeface="Helvetica Neue" panose="02000503000000020004" pitchFamily="2" charset="0"/>
              </a:rPr>
              <a:t>MIBs Needed</a:t>
            </a:r>
            <a:r>
              <a:rPr lang="en-IN" dirty="0">
                <a:effectLst/>
                <a:latin typeface="Helvetica Neue" panose="02000503000000020004" pitchFamily="2" charset="0"/>
              </a:rPr>
              <a:t>: If a specific device is not supported, you need its MIBs (Management Information Bases) from the device manufacturer (OEM).</a:t>
            </a:r>
          </a:p>
          <a:p>
            <a:pPr marL="742950" lvl="1" indent="-285750">
              <a:buFont typeface="Arial" panose="020B0604020202020204" pitchFamily="34" charset="0"/>
              <a:buChar char="•"/>
            </a:pPr>
            <a:r>
              <a:rPr lang="en-IN" b="1" dirty="0">
                <a:effectLst/>
                <a:latin typeface="Helvetica Neue" panose="02000503000000020004" pitchFamily="2" charset="0"/>
              </a:rPr>
              <a:t>Compile and Load</a:t>
            </a:r>
            <a:r>
              <a:rPr lang="en-IN" dirty="0">
                <a:effectLst/>
                <a:latin typeface="Helvetica Neue" panose="02000503000000020004" pitchFamily="2" charset="0"/>
              </a:rPr>
              <a:t>: You compile these MIBs and load them into the SNMP exporter to make the device compatible with Prometheus.</a:t>
            </a:r>
          </a:p>
          <a:p>
            <a:pPr marL="0" indent="0">
              <a:buNone/>
            </a:pPr>
            <a:r>
              <a:rPr lang="en-IN" b="1" dirty="0">
                <a:solidFill>
                  <a:schemeClr val="tx1"/>
                </a:solidFill>
                <a:effectLst/>
                <a:latin typeface="Helvetica Neue" panose="02000503000000020004" pitchFamily="2" charset="0"/>
              </a:rPr>
              <a:t>Key Steps:</a:t>
            </a:r>
            <a:endParaRPr lang="en-IN" dirty="0">
              <a:solidFill>
                <a:schemeClr val="tx1"/>
              </a:solidFill>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Check Supported Devices</a:t>
            </a:r>
            <a:r>
              <a:rPr lang="en-IN" dirty="0">
                <a:effectLst/>
                <a:latin typeface="Helvetica Neue" panose="02000503000000020004" pitchFamily="2" charset="0"/>
              </a:rPr>
              <a:t>: Keep a list of devices that are already supported by the SNMP exporter.</a:t>
            </a:r>
          </a:p>
          <a:p>
            <a:pPr>
              <a:buFont typeface="+mj-lt"/>
              <a:buAutoNum type="arabicPeriod"/>
            </a:pPr>
            <a:r>
              <a:rPr lang="en-IN" b="1" dirty="0">
                <a:effectLst/>
                <a:latin typeface="Helvetica Neue" panose="02000503000000020004" pitchFamily="2" charset="0"/>
              </a:rPr>
              <a:t>Get MIBs for Unsupported Devices</a:t>
            </a:r>
            <a:r>
              <a:rPr lang="en-IN" dirty="0">
                <a:effectLst/>
                <a:latin typeface="Helvetica Neue" panose="02000503000000020004" pitchFamily="2" charset="0"/>
              </a:rPr>
              <a:t>: Contact the OEM to get the MIBs for any unsupported device.</a:t>
            </a:r>
          </a:p>
          <a:p>
            <a:pPr>
              <a:buFont typeface="+mj-lt"/>
              <a:buAutoNum type="arabicPeriod"/>
            </a:pPr>
            <a:r>
              <a:rPr lang="en-IN" b="1" dirty="0">
                <a:effectLst/>
                <a:latin typeface="Helvetica Neue" panose="02000503000000020004" pitchFamily="2" charset="0"/>
              </a:rPr>
              <a:t>Compile and Load MIBs</a:t>
            </a:r>
            <a:r>
              <a:rPr lang="en-IN" dirty="0">
                <a:effectLst/>
                <a:latin typeface="Helvetica Neue" panose="02000503000000020004" pitchFamily="2" charset="0"/>
              </a:rPr>
              <a:t>: Use the MIBs to extend the SNMP exporter’s capabilities to include the new device.</a:t>
            </a:r>
          </a:p>
          <a:p>
            <a:pPr marL="0" indent="0">
              <a:buNone/>
            </a:pPr>
            <a:r>
              <a:rPr lang="en-IN" b="1" dirty="0">
                <a:effectLst/>
                <a:latin typeface="Helvetica Neue" panose="02000503000000020004" pitchFamily="2" charset="0"/>
              </a:rPr>
              <a:t>In Summary:</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Supported Devices</a:t>
            </a:r>
            <a:r>
              <a:rPr lang="en-IN" dirty="0">
                <a:effectLst/>
                <a:latin typeface="Helvetica Neue" panose="02000503000000020004" pitchFamily="2" charset="0"/>
              </a:rPr>
              <a:t>: Use directly with SNMP exporter.</a:t>
            </a:r>
          </a:p>
          <a:p>
            <a:pPr>
              <a:buFont typeface="Arial" panose="020B0604020202020204" pitchFamily="34" charset="0"/>
              <a:buChar char="•"/>
            </a:pPr>
            <a:r>
              <a:rPr lang="en-IN" b="1" dirty="0">
                <a:effectLst/>
                <a:latin typeface="Helvetica Neue" panose="02000503000000020004" pitchFamily="2" charset="0"/>
              </a:rPr>
              <a:t>Unsupported Devices</a:t>
            </a:r>
            <a:r>
              <a:rPr lang="en-IN" dirty="0">
                <a:effectLst/>
                <a:latin typeface="Helvetica Neue" panose="02000503000000020004" pitchFamily="2" charset="0"/>
              </a:rPr>
              <a:t>: Obtain and compile MIBs from OEM to make them work with Prometheus.</a:t>
            </a:r>
          </a:p>
          <a:p>
            <a:pPr>
              <a:buFont typeface="Arial" panose="020B0604020202020204" pitchFamily="34" charset="0"/>
              <a:buChar char="•"/>
            </a:pPr>
            <a:r>
              <a:rPr lang="en-IN" b="1" dirty="0">
                <a:effectLst/>
                <a:latin typeface="Helvetica Neue" panose="02000503000000020004" pitchFamily="2" charset="0"/>
              </a:rPr>
              <a:t>List Ready with Presales</a:t>
            </a:r>
            <a:r>
              <a:rPr lang="en-IN" dirty="0">
                <a:effectLst/>
                <a:latin typeface="Helvetica Neue" panose="02000503000000020004" pitchFamily="2" charset="0"/>
              </a:rPr>
              <a:t>: Have a list of supported devices ready to provide to presales teams for quick reference.</a:t>
            </a:r>
          </a:p>
          <a:p>
            <a:pPr marL="0" indent="0">
              <a:buNone/>
            </a:pPr>
            <a:r>
              <a:rPr lang="en-IN" dirty="0">
                <a:effectLst/>
                <a:latin typeface="Helvetica Neue" panose="02000503000000020004" pitchFamily="2" charset="0"/>
              </a:rPr>
              <a:t>This ensures that you can monitor both supported and unsupported devices efficiently with Prometheus.</a:t>
            </a:r>
          </a:p>
          <a:p>
            <a:pPr marL="0" indent="0">
              <a:buNone/>
            </a:pPr>
            <a:endParaRPr lang="en-US" b="1" dirty="0"/>
          </a:p>
        </p:txBody>
      </p:sp>
    </p:spTree>
    <p:extLst>
      <p:ext uri="{BB962C8B-B14F-4D97-AF65-F5344CB8AC3E}">
        <p14:creationId xmlns:p14="http://schemas.microsoft.com/office/powerpoint/2010/main" val="111782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15462" y="562708"/>
            <a:ext cx="10990384" cy="5715000"/>
          </a:xfrm>
        </p:spPr>
        <p:txBody>
          <a:bodyPr>
            <a:normAutofit fontScale="32500" lnSpcReduction="20000"/>
          </a:bodyPr>
          <a:lstStyle/>
          <a:p>
            <a:pPr marL="0" indent="0">
              <a:buNone/>
            </a:pPr>
            <a:r>
              <a:rPr lang="en-IN" sz="2500" b="1" dirty="0">
                <a:effectLst/>
                <a:latin typeface="Helvetica Neue" panose="02000503000000020004" pitchFamily="2" charset="0"/>
              </a:rPr>
              <a:t>Commonly Supported Devices by Prometheus SNMP Exporter</a:t>
            </a:r>
            <a:endParaRPr lang="en-IN" sz="2500" dirty="0">
              <a:effectLst/>
              <a:latin typeface="Helvetica Neue" panose="02000503000000020004" pitchFamily="2" charset="0"/>
            </a:endParaRPr>
          </a:p>
          <a:p>
            <a:pPr>
              <a:buFont typeface="+mj-lt"/>
              <a:buAutoNum type="arabicPeriod"/>
            </a:pPr>
            <a:r>
              <a:rPr lang="en-IN" sz="2500" b="1" dirty="0">
                <a:effectLst/>
                <a:latin typeface="Helvetica Neue" panose="02000503000000020004" pitchFamily="2" charset="0"/>
              </a:rPr>
              <a:t>Cisco</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Routers</a:t>
            </a:r>
          </a:p>
          <a:p>
            <a:pPr marL="742950" lvl="1" indent="-285750">
              <a:buFont typeface="Arial" panose="020B0604020202020204" pitchFamily="34" charset="0"/>
              <a:buChar char="•"/>
            </a:pPr>
            <a:r>
              <a:rPr lang="en-IN" sz="2500" dirty="0">
                <a:effectLst/>
                <a:latin typeface="Helvetica Neue" panose="02000503000000020004" pitchFamily="2" charset="0"/>
              </a:rPr>
              <a:t>Switches</a:t>
            </a:r>
          </a:p>
          <a:p>
            <a:pPr marL="742950" lvl="1" indent="-285750">
              <a:buFont typeface="Arial" panose="020B0604020202020204" pitchFamily="34" charset="0"/>
              <a:buChar char="•"/>
            </a:pPr>
            <a:r>
              <a:rPr lang="en-IN" sz="2500" dirty="0">
                <a:effectLst/>
                <a:latin typeface="Helvetica Neue" panose="02000503000000020004" pitchFamily="2" charset="0"/>
              </a:rPr>
              <a:t>Firewalls (e.g., Cisco ASA)</a:t>
            </a:r>
          </a:p>
          <a:p>
            <a:pPr>
              <a:buFont typeface="+mj-lt"/>
              <a:buAutoNum type="arabicPeriod"/>
            </a:pPr>
            <a:r>
              <a:rPr lang="en-IN" sz="2500" b="1" dirty="0">
                <a:effectLst/>
                <a:latin typeface="Helvetica Neue" panose="02000503000000020004" pitchFamily="2" charset="0"/>
              </a:rPr>
              <a:t>Juniper</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Routers (e.g., MX Series)</a:t>
            </a:r>
          </a:p>
          <a:p>
            <a:pPr marL="742950" lvl="1" indent="-285750">
              <a:buFont typeface="Arial" panose="020B0604020202020204" pitchFamily="34" charset="0"/>
              <a:buChar char="•"/>
            </a:pPr>
            <a:r>
              <a:rPr lang="en-IN" sz="2500" dirty="0">
                <a:effectLst/>
                <a:latin typeface="Helvetica Neue" panose="02000503000000020004" pitchFamily="2" charset="0"/>
              </a:rPr>
              <a:t>Switches (e.g., EX Series)</a:t>
            </a:r>
          </a:p>
          <a:p>
            <a:pPr marL="742950" lvl="1" indent="-285750">
              <a:buFont typeface="Arial" panose="020B0604020202020204" pitchFamily="34" charset="0"/>
              <a:buChar char="•"/>
            </a:pPr>
            <a:r>
              <a:rPr lang="en-IN" sz="2500" dirty="0">
                <a:effectLst/>
                <a:latin typeface="Helvetica Neue" panose="02000503000000020004" pitchFamily="2" charset="0"/>
              </a:rPr>
              <a:t>Firewalls (e.g., SRX Series)</a:t>
            </a:r>
          </a:p>
          <a:p>
            <a:pPr>
              <a:buFont typeface="+mj-lt"/>
              <a:buAutoNum type="arabicPeriod"/>
            </a:pPr>
            <a:r>
              <a:rPr lang="en-IN" sz="2500" b="1" dirty="0">
                <a:effectLst/>
                <a:latin typeface="Helvetica Neue" panose="02000503000000020004" pitchFamily="2" charset="0"/>
              </a:rPr>
              <a:t>HP / HPE</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err="1">
                <a:effectLst/>
                <a:latin typeface="Helvetica Neue" panose="02000503000000020004" pitchFamily="2" charset="0"/>
              </a:rPr>
              <a:t>ProCurve</a:t>
            </a:r>
            <a:r>
              <a:rPr lang="en-IN" sz="2500" dirty="0">
                <a:effectLst/>
                <a:latin typeface="Helvetica Neue" panose="02000503000000020004" pitchFamily="2" charset="0"/>
              </a:rPr>
              <a:t> Switches</a:t>
            </a:r>
          </a:p>
          <a:p>
            <a:pPr marL="742950" lvl="1" indent="-285750">
              <a:buFont typeface="Arial" panose="020B0604020202020204" pitchFamily="34" charset="0"/>
              <a:buChar char="•"/>
            </a:pPr>
            <a:r>
              <a:rPr lang="en-IN" sz="2500" dirty="0">
                <a:effectLst/>
                <a:latin typeface="Helvetica Neue" panose="02000503000000020004" pitchFamily="2" charset="0"/>
              </a:rPr>
              <a:t>Aruba Network Devices</a:t>
            </a:r>
          </a:p>
          <a:p>
            <a:pPr>
              <a:buFont typeface="+mj-lt"/>
              <a:buAutoNum type="arabicPeriod"/>
            </a:pPr>
            <a:r>
              <a:rPr lang="en-IN" sz="2500" b="1" dirty="0">
                <a:effectLst/>
                <a:latin typeface="Helvetica Neue" panose="02000503000000020004" pitchFamily="2" charset="0"/>
              </a:rPr>
              <a:t>Dell</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err="1">
                <a:effectLst/>
                <a:latin typeface="Helvetica Neue" panose="02000503000000020004" pitchFamily="2" charset="0"/>
              </a:rPr>
              <a:t>PowerConnect</a:t>
            </a:r>
            <a:r>
              <a:rPr lang="en-IN" sz="2500" dirty="0">
                <a:effectLst/>
                <a:latin typeface="Helvetica Neue" panose="02000503000000020004" pitchFamily="2" charset="0"/>
              </a:rPr>
              <a:t> Switches</a:t>
            </a:r>
          </a:p>
          <a:p>
            <a:pPr marL="742950" lvl="1" indent="-285750">
              <a:buFont typeface="Arial" panose="020B0604020202020204" pitchFamily="34" charset="0"/>
              <a:buChar char="•"/>
            </a:pPr>
            <a:r>
              <a:rPr lang="en-IN" sz="2500" dirty="0">
                <a:effectLst/>
                <a:latin typeface="Helvetica Neue" panose="02000503000000020004" pitchFamily="2" charset="0"/>
              </a:rPr>
              <a:t>Dell EMC Network Devices</a:t>
            </a:r>
          </a:p>
          <a:p>
            <a:pPr>
              <a:buFont typeface="+mj-lt"/>
              <a:buAutoNum type="arabicPeriod"/>
            </a:pPr>
            <a:r>
              <a:rPr lang="en-IN" sz="2500" b="1" dirty="0">
                <a:effectLst/>
                <a:latin typeface="Helvetica Neue" panose="02000503000000020004" pitchFamily="2" charset="0"/>
              </a:rPr>
              <a:t>Arista Networks</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Switches</a:t>
            </a:r>
          </a:p>
          <a:p>
            <a:pPr>
              <a:buFont typeface="+mj-lt"/>
              <a:buAutoNum type="arabicPeriod"/>
            </a:pPr>
            <a:r>
              <a:rPr lang="en-IN" sz="2500" b="1" dirty="0" err="1">
                <a:effectLst/>
                <a:latin typeface="Helvetica Neue" panose="02000503000000020004" pitchFamily="2" charset="0"/>
              </a:rPr>
              <a:t>Netgear</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Switches</a:t>
            </a:r>
          </a:p>
          <a:p>
            <a:pPr marL="742950" lvl="1" indent="-285750">
              <a:buFont typeface="Arial" panose="020B0604020202020204" pitchFamily="34" charset="0"/>
              <a:buChar char="•"/>
            </a:pPr>
            <a:r>
              <a:rPr lang="en-IN" sz="2500" dirty="0">
                <a:effectLst/>
                <a:latin typeface="Helvetica Neue" panose="02000503000000020004" pitchFamily="2" charset="0"/>
              </a:rPr>
              <a:t>Routers</a:t>
            </a:r>
          </a:p>
          <a:p>
            <a:pPr>
              <a:buFont typeface="+mj-lt"/>
              <a:buAutoNum type="arabicPeriod"/>
            </a:pPr>
            <a:r>
              <a:rPr lang="en-IN" sz="2500" b="1" dirty="0">
                <a:effectLst/>
                <a:latin typeface="Helvetica Neue" panose="02000503000000020004" pitchFamily="2" charset="0"/>
              </a:rPr>
              <a:t>Fortinet</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Firewalls (e.g., FortiGate)</a:t>
            </a:r>
          </a:p>
          <a:p>
            <a:pPr>
              <a:buFont typeface="+mj-lt"/>
              <a:buAutoNum type="arabicPeriod"/>
            </a:pPr>
            <a:r>
              <a:rPr lang="en-IN" sz="2500" b="1" dirty="0">
                <a:effectLst/>
                <a:latin typeface="Helvetica Neue" panose="02000503000000020004" pitchFamily="2" charset="0"/>
              </a:rPr>
              <a:t>Palo Alto Networks</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Firewalls</a:t>
            </a:r>
          </a:p>
          <a:p>
            <a:pPr>
              <a:buFont typeface="+mj-lt"/>
              <a:buAutoNum type="arabicPeriod"/>
            </a:pPr>
            <a:r>
              <a:rPr lang="en-IN" sz="2500" b="1" dirty="0">
                <a:effectLst/>
                <a:latin typeface="Helvetica Neue" panose="02000503000000020004" pitchFamily="2" charset="0"/>
              </a:rPr>
              <a:t>F5 Networks</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Load Balancers</a:t>
            </a:r>
          </a:p>
          <a:p>
            <a:pPr>
              <a:buFont typeface="+mj-lt"/>
              <a:buAutoNum type="arabicPeriod"/>
            </a:pPr>
            <a:r>
              <a:rPr lang="en-IN" sz="2500" b="1" dirty="0" err="1">
                <a:effectLst/>
                <a:latin typeface="Helvetica Neue" panose="02000503000000020004" pitchFamily="2" charset="0"/>
              </a:rPr>
              <a:t>MikroTik</a:t>
            </a:r>
            <a:endParaRPr lang="en-IN" sz="2500" dirty="0">
              <a:effectLst/>
              <a:latin typeface="Helvetica Neue" panose="02000503000000020004" pitchFamily="2" charset="0"/>
            </a:endParaRPr>
          </a:p>
          <a:p>
            <a:pPr marL="742950" lvl="1" indent="-285750">
              <a:buFont typeface="Arial" panose="020B0604020202020204" pitchFamily="34" charset="0"/>
              <a:buChar char="•"/>
            </a:pPr>
            <a:r>
              <a:rPr lang="en-IN" sz="2500" dirty="0">
                <a:effectLst/>
                <a:latin typeface="Helvetica Neue" panose="02000503000000020004" pitchFamily="2" charset="0"/>
              </a:rPr>
              <a:t>Routers</a:t>
            </a:r>
          </a:p>
          <a:p>
            <a:pPr marL="742950" lvl="1" indent="-285750">
              <a:buFont typeface="Arial" panose="020B0604020202020204" pitchFamily="34" charset="0"/>
              <a:buChar char="•"/>
            </a:pPr>
            <a:r>
              <a:rPr lang="en-IN" sz="2500" dirty="0">
                <a:effectLst/>
                <a:latin typeface="Helvetica Neue" panose="02000503000000020004" pitchFamily="2" charset="0"/>
              </a:rPr>
              <a:t>Switches</a:t>
            </a:r>
          </a:p>
          <a:p>
            <a:pPr marL="0" indent="0">
              <a:buNone/>
            </a:pPr>
            <a:endParaRPr lang="en-US" b="1" dirty="0"/>
          </a:p>
        </p:txBody>
      </p:sp>
    </p:spTree>
    <p:extLst>
      <p:ext uri="{BB962C8B-B14F-4D97-AF65-F5344CB8AC3E}">
        <p14:creationId xmlns:p14="http://schemas.microsoft.com/office/powerpoint/2010/main" val="22643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598682"/>
            <a:ext cx="10907485" cy="5664958"/>
          </a:xfrm>
        </p:spPr>
        <p:txBody>
          <a:bodyPr>
            <a:normAutofit fontScale="92500" lnSpcReduction="10000"/>
          </a:bodyPr>
          <a:lstStyle/>
          <a:p>
            <a:pPr marL="0" indent="0">
              <a:buNone/>
            </a:pPr>
            <a:r>
              <a:rPr lang="en-US" b="1" dirty="0">
                <a:solidFill>
                  <a:schemeClr val="tx1"/>
                </a:solidFill>
              </a:rPr>
              <a:t>Q1)  Grafana Loki or ELK. Use cases for both to decide which one should we suggest for Log solution?</a:t>
            </a:r>
          </a:p>
          <a:p>
            <a:pPr marL="0" indent="0">
              <a:buNone/>
            </a:pPr>
            <a:r>
              <a:rPr lang="en-IN" b="1" dirty="0">
                <a:effectLst/>
                <a:latin typeface="Helvetica Neue" panose="02000503000000020004" pitchFamily="2" charset="0"/>
              </a:rPr>
              <a:t>Grafana Loki</a:t>
            </a:r>
            <a:endParaRPr lang="en-IN" dirty="0">
              <a:effectLst/>
              <a:latin typeface="Helvetica Neue" panose="02000503000000020004" pitchFamily="2" charset="0"/>
            </a:endParaRPr>
          </a:p>
          <a:p>
            <a:pPr marL="0" indent="0">
              <a:buNone/>
            </a:pPr>
            <a:r>
              <a:rPr lang="en-IN" b="1" dirty="0">
                <a:effectLst/>
                <a:latin typeface="Helvetica Neue" panose="02000503000000020004" pitchFamily="2" charset="0"/>
              </a:rPr>
              <a:t>What is Grafana Loki?</a:t>
            </a:r>
            <a:endParaRPr lang="en-IN" dirty="0">
              <a:effectLst/>
              <a:latin typeface="Helvetica Neue" panose="02000503000000020004" pitchFamily="2" charset="0"/>
            </a:endParaRPr>
          </a:p>
          <a:p>
            <a:r>
              <a:rPr lang="en-IN" dirty="0">
                <a:effectLst/>
                <a:latin typeface="Helvetica Neue" panose="02000503000000020004" pitchFamily="2" charset="0"/>
              </a:rPr>
              <a:t>Grafana Loki is a log aggregation system designed to store and query logs. It’s part of the Grafana ecosystem and is known for its simplicity and efficiency.</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Scalability</a:t>
            </a:r>
            <a:r>
              <a:rPr lang="en-IN" dirty="0">
                <a:effectLst/>
                <a:latin typeface="Helvetica Neue" panose="02000503000000020004" pitchFamily="2" charset="0"/>
              </a:rPr>
              <a:t>: Loki is built to handle large volumes of log data efficiently.</a:t>
            </a:r>
          </a:p>
          <a:p>
            <a:pPr>
              <a:buFont typeface="Arial" panose="020B0604020202020204" pitchFamily="34" charset="0"/>
              <a:buChar char="•"/>
            </a:pPr>
            <a:r>
              <a:rPr lang="en-IN" b="1" dirty="0">
                <a:effectLst/>
                <a:latin typeface="Helvetica Neue" panose="02000503000000020004" pitchFamily="2" charset="0"/>
              </a:rPr>
              <a:t>Low Cost</a:t>
            </a:r>
            <a:r>
              <a:rPr lang="en-IN" dirty="0">
                <a:effectLst/>
                <a:latin typeface="Helvetica Neue" panose="02000503000000020004" pitchFamily="2" charset="0"/>
              </a:rPr>
              <a:t>: It uses less storage by only indexing the metadata (labels) of logs instead of the full text.</a:t>
            </a:r>
          </a:p>
          <a:p>
            <a:pPr>
              <a:buFont typeface="Arial" panose="020B0604020202020204" pitchFamily="34" charset="0"/>
              <a:buChar char="•"/>
            </a:pPr>
            <a:r>
              <a:rPr lang="en-IN" b="1" dirty="0">
                <a:effectLst/>
                <a:latin typeface="Helvetica Neue" panose="02000503000000020004" pitchFamily="2" charset="0"/>
              </a:rPr>
              <a:t>Integration</a:t>
            </a:r>
            <a:r>
              <a:rPr lang="en-IN" dirty="0">
                <a:effectLst/>
                <a:latin typeface="Helvetica Neue" panose="02000503000000020004" pitchFamily="2" charset="0"/>
              </a:rPr>
              <a:t>: Works seamlessly with Grafana for log visualization and monitoring.</a:t>
            </a:r>
          </a:p>
          <a:p>
            <a:pPr>
              <a:buFont typeface="Arial" panose="020B0604020202020204" pitchFamily="34" charset="0"/>
              <a:buChar char="•"/>
            </a:pPr>
            <a:r>
              <a:rPr lang="en-IN" b="1" dirty="0">
                <a:effectLst/>
                <a:latin typeface="Helvetica Neue" panose="02000503000000020004" pitchFamily="2" charset="0"/>
              </a:rPr>
              <a:t>Simple Setup</a:t>
            </a:r>
            <a:r>
              <a:rPr lang="en-IN" dirty="0">
                <a:effectLst/>
                <a:latin typeface="Helvetica Neue" panose="02000503000000020004" pitchFamily="2" charset="0"/>
              </a:rPr>
              <a:t>: Easy to set up and use, especially if you're already using Grafana.</a:t>
            </a:r>
          </a:p>
          <a:p>
            <a:pPr marL="0" indent="0">
              <a:buNone/>
            </a:pPr>
            <a:r>
              <a:rPr lang="en-IN" b="1" dirty="0">
                <a:effectLst/>
                <a:latin typeface="Helvetica Neue" panose="02000503000000020004" pitchFamily="2" charset="0"/>
              </a:rPr>
              <a:t>Use Cases</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Cloud-Native Environments</a:t>
            </a:r>
            <a:r>
              <a:rPr lang="en-IN" dirty="0">
                <a:effectLst/>
                <a:latin typeface="Helvetica Neue" panose="02000503000000020004" pitchFamily="2" charset="0"/>
              </a:rPr>
              <a:t>: Ideal for Kubernetes and other containerized environments due to its efficient handling of log data.</a:t>
            </a:r>
          </a:p>
          <a:p>
            <a:pPr>
              <a:buFont typeface="+mj-lt"/>
              <a:buAutoNum type="arabicPeriod"/>
            </a:pPr>
            <a:r>
              <a:rPr lang="en-IN" b="1" dirty="0">
                <a:effectLst/>
                <a:latin typeface="Helvetica Neue" panose="02000503000000020004" pitchFamily="2" charset="0"/>
              </a:rPr>
              <a:t>Cost-Effective Log Storage</a:t>
            </a:r>
            <a:r>
              <a:rPr lang="en-IN" dirty="0">
                <a:effectLst/>
                <a:latin typeface="Helvetica Neue" panose="02000503000000020004" pitchFamily="2" charset="0"/>
              </a:rPr>
              <a:t>: Suitable for organizations looking to reduce log storage costs.</a:t>
            </a:r>
          </a:p>
          <a:p>
            <a:pPr>
              <a:buFont typeface="+mj-lt"/>
              <a:buAutoNum type="arabicPeriod"/>
            </a:pPr>
            <a:r>
              <a:rPr lang="en-IN" b="1" dirty="0">
                <a:effectLst/>
                <a:latin typeface="Helvetica Neue" panose="02000503000000020004" pitchFamily="2" charset="0"/>
              </a:rPr>
              <a:t>Existing Grafana Users</a:t>
            </a:r>
            <a:r>
              <a:rPr lang="en-IN" dirty="0">
                <a:effectLst/>
                <a:latin typeface="Helvetica Neue" panose="02000503000000020004" pitchFamily="2" charset="0"/>
              </a:rPr>
              <a:t>: Perfect for teams already using Grafana for metrics, as it integrates seamlessly.</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sp>
        <p:nvSpPr>
          <p:cNvPr id="2" name="TextBox 1">
            <a:extLst>
              <a:ext uri="{FF2B5EF4-FFF2-40B4-BE49-F238E27FC236}">
                <a16:creationId xmlns:a16="http://schemas.microsoft.com/office/drawing/2014/main" id="{170F1B56-4BC3-FEA7-8665-334908A36B2E}"/>
              </a:ext>
            </a:extLst>
          </p:cNvPr>
          <p:cNvSpPr txBox="1"/>
          <p:nvPr/>
        </p:nvSpPr>
        <p:spPr>
          <a:xfrm>
            <a:off x="642256" y="260128"/>
            <a:ext cx="10907485" cy="338554"/>
          </a:xfrm>
          <a:prstGeom prst="rect">
            <a:avLst/>
          </a:prstGeom>
          <a:noFill/>
        </p:spPr>
        <p:txBody>
          <a:bodyPr wrap="square" rtlCol="0">
            <a:spAutoFit/>
          </a:bodyPr>
          <a:lstStyle/>
          <a:p>
            <a:pPr algn="ctr"/>
            <a:r>
              <a:rPr lang="en-US" sz="1600" b="1" dirty="0"/>
              <a:t>Log Monitoring</a:t>
            </a:r>
          </a:p>
        </p:txBody>
      </p:sp>
    </p:spTree>
    <p:extLst>
      <p:ext uri="{BB962C8B-B14F-4D97-AF65-F5344CB8AC3E}">
        <p14:creationId xmlns:p14="http://schemas.microsoft.com/office/powerpoint/2010/main" val="139652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598682"/>
            <a:ext cx="10907485" cy="5664958"/>
          </a:xfrm>
        </p:spPr>
        <p:txBody>
          <a:bodyPr>
            <a:normAutofit lnSpcReduction="10000"/>
          </a:bodyPr>
          <a:lstStyle/>
          <a:p>
            <a:pPr marL="0" indent="0">
              <a:buNone/>
            </a:pPr>
            <a:r>
              <a:rPr lang="en-IN" b="1" dirty="0">
                <a:effectLst/>
                <a:latin typeface="Helvetica Neue" panose="02000503000000020004" pitchFamily="2" charset="0"/>
              </a:rPr>
              <a:t>ELK Stack</a:t>
            </a:r>
            <a:endParaRPr lang="en-IN" dirty="0">
              <a:effectLst/>
              <a:latin typeface="Helvetica Neue" panose="02000503000000020004" pitchFamily="2" charset="0"/>
            </a:endParaRPr>
          </a:p>
          <a:p>
            <a:r>
              <a:rPr lang="en-IN" b="1" dirty="0">
                <a:effectLst/>
                <a:latin typeface="Helvetica Neue" panose="02000503000000020004" pitchFamily="2" charset="0"/>
              </a:rPr>
              <a:t>What is the ELK Stack?</a:t>
            </a:r>
            <a:endParaRPr lang="en-IN" dirty="0">
              <a:effectLst/>
              <a:latin typeface="Helvetica Neue" panose="02000503000000020004" pitchFamily="2" charset="0"/>
            </a:endParaRPr>
          </a:p>
          <a:p>
            <a:r>
              <a:rPr lang="en-IN" dirty="0">
                <a:effectLst/>
                <a:latin typeface="Helvetica Neue" panose="02000503000000020004" pitchFamily="2" charset="0"/>
              </a:rPr>
              <a:t>The ELK stack consists of Elasticsearch, Logstash, and Kibana. It’s a comprehensive log aggregation and analysis solution.</a:t>
            </a:r>
          </a:p>
          <a:p>
            <a:pPr marL="0" indent="0">
              <a:buNone/>
            </a:pPr>
            <a:r>
              <a:rPr lang="en-IN" b="1" dirty="0">
                <a:effectLst/>
                <a:latin typeface="Helvetica Neue" panose="02000503000000020004" pitchFamily="2" charset="0"/>
              </a:rPr>
              <a:t>Key Features</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Full-Text Search</a:t>
            </a:r>
            <a:r>
              <a:rPr lang="en-IN" dirty="0">
                <a:effectLst/>
                <a:latin typeface="Helvetica Neue" panose="02000503000000020004" pitchFamily="2" charset="0"/>
              </a:rPr>
              <a:t>: Elasticsearch provides powerful full-text search capabilities, allowing for complex queries.</a:t>
            </a:r>
          </a:p>
          <a:p>
            <a:pPr>
              <a:buFont typeface="Arial" panose="020B0604020202020204" pitchFamily="34" charset="0"/>
              <a:buChar char="•"/>
            </a:pPr>
            <a:r>
              <a:rPr lang="en-IN" b="1" dirty="0">
                <a:effectLst/>
                <a:latin typeface="Helvetica Neue" panose="02000503000000020004" pitchFamily="2" charset="0"/>
              </a:rPr>
              <a:t>Log Enrichment</a:t>
            </a:r>
            <a:r>
              <a:rPr lang="en-IN" dirty="0">
                <a:effectLst/>
                <a:latin typeface="Helvetica Neue" panose="02000503000000020004" pitchFamily="2" charset="0"/>
              </a:rPr>
              <a:t>: Logstash can process and enrich log data before storing it in Elasticsearch.</a:t>
            </a:r>
          </a:p>
          <a:p>
            <a:pPr>
              <a:buFont typeface="Arial" panose="020B0604020202020204" pitchFamily="34" charset="0"/>
              <a:buChar char="•"/>
            </a:pPr>
            <a:r>
              <a:rPr lang="en-IN" b="1" dirty="0">
                <a:effectLst/>
                <a:latin typeface="Helvetica Neue" panose="02000503000000020004" pitchFamily="2" charset="0"/>
              </a:rPr>
              <a:t>Visualization</a:t>
            </a:r>
            <a:r>
              <a:rPr lang="en-IN" dirty="0">
                <a:effectLst/>
                <a:latin typeface="Helvetica Neue" panose="02000503000000020004" pitchFamily="2" charset="0"/>
              </a:rPr>
              <a:t>: Kibana offers advanced visualization and dashboarding capabilities.</a:t>
            </a:r>
          </a:p>
          <a:p>
            <a:pPr>
              <a:buFont typeface="Arial" panose="020B0604020202020204" pitchFamily="34" charset="0"/>
              <a:buChar char="•"/>
            </a:pPr>
            <a:r>
              <a:rPr lang="en-IN" b="1" dirty="0">
                <a:effectLst/>
                <a:latin typeface="Helvetica Neue" panose="02000503000000020004" pitchFamily="2" charset="0"/>
              </a:rPr>
              <a:t>Scalability and Flexibility</a:t>
            </a:r>
            <a:r>
              <a:rPr lang="en-IN" dirty="0">
                <a:effectLst/>
                <a:latin typeface="Helvetica Neue" panose="02000503000000020004" pitchFamily="2" charset="0"/>
              </a:rPr>
              <a:t>: ELK is highly scalable and can handle large and complex log data environments.</a:t>
            </a:r>
          </a:p>
          <a:p>
            <a:pPr marL="0" indent="0">
              <a:buNone/>
            </a:pPr>
            <a:r>
              <a:rPr lang="en-IN" b="1" dirty="0">
                <a:effectLst/>
                <a:latin typeface="Helvetica Neue" panose="02000503000000020004" pitchFamily="2" charset="0"/>
              </a:rPr>
              <a:t>Use Cases</a:t>
            </a:r>
            <a:endParaRPr lang="en-IN" dirty="0">
              <a:effectLst/>
              <a:latin typeface="Helvetica Neue" panose="02000503000000020004" pitchFamily="2" charset="0"/>
            </a:endParaRPr>
          </a:p>
          <a:p>
            <a:pPr>
              <a:buFont typeface="+mj-lt"/>
              <a:buAutoNum type="arabicPeriod"/>
            </a:pPr>
            <a:r>
              <a:rPr lang="en-IN" b="1" dirty="0">
                <a:effectLst/>
                <a:latin typeface="Helvetica Neue" panose="02000503000000020004" pitchFamily="2" charset="0"/>
              </a:rPr>
              <a:t>Complex Log Analysis</a:t>
            </a:r>
            <a:r>
              <a:rPr lang="en-IN" dirty="0">
                <a:effectLst/>
                <a:latin typeface="Helvetica Neue" panose="02000503000000020004" pitchFamily="2" charset="0"/>
              </a:rPr>
              <a:t>: Best for environments needing advanced log analysis and search capabilities.</a:t>
            </a:r>
          </a:p>
          <a:p>
            <a:pPr>
              <a:buFont typeface="+mj-lt"/>
              <a:buAutoNum type="arabicPeriod"/>
            </a:pPr>
            <a:r>
              <a:rPr lang="en-IN" b="1" dirty="0">
                <a:effectLst/>
                <a:latin typeface="Helvetica Neue" panose="02000503000000020004" pitchFamily="2" charset="0"/>
              </a:rPr>
              <a:t>Log Enrichment</a:t>
            </a:r>
            <a:r>
              <a:rPr lang="en-IN" dirty="0">
                <a:effectLst/>
                <a:latin typeface="Helvetica Neue" panose="02000503000000020004" pitchFamily="2" charset="0"/>
              </a:rPr>
              <a:t>: Useful for organizations that need to process and enrich log data before storage.</a:t>
            </a:r>
          </a:p>
          <a:p>
            <a:pPr>
              <a:buFont typeface="+mj-lt"/>
              <a:buAutoNum type="arabicPeriod"/>
            </a:pPr>
            <a:r>
              <a:rPr lang="en-IN" b="1" dirty="0">
                <a:effectLst/>
                <a:latin typeface="Helvetica Neue" panose="02000503000000020004" pitchFamily="2" charset="0"/>
              </a:rPr>
              <a:t>High Volume Logs</a:t>
            </a:r>
            <a:r>
              <a:rPr lang="en-IN" dirty="0">
                <a:effectLst/>
                <a:latin typeface="Helvetica Neue" panose="02000503000000020004" pitchFamily="2" charset="0"/>
              </a:rPr>
              <a:t>: Suitable for handling large volumes of log data with complex structures.</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177544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3BA25-FAA8-28D6-F5D3-0F2EFFE7F438}"/>
              </a:ext>
            </a:extLst>
          </p:cNvPr>
          <p:cNvSpPr>
            <a:spLocks noGrp="1"/>
          </p:cNvSpPr>
          <p:nvPr>
            <p:ph idx="1"/>
          </p:nvPr>
        </p:nvSpPr>
        <p:spPr>
          <a:xfrm>
            <a:off x="642257" y="598682"/>
            <a:ext cx="10907485" cy="5664958"/>
          </a:xfrm>
        </p:spPr>
        <p:txBody>
          <a:bodyPr>
            <a:normAutofit fontScale="47500" lnSpcReduction="20000"/>
          </a:bodyPr>
          <a:lstStyle/>
          <a:p>
            <a:pPr marL="0" indent="0">
              <a:buNone/>
            </a:pPr>
            <a:r>
              <a:rPr lang="en-IN" b="1" dirty="0">
                <a:effectLst/>
                <a:latin typeface="Helvetica Neue" panose="02000503000000020004" pitchFamily="2" charset="0"/>
              </a:rPr>
              <a:t>Comparison</a:t>
            </a:r>
          </a:p>
          <a:p>
            <a:pPr marL="0" indent="0">
              <a:buNone/>
            </a:pPr>
            <a:r>
              <a:rPr lang="en-IN" b="1" dirty="0">
                <a:effectLst/>
                <a:latin typeface="Helvetica Neue" panose="02000503000000020004" pitchFamily="2" charset="0"/>
              </a:rPr>
              <a:t>Grafana Loki</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Low storage cost.</a:t>
            </a:r>
          </a:p>
          <a:p>
            <a:pPr marL="742950" lvl="1" indent="-285750">
              <a:buFont typeface="Arial" panose="020B0604020202020204" pitchFamily="34" charset="0"/>
              <a:buChar char="•"/>
            </a:pPr>
            <a:r>
              <a:rPr lang="en-IN" dirty="0">
                <a:effectLst/>
                <a:latin typeface="Helvetica Neue" panose="02000503000000020004" pitchFamily="2" charset="0"/>
              </a:rPr>
              <a:t>Easy to set up and use.</a:t>
            </a:r>
          </a:p>
          <a:p>
            <a:pPr marL="742950" lvl="1" indent="-285750">
              <a:buFont typeface="Arial" panose="020B0604020202020204" pitchFamily="34" charset="0"/>
              <a:buChar char="•"/>
            </a:pPr>
            <a:r>
              <a:rPr lang="en-IN" dirty="0">
                <a:effectLst/>
                <a:latin typeface="Helvetica Neue" panose="02000503000000020004" pitchFamily="2" charset="0"/>
              </a:rPr>
              <a:t>Seamless integration with Grafana.</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Limited to metadata indexing (less powerful search).</a:t>
            </a:r>
          </a:p>
          <a:p>
            <a:pPr marL="742950" lvl="1" indent="-285750">
              <a:buFont typeface="Arial" panose="020B0604020202020204" pitchFamily="34" charset="0"/>
              <a:buChar char="•"/>
            </a:pPr>
            <a:r>
              <a:rPr lang="en-IN" dirty="0">
                <a:effectLst/>
                <a:latin typeface="Helvetica Neue" panose="02000503000000020004" pitchFamily="2" charset="0"/>
              </a:rPr>
              <a:t>Less mature ecosystem compared to ELK.</a:t>
            </a:r>
          </a:p>
          <a:p>
            <a:pPr marL="0" indent="0">
              <a:buNone/>
            </a:pPr>
            <a:r>
              <a:rPr lang="en-IN" b="1" dirty="0">
                <a:effectLst/>
                <a:latin typeface="Helvetica Neue" panose="02000503000000020004" pitchFamily="2" charset="0"/>
              </a:rPr>
              <a:t>ELK Stack</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Pros</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Powerful full-text search and analysis.</a:t>
            </a:r>
          </a:p>
          <a:p>
            <a:pPr marL="742950" lvl="1" indent="-285750">
              <a:buFont typeface="Arial" panose="020B0604020202020204" pitchFamily="34" charset="0"/>
              <a:buChar char="•"/>
            </a:pPr>
            <a:r>
              <a:rPr lang="en-IN" dirty="0">
                <a:effectLst/>
                <a:latin typeface="Helvetica Neue" panose="02000503000000020004" pitchFamily="2" charset="0"/>
              </a:rPr>
              <a:t>Advanced log enrichment capabilities.</a:t>
            </a:r>
          </a:p>
          <a:p>
            <a:pPr marL="742950" lvl="1" indent="-285750">
              <a:buFont typeface="Arial" panose="020B0604020202020204" pitchFamily="34" charset="0"/>
              <a:buChar char="•"/>
            </a:pPr>
            <a:r>
              <a:rPr lang="en-IN" dirty="0">
                <a:effectLst/>
                <a:latin typeface="Helvetica Neue" panose="02000503000000020004" pitchFamily="2" charset="0"/>
              </a:rPr>
              <a:t>Mature and widely-used ecosystem.</a:t>
            </a:r>
          </a:p>
          <a:p>
            <a:pPr>
              <a:buFont typeface="Arial" panose="020B0604020202020204" pitchFamily="34" charset="0"/>
              <a:buChar char="•"/>
            </a:pPr>
            <a:r>
              <a:rPr lang="en-IN" b="1" dirty="0">
                <a:effectLst/>
                <a:latin typeface="Helvetica Neue" panose="02000503000000020004" pitchFamily="2" charset="0"/>
              </a:rPr>
              <a:t>Cons</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Higher storage and operational costs.</a:t>
            </a:r>
          </a:p>
          <a:p>
            <a:pPr marL="742950" lvl="1" indent="-285750">
              <a:buFont typeface="Arial" panose="020B0604020202020204" pitchFamily="34" charset="0"/>
              <a:buChar char="•"/>
            </a:pPr>
            <a:r>
              <a:rPr lang="en-IN" dirty="0">
                <a:effectLst/>
                <a:latin typeface="Helvetica Neue" panose="02000503000000020004" pitchFamily="2" charset="0"/>
              </a:rPr>
              <a:t>More complex to set up and manage.</a:t>
            </a:r>
          </a:p>
          <a:p>
            <a:pPr marL="0" indent="0">
              <a:buNone/>
            </a:pPr>
            <a:r>
              <a:rPr lang="en-IN" b="1" dirty="0">
                <a:effectLst/>
                <a:latin typeface="Helvetica Neue" panose="02000503000000020004" pitchFamily="2" charset="0"/>
              </a:rPr>
              <a:t>Which to Suggest?</a:t>
            </a:r>
            <a:endParaRPr lang="en-IN" dirty="0">
              <a:effectLst/>
              <a:latin typeface="Helvetica Neue" panose="02000503000000020004" pitchFamily="2" charset="0"/>
            </a:endParaRPr>
          </a:p>
          <a:p>
            <a:pPr>
              <a:buFont typeface="Arial" panose="020B0604020202020204" pitchFamily="34" charset="0"/>
              <a:buChar char="•"/>
            </a:pPr>
            <a:r>
              <a:rPr lang="en-IN" b="1" dirty="0">
                <a:effectLst/>
                <a:latin typeface="Helvetica Neue" panose="02000503000000020004" pitchFamily="2" charset="0"/>
              </a:rPr>
              <a:t>Choose Grafana Loki if</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You need a cost-effective, simple log aggregation solution.</a:t>
            </a:r>
          </a:p>
          <a:p>
            <a:pPr marL="742950" lvl="1" indent="-285750">
              <a:buFont typeface="Arial" panose="020B0604020202020204" pitchFamily="34" charset="0"/>
              <a:buChar char="•"/>
            </a:pPr>
            <a:r>
              <a:rPr lang="en-IN" dirty="0">
                <a:effectLst/>
                <a:latin typeface="Helvetica Neue" panose="02000503000000020004" pitchFamily="2" charset="0"/>
              </a:rPr>
              <a:t>You are already using Grafana for metrics and want seamless integration.</a:t>
            </a:r>
          </a:p>
          <a:p>
            <a:pPr marL="742950" lvl="1" indent="-285750">
              <a:buFont typeface="Arial" panose="020B0604020202020204" pitchFamily="34" charset="0"/>
              <a:buChar char="•"/>
            </a:pPr>
            <a:r>
              <a:rPr lang="en-IN" dirty="0">
                <a:effectLst/>
                <a:latin typeface="Helvetica Neue" panose="02000503000000020004" pitchFamily="2" charset="0"/>
              </a:rPr>
              <a:t>You are operating in a cloud-native or Kubernetes environment.</a:t>
            </a:r>
          </a:p>
          <a:p>
            <a:pPr>
              <a:buFont typeface="Arial" panose="020B0604020202020204" pitchFamily="34" charset="0"/>
              <a:buChar char="•"/>
            </a:pPr>
            <a:r>
              <a:rPr lang="en-IN" b="1" dirty="0">
                <a:effectLst/>
                <a:latin typeface="Helvetica Neue" panose="02000503000000020004" pitchFamily="2" charset="0"/>
              </a:rPr>
              <a:t>Choose ELK Stack if</a:t>
            </a:r>
            <a:r>
              <a:rPr lang="en-IN" dirty="0">
                <a:effectLst/>
                <a:latin typeface="Helvetica Neue" panose="02000503000000020004" pitchFamily="2" charset="0"/>
              </a:rPr>
              <a:t>:</a:t>
            </a:r>
          </a:p>
          <a:p>
            <a:pPr marL="742950" lvl="1" indent="-285750">
              <a:buFont typeface="Arial" panose="020B0604020202020204" pitchFamily="34" charset="0"/>
              <a:buChar char="•"/>
            </a:pPr>
            <a:r>
              <a:rPr lang="en-IN" dirty="0">
                <a:effectLst/>
                <a:latin typeface="Helvetica Neue" panose="02000503000000020004" pitchFamily="2" charset="0"/>
              </a:rPr>
              <a:t>You require advanced log analysis and search capabilities.</a:t>
            </a:r>
          </a:p>
          <a:p>
            <a:pPr marL="742950" lvl="1" indent="-285750">
              <a:buFont typeface="Arial" panose="020B0604020202020204" pitchFamily="34" charset="0"/>
              <a:buChar char="•"/>
            </a:pPr>
            <a:r>
              <a:rPr lang="en-IN" dirty="0">
                <a:effectLst/>
                <a:latin typeface="Helvetica Neue" panose="02000503000000020004" pitchFamily="2" charset="0"/>
              </a:rPr>
              <a:t>You need to process and enrich logs before storage.</a:t>
            </a:r>
          </a:p>
          <a:p>
            <a:pPr marL="742950" lvl="1" indent="-285750">
              <a:buFont typeface="Arial" panose="020B0604020202020204" pitchFamily="34" charset="0"/>
              <a:buChar char="•"/>
            </a:pPr>
            <a:r>
              <a:rPr lang="en-IN" dirty="0">
                <a:effectLst/>
                <a:latin typeface="Helvetica Neue" panose="02000503000000020004" pitchFamily="2" charset="0"/>
              </a:rPr>
              <a:t>You can handle the complexity and cost of setting up and managing the ELK stack.</a:t>
            </a:r>
          </a:p>
          <a:p>
            <a:pPr marL="0" indent="0">
              <a:buNone/>
            </a:pPr>
            <a:r>
              <a:rPr lang="en-IN" dirty="0">
                <a:effectLst/>
                <a:latin typeface="Helvetica Neue" panose="02000503000000020004" pitchFamily="2" charset="0"/>
              </a:rPr>
              <a:t>By understanding these key points, you can decide which log solution best fits your specific needs.</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726094312"/>
      </p:ext>
    </p:extLst>
  </p:cSld>
  <p:clrMapOvr>
    <a:masterClrMapping/>
  </p:clrMapOvr>
</p:sld>
</file>

<file path=ppt/theme/theme1.xml><?xml version="1.0" encoding="utf-8"?>
<a:theme xmlns:a="http://schemas.openxmlformats.org/drawingml/2006/main" name="ArchVTI">
  <a:themeElements>
    <a:clrScheme name="AnalogousFromRegularSeed_2SEEDS">
      <a:dk1>
        <a:srgbClr val="000000"/>
      </a:dk1>
      <a:lt1>
        <a:srgbClr val="FFFFFF"/>
      </a:lt1>
      <a:dk2>
        <a:srgbClr val="3F2441"/>
      </a:dk2>
      <a:lt2>
        <a:srgbClr val="E2E8E2"/>
      </a:lt2>
      <a:accent1>
        <a:srgbClr val="C917D5"/>
      </a:accent1>
      <a:accent2>
        <a:srgbClr val="8C29E7"/>
      </a:accent2>
      <a:accent3>
        <a:srgbClr val="E729A4"/>
      </a:accent3>
      <a:accent4>
        <a:srgbClr val="70B614"/>
      </a:accent4>
      <a:accent5>
        <a:srgbClr val="38BA21"/>
      </a:accent5>
      <a:accent6>
        <a:srgbClr val="14BA40"/>
      </a:accent6>
      <a:hlink>
        <a:srgbClr val="389531"/>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527</TotalTime>
  <Words>5672</Words>
  <Application>Microsoft Macintosh PowerPoint</Application>
  <PresentationFormat>Widescreen</PresentationFormat>
  <Paragraphs>521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Arial</vt:lpstr>
      <vt:lpstr>Avenir Next LT Pro</vt:lpstr>
      <vt:lpstr>Courier New</vt:lpstr>
      <vt:lpstr>Footlight MT Light</vt:lpstr>
      <vt:lpstr>Helvetica Neue</vt:lpstr>
      <vt:lpstr>ArchVTI</vt:lpstr>
      <vt:lpstr>Tool Usage for Infrastructure and Application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Aniera 0918</dc:creator>
  <cp:lastModifiedBy>Aniera 0918</cp:lastModifiedBy>
  <cp:revision>2</cp:revision>
  <dcterms:created xsi:type="dcterms:W3CDTF">2024-08-06T11:37:04Z</dcterms:created>
  <dcterms:modified xsi:type="dcterms:W3CDTF">2024-08-07T12:37:19Z</dcterms:modified>
</cp:coreProperties>
</file>