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7" r:id="rId18"/>
    <p:sldId id="278" r:id="rId19"/>
    <p:sldId id="272" r:id="rId20"/>
    <p:sldId id="273" r:id="rId21"/>
    <p:sldId id="274" r:id="rId22"/>
    <p:sldId id="275" r:id="rId23"/>
    <p:sldId id="276" r:id="rId24"/>
    <p:sldId id="279" r:id="rId25"/>
  </p:sldIdLst>
  <p:sldSz cx="9144000" cy="5143500" type="screen16x9"/>
  <p:notesSz cx="9144000" cy="5143500"/>
  <p:embeddedFontLst>
    <p:embeddedFont>
      <p:font typeface="Calibri" panose="020F0502020204030204" pitchFamily="34" charset="0"/>
      <p:regular r:id="rId27"/>
      <p:bold r:id="rId28"/>
      <p:italic r:id="rId29"/>
      <p:boldItalic r:id="rId30"/>
    </p:embeddedFont>
    <p:embeddedFont>
      <p:font typeface="Helvetica Neue" panose="020B0604020202020204" charset="0"/>
      <p:regular r:id="rId31"/>
      <p:bold r:id="rId32"/>
      <p:italic r:id="rId33"/>
      <p:boldItalic r:id="rId34"/>
    </p:embeddedFont>
    <p:embeddedFont>
      <p:font typeface="Microsoft Sans Serif" panose="020B0604020202020204" pitchFamily="34" charset="0"/>
      <p:regular r:id="rId35"/>
    </p:embeddedFont>
    <p:embeddedFont>
      <p:font typeface="Roboto" panose="02000000000000000000" pitchFamily="2" charset="0"/>
      <p:regular r:id="rId36"/>
      <p:bold r:id="rId37"/>
      <p:italic r:id="rId38"/>
      <p:boldItalic r:id="rId39"/>
    </p:embeddedFont>
    <p:embeddedFont>
      <p:font typeface="Verdana" panose="020B060403050404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gzn3Z3tXqL53FhoriHE1IXXIcsN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22" d="100"/>
          <a:sy n="122" d="100"/>
        </p:scale>
        <p:origin x="283" y="10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 name="Google Shape;47;p1: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0: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3: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4: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5: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6: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2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2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17: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 name="Google Shape;54;p2: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8: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18: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9: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19: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0: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20: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21: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24: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 name="Google Shape;62;p3: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4: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5: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6: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7: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8: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8: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9: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2"/>
        <p:cNvGrpSpPr/>
        <p:nvPr/>
      </p:nvGrpSpPr>
      <p:grpSpPr>
        <a:xfrm>
          <a:off x="0" y="0"/>
          <a:ext cx="0" cy="0"/>
          <a:chOff x="0" y="0"/>
          <a:chExt cx="0" cy="0"/>
        </a:xfrm>
      </p:grpSpPr>
      <p:sp>
        <p:nvSpPr>
          <p:cNvPr id="13" name="Google Shape;13;p26"/>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6"/>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6"/>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b="0" i="0" u="none" strike="noStrike" cap="non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16"/>
        <p:cNvGrpSpPr/>
        <p:nvPr/>
      </p:nvGrpSpPr>
      <p:grpSpPr>
        <a:xfrm>
          <a:off x="0" y="0"/>
          <a:ext cx="0" cy="0"/>
          <a:chOff x="0" y="0"/>
          <a:chExt cx="0" cy="0"/>
        </a:xfrm>
      </p:grpSpPr>
      <p:pic>
        <p:nvPicPr>
          <p:cNvPr id="17" name="Google Shape;17;p27"/>
          <p:cNvPicPr preferRelativeResize="0"/>
          <p:nvPr/>
        </p:nvPicPr>
        <p:blipFill rotWithShape="1">
          <a:blip r:embed="rId2">
            <a:alphaModFix/>
          </a:blip>
          <a:srcRect/>
          <a:stretch/>
        </p:blipFill>
        <p:spPr>
          <a:xfrm>
            <a:off x="8602979" y="66471"/>
            <a:ext cx="348615" cy="357962"/>
          </a:xfrm>
          <a:prstGeom prst="rect">
            <a:avLst/>
          </a:prstGeom>
          <a:noFill/>
          <a:ln>
            <a:noFill/>
          </a:ln>
        </p:spPr>
      </p:pic>
      <p:pic>
        <p:nvPicPr>
          <p:cNvPr id="18" name="Google Shape;18;p27"/>
          <p:cNvPicPr preferRelativeResize="0"/>
          <p:nvPr/>
        </p:nvPicPr>
        <p:blipFill rotWithShape="1">
          <a:blip r:embed="rId3">
            <a:alphaModFix/>
          </a:blip>
          <a:srcRect/>
          <a:stretch/>
        </p:blipFill>
        <p:spPr>
          <a:xfrm>
            <a:off x="0" y="0"/>
            <a:ext cx="9143999" cy="5143498"/>
          </a:xfrm>
          <a:prstGeom prst="rect">
            <a:avLst/>
          </a:prstGeom>
          <a:noFill/>
          <a:ln>
            <a:noFill/>
          </a:ln>
        </p:spPr>
      </p:pic>
      <p:sp>
        <p:nvSpPr>
          <p:cNvPr id="19" name="Google Shape;19;p27"/>
          <p:cNvSpPr txBox="1">
            <a:spLocks noGrp="1"/>
          </p:cNvSpPr>
          <p:nvPr>
            <p:ph type="title"/>
          </p:nvPr>
        </p:nvSpPr>
        <p:spPr>
          <a:xfrm>
            <a:off x="1896363" y="241808"/>
            <a:ext cx="5351272" cy="6654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200" b="1" i="0">
                <a:solidFill>
                  <a:srgbClr val="CC00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7"/>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7"/>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7"/>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3"/>
        <p:cNvGrpSpPr/>
        <p:nvPr/>
      </p:nvGrpSpPr>
      <p:grpSpPr>
        <a:xfrm>
          <a:off x="0" y="0"/>
          <a:ext cx="0" cy="0"/>
          <a:chOff x="0" y="0"/>
          <a:chExt cx="0" cy="0"/>
        </a:xfrm>
      </p:grpSpPr>
      <p:sp>
        <p:nvSpPr>
          <p:cNvPr id="24" name="Google Shape;24;p28"/>
          <p:cNvSpPr txBox="1">
            <a:spLocks noGrp="1"/>
          </p:cNvSpPr>
          <p:nvPr>
            <p:ph type="ctrTitle"/>
          </p:nvPr>
        </p:nvSpPr>
        <p:spPr>
          <a:xfrm>
            <a:off x="685800" y="1594485"/>
            <a:ext cx="7772400" cy="108013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8"/>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bg>
      <p:bgPr>
        <a:solidFill>
          <a:schemeClr val="lt1"/>
        </a:solidFill>
        <a:effectLst/>
      </p:bgPr>
    </p:bg>
    <p:spTree>
      <p:nvGrpSpPr>
        <p:cNvPr id="1" name="Shape 29"/>
        <p:cNvGrpSpPr/>
        <p:nvPr/>
      </p:nvGrpSpPr>
      <p:grpSpPr>
        <a:xfrm>
          <a:off x="0" y="0"/>
          <a:ext cx="0" cy="0"/>
          <a:chOff x="0" y="0"/>
          <a:chExt cx="0" cy="0"/>
        </a:xfrm>
      </p:grpSpPr>
      <p:pic>
        <p:nvPicPr>
          <p:cNvPr id="30" name="Google Shape;30;p29"/>
          <p:cNvPicPr preferRelativeResize="0"/>
          <p:nvPr/>
        </p:nvPicPr>
        <p:blipFill rotWithShape="1">
          <a:blip r:embed="rId2">
            <a:alphaModFix/>
          </a:blip>
          <a:srcRect/>
          <a:stretch/>
        </p:blipFill>
        <p:spPr>
          <a:xfrm>
            <a:off x="8602980" y="66471"/>
            <a:ext cx="348615" cy="357962"/>
          </a:xfrm>
          <a:prstGeom prst="rect">
            <a:avLst/>
          </a:prstGeom>
          <a:noFill/>
          <a:ln>
            <a:noFill/>
          </a:ln>
        </p:spPr>
      </p:pic>
      <p:pic>
        <p:nvPicPr>
          <p:cNvPr id="31" name="Google Shape;31;p29"/>
          <p:cNvPicPr preferRelativeResize="0"/>
          <p:nvPr/>
        </p:nvPicPr>
        <p:blipFill rotWithShape="1">
          <a:blip r:embed="rId3">
            <a:alphaModFix/>
          </a:blip>
          <a:srcRect/>
          <a:stretch/>
        </p:blipFill>
        <p:spPr>
          <a:xfrm>
            <a:off x="6255975" y="2560319"/>
            <a:ext cx="2888024" cy="2583180"/>
          </a:xfrm>
          <a:prstGeom prst="rect">
            <a:avLst/>
          </a:prstGeom>
          <a:noFill/>
          <a:ln>
            <a:noFill/>
          </a:ln>
        </p:spPr>
      </p:pic>
      <p:pic>
        <p:nvPicPr>
          <p:cNvPr id="32" name="Google Shape;32;p29"/>
          <p:cNvPicPr preferRelativeResize="0"/>
          <p:nvPr/>
        </p:nvPicPr>
        <p:blipFill rotWithShape="1">
          <a:blip r:embed="rId4">
            <a:alphaModFix/>
          </a:blip>
          <a:srcRect/>
          <a:stretch/>
        </p:blipFill>
        <p:spPr>
          <a:xfrm>
            <a:off x="6198108" y="2493263"/>
            <a:ext cx="2680716" cy="2650236"/>
          </a:xfrm>
          <a:prstGeom prst="rect">
            <a:avLst/>
          </a:prstGeom>
          <a:noFill/>
          <a:ln>
            <a:noFill/>
          </a:ln>
        </p:spPr>
      </p:pic>
      <p:sp>
        <p:nvSpPr>
          <p:cNvPr id="33" name="Google Shape;33;p29"/>
          <p:cNvSpPr txBox="1">
            <a:spLocks noGrp="1"/>
          </p:cNvSpPr>
          <p:nvPr>
            <p:ph type="title"/>
          </p:nvPr>
        </p:nvSpPr>
        <p:spPr>
          <a:xfrm>
            <a:off x="1896363" y="241808"/>
            <a:ext cx="5351272" cy="6654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200" b="1" i="0">
                <a:solidFill>
                  <a:srgbClr val="CC00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9"/>
          <p:cNvSpPr txBox="1">
            <a:spLocks noGrp="1"/>
          </p:cNvSpPr>
          <p:nvPr>
            <p:ph type="body" idx="1"/>
          </p:nvPr>
        </p:nvSpPr>
        <p:spPr>
          <a:xfrm>
            <a:off x="737362" y="1526032"/>
            <a:ext cx="7669275" cy="1678939"/>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3600" b="1" i="0">
                <a:solidFill>
                  <a:srgbClr val="124F5C"/>
                </a:solidFill>
                <a:latin typeface="Verdana"/>
                <a:ea typeface="Verdana"/>
                <a:cs typeface="Verdana"/>
                <a:sym typeface="Verdana"/>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29"/>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9"/>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9"/>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30"/>
          <p:cNvSpPr txBox="1">
            <a:spLocks noGrp="1"/>
          </p:cNvSpPr>
          <p:nvPr>
            <p:ph type="title"/>
          </p:nvPr>
        </p:nvSpPr>
        <p:spPr>
          <a:xfrm>
            <a:off x="1896363" y="241808"/>
            <a:ext cx="5351272" cy="6654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200" b="1" i="0">
                <a:solidFill>
                  <a:srgbClr val="CC00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0"/>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30"/>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30"/>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0"/>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0"/>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25"/>
          <p:cNvPicPr preferRelativeResize="0"/>
          <p:nvPr/>
        </p:nvPicPr>
        <p:blipFill rotWithShape="1">
          <a:blip r:embed="rId7">
            <a:alphaModFix/>
          </a:blip>
          <a:srcRect/>
          <a:stretch/>
        </p:blipFill>
        <p:spPr>
          <a:xfrm>
            <a:off x="8602979" y="66471"/>
            <a:ext cx="348615" cy="357962"/>
          </a:xfrm>
          <a:prstGeom prst="rect">
            <a:avLst/>
          </a:prstGeom>
          <a:noFill/>
          <a:ln>
            <a:noFill/>
          </a:ln>
        </p:spPr>
      </p:pic>
      <p:sp>
        <p:nvSpPr>
          <p:cNvPr id="7" name="Google Shape;7;p25"/>
          <p:cNvSpPr txBox="1">
            <a:spLocks noGrp="1"/>
          </p:cNvSpPr>
          <p:nvPr>
            <p:ph type="title"/>
          </p:nvPr>
        </p:nvSpPr>
        <p:spPr>
          <a:xfrm>
            <a:off x="1896363" y="241808"/>
            <a:ext cx="5351272" cy="66548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200" b="1" i="0" u="none" strike="noStrike" cap="none">
                <a:solidFill>
                  <a:srgbClr val="CC0000"/>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25"/>
          <p:cNvSpPr txBox="1">
            <a:spLocks noGrp="1"/>
          </p:cNvSpPr>
          <p:nvPr>
            <p:ph type="body" idx="1"/>
          </p:nvPr>
        </p:nvSpPr>
        <p:spPr>
          <a:xfrm>
            <a:off x="737362" y="1526032"/>
            <a:ext cx="7669275" cy="1678939"/>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3600" b="1" i="0" u="none" strike="noStrike" cap="none">
                <a:solidFill>
                  <a:srgbClr val="124F5C"/>
                </a:solidFill>
                <a:latin typeface="Verdana"/>
                <a:ea typeface="Verdana"/>
                <a:cs typeface="Verdana"/>
                <a:sym typeface="Verdana"/>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9" name="Google Shape;9;p25"/>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5"/>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25"/>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latin typeface="Calibri"/>
                <a:ea typeface="Calibri"/>
                <a:cs typeface="Calibri"/>
                <a:sym typeface="Calibri"/>
              </a:defRPr>
            </a:lvl1pPr>
            <a:lvl2pPr marL="0" marR="0" lvl="1" indent="0" algn="r" rtl="0">
              <a:spcBef>
                <a:spcPts val="0"/>
              </a:spcBef>
              <a:buNone/>
              <a:defRPr sz="1800" b="0" i="0" u="none" strike="noStrike" cap="none">
                <a:solidFill>
                  <a:srgbClr val="888888"/>
                </a:solidFill>
                <a:latin typeface="Calibri"/>
                <a:ea typeface="Calibri"/>
                <a:cs typeface="Calibri"/>
                <a:sym typeface="Calibri"/>
              </a:defRPr>
            </a:lvl2pPr>
            <a:lvl3pPr marL="0" marR="0" lvl="2" indent="0" algn="r" rtl="0">
              <a:spcBef>
                <a:spcPts val="0"/>
              </a:spcBef>
              <a:buNone/>
              <a:defRPr sz="1800" b="0" i="0" u="none" strike="noStrike" cap="none">
                <a:solidFill>
                  <a:srgbClr val="888888"/>
                </a:solidFill>
                <a:latin typeface="Calibri"/>
                <a:ea typeface="Calibri"/>
                <a:cs typeface="Calibri"/>
                <a:sym typeface="Calibri"/>
              </a:defRPr>
            </a:lvl3pPr>
            <a:lvl4pPr marL="0" marR="0" lvl="3" indent="0" algn="r" rtl="0">
              <a:spcBef>
                <a:spcPts val="0"/>
              </a:spcBef>
              <a:buNone/>
              <a:defRPr sz="1800" b="0" i="0" u="none" strike="noStrike" cap="none">
                <a:solidFill>
                  <a:srgbClr val="888888"/>
                </a:solidFill>
                <a:latin typeface="Calibri"/>
                <a:ea typeface="Calibri"/>
                <a:cs typeface="Calibri"/>
                <a:sym typeface="Calibri"/>
              </a:defRPr>
            </a:lvl4pPr>
            <a:lvl5pPr marL="0" marR="0" lvl="4" indent="0" algn="r" rtl="0">
              <a:spcBef>
                <a:spcPts val="0"/>
              </a:spcBef>
              <a:buNone/>
              <a:defRPr sz="1800" b="0" i="0" u="none" strike="noStrike" cap="none">
                <a:solidFill>
                  <a:srgbClr val="888888"/>
                </a:solidFill>
                <a:latin typeface="Calibri"/>
                <a:ea typeface="Calibri"/>
                <a:cs typeface="Calibri"/>
                <a:sym typeface="Calibri"/>
              </a:defRPr>
            </a:lvl5pPr>
            <a:lvl6pPr marL="0" marR="0" lvl="5" indent="0" algn="r" rtl="0">
              <a:spcBef>
                <a:spcPts val="0"/>
              </a:spcBef>
              <a:buNone/>
              <a:defRPr sz="1800" b="0" i="0" u="none" strike="noStrike" cap="none">
                <a:solidFill>
                  <a:srgbClr val="888888"/>
                </a:solidFill>
                <a:latin typeface="Calibri"/>
                <a:ea typeface="Calibri"/>
                <a:cs typeface="Calibri"/>
                <a:sym typeface="Calibri"/>
              </a:defRPr>
            </a:lvl6pPr>
            <a:lvl7pPr marL="0" marR="0" lvl="6" indent="0" algn="r" rtl="0">
              <a:spcBef>
                <a:spcPts val="0"/>
              </a:spcBef>
              <a:buNone/>
              <a:defRPr sz="1800" b="0" i="0" u="none" strike="noStrike" cap="none">
                <a:solidFill>
                  <a:srgbClr val="888888"/>
                </a:solidFill>
                <a:latin typeface="Calibri"/>
                <a:ea typeface="Calibri"/>
                <a:cs typeface="Calibri"/>
                <a:sym typeface="Calibri"/>
              </a:defRPr>
            </a:lvl7pPr>
            <a:lvl8pPr marL="0" marR="0" lvl="7" indent="0" algn="r" rtl="0">
              <a:spcBef>
                <a:spcPts val="0"/>
              </a:spcBef>
              <a:buNone/>
              <a:defRPr sz="1800" b="0" i="0" u="none" strike="noStrike" cap="none">
                <a:solidFill>
                  <a:srgbClr val="888888"/>
                </a:solidFill>
                <a:latin typeface="Calibri"/>
                <a:ea typeface="Calibri"/>
                <a:cs typeface="Calibri"/>
                <a:sym typeface="Calibri"/>
              </a:defRPr>
            </a:lvl8pPr>
            <a:lvl9pPr marL="0" marR="0" lvl="8" indent="0" algn="r" rtl="0">
              <a:spcBef>
                <a:spcPts val="0"/>
              </a:spcBef>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
          <p:cNvSpPr txBox="1"/>
          <p:nvPr/>
        </p:nvSpPr>
        <p:spPr>
          <a:xfrm>
            <a:off x="1492350" y="361950"/>
            <a:ext cx="6159300" cy="659400"/>
          </a:xfrm>
          <a:prstGeom prst="rect">
            <a:avLst/>
          </a:prstGeom>
          <a:noFill/>
          <a:ln>
            <a:noFill/>
          </a:ln>
        </p:spPr>
        <p:txBody>
          <a:bodyPr spcFirstLastPara="1" wrap="square" lIns="0" tIns="12700" rIns="0" bIns="0" anchor="t" anchorCtr="0">
            <a:spAutoFit/>
          </a:bodyPr>
          <a:lstStyle/>
          <a:p>
            <a:pPr marL="98425" marR="0" lvl="0" indent="0" algn="l" rtl="0">
              <a:spcBef>
                <a:spcPts val="0"/>
              </a:spcBef>
              <a:spcAft>
                <a:spcPts val="0"/>
              </a:spcAft>
              <a:buNone/>
            </a:pPr>
            <a:r>
              <a:rPr lang="en-US" sz="4200" b="1" i="0" u="none" strike="noStrike" cap="none">
                <a:solidFill>
                  <a:srgbClr val="CC0000"/>
                </a:solidFill>
                <a:latin typeface="Verdana"/>
                <a:ea typeface="Verdana"/>
                <a:cs typeface="Verdana"/>
                <a:sym typeface="Verdana"/>
              </a:rPr>
              <a:t>Capstone</a:t>
            </a:r>
            <a:r>
              <a:rPr lang="en-US" sz="4200" b="1">
                <a:solidFill>
                  <a:srgbClr val="CC0000"/>
                </a:solidFill>
                <a:latin typeface="Verdana"/>
                <a:ea typeface="Verdana"/>
                <a:cs typeface="Verdana"/>
                <a:sym typeface="Verdana"/>
              </a:rPr>
              <a:t> </a:t>
            </a:r>
            <a:r>
              <a:rPr lang="en-US" sz="4200" b="1" i="0" u="none" strike="noStrike" cap="none">
                <a:solidFill>
                  <a:srgbClr val="CC0000"/>
                </a:solidFill>
                <a:latin typeface="Verdana"/>
                <a:ea typeface="Verdana"/>
                <a:cs typeface="Verdana"/>
                <a:sym typeface="Verdana"/>
              </a:rPr>
              <a:t>Project-1</a:t>
            </a:r>
            <a:endParaRPr/>
          </a:p>
        </p:txBody>
      </p:sp>
      <p:pic>
        <p:nvPicPr>
          <p:cNvPr id="50" name="Google Shape;50;p1"/>
          <p:cNvPicPr preferRelativeResize="0"/>
          <p:nvPr/>
        </p:nvPicPr>
        <p:blipFill rotWithShape="1">
          <a:blip r:embed="rId3">
            <a:alphaModFix/>
          </a:blip>
          <a:srcRect/>
          <a:stretch/>
        </p:blipFill>
        <p:spPr>
          <a:xfrm>
            <a:off x="224679" y="1352550"/>
            <a:ext cx="8407111" cy="1987468"/>
          </a:xfrm>
          <a:prstGeom prst="rect">
            <a:avLst/>
          </a:prstGeom>
          <a:noFill/>
          <a:ln>
            <a:noFill/>
          </a:ln>
        </p:spPr>
      </p:pic>
      <p:pic>
        <p:nvPicPr>
          <p:cNvPr id="51" name="Google Shape;51;p1"/>
          <p:cNvPicPr preferRelativeResize="0"/>
          <p:nvPr/>
        </p:nvPicPr>
        <p:blipFill rotWithShape="1">
          <a:blip r:embed="rId4">
            <a:alphaModFix/>
          </a:blip>
          <a:srcRect/>
          <a:stretch/>
        </p:blipFill>
        <p:spPr>
          <a:xfrm>
            <a:off x="6726546" y="2952750"/>
            <a:ext cx="2162175" cy="1914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0"/>
          <p:cNvSpPr txBox="1"/>
          <p:nvPr/>
        </p:nvSpPr>
        <p:spPr>
          <a:xfrm>
            <a:off x="529844" y="1974342"/>
            <a:ext cx="132715" cy="23876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400">
                <a:solidFill>
                  <a:srgbClr val="F5FCFF"/>
                </a:solidFill>
                <a:latin typeface="Helvetica Neue"/>
                <a:ea typeface="Helvetica Neue"/>
                <a:cs typeface="Helvetica Neue"/>
                <a:sym typeface="Helvetica Neue"/>
              </a:rPr>
              <a:t>●</a:t>
            </a:r>
            <a:endParaRPr sz="1400">
              <a:solidFill>
                <a:schemeClr val="dk1"/>
              </a:solidFill>
              <a:latin typeface="Helvetica Neue"/>
              <a:ea typeface="Helvetica Neue"/>
              <a:cs typeface="Helvetica Neue"/>
              <a:sym typeface="Helvetica Neue"/>
            </a:endParaRPr>
          </a:p>
        </p:txBody>
      </p:sp>
      <p:sp>
        <p:nvSpPr>
          <p:cNvPr id="149" name="Google Shape;149;p10"/>
          <p:cNvSpPr txBox="1"/>
          <p:nvPr/>
        </p:nvSpPr>
        <p:spPr>
          <a:xfrm>
            <a:off x="259995" y="3765334"/>
            <a:ext cx="8879205" cy="90537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b="1">
                <a:solidFill>
                  <a:srgbClr val="FF4646"/>
                </a:solidFill>
                <a:latin typeface="Arial"/>
                <a:ea typeface="Arial"/>
                <a:cs typeface="Arial"/>
                <a:sym typeface="Arial"/>
              </a:rPr>
              <a:t>Conclusions:</a:t>
            </a:r>
            <a:endParaRPr sz="1600">
              <a:solidFill>
                <a:schemeClr val="dk1"/>
              </a:solidFill>
              <a:latin typeface="Arial"/>
              <a:ea typeface="Arial"/>
              <a:cs typeface="Arial"/>
              <a:sym typeface="Arial"/>
            </a:endParaRPr>
          </a:p>
          <a:p>
            <a:pPr marL="201930" marR="0" lvl="0" indent="-189865" algn="l" rtl="0">
              <a:lnSpc>
                <a:spcPct val="100000"/>
              </a:lnSpc>
              <a:spcBef>
                <a:spcPts val="10"/>
              </a:spcBef>
              <a:spcAft>
                <a:spcPts val="0"/>
              </a:spcAft>
              <a:buClr>
                <a:schemeClr val="dk1"/>
              </a:buClr>
              <a:buSzPts val="1400"/>
              <a:buFont typeface="Noto Sans Symbols"/>
              <a:buChar char="⮚"/>
            </a:pPr>
            <a:r>
              <a:rPr lang="en-US" sz="1400">
                <a:solidFill>
                  <a:schemeClr val="dk1"/>
                </a:solidFill>
                <a:latin typeface="Helvetica Neue"/>
                <a:ea typeface="Helvetica Neue"/>
                <a:cs typeface="Helvetica Neue"/>
                <a:sym typeface="Helvetica Neue"/>
              </a:rPr>
              <a:t>City hotels is the most preferred hotel type by the guests. We can say City hotel is the busiest hotel.</a:t>
            </a:r>
            <a:endParaRPr sz="1400">
              <a:solidFill>
                <a:schemeClr val="dk1"/>
              </a:solidFill>
              <a:latin typeface="Helvetica Neue"/>
              <a:ea typeface="Helvetica Neue"/>
              <a:cs typeface="Helvetica Neue"/>
              <a:sym typeface="Helvetica Neue"/>
            </a:endParaRPr>
          </a:p>
          <a:p>
            <a:pPr marL="201930" marR="0" lvl="0" indent="-189865" algn="l" rtl="0">
              <a:lnSpc>
                <a:spcPct val="100000"/>
              </a:lnSpc>
              <a:spcBef>
                <a:spcPts val="10"/>
              </a:spcBef>
              <a:spcAft>
                <a:spcPts val="0"/>
              </a:spcAft>
              <a:buClr>
                <a:schemeClr val="dk1"/>
              </a:buClr>
              <a:buSzPts val="1400"/>
              <a:buFont typeface="Noto Sans Symbols"/>
              <a:buChar char="⮚"/>
            </a:pPr>
            <a:r>
              <a:rPr lang="en-US" sz="1400">
                <a:solidFill>
                  <a:schemeClr val="dk1"/>
                </a:solidFill>
                <a:latin typeface="Helvetica Neue"/>
                <a:ea typeface="Helvetica Neue"/>
                <a:cs typeface="Helvetica Neue"/>
                <a:sym typeface="Helvetica Neue"/>
              </a:rPr>
              <a:t>we can see city hotel have 61.13% sales.</a:t>
            </a:r>
            <a:endParaRPr sz="1400">
              <a:solidFill>
                <a:schemeClr val="dk1"/>
              </a:solidFill>
              <a:latin typeface="Helvetica Neue"/>
              <a:ea typeface="Helvetica Neue"/>
              <a:cs typeface="Helvetica Neue"/>
              <a:sym typeface="Helvetica Neue"/>
            </a:endParaRPr>
          </a:p>
          <a:p>
            <a:pPr marL="201930" marR="0" lvl="0" indent="-189865" algn="l" rtl="0">
              <a:lnSpc>
                <a:spcPct val="100000"/>
              </a:lnSpc>
              <a:spcBef>
                <a:spcPts val="0"/>
              </a:spcBef>
              <a:spcAft>
                <a:spcPts val="0"/>
              </a:spcAft>
              <a:buClr>
                <a:schemeClr val="dk1"/>
              </a:buClr>
              <a:buSzPts val="1400"/>
              <a:buFont typeface="Noto Sans Symbols"/>
              <a:buChar char="⮚"/>
            </a:pPr>
            <a:r>
              <a:rPr lang="en-US" sz="1400">
                <a:solidFill>
                  <a:schemeClr val="dk1"/>
                </a:solidFill>
                <a:latin typeface="Helvetica Neue"/>
                <a:ea typeface="Helvetica Neue"/>
                <a:cs typeface="Helvetica Neue"/>
                <a:sym typeface="Helvetica Neue"/>
              </a:rPr>
              <a:t>27.49% bookings were got cancelled out of all the bookings.</a:t>
            </a:r>
            <a:endParaRPr sz="1400">
              <a:solidFill>
                <a:schemeClr val="dk1"/>
              </a:solidFill>
              <a:latin typeface="Helvetica Neue"/>
              <a:ea typeface="Helvetica Neue"/>
              <a:cs typeface="Helvetica Neue"/>
              <a:sym typeface="Helvetica Neue"/>
            </a:endParaRPr>
          </a:p>
        </p:txBody>
      </p:sp>
      <p:grpSp>
        <p:nvGrpSpPr>
          <p:cNvPr id="150" name="Google Shape;150;p10"/>
          <p:cNvGrpSpPr/>
          <p:nvPr/>
        </p:nvGrpSpPr>
        <p:grpSpPr>
          <a:xfrm>
            <a:off x="0" y="0"/>
            <a:ext cx="8521065" cy="478790"/>
            <a:chOff x="0" y="0"/>
            <a:chExt cx="8521065" cy="478790"/>
          </a:xfrm>
        </p:grpSpPr>
        <p:sp>
          <p:nvSpPr>
            <p:cNvPr id="151" name="Google Shape;151;p10"/>
            <p:cNvSpPr/>
            <p:nvPr/>
          </p:nvSpPr>
          <p:spPr>
            <a:xfrm>
              <a:off x="0" y="0"/>
              <a:ext cx="8521065" cy="478790"/>
            </a:xfrm>
            <a:custGeom>
              <a:avLst/>
              <a:gdLst/>
              <a:ahLst/>
              <a:cxnLst/>
              <a:rect l="l" t="t" r="r" b="b"/>
              <a:pathLst>
                <a:path w="8521065" h="478790" extrusionOk="0">
                  <a:moveTo>
                    <a:pt x="8520557" y="0"/>
                  </a:moveTo>
                  <a:lnTo>
                    <a:pt x="0" y="0"/>
                  </a:lnTo>
                  <a:lnTo>
                    <a:pt x="0" y="478459"/>
                  </a:lnTo>
                  <a:lnTo>
                    <a:pt x="8520557" y="478459"/>
                  </a:lnTo>
                  <a:lnTo>
                    <a:pt x="8520557" y="0"/>
                  </a:lnTo>
                  <a:close/>
                </a:path>
              </a:pathLst>
            </a:custGeom>
            <a:solidFill>
              <a:srgbClr val="2020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10"/>
            <p:cNvSpPr/>
            <p:nvPr/>
          </p:nvSpPr>
          <p:spPr>
            <a:xfrm>
              <a:off x="0" y="0"/>
              <a:ext cx="8521065" cy="478790"/>
            </a:xfrm>
            <a:custGeom>
              <a:avLst/>
              <a:gdLst/>
              <a:ahLst/>
              <a:cxnLst/>
              <a:rect l="l" t="t" r="r" b="b"/>
              <a:pathLst>
                <a:path w="8521065" h="478790" extrusionOk="0">
                  <a:moveTo>
                    <a:pt x="0" y="478459"/>
                  </a:moveTo>
                  <a:lnTo>
                    <a:pt x="8520557" y="478459"/>
                  </a:lnTo>
                  <a:lnTo>
                    <a:pt x="8520557" y="0"/>
                  </a:lnTo>
                  <a:lnTo>
                    <a:pt x="0" y="0"/>
                  </a:lnTo>
                  <a:lnTo>
                    <a:pt x="0" y="478459"/>
                  </a:lnTo>
                  <a:close/>
                </a:path>
              </a:pathLst>
            </a:custGeom>
            <a:noFill/>
            <a:ln w="25400" cap="flat" cmpd="sng">
              <a:solidFill>
                <a:srgbClr val="20202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3" name="Google Shape;153;p10"/>
          <p:cNvSpPr txBox="1"/>
          <p:nvPr/>
        </p:nvSpPr>
        <p:spPr>
          <a:xfrm>
            <a:off x="78739" y="70358"/>
            <a:ext cx="5236845" cy="391160"/>
          </a:xfrm>
          <a:prstGeom prst="rect">
            <a:avLst/>
          </a:prstGeom>
          <a:noFill/>
          <a:ln>
            <a:noFill/>
          </a:ln>
        </p:spPr>
        <p:txBody>
          <a:bodyPr spcFirstLastPara="1" wrap="square" lIns="0" tIns="0" rIns="0" bIns="0" anchor="t" anchorCtr="0">
            <a:spAutoFit/>
          </a:bodyPr>
          <a:lstStyle/>
          <a:p>
            <a:pPr marL="330200" marR="0" lvl="0" indent="-318135" algn="l" rtl="0">
              <a:lnSpc>
                <a:spcPct val="127500"/>
              </a:lnSpc>
              <a:spcBef>
                <a:spcPts val="0"/>
              </a:spcBef>
              <a:spcAft>
                <a:spcPts val="0"/>
              </a:spcAft>
              <a:buClr>
                <a:srgbClr val="FF4646"/>
              </a:buClr>
              <a:buSzPts val="2700"/>
              <a:buFont typeface="Noto Sans Symbols"/>
              <a:buChar char="❖"/>
            </a:pPr>
            <a:r>
              <a:rPr lang="en-US" sz="2400" b="1">
                <a:solidFill>
                  <a:srgbClr val="FF4646"/>
                </a:solidFill>
                <a:latin typeface="Arial"/>
                <a:ea typeface="Arial"/>
                <a:cs typeface="Arial"/>
                <a:sym typeface="Arial"/>
              </a:rPr>
              <a:t>Exploratory Data Analysis (EDA) :</a:t>
            </a:r>
            <a:endParaRPr sz="2400">
              <a:solidFill>
                <a:schemeClr val="dk1"/>
              </a:solidFill>
              <a:latin typeface="Arial"/>
              <a:ea typeface="Arial"/>
              <a:cs typeface="Arial"/>
              <a:sym typeface="Arial"/>
            </a:endParaRPr>
          </a:p>
        </p:txBody>
      </p:sp>
      <p:pic>
        <p:nvPicPr>
          <p:cNvPr id="154" name="Google Shape;154;p10"/>
          <p:cNvPicPr preferRelativeResize="0"/>
          <p:nvPr/>
        </p:nvPicPr>
        <p:blipFill rotWithShape="1">
          <a:blip r:embed="rId3">
            <a:alphaModFix/>
          </a:blip>
          <a:srcRect/>
          <a:stretch/>
        </p:blipFill>
        <p:spPr>
          <a:xfrm>
            <a:off x="381000" y="531876"/>
            <a:ext cx="3415472" cy="2801874"/>
          </a:xfrm>
          <a:prstGeom prst="rect">
            <a:avLst/>
          </a:prstGeom>
          <a:noFill/>
          <a:ln>
            <a:noFill/>
          </a:ln>
        </p:spPr>
      </p:pic>
      <p:pic>
        <p:nvPicPr>
          <p:cNvPr id="155" name="Google Shape;155;p10"/>
          <p:cNvPicPr preferRelativeResize="0"/>
          <p:nvPr/>
        </p:nvPicPr>
        <p:blipFill rotWithShape="1">
          <a:blip r:embed="rId4">
            <a:alphaModFix/>
          </a:blip>
          <a:srcRect/>
          <a:stretch/>
        </p:blipFill>
        <p:spPr>
          <a:xfrm>
            <a:off x="5029200" y="490940"/>
            <a:ext cx="3415471" cy="29627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grpSp>
        <p:nvGrpSpPr>
          <p:cNvPr id="160" name="Google Shape;160;p11"/>
          <p:cNvGrpSpPr/>
          <p:nvPr/>
        </p:nvGrpSpPr>
        <p:grpSpPr>
          <a:xfrm>
            <a:off x="12700" y="0"/>
            <a:ext cx="8521065" cy="478790"/>
            <a:chOff x="0" y="0"/>
            <a:chExt cx="8521065" cy="478790"/>
          </a:xfrm>
        </p:grpSpPr>
        <p:sp>
          <p:nvSpPr>
            <p:cNvPr id="161" name="Google Shape;161;p11"/>
            <p:cNvSpPr/>
            <p:nvPr/>
          </p:nvSpPr>
          <p:spPr>
            <a:xfrm>
              <a:off x="0" y="0"/>
              <a:ext cx="8521065" cy="478790"/>
            </a:xfrm>
            <a:custGeom>
              <a:avLst/>
              <a:gdLst/>
              <a:ahLst/>
              <a:cxnLst/>
              <a:rect l="l" t="t" r="r" b="b"/>
              <a:pathLst>
                <a:path w="8521065" h="478790" extrusionOk="0">
                  <a:moveTo>
                    <a:pt x="8520557" y="0"/>
                  </a:moveTo>
                  <a:lnTo>
                    <a:pt x="0" y="0"/>
                  </a:lnTo>
                  <a:lnTo>
                    <a:pt x="0" y="478459"/>
                  </a:lnTo>
                  <a:lnTo>
                    <a:pt x="8520557" y="478459"/>
                  </a:lnTo>
                  <a:lnTo>
                    <a:pt x="8520557" y="0"/>
                  </a:lnTo>
                  <a:close/>
                </a:path>
              </a:pathLst>
            </a:custGeom>
            <a:solidFill>
              <a:srgbClr val="2020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1"/>
            <p:cNvSpPr/>
            <p:nvPr/>
          </p:nvSpPr>
          <p:spPr>
            <a:xfrm>
              <a:off x="0" y="0"/>
              <a:ext cx="8521065" cy="478790"/>
            </a:xfrm>
            <a:custGeom>
              <a:avLst/>
              <a:gdLst/>
              <a:ahLst/>
              <a:cxnLst/>
              <a:rect l="l" t="t" r="r" b="b"/>
              <a:pathLst>
                <a:path w="8521065" h="478790" extrusionOk="0">
                  <a:moveTo>
                    <a:pt x="0" y="478459"/>
                  </a:moveTo>
                  <a:lnTo>
                    <a:pt x="8520557" y="478459"/>
                  </a:lnTo>
                  <a:lnTo>
                    <a:pt x="8520557" y="0"/>
                  </a:lnTo>
                  <a:lnTo>
                    <a:pt x="0" y="0"/>
                  </a:lnTo>
                  <a:lnTo>
                    <a:pt x="0" y="478459"/>
                  </a:lnTo>
                  <a:close/>
                </a:path>
              </a:pathLst>
            </a:custGeom>
            <a:noFill/>
            <a:ln w="25400" cap="flat" cmpd="sng">
              <a:solidFill>
                <a:srgbClr val="20202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63" name="Google Shape;163;p11"/>
          <p:cNvSpPr txBox="1"/>
          <p:nvPr/>
        </p:nvSpPr>
        <p:spPr>
          <a:xfrm>
            <a:off x="0" y="0"/>
            <a:ext cx="4636800" cy="460511"/>
          </a:xfrm>
          <a:prstGeom prst="rect">
            <a:avLst/>
          </a:prstGeom>
          <a:noFill/>
          <a:ln>
            <a:noFill/>
          </a:ln>
        </p:spPr>
        <p:txBody>
          <a:bodyPr spcFirstLastPara="1" wrap="square" lIns="91425" tIns="45700" rIns="91425" bIns="45700" anchor="t" anchorCtr="0">
            <a:spAutoFit/>
          </a:bodyPr>
          <a:lstStyle/>
          <a:p>
            <a:pPr marL="330200" marR="0" lvl="0" indent="-318135" algn="l" rtl="0">
              <a:lnSpc>
                <a:spcPct val="127500"/>
              </a:lnSpc>
              <a:spcBef>
                <a:spcPts val="0"/>
              </a:spcBef>
              <a:spcAft>
                <a:spcPts val="0"/>
              </a:spcAft>
              <a:buClr>
                <a:srgbClr val="FF4646"/>
              </a:buClr>
              <a:buSzPts val="2700"/>
              <a:buFont typeface="Noto Sans Symbols"/>
              <a:buChar char="❖"/>
            </a:pPr>
            <a:r>
              <a:rPr lang="en-US" sz="2400" b="1">
                <a:solidFill>
                  <a:srgbClr val="FF4646"/>
                </a:solidFill>
                <a:latin typeface="Arial"/>
                <a:ea typeface="Arial"/>
                <a:cs typeface="Arial"/>
                <a:sym typeface="Arial"/>
              </a:rPr>
              <a:t>Exploratory</a:t>
            </a:r>
            <a:r>
              <a:rPr lang="en-US" sz="1800" b="1">
                <a:solidFill>
                  <a:srgbClr val="FF4646"/>
                </a:solidFill>
                <a:latin typeface="Arial"/>
                <a:ea typeface="Arial"/>
                <a:cs typeface="Arial"/>
                <a:sym typeface="Arial"/>
              </a:rPr>
              <a:t> Data Analysis (EDA) :</a:t>
            </a:r>
            <a:endParaRPr sz="1800">
              <a:solidFill>
                <a:schemeClr val="dk1"/>
              </a:solidFill>
              <a:latin typeface="Arial"/>
              <a:ea typeface="Arial"/>
              <a:cs typeface="Arial"/>
              <a:sym typeface="Arial"/>
            </a:endParaRPr>
          </a:p>
        </p:txBody>
      </p:sp>
      <p:pic>
        <p:nvPicPr>
          <p:cNvPr id="164" name="Google Shape;164;p11"/>
          <p:cNvPicPr preferRelativeResize="0"/>
          <p:nvPr/>
        </p:nvPicPr>
        <p:blipFill rotWithShape="1">
          <a:blip r:embed="rId3">
            <a:alphaModFix/>
          </a:blip>
          <a:srcRect/>
          <a:stretch/>
        </p:blipFill>
        <p:spPr>
          <a:xfrm>
            <a:off x="478900" y="590550"/>
            <a:ext cx="3331100" cy="2438400"/>
          </a:xfrm>
          <a:prstGeom prst="rect">
            <a:avLst/>
          </a:prstGeom>
          <a:noFill/>
          <a:ln>
            <a:noFill/>
          </a:ln>
        </p:spPr>
      </p:pic>
      <p:grpSp>
        <p:nvGrpSpPr>
          <p:cNvPr id="4" name="object 10">
            <a:extLst>
              <a:ext uri="{FF2B5EF4-FFF2-40B4-BE49-F238E27FC236}">
                <a16:creationId xmlns:a16="http://schemas.microsoft.com/office/drawing/2014/main" id="{F52C611E-59E6-BF0A-F100-30DA0E7192E2}"/>
              </a:ext>
            </a:extLst>
          </p:cNvPr>
          <p:cNvGrpSpPr/>
          <p:nvPr/>
        </p:nvGrpSpPr>
        <p:grpSpPr>
          <a:xfrm>
            <a:off x="4273232" y="787791"/>
            <a:ext cx="4247515" cy="2360930"/>
            <a:chOff x="4545584" y="587375"/>
            <a:chExt cx="4247515" cy="2360930"/>
          </a:xfrm>
        </p:grpSpPr>
        <p:pic>
          <p:nvPicPr>
            <p:cNvPr id="5" name="object 11">
              <a:extLst>
                <a:ext uri="{FF2B5EF4-FFF2-40B4-BE49-F238E27FC236}">
                  <a16:creationId xmlns:a16="http://schemas.microsoft.com/office/drawing/2014/main" id="{09014CD3-D795-DA88-6A67-3ED0719148C6}"/>
                </a:ext>
              </a:extLst>
            </p:cNvPr>
            <p:cNvPicPr/>
            <p:nvPr/>
          </p:nvPicPr>
          <p:blipFill>
            <a:blip r:embed="rId4" cstate="print"/>
            <a:stretch>
              <a:fillRect/>
            </a:stretch>
          </p:blipFill>
          <p:spPr>
            <a:xfrm>
              <a:off x="4545584" y="729756"/>
              <a:ext cx="748906" cy="2070131"/>
            </a:xfrm>
            <a:prstGeom prst="rect">
              <a:avLst/>
            </a:prstGeom>
          </p:spPr>
        </p:pic>
        <p:pic>
          <p:nvPicPr>
            <p:cNvPr id="6" name="object 12">
              <a:extLst>
                <a:ext uri="{FF2B5EF4-FFF2-40B4-BE49-F238E27FC236}">
                  <a16:creationId xmlns:a16="http://schemas.microsoft.com/office/drawing/2014/main" id="{CAFFEEF9-7E78-9EED-FB75-27DE767B22F4}"/>
                </a:ext>
              </a:extLst>
            </p:cNvPr>
            <p:cNvPicPr/>
            <p:nvPr/>
          </p:nvPicPr>
          <p:blipFill>
            <a:blip r:embed="rId5" cstate="print"/>
            <a:stretch>
              <a:fillRect/>
            </a:stretch>
          </p:blipFill>
          <p:spPr>
            <a:xfrm>
              <a:off x="5178044" y="587375"/>
              <a:ext cx="3615054" cy="2360549"/>
            </a:xfrm>
            <a:prstGeom prst="rect">
              <a:avLst/>
            </a:prstGeom>
          </p:spPr>
        </p:pic>
      </p:grpSp>
      <p:sp>
        <p:nvSpPr>
          <p:cNvPr id="7" name="object 8">
            <a:extLst>
              <a:ext uri="{FF2B5EF4-FFF2-40B4-BE49-F238E27FC236}">
                <a16:creationId xmlns:a16="http://schemas.microsoft.com/office/drawing/2014/main" id="{1CBFC884-943D-E40A-E238-16DD2B508430}"/>
              </a:ext>
            </a:extLst>
          </p:cNvPr>
          <p:cNvSpPr txBox="1"/>
          <p:nvPr/>
        </p:nvSpPr>
        <p:spPr>
          <a:xfrm>
            <a:off x="291682" y="3375849"/>
            <a:ext cx="8455026" cy="1336263"/>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FF4646"/>
                </a:solidFill>
                <a:latin typeface="Arial"/>
                <a:cs typeface="Arial"/>
              </a:rPr>
              <a:t>Conclusions:</a:t>
            </a:r>
            <a:endParaRPr sz="1600" dirty="0">
              <a:latin typeface="Arial"/>
              <a:cs typeface="Arial"/>
            </a:endParaRPr>
          </a:p>
          <a:p>
            <a:pPr marL="251460" indent="-239395">
              <a:lnSpc>
                <a:spcPct val="100000"/>
              </a:lnSpc>
              <a:spcBef>
                <a:spcPts val="10"/>
              </a:spcBef>
              <a:buClr>
                <a:srgbClr val="000000"/>
              </a:buClr>
              <a:buFont typeface="Wingdings"/>
              <a:buChar char=""/>
              <a:tabLst>
                <a:tab pos="252095" algn="l"/>
              </a:tabLst>
            </a:pPr>
            <a:r>
              <a:rPr lang="en-US" spc="-5" dirty="0">
                <a:solidFill>
                  <a:srgbClr val="202020"/>
                </a:solidFill>
                <a:latin typeface="Microsoft Sans Serif"/>
                <a:cs typeface="Microsoft Sans Serif"/>
              </a:rPr>
              <a:t>Maximum </a:t>
            </a:r>
            <a:r>
              <a:rPr sz="1400" spc="-5" dirty="0">
                <a:solidFill>
                  <a:srgbClr val="202020"/>
                </a:solidFill>
                <a:latin typeface="Microsoft Sans Serif"/>
                <a:cs typeface="Microsoft Sans Serif"/>
              </a:rPr>
              <a:t>guests</a:t>
            </a:r>
            <a:r>
              <a:rPr lang="en-US" spc="-5" dirty="0">
                <a:solidFill>
                  <a:srgbClr val="202020"/>
                </a:solidFill>
                <a:latin typeface="Microsoft Sans Serif"/>
                <a:cs typeface="Microsoft Sans Serif"/>
              </a:rPr>
              <a:t> are new for booking a hotel</a:t>
            </a:r>
          </a:p>
          <a:p>
            <a:pPr marL="251460" indent="-239395">
              <a:lnSpc>
                <a:spcPct val="100000"/>
              </a:lnSpc>
              <a:spcBef>
                <a:spcPts val="10"/>
              </a:spcBef>
              <a:buClr>
                <a:srgbClr val="000000"/>
              </a:buClr>
              <a:buFont typeface="Wingdings"/>
              <a:buChar char=""/>
              <a:tabLst>
                <a:tab pos="252095" algn="l"/>
              </a:tabLst>
            </a:pPr>
            <a:r>
              <a:rPr lang="en-US" sz="1400" spc="-5" dirty="0">
                <a:solidFill>
                  <a:srgbClr val="202020"/>
                </a:solidFill>
                <a:latin typeface="Microsoft Sans Serif"/>
                <a:cs typeface="Microsoft Sans Serif"/>
              </a:rPr>
              <a:t>Only 3.91% repeated guest are come again to the hotel.</a:t>
            </a:r>
          </a:p>
          <a:p>
            <a:pPr marL="154305" indent="-142240">
              <a:lnSpc>
                <a:spcPct val="100000"/>
              </a:lnSpc>
              <a:buClr>
                <a:srgbClr val="000000"/>
              </a:buClr>
              <a:buFont typeface="Wingdings"/>
              <a:buChar char=""/>
              <a:tabLst>
                <a:tab pos="154940" algn="l"/>
              </a:tabLst>
            </a:pPr>
            <a:endParaRPr lang="en-US" sz="1400" spc="-5" dirty="0">
              <a:solidFill>
                <a:srgbClr val="202020"/>
              </a:solidFill>
              <a:latin typeface="Microsoft Sans Serif"/>
              <a:cs typeface="Microsoft Sans Serif"/>
            </a:endParaRPr>
          </a:p>
          <a:p>
            <a:pPr marL="154305" indent="-142240">
              <a:lnSpc>
                <a:spcPct val="100000"/>
              </a:lnSpc>
              <a:buClr>
                <a:srgbClr val="000000"/>
              </a:buClr>
              <a:buFont typeface="Wingdings"/>
              <a:buChar char=""/>
              <a:tabLst>
                <a:tab pos="154940" algn="l"/>
              </a:tabLst>
            </a:pPr>
            <a:r>
              <a:rPr sz="1400" spc="-5" dirty="0">
                <a:solidFill>
                  <a:srgbClr val="202020"/>
                </a:solidFill>
                <a:latin typeface="Microsoft Sans Serif"/>
                <a:cs typeface="Microsoft Sans Serif"/>
              </a:rPr>
              <a:t>Most</a:t>
            </a:r>
            <a:r>
              <a:rPr sz="1400" dirty="0">
                <a:solidFill>
                  <a:srgbClr val="202020"/>
                </a:solidFill>
                <a:latin typeface="Microsoft Sans Serif"/>
                <a:cs typeface="Microsoft Sans Serif"/>
              </a:rPr>
              <a:t> </a:t>
            </a:r>
            <a:r>
              <a:rPr sz="1400" spc="-5" dirty="0">
                <a:solidFill>
                  <a:srgbClr val="202020"/>
                </a:solidFill>
                <a:latin typeface="Microsoft Sans Serif"/>
                <a:cs typeface="Microsoft Sans Serif"/>
              </a:rPr>
              <a:t>of</a:t>
            </a:r>
            <a:r>
              <a:rPr sz="1400" spc="5" dirty="0">
                <a:solidFill>
                  <a:srgbClr val="202020"/>
                </a:solidFill>
                <a:latin typeface="Microsoft Sans Serif"/>
                <a:cs typeface="Microsoft Sans Serif"/>
              </a:rPr>
              <a:t> </a:t>
            </a:r>
            <a:r>
              <a:rPr sz="1400" spc="-5" dirty="0">
                <a:solidFill>
                  <a:srgbClr val="202020"/>
                </a:solidFill>
                <a:latin typeface="Microsoft Sans Serif"/>
                <a:cs typeface="Microsoft Sans Serif"/>
              </a:rPr>
              <a:t>the</a:t>
            </a:r>
            <a:r>
              <a:rPr sz="1400" spc="15" dirty="0">
                <a:solidFill>
                  <a:srgbClr val="202020"/>
                </a:solidFill>
                <a:latin typeface="Microsoft Sans Serif"/>
                <a:cs typeface="Microsoft Sans Serif"/>
              </a:rPr>
              <a:t> </a:t>
            </a:r>
            <a:r>
              <a:rPr sz="1400" spc="-5" dirty="0">
                <a:solidFill>
                  <a:srgbClr val="202020"/>
                </a:solidFill>
                <a:latin typeface="Microsoft Sans Serif"/>
                <a:cs typeface="Microsoft Sans Serif"/>
              </a:rPr>
              <a:t>bookings</a:t>
            </a:r>
            <a:r>
              <a:rPr sz="1400" spc="-15" dirty="0">
                <a:solidFill>
                  <a:srgbClr val="202020"/>
                </a:solidFill>
                <a:latin typeface="Microsoft Sans Serif"/>
                <a:cs typeface="Microsoft Sans Serif"/>
              </a:rPr>
              <a:t> </a:t>
            </a:r>
            <a:r>
              <a:rPr sz="1400" spc="-5" dirty="0">
                <a:solidFill>
                  <a:srgbClr val="202020"/>
                </a:solidFill>
                <a:latin typeface="Microsoft Sans Serif"/>
                <a:cs typeface="Microsoft Sans Serif"/>
              </a:rPr>
              <a:t>for</a:t>
            </a:r>
            <a:r>
              <a:rPr sz="1400" spc="10" dirty="0">
                <a:solidFill>
                  <a:srgbClr val="202020"/>
                </a:solidFill>
                <a:latin typeface="Microsoft Sans Serif"/>
                <a:cs typeface="Microsoft Sans Serif"/>
              </a:rPr>
              <a:t> </a:t>
            </a:r>
            <a:r>
              <a:rPr sz="1400" spc="-5" dirty="0">
                <a:solidFill>
                  <a:srgbClr val="202020"/>
                </a:solidFill>
                <a:latin typeface="Microsoft Sans Serif"/>
                <a:cs typeface="Microsoft Sans Serif"/>
              </a:rPr>
              <a:t>City</a:t>
            </a:r>
            <a:r>
              <a:rPr sz="1400" spc="20" dirty="0">
                <a:solidFill>
                  <a:srgbClr val="202020"/>
                </a:solidFill>
                <a:latin typeface="Microsoft Sans Serif"/>
                <a:cs typeface="Microsoft Sans Serif"/>
              </a:rPr>
              <a:t> </a:t>
            </a:r>
            <a:r>
              <a:rPr sz="1400" spc="-5" dirty="0">
                <a:solidFill>
                  <a:srgbClr val="202020"/>
                </a:solidFill>
                <a:latin typeface="Microsoft Sans Serif"/>
                <a:cs typeface="Microsoft Sans Serif"/>
              </a:rPr>
              <a:t>hotels and</a:t>
            </a:r>
            <a:endParaRPr sz="1400" dirty="0">
              <a:latin typeface="Microsoft Sans Serif"/>
              <a:cs typeface="Microsoft Sans Serif"/>
            </a:endParaRPr>
          </a:p>
          <a:p>
            <a:pPr marL="12700" marR="5080" indent="48260">
              <a:lnSpc>
                <a:spcPct val="100000"/>
              </a:lnSpc>
            </a:pPr>
            <a:r>
              <a:rPr sz="1400" spc="-5" dirty="0">
                <a:solidFill>
                  <a:srgbClr val="202020"/>
                </a:solidFill>
                <a:latin typeface="Microsoft Sans Serif"/>
                <a:cs typeface="Microsoft Sans Serif"/>
              </a:rPr>
              <a:t>Resort</a:t>
            </a:r>
            <a:r>
              <a:rPr sz="1400" spc="5" dirty="0">
                <a:solidFill>
                  <a:srgbClr val="202020"/>
                </a:solidFill>
                <a:latin typeface="Microsoft Sans Serif"/>
                <a:cs typeface="Microsoft Sans Serif"/>
              </a:rPr>
              <a:t> </a:t>
            </a:r>
            <a:r>
              <a:rPr sz="1400" spc="-5" dirty="0">
                <a:solidFill>
                  <a:srgbClr val="202020"/>
                </a:solidFill>
                <a:latin typeface="Microsoft Sans Serif"/>
                <a:cs typeface="Microsoft Sans Serif"/>
              </a:rPr>
              <a:t>hotel</a:t>
            </a:r>
            <a:r>
              <a:rPr sz="1400" dirty="0">
                <a:solidFill>
                  <a:srgbClr val="202020"/>
                </a:solidFill>
                <a:latin typeface="Microsoft Sans Serif"/>
                <a:cs typeface="Microsoft Sans Serif"/>
              </a:rPr>
              <a:t> </a:t>
            </a:r>
            <a:r>
              <a:rPr sz="1400" spc="-5" dirty="0">
                <a:solidFill>
                  <a:srgbClr val="202020"/>
                </a:solidFill>
                <a:latin typeface="Microsoft Sans Serif"/>
                <a:cs typeface="Microsoft Sans Serif"/>
              </a:rPr>
              <a:t>were</a:t>
            </a:r>
            <a:r>
              <a:rPr sz="1400" spc="15" dirty="0">
                <a:solidFill>
                  <a:srgbClr val="202020"/>
                </a:solidFill>
                <a:latin typeface="Microsoft Sans Serif"/>
                <a:cs typeface="Microsoft Sans Serif"/>
              </a:rPr>
              <a:t> </a:t>
            </a:r>
            <a:r>
              <a:rPr sz="1400" spc="-5" dirty="0">
                <a:solidFill>
                  <a:srgbClr val="202020"/>
                </a:solidFill>
                <a:latin typeface="Microsoft Sans Serif"/>
                <a:cs typeface="Microsoft Sans Serif"/>
              </a:rPr>
              <a:t>happened</a:t>
            </a:r>
            <a:r>
              <a:rPr sz="1400" spc="-15" dirty="0">
                <a:solidFill>
                  <a:srgbClr val="202020"/>
                </a:solidFill>
                <a:latin typeface="Microsoft Sans Serif"/>
                <a:cs typeface="Microsoft Sans Serif"/>
              </a:rPr>
              <a:t> </a:t>
            </a:r>
            <a:r>
              <a:rPr sz="1400" spc="-10" dirty="0">
                <a:solidFill>
                  <a:srgbClr val="202020"/>
                </a:solidFill>
                <a:latin typeface="Microsoft Sans Serif"/>
                <a:cs typeface="Microsoft Sans Serif"/>
              </a:rPr>
              <a:t>in</a:t>
            </a:r>
            <a:r>
              <a:rPr sz="1400" spc="25" dirty="0">
                <a:solidFill>
                  <a:srgbClr val="202020"/>
                </a:solidFill>
                <a:latin typeface="Microsoft Sans Serif"/>
                <a:cs typeface="Microsoft Sans Serif"/>
              </a:rPr>
              <a:t> </a:t>
            </a:r>
            <a:r>
              <a:rPr sz="1400" spc="-5" dirty="0">
                <a:solidFill>
                  <a:srgbClr val="202020"/>
                </a:solidFill>
                <a:latin typeface="Microsoft Sans Serif"/>
                <a:cs typeface="Microsoft Sans Serif"/>
              </a:rPr>
              <a:t>2016.</a:t>
            </a:r>
            <a:r>
              <a:rPr sz="1400" dirty="0">
                <a:solidFill>
                  <a:srgbClr val="202020"/>
                </a:solidFill>
                <a:latin typeface="Microsoft Sans Serif"/>
                <a:cs typeface="Microsoft Sans Serif"/>
              </a:rPr>
              <a:t> </a:t>
            </a:r>
            <a:r>
              <a:rPr sz="1400" spc="-5" dirty="0">
                <a:solidFill>
                  <a:srgbClr val="202020"/>
                </a:solidFill>
                <a:latin typeface="Microsoft Sans Serif"/>
                <a:cs typeface="Microsoft Sans Serif"/>
              </a:rPr>
              <a:t>As</a:t>
            </a:r>
            <a:r>
              <a:rPr sz="1400" spc="20" dirty="0">
                <a:solidFill>
                  <a:srgbClr val="202020"/>
                </a:solidFill>
                <a:latin typeface="Microsoft Sans Serif"/>
                <a:cs typeface="Microsoft Sans Serif"/>
              </a:rPr>
              <a:t> </a:t>
            </a:r>
            <a:r>
              <a:rPr sz="1400" spc="-5" dirty="0">
                <a:solidFill>
                  <a:srgbClr val="202020"/>
                </a:solidFill>
                <a:latin typeface="Microsoft Sans Serif"/>
                <a:cs typeface="Microsoft Sans Serif"/>
              </a:rPr>
              <a:t>we</a:t>
            </a:r>
            <a:r>
              <a:rPr sz="1400" spc="20" dirty="0">
                <a:solidFill>
                  <a:srgbClr val="202020"/>
                </a:solidFill>
                <a:latin typeface="Microsoft Sans Serif"/>
                <a:cs typeface="Microsoft Sans Serif"/>
              </a:rPr>
              <a:t> </a:t>
            </a:r>
            <a:r>
              <a:rPr sz="1400" spc="-5" dirty="0">
                <a:solidFill>
                  <a:srgbClr val="202020"/>
                </a:solidFill>
                <a:latin typeface="Microsoft Sans Serif"/>
                <a:cs typeface="Microsoft Sans Serif"/>
              </a:rPr>
              <a:t>can</a:t>
            </a:r>
            <a:r>
              <a:rPr sz="1400" spc="5" dirty="0">
                <a:solidFill>
                  <a:srgbClr val="202020"/>
                </a:solidFill>
                <a:latin typeface="Microsoft Sans Serif"/>
                <a:cs typeface="Microsoft Sans Serif"/>
              </a:rPr>
              <a:t> </a:t>
            </a:r>
            <a:r>
              <a:rPr sz="1400" spc="-5" dirty="0">
                <a:solidFill>
                  <a:srgbClr val="202020"/>
                </a:solidFill>
                <a:latin typeface="Microsoft Sans Serif"/>
                <a:cs typeface="Microsoft Sans Serif"/>
              </a:rPr>
              <a:t>see </a:t>
            </a:r>
            <a:r>
              <a:rPr sz="1400" spc="-360" dirty="0">
                <a:solidFill>
                  <a:srgbClr val="202020"/>
                </a:solidFill>
                <a:latin typeface="Microsoft Sans Serif"/>
                <a:cs typeface="Microsoft Sans Serif"/>
              </a:rPr>
              <a:t> </a:t>
            </a:r>
            <a:r>
              <a:rPr sz="1400" spc="-5" dirty="0">
                <a:solidFill>
                  <a:srgbClr val="202020"/>
                </a:solidFill>
                <a:latin typeface="Microsoft Sans Serif"/>
                <a:cs typeface="Microsoft Sans Serif"/>
              </a:rPr>
              <a:t>Most</a:t>
            </a:r>
            <a:r>
              <a:rPr sz="1400" dirty="0">
                <a:solidFill>
                  <a:srgbClr val="202020"/>
                </a:solidFill>
                <a:latin typeface="Microsoft Sans Serif"/>
                <a:cs typeface="Microsoft Sans Serif"/>
              </a:rPr>
              <a:t> </a:t>
            </a:r>
            <a:r>
              <a:rPr sz="1400" spc="-5" dirty="0">
                <a:solidFill>
                  <a:srgbClr val="202020"/>
                </a:solidFill>
                <a:latin typeface="Microsoft Sans Serif"/>
                <a:cs typeface="Microsoft Sans Serif"/>
              </a:rPr>
              <a:t>of</a:t>
            </a:r>
            <a:r>
              <a:rPr sz="1400" spc="5" dirty="0">
                <a:solidFill>
                  <a:srgbClr val="202020"/>
                </a:solidFill>
                <a:latin typeface="Microsoft Sans Serif"/>
                <a:cs typeface="Microsoft Sans Serif"/>
              </a:rPr>
              <a:t> </a:t>
            </a:r>
            <a:r>
              <a:rPr sz="1400" spc="-5" dirty="0">
                <a:solidFill>
                  <a:srgbClr val="202020"/>
                </a:solidFill>
                <a:latin typeface="Microsoft Sans Serif"/>
                <a:cs typeface="Microsoft Sans Serif"/>
              </a:rPr>
              <a:t>the</a:t>
            </a:r>
            <a:r>
              <a:rPr sz="1400" spc="10" dirty="0">
                <a:solidFill>
                  <a:srgbClr val="202020"/>
                </a:solidFill>
                <a:latin typeface="Microsoft Sans Serif"/>
                <a:cs typeface="Microsoft Sans Serif"/>
              </a:rPr>
              <a:t> </a:t>
            </a:r>
            <a:r>
              <a:rPr sz="1400" spc="-5" dirty="0">
                <a:solidFill>
                  <a:srgbClr val="202020"/>
                </a:solidFill>
                <a:latin typeface="Microsoft Sans Serif"/>
                <a:cs typeface="Microsoft Sans Serif"/>
              </a:rPr>
              <a:t>bookings</a:t>
            </a:r>
            <a:r>
              <a:rPr sz="1400" spc="-15" dirty="0">
                <a:solidFill>
                  <a:srgbClr val="202020"/>
                </a:solidFill>
                <a:latin typeface="Microsoft Sans Serif"/>
                <a:cs typeface="Microsoft Sans Serif"/>
              </a:rPr>
              <a:t> </a:t>
            </a:r>
            <a:r>
              <a:rPr sz="1400" spc="-5" dirty="0">
                <a:solidFill>
                  <a:srgbClr val="202020"/>
                </a:solidFill>
                <a:latin typeface="Microsoft Sans Serif"/>
                <a:cs typeface="Microsoft Sans Serif"/>
              </a:rPr>
              <a:t>were</a:t>
            </a:r>
            <a:r>
              <a:rPr sz="1400" spc="10" dirty="0">
                <a:solidFill>
                  <a:srgbClr val="202020"/>
                </a:solidFill>
                <a:latin typeface="Microsoft Sans Serif"/>
                <a:cs typeface="Microsoft Sans Serif"/>
              </a:rPr>
              <a:t> </a:t>
            </a:r>
            <a:r>
              <a:rPr sz="1400" spc="-5" dirty="0">
                <a:solidFill>
                  <a:srgbClr val="202020"/>
                </a:solidFill>
                <a:latin typeface="Microsoft Sans Serif"/>
                <a:cs typeface="Microsoft Sans Serif"/>
              </a:rPr>
              <a:t>for</a:t>
            </a:r>
            <a:r>
              <a:rPr sz="1400" spc="10" dirty="0">
                <a:solidFill>
                  <a:srgbClr val="202020"/>
                </a:solidFill>
                <a:latin typeface="Microsoft Sans Serif"/>
                <a:cs typeface="Microsoft Sans Serif"/>
              </a:rPr>
              <a:t> </a:t>
            </a:r>
            <a:r>
              <a:rPr sz="1400" spc="-5" dirty="0">
                <a:solidFill>
                  <a:srgbClr val="202020"/>
                </a:solidFill>
                <a:latin typeface="Microsoft Sans Serif"/>
                <a:cs typeface="Microsoft Sans Serif"/>
              </a:rPr>
              <a:t>City</a:t>
            </a:r>
            <a:r>
              <a:rPr sz="1400" spc="15" dirty="0">
                <a:solidFill>
                  <a:srgbClr val="202020"/>
                </a:solidFill>
                <a:latin typeface="Microsoft Sans Serif"/>
                <a:cs typeface="Microsoft Sans Serif"/>
              </a:rPr>
              <a:t> </a:t>
            </a:r>
            <a:r>
              <a:rPr sz="1400" spc="-5" dirty="0">
                <a:solidFill>
                  <a:srgbClr val="202020"/>
                </a:solidFill>
                <a:latin typeface="Microsoft Sans Serif"/>
                <a:cs typeface="Microsoft Sans Serif"/>
              </a:rPr>
              <a:t>hotels.</a:t>
            </a:r>
            <a:endParaRPr sz="1400" dirty="0">
              <a:latin typeface="Microsoft Sans Serif"/>
              <a:cs typeface="Microsoft Sans Serif"/>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grpSp>
        <p:nvGrpSpPr>
          <p:cNvPr id="169" name="Google Shape;169;p12"/>
          <p:cNvGrpSpPr/>
          <p:nvPr/>
        </p:nvGrpSpPr>
        <p:grpSpPr>
          <a:xfrm>
            <a:off x="12700" y="0"/>
            <a:ext cx="8521065" cy="478790"/>
            <a:chOff x="0" y="0"/>
            <a:chExt cx="8521065" cy="478790"/>
          </a:xfrm>
        </p:grpSpPr>
        <p:sp>
          <p:nvSpPr>
            <p:cNvPr id="170" name="Google Shape;170;p12"/>
            <p:cNvSpPr/>
            <p:nvPr/>
          </p:nvSpPr>
          <p:spPr>
            <a:xfrm>
              <a:off x="0" y="0"/>
              <a:ext cx="8521065" cy="478790"/>
            </a:xfrm>
            <a:custGeom>
              <a:avLst/>
              <a:gdLst/>
              <a:ahLst/>
              <a:cxnLst/>
              <a:rect l="l" t="t" r="r" b="b"/>
              <a:pathLst>
                <a:path w="8521065" h="478790" extrusionOk="0">
                  <a:moveTo>
                    <a:pt x="8520557" y="0"/>
                  </a:moveTo>
                  <a:lnTo>
                    <a:pt x="0" y="0"/>
                  </a:lnTo>
                  <a:lnTo>
                    <a:pt x="0" y="478459"/>
                  </a:lnTo>
                  <a:lnTo>
                    <a:pt x="8520557" y="478459"/>
                  </a:lnTo>
                  <a:lnTo>
                    <a:pt x="8520557" y="0"/>
                  </a:lnTo>
                  <a:close/>
                </a:path>
              </a:pathLst>
            </a:custGeom>
            <a:solidFill>
              <a:srgbClr val="2020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 name="Google Shape;171;p12"/>
            <p:cNvSpPr/>
            <p:nvPr/>
          </p:nvSpPr>
          <p:spPr>
            <a:xfrm>
              <a:off x="0" y="0"/>
              <a:ext cx="8521065" cy="478790"/>
            </a:xfrm>
            <a:custGeom>
              <a:avLst/>
              <a:gdLst/>
              <a:ahLst/>
              <a:cxnLst/>
              <a:rect l="l" t="t" r="r" b="b"/>
              <a:pathLst>
                <a:path w="8521065" h="478790" extrusionOk="0">
                  <a:moveTo>
                    <a:pt x="0" y="478459"/>
                  </a:moveTo>
                  <a:lnTo>
                    <a:pt x="8520557" y="478459"/>
                  </a:lnTo>
                  <a:lnTo>
                    <a:pt x="8520557" y="0"/>
                  </a:lnTo>
                  <a:lnTo>
                    <a:pt x="0" y="0"/>
                  </a:lnTo>
                  <a:lnTo>
                    <a:pt x="0" y="478459"/>
                  </a:lnTo>
                  <a:close/>
                </a:path>
              </a:pathLst>
            </a:custGeom>
            <a:noFill/>
            <a:ln w="25400" cap="flat" cmpd="sng">
              <a:solidFill>
                <a:srgbClr val="20202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2" name="Google Shape;172;p12"/>
          <p:cNvSpPr txBox="1"/>
          <p:nvPr/>
        </p:nvSpPr>
        <p:spPr>
          <a:xfrm>
            <a:off x="0" y="0"/>
            <a:ext cx="4636800" cy="460511"/>
          </a:xfrm>
          <a:prstGeom prst="rect">
            <a:avLst/>
          </a:prstGeom>
          <a:noFill/>
          <a:ln>
            <a:noFill/>
          </a:ln>
        </p:spPr>
        <p:txBody>
          <a:bodyPr spcFirstLastPara="1" wrap="square" lIns="91425" tIns="45700" rIns="91425" bIns="45700" anchor="t" anchorCtr="0">
            <a:spAutoFit/>
          </a:bodyPr>
          <a:lstStyle/>
          <a:p>
            <a:pPr marL="330200" marR="0" lvl="0" indent="-318135" algn="l" rtl="0">
              <a:lnSpc>
                <a:spcPct val="127500"/>
              </a:lnSpc>
              <a:spcBef>
                <a:spcPts val="0"/>
              </a:spcBef>
              <a:spcAft>
                <a:spcPts val="0"/>
              </a:spcAft>
              <a:buClr>
                <a:srgbClr val="FF4646"/>
              </a:buClr>
              <a:buSzPts val="2700"/>
              <a:buFont typeface="Noto Sans Symbols"/>
              <a:buChar char="❖"/>
            </a:pPr>
            <a:r>
              <a:rPr lang="en-US" sz="2400" b="1">
                <a:solidFill>
                  <a:srgbClr val="FF4646"/>
                </a:solidFill>
                <a:latin typeface="Arial"/>
                <a:ea typeface="Arial"/>
                <a:cs typeface="Arial"/>
                <a:sym typeface="Arial"/>
              </a:rPr>
              <a:t>Exploratory</a:t>
            </a:r>
            <a:r>
              <a:rPr lang="en-US" sz="1800" b="1">
                <a:solidFill>
                  <a:srgbClr val="FF4646"/>
                </a:solidFill>
                <a:latin typeface="Arial"/>
                <a:ea typeface="Arial"/>
                <a:cs typeface="Arial"/>
                <a:sym typeface="Arial"/>
              </a:rPr>
              <a:t> Data Analysis (EDA) :</a:t>
            </a:r>
            <a:endParaRPr sz="1800">
              <a:solidFill>
                <a:schemeClr val="dk1"/>
              </a:solidFill>
              <a:latin typeface="Arial"/>
              <a:ea typeface="Arial"/>
              <a:cs typeface="Arial"/>
              <a:sym typeface="Arial"/>
            </a:endParaRPr>
          </a:p>
        </p:txBody>
      </p:sp>
      <p:pic>
        <p:nvPicPr>
          <p:cNvPr id="173" name="Google Shape;173;p12"/>
          <p:cNvPicPr preferRelativeResize="0"/>
          <p:nvPr/>
        </p:nvPicPr>
        <p:blipFill rotWithShape="1">
          <a:blip r:embed="rId3">
            <a:alphaModFix/>
          </a:blip>
          <a:srcRect/>
          <a:stretch/>
        </p:blipFill>
        <p:spPr>
          <a:xfrm>
            <a:off x="228600" y="590550"/>
            <a:ext cx="2700909" cy="2647950"/>
          </a:xfrm>
          <a:prstGeom prst="rect">
            <a:avLst/>
          </a:prstGeom>
          <a:noFill/>
          <a:ln>
            <a:noFill/>
          </a:ln>
        </p:spPr>
      </p:pic>
      <p:pic>
        <p:nvPicPr>
          <p:cNvPr id="174" name="Google Shape;174;p12"/>
          <p:cNvPicPr preferRelativeResize="0"/>
          <p:nvPr/>
        </p:nvPicPr>
        <p:blipFill rotWithShape="1">
          <a:blip r:embed="rId4">
            <a:alphaModFix/>
          </a:blip>
          <a:srcRect/>
          <a:stretch/>
        </p:blipFill>
        <p:spPr>
          <a:xfrm>
            <a:off x="4419600" y="508340"/>
            <a:ext cx="3546052" cy="2876550"/>
          </a:xfrm>
          <a:prstGeom prst="rect">
            <a:avLst/>
          </a:prstGeom>
          <a:noFill/>
          <a:ln>
            <a:noFill/>
          </a:ln>
        </p:spPr>
      </p:pic>
      <p:sp>
        <p:nvSpPr>
          <p:cNvPr id="175" name="Google Shape;175;p12"/>
          <p:cNvSpPr txBox="1"/>
          <p:nvPr/>
        </p:nvSpPr>
        <p:spPr>
          <a:xfrm>
            <a:off x="367771" y="3496650"/>
            <a:ext cx="5824855" cy="135934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b="1">
                <a:solidFill>
                  <a:srgbClr val="FF4646"/>
                </a:solidFill>
                <a:latin typeface="Arial"/>
                <a:ea typeface="Arial"/>
                <a:cs typeface="Arial"/>
                <a:sym typeface="Arial"/>
              </a:rPr>
              <a:t>Conclusions:</a:t>
            </a:r>
            <a:endParaRPr sz="1600">
              <a:solidFill>
                <a:schemeClr val="dk1"/>
              </a:solidFill>
              <a:latin typeface="Arial"/>
              <a:ea typeface="Arial"/>
              <a:cs typeface="Arial"/>
              <a:sym typeface="Arial"/>
            </a:endParaRPr>
          </a:p>
          <a:p>
            <a:pPr marL="12700" marR="5080" lvl="0" indent="-82549" algn="l" rtl="0">
              <a:lnSpc>
                <a:spcPct val="100000"/>
              </a:lnSpc>
              <a:spcBef>
                <a:spcPts val="10"/>
              </a:spcBef>
              <a:spcAft>
                <a:spcPts val="0"/>
              </a:spcAft>
              <a:buClr>
                <a:schemeClr val="dk1"/>
              </a:buClr>
              <a:buSzPts val="1300"/>
              <a:buFont typeface="Noto Sans Symbols"/>
              <a:buChar char="⮚"/>
            </a:pPr>
            <a:r>
              <a:rPr lang="en-US" sz="1400">
                <a:solidFill>
                  <a:schemeClr val="dk1"/>
                </a:solidFill>
                <a:latin typeface="Helvetica Neue"/>
                <a:ea typeface="Helvetica Neue"/>
                <a:cs typeface="Helvetica Neue"/>
                <a:sym typeface="Helvetica Neue"/>
              </a:rPr>
              <a:t>The percentage of TA/TO highest hotel booking other distribution direct and corporate is less sale compare to TA/TO .TA/TO has sales </a:t>
            </a:r>
            <a:r>
              <a:rPr lang="en-US" sz="1400" b="1" i="0">
                <a:solidFill>
                  <a:srgbClr val="212121"/>
                </a:solidFill>
                <a:latin typeface="Courier New"/>
                <a:ea typeface="Courier New"/>
                <a:cs typeface="Courier New"/>
                <a:sym typeface="Courier New"/>
              </a:rPr>
              <a:t>69141. </a:t>
            </a:r>
            <a:endParaRPr sz="1400" b="1">
              <a:solidFill>
                <a:schemeClr val="dk1"/>
              </a:solidFill>
              <a:latin typeface="Helvetica Neue"/>
              <a:ea typeface="Helvetica Neue"/>
              <a:cs typeface="Helvetica Neue"/>
              <a:sym typeface="Helvetica Neue"/>
            </a:endParaRPr>
          </a:p>
          <a:p>
            <a:pPr marL="12700" marR="5080" lvl="0" indent="0" algn="l" rtl="0">
              <a:lnSpc>
                <a:spcPct val="100000"/>
              </a:lnSpc>
              <a:spcBef>
                <a:spcPts val="10"/>
              </a:spcBef>
              <a:spcAft>
                <a:spcPts val="0"/>
              </a:spcAft>
              <a:buNone/>
            </a:pPr>
            <a:endParaRPr sz="1450">
              <a:solidFill>
                <a:schemeClr val="dk1"/>
              </a:solidFill>
              <a:latin typeface="Helvetica Neue"/>
              <a:ea typeface="Helvetica Neue"/>
              <a:cs typeface="Helvetica Neue"/>
              <a:sym typeface="Helvetica Neue"/>
            </a:endParaRPr>
          </a:p>
          <a:p>
            <a:pPr marL="0" marR="0" lvl="0" indent="-92075" algn="l" rtl="0">
              <a:lnSpc>
                <a:spcPct val="100000"/>
              </a:lnSpc>
              <a:spcBef>
                <a:spcPts val="35"/>
              </a:spcBef>
              <a:spcAft>
                <a:spcPts val="0"/>
              </a:spcAft>
              <a:buClr>
                <a:schemeClr val="dk1"/>
              </a:buClr>
              <a:buSzPts val="1450"/>
              <a:buFont typeface="Noto Sans Symbols"/>
              <a:buChar char="⮚"/>
            </a:pPr>
            <a:r>
              <a:rPr lang="en-US" sz="1450">
                <a:solidFill>
                  <a:schemeClr val="dk1"/>
                </a:solidFill>
                <a:latin typeface="Helvetica Neue"/>
                <a:ea typeface="Helvetica Neue"/>
                <a:cs typeface="Helvetica Neue"/>
                <a:sym typeface="Helvetica Neue"/>
              </a:rPr>
              <a:t>Overall month wise booking show in another graph that shows that maximum booking are held in august , July , may months.</a:t>
            </a:r>
            <a:endParaRPr sz="1450">
              <a:solidFill>
                <a:schemeClr val="dk1"/>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grpSp>
        <p:nvGrpSpPr>
          <p:cNvPr id="180" name="Google Shape;180;p13"/>
          <p:cNvGrpSpPr/>
          <p:nvPr/>
        </p:nvGrpSpPr>
        <p:grpSpPr>
          <a:xfrm>
            <a:off x="12700" y="0"/>
            <a:ext cx="8521065" cy="478790"/>
            <a:chOff x="0" y="0"/>
            <a:chExt cx="8521065" cy="478790"/>
          </a:xfrm>
        </p:grpSpPr>
        <p:sp>
          <p:nvSpPr>
            <p:cNvPr id="181" name="Google Shape;181;p13"/>
            <p:cNvSpPr/>
            <p:nvPr/>
          </p:nvSpPr>
          <p:spPr>
            <a:xfrm>
              <a:off x="0" y="0"/>
              <a:ext cx="8521065" cy="478790"/>
            </a:xfrm>
            <a:custGeom>
              <a:avLst/>
              <a:gdLst/>
              <a:ahLst/>
              <a:cxnLst/>
              <a:rect l="l" t="t" r="r" b="b"/>
              <a:pathLst>
                <a:path w="8521065" h="478790" extrusionOk="0">
                  <a:moveTo>
                    <a:pt x="8520557" y="0"/>
                  </a:moveTo>
                  <a:lnTo>
                    <a:pt x="0" y="0"/>
                  </a:lnTo>
                  <a:lnTo>
                    <a:pt x="0" y="478459"/>
                  </a:lnTo>
                  <a:lnTo>
                    <a:pt x="8520557" y="478459"/>
                  </a:lnTo>
                  <a:lnTo>
                    <a:pt x="8520557" y="0"/>
                  </a:lnTo>
                  <a:close/>
                </a:path>
              </a:pathLst>
            </a:custGeom>
            <a:solidFill>
              <a:srgbClr val="2020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13"/>
            <p:cNvSpPr/>
            <p:nvPr/>
          </p:nvSpPr>
          <p:spPr>
            <a:xfrm>
              <a:off x="0" y="0"/>
              <a:ext cx="8521065" cy="478790"/>
            </a:xfrm>
            <a:custGeom>
              <a:avLst/>
              <a:gdLst/>
              <a:ahLst/>
              <a:cxnLst/>
              <a:rect l="l" t="t" r="r" b="b"/>
              <a:pathLst>
                <a:path w="8521065" h="478790" extrusionOk="0">
                  <a:moveTo>
                    <a:pt x="0" y="478459"/>
                  </a:moveTo>
                  <a:lnTo>
                    <a:pt x="8520557" y="478459"/>
                  </a:lnTo>
                  <a:lnTo>
                    <a:pt x="8520557" y="0"/>
                  </a:lnTo>
                  <a:lnTo>
                    <a:pt x="0" y="0"/>
                  </a:lnTo>
                  <a:lnTo>
                    <a:pt x="0" y="478459"/>
                  </a:lnTo>
                  <a:close/>
                </a:path>
              </a:pathLst>
            </a:custGeom>
            <a:noFill/>
            <a:ln w="25400" cap="flat" cmpd="sng">
              <a:solidFill>
                <a:srgbClr val="20202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83" name="Google Shape;183;p13"/>
          <p:cNvSpPr txBox="1"/>
          <p:nvPr/>
        </p:nvSpPr>
        <p:spPr>
          <a:xfrm>
            <a:off x="0" y="0"/>
            <a:ext cx="4636800" cy="460511"/>
          </a:xfrm>
          <a:prstGeom prst="rect">
            <a:avLst/>
          </a:prstGeom>
          <a:noFill/>
          <a:ln>
            <a:noFill/>
          </a:ln>
        </p:spPr>
        <p:txBody>
          <a:bodyPr spcFirstLastPara="1" wrap="square" lIns="91425" tIns="45700" rIns="91425" bIns="45700" anchor="t" anchorCtr="0">
            <a:spAutoFit/>
          </a:bodyPr>
          <a:lstStyle/>
          <a:p>
            <a:pPr marL="330200" marR="0" lvl="0" indent="-318135" algn="l" rtl="0">
              <a:lnSpc>
                <a:spcPct val="127500"/>
              </a:lnSpc>
              <a:spcBef>
                <a:spcPts val="0"/>
              </a:spcBef>
              <a:spcAft>
                <a:spcPts val="0"/>
              </a:spcAft>
              <a:buClr>
                <a:srgbClr val="FF4646"/>
              </a:buClr>
              <a:buSzPts val="2700"/>
              <a:buFont typeface="Noto Sans Symbols"/>
              <a:buChar char="❖"/>
            </a:pPr>
            <a:r>
              <a:rPr lang="en-US" sz="2400" b="1">
                <a:solidFill>
                  <a:srgbClr val="FF4646"/>
                </a:solidFill>
                <a:latin typeface="Arial"/>
                <a:ea typeface="Arial"/>
                <a:cs typeface="Arial"/>
                <a:sym typeface="Arial"/>
              </a:rPr>
              <a:t>Exploratory</a:t>
            </a:r>
            <a:r>
              <a:rPr lang="en-US" sz="1800" b="1">
                <a:solidFill>
                  <a:srgbClr val="FF4646"/>
                </a:solidFill>
                <a:latin typeface="Arial"/>
                <a:ea typeface="Arial"/>
                <a:cs typeface="Arial"/>
                <a:sym typeface="Arial"/>
              </a:rPr>
              <a:t> Data Analysis (EDA) :</a:t>
            </a:r>
            <a:endParaRPr sz="1800">
              <a:solidFill>
                <a:schemeClr val="dk1"/>
              </a:solidFill>
              <a:latin typeface="Arial"/>
              <a:ea typeface="Arial"/>
              <a:cs typeface="Arial"/>
              <a:sym typeface="Arial"/>
            </a:endParaRPr>
          </a:p>
        </p:txBody>
      </p:sp>
      <p:pic>
        <p:nvPicPr>
          <p:cNvPr id="184" name="Google Shape;184;p13"/>
          <p:cNvPicPr preferRelativeResize="0"/>
          <p:nvPr/>
        </p:nvPicPr>
        <p:blipFill rotWithShape="1">
          <a:blip r:embed="rId3">
            <a:alphaModFix/>
          </a:blip>
          <a:srcRect/>
          <a:stretch/>
        </p:blipFill>
        <p:spPr>
          <a:xfrm>
            <a:off x="228600" y="590550"/>
            <a:ext cx="4038600" cy="2009410"/>
          </a:xfrm>
          <a:prstGeom prst="rect">
            <a:avLst/>
          </a:prstGeom>
          <a:noFill/>
          <a:ln>
            <a:noFill/>
          </a:ln>
        </p:spPr>
      </p:pic>
      <p:pic>
        <p:nvPicPr>
          <p:cNvPr id="185" name="Google Shape;185;p13"/>
          <p:cNvPicPr preferRelativeResize="0"/>
          <p:nvPr/>
        </p:nvPicPr>
        <p:blipFill rotWithShape="1">
          <a:blip r:embed="rId4">
            <a:alphaModFix/>
          </a:blip>
          <a:srcRect/>
          <a:stretch/>
        </p:blipFill>
        <p:spPr>
          <a:xfrm>
            <a:off x="152064" y="2800350"/>
            <a:ext cx="4332672" cy="2209800"/>
          </a:xfrm>
          <a:prstGeom prst="rect">
            <a:avLst/>
          </a:prstGeom>
          <a:noFill/>
          <a:ln>
            <a:noFill/>
          </a:ln>
        </p:spPr>
      </p:pic>
      <p:sp>
        <p:nvSpPr>
          <p:cNvPr id="186" name="Google Shape;186;p13"/>
          <p:cNvSpPr txBox="1"/>
          <p:nvPr/>
        </p:nvSpPr>
        <p:spPr>
          <a:xfrm>
            <a:off x="4515336" y="786978"/>
            <a:ext cx="4247664" cy="758412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b="1">
                <a:solidFill>
                  <a:srgbClr val="FF4646"/>
                </a:solidFill>
                <a:latin typeface="Arial"/>
                <a:ea typeface="Arial"/>
                <a:cs typeface="Arial"/>
                <a:sym typeface="Arial"/>
              </a:rPr>
              <a:t>Conclusions:</a:t>
            </a:r>
            <a:endParaRPr sz="1600">
              <a:solidFill>
                <a:schemeClr val="dk1"/>
              </a:solidFill>
              <a:latin typeface="Arial"/>
              <a:ea typeface="Arial"/>
              <a:cs typeface="Arial"/>
              <a:sym typeface="Arial"/>
            </a:endParaRPr>
          </a:p>
          <a:p>
            <a:pPr marL="12700" marR="5080" lvl="0" indent="-82549" algn="l" rtl="0">
              <a:lnSpc>
                <a:spcPct val="100000"/>
              </a:lnSpc>
              <a:spcBef>
                <a:spcPts val="10"/>
              </a:spcBef>
              <a:spcAft>
                <a:spcPts val="0"/>
              </a:spcAft>
              <a:buClr>
                <a:schemeClr val="dk1"/>
              </a:buClr>
              <a:buSzPts val="1300"/>
              <a:buFont typeface="Noto Sans Symbols"/>
              <a:buChar char="⮚"/>
            </a:pPr>
            <a:r>
              <a:rPr lang="en-US" sz="1400">
                <a:solidFill>
                  <a:schemeClr val="dk1"/>
                </a:solidFill>
                <a:latin typeface="Helvetica Neue"/>
                <a:ea typeface="Helvetica Neue"/>
                <a:cs typeface="Helvetica Neue"/>
                <a:sym typeface="Helvetica Neue"/>
              </a:rPr>
              <a:t>The percentage of online TA is more higher then other market segmate. Offline TA/TO and direct has same level. The total business given by online TA is </a:t>
            </a:r>
            <a:r>
              <a:rPr lang="en-US" sz="1600" b="1" i="0">
                <a:solidFill>
                  <a:srgbClr val="212121"/>
                </a:solidFill>
                <a:latin typeface="Courier New"/>
                <a:ea typeface="Courier New"/>
                <a:cs typeface="Courier New"/>
                <a:sym typeface="Courier New"/>
              </a:rPr>
              <a:t>51618</a:t>
            </a:r>
            <a:endParaRPr/>
          </a:p>
          <a:p>
            <a:pPr marL="12700" marR="5080" lvl="0" indent="0" algn="l" rtl="0">
              <a:lnSpc>
                <a:spcPct val="100000"/>
              </a:lnSpc>
              <a:spcBef>
                <a:spcPts val="10"/>
              </a:spcBef>
              <a:spcAft>
                <a:spcPts val="0"/>
              </a:spcAft>
              <a:buClr>
                <a:schemeClr val="dk1"/>
              </a:buClr>
              <a:buSzPts val="1486"/>
              <a:buFont typeface="Noto Sans Symbols"/>
              <a:buNone/>
            </a:pPr>
            <a:endParaRPr sz="1600" b="1">
              <a:solidFill>
                <a:srgbClr val="212121"/>
              </a:solidFill>
              <a:latin typeface="Courier New"/>
              <a:ea typeface="Courier New"/>
              <a:cs typeface="Courier New"/>
              <a:sym typeface="Courier New"/>
            </a:endParaRPr>
          </a:p>
          <a:p>
            <a:pPr marL="12700" marR="5080" lvl="0" indent="-94342" algn="l" rtl="0">
              <a:lnSpc>
                <a:spcPct val="100000"/>
              </a:lnSpc>
              <a:spcBef>
                <a:spcPts val="10"/>
              </a:spcBef>
              <a:spcAft>
                <a:spcPts val="0"/>
              </a:spcAft>
              <a:buClr>
                <a:srgbClr val="212121"/>
              </a:buClr>
              <a:buSzPts val="1486"/>
              <a:buFont typeface="Noto Sans Symbols"/>
              <a:buChar char="⮚"/>
            </a:pPr>
            <a:r>
              <a:rPr lang="en-US" sz="1600">
                <a:solidFill>
                  <a:srgbClr val="212121"/>
                </a:solidFill>
                <a:latin typeface="Helvetica Neue"/>
                <a:ea typeface="Helvetica Neue"/>
                <a:cs typeface="Helvetica Neue"/>
                <a:sym typeface="Helvetica Neue"/>
              </a:rPr>
              <a:t>We can see that aviation and undefined has activities in the market.</a:t>
            </a:r>
            <a:endParaRPr sz="1600" i="0">
              <a:solidFill>
                <a:srgbClr val="212121"/>
              </a:solidFill>
              <a:latin typeface="Courier New"/>
              <a:ea typeface="Courier New"/>
              <a:cs typeface="Courier New"/>
              <a:sym typeface="Courier New"/>
            </a:endParaRPr>
          </a:p>
          <a:p>
            <a:pPr marL="12700" marR="5080" lvl="0" indent="0" algn="l" rtl="0">
              <a:lnSpc>
                <a:spcPct val="100000"/>
              </a:lnSpc>
              <a:spcBef>
                <a:spcPts val="10"/>
              </a:spcBef>
              <a:spcAft>
                <a:spcPts val="0"/>
              </a:spcAft>
              <a:buNone/>
            </a:pPr>
            <a:endParaRPr sz="1450" b="1">
              <a:solidFill>
                <a:schemeClr val="dk1"/>
              </a:solidFill>
              <a:latin typeface="Helvetica Neue"/>
              <a:ea typeface="Helvetica Neue"/>
              <a:cs typeface="Helvetica Neue"/>
              <a:sym typeface="Helvetica Neue"/>
            </a:endParaRPr>
          </a:p>
          <a:p>
            <a:pPr marL="12700" marR="5080" lvl="0" indent="0" algn="l" rtl="0">
              <a:lnSpc>
                <a:spcPct val="100000"/>
              </a:lnSpc>
              <a:spcBef>
                <a:spcPts val="10"/>
              </a:spcBef>
              <a:spcAft>
                <a:spcPts val="0"/>
              </a:spcAft>
              <a:buNone/>
            </a:pPr>
            <a:endParaRPr sz="1450" b="1">
              <a:solidFill>
                <a:schemeClr val="dk1"/>
              </a:solidFill>
              <a:latin typeface="Helvetica Neue"/>
              <a:ea typeface="Helvetica Neue"/>
              <a:cs typeface="Helvetica Neue"/>
              <a:sym typeface="Helvetica Neue"/>
            </a:endParaRPr>
          </a:p>
          <a:p>
            <a:pPr marL="0" marR="0" lvl="0" indent="-92075" algn="l" rtl="0">
              <a:spcBef>
                <a:spcPts val="35"/>
              </a:spcBef>
              <a:spcAft>
                <a:spcPts val="0"/>
              </a:spcAft>
              <a:buClr>
                <a:schemeClr val="dk1"/>
              </a:buClr>
              <a:buSzPts val="1450"/>
              <a:buFont typeface="Noto Sans Symbols"/>
              <a:buChar char="⮚"/>
            </a:pPr>
            <a:r>
              <a:rPr lang="en-US" sz="1450">
                <a:solidFill>
                  <a:schemeClr val="dk1"/>
                </a:solidFill>
                <a:latin typeface="Helvetica Neue"/>
                <a:ea typeface="Helvetica Neue"/>
                <a:cs typeface="Helvetica Neue"/>
                <a:sym typeface="Helvetica Neue"/>
              </a:rPr>
              <a:t>The other graph I shown that guest by country. Looking  as graph we can see that the highest booking is done by Portugal country</a:t>
            </a:r>
            <a:endParaRPr/>
          </a:p>
          <a:p>
            <a:pPr marL="0" marR="0" lvl="0" indent="0" algn="l" rtl="0">
              <a:spcBef>
                <a:spcPts val="35"/>
              </a:spcBef>
              <a:spcAft>
                <a:spcPts val="0"/>
              </a:spcAft>
              <a:buClr>
                <a:schemeClr val="dk1"/>
              </a:buClr>
              <a:buSzPts val="1450"/>
              <a:buFont typeface="Noto Sans Symbols"/>
              <a:buNone/>
            </a:pPr>
            <a:endParaRPr sz="1450">
              <a:solidFill>
                <a:schemeClr val="dk1"/>
              </a:solidFill>
              <a:latin typeface="Helvetica Neue"/>
              <a:ea typeface="Helvetica Neue"/>
              <a:cs typeface="Helvetica Neue"/>
              <a:sym typeface="Helvetica Neue"/>
            </a:endParaRPr>
          </a:p>
          <a:p>
            <a:pPr marL="0" marR="0" lvl="0" indent="-92075" algn="l" rtl="0">
              <a:spcBef>
                <a:spcPts val="35"/>
              </a:spcBef>
              <a:spcAft>
                <a:spcPts val="0"/>
              </a:spcAft>
              <a:buClr>
                <a:schemeClr val="dk1"/>
              </a:buClr>
              <a:buSzPts val="1450"/>
              <a:buFont typeface="Noto Sans Symbols"/>
              <a:buChar char="⮚"/>
            </a:pPr>
            <a:r>
              <a:rPr lang="en-US" sz="1450">
                <a:solidFill>
                  <a:schemeClr val="dk1"/>
                </a:solidFill>
                <a:latin typeface="Helvetica Neue"/>
                <a:ea typeface="Helvetica Neue"/>
                <a:cs typeface="Helvetica Neue"/>
                <a:sym typeface="Helvetica Neue"/>
              </a:rPr>
              <a:t>We can see that the total number of booking is highest is </a:t>
            </a:r>
            <a:r>
              <a:rPr lang="en-US" sz="1600" b="1" i="0">
                <a:solidFill>
                  <a:srgbClr val="212121"/>
                </a:solidFill>
                <a:latin typeface="Courier New"/>
                <a:ea typeface="Courier New"/>
                <a:cs typeface="Courier New"/>
                <a:sym typeface="Courier New"/>
              </a:rPr>
              <a:t>52144.</a:t>
            </a:r>
            <a:endParaRPr/>
          </a:p>
          <a:p>
            <a:pPr marL="0" marR="0" lvl="0" indent="0" algn="l" rtl="0">
              <a:spcBef>
                <a:spcPts val="35"/>
              </a:spcBef>
              <a:spcAft>
                <a:spcPts val="0"/>
              </a:spcAft>
              <a:buClr>
                <a:schemeClr val="dk1"/>
              </a:buClr>
              <a:buSzPts val="1600"/>
              <a:buFont typeface="Noto Sans Symbols"/>
              <a:buNone/>
            </a:pPr>
            <a:endParaRPr sz="1600" b="1">
              <a:solidFill>
                <a:srgbClr val="212121"/>
              </a:solidFill>
              <a:latin typeface="Courier New"/>
              <a:ea typeface="Courier New"/>
              <a:cs typeface="Courier New"/>
              <a:sym typeface="Courier New"/>
            </a:endParaRPr>
          </a:p>
          <a:p>
            <a:pPr marL="0" marR="0" lvl="0" indent="0" algn="l" rtl="0">
              <a:spcBef>
                <a:spcPts val="35"/>
              </a:spcBef>
              <a:spcAft>
                <a:spcPts val="0"/>
              </a:spcAft>
              <a:buClr>
                <a:schemeClr val="dk1"/>
              </a:buClr>
              <a:buSzPts val="1450"/>
              <a:buFont typeface="Noto Sans Symbols"/>
              <a:buNone/>
            </a:pPr>
            <a:endParaRPr sz="1450" b="1">
              <a:solidFill>
                <a:schemeClr val="dk1"/>
              </a:solidFill>
              <a:latin typeface="Helvetica Neue"/>
              <a:ea typeface="Helvetica Neue"/>
              <a:cs typeface="Helvetica Neue"/>
              <a:sym typeface="Helvetica Neue"/>
            </a:endParaRPr>
          </a:p>
          <a:p>
            <a:pPr marL="0" marR="0" lvl="0" indent="0" algn="l" rtl="0">
              <a:spcBef>
                <a:spcPts val="35"/>
              </a:spcBef>
              <a:spcAft>
                <a:spcPts val="0"/>
              </a:spcAft>
              <a:buClr>
                <a:schemeClr val="dk1"/>
              </a:buClr>
              <a:buSzPts val="1450"/>
              <a:buFont typeface="Noto Sans Symbols"/>
              <a:buNone/>
            </a:pPr>
            <a:endParaRPr sz="1450" b="1">
              <a:solidFill>
                <a:schemeClr val="dk1"/>
              </a:solidFill>
              <a:latin typeface="Helvetica Neue"/>
              <a:ea typeface="Helvetica Neue"/>
              <a:cs typeface="Helvetica Neue"/>
              <a:sym typeface="Helvetica Neue"/>
            </a:endParaRPr>
          </a:p>
          <a:p>
            <a:pPr marL="0" marR="0" lvl="0" indent="0" algn="l" rtl="0">
              <a:spcBef>
                <a:spcPts val="35"/>
              </a:spcBef>
              <a:spcAft>
                <a:spcPts val="0"/>
              </a:spcAft>
              <a:buClr>
                <a:schemeClr val="dk1"/>
              </a:buClr>
              <a:buSzPts val="1600"/>
              <a:buFont typeface="Noto Sans Symbols"/>
              <a:buNone/>
            </a:pPr>
            <a:endParaRPr sz="1600" b="1">
              <a:solidFill>
                <a:schemeClr val="dk1"/>
              </a:solidFill>
              <a:latin typeface="Courier New"/>
              <a:ea typeface="Courier New"/>
              <a:cs typeface="Courier New"/>
              <a:sym typeface="Courier New"/>
            </a:endParaRPr>
          </a:p>
          <a:p>
            <a:pPr marL="0" marR="0" lvl="0" indent="0" algn="l" rtl="0">
              <a:spcBef>
                <a:spcPts val="35"/>
              </a:spcBef>
              <a:spcAft>
                <a:spcPts val="0"/>
              </a:spcAft>
              <a:buClr>
                <a:schemeClr val="dk1"/>
              </a:buClr>
              <a:buSzPts val="1600"/>
              <a:buFont typeface="Noto Sans Symbols"/>
              <a:buNone/>
            </a:pPr>
            <a:endParaRPr sz="1600" b="1">
              <a:solidFill>
                <a:schemeClr val="dk1"/>
              </a:solidFill>
              <a:latin typeface="Courier New"/>
              <a:ea typeface="Courier New"/>
              <a:cs typeface="Courier New"/>
              <a:sym typeface="Courier New"/>
            </a:endParaRPr>
          </a:p>
          <a:p>
            <a:pPr marL="0" marR="0" lvl="0" indent="0" algn="l" rtl="0">
              <a:spcBef>
                <a:spcPts val="35"/>
              </a:spcBef>
              <a:spcAft>
                <a:spcPts val="0"/>
              </a:spcAft>
              <a:buClr>
                <a:schemeClr val="dk1"/>
              </a:buClr>
              <a:buSzPts val="1600"/>
              <a:buFont typeface="Noto Sans Symbols"/>
              <a:buNone/>
            </a:pPr>
            <a:endParaRPr sz="1600" b="1">
              <a:solidFill>
                <a:schemeClr val="dk1"/>
              </a:solidFill>
              <a:latin typeface="Courier New"/>
              <a:ea typeface="Courier New"/>
              <a:cs typeface="Courier New"/>
              <a:sym typeface="Courier New"/>
            </a:endParaRPr>
          </a:p>
          <a:p>
            <a:pPr marL="0" marR="0" lvl="0" indent="0" algn="l" rtl="0">
              <a:lnSpc>
                <a:spcPct val="100000"/>
              </a:lnSpc>
              <a:spcBef>
                <a:spcPts val="35"/>
              </a:spcBef>
              <a:spcAft>
                <a:spcPts val="0"/>
              </a:spcAft>
              <a:buClr>
                <a:schemeClr val="dk1"/>
              </a:buClr>
              <a:buSzPts val="1450"/>
              <a:buFont typeface="Noto Sans Symbols"/>
              <a:buNone/>
            </a:pPr>
            <a:endParaRPr sz="1450">
              <a:solidFill>
                <a:schemeClr val="dk1"/>
              </a:solidFill>
              <a:latin typeface="Helvetica Neue"/>
              <a:ea typeface="Helvetica Neue"/>
              <a:cs typeface="Helvetica Neue"/>
              <a:sym typeface="Helvetica Neue"/>
            </a:endParaRPr>
          </a:p>
          <a:p>
            <a:pPr marL="0" marR="0" lvl="0" indent="0" algn="l" rtl="0">
              <a:lnSpc>
                <a:spcPct val="100000"/>
              </a:lnSpc>
              <a:spcBef>
                <a:spcPts val="35"/>
              </a:spcBef>
              <a:spcAft>
                <a:spcPts val="0"/>
              </a:spcAft>
              <a:buClr>
                <a:schemeClr val="dk1"/>
              </a:buClr>
              <a:buSzPts val="1450"/>
              <a:buFont typeface="Noto Sans Symbols"/>
              <a:buNone/>
            </a:pPr>
            <a:endParaRPr sz="1450">
              <a:solidFill>
                <a:schemeClr val="dk1"/>
              </a:solidFill>
              <a:latin typeface="Helvetica Neue"/>
              <a:ea typeface="Helvetica Neue"/>
              <a:cs typeface="Helvetica Neue"/>
              <a:sym typeface="Helvetica Neue"/>
            </a:endParaRPr>
          </a:p>
          <a:p>
            <a:pPr marL="0" marR="0" lvl="0" indent="0" algn="l" rtl="0">
              <a:lnSpc>
                <a:spcPct val="100000"/>
              </a:lnSpc>
              <a:spcBef>
                <a:spcPts val="35"/>
              </a:spcBef>
              <a:spcAft>
                <a:spcPts val="0"/>
              </a:spcAft>
              <a:buClr>
                <a:schemeClr val="dk1"/>
              </a:buClr>
              <a:buSzPts val="1450"/>
              <a:buFont typeface="Noto Sans Symbols"/>
              <a:buNone/>
            </a:pPr>
            <a:endParaRPr sz="1450">
              <a:solidFill>
                <a:schemeClr val="dk1"/>
              </a:solidFill>
              <a:latin typeface="Helvetica Neue"/>
              <a:ea typeface="Helvetica Neue"/>
              <a:cs typeface="Helvetica Neue"/>
              <a:sym typeface="Helvetica Neue"/>
            </a:endParaRPr>
          </a:p>
          <a:p>
            <a:pPr marL="0" marR="0" lvl="0" indent="0" algn="l" rtl="0">
              <a:lnSpc>
                <a:spcPct val="100000"/>
              </a:lnSpc>
              <a:spcBef>
                <a:spcPts val="35"/>
              </a:spcBef>
              <a:spcAft>
                <a:spcPts val="0"/>
              </a:spcAft>
              <a:buClr>
                <a:schemeClr val="dk1"/>
              </a:buClr>
              <a:buSzPts val="1450"/>
              <a:buFont typeface="Noto Sans Symbols"/>
              <a:buNone/>
            </a:pPr>
            <a:endParaRPr sz="1450">
              <a:solidFill>
                <a:schemeClr val="dk1"/>
              </a:solidFill>
              <a:latin typeface="Helvetica Neue"/>
              <a:ea typeface="Helvetica Neue"/>
              <a:cs typeface="Helvetica Neue"/>
              <a:sym typeface="Helvetica Neue"/>
            </a:endParaRPr>
          </a:p>
          <a:p>
            <a:pPr marL="0" marR="0" lvl="0" indent="0" algn="l" rtl="0">
              <a:lnSpc>
                <a:spcPct val="100000"/>
              </a:lnSpc>
              <a:spcBef>
                <a:spcPts val="35"/>
              </a:spcBef>
              <a:spcAft>
                <a:spcPts val="0"/>
              </a:spcAft>
              <a:buClr>
                <a:schemeClr val="dk1"/>
              </a:buClr>
              <a:buSzPts val="1450"/>
              <a:buFont typeface="Noto Sans Symbols"/>
              <a:buNone/>
            </a:pPr>
            <a:endParaRPr sz="1450">
              <a:solidFill>
                <a:schemeClr val="dk1"/>
              </a:solidFill>
              <a:latin typeface="Helvetica Neue"/>
              <a:ea typeface="Helvetica Neue"/>
              <a:cs typeface="Helvetica Neue"/>
              <a:sym typeface="Helvetica Neue"/>
            </a:endParaRPr>
          </a:p>
          <a:p>
            <a:pPr marL="0" marR="0" lvl="0" indent="0" algn="l" rtl="0">
              <a:lnSpc>
                <a:spcPct val="100000"/>
              </a:lnSpc>
              <a:spcBef>
                <a:spcPts val="35"/>
              </a:spcBef>
              <a:spcAft>
                <a:spcPts val="0"/>
              </a:spcAft>
              <a:buClr>
                <a:schemeClr val="dk1"/>
              </a:buClr>
              <a:buSzPts val="1450"/>
              <a:buFont typeface="Noto Sans Symbols"/>
              <a:buNone/>
            </a:pPr>
            <a:endParaRPr sz="1450">
              <a:solidFill>
                <a:schemeClr val="dk1"/>
              </a:solidFill>
              <a:latin typeface="Helvetica Neue"/>
              <a:ea typeface="Helvetica Neue"/>
              <a:cs typeface="Helvetica Neue"/>
              <a:sym typeface="Helvetica Neue"/>
            </a:endParaRPr>
          </a:p>
          <a:p>
            <a:pPr marL="0" marR="0" lvl="0" indent="0" algn="l" rtl="0">
              <a:lnSpc>
                <a:spcPct val="100000"/>
              </a:lnSpc>
              <a:spcBef>
                <a:spcPts val="35"/>
              </a:spcBef>
              <a:spcAft>
                <a:spcPts val="0"/>
              </a:spcAft>
              <a:buClr>
                <a:schemeClr val="dk1"/>
              </a:buClr>
              <a:buSzPts val="1450"/>
              <a:buFont typeface="Noto Sans Symbols"/>
              <a:buNone/>
            </a:pPr>
            <a:endParaRPr sz="1450">
              <a:solidFill>
                <a:schemeClr val="dk1"/>
              </a:solidFill>
              <a:latin typeface="Helvetica Neue"/>
              <a:ea typeface="Helvetica Neue"/>
              <a:cs typeface="Helvetica Neue"/>
              <a:sym typeface="Helvetica Neue"/>
            </a:endParaRPr>
          </a:p>
          <a:p>
            <a:pPr marL="0" marR="0" lvl="0" indent="0" algn="l" rtl="0">
              <a:lnSpc>
                <a:spcPct val="100000"/>
              </a:lnSpc>
              <a:spcBef>
                <a:spcPts val="35"/>
              </a:spcBef>
              <a:spcAft>
                <a:spcPts val="0"/>
              </a:spcAft>
              <a:buClr>
                <a:schemeClr val="dk1"/>
              </a:buClr>
              <a:buSzPts val="1450"/>
              <a:buFont typeface="Noto Sans Symbols"/>
              <a:buNone/>
            </a:pPr>
            <a:endParaRPr sz="1450">
              <a:solidFill>
                <a:schemeClr val="dk1"/>
              </a:solidFill>
              <a:latin typeface="Helvetica Neue"/>
              <a:ea typeface="Helvetica Neue"/>
              <a:cs typeface="Helvetica Neue"/>
              <a:sym typeface="Helvetica Neue"/>
            </a:endParaRPr>
          </a:p>
          <a:p>
            <a:pPr marL="0" marR="0" lvl="0" indent="0" algn="l" rtl="0">
              <a:lnSpc>
                <a:spcPct val="100000"/>
              </a:lnSpc>
              <a:spcBef>
                <a:spcPts val="35"/>
              </a:spcBef>
              <a:spcAft>
                <a:spcPts val="0"/>
              </a:spcAft>
              <a:buClr>
                <a:schemeClr val="dk1"/>
              </a:buClr>
              <a:buSzPts val="1450"/>
              <a:buFont typeface="Noto Sans Symbols"/>
              <a:buNone/>
            </a:pPr>
            <a:endParaRPr sz="1450">
              <a:solidFill>
                <a:schemeClr val="dk1"/>
              </a:solidFill>
              <a:latin typeface="Helvetica Neue"/>
              <a:ea typeface="Helvetica Neue"/>
              <a:cs typeface="Helvetica Neue"/>
              <a:sym typeface="Helvetica Neue"/>
            </a:endParaRPr>
          </a:p>
          <a:p>
            <a:pPr marL="0" marR="0" lvl="0" indent="0" algn="l" rtl="0">
              <a:lnSpc>
                <a:spcPct val="100000"/>
              </a:lnSpc>
              <a:spcBef>
                <a:spcPts val="35"/>
              </a:spcBef>
              <a:spcAft>
                <a:spcPts val="0"/>
              </a:spcAft>
              <a:buClr>
                <a:schemeClr val="dk1"/>
              </a:buClr>
              <a:buSzPts val="1450"/>
              <a:buFont typeface="Noto Sans Symbols"/>
              <a:buNone/>
            </a:pPr>
            <a:endParaRPr sz="1450">
              <a:solidFill>
                <a:schemeClr val="dk1"/>
              </a:solidFill>
              <a:latin typeface="Helvetica Neue"/>
              <a:ea typeface="Helvetica Neue"/>
              <a:cs typeface="Helvetica Neue"/>
              <a:sym typeface="Helvetica Neue"/>
            </a:endParaRPr>
          </a:p>
          <a:p>
            <a:pPr marL="0" marR="0" lvl="0" indent="0" algn="l" rtl="0">
              <a:lnSpc>
                <a:spcPct val="100000"/>
              </a:lnSpc>
              <a:spcBef>
                <a:spcPts val="35"/>
              </a:spcBef>
              <a:spcAft>
                <a:spcPts val="0"/>
              </a:spcAft>
              <a:buClr>
                <a:schemeClr val="dk1"/>
              </a:buClr>
              <a:buSzPts val="1450"/>
              <a:buFont typeface="Noto Sans Symbols"/>
              <a:buNone/>
            </a:pPr>
            <a:endParaRPr sz="1450">
              <a:solidFill>
                <a:schemeClr val="dk1"/>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grpSp>
        <p:nvGrpSpPr>
          <p:cNvPr id="191" name="Google Shape;191;p14"/>
          <p:cNvGrpSpPr/>
          <p:nvPr/>
        </p:nvGrpSpPr>
        <p:grpSpPr>
          <a:xfrm>
            <a:off x="12700" y="0"/>
            <a:ext cx="8521065" cy="478790"/>
            <a:chOff x="0" y="0"/>
            <a:chExt cx="8521065" cy="478790"/>
          </a:xfrm>
        </p:grpSpPr>
        <p:sp>
          <p:nvSpPr>
            <p:cNvPr id="192" name="Google Shape;192;p14"/>
            <p:cNvSpPr/>
            <p:nvPr/>
          </p:nvSpPr>
          <p:spPr>
            <a:xfrm>
              <a:off x="0" y="0"/>
              <a:ext cx="8521065" cy="478790"/>
            </a:xfrm>
            <a:custGeom>
              <a:avLst/>
              <a:gdLst/>
              <a:ahLst/>
              <a:cxnLst/>
              <a:rect l="l" t="t" r="r" b="b"/>
              <a:pathLst>
                <a:path w="8521065" h="478790" extrusionOk="0">
                  <a:moveTo>
                    <a:pt x="8520557" y="0"/>
                  </a:moveTo>
                  <a:lnTo>
                    <a:pt x="0" y="0"/>
                  </a:lnTo>
                  <a:lnTo>
                    <a:pt x="0" y="478459"/>
                  </a:lnTo>
                  <a:lnTo>
                    <a:pt x="8520557" y="478459"/>
                  </a:lnTo>
                  <a:lnTo>
                    <a:pt x="8520557" y="0"/>
                  </a:lnTo>
                  <a:close/>
                </a:path>
              </a:pathLst>
            </a:custGeom>
            <a:solidFill>
              <a:srgbClr val="2020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 name="Google Shape;193;p14"/>
            <p:cNvSpPr/>
            <p:nvPr/>
          </p:nvSpPr>
          <p:spPr>
            <a:xfrm>
              <a:off x="0" y="0"/>
              <a:ext cx="8521065" cy="478790"/>
            </a:xfrm>
            <a:custGeom>
              <a:avLst/>
              <a:gdLst/>
              <a:ahLst/>
              <a:cxnLst/>
              <a:rect l="l" t="t" r="r" b="b"/>
              <a:pathLst>
                <a:path w="8521065" h="478790" extrusionOk="0">
                  <a:moveTo>
                    <a:pt x="0" y="478459"/>
                  </a:moveTo>
                  <a:lnTo>
                    <a:pt x="8520557" y="478459"/>
                  </a:lnTo>
                  <a:lnTo>
                    <a:pt x="8520557" y="0"/>
                  </a:lnTo>
                  <a:lnTo>
                    <a:pt x="0" y="0"/>
                  </a:lnTo>
                  <a:lnTo>
                    <a:pt x="0" y="478459"/>
                  </a:lnTo>
                  <a:close/>
                </a:path>
              </a:pathLst>
            </a:custGeom>
            <a:noFill/>
            <a:ln w="25400" cap="flat" cmpd="sng">
              <a:solidFill>
                <a:srgbClr val="20202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4" name="Google Shape;194;p14"/>
          <p:cNvSpPr txBox="1"/>
          <p:nvPr/>
        </p:nvSpPr>
        <p:spPr>
          <a:xfrm>
            <a:off x="0" y="0"/>
            <a:ext cx="4636800" cy="460511"/>
          </a:xfrm>
          <a:prstGeom prst="rect">
            <a:avLst/>
          </a:prstGeom>
          <a:noFill/>
          <a:ln>
            <a:noFill/>
          </a:ln>
        </p:spPr>
        <p:txBody>
          <a:bodyPr spcFirstLastPara="1" wrap="square" lIns="91425" tIns="45700" rIns="91425" bIns="45700" anchor="t" anchorCtr="0">
            <a:spAutoFit/>
          </a:bodyPr>
          <a:lstStyle/>
          <a:p>
            <a:pPr marL="330200" marR="0" lvl="0" indent="-318135" algn="l" rtl="0">
              <a:lnSpc>
                <a:spcPct val="127500"/>
              </a:lnSpc>
              <a:spcBef>
                <a:spcPts val="0"/>
              </a:spcBef>
              <a:spcAft>
                <a:spcPts val="0"/>
              </a:spcAft>
              <a:buClr>
                <a:srgbClr val="FF4646"/>
              </a:buClr>
              <a:buSzPts val="2700"/>
              <a:buFont typeface="Noto Sans Symbols"/>
              <a:buChar char="❖"/>
            </a:pPr>
            <a:r>
              <a:rPr lang="en-US" sz="2400" b="1">
                <a:solidFill>
                  <a:srgbClr val="FF4646"/>
                </a:solidFill>
                <a:latin typeface="Arial"/>
                <a:ea typeface="Arial"/>
                <a:cs typeface="Arial"/>
                <a:sym typeface="Arial"/>
              </a:rPr>
              <a:t>Exploratory</a:t>
            </a:r>
            <a:r>
              <a:rPr lang="en-US" sz="1800" b="1">
                <a:solidFill>
                  <a:srgbClr val="FF4646"/>
                </a:solidFill>
                <a:latin typeface="Arial"/>
                <a:ea typeface="Arial"/>
                <a:cs typeface="Arial"/>
                <a:sym typeface="Arial"/>
              </a:rPr>
              <a:t> Data Analysis (EDA) :</a:t>
            </a:r>
            <a:endParaRPr sz="1800">
              <a:solidFill>
                <a:schemeClr val="dk1"/>
              </a:solidFill>
              <a:latin typeface="Arial"/>
              <a:ea typeface="Arial"/>
              <a:cs typeface="Arial"/>
              <a:sym typeface="Arial"/>
            </a:endParaRPr>
          </a:p>
        </p:txBody>
      </p:sp>
      <p:pic>
        <p:nvPicPr>
          <p:cNvPr id="195" name="Google Shape;195;p14"/>
          <p:cNvPicPr preferRelativeResize="0"/>
          <p:nvPr/>
        </p:nvPicPr>
        <p:blipFill rotWithShape="1">
          <a:blip r:embed="rId3">
            <a:alphaModFix/>
          </a:blip>
          <a:srcRect/>
          <a:stretch/>
        </p:blipFill>
        <p:spPr>
          <a:xfrm>
            <a:off x="243588" y="732502"/>
            <a:ext cx="3187257" cy="2152650"/>
          </a:xfrm>
          <a:prstGeom prst="rect">
            <a:avLst/>
          </a:prstGeom>
          <a:noFill/>
          <a:ln>
            <a:noFill/>
          </a:ln>
        </p:spPr>
      </p:pic>
      <p:pic>
        <p:nvPicPr>
          <p:cNvPr id="196" name="Google Shape;196;p14"/>
          <p:cNvPicPr preferRelativeResize="0"/>
          <p:nvPr/>
        </p:nvPicPr>
        <p:blipFill rotWithShape="1">
          <a:blip r:embed="rId4">
            <a:alphaModFix/>
          </a:blip>
          <a:srcRect/>
          <a:stretch/>
        </p:blipFill>
        <p:spPr>
          <a:xfrm>
            <a:off x="5147547" y="2571750"/>
            <a:ext cx="3357418" cy="2500313"/>
          </a:xfrm>
          <a:prstGeom prst="rect">
            <a:avLst/>
          </a:prstGeom>
          <a:noFill/>
          <a:ln>
            <a:noFill/>
          </a:ln>
        </p:spPr>
      </p:pic>
      <p:sp>
        <p:nvSpPr>
          <p:cNvPr id="197" name="Google Shape;197;p14"/>
          <p:cNvSpPr txBox="1"/>
          <p:nvPr/>
        </p:nvSpPr>
        <p:spPr>
          <a:xfrm>
            <a:off x="152400" y="2958937"/>
            <a:ext cx="5089799" cy="203132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This graphs show that both city and resort hotel total revenue.</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As we can see city hotel is must preferred by customer that’s why there is a highest number of revenue. </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total revenue of city hotel is </a:t>
            </a:r>
            <a:r>
              <a:rPr lang="en-US" sz="1600" b="1" i="0">
                <a:solidFill>
                  <a:srgbClr val="212121"/>
                </a:solidFill>
                <a:latin typeface="Courier New"/>
                <a:ea typeface="Courier New"/>
                <a:cs typeface="Courier New"/>
                <a:sym typeface="Courier New"/>
              </a:rPr>
              <a:t>18774101.54</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total revenue of resort hotel is </a:t>
            </a:r>
            <a:r>
              <a:rPr lang="en-US" sz="1600" b="1" i="0">
                <a:solidFill>
                  <a:srgbClr val="212121"/>
                </a:solidFill>
                <a:latin typeface="Courier New"/>
                <a:ea typeface="Courier New"/>
                <a:cs typeface="Courier New"/>
                <a:sym typeface="Courier New"/>
              </a:rPr>
              <a:t>15686837.77</a:t>
            </a:r>
            <a:endParaRPr sz="1600" b="1">
              <a:solidFill>
                <a:schemeClr val="dk1"/>
              </a:solidFill>
              <a:latin typeface="Calibri"/>
              <a:ea typeface="Calibri"/>
              <a:cs typeface="Calibri"/>
              <a:sym typeface="Calibri"/>
            </a:endParaRPr>
          </a:p>
        </p:txBody>
      </p:sp>
      <p:sp>
        <p:nvSpPr>
          <p:cNvPr id="198" name="Google Shape;198;p14"/>
          <p:cNvSpPr txBox="1"/>
          <p:nvPr/>
        </p:nvSpPr>
        <p:spPr>
          <a:xfrm>
            <a:off x="4114800" y="900906"/>
            <a:ext cx="4267200" cy="147732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As we can seen in last graph the highest sale of hotel booking in august months.</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year starting and the ending was very poor. Lowest per of booking in the January and December months.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grpSp>
        <p:nvGrpSpPr>
          <p:cNvPr id="203" name="Google Shape;203;p15"/>
          <p:cNvGrpSpPr/>
          <p:nvPr/>
        </p:nvGrpSpPr>
        <p:grpSpPr>
          <a:xfrm>
            <a:off x="12700" y="0"/>
            <a:ext cx="8521065" cy="478790"/>
            <a:chOff x="0" y="0"/>
            <a:chExt cx="8521065" cy="478790"/>
          </a:xfrm>
        </p:grpSpPr>
        <p:sp>
          <p:nvSpPr>
            <p:cNvPr id="204" name="Google Shape;204;p15"/>
            <p:cNvSpPr/>
            <p:nvPr/>
          </p:nvSpPr>
          <p:spPr>
            <a:xfrm>
              <a:off x="0" y="0"/>
              <a:ext cx="8521065" cy="478790"/>
            </a:xfrm>
            <a:custGeom>
              <a:avLst/>
              <a:gdLst/>
              <a:ahLst/>
              <a:cxnLst/>
              <a:rect l="l" t="t" r="r" b="b"/>
              <a:pathLst>
                <a:path w="8521065" h="478790" extrusionOk="0">
                  <a:moveTo>
                    <a:pt x="8520557" y="0"/>
                  </a:moveTo>
                  <a:lnTo>
                    <a:pt x="0" y="0"/>
                  </a:lnTo>
                  <a:lnTo>
                    <a:pt x="0" y="478459"/>
                  </a:lnTo>
                  <a:lnTo>
                    <a:pt x="8520557" y="478459"/>
                  </a:lnTo>
                  <a:lnTo>
                    <a:pt x="8520557" y="0"/>
                  </a:lnTo>
                  <a:close/>
                </a:path>
              </a:pathLst>
            </a:custGeom>
            <a:solidFill>
              <a:srgbClr val="2020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15"/>
            <p:cNvSpPr/>
            <p:nvPr/>
          </p:nvSpPr>
          <p:spPr>
            <a:xfrm>
              <a:off x="0" y="0"/>
              <a:ext cx="8521065" cy="478790"/>
            </a:xfrm>
            <a:custGeom>
              <a:avLst/>
              <a:gdLst/>
              <a:ahLst/>
              <a:cxnLst/>
              <a:rect l="l" t="t" r="r" b="b"/>
              <a:pathLst>
                <a:path w="8521065" h="478790" extrusionOk="0">
                  <a:moveTo>
                    <a:pt x="0" y="478459"/>
                  </a:moveTo>
                  <a:lnTo>
                    <a:pt x="8520557" y="478459"/>
                  </a:lnTo>
                  <a:lnTo>
                    <a:pt x="8520557" y="0"/>
                  </a:lnTo>
                  <a:lnTo>
                    <a:pt x="0" y="0"/>
                  </a:lnTo>
                  <a:lnTo>
                    <a:pt x="0" y="478459"/>
                  </a:lnTo>
                  <a:close/>
                </a:path>
              </a:pathLst>
            </a:custGeom>
            <a:noFill/>
            <a:ln w="25400" cap="flat" cmpd="sng">
              <a:solidFill>
                <a:srgbClr val="20202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6" name="Google Shape;206;p15"/>
          <p:cNvSpPr txBox="1"/>
          <p:nvPr/>
        </p:nvSpPr>
        <p:spPr>
          <a:xfrm>
            <a:off x="0" y="0"/>
            <a:ext cx="4636800" cy="460511"/>
          </a:xfrm>
          <a:prstGeom prst="rect">
            <a:avLst/>
          </a:prstGeom>
          <a:noFill/>
          <a:ln>
            <a:noFill/>
          </a:ln>
        </p:spPr>
        <p:txBody>
          <a:bodyPr spcFirstLastPara="1" wrap="square" lIns="91425" tIns="45700" rIns="91425" bIns="45700" anchor="t" anchorCtr="0">
            <a:spAutoFit/>
          </a:bodyPr>
          <a:lstStyle/>
          <a:p>
            <a:pPr marL="330200" marR="0" lvl="0" indent="-318135" algn="l" rtl="0">
              <a:lnSpc>
                <a:spcPct val="127500"/>
              </a:lnSpc>
              <a:spcBef>
                <a:spcPts val="0"/>
              </a:spcBef>
              <a:spcAft>
                <a:spcPts val="0"/>
              </a:spcAft>
              <a:buClr>
                <a:srgbClr val="FF4646"/>
              </a:buClr>
              <a:buSzPts val="2700"/>
              <a:buFont typeface="Noto Sans Symbols"/>
              <a:buChar char="❖"/>
            </a:pPr>
            <a:r>
              <a:rPr lang="en-US" sz="2400" b="1">
                <a:solidFill>
                  <a:srgbClr val="FF4646"/>
                </a:solidFill>
                <a:latin typeface="Arial"/>
                <a:ea typeface="Arial"/>
                <a:cs typeface="Arial"/>
                <a:sym typeface="Arial"/>
              </a:rPr>
              <a:t>Exploratory</a:t>
            </a:r>
            <a:r>
              <a:rPr lang="en-US" sz="1800" b="1">
                <a:solidFill>
                  <a:srgbClr val="FF4646"/>
                </a:solidFill>
                <a:latin typeface="Arial"/>
                <a:ea typeface="Arial"/>
                <a:cs typeface="Arial"/>
                <a:sym typeface="Arial"/>
              </a:rPr>
              <a:t> Data Analysis (EDA) :</a:t>
            </a:r>
            <a:endParaRPr sz="1800">
              <a:solidFill>
                <a:schemeClr val="dk1"/>
              </a:solidFill>
              <a:latin typeface="Arial"/>
              <a:ea typeface="Arial"/>
              <a:cs typeface="Arial"/>
              <a:sym typeface="Arial"/>
            </a:endParaRPr>
          </a:p>
        </p:txBody>
      </p:sp>
      <p:pic>
        <p:nvPicPr>
          <p:cNvPr id="207" name="Google Shape;207;p15"/>
          <p:cNvPicPr preferRelativeResize="0"/>
          <p:nvPr/>
        </p:nvPicPr>
        <p:blipFill rotWithShape="1">
          <a:blip r:embed="rId3">
            <a:alphaModFix/>
          </a:blip>
          <a:srcRect/>
          <a:stretch/>
        </p:blipFill>
        <p:spPr>
          <a:xfrm>
            <a:off x="237469" y="590550"/>
            <a:ext cx="4399331" cy="2543175"/>
          </a:xfrm>
          <a:prstGeom prst="rect">
            <a:avLst/>
          </a:prstGeom>
          <a:noFill/>
          <a:ln>
            <a:noFill/>
          </a:ln>
        </p:spPr>
      </p:pic>
      <p:pic>
        <p:nvPicPr>
          <p:cNvPr id="208" name="Google Shape;208;p15"/>
          <p:cNvPicPr preferRelativeResize="0"/>
          <p:nvPr/>
        </p:nvPicPr>
        <p:blipFill rotWithShape="1">
          <a:blip r:embed="rId4">
            <a:alphaModFix/>
          </a:blip>
          <a:srcRect/>
          <a:stretch/>
        </p:blipFill>
        <p:spPr>
          <a:xfrm>
            <a:off x="4636800" y="590550"/>
            <a:ext cx="4077330" cy="2701223"/>
          </a:xfrm>
          <a:prstGeom prst="rect">
            <a:avLst/>
          </a:prstGeom>
          <a:noFill/>
          <a:ln>
            <a:noFill/>
          </a:ln>
        </p:spPr>
      </p:pic>
      <p:sp>
        <p:nvSpPr>
          <p:cNvPr id="209" name="Google Shape;209;p15"/>
          <p:cNvSpPr txBox="1"/>
          <p:nvPr/>
        </p:nvSpPr>
        <p:spPr>
          <a:xfrm flipH="1">
            <a:off x="166070" y="3133725"/>
            <a:ext cx="4399330" cy="230832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Again the city hotel is have average ADR value in graph. Resort average ADR value is close enough to city ADR. </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total number of city hotel ADR is </a:t>
            </a:r>
            <a:r>
              <a:rPr lang="en-US" sz="1800" b="1" i="0">
                <a:solidFill>
                  <a:srgbClr val="212121"/>
                </a:solidFill>
                <a:latin typeface="Courier New"/>
                <a:ea typeface="Courier New"/>
                <a:cs typeface="Courier New"/>
                <a:sym typeface="Courier New"/>
              </a:rPr>
              <a:t>110.985944</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total number of resort hotel is </a:t>
            </a:r>
            <a:r>
              <a:rPr lang="en-US" sz="1800" b="1" i="0">
                <a:solidFill>
                  <a:srgbClr val="212121"/>
                </a:solidFill>
                <a:latin typeface="Courier New"/>
                <a:ea typeface="Courier New"/>
                <a:cs typeface="Courier New"/>
                <a:sym typeface="Courier New"/>
              </a:rPr>
              <a:t>99.025346</a:t>
            </a:r>
            <a:endParaRPr sz="1800" b="1">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Calibri"/>
              <a:ea typeface="Calibri"/>
              <a:cs typeface="Calibri"/>
              <a:sym typeface="Calibri"/>
            </a:endParaRPr>
          </a:p>
        </p:txBody>
      </p:sp>
      <p:sp>
        <p:nvSpPr>
          <p:cNvPr id="210" name="Google Shape;210;p15"/>
          <p:cNvSpPr txBox="1"/>
          <p:nvPr/>
        </p:nvSpPr>
        <p:spPr>
          <a:xfrm>
            <a:off x="4419600" y="3389174"/>
            <a:ext cx="4618800" cy="175432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12121"/>
              </a:buClr>
              <a:buSzPts val="1800"/>
              <a:buFont typeface="Arial"/>
              <a:buChar char="•"/>
            </a:pPr>
            <a:r>
              <a:rPr lang="en-US" sz="1800">
                <a:solidFill>
                  <a:srgbClr val="212121"/>
                </a:solidFill>
                <a:latin typeface="Calibri"/>
                <a:ea typeface="Calibri"/>
                <a:cs typeface="Calibri"/>
                <a:sym typeface="Calibri"/>
              </a:rPr>
              <a:t>The above graph show meal order by the customer </a:t>
            </a:r>
            <a:endParaRPr/>
          </a:p>
          <a:p>
            <a:pPr marL="285750" marR="0" lvl="0" indent="-285750" algn="l" rtl="0">
              <a:spcBef>
                <a:spcPts val="0"/>
              </a:spcBef>
              <a:spcAft>
                <a:spcPts val="0"/>
              </a:spcAft>
              <a:buClr>
                <a:srgbClr val="212121"/>
              </a:buClr>
              <a:buSzPts val="1800"/>
              <a:buFont typeface="Arial"/>
              <a:buChar char="•"/>
            </a:pPr>
            <a:r>
              <a:rPr lang="en-US" sz="1800">
                <a:solidFill>
                  <a:srgbClr val="212121"/>
                </a:solidFill>
                <a:latin typeface="Calibri"/>
                <a:ea typeface="Calibri"/>
                <a:cs typeface="Calibri"/>
                <a:sym typeface="Calibri"/>
              </a:rPr>
              <a:t>We can see that the city hotel customer has to preferred BB maximum time and SC.</a:t>
            </a:r>
            <a:endParaRPr/>
          </a:p>
          <a:p>
            <a:pPr marL="285750" marR="0" lvl="0" indent="-285750" algn="l" rtl="0">
              <a:spcBef>
                <a:spcPts val="0"/>
              </a:spcBef>
              <a:spcAft>
                <a:spcPts val="0"/>
              </a:spcAft>
              <a:buClr>
                <a:srgbClr val="212121"/>
              </a:buClr>
              <a:buSzPts val="1800"/>
              <a:buFont typeface="Arial"/>
              <a:buChar char="•"/>
            </a:pPr>
            <a:r>
              <a:rPr lang="en-US" sz="1800">
                <a:solidFill>
                  <a:srgbClr val="212121"/>
                </a:solidFill>
                <a:latin typeface="Calibri"/>
                <a:ea typeface="Calibri"/>
                <a:cs typeface="Calibri"/>
                <a:sym typeface="Calibri"/>
              </a:rPr>
              <a:t>And resort hotel customer also preferred BB and HB.</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grpSp>
        <p:nvGrpSpPr>
          <p:cNvPr id="215" name="Google Shape;215;p16"/>
          <p:cNvGrpSpPr/>
          <p:nvPr/>
        </p:nvGrpSpPr>
        <p:grpSpPr>
          <a:xfrm>
            <a:off x="12700" y="0"/>
            <a:ext cx="8521065" cy="478790"/>
            <a:chOff x="0" y="0"/>
            <a:chExt cx="8521065" cy="478790"/>
          </a:xfrm>
        </p:grpSpPr>
        <p:sp>
          <p:nvSpPr>
            <p:cNvPr id="216" name="Google Shape;216;p16"/>
            <p:cNvSpPr/>
            <p:nvPr/>
          </p:nvSpPr>
          <p:spPr>
            <a:xfrm>
              <a:off x="0" y="0"/>
              <a:ext cx="8521065" cy="478790"/>
            </a:xfrm>
            <a:custGeom>
              <a:avLst/>
              <a:gdLst/>
              <a:ahLst/>
              <a:cxnLst/>
              <a:rect l="l" t="t" r="r" b="b"/>
              <a:pathLst>
                <a:path w="8521065" h="478790" extrusionOk="0">
                  <a:moveTo>
                    <a:pt x="8520557" y="0"/>
                  </a:moveTo>
                  <a:lnTo>
                    <a:pt x="0" y="0"/>
                  </a:lnTo>
                  <a:lnTo>
                    <a:pt x="0" y="478459"/>
                  </a:lnTo>
                  <a:lnTo>
                    <a:pt x="8520557" y="478459"/>
                  </a:lnTo>
                  <a:lnTo>
                    <a:pt x="8520557" y="0"/>
                  </a:lnTo>
                  <a:close/>
                </a:path>
              </a:pathLst>
            </a:custGeom>
            <a:solidFill>
              <a:srgbClr val="2020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 name="Google Shape;217;p16"/>
            <p:cNvSpPr/>
            <p:nvPr/>
          </p:nvSpPr>
          <p:spPr>
            <a:xfrm>
              <a:off x="0" y="0"/>
              <a:ext cx="8521065" cy="478790"/>
            </a:xfrm>
            <a:custGeom>
              <a:avLst/>
              <a:gdLst/>
              <a:ahLst/>
              <a:cxnLst/>
              <a:rect l="l" t="t" r="r" b="b"/>
              <a:pathLst>
                <a:path w="8521065" h="478790" extrusionOk="0">
                  <a:moveTo>
                    <a:pt x="0" y="478459"/>
                  </a:moveTo>
                  <a:lnTo>
                    <a:pt x="8520557" y="478459"/>
                  </a:lnTo>
                  <a:lnTo>
                    <a:pt x="8520557" y="0"/>
                  </a:lnTo>
                  <a:lnTo>
                    <a:pt x="0" y="0"/>
                  </a:lnTo>
                  <a:lnTo>
                    <a:pt x="0" y="478459"/>
                  </a:lnTo>
                  <a:close/>
                </a:path>
              </a:pathLst>
            </a:custGeom>
            <a:noFill/>
            <a:ln w="25400" cap="flat" cmpd="sng">
              <a:solidFill>
                <a:srgbClr val="20202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18" name="Google Shape;218;p16"/>
          <p:cNvSpPr txBox="1"/>
          <p:nvPr/>
        </p:nvSpPr>
        <p:spPr>
          <a:xfrm>
            <a:off x="0" y="0"/>
            <a:ext cx="4636800" cy="460511"/>
          </a:xfrm>
          <a:prstGeom prst="rect">
            <a:avLst/>
          </a:prstGeom>
          <a:noFill/>
          <a:ln>
            <a:noFill/>
          </a:ln>
        </p:spPr>
        <p:txBody>
          <a:bodyPr spcFirstLastPara="1" wrap="square" lIns="91425" tIns="45700" rIns="91425" bIns="45700" anchor="t" anchorCtr="0">
            <a:spAutoFit/>
          </a:bodyPr>
          <a:lstStyle/>
          <a:p>
            <a:pPr marL="330200" marR="0" lvl="0" indent="-318135" algn="l" rtl="0">
              <a:lnSpc>
                <a:spcPct val="127500"/>
              </a:lnSpc>
              <a:spcBef>
                <a:spcPts val="0"/>
              </a:spcBef>
              <a:spcAft>
                <a:spcPts val="0"/>
              </a:spcAft>
              <a:buClr>
                <a:srgbClr val="FF4646"/>
              </a:buClr>
              <a:buSzPts val="2700"/>
              <a:buFont typeface="Noto Sans Symbols"/>
              <a:buChar char="❖"/>
            </a:pPr>
            <a:r>
              <a:rPr lang="en-US" sz="2400" b="1">
                <a:solidFill>
                  <a:srgbClr val="FF4646"/>
                </a:solidFill>
                <a:latin typeface="Arial"/>
                <a:ea typeface="Arial"/>
                <a:cs typeface="Arial"/>
                <a:sym typeface="Arial"/>
              </a:rPr>
              <a:t>Exploratory</a:t>
            </a:r>
            <a:r>
              <a:rPr lang="en-US" sz="1800" b="1">
                <a:solidFill>
                  <a:srgbClr val="FF4646"/>
                </a:solidFill>
                <a:latin typeface="Arial"/>
                <a:ea typeface="Arial"/>
                <a:cs typeface="Arial"/>
                <a:sym typeface="Arial"/>
              </a:rPr>
              <a:t> Data Analysis (EDA) :</a:t>
            </a:r>
            <a:endParaRPr sz="1800">
              <a:solidFill>
                <a:schemeClr val="dk1"/>
              </a:solidFill>
              <a:latin typeface="Arial"/>
              <a:ea typeface="Arial"/>
              <a:cs typeface="Arial"/>
              <a:sym typeface="Arial"/>
            </a:endParaRPr>
          </a:p>
        </p:txBody>
      </p:sp>
      <p:pic>
        <p:nvPicPr>
          <p:cNvPr id="219" name="Google Shape;219;p16"/>
          <p:cNvPicPr preferRelativeResize="0"/>
          <p:nvPr/>
        </p:nvPicPr>
        <p:blipFill rotWithShape="1">
          <a:blip r:embed="rId3">
            <a:alphaModFix/>
          </a:blip>
          <a:srcRect/>
          <a:stretch/>
        </p:blipFill>
        <p:spPr>
          <a:xfrm>
            <a:off x="533400" y="508940"/>
            <a:ext cx="2882660" cy="2286000"/>
          </a:xfrm>
          <a:prstGeom prst="rect">
            <a:avLst/>
          </a:prstGeom>
          <a:noFill/>
          <a:ln>
            <a:noFill/>
          </a:ln>
        </p:spPr>
      </p:pic>
      <p:pic>
        <p:nvPicPr>
          <p:cNvPr id="220" name="Google Shape;220;p16"/>
          <p:cNvPicPr preferRelativeResize="0"/>
          <p:nvPr/>
        </p:nvPicPr>
        <p:blipFill rotWithShape="1">
          <a:blip r:embed="rId4">
            <a:alphaModFix/>
          </a:blip>
          <a:srcRect/>
          <a:stretch/>
        </p:blipFill>
        <p:spPr>
          <a:xfrm>
            <a:off x="4587600" y="528290"/>
            <a:ext cx="3296030" cy="2576860"/>
          </a:xfrm>
          <a:prstGeom prst="rect">
            <a:avLst/>
          </a:prstGeom>
          <a:noFill/>
          <a:ln>
            <a:noFill/>
          </a:ln>
        </p:spPr>
      </p:pic>
      <p:sp>
        <p:nvSpPr>
          <p:cNvPr id="221" name="Google Shape;221;p16"/>
          <p:cNvSpPr txBox="1"/>
          <p:nvPr/>
        </p:nvSpPr>
        <p:spPr>
          <a:xfrm flipH="1">
            <a:off x="457199" y="3409950"/>
            <a:ext cx="4179600" cy="175432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We can see that the above graph show that over all reservation of hotel.</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total confirm booking those are check-out the hotel . That is 72.51%</a:t>
            </a:r>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cancelation rate is 26.33% </a:t>
            </a:r>
            <a:endParaRPr sz="1800">
              <a:solidFill>
                <a:schemeClr val="dk1"/>
              </a:solidFill>
              <a:latin typeface="Calibri"/>
              <a:ea typeface="Calibri"/>
              <a:cs typeface="Calibri"/>
              <a:sym typeface="Calibri"/>
            </a:endParaRPr>
          </a:p>
        </p:txBody>
      </p:sp>
      <p:sp>
        <p:nvSpPr>
          <p:cNvPr id="222" name="Google Shape;222;p16"/>
          <p:cNvSpPr txBox="1"/>
          <p:nvPr/>
        </p:nvSpPr>
        <p:spPr>
          <a:xfrm flipH="1">
            <a:off x="4724400" y="3333750"/>
            <a:ext cx="4179600" cy="147732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We can see that the above graph show that over all waiting time  of hotel.</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total overall waiting time for city hotel 1.0</a:t>
            </a:r>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2"/>
          <p:cNvSpPr txBox="1"/>
          <p:nvPr/>
        </p:nvSpPr>
        <p:spPr>
          <a:xfrm>
            <a:off x="529844" y="1974342"/>
            <a:ext cx="132715" cy="23876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400">
                <a:solidFill>
                  <a:srgbClr val="F5FCFF"/>
                </a:solidFill>
                <a:latin typeface="Helvetica Neue"/>
                <a:ea typeface="Helvetica Neue"/>
                <a:cs typeface="Helvetica Neue"/>
                <a:sym typeface="Helvetica Neue"/>
              </a:rPr>
              <a:t>●</a:t>
            </a:r>
            <a:endParaRPr sz="1400">
              <a:solidFill>
                <a:schemeClr val="dk1"/>
              </a:solidFill>
              <a:latin typeface="Helvetica Neue"/>
              <a:ea typeface="Helvetica Neue"/>
              <a:cs typeface="Helvetica Neue"/>
              <a:sym typeface="Helvetica Neue"/>
            </a:endParaRPr>
          </a:p>
        </p:txBody>
      </p:sp>
      <p:pic>
        <p:nvPicPr>
          <p:cNvPr id="273" name="Google Shape;273;p22"/>
          <p:cNvPicPr preferRelativeResize="0"/>
          <p:nvPr/>
        </p:nvPicPr>
        <p:blipFill rotWithShape="1">
          <a:blip r:embed="rId3">
            <a:alphaModFix/>
          </a:blip>
          <a:srcRect/>
          <a:stretch/>
        </p:blipFill>
        <p:spPr>
          <a:xfrm>
            <a:off x="0" y="573658"/>
            <a:ext cx="4228719" cy="2416429"/>
          </a:xfrm>
          <a:prstGeom prst="rect">
            <a:avLst/>
          </a:prstGeom>
          <a:noFill/>
          <a:ln>
            <a:noFill/>
          </a:ln>
        </p:spPr>
      </p:pic>
      <p:grpSp>
        <p:nvGrpSpPr>
          <p:cNvPr id="274" name="Google Shape;274;p22"/>
          <p:cNvGrpSpPr/>
          <p:nvPr/>
        </p:nvGrpSpPr>
        <p:grpSpPr>
          <a:xfrm>
            <a:off x="4343400" y="615315"/>
            <a:ext cx="4511472" cy="4527581"/>
            <a:chOff x="4372635" y="615916"/>
            <a:chExt cx="4511472" cy="4527581"/>
          </a:xfrm>
        </p:grpSpPr>
        <p:pic>
          <p:nvPicPr>
            <p:cNvPr id="275" name="Google Shape;275;p22"/>
            <p:cNvPicPr preferRelativeResize="0"/>
            <p:nvPr/>
          </p:nvPicPr>
          <p:blipFill rotWithShape="1">
            <a:blip r:embed="rId4">
              <a:alphaModFix/>
            </a:blip>
            <a:srcRect/>
            <a:stretch/>
          </p:blipFill>
          <p:spPr>
            <a:xfrm>
              <a:off x="4372635" y="615916"/>
              <a:ext cx="4511472" cy="2233743"/>
            </a:xfrm>
            <a:prstGeom prst="rect">
              <a:avLst/>
            </a:prstGeom>
            <a:noFill/>
            <a:ln>
              <a:noFill/>
            </a:ln>
          </p:spPr>
        </p:pic>
        <p:pic>
          <p:nvPicPr>
            <p:cNvPr id="276" name="Google Shape;276;p22"/>
            <p:cNvPicPr preferRelativeResize="0"/>
            <p:nvPr/>
          </p:nvPicPr>
          <p:blipFill rotWithShape="1">
            <a:blip r:embed="rId5">
              <a:alphaModFix/>
            </a:blip>
            <a:srcRect/>
            <a:stretch/>
          </p:blipFill>
          <p:spPr>
            <a:xfrm>
              <a:off x="6132957" y="2688462"/>
              <a:ext cx="2602611" cy="2455035"/>
            </a:xfrm>
            <a:prstGeom prst="rect">
              <a:avLst/>
            </a:prstGeom>
            <a:noFill/>
            <a:ln>
              <a:noFill/>
            </a:ln>
          </p:spPr>
        </p:pic>
      </p:grpSp>
      <p:sp>
        <p:nvSpPr>
          <p:cNvPr id="277" name="Google Shape;277;p22"/>
          <p:cNvSpPr txBox="1"/>
          <p:nvPr/>
        </p:nvSpPr>
        <p:spPr>
          <a:xfrm>
            <a:off x="78739" y="2924047"/>
            <a:ext cx="5824855" cy="176466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b="1">
                <a:solidFill>
                  <a:srgbClr val="FF4646"/>
                </a:solidFill>
                <a:latin typeface="Arial"/>
                <a:ea typeface="Arial"/>
                <a:cs typeface="Arial"/>
                <a:sym typeface="Arial"/>
              </a:rPr>
              <a:t>Conclusions:</a:t>
            </a:r>
            <a:endParaRPr sz="1600">
              <a:solidFill>
                <a:schemeClr val="dk1"/>
              </a:solidFill>
              <a:latin typeface="Arial"/>
              <a:ea typeface="Arial"/>
              <a:cs typeface="Arial"/>
              <a:sym typeface="Arial"/>
            </a:endParaRPr>
          </a:p>
          <a:p>
            <a:pPr marL="12700" marR="5080" lvl="0" indent="-82549" algn="l" rtl="0">
              <a:lnSpc>
                <a:spcPct val="100000"/>
              </a:lnSpc>
              <a:spcBef>
                <a:spcPts val="10"/>
              </a:spcBef>
              <a:spcAft>
                <a:spcPts val="0"/>
              </a:spcAft>
              <a:buClr>
                <a:schemeClr val="dk1"/>
              </a:buClr>
              <a:buSzPts val="1300"/>
              <a:buFont typeface="Noto Sans Symbols"/>
              <a:buChar char="⮚"/>
            </a:pPr>
            <a:r>
              <a:rPr lang="en-US" sz="1400">
                <a:solidFill>
                  <a:schemeClr val="dk1"/>
                </a:solidFill>
                <a:latin typeface="Helvetica Neue"/>
                <a:ea typeface="Helvetica Neue"/>
                <a:cs typeface="Helvetica Neue"/>
                <a:sym typeface="Helvetica Neue"/>
              </a:rPr>
              <a:t>The percentage of 0 changes made in the booking was more than 82 %.  Percentage of Single changes made was about 10%.</a:t>
            </a:r>
            <a:endParaRPr sz="1400">
              <a:solidFill>
                <a:schemeClr val="dk1"/>
              </a:solidFill>
              <a:latin typeface="Helvetica Neue"/>
              <a:ea typeface="Helvetica Neue"/>
              <a:cs typeface="Helvetica Neue"/>
              <a:sym typeface="Helvetica Neue"/>
            </a:endParaRPr>
          </a:p>
          <a:p>
            <a:pPr marL="0" marR="0" lvl="0" indent="0" algn="l" rtl="0">
              <a:lnSpc>
                <a:spcPct val="100000"/>
              </a:lnSpc>
              <a:spcBef>
                <a:spcPts val="40"/>
              </a:spcBef>
              <a:spcAft>
                <a:spcPts val="0"/>
              </a:spcAft>
              <a:buClr>
                <a:schemeClr val="dk1"/>
              </a:buClr>
              <a:buSzPts val="1450"/>
              <a:buFont typeface="Noto Sans Symbols"/>
              <a:buNone/>
            </a:pPr>
            <a:endParaRPr sz="1450">
              <a:solidFill>
                <a:schemeClr val="dk1"/>
              </a:solidFill>
              <a:latin typeface="Helvetica Neue"/>
              <a:ea typeface="Helvetica Neue"/>
              <a:cs typeface="Helvetica Neue"/>
              <a:sym typeface="Helvetica Neue"/>
            </a:endParaRPr>
          </a:p>
          <a:p>
            <a:pPr marL="201930" marR="0" lvl="0" indent="-189865" algn="l" rtl="0">
              <a:lnSpc>
                <a:spcPct val="100000"/>
              </a:lnSpc>
              <a:spcBef>
                <a:spcPts val="0"/>
              </a:spcBef>
              <a:spcAft>
                <a:spcPts val="0"/>
              </a:spcAft>
              <a:buClr>
                <a:schemeClr val="dk1"/>
              </a:buClr>
              <a:buSzPts val="1300"/>
              <a:buFont typeface="Noto Sans Symbols"/>
              <a:buChar char="⮚"/>
            </a:pPr>
            <a:r>
              <a:rPr lang="en-US" sz="1400">
                <a:solidFill>
                  <a:schemeClr val="dk1"/>
                </a:solidFill>
                <a:latin typeface="Helvetica Neue"/>
                <a:ea typeface="Helvetica Neue"/>
                <a:cs typeface="Helvetica Neue"/>
                <a:sym typeface="Helvetica Neue"/>
              </a:rPr>
              <a:t>Agent Id no -9 made the highest bookings which is more than 28721.</a:t>
            </a:r>
            <a:endParaRPr sz="1400">
              <a:solidFill>
                <a:schemeClr val="dk1"/>
              </a:solidFill>
              <a:latin typeface="Helvetica Neue"/>
              <a:ea typeface="Helvetica Neue"/>
              <a:cs typeface="Helvetica Neue"/>
              <a:sym typeface="Helvetica Neue"/>
            </a:endParaRPr>
          </a:p>
          <a:p>
            <a:pPr marL="0" marR="0" lvl="0" indent="0" algn="l" rtl="0">
              <a:lnSpc>
                <a:spcPct val="100000"/>
              </a:lnSpc>
              <a:spcBef>
                <a:spcPts val="35"/>
              </a:spcBef>
              <a:spcAft>
                <a:spcPts val="0"/>
              </a:spcAft>
              <a:buClr>
                <a:schemeClr val="dk1"/>
              </a:buClr>
              <a:buSzPts val="1450"/>
              <a:buFont typeface="Noto Sans Symbols"/>
              <a:buNone/>
            </a:pPr>
            <a:endParaRPr sz="1450">
              <a:solidFill>
                <a:schemeClr val="dk1"/>
              </a:solidFill>
              <a:latin typeface="Helvetica Neue"/>
              <a:ea typeface="Helvetica Neue"/>
              <a:cs typeface="Helvetica Neue"/>
              <a:sym typeface="Helvetica Neue"/>
            </a:endParaRPr>
          </a:p>
          <a:p>
            <a:pPr marL="159385" marR="574040" lvl="0" indent="-147320" algn="l" rtl="0">
              <a:lnSpc>
                <a:spcPct val="100000"/>
              </a:lnSpc>
              <a:spcBef>
                <a:spcPts val="5"/>
              </a:spcBef>
              <a:spcAft>
                <a:spcPts val="0"/>
              </a:spcAft>
              <a:buClr>
                <a:schemeClr val="dk1"/>
              </a:buClr>
              <a:buSzPts val="1300"/>
              <a:buFont typeface="Noto Sans Symbols"/>
              <a:buChar char="⮚"/>
            </a:pPr>
            <a:r>
              <a:rPr lang="en-US" sz="1400">
                <a:solidFill>
                  <a:schemeClr val="dk1"/>
                </a:solidFill>
                <a:latin typeface="Helvetica Neue"/>
                <a:ea typeface="Helvetica Neue"/>
                <a:cs typeface="Helvetica Neue"/>
                <a:sym typeface="Helvetica Neue"/>
              </a:rPr>
              <a:t>Most of the customers(91.6%) do not require car parking spaces.  Only 8.3 % people required only 1 car parking space.</a:t>
            </a:r>
            <a:endParaRPr sz="1400">
              <a:solidFill>
                <a:schemeClr val="dk1"/>
              </a:solidFill>
              <a:latin typeface="Helvetica Neue"/>
              <a:ea typeface="Helvetica Neue"/>
              <a:cs typeface="Helvetica Neue"/>
              <a:sym typeface="Helvetica Neue"/>
            </a:endParaRPr>
          </a:p>
        </p:txBody>
      </p:sp>
      <p:grpSp>
        <p:nvGrpSpPr>
          <p:cNvPr id="278" name="Google Shape;278;p22"/>
          <p:cNvGrpSpPr/>
          <p:nvPr/>
        </p:nvGrpSpPr>
        <p:grpSpPr>
          <a:xfrm>
            <a:off x="0" y="0"/>
            <a:ext cx="8521065" cy="478790"/>
            <a:chOff x="0" y="0"/>
            <a:chExt cx="8521065" cy="478790"/>
          </a:xfrm>
        </p:grpSpPr>
        <p:sp>
          <p:nvSpPr>
            <p:cNvPr id="279" name="Google Shape;279;p22"/>
            <p:cNvSpPr/>
            <p:nvPr/>
          </p:nvSpPr>
          <p:spPr>
            <a:xfrm>
              <a:off x="0" y="0"/>
              <a:ext cx="8521065" cy="478790"/>
            </a:xfrm>
            <a:custGeom>
              <a:avLst/>
              <a:gdLst/>
              <a:ahLst/>
              <a:cxnLst/>
              <a:rect l="l" t="t" r="r" b="b"/>
              <a:pathLst>
                <a:path w="8521065" h="478790" extrusionOk="0">
                  <a:moveTo>
                    <a:pt x="8520557" y="0"/>
                  </a:moveTo>
                  <a:lnTo>
                    <a:pt x="0" y="0"/>
                  </a:lnTo>
                  <a:lnTo>
                    <a:pt x="0" y="478459"/>
                  </a:lnTo>
                  <a:lnTo>
                    <a:pt x="8520557" y="478459"/>
                  </a:lnTo>
                  <a:lnTo>
                    <a:pt x="8520557" y="0"/>
                  </a:lnTo>
                  <a:close/>
                </a:path>
              </a:pathLst>
            </a:custGeom>
            <a:solidFill>
              <a:srgbClr val="2020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0" name="Google Shape;280;p22"/>
            <p:cNvSpPr/>
            <p:nvPr/>
          </p:nvSpPr>
          <p:spPr>
            <a:xfrm>
              <a:off x="0" y="0"/>
              <a:ext cx="8521065" cy="478790"/>
            </a:xfrm>
            <a:custGeom>
              <a:avLst/>
              <a:gdLst/>
              <a:ahLst/>
              <a:cxnLst/>
              <a:rect l="l" t="t" r="r" b="b"/>
              <a:pathLst>
                <a:path w="8521065" h="478790" extrusionOk="0">
                  <a:moveTo>
                    <a:pt x="0" y="478459"/>
                  </a:moveTo>
                  <a:lnTo>
                    <a:pt x="8520557" y="478459"/>
                  </a:lnTo>
                  <a:lnTo>
                    <a:pt x="8520557" y="0"/>
                  </a:lnTo>
                  <a:lnTo>
                    <a:pt x="0" y="0"/>
                  </a:lnTo>
                  <a:lnTo>
                    <a:pt x="0" y="478459"/>
                  </a:lnTo>
                  <a:close/>
                </a:path>
              </a:pathLst>
            </a:custGeom>
            <a:noFill/>
            <a:ln w="25400" cap="flat" cmpd="sng">
              <a:solidFill>
                <a:srgbClr val="20202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81" name="Google Shape;281;p22"/>
          <p:cNvSpPr txBox="1"/>
          <p:nvPr/>
        </p:nvSpPr>
        <p:spPr>
          <a:xfrm>
            <a:off x="78739" y="70358"/>
            <a:ext cx="5236845" cy="391160"/>
          </a:xfrm>
          <a:prstGeom prst="rect">
            <a:avLst/>
          </a:prstGeom>
          <a:noFill/>
          <a:ln>
            <a:noFill/>
          </a:ln>
        </p:spPr>
        <p:txBody>
          <a:bodyPr spcFirstLastPara="1" wrap="square" lIns="0" tIns="0" rIns="0" bIns="0" anchor="t" anchorCtr="0">
            <a:spAutoFit/>
          </a:bodyPr>
          <a:lstStyle/>
          <a:p>
            <a:pPr marL="330200" marR="0" lvl="0" indent="-318135" algn="l" rtl="0">
              <a:lnSpc>
                <a:spcPct val="127500"/>
              </a:lnSpc>
              <a:spcBef>
                <a:spcPts val="0"/>
              </a:spcBef>
              <a:spcAft>
                <a:spcPts val="0"/>
              </a:spcAft>
              <a:buClr>
                <a:srgbClr val="FF4646"/>
              </a:buClr>
              <a:buSzPts val="2700"/>
              <a:buFont typeface="Noto Sans Symbols"/>
              <a:buChar char="❖"/>
            </a:pPr>
            <a:r>
              <a:rPr lang="en-US" sz="2400" b="1">
                <a:solidFill>
                  <a:srgbClr val="FF4646"/>
                </a:solidFill>
                <a:latin typeface="Arial"/>
                <a:ea typeface="Arial"/>
                <a:cs typeface="Arial"/>
                <a:sym typeface="Arial"/>
              </a:rPr>
              <a:t>Exploratory Data Analysis (EDA) :</a:t>
            </a:r>
            <a:endParaRPr sz="24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3"/>
          <p:cNvSpPr txBox="1"/>
          <p:nvPr/>
        </p:nvSpPr>
        <p:spPr>
          <a:xfrm>
            <a:off x="529844" y="1974342"/>
            <a:ext cx="132715" cy="23876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400">
                <a:solidFill>
                  <a:srgbClr val="F5FCFF"/>
                </a:solidFill>
                <a:latin typeface="Helvetica Neue"/>
                <a:ea typeface="Helvetica Neue"/>
                <a:cs typeface="Helvetica Neue"/>
                <a:sym typeface="Helvetica Neue"/>
              </a:rPr>
              <a:t>●</a:t>
            </a:r>
            <a:endParaRPr sz="1400">
              <a:solidFill>
                <a:schemeClr val="dk1"/>
              </a:solidFill>
              <a:latin typeface="Helvetica Neue"/>
              <a:ea typeface="Helvetica Neue"/>
              <a:cs typeface="Helvetica Neue"/>
              <a:sym typeface="Helvetica Neue"/>
            </a:endParaRPr>
          </a:p>
        </p:txBody>
      </p:sp>
      <p:sp>
        <p:nvSpPr>
          <p:cNvPr id="287" name="Google Shape;287;p23"/>
          <p:cNvSpPr txBox="1"/>
          <p:nvPr/>
        </p:nvSpPr>
        <p:spPr>
          <a:xfrm>
            <a:off x="78739" y="2924047"/>
            <a:ext cx="6101715" cy="176466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b="1">
                <a:solidFill>
                  <a:srgbClr val="FF4646"/>
                </a:solidFill>
                <a:latin typeface="Arial"/>
                <a:ea typeface="Arial"/>
                <a:cs typeface="Arial"/>
                <a:sym typeface="Arial"/>
              </a:rPr>
              <a:t>Conclusions:</a:t>
            </a:r>
            <a:endParaRPr sz="1600">
              <a:solidFill>
                <a:schemeClr val="dk1"/>
              </a:solidFill>
              <a:latin typeface="Arial"/>
              <a:ea typeface="Arial"/>
              <a:cs typeface="Arial"/>
              <a:sym typeface="Arial"/>
            </a:endParaRPr>
          </a:p>
          <a:p>
            <a:pPr marL="12700" marR="946150" lvl="0" indent="-82549" algn="l" rtl="0">
              <a:lnSpc>
                <a:spcPct val="100000"/>
              </a:lnSpc>
              <a:spcBef>
                <a:spcPts val="10"/>
              </a:spcBef>
              <a:spcAft>
                <a:spcPts val="0"/>
              </a:spcAft>
              <a:buClr>
                <a:schemeClr val="dk1"/>
              </a:buClr>
              <a:buSzPts val="1300"/>
              <a:buFont typeface="Noto Sans Symbols"/>
              <a:buChar char="⮚"/>
            </a:pPr>
            <a:r>
              <a:rPr lang="en-US" sz="1400">
                <a:solidFill>
                  <a:schemeClr val="dk1"/>
                </a:solidFill>
                <a:latin typeface="Helvetica Neue"/>
                <a:ea typeface="Helvetica Neue"/>
                <a:cs typeface="Helvetica Neue"/>
                <a:sym typeface="Helvetica Neue"/>
              </a:rPr>
              <a:t>79.1 % bookings were made through TA/TO (travel agents/Tour  operators).Second most channel is direct.</a:t>
            </a:r>
            <a:endParaRPr sz="1400">
              <a:solidFill>
                <a:schemeClr val="dk1"/>
              </a:solidFill>
              <a:latin typeface="Helvetica Neue"/>
              <a:ea typeface="Helvetica Neue"/>
              <a:cs typeface="Helvetica Neue"/>
              <a:sym typeface="Helvetica Neue"/>
            </a:endParaRPr>
          </a:p>
          <a:p>
            <a:pPr marL="0" marR="0" lvl="0" indent="0" algn="l" rtl="0">
              <a:lnSpc>
                <a:spcPct val="100000"/>
              </a:lnSpc>
              <a:spcBef>
                <a:spcPts val="40"/>
              </a:spcBef>
              <a:spcAft>
                <a:spcPts val="0"/>
              </a:spcAft>
              <a:buClr>
                <a:schemeClr val="dk1"/>
              </a:buClr>
              <a:buSzPts val="1450"/>
              <a:buFont typeface="Noto Sans Symbols"/>
              <a:buNone/>
            </a:pPr>
            <a:endParaRPr sz="1450">
              <a:solidFill>
                <a:schemeClr val="dk1"/>
              </a:solidFill>
              <a:latin typeface="Helvetica Neue"/>
              <a:ea typeface="Helvetica Neue"/>
              <a:cs typeface="Helvetica Neue"/>
              <a:sym typeface="Helvetica Neue"/>
            </a:endParaRPr>
          </a:p>
          <a:p>
            <a:pPr marL="201930" marR="0" lvl="0" indent="-189865" algn="l" rtl="0">
              <a:lnSpc>
                <a:spcPct val="100000"/>
              </a:lnSpc>
              <a:spcBef>
                <a:spcPts val="0"/>
              </a:spcBef>
              <a:spcAft>
                <a:spcPts val="0"/>
              </a:spcAft>
              <a:buClr>
                <a:schemeClr val="dk1"/>
              </a:buClr>
              <a:buSzPts val="1300"/>
              <a:buFont typeface="Noto Sans Symbols"/>
              <a:buChar char="⮚"/>
            </a:pPr>
            <a:r>
              <a:rPr lang="en-US" sz="1400">
                <a:solidFill>
                  <a:schemeClr val="dk1"/>
                </a:solidFill>
                <a:latin typeface="Helvetica Neue"/>
                <a:ea typeface="Helvetica Neue"/>
                <a:cs typeface="Helvetica Neue"/>
                <a:sym typeface="Helvetica Neue"/>
              </a:rPr>
              <a:t>Room type ‘A’ is most preferred by the guests second most preferred is ‘D’.</a:t>
            </a:r>
            <a:endParaRPr sz="1400">
              <a:solidFill>
                <a:schemeClr val="dk1"/>
              </a:solidFill>
              <a:latin typeface="Helvetica Neue"/>
              <a:ea typeface="Helvetica Neue"/>
              <a:cs typeface="Helvetica Neue"/>
              <a:sym typeface="Helvetica Neue"/>
            </a:endParaRPr>
          </a:p>
          <a:p>
            <a:pPr marL="0" marR="0" lvl="0" indent="0" algn="l" rtl="0">
              <a:lnSpc>
                <a:spcPct val="100000"/>
              </a:lnSpc>
              <a:spcBef>
                <a:spcPts val="35"/>
              </a:spcBef>
              <a:spcAft>
                <a:spcPts val="0"/>
              </a:spcAft>
              <a:buClr>
                <a:schemeClr val="dk1"/>
              </a:buClr>
              <a:buSzPts val="1450"/>
              <a:buFont typeface="Noto Sans Symbols"/>
              <a:buNone/>
            </a:pPr>
            <a:endParaRPr sz="1450">
              <a:solidFill>
                <a:schemeClr val="dk1"/>
              </a:solidFill>
              <a:latin typeface="Helvetica Neue"/>
              <a:ea typeface="Helvetica Neue"/>
              <a:cs typeface="Helvetica Neue"/>
              <a:sym typeface="Helvetica Neue"/>
            </a:endParaRPr>
          </a:p>
          <a:p>
            <a:pPr marL="12700" marR="533400" lvl="0" indent="-82549" algn="l" rtl="0">
              <a:lnSpc>
                <a:spcPct val="100000"/>
              </a:lnSpc>
              <a:spcBef>
                <a:spcPts val="5"/>
              </a:spcBef>
              <a:spcAft>
                <a:spcPts val="0"/>
              </a:spcAft>
              <a:buClr>
                <a:schemeClr val="dk1"/>
              </a:buClr>
              <a:buSzPts val="1300"/>
              <a:buFont typeface="Noto Sans Symbols"/>
              <a:buChar char="⮚"/>
            </a:pPr>
            <a:r>
              <a:rPr lang="en-US" sz="1400">
                <a:solidFill>
                  <a:schemeClr val="dk1"/>
                </a:solidFill>
                <a:latin typeface="Helvetica Neue"/>
                <a:ea typeface="Helvetica Neue"/>
                <a:cs typeface="Helvetica Neue"/>
                <a:sym typeface="Helvetica Neue"/>
              </a:rPr>
              <a:t>Almost 98.7% of the guests prefer ‘No deposit’ type of criterion while  booking hotels.</a:t>
            </a:r>
            <a:endParaRPr sz="1400">
              <a:solidFill>
                <a:schemeClr val="dk1"/>
              </a:solidFill>
              <a:latin typeface="Helvetica Neue"/>
              <a:ea typeface="Helvetica Neue"/>
              <a:cs typeface="Helvetica Neue"/>
              <a:sym typeface="Helvetica Neue"/>
            </a:endParaRPr>
          </a:p>
        </p:txBody>
      </p:sp>
      <p:pic>
        <p:nvPicPr>
          <p:cNvPr id="288" name="Google Shape;288;p23"/>
          <p:cNvPicPr preferRelativeResize="0"/>
          <p:nvPr/>
        </p:nvPicPr>
        <p:blipFill rotWithShape="1">
          <a:blip r:embed="rId3">
            <a:alphaModFix/>
          </a:blip>
          <a:srcRect/>
          <a:stretch/>
        </p:blipFill>
        <p:spPr>
          <a:xfrm>
            <a:off x="6205870" y="2961181"/>
            <a:ext cx="2875837" cy="2145944"/>
          </a:xfrm>
          <a:prstGeom prst="rect">
            <a:avLst/>
          </a:prstGeom>
          <a:noFill/>
          <a:ln>
            <a:noFill/>
          </a:ln>
        </p:spPr>
      </p:pic>
      <p:pic>
        <p:nvPicPr>
          <p:cNvPr id="289" name="Google Shape;289;p23"/>
          <p:cNvPicPr preferRelativeResize="0"/>
          <p:nvPr/>
        </p:nvPicPr>
        <p:blipFill rotWithShape="1">
          <a:blip r:embed="rId4">
            <a:alphaModFix/>
          </a:blip>
          <a:srcRect/>
          <a:stretch/>
        </p:blipFill>
        <p:spPr>
          <a:xfrm>
            <a:off x="457200" y="578612"/>
            <a:ext cx="3540633" cy="2768854"/>
          </a:xfrm>
          <a:prstGeom prst="rect">
            <a:avLst/>
          </a:prstGeom>
          <a:noFill/>
          <a:ln>
            <a:noFill/>
          </a:ln>
        </p:spPr>
      </p:pic>
      <p:pic>
        <p:nvPicPr>
          <p:cNvPr id="290" name="Google Shape;290;p23"/>
          <p:cNvPicPr preferRelativeResize="0"/>
          <p:nvPr/>
        </p:nvPicPr>
        <p:blipFill rotWithShape="1">
          <a:blip r:embed="rId5">
            <a:alphaModFix/>
          </a:blip>
          <a:srcRect/>
          <a:stretch/>
        </p:blipFill>
        <p:spPr>
          <a:xfrm>
            <a:off x="4191000" y="616928"/>
            <a:ext cx="4634800" cy="2168981"/>
          </a:xfrm>
          <a:prstGeom prst="rect">
            <a:avLst/>
          </a:prstGeom>
          <a:noFill/>
          <a:ln>
            <a:noFill/>
          </a:ln>
        </p:spPr>
      </p:pic>
      <p:grpSp>
        <p:nvGrpSpPr>
          <p:cNvPr id="291" name="Google Shape;291;p23"/>
          <p:cNvGrpSpPr/>
          <p:nvPr/>
        </p:nvGrpSpPr>
        <p:grpSpPr>
          <a:xfrm>
            <a:off x="0" y="0"/>
            <a:ext cx="8521065" cy="478790"/>
            <a:chOff x="0" y="0"/>
            <a:chExt cx="8521065" cy="478790"/>
          </a:xfrm>
        </p:grpSpPr>
        <p:sp>
          <p:nvSpPr>
            <p:cNvPr id="292" name="Google Shape;292;p23"/>
            <p:cNvSpPr/>
            <p:nvPr/>
          </p:nvSpPr>
          <p:spPr>
            <a:xfrm>
              <a:off x="0" y="0"/>
              <a:ext cx="8521065" cy="478790"/>
            </a:xfrm>
            <a:custGeom>
              <a:avLst/>
              <a:gdLst/>
              <a:ahLst/>
              <a:cxnLst/>
              <a:rect l="l" t="t" r="r" b="b"/>
              <a:pathLst>
                <a:path w="8521065" h="478790" extrusionOk="0">
                  <a:moveTo>
                    <a:pt x="8520557" y="0"/>
                  </a:moveTo>
                  <a:lnTo>
                    <a:pt x="0" y="0"/>
                  </a:lnTo>
                  <a:lnTo>
                    <a:pt x="0" y="478459"/>
                  </a:lnTo>
                  <a:lnTo>
                    <a:pt x="8520557" y="478459"/>
                  </a:lnTo>
                  <a:lnTo>
                    <a:pt x="8520557" y="0"/>
                  </a:lnTo>
                  <a:close/>
                </a:path>
              </a:pathLst>
            </a:custGeom>
            <a:solidFill>
              <a:srgbClr val="2020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3" name="Google Shape;293;p23"/>
            <p:cNvSpPr/>
            <p:nvPr/>
          </p:nvSpPr>
          <p:spPr>
            <a:xfrm>
              <a:off x="0" y="0"/>
              <a:ext cx="8521065" cy="478790"/>
            </a:xfrm>
            <a:custGeom>
              <a:avLst/>
              <a:gdLst/>
              <a:ahLst/>
              <a:cxnLst/>
              <a:rect l="l" t="t" r="r" b="b"/>
              <a:pathLst>
                <a:path w="8521065" h="478790" extrusionOk="0">
                  <a:moveTo>
                    <a:pt x="0" y="478459"/>
                  </a:moveTo>
                  <a:lnTo>
                    <a:pt x="8520557" y="478459"/>
                  </a:lnTo>
                  <a:lnTo>
                    <a:pt x="8520557" y="0"/>
                  </a:lnTo>
                  <a:lnTo>
                    <a:pt x="0" y="0"/>
                  </a:lnTo>
                  <a:lnTo>
                    <a:pt x="0" y="478459"/>
                  </a:lnTo>
                  <a:close/>
                </a:path>
              </a:pathLst>
            </a:custGeom>
            <a:noFill/>
            <a:ln w="25400" cap="flat" cmpd="sng">
              <a:solidFill>
                <a:srgbClr val="20202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94" name="Google Shape;294;p23"/>
          <p:cNvSpPr txBox="1"/>
          <p:nvPr/>
        </p:nvSpPr>
        <p:spPr>
          <a:xfrm>
            <a:off x="78739" y="70358"/>
            <a:ext cx="5236845" cy="391160"/>
          </a:xfrm>
          <a:prstGeom prst="rect">
            <a:avLst/>
          </a:prstGeom>
          <a:noFill/>
          <a:ln>
            <a:noFill/>
          </a:ln>
        </p:spPr>
        <p:txBody>
          <a:bodyPr spcFirstLastPara="1" wrap="square" lIns="0" tIns="0" rIns="0" bIns="0" anchor="t" anchorCtr="0">
            <a:spAutoFit/>
          </a:bodyPr>
          <a:lstStyle/>
          <a:p>
            <a:pPr marL="330200" marR="0" lvl="0" indent="-318135" algn="l" rtl="0">
              <a:lnSpc>
                <a:spcPct val="127500"/>
              </a:lnSpc>
              <a:spcBef>
                <a:spcPts val="0"/>
              </a:spcBef>
              <a:spcAft>
                <a:spcPts val="0"/>
              </a:spcAft>
              <a:buClr>
                <a:srgbClr val="FF4646"/>
              </a:buClr>
              <a:buSzPts val="2700"/>
              <a:buFont typeface="Noto Sans Symbols"/>
              <a:buChar char="❖"/>
            </a:pPr>
            <a:r>
              <a:rPr lang="en-US" sz="2400" b="1">
                <a:solidFill>
                  <a:srgbClr val="FF4646"/>
                </a:solidFill>
                <a:latin typeface="Arial"/>
                <a:ea typeface="Arial"/>
                <a:cs typeface="Arial"/>
                <a:sym typeface="Arial"/>
              </a:rPr>
              <a:t>Exploratory Data Analysis (EDA) :</a:t>
            </a:r>
            <a:endParaRPr sz="240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grpSp>
        <p:nvGrpSpPr>
          <p:cNvPr id="227" name="Google Shape;227;p17"/>
          <p:cNvGrpSpPr/>
          <p:nvPr/>
        </p:nvGrpSpPr>
        <p:grpSpPr>
          <a:xfrm>
            <a:off x="12700" y="0"/>
            <a:ext cx="8521065" cy="478790"/>
            <a:chOff x="0" y="0"/>
            <a:chExt cx="8521065" cy="478790"/>
          </a:xfrm>
        </p:grpSpPr>
        <p:sp>
          <p:nvSpPr>
            <p:cNvPr id="228" name="Google Shape;228;p17"/>
            <p:cNvSpPr/>
            <p:nvPr/>
          </p:nvSpPr>
          <p:spPr>
            <a:xfrm>
              <a:off x="0" y="0"/>
              <a:ext cx="8521065" cy="478790"/>
            </a:xfrm>
            <a:custGeom>
              <a:avLst/>
              <a:gdLst/>
              <a:ahLst/>
              <a:cxnLst/>
              <a:rect l="l" t="t" r="r" b="b"/>
              <a:pathLst>
                <a:path w="8521065" h="478790" extrusionOk="0">
                  <a:moveTo>
                    <a:pt x="8520557" y="0"/>
                  </a:moveTo>
                  <a:lnTo>
                    <a:pt x="0" y="0"/>
                  </a:lnTo>
                  <a:lnTo>
                    <a:pt x="0" y="478459"/>
                  </a:lnTo>
                  <a:lnTo>
                    <a:pt x="8520557" y="478459"/>
                  </a:lnTo>
                  <a:lnTo>
                    <a:pt x="8520557" y="0"/>
                  </a:lnTo>
                  <a:close/>
                </a:path>
              </a:pathLst>
            </a:custGeom>
            <a:solidFill>
              <a:srgbClr val="2020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 name="Google Shape;229;p17"/>
            <p:cNvSpPr/>
            <p:nvPr/>
          </p:nvSpPr>
          <p:spPr>
            <a:xfrm>
              <a:off x="0" y="0"/>
              <a:ext cx="8521065" cy="478790"/>
            </a:xfrm>
            <a:custGeom>
              <a:avLst/>
              <a:gdLst/>
              <a:ahLst/>
              <a:cxnLst/>
              <a:rect l="l" t="t" r="r" b="b"/>
              <a:pathLst>
                <a:path w="8521065" h="478790" extrusionOk="0">
                  <a:moveTo>
                    <a:pt x="0" y="478459"/>
                  </a:moveTo>
                  <a:lnTo>
                    <a:pt x="8520557" y="478459"/>
                  </a:lnTo>
                  <a:lnTo>
                    <a:pt x="8520557" y="0"/>
                  </a:lnTo>
                  <a:lnTo>
                    <a:pt x="0" y="0"/>
                  </a:lnTo>
                  <a:lnTo>
                    <a:pt x="0" y="478459"/>
                  </a:lnTo>
                  <a:close/>
                </a:path>
              </a:pathLst>
            </a:custGeom>
            <a:noFill/>
            <a:ln w="25400" cap="flat" cmpd="sng">
              <a:solidFill>
                <a:srgbClr val="20202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30" name="Google Shape;230;p17"/>
          <p:cNvSpPr txBox="1"/>
          <p:nvPr/>
        </p:nvSpPr>
        <p:spPr>
          <a:xfrm>
            <a:off x="0" y="0"/>
            <a:ext cx="4636800" cy="460511"/>
          </a:xfrm>
          <a:prstGeom prst="rect">
            <a:avLst/>
          </a:prstGeom>
          <a:noFill/>
          <a:ln>
            <a:noFill/>
          </a:ln>
        </p:spPr>
        <p:txBody>
          <a:bodyPr spcFirstLastPara="1" wrap="square" lIns="91425" tIns="45700" rIns="91425" bIns="45700" anchor="t" anchorCtr="0">
            <a:spAutoFit/>
          </a:bodyPr>
          <a:lstStyle/>
          <a:p>
            <a:pPr marL="330200" marR="0" lvl="0" indent="-318135" algn="l" rtl="0">
              <a:lnSpc>
                <a:spcPct val="127500"/>
              </a:lnSpc>
              <a:spcBef>
                <a:spcPts val="0"/>
              </a:spcBef>
              <a:spcAft>
                <a:spcPts val="0"/>
              </a:spcAft>
              <a:buClr>
                <a:srgbClr val="FF4646"/>
              </a:buClr>
              <a:buSzPts val="2700"/>
              <a:buFont typeface="Noto Sans Symbols"/>
              <a:buChar char="❖"/>
            </a:pPr>
            <a:r>
              <a:rPr lang="en-US" sz="2400" b="1">
                <a:solidFill>
                  <a:srgbClr val="FF4646"/>
                </a:solidFill>
                <a:latin typeface="Arial"/>
                <a:ea typeface="Arial"/>
                <a:cs typeface="Arial"/>
                <a:sym typeface="Arial"/>
              </a:rPr>
              <a:t>Exploratory</a:t>
            </a:r>
            <a:r>
              <a:rPr lang="en-US" sz="1800" b="1">
                <a:solidFill>
                  <a:srgbClr val="FF4646"/>
                </a:solidFill>
                <a:latin typeface="Arial"/>
                <a:ea typeface="Arial"/>
                <a:cs typeface="Arial"/>
                <a:sym typeface="Arial"/>
              </a:rPr>
              <a:t> Data Analysis (EDA) :</a:t>
            </a:r>
            <a:endParaRPr sz="1800">
              <a:solidFill>
                <a:schemeClr val="dk1"/>
              </a:solidFill>
              <a:latin typeface="Arial"/>
              <a:ea typeface="Arial"/>
              <a:cs typeface="Arial"/>
              <a:sym typeface="Arial"/>
            </a:endParaRPr>
          </a:p>
        </p:txBody>
      </p:sp>
      <p:pic>
        <p:nvPicPr>
          <p:cNvPr id="231" name="Google Shape;231;p17"/>
          <p:cNvPicPr preferRelativeResize="0"/>
          <p:nvPr/>
        </p:nvPicPr>
        <p:blipFill rotWithShape="1">
          <a:blip r:embed="rId3">
            <a:alphaModFix/>
          </a:blip>
          <a:srcRect/>
          <a:stretch/>
        </p:blipFill>
        <p:spPr>
          <a:xfrm>
            <a:off x="304800" y="742950"/>
            <a:ext cx="8305800" cy="40543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grpSp>
        <p:nvGrpSpPr>
          <p:cNvPr id="56" name="Google Shape;56;p2"/>
          <p:cNvGrpSpPr/>
          <p:nvPr/>
        </p:nvGrpSpPr>
        <p:grpSpPr>
          <a:xfrm>
            <a:off x="0" y="50"/>
            <a:ext cx="8521065" cy="510540"/>
            <a:chOff x="0" y="50"/>
            <a:chExt cx="8521065" cy="510540"/>
          </a:xfrm>
        </p:grpSpPr>
        <p:sp>
          <p:nvSpPr>
            <p:cNvPr id="57" name="Google Shape;57;p2"/>
            <p:cNvSpPr/>
            <p:nvPr/>
          </p:nvSpPr>
          <p:spPr>
            <a:xfrm>
              <a:off x="0" y="50"/>
              <a:ext cx="8521065" cy="510540"/>
            </a:xfrm>
            <a:custGeom>
              <a:avLst/>
              <a:gdLst/>
              <a:ahLst/>
              <a:cxnLst/>
              <a:rect l="l" t="t" r="r" b="b"/>
              <a:pathLst>
                <a:path w="8521065" h="510540" extrusionOk="0">
                  <a:moveTo>
                    <a:pt x="8520557" y="0"/>
                  </a:moveTo>
                  <a:lnTo>
                    <a:pt x="0" y="0"/>
                  </a:lnTo>
                  <a:lnTo>
                    <a:pt x="0" y="510362"/>
                  </a:lnTo>
                  <a:lnTo>
                    <a:pt x="8520557" y="510362"/>
                  </a:lnTo>
                  <a:lnTo>
                    <a:pt x="8520557" y="0"/>
                  </a:lnTo>
                  <a:close/>
                </a:path>
              </a:pathLst>
            </a:custGeom>
            <a:solidFill>
              <a:srgbClr val="2020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FF0000"/>
                </a:solidFill>
                <a:latin typeface="Calibri"/>
                <a:ea typeface="Calibri"/>
                <a:cs typeface="Calibri"/>
                <a:sym typeface="Calibri"/>
              </a:endParaRPr>
            </a:p>
          </p:txBody>
        </p:sp>
        <p:sp>
          <p:nvSpPr>
            <p:cNvPr id="58" name="Google Shape;58;p2"/>
            <p:cNvSpPr/>
            <p:nvPr/>
          </p:nvSpPr>
          <p:spPr>
            <a:xfrm>
              <a:off x="0" y="50"/>
              <a:ext cx="8521065" cy="510540"/>
            </a:xfrm>
            <a:custGeom>
              <a:avLst/>
              <a:gdLst/>
              <a:ahLst/>
              <a:cxnLst/>
              <a:rect l="l" t="t" r="r" b="b"/>
              <a:pathLst>
                <a:path w="8521065" h="510540" extrusionOk="0">
                  <a:moveTo>
                    <a:pt x="0" y="510362"/>
                  </a:moveTo>
                  <a:lnTo>
                    <a:pt x="8520557" y="510362"/>
                  </a:lnTo>
                  <a:lnTo>
                    <a:pt x="8520557" y="0"/>
                  </a:lnTo>
                  <a:lnTo>
                    <a:pt x="0" y="0"/>
                  </a:lnTo>
                  <a:lnTo>
                    <a:pt x="0" y="510362"/>
                  </a:lnTo>
                  <a:close/>
                </a:path>
              </a:pathLst>
            </a:custGeom>
            <a:noFill/>
            <a:ln w="25400" cap="flat" cmpd="sng">
              <a:solidFill>
                <a:srgbClr val="20202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FF0000"/>
                </a:solidFill>
                <a:latin typeface="Calibri"/>
                <a:ea typeface="Calibri"/>
                <a:cs typeface="Calibri"/>
                <a:sym typeface="Calibri"/>
              </a:endParaRPr>
            </a:p>
          </p:txBody>
        </p:sp>
      </p:grpSp>
      <p:sp>
        <p:nvSpPr>
          <p:cNvPr id="59" name="Google Shape;59;p2"/>
          <p:cNvSpPr txBox="1"/>
          <p:nvPr/>
        </p:nvSpPr>
        <p:spPr>
          <a:xfrm>
            <a:off x="348297" y="590550"/>
            <a:ext cx="7824470" cy="4437112"/>
          </a:xfrm>
          <a:prstGeom prst="rect">
            <a:avLst/>
          </a:prstGeom>
          <a:noFill/>
          <a:ln>
            <a:noFill/>
          </a:ln>
        </p:spPr>
        <p:txBody>
          <a:bodyPr spcFirstLastPara="1" wrap="square" lIns="0" tIns="12700" rIns="0" bIns="0" anchor="t" anchorCtr="0">
            <a:spAutoFit/>
          </a:bodyPr>
          <a:lstStyle/>
          <a:p>
            <a:pPr marL="527050" marR="0" lvl="0" indent="-514350" algn="l" rtl="0">
              <a:lnSpc>
                <a:spcPct val="100000"/>
              </a:lnSpc>
              <a:spcBef>
                <a:spcPts val="0"/>
              </a:spcBef>
              <a:spcAft>
                <a:spcPts val="0"/>
              </a:spcAft>
              <a:buClr>
                <a:srgbClr val="FF4646"/>
              </a:buClr>
              <a:buSzPts val="2800"/>
              <a:buFont typeface="Noto Sans Symbols"/>
              <a:buChar char="❖"/>
            </a:pPr>
            <a:r>
              <a:rPr lang="en-US" sz="2400" b="1">
                <a:solidFill>
                  <a:srgbClr val="FF4646"/>
                </a:solidFill>
                <a:latin typeface="Arial"/>
                <a:ea typeface="Arial"/>
                <a:cs typeface="Arial"/>
                <a:sym typeface="Arial"/>
              </a:rPr>
              <a:t>Problem Statement:</a:t>
            </a:r>
            <a:endParaRPr sz="2400">
              <a:solidFill>
                <a:schemeClr val="dk1"/>
              </a:solidFill>
              <a:latin typeface="Arial"/>
              <a:ea typeface="Arial"/>
              <a:cs typeface="Arial"/>
              <a:sym typeface="Arial"/>
            </a:endParaRPr>
          </a:p>
          <a:p>
            <a:pPr marL="0" marR="0" lvl="0" indent="0" algn="l" rtl="0">
              <a:lnSpc>
                <a:spcPct val="100000"/>
              </a:lnSpc>
              <a:spcBef>
                <a:spcPts val="45"/>
              </a:spcBef>
              <a:spcAft>
                <a:spcPts val="0"/>
              </a:spcAft>
              <a:buClr>
                <a:srgbClr val="FF4646"/>
              </a:buClr>
              <a:buSzPts val="2950"/>
              <a:buFont typeface="Noto Sans Symbols"/>
              <a:buNone/>
            </a:pPr>
            <a:endParaRPr sz="2950">
              <a:solidFill>
                <a:schemeClr val="dk1"/>
              </a:solidFill>
              <a:latin typeface="Arial"/>
              <a:ea typeface="Arial"/>
              <a:cs typeface="Arial"/>
              <a:sym typeface="Arial"/>
            </a:endParaRPr>
          </a:p>
          <a:p>
            <a:pPr marL="0" marR="0" lvl="0" indent="0" algn="l" rtl="0">
              <a:spcBef>
                <a:spcPts val="0"/>
              </a:spcBef>
              <a:spcAft>
                <a:spcPts val="0"/>
              </a:spcAft>
              <a:buNone/>
            </a:pPr>
            <a:r>
              <a:rPr lang="en-US" sz="1800" b="0" i="0">
                <a:solidFill>
                  <a:srgbClr val="212121"/>
                </a:solidFill>
                <a:latin typeface="Roboto"/>
                <a:ea typeface="Roboto"/>
                <a:cs typeface="Roboto"/>
                <a:sym typeface="Roboto"/>
              </a:rPr>
              <a:t>▶ For this project we will be analyzing Hotel booking data. This data set contains booking information for the city hotel and resort hotel, and includes information such as when the booking was made, length of stay, the number of adults, children, and/or babies, and the number of available parking spaces.</a:t>
            </a:r>
            <a:endParaRPr/>
          </a:p>
          <a:p>
            <a:pPr marL="0" marR="0" lvl="0" indent="0" algn="l" rtl="0">
              <a:spcBef>
                <a:spcPts val="0"/>
              </a:spcBef>
              <a:spcAft>
                <a:spcPts val="0"/>
              </a:spcAft>
              <a:buNone/>
            </a:pPr>
            <a:endParaRPr sz="1800" b="0" i="0">
              <a:solidFill>
                <a:srgbClr val="212121"/>
              </a:solidFill>
              <a:latin typeface="Roboto"/>
              <a:ea typeface="Roboto"/>
              <a:cs typeface="Roboto"/>
              <a:sym typeface="Roboto"/>
            </a:endParaRPr>
          </a:p>
          <a:p>
            <a:pPr marL="0" marR="0" lvl="0" indent="0" algn="l" rtl="0">
              <a:spcBef>
                <a:spcPts val="0"/>
              </a:spcBef>
              <a:spcAft>
                <a:spcPts val="0"/>
              </a:spcAft>
              <a:buNone/>
            </a:pPr>
            <a:r>
              <a:rPr lang="en-US" sz="1800" b="0" i="0">
                <a:solidFill>
                  <a:srgbClr val="212121"/>
                </a:solidFill>
                <a:latin typeface="Roboto"/>
                <a:ea typeface="Roboto"/>
                <a:cs typeface="Roboto"/>
                <a:sym typeface="Roboto"/>
              </a:rPr>
              <a:t>▶ Hotel industry is a very volatile industry and the bookings depends on above factors and many more.</a:t>
            </a:r>
            <a:endParaRPr/>
          </a:p>
          <a:p>
            <a:pPr marL="0" marR="0" lvl="0" indent="0" algn="l" rtl="0">
              <a:spcBef>
                <a:spcPts val="0"/>
              </a:spcBef>
              <a:spcAft>
                <a:spcPts val="0"/>
              </a:spcAft>
              <a:buNone/>
            </a:pPr>
            <a:endParaRPr sz="1800" b="0" i="0">
              <a:solidFill>
                <a:srgbClr val="212121"/>
              </a:solidFill>
              <a:latin typeface="Roboto"/>
              <a:ea typeface="Roboto"/>
              <a:cs typeface="Roboto"/>
              <a:sym typeface="Roboto"/>
            </a:endParaRPr>
          </a:p>
          <a:p>
            <a:pPr marL="0" marR="0" lvl="0" indent="0" algn="l" rtl="0">
              <a:spcBef>
                <a:spcPts val="0"/>
              </a:spcBef>
              <a:spcAft>
                <a:spcPts val="0"/>
              </a:spcAft>
              <a:buNone/>
            </a:pPr>
            <a:r>
              <a:rPr lang="en-US" sz="1800" b="0" i="0">
                <a:solidFill>
                  <a:srgbClr val="212121"/>
                </a:solidFill>
                <a:latin typeface="Roboto"/>
                <a:ea typeface="Roboto"/>
                <a:cs typeface="Roboto"/>
                <a:sym typeface="Roboto"/>
              </a:rPr>
              <a:t>▶ The main objective behind this project is to explore and analyze data to discover important factors that given the bookings and give insights to hotel management, which can perform various campaigns to boost the business and performance.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grpSp>
        <p:nvGrpSpPr>
          <p:cNvPr id="236" name="Google Shape;236;p18"/>
          <p:cNvGrpSpPr/>
          <p:nvPr/>
        </p:nvGrpSpPr>
        <p:grpSpPr>
          <a:xfrm>
            <a:off x="12700" y="0"/>
            <a:ext cx="8521065" cy="478790"/>
            <a:chOff x="0" y="0"/>
            <a:chExt cx="8521065" cy="478790"/>
          </a:xfrm>
        </p:grpSpPr>
        <p:sp>
          <p:nvSpPr>
            <p:cNvPr id="237" name="Google Shape;237;p18"/>
            <p:cNvSpPr/>
            <p:nvPr/>
          </p:nvSpPr>
          <p:spPr>
            <a:xfrm>
              <a:off x="0" y="0"/>
              <a:ext cx="8521065" cy="478790"/>
            </a:xfrm>
            <a:custGeom>
              <a:avLst/>
              <a:gdLst/>
              <a:ahLst/>
              <a:cxnLst/>
              <a:rect l="l" t="t" r="r" b="b"/>
              <a:pathLst>
                <a:path w="8521065" h="478790" extrusionOk="0">
                  <a:moveTo>
                    <a:pt x="8520557" y="0"/>
                  </a:moveTo>
                  <a:lnTo>
                    <a:pt x="0" y="0"/>
                  </a:lnTo>
                  <a:lnTo>
                    <a:pt x="0" y="478459"/>
                  </a:lnTo>
                  <a:lnTo>
                    <a:pt x="8520557" y="478459"/>
                  </a:lnTo>
                  <a:lnTo>
                    <a:pt x="8520557" y="0"/>
                  </a:lnTo>
                  <a:close/>
                </a:path>
              </a:pathLst>
            </a:custGeom>
            <a:solidFill>
              <a:srgbClr val="2020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8" name="Google Shape;238;p18"/>
            <p:cNvSpPr/>
            <p:nvPr/>
          </p:nvSpPr>
          <p:spPr>
            <a:xfrm>
              <a:off x="0" y="0"/>
              <a:ext cx="8521065" cy="478790"/>
            </a:xfrm>
            <a:custGeom>
              <a:avLst/>
              <a:gdLst/>
              <a:ahLst/>
              <a:cxnLst/>
              <a:rect l="l" t="t" r="r" b="b"/>
              <a:pathLst>
                <a:path w="8521065" h="478790" extrusionOk="0">
                  <a:moveTo>
                    <a:pt x="0" y="478459"/>
                  </a:moveTo>
                  <a:lnTo>
                    <a:pt x="8520557" y="478459"/>
                  </a:lnTo>
                  <a:lnTo>
                    <a:pt x="8520557" y="0"/>
                  </a:lnTo>
                  <a:lnTo>
                    <a:pt x="0" y="0"/>
                  </a:lnTo>
                  <a:lnTo>
                    <a:pt x="0" y="478459"/>
                  </a:lnTo>
                  <a:close/>
                </a:path>
              </a:pathLst>
            </a:custGeom>
            <a:noFill/>
            <a:ln w="25400" cap="flat" cmpd="sng">
              <a:solidFill>
                <a:srgbClr val="20202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39" name="Google Shape;239;p18"/>
          <p:cNvSpPr txBox="1"/>
          <p:nvPr/>
        </p:nvSpPr>
        <p:spPr>
          <a:xfrm>
            <a:off x="0" y="0"/>
            <a:ext cx="4636800" cy="460511"/>
          </a:xfrm>
          <a:prstGeom prst="rect">
            <a:avLst/>
          </a:prstGeom>
          <a:noFill/>
          <a:ln>
            <a:noFill/>
          </a:ln>
        </p:spPr>
        <p:txBody>
          <a:bodyPr spcFirstLastPara="1" wrap="square" lIns="91425" tIns="45700" rIns="91425" bIns="45700" anchor="t" anchorCtr="0">
            <a:spAutoFit/>
          </a:bodyPr>
          <a:lstStyle/>
          <a:p>
            <a:pPr marL="330200" marR="0" lvl="0" indent="-318135" algn="l" rtl="0">
              <a:lnSpc>
                <a:spcPct val="127500"/>
              </a:lnSpc>
              <a:spcBef>
                <a:spcPts val="0"/>
              </a:spcBef>
              <a:spcAft>
                <a:spcPts val="0"/>
              </a:spcAft>
              <a:buClr>
                <a:srgbClr val="FF4646"/>
              </a:buClr>
              <a:buSzPts val="2700"/>
              <a:buFont typeface="Noto Sans Symbols"/>
              <a:buChar char="❖"/>
            </a:pPr>
            <a:r>
              <a:rPr lang="en-US" sz="2400" b="1">
                <a:solidFill>
                  <a:srgbClr val="FF4646"/>
                </a:solidFill>
                <a:latin typeface="Arial"/>
                <a:ea typeface="Arial"/>
                <a:cs typeface="Arial"/>
                <a:sym typeface="Arial"/>
              </a:rPr>
              <a:t>Exploratory</a:t>
            </a:r>
            <a:r>
              <a:rPr lang="en-US" sz="1800" b="1">
                <a:solidFill>
                  <a:srgbClr val="FF4646"/>
                </a:solidFill>
                <a:latin typeface="Arial"/>
                <a:ea typeface="Arial"/>
                <a:cs typeface="Arial"/>
                <a:sym typeface="Arial"/>
              </a:rPr>
              <a:t> Data Analysis (EDA) :</a:t>
            </a:r>
            <a:endParaRPr sz="1800">
              <a:solidFill>
                <a:schemeClr val="dk1"/>
              </a:solidFill>
              <a:latin typeface="Arial"/>
              <a:ea typeface="Arial"/>
              <a:cs typeface="Arial"/>
              <a:sym typeface="Arial"/>
            </a:endParaRPr>
          </a:p>
        </p:txBody>
      </p:sp>
      <p:sp>
        <p:nvSpPr>
          <p:cNvPr id="240" name="Google Shape;240;p18"/>
          <p:cNvSpPr txBox="1"/>
          <p:nvPr/>
        </p:nvSpPr>
        <p:spPr>
          <a:xfrm>
            <a:off x="609600" y="1043841"/>
            <a:ext cx="8004175" cy="3247043"/>
          </a:xfrm>
          <a:prstGeom prst="rect">
            <a:avLst/>
          </a:prstGeom>
          <a:noFill/>
          <a:ln>
            <a:noFill/>
          </a:ln>
        </p:spPr>
        <p:txBody>
          <a:bodyPr spcFirstLastPara="1" wrap="square" lIns="0" tIns="12700" rIns="0" bIns="0" anchor="t" anchorCtr="0">
            <a:spAutoFit/>
          </a:bodyPr>
          <a:lstStyle/>
          <a:p>
            <a:pPr marL="299085" marR="5080" lvl="0" indent="-287019" algn="l" rtl="0">
              <a:lnSpc>
                <a:spcPct val="150000"/>
              </a:lnSpc>
              <a:spcBef>
                <a:spcPts val="0"/>
              </a:spcBef>
              <a:spcAft>
                <a:spcPts val="0"/>
              </a:spcAft>
              <a:buClr>
                <a:srgbClr val="000000"/>
              </a:buClr>
              <a:buSzPts val="1400"/>
              <a:buFont typeface="Arial"/>
              <a:buChar char="•"/>
            </a:pPr>
            <a:r>
              <a:rPr lang="en-US" sz="1400">
                <a:solidFill>
                  <a:srgbClr val="202020"/>
                </a:solidFill>
                <a:latin typeface="Roboto"/>
                <a:ea typeface="Roboto"/>
                <a:cs typeface="Roboto"/>
                <a:sym typeface="Roboto"/>
              </a:rPr>
              <a:t>Total stay length and lead time aíe slightly  correlated. This may means that for longer  hotel stays, people generally plan little before  the actual arrival.</a:t>
            </a:r>
            <a:endParaRPr sz="1400">
              <a:solidFill>
                <a:srgbClr val="202020"/>
              </a:solidFill>
              <a:latin typeface="Roboto"/>
              <a:ea typeface="Roboto"/>
              <a:cs typeface="Roboto"/>
              <a:sym typeface="Roboto"/>
            </a:endParaRPr>
          </a:p>
          <a:p>
            <a:pPr marL="299085" marR="5080" lvl="0" indent="-198120" algn="l" rtl="0">
              <a:lnSpc>
                <a:spcPct val="150000"/>
              </a:lnSpc>
              <a:spcBef>
                <a:spcPts val="100"/>
              </a:spcBef>
              <a:spcAft>
                <a:spcPts val="0"/>
              </a:spcAft>
              <a:buClr>
                <a:srgbClr val="000000"/>
              </a:buClr>
              <a:buSzPts val="1400"/>
              <a:buFont typeface="Arial"/>
              <a:buNone/>
            </a:pPr>
            <a:endParaRPr sz="1400">
              <a:solidFill>
                <a:srgbClr val="202020"/>
              </a:solidFill>
              <a:latin typeface="Roboto"/>
              <a:ea typeface="Roboto"/>
              <a:cs typeface="Roboto"/>
              <a:sym typeface="Roboto"/>
            </a:endParaRPr>
          </a:p>
          <a:p>
            <a:pPr marL="299085" marR="5080" lvl="0" indent="-287019" algn="l" rtl="0">
              <a:lnSpc>
                <a:spcPct val="150000"/>
              </a:lnSpc>
              <a:spcBef>
                <a:spcPts val="100"/>
              </a:spcBef>
              <a:spcAft>
                <a:spcPts val="0"/>
              </a:spcAft>
              <a:buClr>
                <a:srgbClr val="000000"/>
              </a:buClr>
              <a:buSzPts val="1400"/>
              <a:buFont typeface="Arial"/>
              <a:buChar char="•"/>
            </a:pPr>
            <a:r>
              <a:rPr lang="en-US" sz="1400" i="0">
                <a:solidFill>
                  <a:srgbClr val="212121"/>
                </a:solidFill>
                <a:latin typeface="Roboto"/>
                <a:ea typeface="Roboto"/>
                <a:cs typeface="Roboto"/>
                <a:sym typeface="Roboto"/>
              </a:rPr>
              <a:t>To understand the relationship between different numerical values</a:t>
            </a:r>
            <a:endParaRPr sz="1400">
              <a:solidFill>
                <a:srgbClr val="202020"/>
              </a:solidFill>
              <a:latin typeface="Roboto"/>
              <a:ea typeface="Roboto"/>
              <a:cs typeface="Roboto"/>
              <a:sym typeface="Roboto"/>
            </a:endParaRPr>
          </a:p>
          <a:p>
            <a:pPr marL="299085" marR="5080" lvl="0" indent="-198120" algn="l" rtl="0">
              <a:lnSpc>
                <a:spcPct val="150000"/>
              </a:lnSpc>
              <a:spcBef>
                <a:spcPts val="100"/>
              </a:spcBef>
              <a:spcAft>
                <a:spcPts val="0"/>
              </a:spcAft>
              <a:buClr>
                <a:srgbClr val="000000"/>
              </a:buClr>
              <a:buSzPts val="1400"/>
              <a:buFont typeface="Arial"/>
              <a:buNone/>
            </a:pPr>
            <a:endParaRPr sz="1400">
              <a:solidFill>
                <a:schemeClr val="dk1"/>
              </a:solidFill>
              <a:latin typeface="Roboto"/>
              <a:ea typeface="Roboto"/>
              <a:cs typeface="Roboto"/>
              <a:sym typeface="Roboto"/>
            </a:endParaRPr>
          </a:p>
          <a:p>
            <a:pPr marL="299085" marR="203200" lvl="0" indent="-287019" algn="l" rtl="0">
              <a:lnSpc>
                <a:spcPct val="150000"/>
              </a:lnSpc>
              <a:spcBef>
                <a:spcPts val="0"/>
              </a:spcBef>
              <a:spcAft>
                <a:spcPts val="0"/>
              </a:spcAft>
              <a:buClr>
                <a:srgbClr val="000000"/>
              </a:buClr>
              <a:buSzPts val="1400"/>
              <a:buFont typeface="Arial"/>
              <a:buChar char="•"/>
            </a:pPr>
            <a:r>
              <a:rPr lang="en-US" sz="1400">
                <a:solidFill>
                  <a:srgbClr val="202020"/>
                </a:solidFill>
                <a:latin typeface="Roboto"/>
                <a:ea typeface="Roboto"/>
                <a:cs typeface="Roboto"/>
                <a:sym typeface="Roboto"/>
              </a:rPr>
              <a:t>ADR is slightly correlated with total_people,  which makes sense as more no. of people  means more service to deliver, therefore  more ADR.</a:t>
            </a:r>
            <a:endParaRPr sz="1400">
              <a:solidFill>
                <a:srgbClr val="202020"/>
              </a:solidFill>
              <a:latin typeface="Roboto"/>
              <a:ea typeface="Roboto"/>
              <a:cs typeface="Roboto"/>
              <a:sym typeface="Roboto"/>
            </a:endParaRPr>
          </a:p>
          <a:p>
            <a:pPr marL="299085" marR="203200" lvl="0" indent="-198120" algn="l" rtl="0">
              <a:lnSpc>
                <a:spcPct val="150000"/>
              </a:lnSpc>
              <a:spcBef>
                <a:spcPts val="0"/>
              </a:spcBef>
              <a:spcAft>
                <a:spcPts val="0"/>
              </a:spcAft>
              <a:buClr>
                <a:srgbClr val="000000"/>
              </a:buClr>
              <a:buSzPts val="1400"/>
              <a:buFont typeface="Arial"/>
              <a:buNone/>
            </a:pPr>
            <a:endParaRPr sz="1400">
              <a:solidFill>
                <a:srgbClr val="202020"/>
              </a:solidFill>
              <a:latin typeface="Roboto"/>
              <a:ea typeface="Roboto"/>
              <a:cs typeface="Roboto"/>
              <a:sym typeface="Roboto"/>
            </a:endParaRPr>
          </a:p>
          <a:p>
            <a:pPr marL="299085" marR="203200" lvl="0" indent="-287019" algn="l" rtl="0">
              <a:lnSpc>
                <a:spcPct val="150000"/>
              </a:lnSpc>
              <a:spcBef>
                <a:spcPts val="0"/>
              </a:spcBef>
              <a:spcAft>
                <a:spcPts val="0"/>
              </a:spcAft>
              <a:buClr>
                <a:srgbClr val="000000"/>
              </a:buClr>
              <a:buSzPts val="1400"/>
              <a:buFont typeface="Arial"/>
              <a:buChar char="•"/>
            </a:pPr>
            <a:r>
              <a:rPr lang="en-US" sz="1400" i="0">
                <a:solidFill>
                  <a:srgbClr val="212121"/>
                </a:solidFill>
                <a:latin typeface="Roboto"/>
                <a:ea typeface="Roboto"/>
                <a:cs typeface="Roboto"/>
                <a:sym typeface="Roboto"/>
              </a:rPr>
              <a:t>Highest corelation value between axis is 39% positive &amp; lowest correlation value between the axis is -9% negative.</a:t>
            </a:r>
            <a:endParaRPr sz="1400">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grpSp>
        <p:nvGrpSpPr>
          <p:cNvPr id="245" name="Google Shape;245;p19"/>
          <p:cNvGrpSpPr/>
          <p:nvPr/>
        </p:nvGrpSpPr>
        <p:grpSpPr>
          <a:xfrm>
            <a:off x="12700" y="0"/>
            <a:ext cx="8521065" cy="478790"/>
            <a:chOff x="0" y="0"/>
            <a:chExt cx="8521065" cy="478790"/>
          </a:xfrm>
        </p:grpSpPr>
        <p:sp>
          <p:nvSpPr>
            <p:cNvPr id="246" name="Google Shape;246;p19"/>
            <p:cNvSpPr/>
            <p:nvPr/>
          </p:nvSpPr>
          <p:spPr>
            <a:xfrm>
              <a:off x="0" y="0"/>
              <a:ext cx="8521065" cy="478790"/>
            </a:xfrm>
            <a:custGeom>
              <a:avLst/>
              <a:gdLst/>
              <a:ahLst/>
              <a:cxnLst/>
              <a:rect l="l" t="t" r="r" b="b"/>
              <a:pathLst>
                <a:path w="8521065" h="478790" extrusionOk="0">
                  <a:moveTo>
                    <a:pt x="8520557" y="0"/>
                  </a:moveTo>
                  <a:lnTo>
                    <a:pt x="0" y="0"/>
                  </a:lnTo>
                  <a:lnTo>
                    <a:pt x="0" y="478459"/>
                  </a:lnTo>
                  <a:lnTo>
                    <a:pt x="8520557" y="478459"/>
                  </a:lnTo>
                  <a:lnTo>
                    <a:pt x="8520557" y="0"/>
                  </a:lnTo>
                  <a:close/>
                </a:path>
              </a:pathLst>
            </a:custGeom>
            <a:solidFill>
              <a:srgbClr val="2020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7" name="Google Shape;247;p19"/>
            <p:cNvSpPr/>
            <p:nvPr/>
          </p:nvSpPr>
          <p:spPr>
            <a:xfrm>
              <a:off x="0" y="0"/>
              <a:ext cx="8521065" cy="478790"/>
            </a:xfrm>
            <a:custGeom>
              <a:avLst/>
              <a:gdLst/>
              <a:ahLst/>
              <a:cxnLst/>
              <a:rect l="l" t="t" r="r" b="b"/>
              <a:pathLst>
                <a:path w="8521065" h="478790" extrusionOk="0">
                  <a:moveTo>
                    <a:pt x="0" y="478459"/>
                  </a:moveTo>
                  <a:lnTo>
                    <a:pt x="8520557" y="478459"/>
                  </a:lnTo>
                  <a:lnTo>
                    <a:pt x="8520557" y="0"/>
                  </a:lnTo>
                  <a:lnTo>
                    <a:pt x="0" y="0"/>
                  </a:lnTo>
                  <a:lnTo>
                    <a:pt x="0" y="478459"/>
                  </a:lnTo>
                  <a:close/>
                </a:path>
              </a:pathLst>
            </a:custGeom>
            <a:noFill/>
            <a:ln w="25400" cap="flat" cmpd="sng">
              <a:solidFill>
                <a:srgbClr val="20202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8" name="Google Shape;248;p19"/>
          <p:cNvSpPr txBox="1"/>
          <p:nvPr/>
        </p:nvSpPr>
        <p:spPr>
          <a:xfrm>
            <a:off x="0" y="0"/>
            <a:ext cx="4636800" cy="460511"/>
          </a:xfrm>
          <a:prstGeom prst="rect">
            <a:avLst/>
          </a:prstGeom>
          <a:noFill/>
          <a:ln>
            <a:noFill/>
          </a:ln>
        </p:spPr>
        <p:txBody>
          <a:bodyPr spcFirstLastPara="1" wrap="square" lIns="91425" tIns="45700" rIns="91425" bIns="45700" anchor="t" anchorCtr="0">
            <a:spAutoFit/>
          </a:bodyPr>
          <a:lstStyle/>
          <a:p>
            <a:pPr marL="330200" marR="0" lvl="0" indent="-318135" algn="l" rtl="0">
              <a:lnSpc>
                <a:spcPct val="127500"/>
              </a:lnSpc>
              <a:spcBef>
                <a:spcPts val="0"/>
              </a:spcBef>
              <a:spcAft>
                <a:spcPts val="0"/>
              </a:spcAft>
              <a:buClr>
                <a:srgbClr val="FF4646"/>
              </a:buClr>
              <a:buSzPts val="2700"/>
              <a:buFont typeface="Noto Sans Symbols"/>
              <a:buChar char="❖"/>
            </a:pPr>
            <a:r>
              <a:rPr lang="en-US" sz="2400" b="1">
                <a:solidFill>
                  <a:srgbClr val="FF4646"/>
                </a:solidFill>
                <a:latin typeface="Arial"/>
                <a:ea typeface="Arial"/>
                <a:cs typeface="Arial"/>
                <a:sym typeface="Arial"/>
              </a:rPr>
              <a:t>Exploratory</a:t>
            </a:r>
            <a:r>
              <a:rPr lang="en-US" sz="1800" b="1">
                <a:solidFill>
                  <a:srgbClr val="FF4646"/>
                </a:solidFill>
                <a:latin typeface="Arial"/>
                <a:ea typeface="Arial"/>
                <a:cs typeface="Arial"/>
                <a:sym typeface="Arial"/>
              </a:rPr>
              <a:t> Data Analysis (EDA) :</a:t>
            </a:r>
            <a:endParaRPr sz="1800">
              <a:solidFill>
                <a:schemeClr val="dk1"/>
              </a:solidFill>
              <a:latin typeface="Arial"/>
              <a:ea typeface="Arial"/>
              <a:cs typeface="Arial"/>
              <a:sym typeface="Arial"/>
            </a:endParaRPr>
          </a:p>
        </p:txBody>
      </p:sp>
      <p:pic>
        <p:nvPicPr>
          <p:cNvPr id="249" name="Google Shape;249;p19"/>
          <p:cNvPicPr preferRelativeResize="0"/>
          <p:nvPr/>
        </p:nvPicPr>
        <p:blipFill rotWithShape="1">
          <a:blip r:embed="rId3">
            <a:alphaModFix/>
          </a:blip>
          <a:srcRect/>
          <a:stretch/>
        </p:blipFill>
        <p:spPr>
          <a:xfrm>
            <a:off x="420582" y="895350"/>
            <a:ext cx="8302835" cy="3733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grpSp>
        <p:nvGrpSpPr>
          <p:cNvPr id="254" name="Google Shape;254;p20"/>
          <p:cNvGrpSpPr/>
          <p:nvPr/>
        </p:nvGrpSpPr>
        <p:grpSpPr>
          <a:xfrm>
            <a:off x="12700" y="0"/>
            <a:ext cx="8521065" cy="478790"/>
            <a:chOff x="0" y="0"/>
            <a:chExt cx="8521065" cy="478790"/>
          </a:xfrm>
        </p:grpSpPr>
        <p:sp>
          <p:nvSpPr>
            <p:cNvPr id="255" name="Google Shape;255;p20"/>
            <p:cNvSpPr/>
            <p:nvPr/>
          </p:nvSpPr>
          <p:spPr>
            <a:xfrm>
              <a:off x="0" y="0"/>
              <a:ext cx="8521065" cy="478790"/>
            </a:xfrm>
            <a:custGeom>
              <a:avLst/>
              <a:gdLst/>
              <a:ahLst/>
              <a:cxnLst/>
              <a:rect l="l" t="t" r="r" b="b"/>
              <a:pathLst>
                <a:path w="8521065" h="478790" extrusionOk="0">
                  <a:moveTo>
                    <a:pt x="8520557" y="0"/>
                  </a:moveTo>
                  <a:lnTo>
                    <a:pt x="0" y="0"/>
                  </a:lnTo>
                  <a:lnTo>
                    <a:pt x="0" y="478459"/>
                  </a:lnTo>
                  <a:lnTo>
                    <a:pt x="8520557" y="478459"/>
                  </a:lnTo>
                  <a:lnTo>
                    <a:pt x="8520557" y="0"/>
                  </a:lnTo>
                  <a:close/>
                </a:path>
              </a:pathLst>
            </a:custGeom>
            <a:solidFill>
              <a:srgbClr val="2020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6" name="Google Shape;256;p20"/>
            <p:cNvSpPr/>
            <p:nvPr/>
          </p:nvSpPr>
          <p:spPr>
            <a:xfrm>
              <a:off x="0" y="0"/>
              <a:ext cx="8521065" cy="478790"/>
            </a:xfrm>
            <a:custGeom>
              <a:avLst/>
              <a:gdLst/>
              <a:ahLst/>
              <a:cxnLst/>
              <a:rect l="l" t="t" r="r" b="b"/>
              <a:pathLst>
                <a:path w="8521065" h="478790" extrusionOk="0">
                  <a:moveTo>
                    <a:pt x="0" y="478459"/>
                  </a:moveTo>
                  <a:lnTo>
                    <a:pt x="8520557" y="478459"/>
                  </a:lnTo>
                  <a:lnTo>
                    <a:pt x="8520557" y="0"/>
                  </a:lnTo>
                  <a:lnTo>
                    <a:pt x="0" y="0"/>
                  </a:lnTo>
                  <a:lnTo>
                    <a:pt x="0" y="478459"/>
                  </a:lnTo>
                  <a:close/>
                </a:path>
              </a:pathLst>
            </a:custGeom>
            <a:noFill/>
            <a:ln w="25400" cap="flat" cmpd="sng">
              <a:solidFill>
                <a:srgbClr val="20202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57" name="Google Shape;257;p20"/>
          <p:cNvSpPr txBox="1"/>
          <p:nvPr/>
        </p:nvSpPr>
        <p:spPr>
          <a:xfrm>
            <a:off x="0" y="0"/>
            <a:ext cx="7239000" cy="460511"/>
          </a:xfrm>
          <a:prstGeom prst="rect">
            <a:avLst/>
          </a:prstGeom>
          <a:noFill/>
          <a:ln>
            <a:noFill/>
          </a:ln>
        </p:spPr>
        <p:txBody>
          <a:bodyPr spcFirstLastPara="1" wrap="square" lIns="91425" tIns="45700" rIns="91425" bIns="45700" anchor="t" anchorCtr="0">
            <a:spAutoFit/>
          </a:bodyPr>
          <a:lstStyle/>
          <a:p>
            <a:pPr marL="330200" marR="0" lvl="0" indent="-318135" algn="l" rtl="0">
              <a:lnSpc>
                <a:spcPct val="127500"/>
              </a:lnSpc>
              <a:spcBef>
                <a:spcPts val="0"/>
              </a:spcBef>
              <a:spcAft>
                <a:spcPts val="0"/>
              </a:spcAft>
              <a:buClr>
                <a:srgbClr val="FF4646"/>
              </a:buClr>
              <a:buSzPts val="2700"/>
              <a:buFont typeface="Noto Sans Symbols"/>
              <a:buChar char="❖"/>
            </a:pPr>
            <a:r>
              <a:rPr lang="en-US" sz="2400" b="1">
                <a:solidFill>
                  <a:srgbClr val="FF4646"/>
                </a:solidFill>
                <a:latin typeface="Arial"/>
                <a:ea typeface="Arial"/>
                <a:cs typeface="Arial"/>
                <a:sym typeface="Arial"/>
              </a:rPr>
              <a:t>Solution to business Objective</a:t>
            </a:r>
            <a:r>
              <a:rPr lang="en-US" sz="1800" b="1">
                <a:solidFill>
                  <a:srgbClr val="FF4646"/>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258" name="Google Shape;258;p20"/>
          <p:cNvSpPr txBox="1"/>
          <p:nvPr/>
        </p:nvSpPr>
        <p:spPr>
          <a:xfrm>
            <a:off x="12700" y="666750"/>
            <a:ext cx="9207500" cy="4770537"/>
          </a:xfrm>
          <a:prstGeom prst="rect">
            <a:avLst/>
          </a:prstGeom>
          <a:noFill/>
          <a:ln>
            <a:noFill/>
          </a:ln>
        </p:spPr>
        <p:txBody>
          <a:bodyPr spcFirstLastPara="1" wrap="square" lIns="91425" tIns="45700" rIns="91425" bIns="45700" anchor="t" anchorCtr="0">
            <a:spAutoFit/>
          </a:bodyPr>
          <a:lstStyle/>
          <a:p>
            <a:pPr marL="0" marR="0" lvl="0" indent="-101600" algn="l" rtl="0">
              <a:spcBef>
                <a:spcPts val="0"/>
              </a:spcBef>
              <a:spcAft>
                <a:spcPts val="0"/>
              </a:spcAft>
              <a:buClr>
                <a:srgbClr val="212121"/>
              </a:buClr>
              <a:buSzPts val="1600"/>
              <a:buFont typeface="Arial"/>
              <a:buChar char="•"/>
            </a:pPr>
            <a:r>
              <a:rPr lang="en-US" sz="1600" b="0" i="0">
                <a:solidFill>
                  <a:srgbClr val="212121"/>
                </a:solidFill>
                <a:latin typeface="Roboto"/>
                <a:ea typeface="Roboto"/>
                <a:cs typeface="Roboto"/>
                <a:sym typeface="Roboto"/>
              </a:rPr>
              <a:t> For hotel business to flourish few things which we need to consider is high revenue generation, customers satisfaction and employee retention.</a:t>
            </a:r>
            <a:endParaRPr/>
          </a:p>
          <a:p>
            <a:pPr marL="0" marR="0" lvl="0" indent="-101600" algn="l" rtl="0">
              <a:spcBef>
                <a:spcPts val="0"/>
              </a:spcBef>
              <a:spcAft>
                <a:spcPts val="0"/>
              </a:spcAft>
              <a:buClr>
                <a:srgbClr val="212121"/>
              </a:buClr>
              <a:buSzPts val="1600"/>
              <a:buFont typeface="Arial"/>
              <a:buChar char="•"/>
            </a:pPr>
            <a:r>
              <a:rPr lang="en-US" sz="1600" b="0" i="0">
                <a:solidFill>
                  <a:srgbClr val="212121"/>
                </a:solidFill>
                <a:latin typeface="Roboto"/>
                <a:ea typeface="Roboto"/>
                <a:cs typeface="Roboto"/>
                <a:sym typeface="Roboto"/>
              </a:rPr>
              <a:t> Increasing the revenue achieved by bar chart distribution of which typre room are most reserved and what are the months likely for visitors</a:t>
            </a:r>
            <a:endParaRPr/>
          </a:p>
          <a:p>
            <a:pPr marL="0" marR="0" lvl="0" indent="-101600" algn="l" rtl="0">
              <a:spcBef>
                <a:spcPts val="0"/>
              </a:spcBef>
              <a:spcAft>
                <a:spcPts val="0"/>
              </a:spcAft>
              <a:buClr>
                <a:srgbClr val="212121"/>
              </a:buClr>
              <a:buSzPts val="1600"/>
              <a:buFont typeface="Arial"/>
              <a:buChar char="•"/>
            </a:pPr>
            <a:r>
              <a:rPr lang="en-US" sz="1600" b="0" i="0">
                <a:solidFill>
                  <a:srgbClr val="212121"/>
                </a:solidFill>
                <a:latin typeface="Roboto"/>
                <a:ea typeface="Roboto"/>
                <a:cs typeface="Roboto"/>
                <a:sym typeface="Roboto"/>
              </a:rPr>
              <a:t> Outliers like higher the visitor then adr has reduced drastically was shown in scattered plot so in off season client can engage with offices for bulk booking this will aslo help extra revenue generation</a:t>
            </a:r>
            <a:endParaRPr/>
          </a:p>
          <a:p>
            <a:pPr marL="0" marR="0" lvl="0" indent="-101600" algn="l" rtl="0">
              <a:spcBef>
                <a:spcPts val="0"/>
              </a:spcBef>
              <a:spcAft>
                <a:spcPts val="0"/>
              </a:spcAft>
              <a:buClr>
                <a:srgbClr val="212121"/>
              </a:buClr>
              <a:buSzPts val="1600"/>
              <a:buFont typeface="Arial"/>
              <a:buChar char="•"/>
            </a:pPr>
            <a:r>
              <a:rPr lang="en-US" sz="1600" b="0" i="0">
                <a:solidFill>
                  <a:srgbClr val="212121"/>
                </a:solidFill>
                <a:latin typeface="Roboto"/>
                <a:ea typeface="Roboto"/>
                <a:cs typeface="Roboto"/>
                <a:sym typeface="Roboto"/>
              </a:rPr>
              <a:t> We are able achieve the same by showing the client which are the months which are high in revenue generation by pie chart distribution</a:t>
            </a:r>
            <a:endParaRPr/>
          </a:p>
          <a:p>
            <a:pPr marL="0" marR="0" lvl="0" indent="-101600" algn="l" rtl="0">
              <a:spcBef>
                <a:spcPts val="0"/>
              </a:spcBef>
              <a:spcAft>
                <a:spcPts val="0"/>
              </a:spcAft>
              <a:buClr>
                <a:srgbClr val="212121"/>
              </a:buClr>
              <a:buSzPts val="1600"/>
              <a:buFont typeface="Arial"/>
              <a:buChar char="•"/>
            </a:pPr>
            <a:r>
              <a:rPr lang="en-US" sz="1600" b="0" i="0">
                <a:solidFill>
                  <a:srgbClr val="212121"/>
                </a:solidFill>
                <a:latin typeface="Roboto"/>
                <a:ea typeface="Roboto"/>
                <a:cs typeface="Roboto"/>
                <a:sym typeface="Roboto"/>
              </a:rPr>
              <a:t> So for these the client can be well prepare in advance so that minimum grievances would be faced by clients in long run and would help in further enhancement of their hospitality.</a:t>
            </a:r>
            <a:endParaRPr/>
          </a:p>
          <a:p>
            <a:pPr marL="0" marR="0" lvl="0" indent="-101600" algn="l" rtl="0">
              <a:spcBef>
                <a:spcPts val="0"/>
              </a:spcBef>
              <a:spcAft>
                <a:spcPts val="0"/>
              </a:spcAft>
              <a:buClr>
                <a:srgbClr val="212121"/>
              </a:buClr>
              <a:buSzPts val="1600"/>
              <a:buFont typeface="Arial"/>
              <a:buChar char="•"/>
            </a:pPr>
            <a:r>
              <a:rPr lang="en-US" sz="1600" b="0" i="0">
                <a:solidFill>
                  <a:srgbClr val="212121"/>
                </a:solidFill>
                <a:latin typeface="Roboto"/>
                <a:ea typeface="Roboto"/>
                <a:cs typeface="Roboto"/>
                <a:sym typeface="Roboto"/>
              </a:rPr>
              <a:t> We where also able to co relate the values showing the max and min percentage between them so that the percentage lying those numbers can be enhanced by various medium</a:t>
            </a:r>
            <a:endParaRPr/>
          </a:p>
          <a:p>
            <a:pPr marL="0" marR="0" lvl="0" indent="-101600" algn="l" rtl="0">
              <a:spcBef>
                <a:spcPts val="0"/>
              </a:spcBef>
              <a:spcAft>
                <a:spcPts val="0"/>
              </a:spcAft>
              <a:buClr>
                <a:srgbClr val="212121"/>
              </a:buClr>
              <a:buSzPts val="1600"/>
              <a:buFont typeface="Arial"/>
              <a:buChar char="•"/>
            </a:pPr>
            <a:r>
              <a:rPr lang="en-US" sz="1600" b="0" i="0">
                <a:solidFill>
                  <a:srgbClr val="212121"/>
                </a:solidFill>
                <a:latin typeface="Roboto"/>
                <a:ea typeface="Roboto"/>
                <a:cs typeface="Roboto"/>
                <a:sym typeface="Roboto"/>
              </a:rPr>
              <a:t> We are able to show the trend of arrivals of visitor at client locations through which client engaged visits well advance for there entertainment and leisure activities</a:t>
            </a:r>
            <a:endParaRPr/>
          </a:p>
          <a:p>
            <a:pPr marL="0" marR="0" lvl="0" indent="-101600" algn="l" rtl="0">
              <a:spcBef>
                <a:spcPts val="0"/>
              </a:spcBef>
              <a:spcAft>
                <a:spcPts val="0"/>
              </a:spcAft>
              <a:buClr>
                <a:srgbClr val="212121"/>
              </a:buClr>
              <a:buSzPts val="1600"/>
              <a:buFont typeface="Arial"/>
              <a:buChar char="•"/>
            </a:pPr>
            <a:r>
              <a:rPr lang="en-US" sz="1600" b="0" i="0">
                <a:solidFill>
                  <a:srgbClr val="212121"/>
                </a:solidFill>
                <a:latin typeface="Roboto"/>
                <a:ea typeface="Roboto"/>
                <a:cs typeface="Roboto"/>
                <a:sym typeface="Roboto"/>
              </a:rPr>
              <a:t> also we can show the trend of meal graph that show the higher sale of meal is B&amp;B</a:t>
            </a:r>
            <a:endParaRPr/>
          </a:p>
          <a:p>
            <a:pPr marL="0" marR="0" lvl="0" indent="0" algn="l" rtl="0">
              <a:spcBef>
                <a:spcPts val="0"/>
              </a:spcBef>
              <a:spcAft>
                <a:spcPts val="0"/>
              </a:spcAft>
              <a:buNone/>
            </a:pPr>
            <a:r>
              <a:rPr lang="en-US" sz="1600" b="0" i="0">
                <a:solidFill>
                  <a:srgbClr val="212121"/>
                </a:solidFill>
                <a:latin typeface="Arial"/>
                <a:ea typeface="Arial"/>
                <a:cs typeface="Arial"/>
                <a:sym typeface="Arial"/>
              </a:rPr>
              <a:t>Code Text</a:t>
            </a:r>
            <a:endParaRPr/>
          </a:p>
          <a:p>
            <a:pPr marL="0" marR="0" lvl="0" indent="0" algn="l" rtl="0">
              <a:spcBef>
                <a:spcPts val="0"/>
              </a:spcBef>
              <a:spcAft>
                <a:spcPts val="0"/>
              </a:spcAft>
              <a:buNone/>
            </a:pPr>
            <a:br>
              <a:rPr lang="en-US" sz="1600">
                <a:solidFill>
                  <a:schemeClr val="dk1"/>
                </a:solidFill>
                <a:latin typeface="Calibri"/>
                <a:ea typeface="Calibri"/>
                <a:cs typeface="Calibri"/>
                <a:sym typeface="Calibri"/>
              </a:rPr>
            </a:br>
            <a:endParaRPr sz="16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grpSp>
        <p:nvGrpSpPr>
          <p:cNvPr id="263" name="Google Shape;263;p21"/>
          <p:cNvGrpSpPr/>
          <p:nvPr/>
        </p:nvGrpSpPr>
        <p:grpSpPr>
          <a:xfrm>
            <a:off x="12700" y="-50400"/>
            <a:ext cx="8521065" cy="478790"/>
            <a:chOff x="0" y="0"/>
            <a:chExt cx="8521065" cy="478790"/>
          </a:xfrm>
        </p:grpSpPr>
        <p:sp>
          <p:nvSpPr>
            <p:cNvPr id="264" name="Google Shape;264;p21"/>
            <p:cNvSpPr/>
            <p:nvPr/>
          </p:nvSpPr>
          <p:spPr>
            <a:xfrm>
              <a:off x="0" y="0"/>
              <a:ext cx="8521065" cy="478790"/>
            </a:xfrm>
            <a:custGeom>
              <a:avLst/>
              <a:gdLst/>
              <a:ahLst/>
              <a:cxnLst/>
              <a:rect l="l" t="t" r="r" b="b"/>
              <a:pathLst>
                <a:path w="8521065" h="478790" extrusionOk="0">
                  <a:moveTo>
                    <a:pt x="8520557" y="0"/>
                  </a:moveTo>
                  <a:lnTo>
                    <a:pt x="0" y="0"/>
                  </a:lnTo>
                  <a:lnTo>
                    <a:pt x="0" y="478459"/>
                  </a:lnTo>
                  <a:lnTo>
                    <a:pt x="8520557" y="478459"/>
                  </a:lnTo>
                  <a:lnTo>
                    <a:pt x="8520557" y="0"/>
                  </a:lnTo>
                  <a:close/>
                </a:path>
              </a:pathLst>
            </a:custGeom>
            <a:solidFill>
              <a:srgbClr val="2020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5" name="Google Shape;265;p21"/>
            <p:cNvSpPr/>
            <p:nvPr/>
          </p:nvSpPr>
          <p:spPr>
            <a:xfrm>
              <a:off x="0" y="0"/>
              <a:ext cx="8521065" cy="478790"/>
            </a:xfrm>
            <a:custGeom>
              <a:avLst/>
              <a:gdLst/>
              <a:ahLst/>
              <a:cxnLst/>
              <a:rect l="l" t="t" r="r" b="b"/>
              <a:pathLst>
                <a:path w="8521065" h="478790" extrusionOk="0">
                  <a:moveTo>
                    <a:pt x="0" y="478459"/>
                  </a:moveTo>
                  <a:lnTo>
                    <a:pt x="8520557" y="478459"/>
                  </a:lnTo>
                  <a:lnTo>
                    <a:pt x="8520557" y="0"/>
                  </a:lnTo>
                  <a:lnTo>
                    <a:pt x="0" y="0"/>
                  </a:lnTo>
                  <a:lnTo>
                    <a:pt x="0" y="478459"/>
                  </a:lnTo>
                  <a:close/>
                </a:path>
              </a:pathLst>
            </a:custGeom>
            <a:noFill/>
            <a:ln w="25400" cap="flat" cmpd="sng">
              <a:solidFill>
                <a:srgbClr val="20202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66" name="Google Shape;266;p21"/>
          <p:cNvSpPr txBox="1"/>
          <p:nvPr/>
        </p:nvSpPr>
        <p:spPr>
          <a:xfrm>
            <a:off x="0" y="0"/>
            <a:ext cx="5715000" cy="460511"/>
          </a:xfrm>
          <a:prstGeom prst="rect">
            <a:avLst/>
          </a:prstGeom>
          <a:noFill/>
          <a:ln>
            <a:noFill/>
          </a:ln>
        </p:spPr>
        <p:txBody>
          <a:bodyPr spcFirstLastPara="1" wrap="square" lIns="91425" tIns="45700" rIns="91425" bIns="45700" anchor="t" anchorCtr="0">
            <a:spAutoFit/>
          </a:bodyPr>
          <a:lstStyle/>
          <a:p>
            <a:pPr marL="330200" marR="0" lvl="0" indent="-318135" algn="l" rtl="0">
              <a:lnSpc>
                <a:spcPct val="127500"/>
              </a:lnSpc>
              <a:spcBef>
                <a:spcPts val="0"/>
              </a:spcBef>
              <a:spcAft>
                <a:spcPts val="0"/>
              </a:spcAft>
              <a:buClr>
                <a:srgbClr val="FF4646"/>
              </a:buClr>
              <a:buSzPts val="2700"/>
              <a:buFont typeface="Noto Sans Symbols"/>
              <a:buChar char="❖"/>
            </a:pPr>
            <a:r>
              <a:rPr lang="en-US" sz="2400" b="1">
                <a:solidFill>
                  <a:srgbClr val="FF4646"/>
                </a:solidFill>
                <a:latin typeface="Arial"/>
                <a:ea typeface="Arial"/>
                <a:cs typeface="Arial"/>
                <a:sym typeface="Arial"/>
              </a:rPr>
              <a:t> Conclusion:</a:t>
            </a:r>
            <a:endParaRPr sz="1800">
              <a:solidFill>
                <a:schemeClr val="dk1"/>
              </a:solidFill>
              <a:latin typeface="Arial"/>
              <a:ea typeface="Arial"/>
              <a:cs typeface="Arial"/>
              <a:sym typeface="Arial"/>
            </a:endParaRPr>
          </a:p>
        </p:txBody>
      </p:sp>
      <p:sp>
        <p:nvSpPr>
          <p:cNvPr id="267" name="Google Shape;267;p21"/>
          <p:cNvSpPr txBox="1"/>
          <p:nvPr/>
        </p:nvSpPr>
        <p:spPr>
          <a:xfrm>
            <a:off x="152400" y="590550"/>
            <a:ext cx="9067800" cy="4801314"/>
          </a:xfrm>
          <a:prstGeom prst="rect">
            <a:avLst/>
          </a:prstGeom>
          <a:noFill/>
          <a:ln>
            <a:noFill/>
          </a:ln>
        </p:spPr>
        <p:txBody>
          <a:bodyPr spcFirstLastPara="1" wrap="square" lIns="91425" tIns="45700" rIns="91425" bIns="45700" anchor="t" anchorCtr="0">
            <a:spAutoFit/>
          </a:bodyPr>
          <a:lstStyle/>
          <a:p>
            <a:pPr marL="0" marR="0" lvl="0" indent="-114300" algn="l" rtl="0">
              <a:spcBef>
                <a:spcPts val="0"/>
              </a:spcBef>
              <a:spcAft>
                <a:spcPts val="0"/>
              </a:spcAft>
              <a:buClr>
                <a:srgbClr val="212121"/>
              </a:buClr>
              <a:buSzPts val="1800"/>
              <a:buFont typeface="Arial"/>
              <a:buChar char="•"/>
            </a:pPr>
            <a:r>
              <a:rPr lang="en-US" sz="1800" b="0" i="0">
                <a:solidFill>
                  <a:srgbClr val="212121"/>
                </a:solidFill>
                <a:latin typeface="Roboto"/>
                <a:ea typeface="Roboto"/>
                <a:cs typeface="Roboto"/>
                <a:sym typeface="Roboto"/>
              </a:rPr>
              <a:t> Most number of bookings are made from Portugal &amp; Great Britain.</a:t>
            </a:r>
            <a:endParaRPr/>
          </a:p>
          <a:p>
            <a:pPr marL="0" marR="0" lvl="0" indent="-114300" algn="l" rtl="0">
              <a:spcBef>
                <a:spcPts val="0"/>
              </a:spcBef>
              <a:spcAft>
                <a:spcPts val="0"/>
              </a:spcAft>
              <a:buClr>
                <a:srgbClr val="212121"/>
              </a:buClr>
              <a:buSzPts val="1800"/>
              <a:buFont typeface="Arial"/>
              <a:buChar char="•"/>
            </a:pPr>
            <a:r>
              <a:rPr lang="en-US" sz="1800" b="0" i="0">
                <a:solidFill>
                  <a:srgbClr val="212121"/>
                </a:solidFill>
                <a:latin typeface="Roboto"/>
                <a:ea typeface="Roboto"/>
                <a:cs typeface="Roboto"/>
                <a:sym typeface="Roboto"/>
              </a:rPr>
              <a:t> City Hotel seems to be more preferred among travelers and it also generates more revenue &amp; profit.</a:t>
            </a:r>
            <a:endParaRPr/>
          </a:p>
          <a:p>
            <a:pPr marL="0" marR="0" lvl="0" indent="-114300" algn="l" rtl="0">
              <a:spcBef>
                <a:spcPts val="0"/>
              </a:spcBef>
              <a:spcAft>
                <a:spcPts val="0"/>
              </a:spcAft>
              <a:buClr>
                <a:srgbClr val="212121"/>
              </a:buClr>
              <a:buSzPts val="1800"/>
              <a:buFont typeface="Arial"/>
              <a:buChar char="•"/>
            </a:pPr>
            <a:r>
              <a:rPr lang="en-US" sz="1800" b="0" i="0">
                <a:solidFill>
                  <a:srgbClr val="212121"/>
                </a:solidFill>
                <a:latin typeface="Roboto"/>
                <a:ea typeface="Roboto"/>
                <a:cs typeface="Roboto"/>
                <a:sym typeface="Roboto"/>
              </a:rPr>
              <a:t> Most number of bookings are made in July and August as compared rest of the                   months.</a:t>
            </a:r>
            <a:endParaRPr/>
          </a:p>
          <a:p>
            <a:pPr marL="0" marR="0" lvl="0" indent="-114300" algn="l" rtl="0">
              <a:spcBef>
                <a:spcPts val="0"/>
              </a:spcBef>
              <a:spcAft>
                <a:spcPts val="0"/>
              </a:spcAft>
              <a:buClr>
                <a:srgbClr val="212121"/>
              </a:buClr>
              <a:buSzPts val="1800"/>
              <a:buFont typeface="Arial"/>
              <a:buChar char="•"/>
            </a:pPr>
            <a:r>
              <a:rPr lang="en-US" sz="1800" b="0" i="0">
                <a:solidFill>
                  <a:srgbClr val="212121"/>
                </a:solidFill>
                <a:latin typeface="Roboto"/>
                <a:ea typeface="Roboto"/>
                <a:cs typeface="Roboto"/>
                <a:sym typeface="Roboto"/>
              </a:rPr>
              <a:t> Room Type A is the most preferred room type among travelers.</a:t>
            </a:r>
            <a:endParaRPr/>
          </a:p>
          <a:p>
            <a:pPr marL="0" marR="0" lvl="0" indent="-114300" algn="l" rtl="0">
              <a:spcBef>
                <a:spcPts val="0"/>
              </a:spcBef>
              <a:spcAft>
                <a:spcPts val="0"/>
              </a:spcAft>
              <a:buClr>
                <a:srgbClr val="212121"/>
              </a:buClr>
              <a:buSzPts val="1800"/>
              <a:buFont typeface="Arial"/>
              <a:buChar char="•"/>
            </a:pPr>
            <a:r>
              <a:rPr lang="en-US" sz="1800" b="0" i="0">
                <a:solidFill>
                  <a:srgbClr val="212121"/>
                </a:solidFill>
                <a:latin typeface="Roboto"/>
                <a:ea typeface="Roboto"/>
                <a:cs typeface="Roboto"/>
                <a:sym typeface="Roboto"/>
              </a:rPr>
              <a:t> Most of the guest stays for 1-4 days in the hotels.</a:t>
            </a:r>
            <a:endParaRPr/>
          </a:p>
          <a:p>
            <a:pPr marL="0" marR="0" lvl="0" indent="-114300" algn="l" rtl="0">
              <a:spcBef>
                <a:spcPts val="0"/>
              </a:spcBef>
              <a:spcAft>
                <a:spcPts val="0"/>
              </a:spcAft>
              <a:buClr>
                <a:srgbClr val="212121"/>
              </a:buClr>
              <a:buSzPts val="1800"/>
              <a:buFont typeface="Arial"/>
              <a:buChar char="•"/>
            </a:pPr>
            <a:r>
              <a:rPr lang="en-US" sz="1800" b="0" i="0">
                <a:solidFill>
                  <a:srgbClr val="212121"/>
                </a:solidFill>
                <a:latin typeface="Roboto"/>
                <a:ea typeface="Roboto"/>
                <a:cs typeface="Roboto"/>
                <a:sym typeface="Roboto"/>
              </a:rPr>
              <a:t> New guest tends to cancel bookings more than repeated customers.</a:t>
            </a:r>
            <a:endParaRPr/>
          </a:p>
          <a:p>
            <a:pPr marL="0" marR="0" lvl="0" indent="-114300" algn="l" rtl="0">
              <a:spcBef>
                <a:spcPts val="0"/>
              </a:spcBef>
              <a:spcAft>
                <a:spcPts val="0"/>
              </a:spcAft>
              <a:buClr>
                <a:srgbClr val="212121"/>
              </a:buClr>
              <a:buSzPts val="1800"/>
              <a:buFont typeface="Arial"/>
              <a:buChar char="•"/>
            </a:pPr>
            <a:r>
              <a:rPr lang="en-US" sz="1800" b="0" i="0">
                <a:solidFill>
                  <a:srgbClr val="212121"/>
                </a:solidFill>
                <a:latin typeface="Roboto"/>
                <a:ea typeface="Roboto"/>
                <a:cs typeface="Roboto"/>
                <a:sym typeface="Roboto"/>
              </a:rPr>
              <a:t> Around one-fourth of the total bookings gets cancelled. More cancellations are from         City Hotel.</a:t>
            </a:r>
            <a:endParaRPr/>
          </a:p>
          <a:p>
            <a:pPr marL="0" marR="0" lvl="0" indent="-114300" algn="l" rtl="0">
              <a:spcBef>
                <a:spcPts val="0"/>
              </a:spcBef>
              <a:spcAft>
                <a:spcPts val="0"/>
              </a:spcAft>
              <a:buClr>
                <a:srgbClr val="212121"/>
              </a:buClr>
              <a:buSzPts val="1800"/>
              <a:buFont typeface="Arial"/>
              <a:buChar char="•"/>
            </a:pPr>
            <a:r>
              <a:rPr lang="en-US" sz="1800" b="0" i="0">
                <a:solidFill>
                  <a:srgbClr val="212121"/>
                </a:solidFill>
                <a:latin typeface="Roboto"/>
                <a:ea typeface="Roboto"/>
                <a:cs typeface="Roboto"/>
                <a:sym typeface="Roboto"/>
              </a:rPr>
              <a:t> Lead time, number of days in waiting list or assignation of reserved room to customer  does not affect cancellation of bookings.</a:t>
            </a:r>
            <a:endParaRPr/>
          </a:p>
          <a:p>
            <a:pPr marL="0" marR="0" lvl="0" indent="-114300" algn="l" rtl="0">
              <a:spcBef>
                <a:spcPts val="0"/>
              </a:spcBef>
              <a:spcAft>
                <a:spcPts val="0"/>
              </a:spcAft>
              <a:buClr>
                <a:srgbClr val="212121"/>
              </a:buClr>
              <a:buSzPts val="1800"/>
              <a:buFont typeface="Arial"/>
              <a:buChar char="•"/>
            </a:pPr>
            <a:r>
              <a:rPr lang="en-US" sz="1800" b="0" i="0">
                <a:solidFill>
                  <a:srgbClr val="212121"/>
                </a:solidFill>
                <a:latin typeface="Roboto"/>
                <a:ea typeface="Roboto"/>
                <a:cs typeface="Roboto"/>
                <a:sym typeface="Roboto"/>
              </a:rPr>
              <a:t> The length of the stay decreases as ADR increases probably to reduce the cost.</a:t>
            </a:r>
            <a:endParaRPr/>
          </a:p>
          <a:p>
            <a:pPr marL="0" marR="0" lvl="0" indent="-114300" algn="l" rtl="0">
              <a:spcBef>
                <a:spcPts val="0"/>
              </a:spcBef>
              <a:spcAft>
                <a:spcPts val="0"/>
              </a:spcAft>
              <a:buClr>
                <a:srgbClr val="212121"/>
              </a:buClr>
              <a:buSzPts val="1800"/>
              <a:buFont typeface="Arial"/>
              <a:buChar char="•"/>
            </a:pPr>
            <a:r>
              <a:rPr lang="en-US" sz="1800" b="0" i="0">
                <a:solidFill>
                  <a:srgbClr val="212121"/>
                </a:solidFill>
                <a:latin typeface="Roboto"/>
                <a:ea typeface="Roboto"/>
                <a:cs typeface="Roboto"/>
                <a:sym typeface="Roboto"/>
              </a:rPr>
              <a:t> Corporate has the most percentage of repeated guests while TA/TO has the least whereas in the case of cancelled bookings TA/TO has the most percentage while Corporate has the least.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grpSp>
        <p:nvGrpSpPr>
          <p:cNvPr id="64" name="Google Shape;64;p3"/>
          <p:cNvGrpSpPr/>
          <p:nvPr/>
        </p:nvGrpSpPr>
        <p:grpSpPr>
          <a:xfrm>
            <a:off x="0" y="0"/>
            <a:ext cx="8521065" cy="499109"/>
            <a:chOff x="0" y="0"/>
            <a:chExt cx="8521065" cy="499109"/>
          </a:xfrm>
        </p:grpSpPr>
        <p:sp>
          <p:nvSpPr>
            <p:cNvPr id="65" name="Google Shape;65;p3"/>
            <p:cNvSpPr/>
            <p:nvPr/>
          </p:nvSpPr>
          <p:spPr>
            <a:xfrm>
              <a:off x="0" y="0"/>
              <a:ext cx="8521065" cy="499109"/>
            </a:xfrm>
            <a:custGeom>
              <a:avLst/>
              <a:gdLst/>
              <a:ahLst/>
              <a:cxnLst/>
              <a:rect l="l" t="t" r="r" b="b"/>
              <a:pathLst>
                <a:path w="8521065" h="499109" extrusionOk="0">
                  <a:moveTo>
                    <a:pt x="8520557" y="0"/>
                  </a:moveTo>
                  <a:lnTo>
                    <a:pt x="0" y="0"/>
                  </a:lnTo>
                  <a:lnTo>
                    <a:pt x="0" y="498767"/>
                  </a:lnTo>
                  <a:lnTo>
                    <a:pt x="8520557" y="498767"/>
                  </a:lnTo>
                  <a:lnTo>
                    <a:pt x="8520557" y="0"/>
                  </a:lnTo>
                  <a:close/>
                </a:path>
              </a:pathLst>
            </a:custGeom>
            <a:solidFill>
              <a:srgbClr val="2020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 name="Google Shape;66;p3"/>
            <p:cNvSpPr/>
            <p:nvPr/>
          </p:nvSpPr>
          <p:spPr>
            <a:xfrm>
              <a:off x="0" y="0"/>
              <a:ext cx="8521065" cy="499109"/>
            </a:xfrm>
            <a:custGeom>
              <a:avLst/>
              <a:gdLst/>
              <a:ahLst/>
              <a:cxnLst/>
              <a:rect l="l" t="t" r="r" b="b"/>
              <a:pathLst>
                <a:path w="8521065" h="499109" extrusionOk="0">
                  <a:moveTo>
                    <a:pt x="0" y="498767"/>
                  </a:moveTo>
                  <a:lnTo>
                    <a:pt x="8520557" y="498767"/>
                  </a:lnTo>
                  <a:lnTo>
                    <a:pt x="8520557" y="0"/>
                  </a:lnTo>
                  <a:lnTo>
                    <a:pt x="0" y="0"/>
                  </a:lnTo>
                  <a:lnTo>
                    <a:pt x="0" y="498767"/>
                  </a:lnTo>
                  <a:close/>
                </a:path>
              </a:pathLst>
            </a:custGeom>
            <a:noFill/>
            <a:ln w="25375" cap="flat" cmpd="sng">
              <a:solidFill>
                <a:srgbClr val="20202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7" name="Google Shape;67;p3"/>
          <p:cNvSpPr txBox="1"/>
          <p:nvPr/>
        </p:nvSpPr>
        <p:spPr>
          <a:xfrm>
            <a:off x="78739" y="70358"/>
            <a:ext cx="4507865" cy="1016000"/>
          </a:xfrm>
          <a:prstGeom prst="rect">
            <a:avLst/>
          </a:prstGeom>
          <a:noFill/>
          <a:ln>
            <a:noFill/>
          </a:ln>
        </p:spPr>
        <p:txBody>
          <a:bodyPr spcFirstLastPara="1" wrap="square" lIns="0" tIns="12700" rIns="0" bIns="0" anchor="t" anchorCtr="0">
            <a:spAutoFit/>
          </a:bodyPr>
          <a:lstStyle/>
          <a:p>
            <a:pPr marL="497840" marR="0" lvl="0" indent="-485775" algn="l" rtl="0">
              <a:lnSpc>
                <a:spcPct val="100000"/>
              </a:lnSpc>
              <a:spcBef>
                <a:spcPts val="0"/>
              </a:spcBef>
              <a:spcAft>
                <a:spcPts val="0"/>
              </a:spcAft>
              <a:buClr>
                <a:srgbClr val="FF4646"/>
              </a:buClr>
              <a:buSzPts val="2800"/>
              <a:buFont typeface="Noto Sans Symbols"/>
              <a:buChar char="❖"/>
            </a:pPr>
            <a:r>
              <a:rPr lang="en-US" sz="2400" b="1">
                <a:solidFill>
                  <a:srgbClr val="FF4646"/>
                </a:solidFill>
                <a:latin typeface="Arial"/>
                <a:ea typeface="Arial"/>
                <a:cs typeface="Arial"/>
                <a:sym typeface="Arial"/>
              </a:rPr>
              <a:t>Work Flow :</a:t>
            </a:r>
            <a:endParaRPr sz="2400">
              <a:solidFill>
                <a:schemeClr val="dk1"/>
              </a:solidFill>
              <a:latin typeface="Arial"/>
              <a:ea typeface="Arial"/>
              <a:cs typeface="Arial"/>
              <a:sym typeface="Arial"/>
            </a:endParaRPr>
          </a:p>
          <a:p>
            <a:pPr marL="0" marR="0" lvl="0" indent="0" algn="l" rtl="0">
              <a:lnSpc>
                <a:spcPct val="100000"/>
              </a:lnSpc>
              <a:spcBef>
                <a:spcPts val="20"/>
              </a:spcBef>
              <a:spcAft>
                <a:spcPts val="0"/>
              </a:spcAft>
              <a:buClr>
                <a:srgbClr val="FF4646"/>
              </a:buClr>
              <a:buSzPts val="2800"/>
              <a:buFont typeface="Noto Sans Symbols"/>
              <a:buNone/>
            </a:pPr>
            <a:endParaRPr sz="2800">
              <a:solidFill>
                <a:schemeClr val="dk1"/>
              </a:solidFill>
              <a:latin typeface="Arial"/>
              <a:ea typeface="Arial"/>
              <a:cs typeface="Arial"/>
              <a:sym typeface="Arial"/>
            </a:endParaRPr>
          </a:p>
          <a:p>
            <a:pPr marL="354330" marR="0" lvl="1" indent="-142239" algn="l" rtl="0">
              <a:lnSpc>
                <a:spcPct val="100000"/>
              </a:lnSpc>
              <a:spcBef>
                <a:spcPts val="0"/>
              </a:spcBef>
              <a:spcAft>
                <a:spcPts val="0"/>
              </a:spcAft>
              <a:buClr>
                <a:schemeClr val="dk1"/>
              </a:buClr>
              <a:buSzPts val="1300"/>
              <a:buFont typeface="Noto Sans Symbols"/>
              <a:buChar char="⮚"/>
            </a:pPr>
            <a:r>
              <a:rPr lang="en-US" sz="1400" b="0" i="0" u="none" strike="noStrike" cap="none">
                <a:solidFill>
                  <a:schemeClr val="dk1"/>
                </a:solidFill>
                <a:latin typeface="Helvetica Neue"/>
                <a:ea typeface="Helvetica Neue"/>
                <a:cs typeface="Helvetica Neue"/>
                <a:sym typeface="Helvetica Neue"/>
              </a:rPr>
              <a:t>So we will divide our work flow into following 3 steps.</a:t>
            </a:r>
            <a:endParaRPr sz="1400" b="0" i="0" u="none" strike="noStrike" cap="none">
              <a:solidFill>
                <a:schemeClr val="dk1"/>
              </a:solidFill>
              <a:latin typeface="Helvetica Neue"/>
              <a:ea typeface="Helvetica Neue"/>
              <a:cs typeface="Helvetica Neue"/>
              <a:sym typeface="Helvetica Neue"/>
            </a:endParaRPr>
          </a:p>
        </p:txBody>
      </p:sp>
      <p:sp>
        <p:nvSpPr>
          <p:cNvPr id="68" name="Google Shape;68;p3"/>
          <p:cNvSpPr txBox="1"/>
          <p:nvPr/>
        </p:nvSpPr>
        <p:spPr>
          <a:xfrm>
            <a:off x="529844" y="1974342"/>
            <a:ext cx="132715" cy="23876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400">
                <a:solidFill>
                  <a:srgbClr val="F5FCFF"/>
                </a:solidFill>
                <a:latin typeface="Helvetica Neue"/>
                <a:ea typeface="Helvetica Neue"/>
                <a:cs typeface="Helvetica Neue"/>
                <a:sym typeface="Helvetica Neue"/>
              </a:rPr>
              <a:t>●</a:t>
            </a:r>
            <a:endParaRPr sz="1400">
              <a:solidFill>
                <a:schemeClr val="dk1"/>
              </a:solidFill>
              <a:latin typeface="Helvetica Neue"/>
              <a:ea typeface="Helvetica Neue"/>
              <a:cs typeface="Helvetica Neue"/>
              <a:sym typeface="Helvetica Neue"/>
            </a:endParaRPr>
          </a:p>
        </p:txBody>
      </p:sp>
      <p:grpSp>
        <p:nvGrpSpPr>
          <p:cNvPr id="69" name="Google Shape;69;p3"/>
          <p:cNvGrpSpPr/>
          <p:nvPr/>
        </p:nvGrpSpPr>
        <p:grpSpPr>
          <a:xfrm>
            <a:off x="532105" y="1884731"/>
            <a:ext cx="2907665" cy="1163320"/>
            <a:chOff x="534009" y="1874647"/>
            <a:chExt cx="2907665" cy="1163320"/>
          </a:xfrm>
        </p:grpSpPr>
        <p:sp>
          <p:nvSpPr>
            <p:cNvPr id="70" name="Google Shape;70;p3"/>
            <p:cNvSpPr/>
            <p:nvPr/>
          </p:nvSpPr>
          <p:spPr>
            <a:xfrm>
              <a:off x="534009" y="1874647"/>
              <a:ext cx="2907665" cy="1163320"/>
            </a:xfrm>
            <a:custGeom>
              <a:avLst/>
              <a:gdLst/>
              <a:ahLst/>
              <a:cxnLst/>
              <a:rect l="l" t="t" r="r" b="b"/>
              <a:pathLst>
                <a:path w="2907665" h="1163320" extrusionOk="0">
                  <a:moveTo>
                    <a:pt x="2325649" y="0"/>
                  </a:moveTo>
                  <a:lnTo>
                    <a:pt x="0" y="0"/>
                  </a:lnTo>
                  <a:lnTo>
                    <a:pt x="581418" y="581532"/>
                  </a:lnTo>
                  <a:lnTo>
                    <a:pt x="0" y="1162939"/>
                  </a:lnTo>
                  <a:lnTo>
                    <a:pt x="2325649" y="1162939"/>
                  </a:lnTo>
                  <a:lnTo>
                    <a:pt x="2907055" y="581532"/>
                  </a:lnTo>
                  <a:lnTo>
                    <a:pt x="2325649" y="0"/>
                  </a:lnTo>
                  <a:close/>
                </a:path>
              </a:pathLst>
            </a:custGeom>
            <a:solidFill>
              <a:srgbClr val="FF66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3"/>
            <p:cNvSpPr/>
            <p:nvPr/>
          </p:nvSpPr>
          <p:spPr>
            <a:xfrm>
              <a:off x="534009" y="1874647"/>
              <a:ext cx="2907665" cy="1163320"/>
            </a:xfrm>
            <a:custGeom>
              <a:avLst/>
              <a:gdLst/>
              <a:ahLst/>
              <a:cxnLst/>
              <a:rect l="l" t="t" r="r" b="b"/>
              <a:pathLst>
                <a:path w="2907665" h="1163320" extrusionOk="0">
                  <a:moveTo>
                    <a:pt x="0" y="0"/>
                  </a:moveTo>
                  <a:lnTo>
                    <a:pt x="2325649" y="0"/>
                  </a:lnTo>
                  <a:lnTo>
                    <a:pt x="2907055" y="581532"/>
                  </a:lnTo>
                  <a:lnTo>
                    <a:pt x="2325649" y="1162939"/>
                  </a:lnTo>
                  <a:lnTo>
                    <a:pt x="0" y="1162939"/>
                  </a:lnTo>
                  <a:lnTo>
                    <a:pt x="581418" y="581532"/>
                  </a:lnTo>
                  <a:lnTo>
                    <a:pt x="0" y="0"/>
                  </a:lnTo>
                  <a:close/>
                </a:path>
              </a:pathLst>
            </a:custGeom>
            <a:solidFill>
              <a:srgbClr val="FF6600"/>
            </a:solidFill>
            <a:ln w="25400" cap="flat" cmpd="sng">
              <a:solidFill>
                <a:srgbClr val="20202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2" name="Google Shape;72;p3"/>
          <p:cNvSpPr txBox="1"/>
          <p:nvPr/>
        </p:nvSpPr>
        <p:spPr>
          <a:xfrm>
            <a:off x="1265721" y="2048954"/>
            <a:ext cx="1661795" cy="814705"/>
          </a:xfrm>
          <a:prstGeom prst="rect">
            <a:avLst/>
          </a:prstGeom>
          <a:noFill/>
          <a:ln>
            <a:noFill/>
          </a:ln>
        </p:spPr>
        <p:txBody>
          <a:bodyPr spcFirstLastPara="1" wrap="square" lIns="0" tIns="52700" rIns="0" bIns="0" anchor="t" anchorCtr="0">
            <a:spAutoFit/>
          </a:bodyPr>
          <a:lstStyle/>
          <a:p>
            <a:pPr marL="12065" marR="5080" lvl="0" indent="0" algn="ctr" rtl="0">
              <a:lnSpc>
                <a:spcPct val="86200"/>
              </a:lnSpc>
              <a:spcBef>
                <a:spcPts val="0"/>
              </a:spcBef>
              <a:spcAft>
                <a:spcPts val="0"/>
              </a:spcAft>
              <a:buNone/>
            </a:pPr>
            <a:r>
              <a:rPr lang="en-US" sz="1900">
                <a:solidFill>
                  <a:srgbClr val="F5FCFF"/>
                </a:solidFill>
                <a:latin typeface="Helvetica Neue"/>
                <a:ea typeface="Helvetica Neue"/>
                <a:cs typeface="Helvetica Neue"/>
                <a:sym typeface="Helvetica Neue"/>
              </a:rPr>
              <a:t>Data Collection  and  Understanding</a:t>
            </a:r>
            <a:endParaRPr sz="1900">
              <a:solidFill>
                <a:schemeClr val="dk1"/>
              </a:solidFill>
              <a:latin typeface="Helvetica Neue"/>
              <a:ea typeface="Helvetica Neue"/>
              <a:cs typeface="Helvetica Neue"/>
              <a:sym typeface="Helvetica Neue"/>
            </a:endParaRPr>
          </a:p>
        </p:txBody>
      </p:sp>
      <p:grpSp>
        <p:nvGrpSpPr>
          <p:cNvPr id="73" name="Google Shape;73;p3"/>
          <p:cNvGrpSpPr/>
          <p:nvPr/>
        </p:nvGrpSpPr>
        <p:grpSpPr>
          <a:xfrm>
            <a:off x="3150361" y="1874647"/>
            <a:ext cx="2907030" cy="1163320"/>
            <a:chOff x="3150361" y="1874647"/>
            <a:chExt cx="2907030" cy="1163320"/>
          </a:xfrm>
        </p:grpSpPr>
        <p:sp>
          <p:nvSpPr>
            <p:cNvPr id="74" name="Google Shape;74;p3"/>
            <p:cNvSpPr/>
            <p:nvPr/>
          </p:nvSpPr>
          <p:spPr>
            <a:xfrm>
              <a:off x="3150361" y="1874647"/>
              <a:ext cx="2907030" cy="1163320"/>
            </a:xfrm>
            <a:custGeom>
              <a:avLst/>
              <a:gdLst/>
              <a:ahLst/>
              <a:cxnLst/>
              <a:rect l="l" t="t" r="r" b="b"/>
              <a:pathLst>
                <a:path w="2907029" h="1163320" extrusionOk="0">
                  <a:moveTo>
                    <a:pt x="2325624" y="0"/>
                  </a:moveTo>
                  <a:lnTo>
                    <a:pt x="0" y="0"/>
                  </a:lnTo>
                  <a:lnTo>
                    <a:pt x="581405" y="581532"/>
                  </a:lnTo>
                  <a:lnTo>
                    <a:pt x="0" y="1162939"/>
                  </a:lnTo>
                  <a:lnTo>
                    <a:pt x="2325624" y="1162939"/>
                  </a:lnTo>
                  <a:lnTo>
                    <a:pt x="2907029" y="581532"/>
                  </a:lnTo>
                  <a:lnTo>
                    <a:pt x="2325624" y="0"/>
                  </a:lnTo>
                  <a:close/>
                </a:path>
              </a:pathLst>
            </a:custGeom>
            <a:solidFill>
              <a:srgbClr val="FFF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3"/>
            <p:cNvSpPr/>
            <p:nvPr/>
          </p:nvSpPr>
          <p:spPr>
            <a:xfrm>
              <a:off x="3150361" y="1874647"/>
              <a:ext cx="2907030" cy="1163320"/>
            </a:xfrm>
            <a:custGeom>
              <a:avLst/>
              <a:gdLst/>
              <a:ahLst/>
              <a:cxnLst/>
              <a:rect l="l" t="t" r="r" b="b"/>
              <a:pathLst>
                <a:path w="2907029" h="1163320" extrusionOk="0">
                  <a:moveTo>
                    <a:pt x="0" y="0"/>
                  </a:moveTo>
                  <a:lnTo>
                    <a:pt x="2325624" y="0"/>
                  </a:lnTo>
                  <a:lnTo>
                    <a:pt x="2907029" y="581532"/>
                  </a:lnTo>
                  <a:lnTo>
                    <a:pt x="2325624" y="1162939"/>
                  </a:lnTo>
                  <a:lnTo>
                    <a:pt x="0" y="1162939"/>
                  </a:lnTo>
                  <a:lnTo>
                    <a:pt x="581405" y="581532"/>
                  </a:lnTo>
                  <a:lnTo>
                    <a:pt x="0" y="0"/>
                  </a:lnTo>
                  <a:close/>
                </a:path>
              </a:pathLst>
            </a:custGeom>
            <a:solidFill>
              <a:srgbClr val="FFFF00"/>
            </a:solidFill>
            <a:ln w="25400" cap="flat" cmpd="sng">
              <a:solidFill>
                <a:srgbClr val="20202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6" name="Google Shape;76;p3"/>
          <p:cNvSpPr txBox="1"/>
          <p:nvPr/>
        </p:nvSpPr>
        <p:spPr>
          <a:xfrm>
            <a:off x="3819144" y="2026412"/>
            <a:ext cx="1621155" cy="814705"/>
          </a:xfrm>
          <a:prstGeom prst="rect">
            <a:avLst/>
          </a:prstGeom>
          <a:noFill/>
          <a:ln>
            <a:noFill/>
          </a:ln>
        </p:spPr>
        <p:txBody>
          <a:bodyPr spcFirstLastPara="1" wrap="square" lIns="0" tIns="52700" rIns="0" bIns="0" anchor="t" anchorCtr="0">
            <a:spAutoFit/>
          </a:bodyPr>
          <a:lstStyle/>
          <a:p>
            <a:pPr marL="12700" marR="5080" lvl="0" indent="0" algn="ctr" rtl="0">
              <a:lnSpc>
                <a:spcPct val="86200"/>
              </a:lnSpc>
              <a:spcBef>
                <a:spcPts val="0"/>
              </a:spcBef>
              <a:spcAft>
                <a:spcPts val="0"/>
              </a:spcAft>
              <a:buNone/>
            </a:pPr>
            <a:r>
              <a:rPr lang="en-US" sz="1900">
                <a:solidFill>
                  <a:srgbClr val="F5FCFF"/>
                </a:solidFill>
                <a:latin typeface="Helvetica Neue"/>
                <a:ea typeface="Helvetica Neue"/>
                <a:cs typeface="Helvetica Neue"/>
                <a:sym typeface="Helvetica Neue"/>
              </a:rPr>
              <a:t>Data	Cleaning  and  Manipulation</a:t>
            </a:r>
            <a:endParaRPr sz="1900">
              <a:solidFill>
                <a:schemeClr val="dk1"/>
              </a:solidFill>
              <a:latin typeface="Helvetica Neue"/>
              <a:ea typeface="Helvetica Neue"/>
              <a:cs typeface="Helvetica Neue"/>
              <a:sym typeface="Helvetica Neue"/>
            </a:endParaRPr>
          </a:p>
        </p:txBody>
      </p:sp>
      <p:grpSp>
        <p:nvGrpSpPr>
          <p:cNvPr id="77" name="Google Shape;77;p3"/>
          <p:cNvGrpSpPr/>
          <p:nvPr/>
        </p:nvGrpSpPr>
        <p:grpSpPr>
          <a:xfrm>
            <a:off x="5766689" y="1874647"/>
            <a:ext cx="2907030" cy="1163320"/>
            <a:chOff x="5766689" y="1874647"/>
            <a:chExt cx="2907030" cy="1163320"/>
          </a:xfrm>
        </p:grpSpPr>
        <p:sp>
          <p:nvSpPr>
            <p:cNvPr id="78" name="Google Shape;78;p3"/>
            <p:cNvSpPr/>
            <p:nvPr/>
          </p:nvSpPr>
          <p:spPr>
            <a:xfrm>
              <a:off x="5766689" y="1874647"/>
              <a:ext cx="2907030" cy="1163320"/>
            </a:xfrm>
            <a:custGeom>
              <a:avLst/>
              <a:gdLst/>
              <a:ahLst/>
              <a:cxnLst/>
              <a:rect l="l" t="t" r="r" b="b"/>
              <a:pathLst>
                <a:path w="2907029" h="1163320" extrusionOk="0">
                  <a:moveTo>
                    <a:pt x="2325624" y="0"/>
                  </a:moveTo>
                  <a:lnTo>
                    <a:pt x="0" y="0"/>
                  </a:lnTo>
                  <a:lnTo>
                    <a:pt x="581406" y="581532"/>
                  </a:lnTo>
                  <a:lnTo>
                    <a:pt x="0" y="1162939"/>
                  </a:lnTo>
                  <a:lnTo>
                    <a:pt x="2325624" y="1162939"/>
                  </a:lnTo>
                  <a:lnTo>
                    <a:pt x="2907030" y="581532"/>
                  </a:lnTo>
                  <a:lnTo>
                    <a:pt x="2325624" y="0"/>
                  </a:lnTo>
                  <a:close/>
                </a:path>
              </a:pathLst>
            </a:custGeom>
            <a:solidFill>
              <a:srgbClr val="00B0F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3"/>
            <p:cNvSpPr/>
            <p:nvPr/>
          </p:nvSpPr>
          <p:spPr>
            <a:xfrm>
              <a:off x="5766689" y="1874647"/>
              <a:ext cx="2907030" cy="1163320"/>
            </a:xfrm>
            <a:custGeom>
              <a:avLst/>
              <a:gdLst/>
              <a:ahLst/>
              <a:cxnLst/>
              <a:rect l="l" t="t" r="r" b="b"/>
              <a:pathLst>
                <a:path w="2907029" h="1163320" extrusionOk="0">
                  <a:moveTo>
                    <a:pt x="0" y="0"/>
                  </a:moveTo>
                  <a:lnTo>
                    <a:pt x="2325624" y="0"/>
                  </a:lnTo>
                  <a:lnTo>
                    <a:pt x="2907030" y="581532"/>
                  </a:lnTo>
                  <a:lnTo>
                    <a:pt x="2325624" y="1162939"/>
                  </a:lnTo>
                  <a:lnTo>
                    <a:pt x="0" y="1162939"/>
                  </a:lnTo>
                  <a:lnTo>
                    <a:pt x="581406" y="581532"/>
                  </a:lnTo>
                  <a:lnTo>
                    <a:pt x="0" y="0"/>
                  </a:lnTo>
                  <a:close/>
                </a:path>
              </a:pathLst>
            </a:custGeom>
            <a:solidFill>
              <a:srgbClr val="00B0F0"/>
            </a:solidFill>
            <a:ln w="25400" cap="flat" cmpd="sng">
              <a:solidFill>
                <a:srgbClr val="20202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0" name="Google Shape;80;p3"/>
          <p:cNvSpPr txBox="1"/>
          <p:nvPr/>
        </p:nvSpPr>
        <p:spPr>
          <a:xfrm>
            <a:off x="6454647" y="2026412"/>
            <a:ext cx="1581785" cy="814705"/>
          </a:xfrm>
          <a:prstGeom prst="rect">
            <a:avLst/>
          </a:prstGeom>
          <a:noFill/>
          <a:ln>
            <a:noFill/>
          </a:ln>
        </p:spPr>
        <p:txBody>
          <a:bodyPr spcFirstLastPara="1" wrap="square" lIns="0" tIns="52700" rIns="0" bIns="0" anchor="t" anchorCtr="0">
            <a:spAutoFit/>
          </a:bodyPr>
          <a:lstStyle/>
          <a:p>
            <a:pPr marL="12700" marR="5080" lvl="0" indent="-635" algn="ctr" rtl="0">
              <a:lnSpc>
                <a:spcPct val="86200"/>
              </a:lnSpc>
              <a:spcBef>
                <a:spcPts val="0"/>
              </a:spcBef>
              <a:spcAft>
                <a:spcPts val="0"/>
              </a:spcAft>
              <a:buNone/>
            </a:pPr>
            <a:r>
              <a:rPr lang="en-US" sz="1900">
                <a:solidFill>
                  <a:srgbClr val="F5FCFF"/>
                </a:solidFill>
                <a:latin typeface="Helvetica Neue"/>
                <a:ea typeface="Helvetica Neue"/>
                <a:cs typeface="Helvetica Neue"/>
                <a:sym typeface="Helvetica Neue"/>
              </a:rPr>
              <a:t>Exploratory  Data  Analysis(EDA)</a:t>
            </a:r>
            <a:endParaRPr sz="1900">
              <a:solidFill>
                <a:schemeClr val="dk1"/>
              </a:solidFill>
              <a:latin typeface="Helvetica Neue"/>
              <a:ea typeface="Helvetica Neue"/>
              <a:cs typeface="Helvetica Neue"/>
              <a:sym typeface="Helvetica Neue"/>
            </a:endParaRPr>
          </a:p>
        </p:txBody>
      </p:sp>
      <p:sp>
        <p:nvSpPr>
          <p:cNvPr id="81" name="Google Shape;81;p3"/>
          <p:cNvSpPr txBox="1"/>
          <p:nvPr/>
        </p:nvSpPr>
        <p:spPr>
          <a:xfrm>
            <a:off x="374141" y="3372103"/>
            <a:ext cx="7725409" cy="15189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chemeClr val="dk1"/>
                </a:solidFill>
                <a:latin typeface="Helvetica Neue"/>
                <a:ea typeface="Helvetica Neue"/>
                <a:cs typeface="Helvetica Neue"/>
                <a:sym typeface="Helvetica Neue"/>
              </a:rPr>
              <a:t>EDA will be divided into following 3 analysis.</a:t>
            </a:r>
            <a:endParaRPr sz="1400">
              <a:solidFill>
                <a:schemeClr val="dk1"/>
              </a:solidFill>
              <a:latin typeface="Helvetica Neue"/>
              <a:ea typeface="Helvetica Neue"/>
              <a:cs typeface="Helvetica Neue"/>
              <a:sym typeface="Helvetica Neue"/>
            </a:endParaRPr>
          </a:p>
          <a:p>
            <a:pPr marL="355600" marR="74295" lvl="0" indent="-342900" algn="l" rtl="0">
              <a:lnSpc>
                <a:spcPct val="100000"/>
              </a:lnSpc>
              <a:spcBef>
                <a:spcPts val="0"/>
              </a:spcBef>
              <a:spcAft>
                <a:spcPts val="0"/>
              </a:spcAft>
              <a:buClr>
                <a:srgbClr val="000000"/>
              </a:buClr>
              <a:buSzPts val="1400"/>
              <a:buFont typeface="Arial"/>
              <a:buAutoNum type="arabicParenR"/>
            </a:pPr>
            <a:r>
              <a:rPr lang="en-US" sz="1400" b="1">
                <a:solidFill>
                  <a:srgbClr val="FF4646"/>
                </a:solidFill>
                <a:latin typeface="Arial"/>
                <a:ea typeface="Arial"/>
                <a:cs typeface="Arial"/>
                <a:sym typeface="Arial"/>
              </a:rPr>
              <a:t>Univariate analysis: </a:t>
            </a:r>
            <a:r>
              <a:rPr lang="en-US" sz="1400">
                <a:solidFill>
                  <a:schemeClr val="dk1"/>
                </a:solidFill>
                <a:latin typeface="Helvetica Neue"/>
                <a:ea typeface="Helvetica Neue"/>
                <a:cs typeface="Helvetica Neue"/>
                <a:sym typeface="Helvetica Neue"/>
              </a:rPr>
              <a:t>Univariate analysis is the simplest of the three analyses where the data  you are analyzing is only one variable.</a:t>
            </a:r>
            <a:endParaRPr sz="1400">
              <a:solidFill>
                <a:schemeClr val="dk1"/>
              </a:solidFill>
              <a:latin typeface="Helvetica Neue"/>
              <a:ea typeface="Helvetica Neue"/>
              <a:cs typeface="Helvetica Neue"/>
              <a:sym typeface="Helvetica Neue"/>
            </a:endParaRPr>
          </a:p>
          <a:p>
            <a:pPr marL="355600" marR="5080" lvl="0" indent="-342900" algn="l" rtl="0">
              <a:lnSpc>
                <a:spcPct val="100000"/>
              </a:lnSpc>
              <a:spcBef>
                <a:spcPts val="0"/>
              </a:spcBef>
              <a:spcAft>
                <a:spcPts val="0"/>
              </a:spcAft>
              <a:buClr>
                <a:srgbClr val="000000"/>
              </a:buClr>
              <a:buSzPts val="1400"/>
              <a:buFont typeface="Arial"/>
              <a:buAutoNum type="arabicParenR"/>
            </a:pPr>
            <a:r>
              <a:rPr lang="en-US" sz="1400" b="1">
                <a:solidFill>
                  <a:srgbClr val="FF4646"/>
                </a:solidFill>
                <a:latin typeface="Arial"/>
                <a:ea typeface="Arial"/>
                <a:cs typeface="Arial"/>
                <a:sym typeface="Arial"/>
              </a:rPr>
              <a:t>Bivariate analysis: </a:t>
            </a:r>
            <a:r>
              <a:rPr lang="en-US" sz="1400">
                <a:solidFill>
                  <a:schemeClr val="dk1"/>
                </a:solidFill>
                <a:latin typeface="Helvetica Neue"/>
                <a:ea typeface="Helvetica Neue"/>
                <a:cs typeface="Helvetica Neue"/>
                <a:sym typeface="Helvetica Neue"/>
              </a:rPr>
              <a:t>Bivariate analysis is where you are comparing two variables to study their  relationships.</a:t>
            </a:r>
            <a:endParaRPr sz="1400">
              <a:solidFill>
                <a:schemeClr val="dk1"/>
              </a:solidFill>
              <a:latin typeface="Helvetica Neue"/>
              <a:ea typeface="Helvetica Neue"/>
              <a:cs typeface="Helvetica Neue"/>
              <a:sym typeface="Helvetica Neue"/>
            </a:endParaRPr>
          </a:p>
          <a:p>
            <a:pPr marL="355600" marR="721360" lvl="0" indent="-342900" algn="l" rtl="0">
              <a:lnSpc>
                <a:spcPct val="100000"/>
              </a:lnSpc>
              <a:spcBef>
                <a:spcPts val="0"/>
              </a:spcBef>
              <a:spcAft>
                <a:spcPts val="0"/>
              </a:spcAft>
              <a:buClr>
                <a:srgbClr val="000000"/>
              </a:buClr>
              <a:buSzPts val="1400"/>
              <a:buFont typeface="Arial"/>
              <a:buAutoNum type="arabicParenR"/>
            </a:pPr>
            <a:r>
              <a:rPr lang="en-US" sz="1400" b="1">
                <a:solidFill>
                  <a:srgbClr val="FF4646"/>
                </a:solidFill>
                <a:latin typeface="Arial"/>
                <a:ea typeface="Arial"/>
                <a:cs typeface="Arial"/>
                <a:sym typeface="Arial"/>
              </a:rPr>
              <a:t>Multivariate anlysis: </a:t>
            </a:r>
            <a:r>
              <a:rPr lang="en-US" sz="1400">
                <a:solidFill>
                  <a:schemeClr val="dk1"/>
                </a:solidFill>
                <a:latin typeface="Helvetica Neue"/>
                <a:ea typeface="Helvetica Neue"/>
                <a:cs typeface="Helvetica Neue"/>
                <a:sym typeface="Helvetica Neue"/>
              </a:rPr>
              <a:t>Multivariate analysis is similar to Bivariate analysis but you are  comparing more than two variables.</a:t>
            </a:r>
            <a:endParaRPr sz="1400">
              <a:solidFill>
                <a:schemeClr val="dk1"/>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grpSp>
        <p:nvGrpSpPr>
          <p:cNvPr id="86" name="Google Shape;86;p4"/>
          <p:cNvGrpSpPr/>
          <p:nvPr/>
        </p:nvGrpSpPr>
        <p:grpSpPr>
          <a:xfrm>
            <a:off x="0" y="0"/>
            <a:ext cx="8521065" cy="572770"/>
            <a:chOff x="0" y="0"/>
            <a:chExt cx="8521065" cy="572770"/>
          </a:xfrm>
        </p:grpSpPr>
        <p:sp>
          <p:nvSpPr>
            <p:cNvPr id="87" name="Google Shape;87;p4"/>
            <p:cNvSpPr/>
            <p:nvPr/>
          </p:nvSpPr>
          <p:spPr>
            <a:xfrm>
              <a:off x="0" y="0"/>
              <a:ext cx="8521065" cy="572770"/>
            </a:xfrm>
            <a:custGeom>
              <a:avLst/>
              <a:gdLst/>
              <a:ahLst/>
              <a:cxnLst/>
              <a:rect l="l" t="t" r="r" b="b"/>
              <a:pathLst>
                <a:path w="8521065" h="572770" extrusionOk="0">
                  <a:moveTo>
                    <a:pt x="8520557" y="0"/>
                  </a:moveTo>
                  <a:lnTo>
                    <a:pt x="0" y="0"/>
                  </a:lnTo>
                  <a:lnTo>
                    <a:pt x="0" y="572693"/>
                  </a:lnTo>
                  <a:lnTo>
                    <a:pt x="8520557" y="572693"/>
                  </a:lnTo>
                  <a:lnTo>
                    <a:pt x="8520557" y="0"/>
                  </a:lnTo>
                  <a:close/>
                </a:path>
              </a:pathLst>
            </a:custGeom>
            <a:solidFill>
              <a:srgbClr val="2020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4"/>
            <p:cNvSpPr/>
            <p:nvPr/>
          </p:nvSpPr>
          <p:spPr>
            <a:xfrm>
              <a:off x="0" y="0"/>
              <a:ext cx="8521065" cy="572770"/>
            </a:xfrm>
            <a:custGeom>
              <a:avLst/>
              <a:gdLst/>
              <a:ahLst/>
              <a:cxnLst/>
              <a:rect l="l" t="t" r="r" b="b"/>
              <a:pathLst>
                <a:path w="8521065" h="572770" extrusionOk="0">
                  <a:moveTo>
                    <a:pt x="0" y="572693"/>
                  </a:moveTo>
                  <a:lnTo>
                    <a:pt x="8520557" y="572693"/>
                  </a:lnTo>
                  <a:lnTo>
                    <a:pt x="8520557" y="0"/>
                  </a:lnTo>
                  <a:lnTo>
                    <a:pt x="0" y="0"/>
                  </a:lnTo>
                  <a:lnTo>
                    <a:pt x="0" y="572693"/>
                  </a:lnTo>
                  <a:close/>
                </a:path>
              </a:pathLst>
            </a:custGeom>
            <a:noFill/>
            <a:ln w="25400" cap="flat" cmpd="sng">
              <a:solidFill>
                <a:srgbClr val="20202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9" name="Google Shape;89;p4"/>
          <p:cNvSpPr txBox="1"/>
          <p:nvPr/>
        </p:nvSpPr>
        <p:spPr>
          <a:xfrm>
            <a:off x="78739" y="119888"/>
            <a:ext cx="8370570" cy="5050100"/>
          </a:xfrm>
          <a:prstGeom prst="rect">
            <a:avLst/>
          </a:prstGeom>
          <a:noFill/>
          <a:ln>
            <a:noFill/>
          </a:ln>
        </p:spPr>
        <p:txBody>
          <a:bodyPr spcFirstLastPara="1" wrap="square" lIns="0" tIns="12700" rIns="0" bIns="0" anchor="t" anchorCtr="0">
            <a:spAutoFit/>
          </a:bodyPr>
          <a:lstStyle/>
          <a:p>
            <a:pPr marL="527050" marR="0" lvl="0" indent="-514350" algn="l" rtl="0">
              <a:lnSpc>
                <a:spcPct val="100000"/>
              </a:lnSpc>
              <a:spcBef>
                <a:spcPts val="0"/>
              </a:spcBef>
              <a:spcAft>
                <a:spcPts val="0"/>
              </a:spcAft>
              <a:buClr>
                <a:srgbClr val="FF4646"/>
              </a:buClr>
              <a:buSzPts val="2800"/>
              <a:buFont typeface="Noto Sans Symbols"/>
              <a:buChar char="❖"/>
            </a:pPr>
            <a:r>
              <a:rPr lang="en-US" sz="2400" b="1">
                <a:solidFill>
                  <a:srgbClr val="FF4646"/>
                </a:solidFill>
                <a:latin typeface="Arial"/>
                <a:ea typeface="Arial"/>
                <a:cs typeface="Arial"/>
                <a:sym typeface="Arial"/>
              </a:rPr>
              <a:t>Data Collection and Understanding:</a:t>
            </a:r>
            <a:endParaRPr sz="2400">
              <a:solidFill>
                <a:schemeClr val="dk1"/>
              </a:solidFill>
              <a:latin typeface="Arial"/>
              <a:ea typeface="Arial"/>
              <a:cs typeface="Arial"/>
              <a:sym typeface="Arial"/>
            </a:endParaRPr>
          </a:p>
          <a:p>
            <a:pPr marL="298450" marR="0" lvl="0" indent="-285750" algn="l" rtl="0">
              <a:lnSpc>
                <a:spcPct val="100000"/>
              </a:lnSpc>
              <a:spcBef>
                <a:spcPts val="819"/>
              </a:spcBef>
              <a:spcAft>
                <a:spcPts val="0"/>
              </a:spcAft>
              <a:buClr>
                <a:srgbClr val="212121"/>
              </a:buClr>
              <a:buSzPts val="1600"/>
              <a:buFont typeface="Noto Sans Symbols"/>
              <a:buChar char="❑"/>
            </a:pPr>
            <a:r>
              <a:rPr lang="en-US" sz="1600" b="0" i="0">
                <a:solidFill>
                  <a:srgbClr val="212121"/>
                </a:solidFill>
                <a:latin typeface="Roboto"/>
                <a:ea typeface="Roboto"/>
                <a:cs typeface="Roboto"/>
                <a:sym typeface="Roboto"/>
              </a:rPr>
              <a:t>hotel dataset contains total rows 119390 and 32 columns.in this project we want to look in divide data manipulation workflow in three category Data Collection ,Data cleaning and manipulation and EDA(Exploratory Data Analysis).</a:t>
            </a:r>
            <a:endParaRPr sz="1600">
              <a:solidFill>
                <a:srgbClr val="FF4646"/>
              </a:solidFill>
              <a:latin typeface="Helvetica Neue"/>
              <a:ea typeface="Helvetica Neue"/>
              <a:cs typeface="Helvetica Neue"/>
              <a:sym typeface="Helvetica Neue"/>
            </a:endParaRPr>
          </a:p>
          <a:p>
            <a:pPr marL="12700" marR="0" lvl="0" indent="0" algn="l" rtl="0">
              <a:lnSpc>
                <a:spcPct val="100000"/>
              </a:lnSpc>
              <a:spcBef>
                <a:spcPts val="819"/>
              </a:spcBef>
              <a:spcAft>
                <a:spcPts val="0"/>
              </a:spcAft>
              <a:buNone/>
            </a:pPr>
            <a:r>
              <a:rPr lang="en-US" sz="1800">
                <a:solidFill>
                  <a:srgbClr val="FF4646"/>
                </a:solidFill>
                <a:latin typeface="Helvetica Neue"/>
                <a:ea typeface="Helvetica Neue"/>
                <a:cs typeface="Helvetica Neue"/>
                <a:sym typeface="Helvetica Neue"/>
              </a:rPr>
              <a:t>Data Description:</a:t>
            </a:r>
            <a:endParaRPr sz="1800">
              <a:solidFill>
                <a:schemeClr val="dk1"/>
              </a:solidFill>
              <a:latin typeface="Helvetica Neue"/>
              <a:ea typeface="Helvetica Neue"/>
              <a:cs typeface="Helvetica Neue"/>
              <a:sym typeface="Helvetica Neue"/>
            </a:endParaRPr>
          </a:p>
          <a:p>
            <a:pPr marL="12700" marR="0" lvl="0" indent="0" algn="l" rtl="0">
              <a:lnSpc>
                <a:spcPct val="100000"/>
              </a:lnSpc>
              <a:spcBef>
                <a:spcPts val="10"/>
              </a:spcBef>
              <a:spcAft>
                <a:spcPts val="0"/>
              </a:spcAft>
              <a:buNone/>
            </a:pPr>
            <a:r>
              <a:rPr lang="en-US" sz="1400" b="1">
                <a:solidFill>
                  <a:schemeClr val="dk1"/>
                </a:solidFill>
                <a:latin typeface="Arial"/>
                <a:ea typeface="Arial"/>
                <a:cs typeface="Arial"/>
                <a:sym typeface="Arial"/>
              </a:rPr>
              <a:t>hotel </a:t>
            </a:r>
            <a:r>
              <a:rPr lang="en-US" sz="1400">
                <a:solidFill>
                  <a:schemeClr val="dk1"/>
                </a:solidFill>
                <a:latin typeface="Helvetica Neue"/>
                <a:ea typeface="Helvetica Neue"/>
                <a:cs typeface="Helvetica Neue"/>
                <a:sym typeface="Helvetica Neue"/>
              </a:rPr>
              <a:t>:Resort Hotel or City Hotel</a:t>
            </a:r>
            <a:endParaRPr/>
          </a:p>
          <a:p>
            <a:pPr marL="12700" marR="0" lvl="0" indent="0" algn="l" rtl="0">
              <a:lnSpc>
                <a:spcPct val="100000"/>
              </a:lnSpc>
              <a:spcBef>
                <a:spcPts val="10"/>
              </a:spcBef>
              <a:spcAft>
                <a:spcPts val="0"/>
              </a:spcAft>
              <a:buNone/>
            </a:pPr>
            <a:endParaRPr sz="1400">
              <a:solidFill>
                <a:schemeClr val="dk1"/>
              </a:solidFill>
              <a:latin typeface="Helvetica Neue"/>
              <a:ea typeface="Helvetica Neue"/>
              <a:cs typeface="Helvetica Neue"/>
              <a:sym typeface="Helvetica Neue"/>
            </a:endParaRPr>
          </a:p>
          <a:p>
            <a:pPr marL="12700" marR="0" lvl="0" indent="0" algn="l" rtl="0">
              <a:lnSpc>
                <a:spcPct val="100000"/>
              </a:lnSpc>
              <a:spcBef>
                <a:spcPts val="0"/>
              </a:spcBef>
              <a:spcAft>
                <a:spcPts val="0"/>
              </a:spcAft>
              <a:buNone/>
            </a:pPr>
            <a:r>
              <a:rPr lang="en-US" sz="1400" b="1">
                <a:solidFill>
                  <a:schemeClr val="dk1"/>
                </a:solidFill>
                <a:latin typeface="Arial"/>
                <a:ea typeface="Arial"/>
                <a:cs typeface="Arial"/>
                <a:sym typeface="Arial"/>
              </a:rPr>
              <a:t>is_canceled </a:t>
            </a:r>
            <a:r>
              <a:rPr lang="en-US" sz="1400">
                <a:solidFill>
                  <a:schemeClr val="dk1"/>
                </a:solidFill>
                <a:latin typeface="Helvetica Neue"/>
                <a:ea typeface="Helvetica Neue"/>
                <a:cs typeface="Helvetica Neue"/>
                <a:sym typeface="Helvetica Neue"/>
              </a:rPr>
              <a:t>: Value indicating if the booking was canceled (1) or not (0)</a:t>
            </a:r>
            <a:endParaRPr/>
          </a:p>
          <a:p>
            <a:pPr marL="12700" marR="0" lvl="0" indent="0" algn="l" rtl="0">
              <a:lnSpc>
                <a:spcPct val="100000"/>
              </a:lnSpc>
              <a:spcBef>
                <a:spcPts val="0"/>
              </a:spcBef>
              <a:spcAft>
                <a:spcPts val="0"/>
              </a:spcAft>
              <a:buNone/>
            </a:pPr>
            <a:endParaRPr sz="1400">
              <a:solidFill>
                <a:schemeClr val="dk1"/>
              </a:solidFill>
              <a:latin typeface="Helvetica Neue"/>
              <a:ea typeface="Helvetica Neue"/>
              <a:cs typeface="Helvetica Neue"/>
              <a:sym typeface="Helvetica Neue"/>
            </a:endParaRPr>
          </a:p>
          <a:p>
            <a:pPr marL="12700" marR="0" lvl="0" indent="0" algn="l" rtl="0">
              <a:lnSpc>
                <a:spcPct val="100000"/>
              </a:lnSpc>
              <a:spcBef>
                <a:spcPts val="0"/>
              </a:spcBef>
              <a:spcAft>
                <a:spcPts val="0"/>
              </a:spcAft>
              <a:buNone/>
            </a:pPr>
            <a:r>
              <a:rPr lang="en-US" sz="1400" b="1">
                <a:solidFill>
                  <a:schemeClr val="dk1"/>
                </a:solidFill>
                <a:latin typeface="Arial"/>
                <a:ea typeface="Arial"/>
                <a:cs typeface="Arial"/>
                <a:sym typeface="Arial"/>
              </a:rPr>
              <a:t>lead_time </a:t>
            </a:r>
            <a:r>
              <a:rPr lang="en-US" sz="1400">
                <a:solidFill>
                  <a:schemeClr val="dk1"/>
                </a:solidFill>
                <a:latin typeface="Helvetica Neue"/>
                <a:ea typeface="Helvetica Neue"/>
                <a:cs typeface="Helvetica Neue"/>
                <a:sym typeface="Helvetica Neue"/>
              </a:rPr>
              <a:t>: Number of days that elapsed between the entering date of the booking and the arrival date</a:t>
            </a:r>
            <a:endParaRPr/>
          </a:p>
          <a:p>
            <a:pPr marL="12700" marR="0" lvl="0" indent="0" algn="l" rtl="0">
              <a:lnSpc>
                <a:spcPct val="100000"/>
              </a:lnSpc>
              <a:spcBef>
                <a:spcPts val="0"/>
              </a:spcBef>
              <a:spcAft>
                <a:spcPts val="0"/>
              </a:spcAft>
              <a:buNone/>
            </a:pPr>
            <a:endParaRPr sz="1400">
              <a:solidFill>
                <a:schemeClr val="dk1"/>
              </a:solidFill>
              <a:latin typeface="Helvetica Neue"/>
              <a:ea typeface="Helvetica Neue"/>
              <a:cs typeface="Helvetica Neue"/>
              <a:sym typeface="Helvetica Neue"/>
            </a:endParaRPr>
          </a:p>
          <a:p>
            <a:pPr marL="12700" marR="0" lvl="0" indent="0" algn="l" rtl="0">
              <a:lnSpc>
                <a:spcPct val="100000"/>
              </a:lnSpc>
              <a:spcBef>
                <a:spcPts val="0"/>
              </a:spcBef>
              <a:spcAft>
                <a:spcPts val="0"/>
              </a:spcAft>
              <a:buNone/>
            </a:pPr>
            <a:r>
              <a:rPr lang="en-US" sz="1400" b="1">
                <a:solidFill>
                  <a:schemeClr val="dk1"/>
                </a:solidFill>
                <a:latin typeface="Arial"/>
                <a:ea typeface="Arial"/>
                <a:cs typeface="Arial"/>
                <a:sym typeface="Arial"/>
              </a:rPr>
              <a:t>arrival_date_year </a:t>
            </a:r>
            <a:r>
              <a:rPr lang="en-US" sz="1400">
                <a:solidFill>
                  <a:schemeClr val="dk1"/>
                </a:solidFill>
                <a:latin typeface="Helvetica Neue"/>
                <a:ea typeface="Helvetica Neue"/>
                <a:cs typeface="Helvetica Neue"/>
                <a:sym typeface="Helvetica Neue"/>
              </a:rPr>
              <a:t>: Year of arrival date</a:t>
            </a:r>
            <a:endParaRPr/>
          </a:p>
          <a:p>
            <a:pPr marL="12700" marR="0" lvl="0" indent="0" algn="l" rtl="0">
              <a:lnSpc>
                <a:spcPct val="100000"/>
              </a:lnSpc>
              <a:spcBef>
                <a:spcPts val="0"/>
              </a:spcBef>
              <a:spcAft>
                <a:spcPts val="0"/>
              </a:spcAft>
              <a:buNone/>
            </a:pPr>
            <a:endParaRPr sz="1400">
              <a:solidFill>
                <a:schemeClr val="dk1"/>
              </a:solidFill>
              <a:latin typeface="Helvetica Neue"/>
              <a:ea typeface="Helvetica Neue"/>
              <a:cs typeface="Helvetica Neue"/>
              <a:sym typeface="Helvetica Neue"/>
            </a:endParaRPr>
          </a:p>
          <a:p>
            <a:pPr marL="12700" marR="3050540" lvl="0" indent="0" algn="l" rtl="0">
              <a:lnSpc>
                <a:spcPct val="100000"/>
              </a:lnSpc>
              <a:spcBef>
                <a:spcPts val="0"/>
              </a:spcBef>
              <a:spcAft>
                <a:spcPts val="0"/>
              </a:spcAft>
              <a:buNone/>
            </a:pPr>
            <a:r>
              <a:rPr lang="en-US" sz="1400" b="1">
                <a:solidFill>
                  <a:schemeClr val="dk1"/>
                </a:solidFill>
                <a:latin typeface="Arial"/>
                <a:ea typeface="Arial"/>
                <a:cs typeface="Arial"/>
                <a:sym typeface="Arial"/>
              </a:rPr>
              <a:t>arrival_date_month </a:t>
            </a:r>
            <a:r>
              <a:rPr lang="en-US" sz="1400">
                <a:solidFill>
                  <a:schemeClr val="dk1"/>
                </a:solidFill>
                <a:latin typeface="Helvetica Neue"/>
                <a:ea typeface="Helvetica Neue"/>
                <a:cs typeface="Helvetica Neue"/>
                <a:sym typeface="Helvetica Neue"/>
              </a:rPr>
              <a:t>: Month of arrival date</a:t>
            </a:r>
            <a:endParaRPr/>
          </a:p>
          <a:p>
            <a:pPr marL="12700" marR="3050540" lvl="0" indent="0" algn="l" rtl="0">
              <a:lnSpc>
                <a:spcPct val="100000"/>
              </a:lnSpc>
              <a:spcBef>
                <a:spcPts val="0"/>
              </a:spcBef>
              <a:spcAft>
                <a:spcPts val="0"/>
              </a:spcAft>
              <a:buNone/>
            </a:pPr>
            <a:r>
              <a:rPr lang="en-US" sz="1400">
                <a:solidFill>
                  <a:schemeClr val="dk1"/>
                </a:solidFill>
                <a:latin typeface="Helvetica Neue"/>
                <a:ea typeface="Helvetica Neue"/>
                <a:cs typeface="Helvetica Neue"/>
                <a:sym typeface="Helvetica Neue"/>
              </a:rPr>
              <a:t> </a:t>
            </a:r>
            <a:endParaRPr/>
          </a:p>
          <a:p>
            <a:pPr marL="12700" marR="3050540" lvl="0" indent="0" algn="l" rtl="0">
              <a:lnSpc>
                <a:spcPct val="100000"/>
              </a:lnSpc>
              <a:spcBef>
                <a:spcPts val="0"/>
              </a:spcBef>
              <a:spcAft>
                <a:spcPts val="0"/>
              </a:spcAft>
              <a:buNone/>
            </a:pPr>
            <a:r>
              <a:rPr lang="en-US" sz="1400">
                <a:solidFill>
                  <a:schemeClr val="dk1"/>
                </a:solidFill>
                <a:latin typeface="Helvetica Neue"/>
                <a:ea typeface="Helvetica Neue"/>
                <a:cs typeface="Helvetica Neue"/>
                <a:sym typeface="Helvetica Neue"/>
              </a:rPr>
              <a:t> </a:t>
            </a:r>
            <a:r>
              <a:rPr lang="en-US" sz="1400" b="1">
                <a:solidFill>
                  <a:schemeClr val="dk1"/>
                </a:solidFill>
                <a:latin typeface="Arial"/>
                <a:ea typeface="Arial"/>
                <a:cs typeface="Arial"/>
                <a:sym typeface="Arial"/>
              </a:rPr>
              <a:t>arrival_date_week_number </a:t>
            </a:r>
            <a:r>
              <a:rPr lang="en-US" sz="1400">
                <a:solidFill>
                  <a:schemeClr val="dk1"/>
                </a:solidFill>
                <a:latin typeface="Helvetica Neue"/>
                <a:ea typeface="Helvetica Neue"/>
                <a:cs typeface="Helvetica Neue"/>
                <a:sym typeface="Helvetica Neue"/>
              </a:rPr>
              <a:t>: Week number of year for arrival</a:t>
            </a:r>
            <a:endParaRPr/>
          </a:p>
          <a:p>
            <a:pPr marL="12700" marR="3050540" lvl="0" indent="0" algn="l" rtl="0">
              <a:lnSpc>
                <a:spcPct val="100000"/>
              </a:lnSpc>
              <a:spcBef>
                <a:spcPts val="0"/>
              </a:spcBef>
              <a:spcAft>
                <a:spcPts val="0"/>
              </a:spcAft>
              <a:buNone/>
            </a:pPr>
            <a:endParaRPr sz="1400">
              <a:solidFill>
                <a:schemeClr val="dk1"/>
              </a:solidFill>
              <a:latin typeface="Helvetica Neue"/>
              <a:ea typeface="Helvetica Neue"/>
              <a:cs typeface="Helvetica Neue"/>
              <a:sym typeface="Helvetica Neue"/>
            </a:endParaRPr>
          </a:p>
          <a:p>
            <a:pPr marL="12700" marR="3050540" lvl="0" indent="0" algn="l" rtl="0">
              <a:lnSpc>
                <a:spcPct val="100000"/>
              </a:lnSpc>
              <a:spcBef>
                <a:spcPts val="0"/>
              </a:spcBef>
              <a:spcAft>
                <a:spcPts val="0"/>
              </a:spcAft>
              <a:buNone/>
            </a:pPr>
            <a:r>
              <a:rPr lang="en-US" sz="1400">
                <a:solidFill>
                  <a:schemeClr val="dk1"/>
                </a:solidFill>
                <a:latin typeface="Helvetica Neue"/>
                <a:ea typeface="Helvetica Neue"/>
                <a:cs typeface="Helvetica Neue"/>
                <a:sym typeface="Helvetica Neue"/>
              </a:rPr>
              <a:t> date  </a:t>
            </a:r>
            <a:r>
              <a:rPr lang="en-US" sz="1400" b="1">
                <a:solidFill>
                  <a:schemeClr val="dk1"/>
                </a:solidFill>
                <a:latin typeface="Arial"/>
                <a:ea typeface="Arial"/>
                <a:cs typeface="Arial"/>
                <a:sym typeface="Arial"/>
              </a:rPr>
              <a:t>arrival_date_day_of_month </a:t>
            </a:r>
            <a:r>
              <a:rPr lang="en-US" sz="1400">
                <a:solidFill>
                  <a:schemeClr val="dk1"/>
                </a:solidFill>
                <a:latin typeface="Helvetica Neue"/>
                <a:ea typeface="Helvetica Neue"/>
                <a:cs typeface="Helvetica Neue"/>
                <a:sym typeface="Helvetica Neue"/>
              </a:rPr>
              <a:t>: Day of arrival date</a:t>
            </a:r>
            <a:endParaRPr/>
          </a:p>
          <a:p>
            <a:pPr marL="12700" marR="3050540" lvl="0" indent="0" algn="l" rtl="0">
              <a:lnSpc>
                <a:spcPct val="100000"/>
              </a:lnSpc>
              <a:spcBef>
                <a:spcPts val="0"/>
              </a:spcBef>
              <a:spcAft>
                <a:spcPts val="0"/>
              </a:spcAft>
              <a:buNone/>
            </a:pPr>
            <a:r>
              <a:rPr lang="en-US" sz="1400">
                <a:solidFill>
                  <a:schemeClr val="dk1"/>
                </a:solidFill>
                <a:latin typeface="Helvetica Neue"/>
                <a:ea typeface="Helvetica Neue"/>
                <a:cs typeface="Helvetica Neue"/>
                <a:sym typeface="Helvetica Neue"/>
              </a:rPr>
              <a:t> </a:t>
            </a:r>
            <a:endParaRPr/>
          </a:p>
          <a:p>
            <a:pPr marL="12700" marR="3050540" lvl="0" indent="0" algn="l" rtl="0">
              <a:lnSpc>
                <a:spcPct val="100000"/>
              </a:lnSpc>
              <a:spcBef>
                <a:spcPts val="0"/>
              </a:spcBef>
              <a:spcAft>
                <a:spcPts val="0"/>
              </a:spcAft>
              <a:buNone/>
            </a:pPr>
            <a:r>
              <a:rPr lang="en-US" sz="1400">
                <a:solidFill>
                  <a:schemeClr val="dk1"/>
                </a:solidFill>
                <a:latin typeface="Helvetica Neue"/>
                <a:ea typeface="Helvetica Neue"/>
                <a:cs typeface="Helvetica Neue"/>
                <a:sym typeface="Helvetica Neue"/>
              </a:rPr>
              <a:t> </a:t>
            </a:r>
            <a:r>
              <a:rPr lang="en-US" sz="1400" b="1">
                <a:solidFill>
                  <a:schemeClr val="dk1"/>
                </a:solidFill>
                <a:latin typeface="Arial"/>
                <a:ea typeface="Arial"/>
                <a:cs typeface="Arial"/>
                <a:sym typeface="Arial"/>
              </a:rPr>
              <a:t>stays_in_weekend_nights </a:t>
            </a:r>
            <a:r>
              <a:rPr lang="en-US" sz="1400">
                <a:solidFill>
                  <a:schemeClr val="dk1"/>
                </a:solidFill>
                <a:latin typeface="Helvetica Neue"/>
                <a:ea typeface="Helvetica Neue"/>
                <a:cs typeface="Helvetica Neue"/>
                <a:sym typeface="Helvetica Neue"/>
              </a:rPr>
              <a:t>: Number of weekend nights </a:t>
            </a:r>
            <a:endParaRPr/>
          </a:p>
          <a:p>
            <a:pPr marL="12700" marR="3050540" lvl="0" indent="0" algn="l" rtl="0">
              <a:lnSpc>
                <a:spcPct val="100000"/>
              </a:lnSpc>
              <a:spcBef>
                <a:spcPts val="0"/>
              </a:spcBef>
              <a:spcAft>
                <a:spcPts val="0"/>
              </a:spcAft>
              <a:buNone/>
            </a:pPr>
            <a:r>
              <a:rPr lang="en-US" sz="1400">
                <a:solidFill>
                  <a:schemeClr val="dk1"/>
                </a:solidFill>
                <a:latin typeface="Helvetica Neue"/>
                <a:ea typeface="Helvetica Neue"/>
                <a:cs typeface="Helvetica Neue"/>
                <a:sym typeface="Helvetica Neue"/>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grpSp>
        <p:nvGrpSpPr>
          <p:cNvPr id="94" name="Google Shape;94;p5"/>
          <p:cNvGrpSpPr/>
          <p:nvPr/>
        </p:nvGrpSpPr>
        <p:grpSpPr>
          <a:xfrm>
            <a:off x="0" y="0"/>
            <a:ext cx="8521065" cy="572770"/>
            <a:chOff x="0" y="0"/>
            <a:chExt cx="8521065" cy="572770"/>
          </a:xfrm>
        </p:grpSpPr>
        <p:sp>
          <p:nvSpPr>
            <p:cNvPr id="95" name="Google Shape;95;p5"/>
            <p:cNvSpPr/>
            <p:nvPr/>
          </p:nvSpPr>
          <p:spPr>
            <a:xfrm>
              <a:off x="0" y="0"/>
              <a:ext cx="8521065" cy="572770"/>
            </a:xfrm>
            <a:custGeom>
              <a:avLst/>
              <a:gdLst/>
              <a:ahLst/>
              <a:cxnLst/>
              <a:rect l="l" t="t" r="r" b="b"/>
              <a:pathLst>
                <a:path w="8521065" h="572770" extrusionOk="0">
                  <a:moveTo>
                    <a:pt x="8520557" y="0"/>
                  </a:moveTo>
                  <a:lnTo>
                    <a:pt x="0" y="0"/>
                  </a:lnTo>
                  <a:lnTo>
                    <a:pt x="0" y="572693"/>
                  </a:lnTo>
                  <a:lnTo>
                    <a:pt x="8520557" y="572693"/>
                  </a:lnTo>
                  <a:lnTo>
                    <a:pt x="8520557" y="0"/>
                  </a:lnTo>
                  <a:close/>
                </a:path>
              </a:pathLst>
            </a:custGeom>
            <a:solidFill>
              <a:srgbClr val="2020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5"/>
            <p:cNvSpPr/>
            <p:nvPr/>
          </p:nvSpPr>
          <p:spPr>
            <a:xfrm>
              <a:off x="0" y="0"/>
              <a:ext cx="8521065" cy="572770"/>
            </a:xfrm>
            <a:custGeom>
              <a:avLst/>
              <a:gdLst/>
              <a:ahLst/>
              <a:cxnLst/>
              <a:rect l="l" t="t" r="r" b="b"/>
              <a:pathLst>
                <a:path w="8521065" h="572770" extrusionOk="0">
                  <a:moveTo>
                    <a:pt x="0" y="572693"/>
                  </a:moveTo>
                  <a:lnTo>
                    <a:pt x="8520557" y="572693"/>
                  </a:lnTo>
                  <a:lnTo>
                    <a:pt x="8520557" y="0"/>
                  </a:lnTo>
                  <a:lnTo>
                    <a:pt x="0" y="0"/>
                  </a:lnTo>
                  <a:lnTo>
                    <a:pt x="0" y="572693"/>
                  </a:lnTo>
                  <a:close/>
                </a:path>
              </a:pathLst>
            </a:custGeom>
            <a:noFill/>
            <a:ln w="25400" cap="flat" cmpd="sng">
              <a:solidFill>
                <a:srgbClr val="20202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7" name="Google Shape;97;p5"/>
          <p:cNvSpPr txBox="1"/>
          <p:nvPr/>
        </p:nvSpPr>
        <p:spPr>
          <a:xfrm>
            <a:off x="78739" y="119888"/>
            <a:ext cx="8370570" cy="5427127"/>
          </a:xfrm>
          <a:prstGeom prst="rect">
            <a:avLst/>
          </a:prstGeom>
          <a:noFill/>
          <a:ln>
            <a:noFill/>
          </a:ln>
        </p:spPr>
        <p:txBody>
          <a:bodyPr spcFirstLastPara="1" wrap="square" lIns="0" tIns="12700" rIns="0" bIns="0" anchor="t" anchorCtr="0">
            <a:spAutoFit/>
          </a:bodyPr>
          <a:lstStyle/>
          <a:p>
            <a:pPr marL="527050" marR="0" lvl="0" indent="-514350" algn="l" rtl="0">
              <a:lnSpc>
                <a:spcPct val="100000"/>
              </a:lnSpc>
              <a:spcBef>
                <a:spcPts val="0"/>
              </a:spcBef>
              <a:spcAft>
                <a:spcPts val="0"/>
              </a:spcAft>
              <a:buClr>
                <a:srgbClr val="FF4646"/>
              </a:buClr>
              <a:buSzPts val="2800"/>
              <a:buFont typeface="Noto Sans Symbols"/>
              <a:buChar char="❖"/>
            </a:pPr>
            <a:r>
              <a:rPr lang="en-US" sz="2400" b="1">
                <a:solidFill>
                  <a:srgbClr val="FF4646"/>
                </a:solidFill>
                <a:latin typeface="Arial"/>
                <a:ea typeface="Arial"/>
                <a:cs typeface="Arial"/>
                <a:sym typeface="Arial"/>
              </a:rPr>
              <a:t>Data Collection and Understanding:</a:t>
            </a:r>
            <a:endParaRPr sz="2400">
              <a:solidFill>
                <a:schemeClr val="dk1"/>
              </a:solidFill>
              <a:latin typeface="Arial"/>
              <a:ea typeface="Arial"/>
              <a:cs typeface="Arial"/>
              <a:sym typeface="Arial"/>
            </a:endParaRPr>
          </a:p>
          <a:p>
            <a:pPr marL="12700" marR="0" lvl="0" indent="0" algn="l" rtl="0">
              <a:lnSpc>
                <a:spcPct val="100000"/>
              </a:lnSpc>
              <a:spcBef>
                <a:spcPts val="10"/>
              </a:spcBef>
              <a:spcAft>
                <a:spcPts val="0"/>
              </a:spcAft>
              <a:buNone/>
            </a:pPr>
            <a:endParaRPr sz="1400" b="1">
              <a:solidFill>
                <a:schemeClr val="dk1"/>
              </a:solidFill>
              <a:latin typeface="Arial"/>
              <a:ea typeface="Arial"/>
              <a:cs typeface="Arial"/>
              <a:sym typeface="Arial"/>
            </a:endParaRPr>
          </a:p>
          <a:p>
            <a:pPr marL="12700" marR="3050540" lvl="0" indent="0" algn="l" rtl="0">
              <a:lnSpc>
                <a:spcPct val="100000"/>
              </a:lnSpc>
              <a:spcBef>
                <a:spcPts val="0"/>
              </a:spcBef>
              <a:spcAft>
                <a:spcPts val="0"/>
              </a:spcAft>
              <a:buNone/>
            </a:pPr>
            <a:r>
              <a:rPr lang="en-US" sz="1400" b="1">
                <a:solidFill>
                  <a:schemeClr val="dk1"/>
                </a:solidFill>
                <a:latin typeface="Arial"/>
                <a:ea typeface="Arial"/>
                <a:cs typeface="Arial"/>
                <a:sym typeface="Arial"/>
              </a:rPr>
              <a:t>stays_in_week_nights </a:t>
            </a:r>
            <a:r>
              <a:rPr lang="en-US" sz="1400">
                <a:solidFill>
                  <a:schemeClr val="dk1"/>
                </a:solidFill>
                <a:latin typeface="Helvetica Neue"/>
                <a:ea typeface="Helvetica Neue"/>
                <a:cs typeface="Helvetica Neue"/>
                <a:sym typeface="Helvetica Neue"/>
              </a:rPr>
              <a:t>: Number of week nights.</a:t>
            </a:r>
            <a:endParaRPr/>
          </a:p>
          <a:p>
            <a:pPr marL="12700" marR="3050540" lvl="0" indent="0" algn="l" rtl="0">
              <a:lnSpc>
                <a:spcPct val="100000"/>
              </a:lnSpc>
              <a:spcBef>
                <a:spcPts val="0"/>
              </a:spcBef>
              <a:spcAft>
                <a:spcPts val="0"/>
              </a:spcAft>
              <a:buNone/>
            </a:pPr>
            <a:endParaRPr sz="1400">
              <a:solidFill>
                <a:schemeClr val="dk1"/>
              </a:solidFill>
              <a:latin typeface="Helvetica Neue"/>
              <a:ea typeface="Helvetica Neue"/>
              <a:cs typeface="Helvetica Neue"/>
              <a:sym typeface="Helvetica Neue"/>
            </a:endParaRPr>
          </a:p>
          <a:p>
            <a:pPr marL="12700" marR="6014085" lvl="0" indent="0" algn="l" rtl="0">
              <a:lnSpc>
                <a:spcPct val="100000"/>
              </a:lnSpc>
              <a:spcBef>
                <a:spcPts val="5"/>
              </a:spcBef>
              <a:spcAft>
                <a:spcPts val="0"/>
              </a:spcAft>
              <a:buNone/>
            </a:pPr>
            <a:r>
              <a:rPr lang="en-US" sz="1400" b="1">
                <a:solidFill>
                  <a:schemeClr val="dk1"/>
                </a:solidFill>
                <a:latin typeface="Arial"/>
                <a:ea typeface="Arial"/>
                <a:cs typeface="Arial"/>
                <a:sym typeface="Arial"/>
              </a:rPr>
              <a:t>adults </a:t>
            </a:r>
            <a:r>
              <a:rPr lang="en-US" sz="1400">
                <a:solidFill>
                  <a:schemeClr val="dk1"/>
                </a:solidFill>
                <a:latin typeface="Helvetica Neue"/>
                <a:ea typeface="Helvetica Neue"/>
                <a:cs typeface="Helvetica Neue"/>
                <a:sym typeface="Helvetica Neue"/>
              </a:rPr>
              <a:t>: Number of adults</a:t>
            </a:r>
            <a:endParaRPr/>
          </a:p>
          <a:p>
            <a:pPr marL="12700" marR="6014085" lvl="0" indent="0" algn="l" rtl="0">
              <a:lnSpc>
                <a:spcPct val="100000"/>
              </a:lnSpc>
              <a:spcBef>
                <a:spcPts val="5"/>
              </a:spcBef>
              <a:spcAft>
                <a:spcPts val="0"/>
              </a:spcAft>
              <a:buNone/>
            </a:pPr>
            <a:r>
              <a:rPr lang="en-US" sz="1400">
                <a:solidFill>
                  <a:schemeClr val="dk1"/>
                </a:solidFill>
                <a:latin typeface="Helvetica Neue"/>
                <a:ea typeface="Helvetica Neue"/>
                <a:cs typeface="Helvetica Neue"/>
                <a:sym typeface="Helvetica Neue"/>
              </a:rPr>
              <a:t>  </a:t>
            </a:r>
            <a:endParaRPr/>
          </a:p>
          <a:p>
            <a:pPr marL="12700" marR="6014085" lvl="0" indent="0" algn="l" rtl="0">
              <a:lnSpc>
                <a:spcPct val="100000"/>
              </a:lnSpc>
              <a:spcBef>
                <a:spcPts val="5"/>
              </a:spcBef>
              <a:spcAft>
                <a:spcPts val="0"/>
              </a:spcAft>
              <a:buNone/>
            </a:pPr>
            <a:r>
              <a:rPr lang="en-US" sz="1400" b="1">
                <a:solidFill>
                  <a:schemeClr val="dk1"/>
                </a:solidFill>
                <a:latin typeface="Arial"/>
                <a:ea typeface="Arial"/>
                <a:cs typeface="Arial"/>
                <a:sym typeface="Arial"/>
              </a:rPr>
              <a:t>children </a:t>
            </a:r>
            <a:r>
              <a:rPr lang="en-US" sz="1400">
                <a:solidFill>
                  <a:schemeClr val="dk1"/>
                </a:solidFill>
                <a:latin typeface="Helvetica Neue"/>
                <a:ea typeface="Helvetica Neue"/>
                <a:cs typeface="Helvetica Neue"/>
                <a:sym typeface="Helvetica Neue"/>
              </a:rPr>
              <a:t>: Number of children</a:t>
            </a:r>
            <a:endParaRPr/>
          </a:p>
          <a:p>
            <a:pPr marL="12700" marR="6014085" lvl="0" indent="0" algn="l" rtl="0">
              <a:lnSpc>
                <a:spcPct val="100000"/>
              </a:lnSpc>
              <a:spcBef>
                <a:spcPts val="5"/>
              </a:spcBef>
              <a:spcAft>
                <a:spcPts val="0"/>
              </a:spcAft>
              <a:buNone/>
            </a:pPr>
            <a:endParaRPr sz="1400">
              <a:solidFill>
                <a:schemeClr val="dk1"/>
              </a:solidFill>
              <a:latin typeface="Helvetica Neue"/>
              <a:ea typeface="Helvetica Neue"/>
              <a:cs typeface="Helvetica Neue"/>
              <a:sym typeface="Helvetica Neue"/>
            </a:endParaRPr>
          </a:p>
          <a:p>
            <a:pPr marL="12700" marR="6014085" lvl="0" indent="0" algn="l" rtl="0">
              <a:lnSpc>
                <a:spcPct val="100000"/>
              </a:lnSpc>
              <a:spcBef>
                <a:spcPts val="5"/>
              </a:spcBef>
              <a:spcAft>
                <a:spcPts val="0"/>
              </a:spcAft>
              <a:buNone/>
            </a:pPr>
            <a:r>
              <a:rPr lang="en-US" sz="1400">
                <a:solidFill>
                  <a:schemeClr val="dk1"/>
                </a:solidFill>
                <a:latin typeface="Helvetica Neue"/>
                <a:ea typeface="Helvetica Neue"/>
                <a:cs typeface="Helvetica Neue"/>
                <a:sym typeface="Helvetica Neue"/>
              </a:rPr>
              <a:t> </a:t>
            </a:r>
            <a:r>
              <a:rPr lang="en-US" sz="1400" b="1">
                <a:solidFill>
                  <a:schemeClr val="dk1"/>
                </a:solidFill>
                <a:latin typeface="Arial"/>
                <a:ea typeface="Arial"/>
                <a:cs typeface="Arial"/>
                <a:sym typeface="Arial"/>
              </a:rPr>
              <a:t>babies </a:t>
            </a:r>
            <a:r>
              <a:rPr lang="en-US" sz="1400">
                <a:solidFill>
                  <a:schemeClr val="dk1"/>
                </a:solidFill>
                <a:latin typeface="Helvetica Neue"/>
                <a:ea typeface="Helvetica Neue"/>
                <a:cs typeface="Helvetica Neue"/>
                <a:sym typeface="Helvetica Neue"/>
              </a:rPr>
              <a:t>: Number of babies  </a:t>
            </a:r>
            <a:endParaRPr/>
          </a:p>
          <a:p>
            <a:pPr marL="12700" marR="6014085" lvl="0" indent="0" algn="l" rtl="0">
              <a:lnSpc>
                <a:spcPct val="100000"/>
              </a:lnSpc>
              <a:spcBef>
                <a:spcPts val="5"/>
              </a:spcBef>
              <a:spcAft>
                <a:spcPts val="0"/>
              </a:spcAft>
              <a:buNone/>
            </a:pPr>
            <a:endParaRPr sz="1400" b="1">
              <a:solidFill>
                <a:schemeClr val="dk1"/>
              </a:solidFill>
              <a:latin typeface="Helvetica Neue"/>
              <a:ea typeface="Helvetica Neue"/>
              <a:cs typeface="Helvetica Neue"/>
              <a:sym typeface="Helvetica Neue"/>
            </a:endParaRPr>
          </a:p>
          <a:p>
            <a:pPr marL="12700" marR="6014085" lvl="0" indent="0" algn="l" rtl="0">
              <a:lnSpc>
                <a:spcPct val="100000"/>
              </a:lnSpc>
              <a:spcBef>
                <a:spcPts val="5"/>
              </a:spcBef>
              <a:spcAft>
                <a:spcPts val="0"/>
              </a:spcAft>
              <a:buNone/>
            </a:pPr>
            <a:r>
              <a:rPr lang="en-US" sz="1400" b="1">
                <a:solidFill>
                  <a:schemeClr val="dk1"/>
                </a:solidFill>
                <a:latin typeface="Arial"/>
                <a:ea typeface="Arial"/>
                <a:cs typeface="Arial"/>
                <a:sym typeface="Arial"/>
              </a:rPr>
              <a:t>meal </a:t>
            </a:r>
            <a:r>
              <a:rPr lang="en-US" sz="1400">
                <a:solidFill>
                  <a:schemeClr val="dk1"/>
                </a:solidFill>
                <a:latin typeface="Helvetica Neue"/>
                <a:ea typeface="Helvetica Neue"/>
                <a:cs typeface="Helvetica Neue"/>
                <a:sym typeface="Helvetica Neue"/>
              </a:rPr>
              <a:t>: Type of meal booked.  </a:t>
            </a:r>
            <a:endParaRPr/>
          </a:p>
          <a:p>
            <a:pPr marL="12700" marR="6014085" lvl="0" indent="0" algn="l" rtl="0">
              <a:lnSpc>
                <a:spcPct val="100000"/>
              </a:lnSpc>
              <a:spcBef>
                <a:spcPts val="5"/>
              </a:spcBef>
              <a:spcAft>
                <a:spcPts val="0"/>
              </a:spcAft>
              <a:buNone/>
            </a:pPr>
            <a:endParaRPr sz="1400" b="1">
              <a:solidFill>
                <a:schemeClr val="dk1"/>
              </a:solidFill>
              <a:latin typeface="Helvetica Neue"/>
              <a:ea typeface="Helvetica Neue"/>
              <a:cs typeface="Helvetica Neue"/>
              <a:sym typeface="Helvetica Neue"/>
            </a:endParaRPr>
          </a:p>
          <a:p>
            <a:pPr marL="12700" marR="6014085" lvl="0" indent="0" algn="l" rtl="0">
              <a:lnSpc>
                <a:spcPct val="100000"/>
              </a:lnSpc>
              <a:spcBef>
                <a:spcPts val="5"/>
              </a:spcBef>
              <a:spcAft>
                <a:spcPts val="0"/>
              </a:spcAft>
              <a:buNone/>
            </a:pPr>
            <a:r>
              <a:rPr lang="en-US" sz="1400" b="1">
                <a:solidFill>
                  <a:schemeClr val="dk1"/>
                </a:solidFill>
                <a:latin typeface="Arial"/>
                <a:ea typeface="Arial"/>
                <a:cs typeface="Arial"/>
                <a:sym typeface="Arial"/>
              </a:rPr>
              <a:t>country </a:t>
            </a:r>
            <a:r>
              <a:rPr lang="en-US" sz="1400">
                <a:solidFill>
                  <a:schemeClr val="dk1"/>
                </a:solidFill>
                <a:latin typeface="Helvetica Neue"/>
                <a:ea typeface="Helvetica Neue"/>
                <a:cs typeface="Helvetica Neue"/>
                <a:sym typeface="Helvetica Neue"/>
              </a:rPr>
              <a:t>: Country of origin.</a:t>
            </a:r>
            <a:endParaRPr/>
          </a:p>
          <a:p>
            <a:pPr marL="12700" marR="6014085" lvl="0" indent="0" algn="l" rtl="0">
              <a:lnSpc>
                <a:spcPct val="100000"/>
              </a:lnSpc>
              <a:spcBef>
                <a:spcPts val="5"/>
              </a:spcBef>
              <a:spcAft>
                <a:spcPts val="0"/>
              </a:spcAft>
              <a:buNone/>
            </a:pPr>
            <a:endParaRPr sz="1400">
              <a:solidFill>
                <a:schemeClr val="dk1"/>
              </a:solidFill>
              <a:latin typeface="Helvetica Neue"/>
              <a:ea typeface="Helvetica Neue"/>
              <a:cs typeface="Helvetica Neue"/>
              <a:sym typeface="Helvetica Neue"/>
            </a:endParaRPr>
          </a:p>
          <a:p>
            <a:pPr marL="12700" marR="4111625" lvl="0" indent="0" algn="l" rtl="0">
              <a:lnSpc>
                <a:spcPct val="100000"/>
              </a:lnSpc>
              <a:spcBef>
                <a:spcPts val="95"/>
              </a:spcBef>
              <a:spcAft>
                <a:spcPts val="0"/>
              </a:spcAft>
              <a:buNone/>
            </a:pPr>
            <a:r>
              <a:rPr lang="en-US" sz="1400" b="1">
                <a:solidFill>
                  <a:schemeClr val="dk1"/>
                </a:solidFill>
                <a:latin typeface="Arial"/>
                <a:ea typeface="Arial"/>
                <a:cs typeface="Arial"/>
                <a:sym typeface="Arial"/>
              </a:rPr>
              <a:t>market_segment </a:t>
            </a:r>
            <a:r>
              <a:rPr lang="en-US" sz="1400">
                <a:solidFill>
                  <a:schemeClr val="dk1"/>
                </a:solidFill>
                <a:latin typeface="Helvetica Neue"/>
                <a:ea typeface="Helvetica Neue"/>
                <a:cs typeface="Helvetica Neue"/>
                <a:sym typeface="Helvetica Neue"/>
              </a:rPr>
              <a:t>: Market segment designation. </a:t>
            </a:r>
            <a:endParaRPr/>
          </a:p>
          <a:p>
            <a:pPr marL="12700" marR="4111625" lvl="0" indent="0" algn="l" rtl="0">
              <a:lnSpc>
                <a:spcPct val="100000"/>
              </a:lnSpc>
              <a:spcBef>
                <a:spcPts val="95"/>
              </a:spcBef>
              <a:spcAft>
                <a:spcPts val="0"/>
              </a:spcAft>
              <a:buNone/>
            </a:pPr>
            <a:endParaRPr sz="1400">
              <a:solidFill>
                <a:schemeClr val="dk1"/>
              </a:solidFill>
              <a:latin typeface="Helvetica Neue"/>
              <a:ea typeface="Helvetica Neue"/>
              <a:cs typeface="Helvetica Neue"/>
              <a:sym typeface="Helvetica Neue"/>
            </a:endParaRPr>
          </a:p>
          <a:p>
            <a:pPr marL="12700" marR="4111625" lvl="0" indent="0" algn="l" rtl="0">
              <a:lnSpc>
                <a:spcPct val="100000"/>
              </a:lnSpc>
              <a:spcBef>
                <a:spcPts val="95"/>
              </a:spcBef>
              <a:spcAft>
                <a:spcPts val="0"/>
              </a:spcAft>
              <a:buNone/>
            </a:pPr>
            <a:r>
              <a:rPr lang="en-US" sz="1400">
                <a:solidFill>
                  <a:schemeClr val="dk1"/>
                </a:solidFill>
                <a:latin typeface="Helvetica Neue"/>
                <a:ea typeface="Helvetica Neue"/>
                <a:cs typeface="Helvetica Neue"/>
                <a:sym typeface="Helvetica Neue"/>
              </a:rPr>
              <a:t>(TA/TO)  </a:t>
            </a:r>
            <a:r>
              <a:rPr lang="en-US" sz="1400" b="1">
                <a:solidFill>
                  <a:schemeClr val="dk1"/>
                </a:solidFill>
                <a:latin typeface="Arial"/>
                <a:ea typeface="Arial"/>
                <a:cs typeface="Arial"/>
                <a:sym typeface="Arial"/>
              </a:rPr>
              <a:t>distribution_channel </a:t>
            </a:r>
            <a:r>
              <a:rPr lang="en-US" sz="1400">
                <a:solidFill>
                  <a:schemeClr val="dk1"/>
                </a:solidFill>
                <a:latin typeface="Helvetica Neue"/>
                <a:ea typeface="Helvetica Neue"/>
                <a:cs typeface="Helvetica Neue"/>
                <a:sym typeface="Helvetica Neue"/>
              </a:rPr>
              <a:t>: Booking distribution </a:t>
            </a:r>
            <a:endParaRPr/>
          </a:p>
          <a:p>
            <a:pPr marL="12700" marR="4111625" lvl="0" indent="0" algn="l" rtl="0">
              <a:lnSpc>
                <a:spcPct val="100000"/>
              </a:lnSpc>
              <a:spcBef>
                <a:spcPts val="95"/>
              </a:spcBef>
              <a:spcAft>
                <a:spcPts val="0"/>
              </a:spcAft>
              <a:buNone/>
            </a:pPr>
            <a:endParaRPr sz="1400">
              <a:solidFill>
                <a:schemeClr val="dk1"/>
              </a:solidFill>
              <a:latin typeface="Helvetica Neue"/>
              <a:ea typeface="Helvetica Neue"/>
              <a:cs typeface="Helvetica Neue"/>
              <a:sym typeface="Helvetica Neue"/>
            </a:endParaRPr>
          </a:p>
          <a:p>
            <a:pPr marL="12700" marR="4111625" lvl="0" indent="0" algn="l" rtl="0">
              <a:lnSpc>
                <a:spcPct val="100000"/>
              </a:lnSpc>
              <a:spcBef>
                <a:spcPts val="95"/>
              </a:spcBef>
              <a:spcAft>
                <a:spcPts val="0"/>
              </a:spcAft>
              <a:buNone/>
            </a:pPr>
            <a:r>
              <a:rPr lang="en-US" sz="1400">
                <a:solidFill>
                  <a:schemeClr val="dk1"/>
                </a:solidFill>
                <a:latin typeface="Helvetica Neue"/>
                <a:ea typeface="Helvetica Neue"/>
                <a:cs typeface="Helvetica Neue"/>
                <a:sym typeface="Helvetica Neue"/>
              </a:rPr>
              <a:t>channel.(T/A/TO)  </a:t>
            </a:r>
            <a:r>
              <a:rPr lang="en-US" sz="1400" b="1">
                <a:solidFill>
                  <a:schemeClr val="dk1"/>
                </a:solidFill>
                <a:latin typeface="Arial"/>
                <a:ea typeface="Arial"/>
                <a:cs typeface="Arial"/>
                <a:sym typeface="Arial"/>
              </a:rPr>
              <a:t>is_repeated_guest </a:t>
            </a:r>
            <a:r>
              <a:rPr lang="en-US" sz="1400">
                <a:solidFill>
                  <a:schemeClr val="dk1"/>
                </a:solidFill>
                <a:latin typeface="Helvetica Neue"/>
                <a:ea typeface="Helvetica Neue"/>
                <a:cs typeface="Helvetica Neue"/>
                <a:sym typeface="Helvetica Neue"/>
              </a:rPr>
              <a:t>: is a repeated </a:t>
            </a:r>
            <a:endParaRPr/>
          </a:p>
          <a:p>
            <a:pPr marL="12700" marR="4111625" lvl="0" indent="0" algn="l" rtl="0">
              <a:lnSpc>
                <a:spcPct val="100000"/>
              </a:lnSpc>
              <a:spcBef>
                <a:spcPts val="95"/>
              </a:spcBef>
              <a:spcAft>
                <a:spcPts val="0"/>
              </a:spcAft>
              <a:buNone/>
            </a:pPr>
            <a:endParaRPr sz="1400">
              <a:solidFill>
                <a:schemeClr val="dk1"/>
              </a:solidFill>
              <a:latin typeface="Helvetica Neue"/>
              <a:ea typeface="Helvetica Neue"/>
              <a:cs typeface="Helvetica Neue"/>
              <a:sym typeface="Helvetica Neue"/>
            </a:endParaRPr>
          </a:p>
          <a:p>
            <a:pPr marL="12700" marR="4111625" lvl="0" indent="0" algn="l" rtl="0">
              <a:lnSpc>
                <a:spcPct val="100000"/>
              </a:lnSpc>
              <a:spcBef>
                <a:spcPts val="95"/>
              </a:spcBef>
              <a:spcAft>
                <a:spcPts val="0"/>
              </a:spcAft>
              <a:buNone/>
            </a:pPr>
            <a:r>
              <a:rPr lang="en-US" sz="1400">
                <a:solidFill>
                  <a:schemeClr val="dk1"/>
                </a:solidFill>
                <a:latin typeface="Helvetica Neue"/>
                <a:ea typeface="Helvetica Neue"/>
                <a:cs typeface="Helvetica Neue"/>
                <a:sym typeface="Helvetica Neue"/>
              </a:rPr>
              <a:t>guest (1) or not (0)</a:t>
            </a:r>
            <a:endParaRPr sz="1400">
              <a:solidFill>
                <a:schemeClr val="dk1"/>
              </a:solidFill>
              <a:latin typeface="Helvetica Neue"/>
              <a:ea typeface="Helvetica Neue"/>
              <a:cs typeface="Helvetica Neue"/>
              <a:sym typeface="Helvetica Neue"/>
            </a:endParaRPr>
          </a:p>
          <a:p>
            <a:pPr marL="12700" marR="165735" lvl="0" indent="0" algn="l" rtl="0">
              <a:lnSpc>
                <a:spcPct val="100000"/>
              </a:lnSpc>
              <a:spcBef>
                <a:spcPts val="5"/>
              </a:spcBef>
              <a:spcAft>
                <a:spcPts val="0"/>
              </a:spcAft>
              <a:buNone/>
            </a:pPr>
            <a:endParaRPr sz="1400" b="1">
              <a:solidFill>
                <a:schemeClr val="dk1"/>
              </a:solidFill>
              <a:latin typeface="Arial"/>
              <a:ea typeface="Arial"/>
              <a:cs typeface="Arial"/>
              <a:sym typeface="Arial"/>
            </a:endParaRPr>
          </a:p>
          <a:p>
            <a:pPr marL="12700" marR="6014085" lvl="0" indent="0" algn="l" rtl="0">
              <a:lnSpc>
                <a:spcPct val="100000"/>
              </a:lnSpc>
              <a:spcBef>
                <a:spcPts val="5"/>
              </a:spcBef>
              <a:spcAft>
                <a:spcPts val="0"/>
              </a:spcAft>
              <a:buNone/>
            </a:pPr>
            <a:endParaRPr sz="1400">
              <a:solidFill>
                <a:schemeClr val="dk1"/>
              </a:solidFill>
              <a:latin typeface="Helvetica Neue"/>
              <a:ea typeface="Helvetica Neue"/>
              <a:cs typeface="Helvetica Neue"/>
              <a:sym typeface="Helvetica Neue"/>
            </a:endParaRPr>
          </a:p>
          <a:p>
            <a:pPr marL="12700" marR="0" lvl="0" indent="0" algn="l" rtl="0">
              <a:lnSpc>
                <a:spcPct val="100000"/>
              </a:lnSpc>
              <a:spcBef>
                <a:spcPts val="10"/>
              </a:spcBef>
              <a:spcAft>
                <a:spcPts val="0"/>
              </a:spcAft>
              <a:buNone/>
            </a:pPr>
            <a:endParaRPr sz="1400">
              <a:solidFill>
                <a:schemeClr val="dk1"/>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pSp>
        <p:nvGrpSpPr>
          <p:cNvPr id="102" name="Google Shape;102;p6"/>
          <p:cNvGrpSpPr/>
          <p:nvPr/>
        </p:nvGrpSpPr>
        <p:grpSpPr>
          <a:xfrm>
            <a:off x="0" y="0"/>
            <a:ext cx="8495665" cy="457200"/>
            <a:chOff x="0" y="0"/>
            <a:chExt cx="8495665" cy="457200"/>
          </a:xfrm>
        </p:grpSpPr>
        <p:sp>
          <p:nvSpPr>
            <p:cNvPr id="103" name="Google Shape;103;p6"/>
            <p:cNvSpPr/>
            <p:nvPr/>
          </p:nvSpPr>
          <p:spPr>
            <a:xfrm>
              <a:off x="0" y="0"/>
              <a:ext cx="8495665" cy="457200"/>
            </a:xfrm>
            <a:custGeom>
              <a:avLst/>
              <a:gdLst/>
              <a:ahLst/>
              <a:cxnLst/>
              <a:rect l="l" t="t" r="r" b="b"/>
              <a:pathLst>
                <a:path w="8495665" h="457200" extrusionOk="0">
                  <a:moveTo>
                    <a:pt x="8495411" y="0"/>
                  </a:moveTo>
                  <a:lnTo>
                    <a:pt x="0" y="0"/>
                  </a:lnTo>
                  <a:lnTo>
                    <a:pt x="0" y="457200"/>
                  </a:lnTo>
                  <a:lnTo>
                    <a:pt x="8495411" y="457200"/>
                  </a:lnTo>
                  <a:lnTo>
                    <a:pt x="8495411" y="0"/>
                  </a:lnTo>
                  <a:close/>
                </a:path>
              </a:pathLst>
            </a:custGeom>
            <a:solidFill>
              <a:srgbClr val="2020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6"/>
            <p:cNvSpPr/>
            <p:nvPr/>
          </p:nvSpPr>
          <p:spPr>
            <a:xfrm>
              <a:off x="0" y="0"/>
              <a:ext cx="8495665" cy="457200"/>
            </a:xfrm>
            <a:custGeom>
              <a:avLst/>
              <a:gdLst/>
              <a:ahLst/>
              <a:cxnLst/>
              <a:rect l="l" t="t" r="r" b="b"/>
              <a:pathLst>
                <a:path w="8495665" h="457200" extrusionOk="0">
                  <a:moveTo>
                    <a:pt x="0" y="457200"/>
                  </a:moveTo>
                  <a:lnTo>
                    <a:pt x="8495411" y="457200"/>
                  </a:lnTo>
                  <a:lnTo>
                    <a:pt x="8495411" y="0"/>
                  </a:lnTo>
                  <a:lnTo>
                    <a:pt x="0" y="0"/>
                  </a:lnTo>
                  <a:lnTo>
                    <a:pt x="0" y="457200"/>
                  </a:lnTo>
                  <a:close/>
                </a:path>
              </a:pathLst>
            </a:custGeom>
            <a:noFill/>
            <a:ln w="25400" cap="flat" cmpd="sng">
              <a:solidFill>
                <a:srgbClr val="20202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5" name="Google Shape;105;p6"/>
          <p:cNvSpPr txBox="1"/>
          <p:nvPr/>
        </p:nvSpPr>
        <p:spPr>
          <a:xfrm>
            <a:off x="78739" y="70358"/>
            <a:ext cx="5688965" cy="391160"/>
          </a:xfrm>
          <a:prstGeom prst="rect">
            <a:avLst/>
          </a:prstGeom>
          <a:noFill/>
          <a:ln>
            <a:noFill/>
          </a:ln>
        </p:spPr>
        <p:txBody>
          <a:bodyPr spcFirstLastPara="1" wrap="square" lIns="0" tIns="12700" rIns="0" bIns="0" anchor="t" anchorCtr="0">
            <a:spAutoFit/>
          </a:bodyPr>
          <a:lstStyle/>
          <a:p>
            <a:pPr marL="497840" marR="0" lvl="0" indent="-485775" algn="l" rtl="0">
              <a:lnSpc>
                <a:spcPct val="100000"/>
              </a:lnSpc>
              <a:spcBef>
                <a:spcPts val="0"/>
              </a:spcBef>
              <a:spcAft>
                <a:spcPts val="0"/>
              </a:spcAft>
              <a:buClr>
                <a:srgbClr val="FF4646"/>
              </a:buClr>
              <a:buSzPts val="2800"/>
              <a:buFont typeface="Noto Sans Symbols"/>
              <a:buChar char="❖"/>
            </a:pPr>
            <a:r>
              <a:rPr lang="en-US" sz="2400" b="1">
                <a:solidFill>
                  <a:srgbClr val="FF4646"/>
                </a:solidFill>
                <a:latin typeface="Arial"/>
                <a:ea typeface="Arial"/>
                <a:cs typeface="Arial"/>
                <a:sym typeface="Arial"/>
              </a:rPr>
              <a:t>Data Collection and Understanding:</a:t>
            </a:r>
            <a:endParaRPr sz="2400">
              <a:solidFill>
                <a:schemeClr val="dk1"/>
              </a:solidFill>
              <a:latin typeface="Arial"/>
              <a:ea typeface="Arial"/>
              <a:cs typeface="Arial"/>
              <a:sym typeface="Arial"/>
            </a:endParaRPr>
          </a:p>
        </p:txBody>
      </p:sp>
      <p:sp>
        <p:nvSpPr>
          <p:cNvPr id="106" name="Google Shape;106;p6"/>
          <p:cNvSpPr txBox="1"/>
          <p:nvPr/>
        </p:nvSpPr>
        <p:spPr>
          <a:xfrm>
            <a:off x="78739" y="570738"/>
            <a:ext cx="8976360" cy="4321055"/>
          </a:xfrm>
          <a:prstGeom prst="rect">
            <a:avLst/>
          </a:prstGeom>
          <a:noFill/>
          <a:ln>
            <a:noFill/>
          </a:ln>
        </p:spPr>
        <p:txBody>
          <a:bodyPr spcFirstLastPara="1" wrap="square" lIns="0" tIns="12050" rIns="0" bIns="0" anchor="t" anchorCtr="0">
            <a:spAutoFit/>
          </a:bodyPr>
          <a:lstStyle/>
          <a:p>
            <a:pPr marL="12700" marR="165735" lvl="0" indent="0" algn="l" rtl="0">
              <a:lnSpc>
                <a:spcPct val="100000"/>
              </a:lnSpc>
              <a:spcBef>
                <a:spcPts val="0"/>
              </a:spcBef>
              <a:spcAft>
                <a:spcPts val="0"/>
              </a:spcAft>
              <a:buNone/>
            </a:pPr>
            <a:r>
              <a:rPr lang="en-US" sz="1400" b="1">
                <a:solidFill>
                  <a:schemeClr val="dk1"/>
                </a:solidFill>
                <a:latin typeface="Arial"/>
                <a:ea typeface="Arial"/>
                <a:cs typeface="Arial"/>
                <a:sym typeface="Arial"/>
              </a:rPr>
              <a:t>previous_cancellations </a:t>
            </a:r>
            <a:r>
              <a:rPr lang="en-US" sz="1400">
                <a:solidFill>
                  <a:schemeClr val="dk1"/>
                </a:solidFill>
                <a:latin typeface="Helvetica Neue"/>
                <a:ea typeface="Helvetica Neue"/>
                <a:cs typeface="Helvetica Neue"/>
                <a:sym typeface="Helvetica Neue"/>
              </a:rPr>
              <a:t>: Number of previous bookings that were cancelled by the customer prior to the current  booking</a:t>
            </a:r>
            <a:endParaRPr sz="1400">
              <a:solidFill>
                <a:schemeClr val="dk1"/>
              </a:solidFill>
              <a:latin typeface="Helvetica Neue"/>
              <a:ea typeface="Helvetica Neue"/>
              <a:cs typeface="Helvetica Neue"/>
              <a:sym typeface="Helvetica Neue"/>
            </a:endParaRPr>
          </a:p>
          <a:p>
            <a:pPr marL="12700" marR="355600" lvl="0" indent="0" algn="l" rtl="0">
              <a:lnSpc>
                <a:spcPct val="100000"/>
              </a:lnSpc>
              <a:spcBef>
                <a:spcPts val="0"/>
              </a:spcBef>
              <a:spcAft>
                <a:spcPts val="0"/>
              </a:spcAft>
              <a:buNone/>
            </a:pPr>
            <a:endParaRPr sz="1400" b="1">
              <a:solidFill>
                <a:schemeClr val="dk1"/>
              </a:solidFill>
              <a:latin typeface="Arial"/>
              <a:ea typeface="Arial"/>
              <a:cs typeface="Arial"/>
              <a:sym typeface="Arial"/>
            </a:endParaRPr>
          </a:p>
          <a:p>
            <a:pPr marL="12700" marR="355600" lvl="0" indent="0" algn="l" rtl="0">
              <a:lnSpc>
                <a:spcPct val="100000"/>
              </a:lnSpc>
              <a:spcBef>
                <a:spcPts val="0"/>
              </a:spcBef>
              <a:spcAft>
                <a:spcPts val="0"/>
              </a:spcAft>
              <a:buNone/>
            </a:pPr>
            <a:r>
              <a:rPr lang="en-US" sz="1400" b="1">
                <a:solidFill>
                  <a:schemeClr val="dk1"/>
                </a:solidFill>
                <a:latin typeface="Arial"/>
                <a:ea typeface="Arial"/>
                <a:cs typeface="Arial"/>
                <a:sym typeface="Arial"/>
              </a:rPr>
              <a:t>previous_bookings_not_canceled </a:t>
            </a:r>
            <a:r>
              <a:rPr lang="en-US" sz="1400">
                <a:solidFill>
                  <a:schemeClr val="dk1"/>
                </a:solidFill>
                <a:latin typeface="Helvetica Neue"/>
                <a:ea typeface="Helvetica Neue"/>
                <a:cs typeface="Helvetica Neue"/>
                <a:sym typeface="Helvetica Neue"/>
              </a:rPr>
              <a:t>: Number of previous bookings not cancelled by the customer prior to the  current booking</a:t>
            </a:r>
            <a:endParaRPr sz="1400">
              <a:solidFill>
                <a:schemeClr val="dk1"/>
              </a:solidFill>
              <a:latin typeface="Helvetica Neue"/>
              <a:ea typeface="Helvetica Neue"/>
              <a:cs typeface="Helvetica Neue"/>
              <a:sym typeface="Helvetica Neue"/>
            </a:endParaRPr>
          </a:p>
          <a:p>
            <a:pPr marL="12700" marR="0" lvl="0" indent="0" algn="l" rtl="0">
              <a:lnSpc>
                <a:spcPct val="100000"/>
              </a:lnSpc>
              <a:spcBef>
                <a:spcPts val="0"/>
              </a:spcBef>
              <a:spcAft>
                <a:spcPts val="0"/>
              </a:spcAft>
              <a:buNone/>
            </a:pPr>
            <a:endParaRPr sz="1400" b="1">
              <a:solidFill>
                <a:schemeClr val="dk1"/>
              </a:solidFill>
              <a:latin typeface="Arial"/>
              <a:ea typeface="Arial"/>
              <a:cs typeface="Arial"/>
              <a:sym typeface="Arial"/>
            </a:endParaRPr>
          </a:p>
          <a:p>
            <a:pPr marL="12700" marR="0" lvl="0" indent="0" algn="l" rtl="0">
              <a:lnSpc>
                <a:spcPct val="100000"/>
              </a:lnSpc>
              <a:spcBef>
                <a:spcPts val="0"/>
              </a:spcBef>
              <a:spcAft>
                <a:spcPts val="0"/>
              </a:spcAft>
              <a:buNone/>
            </a:pPr>
            <a:r>
              <a:rPr lang="en-US" sz="1400" b="1">
                <a:solidFill>
                  <a:schemeClr val="dk1"/>
                </a:solidFill>
                <a:latin typeface="Arial"/>
                <a:ea typeface="Arial"/>
                <a:cs typeface="Arial"/>
                <a:sym typeface="Arial"/>
              </a:rPr>
              <a:t>reserved_room_type </a:t>
            </a:r>
            <a:r>
              <a:rPr lang="en-US" sz="1400">
                <a:solidFill>
                  <a:schemeClr val="dk1"/>
                </a:solidFill>
                <a:latin typeface="Helvetica Neue"/>
                <a:ea typeface="Helvetica Neue"/>
                <a:cs typeface="Helvetica Neue"/>
                <a:sym typeface="Helvetica Neue"/>
              </a:rPr>
              <a:t>: Code of room type reserved.</a:t>
            </a:r>
            <a:endParaRPr sz="1400">
              <a:solidFill>
                <a:schemeClr val="dk1"/>
              </a:solidFill>
              <a:latin typeface="Helvetica Neue"/>
              <a:ea typeface="Helvetica Neue"/>
              <a:cs typeface="Helvetica Neue"/>
              <a:sym typeface="Helvetica Neue"/>
            </a:endParaRPr>
          </a:p>
          <a:p>
            <a:pPr marL="12700" marR="0" lvl="0" indent="0" algn="l" rtl="0">
              <a:lnSpc>
                <a:spcPct val="100000"/>
              </a:lnSpc>
              <a:spcBef>
                <a:spcPts val="0"/>
              </a:spcBef>
              <a:spcAft>
                <a:spcPts val="0"/>
              </a:spcAft>
              <a:buNone/>
            </a:pPr>
            <a:endParaRPr sz="1400" b="1">
              <a:solidFill>
                <a:schemeClr val="dk1"/>
              </a:solidFill>
              <a:latin typeface="Arial"/>
              <a:ea typeface="Arial"/>
              <a:cs typeface="Arial"/>
              <a:sym typeface="Arial"/>
            </a:endParaRPr>
          </a:p>
          <a:p>
            <a:pPr marL="12700" marR="0" lvl="0" indent="0" algn="l" rtl="0">
              <a:lnSpc>
                <a:spcPct val="100000"/>
              </a:lnSpc>
              <a:spcBef>
                <a:spcPts val="0"/>
              </a:spcBef>
              <a:spcAft>
                <a:spcPts val="0"/>
              </a:spcAft>
              <a:buNone/>
            </a:pPr>
            <a:r>
              <a:rPr lang="en-US" sz="1400" b="1">
                <a:solidFill>
                  <a:schemeClr val="dk1"/>
                </a:solidFill>
                <a:latin typeface="Arial"/>
                <a:ea typeface="Arial"/>
                <a:cs typeface="Arial"/>
                <a:sym typeface="Arial"/>
              </a:rPr>
              <a:t>assigned_room_type </a:t>
            </a:r>
            <a:r>
              <a:rPr lang="en-US" sz="1400">
                <a:solidFill>
                  <a:schemeClr val="dk1"/>
                </a:solidFill>
                <a:latin typeface="Helvetica Neue"/>
                <a:ea typeface="Helvetica Neue"/>
                <a:cs typeface="Helvetica Neue"/>
                <a:sym typeface="Helvetica Neue"/>
              </a:rPr>
              <a:t>: Code for the type of room assigned to the booking.</a:t>
            </a:r>
            <a:endParaRPr sz="1400">
              <a:solidFill>
                <a:schemeClr val="dk1"/>
              </a:solidFill>
              <a:latin typeface="Helvetica Neue"/>
              <a:ea typeface="Helvetica Neue"/>
              <a:cs typeface="Helvetica Neue"/>
              <a:sym typeface="Helvetica Neue"/>
            </a:endParaRPr>
          </a:p>
          <a:p>
            <a:pPr marL="12700" marR="0" lvl="0" indent="0" algn="l" rtl="0">
              <a:lnSpc>
                <a:spcPct val="100000"/>
              </a:lnSpc>
              <a:spcBef>
                <a:spcPts val="0"/>
              </a:spcBef>
              <a:spcAft>
                <a:spcPts val="0"/>
              </a:spcAft>
              <a:buNone/>
            </a:pPr>
            <a:endParaRPr sz="1400" b="1">
              <a:solidFill>
                <a:schemeClr val="dk1"/>
              </a:solidFill>
              <a:latin typeface="Arial"/>
              <a:ea typeface="Arial"/>
              <a:cs typeface="Arial"/>
              <a:sym typeface="Arial"/>
            </a:endParaRPr>
          </a:p>
          <a:p>
            <a:pPr marL="12700" marR="0" lvl="0" indent="0" algn="l" rtl="0">
              <a:lnSpc>
                <a:spcPct val="100000"/>
              </a:lnSpc>
              <a:spcBef>
                <a:spcPts val="0"/>
              </a:spcBef>
              <a:spcAft>
                <a:spcPts val="0"/>
              </a:spcAft>
              <a:buNone/>
            </a:pPr>
            <a:r>
              <a:rPr lang="en-US" sz="1400" b="1">
                <a:solidFill>
                  <a:schemeClr val="dk1"/>
                </a:solidFill>
                <a:latin typeface="Arial"/>
                <a:ea typeface="Arial"/>
                <a:cs typeface="Arial"/>
                <a:sym typeface="Arial"/>
              </a:rPr>
              <a:t>booking_changes </a:t>
            </a:r>
            <a:r>
              <a:rPr lang="en-US" sz="1400">
                <a:solidFill>
                  <a:schemeClr val="dk1"/>
                </a:solidFill>
                <a:latin typeface="Helvetica Neue"/>
                <a:ea typeface="Helvetica Neue"/>
                <a:cs typeface="Helvetica Neue"/>
                <a:sym typeface="Helvetica Neue"/>
              </a:rPr>
              <a:t>: Number of changes made to the booking from the moment the booking was entered on the</a:t>
            </a:r>
            <a:endParaRPr sz="1400">
              <a:solidFill>
                <a:schemeClr val="dk1"/>
              </a:solidFill>
              <a:latin typeface="Helvetica Neue"/>
              <a:ea typeface="Helvetica Neue"/>
              <a:cs typeface="Helvetica Neue"/>
              <a:sym typeface="Helvetica Neue"/>
            </a:endParaRPr>
          </a:p>
          <a:p>
            <a:pPr marL="12700" marR="4220845" lvl="0" indent="0" algn="l" rtl="0">
              <a:lnSpc>
                <a:spcPct val="100000"/>
              </a:lnSpc>
              <a:spcBef>
                <a:spcPts val="0"/>
              </a:spcBef>
              <a:spcAft>
                <a:spcPts val="0"/>
              </a:spcAft>
              <a:buNone/>
            </a:pPr>
            <a:r>
              <a:rPr lang="en-US" sz="1400">
                <a:solidFill>
                  <a:schemeClr val="dk1"/>
                </a:solidFill>
                <a:latin typeface="Helvetica Neue"/>
                <a:ea typeface="Helvetica Neue"/>
                <a:cs typeface="Helvetica Neue"/>
                <a:sym typeface="Helvetica Neue"/>
              </a:rPr>
              <a:t>PMS until the moment of check-in or cancellation  </a:t>
            </a:r>
            <a:endParaRPr sz="1400">
              <a:solidFill>
                <a:schemeClr val="dk1"/>
              </a:solidFill>
              <a:latin typeface="Helvetica Neue"/>
              <a:ea typeface="Helvetica Neue"/>
              <a:cs typeface="Helvetica Neue"/>
              <a:sym typeface="Helvetica Neue"/>
            </a:endParaRPr>
          </a:p>
          <a:p>
            <a:pPr marL="12700" marR="4220845" lvl="0" indent="0" algn="l" rtl="0">
              <a:lnSpc>
                <a:spcPct val="100000"/>
              </a:lnSpc>
              <a:spcBef>
                <a:spcPts val="0"/>
              </a:spcBef>
              <a:spcAft>
                <a:spcPts val="0"/>
              </a:spcAft>
              <a:buNone/>
            </a:pPr>
            <a:endParaRPr sz="1400" b="1">
              <a:solidFill>
                <a:schemeClr val="dk1"/>
              </a:solidFill>
              <a:latin typeface="Helvetica Neue"/>
              <a:ea typeface="Helvetica Neue"/>
              <a:cs typeface="Helvetica Neue"/>
              <a:sym typeface="Helvetica Neue"/>
            </a:endParaRPr>
          </a:p>
          <a:p>
            <a:pPr marL="12700" marR="4220845" lvl="0" indent="0" algn="l" rtl="0">
              <a:lnSpc>
                <a:spcPct val="100000"/>
              </a:lnSpc>
              <a:spcBef>
                <a:spcPts val="0"/>
              </a:spcBef>
              <a:spcAft>
                <a:spcPts val="0"/>
              </a:spcAft>
              <a:buNone/>
            </a:pPr>
            <a:r>
              <a:rPr lang="en-US" sz="1400" b="1">
                <a:solidFill>
                  <a:schemeClr val="dk1"/>
                </a:solidFill>
                <a:latin typeface="Arial"/>
                <a:ea typeface="Arial"/>
                <a:cs typeface="Arial"/>
                <a:sym typeface="Arial"/>
              </a:rPr>
              <a:t>deposit_type </a:t>
            </a:r>
            <a:r>
              <a:rPr lang="en-US" sz="1400">
                <a:solidFill>
                  <a:schemeClr val="dk1"/>
                </a:solidFill>
                <a:latin typeface="Helvetica Neue"/>
                <a:ea typeface="Helvetica Neue"/>
                <a:cs typeface="Helvetica Neue"/>
                <a:sym typeface="Helvetica Neue"/>
              </a:rPr>
              <a:t>: No Deposit, Non Refund , Refundable.  </a:t>
            </a:r>
            <a:endParaRPr sz="1400">
              <a:solidFill>
                <a:schemeClr val="dk1"/>
              </a:solidFill>
              <a:latin typeface="Helvetica Neue"/>
              <a:ea typeface="Helvetica Neue"/>
              <a:cs typeface="Helvetica Neue"/>
              <a:sym typeface="Helvetica Neue"/>
            </a:endParaRPr>
          </a:p>
          <a:p>
            <a:pPr marL="12700" marR="4220845" lvl="0" indent="0" algn="l" rtl="0">
              <a:lnSpc>
                <a:spcPct val="100000"/>
              </a:lnSpc>
              <a:spcBef>
                <a:spcPts val="0"/>
              </a:spcBef>
              <a:spcAft>
                <a:spcPts val="0"/>
              </a:spcAft>
              <a:buNone/>
            </a:pPr>
            <a:endParaRPr sz="1400" b="1">
              <a:solidFill>
                <a:schemeClr val="dk1"/>
              </a:solidFill>
              <a:latin typeface="Helvetica Neue"/>
              <a:ea typeface="Helvetica Neue"/>
              <a:cs typeface="Helvetica Neue"/>
              <a:sym typeface="Helvetica Neue"/>
            </a:endParaRPr>
          </a:p>
          <a:p>
            <a:pPr marL="12700" marR="4220845" lvl="0" indent="0" algn="l" rtl="0">
              <a:lnSpc>
                <a:spcPct val="100000"/>
              </a:lnSpc>
              <a:spcBef>
                <a:spcPts val="0"/>
              </a:spcBef>
              <a:spcAft>
                <a:spcPts val="0"/>
              </a:spcAft>
              <a:buNone/>
            </a:pPr>
            <a:r>
              <a:rPr lang="en-US" sz="1400" b="1">
                <a:solidFill>
                  <a:schemeClr val="dk1"/>
                </a:solidFill>
                <a:latin typeface="Arial"/>
                <a:ea typeface="Arial"/>
                <a:cs typeface="Arial"/>
                <a:sym typeface="Arial"/>
              </a:rPr>
              <a:t>agent </a:t>
            </a:r>
            <a:r>
              <a:rPr lang="en-US" sz="1400">
                <a:solidFill>
                  <a:schemeClr val="dk1"/>
                </a:solidFill>
                <a:latin typeface="Helvetica Neue"/>
                <a:ea typeface="Helvetica Neue"/>
                <a:cs typeface="Helvetica Neue"/>
                <a:sym typeface="Helvetica Neue"/>
              </a:rPr>
              <a:t>: ID of the travel agency that made the booking  </a:t>
            </a:r>
            <a:endParaRPr sz="1400">
              <a:solidFill>
                <a:schemeClr val="dk1"/>
              </a:solidFill>
              <a:latin typeface="Helvetica Neue"/>
              <a:ea typeface="Helvetica Neue"/>
              <a:cs typeface="Helvetica Neue"/>
              <a:sym typeface="Helvetica Neue"/>
            </a:endParaRPr>
          </a:p>
          <a:p>
            <a:pPr marL="12700" marR="4220845" lvl="0" indent="0" algn="l" rtl="0">
              <a:lnSpc>
                <a:spcPct val="100000"/>
              </a:lnSpc>
              <a:spcBef>
                <a:spcPts val="0"/>
              </a:spcBef>
              <a:spcAft>
                <a:spcPts val="0"/>
              </a:spcAft>
              <a:buNone/>
            </a:pPr>
            <a:endParaRPr sz="1400" b="1">
              <a:solidFill>
                <a:schemeClr val="dk1"/>
              </a:solidFill>
              <a:latin typeface="Helvetica Neue"/>
              <a:ea typeface="Helvetica Neue"/>
              <a:cs typeface="Helvetica Neue"/>
              <a:sym typeface="Helvetica Neue"/>
            </a:endParaRPr>
          </a:p>
          <a:p>
            <a:pPr marL="12700" marR="4220845" lvl="0" indent="0" algn="l" rtl="0">
              <a:lnSpc>
                <a:spcPct val="100000"/>
              </a:lnSpc>
              <a:spcBef>
                <a:spcPts val="0"/>
              </a:spcBef>
              <a:spcAft>
                <a:spcPts val="0"/>
              </a:spcAft>
              <a:buNone/>
            </a:pPr>
            <a:r>
              <a:rPr lang="en-US" sz="1400" b="1">
                <a:solidFill>
                  <a:schemeClr val="dk1"/>
                </a:solidFill>
                <a:latin typeface="Arial"/>
                <a:ea typeface="Arial"/>
                <a:cs typeface="Arial"/>
                <a:sym typeface="Arial"/>
              </a:rPr>
              <a:t>company </a:t>
            </a:r>
            <a:r>
              <a:rPr lang="en-US" sz="1400">
                <a:solidFill>
                  <a:schemeClr val="dk1"/>
                </a:solidFill>
                <a:latin typeface="Helvetica Neue"/>
                <a:ea typeface="Helvetica Neue"/>
                <a:cs typeface="Helvetica Neue"/>
                <a:sym typeface="Helvetica Neue"/>
              </a:rPr>
              <a:t>: ID of the company/entity that made the booking .</a:t>
            </a:r>
            <a:endParaRPr sz="1400">
              <a:solidFill>
                <a:schemeClr val="dk1"/>
              </a:solidFill>
              <a:latin typeface="Helvetica Neue"/>
              <a:ea typeface="Helvetica Neue"/>
              <a:cs typeface="Helvetica Neue"/>
              <a:sym typeface="Helvetica Neue"/>
            </a:endParaRPr>
          </a:p>
          <a:p>
            <a:pPr marL="12700" marR="0" lvl="0" indent="0" algn="l" rtl="0">
              <a:lnSpc>
                <a:spcPct val="100000"/>
              </a:lnSpc>
              <a:spcBef>
                <a:spcPts val="0"/>
              </a:spcBef>
              <a:spcAft>
                <a:spcPts val="0"/>
              </a:spcAft>
              <a:buNone/>
            </a:pPr>
            <a:endParaRPr sz="1400" b="1">
              <a:solidFill>
                <a:schemeClr val="dk1"/>
              </a:solidFill>
              <a:latin typeface="Arial"/>
              <a:ea typeface="Arial"/>
              <a:cs typeface="Arial"/>
              <a:sym typeface="Arial"/>
            </a:endParaRPr>
          </a:p>
          <a:p>
            <a:pPr marL="12700" marR="0" lvl="0" indent="0" algn="l" rtl="0">
              <a:lnSpc>
                <a:spcPct val="100000"/>
              </a:lnSpc>
              <a:spcBef>
                <a:spcPts val="0"/>
              </a:spcBef>
              <a:spcAft>
                <a:spcPts val="0"/>
              </a:spcAft>
              <a:buNone/>
            </a:pPr>
            <a:r>
              <a:rPr lang="en-US" sz="1400" b="1">
                <a:solidFill>
                  <a:schemeClr val="dk1"/>
                </a:solidFill>
                <a:latin typeface="Arial"/>
                <a:ea typeface="Arial"/>
                <a:cs typeface="Arial"/>
                <a:sym typeface="Arial"/>
              </a:rPr>
              <a:t>days_in_waiting_list </a:t>
            </a:r>
            <a:r>
              <a:rPr lang="en-US" sz="1400">
                <a:solidFill>
                  <a:schemeClr val="dk1"/>
                </a:solidFill>
                <a:latin typeface="Helvetica Neue"/>
                <a:ea typeface="Helvetica Neue"/>
                <a:cs typeface="Helvetica Neue"/>
                <a:sym typeface="Helvetica Neue"/>
              </a:rPr>
              <a:t>: Number of days the booking was in the waiting list before it was confirmed to the customer</a:t>
            </a:r>
            <a:endParaRPr sz="1400">
              <a:solidFill>
                <a:schemeClr val="dk1"/>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grpSp>
        <p:nvGrpSpPr>
          <p:cNvPr id="111" name="Google Shape;111;p7"/>
          <p:cNvGrpSpPr/>
          <p:nvPr/>
        </p:nvGrpSpPr>
        <p:grpSpPr>
          <a:xfrm>
            <a:off x="0" y="0"/>
            <a:ext cx="8495665" cy="457200"/>
            <a:chOff x="0" y="0"/>
            <a:chExt cx="8495665" cy="457200"/>
          </a:xfrm>
        </p:grpSpPr>
        <p:sp>
          <p:nvSpPr>
            <p:cNvPr id="112" name="Google Shape;112;p7"/>
            <p:cNvSpPr/>
            <p:nvPr/>
          </p:nvSpPr>
          <p:spPr>
            <a:xfrm>
              <a:off x="0" y="0"/>
              <a:ext cx="8495665" cy="457200"/>
            </a:xfrm>
            <a:custGeom>
              <a:avLst/>
              <a:gdLst/>
              <a:ahLst/>
              <a:cxnLst/>
              <a:rect l="l" t="t" r="r" b="b"/>
              <a:pathLst>
                <a:path w="8495665" h="457200" extrusionOk="0">
                  <a:moveTo>
                    <a:pt x="8495411" y="0"/>
                  </a:moveTo>
                  <a:lnTo>
                    <a:pt x="0" y="0"/>
                  </a:lnTo>
                  <a:lnTo>
                    <a:pt x="0" y="457200"/>
                  </a:lnTo>
                  <a:lnTo>
                    <a:pt x="8495411" y="457200"/>
                  </a:lnTo>
                  <a:lnTo>
                    <a:pt x="8495411" y="0"/>
                  </a:lnTo>
                  <a:close/>
                </a:path>
              </a:pathLst>
            </a:custGeom>
            <a:solidFill>
              <a:srgbClr val="2020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7"/>
            <p:cNvSpPr/>
            <p:nvPr/>
          </p:nvSpPr>
          <p:spPr>
            <a:xfrm>
              <a:off x="0" y="0"/>
              <a:ext cx="8495665" cy="457200"/>
            </a:xfrm>
            <a:custGeom>
              <a:avLst/>
              <a:gdLst/>
              <a:ahLst/>
              <a:cxnLst/>
              <a:rect l="l" t="t" r="r" b="b"/>
              <a:pathLst>
                <a:path w="8495665" h="457200" extrusionOk="0">
                  <a:moveTo>
                    <a:pt x="0" y="457200"/>
                  </a:moveTo>
                  <a:lnTo>
                    <a:pt x="8495411" y="457200"/>
                  </a:lnTo>
                  <a:lnTo>
                    <a:pt x="8495411" y="0"/>
                  </a:lnTo>
                  <a:lnTo>
                    <a:pt x="0" y="0"/>
                  </a:lnTo>
                  <a:lnTo>
                    <a:pt x="0" y="457200"/>
                  </a:lnTo>
                  <a:close/>
                </a:path>
              </a:pathLst>
            </a:custGeom>
            <a:noFill/>
            <a:ln w="25400" cap="flat" cmpd="sng">
              <a:solidFill>
                <a:srgbClr val="20202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4" name="Google Shape;114;p7"/>
          <p:cNvSpPr txBox="1"/>
          <p:nvPr/>
        </p:nvSpPr>
        <p:spPr>
          <a:xfrm>
            <a:off x="78739" y="70358"/>
            <a:ext cx="5688965" cy="391160"/>
          </a:xfrm>
          <a:prstGeom prst="rect">
            <a:avLst/>
          </a:prstGeom>
          <a:noFill/>
          <a:ln>
            <a:noFill/>
          </a:ln>
        </p:spPr>
        <p:txBody>
          <a:bodyPr spcFirstLastPara="1" wrap="square" lIns="0" tIns="12700" rIns="0" bIns="0" anchor="t" anchorCtr="0">
            <a:spAutoFit/>
          </a:bodyPr>
          <a:lstStyle/>
          <a:p>
            <a:pPr marL="497840" marR="0" lvl="0" indent="-485775" algn="l" rtl="0">
              <a:lnSpc>
                <a:spcPct val="100000"/>
              </a:lnSpc>
              <a:spcBef>
                <a:spcPts val="0"/>
              </a:spcBef>
              <a:spcAft>
                <a:spcPts val="0"/>
              </a:spcAft>
              <a:buClr>
                <a:srgbClr val="FF4646"/>
              </a:buClr>
              <a:buSzPts val="2800"/>
              <a:buFont typeface="Noto Sans Symbols"/>
              <a:buChar char="❖"/>
            </a:pPr>
            <a:r>
              <a:rPr lang="en-US" sz="2400" b="1">
                <a:solidFill>
                  <a:srgbClr val="FF4646"/>
                </a:solidFill>
                <a:latin typeface="Arial"/>
                <a:ea typeface="Arial"/>
                <a:cs typeface="Arial"/>
                <a:sym typeface="Arial"/>
              </a:rPr>
              <a:t>Data Collection and Understanding:</a:t>
            </a:r>
            <a:endParaRPr sz="2400">
              <a:solidFill>
                <a:schemeClr val="dk1"/>
              </a:solidFill>
              <a:latin typeface="Arial"/>
              <a:ea typeface="Arial"/>
              <a:cs typeface="Arial"/>
              <a:sym typeface="Arial"/>
            </a:endParaRPr>
          </a:p>
        </p:txBody>
      </p:sp>
      <p:sp>
        <p:nvSpPr>
          <p:cNvPr id="115" name="Google Shape;115;p7"/>
          <p:cNvSpPr txBox="1"/>
          <p:nvPr/>
        </p:nvSpPr>
        <p:spPr>
          <a:xfrm>
            <a:off x="78739" y="540308"/>
            <a:ext cx="8976360" cy="4751942"/>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Arial"/>
                <a:ea typeface="Arial"/>
                <a:cs typeface="Arial"/>
                <a:sym typeface="Arial"/>
              </a:rPr>
              <a:t>customer_type </a:t>
            </a:r>
            <a:r>
              <a:rPr lang="en-US" sz="1400">
                <a:solidFill>
                  <a:schemeClr val="dk1"/>
                </a:solidFill>
                <a:latin typeface="Helvetica Neue"/>
                <a:ea typeface="Helvetica Neue"/>
                <a:cs typeface="Helvetica Neue"/>
                <a:sym typeface="Helvetica Neue"/>
              </a:rPr>
              <a:t>: type of customer. Contract,Group,transient,Transient party.</a:t>
            </a:r>
            <a:endParaRPr/>
          </a:p>
          <a:p>
            <a:pPr marL="12700" marR="0" lvl="0" indent="0" algn="l" rtl="0">
              <a:lnSpc>
                <a:spcPct val="100000"/>
              </a:lnSpc>
              <a:spcBef>
                <a:spcPts val="0"/>
              </a:spcBef>
              <a:spcAft>
                <a:spcPts val="0"/>
              </a:spcAft>
              <a:buNone/>
            </a:pPr>
            <a:endParaRPr sz="1400">
              <a:solidFill>
                <a:schemeClr val="dk1"/>
              </a:solidFill>
              <a:latin typeface="Helvetica Neue"/>
              <a:ea typeface="Helvetica Neue"/>
              <a:cs typeface="Helvetica Neue"/>
              <a:sym typeface="Helvetica Neue"/>
            </a:endParaRPr>
          </a:p>
          <a:p>
            <a:pPr marL="12700" marR="149860" lvl="0" indent="0" algn="l" rtl="0">
              <a:lnSpc>
                <a:spcPct val="100000"/>
              </a:lnSpc>
              <a:spcBef>
                <a:spcPts val="0"/>
              </a:spcBef>
              <a:spcAft>
                <a:spcPts val="0"/>
              </a:spcAft>
              <a:buNone/>
            </a:pPr>
            <a:r>
              <a:rPr lang="en-US" sz="1400" b="1">
                <a:solidFill>
                  <a:schemeClr val="dk1"/>
                </a:solidFill>
                <a:latin typeface="Arial"/>
                <a:ea typeface="Arial"/>
                <a:cs typeface="Arial"/>
                <a:sym typeface="Arial"/>
              </a:rPr>
              <a:t>adr </a:t>
            </a:r>
            <a:r>
              <a:rPr lang="en-US" sz="1400">
                <a:solidFill>
                  <a:schemeClr val="dk1"/>
                </a:solidFill>
                <a:latin typeface="Helvetica Neue"/>
                <a:ea typeface="Helvetica Neue"/>
                <a:cs typeface="Helvetica Neue"/>
                <a:sym typeface="Helvetica Neue"/>
              </a:rPr>
              <a:t>: Average Daily Rate as defined by dividing the sum of all lodging transactions by the total number of staying  nights</a:t>
            </a:r>
            <a:endParaRPr/>
          </a:p>
          <a:p>
            <a:pPr marL="12700" marR="149860" lvl="0" indent="0" algn="l" rtl="0">
              <a:lnSpc>
                <a:spcPct val="100000"/>
              </a:lnSpc>
              <a:spcBef>
                <a:spcPts val="0"/>
              </a:spcBef>
              <a:spcAft>
                <a:spcPts val="0"/>
              </a:spcAft>
              <a:buNone/>
            </a:pPr>
            <a:endParaRPr sz="1400">
              <a:solidFill>
                <a:schemeClr val="dk1"/>
              </a:solidFill>
              <a:latin typeface="Helvetica Neue"/>
              <a:ea typeface="Helvetica Neue"/>
              <a:cs typeface="Helvetica Neue"/>
              <a:sym typeface="Helvetica Neue"/>
            </a:endParaRPr>
          </a:p>
          <a:p>
            <a:pPr marL="12700" marR="517525" lvl="0" indent="0" algn="l" rtl="0">
              <a:lnSpc>
                <a:spcPct val="100000"/>
              </a:lnSpc>
              <a:spcBef>
                <a:spcPts val="0"/>
              </a:spcBef>
              <a:spcAft>
                <a:spcPts val="0"/>
              </a:spcAft>
              <a:buNone/>
            </a:pPr>
            <a:r>
              <a:rPr lang="en-US" sz="1400" b="1">
                <a:solidFill>
                  <a:schemeClr val="dk1"/>
                </a:solidFill>
                <a:latin typeface="Arial"/>
                <a:ea typeface="Arial"/>
                <a:cs typeface="Arial"/>
                <a:sym typeface="Arial"/>
              </a:rPr>
              <a:t>required_car_parking_spaces </a:t>
            </a:r>
            <a:r>
              <a:rPr lang="en-US" sz="1400">
                <a:solidFill>
                  <a:schemeClr val="dk1"/>
                </a:solidFill>
                <a:latin typeface="Helvetica Neue"/>
                <a:ea typeface="Helvetica Neue"/>
                <a:cs typeface="Helvetica Neue"/>
                <a:sym typeface="Helvetica Neue"/>
              </a:rPr>
              <a:t>: Number of car parking spaces required by the customer  </a:t>
            </a:r>
            <a:endParaRPr/>
          </a:p>
          <a:p>
            <a:pPr marL="12700" marR="517525" lvl="0" indent="0" algn="l" rtl="0">
              <a:lnSpc>
                <a:spcPct val="100000"/>
              </a:lnSpc>
              <a:spcBef>
                <a:spcPts val="0"/>
              </a:spcBef>
              <a:spcAft>
                <a:spcPts val="0"/>
              </a:spcAft>
              <a:buNone/>
            </a:pPr>
            <a:endParaRPr sz="1400" b="1">
              <a:solidFill>
                <a:schemeClr val="dk1"/>
              </a:solidFill>
              <a:latin typeface="Helvetica Neue"/>
              <a:ea typeface="Helvetica Neue"/>
              <a:cs typeface="Helvetica Neue"/>
              <a:sym typeface="Helvetica Neue"/>
            </a:endParaRPr>
          </a:p>
          <a:p>
            <a:pPr marL="12700" marR="517525" lvl="0" indent="0" algn="l" rtl="0">
              <a:lnSpc>
                <a:spcPct val="100000"/>
              </a:lnSpc>
              <a:spcBef>
                <a:spcPts val="0"/>
              </a:spcBef>
              <a:spcAft>
                <a:spcPts val="0"/>
              </a:spcAft>
              <a:buNone/>
            </a:pPr>
            <a:r>
              <a:rPr lang="en-US" sz="1400" b="1">
                <a:solidFill>
                  <a:schemeClr val="dk1"/>
                </a:solidFill>
                <a:latin typeface="Arial"/>
                <a:ea typeface="Arial"/>
                <a:cs typeface="Arial"/>
                <a:sym typeface="Arial"/>
              </a:rPr>
              <a:t>total_of_special_requests </a:t>
            </a:r>
            <a:r>
              <a:rPr lang="en-US" sz="1400">
                <a:solidFill>
                  <a:schemeClr val="dk1"/>
                </a:solidFill>
                <a:latin typeface="Helvetica Neue"/>
                <a:ea typeface="Helvetica Neue"/>
                <a:cs typeface="Helvetica Neue"/>
                <a:sym typeface="Helvetica Neue"/>
              </a:rPr>
              <a:t>: Number of special requests made by the customer (e.g. twin bed or high floor)  </a:t>
            </a:r>
            <a:endParaRPr/>
          </a:p>
          <a:p>
            <a:pPr marL="12700" marR="517525" lvl="0" indent="0" algn="l" rtl="0">
              <a:lnSpc>
                <a:spcPct val="100000"/>
              </a:lnSpc>
              <a:spcBef>
                <a:spcPts val="0"/>
              </a:spcBef>
              <a:spcAft>
                <a:spcPts val="0"/>
              </a:spcAft>
              <a:buNone/>
            </a:pPr>
            <a:endParaRPr sz="1400" b="1">
              <a:solidFill>
                <a:schemeClr val="dk1"/>
              </a:solidFill>
              <a:latin typeface="Helvetica Neue"/>
              <a:ea typeface="Helvetica Neue"/>
              <a:cs typeface="Helvetica Neue"/>
              <a:sym typeface="Helvetica Neue"/>
            </a:endParaRPr>
          </a:p>
          <a:p>
            <a:pPr marL="12700" marR="517525" lvl="0" indent="0" algn="l" rtl="0">
              <a:lnSpc>
                <a:spcPct val="100000"/>
              </a:lnSpc>
              <a:spcBef>
                <a:spcPts val="0"/>
              </a:spcBef>
              <a:spcAft>
                <a:spcPts val="0"/>
              </a:spcAft>
              <a:buNone/>
            </a:pPr>
            <a:r>
              <a:rPr lang="en-US" sz="1400" b="1">
                <a:solidFill>
                  <a:schemeClr val="dk1"/>
                </a:solidFill>
                <a:latin typeface="Arial"/>
                <a:ea typeface="Arial"/>
                <a:cs typeface="Arial"/>
                <a:sym typeface="Arial"/>
              </a:rPr>
              <a:t>reservation_status </a:t>
            </a:r>
            <a:r>
              <a:rPr lang="en-US" sz="1400">
                <a:solidFill>
                  <a:schemeClr val="dk1"/>
                </a:solidFill>
                <a:latin typeface="Helvetica Neue"/>
                <a:ea typeface="Helvetica Neue"/>
                <a:cs typeface="Helvetica Neue"/>
                <a:sym typeface="Helvetica Neue"/>
              </a:rPr>
              <a:t>: Reservation last status.</a:t>
            </a:r>
            <a:endParaRPr/>
          </a:p>
          <a:p>
            <a:pPr marL="12700" marR="517525" lvl="0" indent="0" algn="l" rtl="0">
              <a:lnSpc>
                <a:spcPct val="100000"/>
              </a:lnSpc>
              <a:spcBef>
                <a:spcPts val="0"/>
              </a:spcBef>
              <a:spcAft>
                <a:spcPts val="0"/>
              </a:spcAft>
              <a:buNone/>
            </a:pPr>
            <a:endParaRPr sz="1400">
              <a:solidFill>
                <a:schemeClr val="dk1"/>
              </a:solidFill>
              <a:latin typeface="Helvetica Neue"/>
              <a:ea typeface="Helvetica Neue"/>
              <a:cs typeface="Helvetica Neue"/>
              <a:sym typeface="Helvetica Neue"/>
            </a:endParaRPr>
          </a:p>
          <a:p>
            <a:pPr marL="12700" marR="517525" lvl="0" indent="0" algn="l" rtl="0">
              <a:lnSpc>
                <a:spcPct val="100000"/>
              </a:lnSpc>
              <a:spcBef>
                <a:spcPts val="0"/>
              </a:spcBef>
              <a:spcAft>
                <a:spcPts val="0"/>
              </a:spcAft>
              <a:buNone/>
            </a:pPr>
            <a:r>
              <a:rPr lang="en-US" sz="1400" u="sng">
                <a:solidFill>
                  <a:schemeClr val="dk1"/>
                </a:solidFill>
                <a:highlight>
                  <a:srgbClr val="FFFF00"/>
                </a:highlight>
                <a:latin typeface="Helvetica Neue"/>
                <a:ea typeface="Helvetica Neue"/>
                <a:cs typeface="Helvetica Neue"/>
                <a:sym typeface="Helvetica Neue"/>
              </a:rPr>
              <a:t>After the adding some column in dataframe the another datatype or column is this</a:t>
            </a:r>
            <a:endParaRPr/>
          </a:p>
          <a:p>
            <a:pPr marL="12700" marR="517525" lvl="0" indent="0" algn="l" rtl="0">
              <a:lnSpc>
                <a:spcPct val="100000"/>
              </a:lnSpc>
              <a:spcBef>
                <a:spcPts val="0"/>
              </a:spcBef>
              <a:spcAft>
                <a:spcPts val="0"/>
              </a:spcAft>
              <a:buNone/>
            </a:pPr>
            <a:endParaRPr sz="1400" u="sng">
              <a:solidFill>
                <a:schemeClr val="dk1"/>
              </a:solidFill>
              <a:highlight>
                <a:srgbClr val="FFFF00"/>
              </a:highlight>
              <a:latin typeface="Helvetica Neue"/>
              <a:ea typeface="Helvetica Neue"/>
              <a:cs typeface="Helvetica Neue"/>
              <a:sym typeface="Helvetica Neue"/>
            </a:endParaRPr>
          </a:p>
          <a:p>
            <a:pPr marL="12700" marR="517525" lvl="0" indent="0" algn="l" rtl="0">
              <a:spcBef>
                <a:spcPts val="0"/>
              </a:spcBef>
              <a:spcAft>
                <a:spcPts val="0"/>
              </a:spcAft>
              <a:buNone/>
            </a:pPr>
            <a:r>
              <a:rPr lang="en-US" sz="1400" b="1">
                <a:solidFill>
                  <a:schemeClr val="dk1"/>
                </a:solidFill>
                <a:latin typeface="Arial"/>
                <a:ea typeface="Arial"/>
                <a:cs typeface="Arial"/>
                <a:sym typeface="Arial"/>
              </a:rPr>
              <a:t>total_guest </a:t>
            </a:r>
            <a:r>
              <a:rPr lang="en-US" sz="1400">
                <a:solidFill>
                  <a:schemeClr val="dk1"/>
                </a:solidFill>
                <a:latin typeface="Helvetica Neue"/>
                <a:ea typeface="Helvetica Neue"/>
                <a:cs typeface="Helvetica Neue"/>
                <a:sym typeface="Helvetica Neue"/>
              </a:rPr>
              <a:t>: its show the over all guest with the adding adult, children, and babies.</a:t>
            </a:r>
            <a:endParaRPr/>
          </a:p>
          <a:p>
            <a:pPr marL="12700" marR="517525" lvl="0" indent="0" algn="l" rtl="0">
              <a:spcBef>
                <a:spcPts val="0"/>
              </a:spcBef>
              <a:spcAft>
                <a:spcPts val="0"/>
              </a:spcAft>
              <a:buNone/>
            </a:pPr>
            <a:endParaRPr sz="1400">
              <a:solidFill>
                <a:schemeClr val="dk1"/>
              </a:solidFill>
              <a:latin typeface="Helvetica Neue"/>
              <a:ea typeface="Helvetica Neue"/>
              <a:cs typeface="Helvetica Neue"/>
              <a:sym typeface="Helvetica Neue"/>
            </a:endParaRPr>
          </a:p>
          <a:p>
            <a:pPr marL="12700" marR="517525" lvl="0" indent="0" algn="l" rtl="0">
              <a:spcBef>
                <a:spcPts val="0"/>
              </a:spcBef>
              <a:spcAft>
                <a:spcPts val="0"/>
              </a:spcAft>
              <a:buNone/>
            </a:pPr>
            <a:r>
              <a:rPr lang="en-US" sz="1400" b="1">
                <a:solidFill>
                  <a:schemeClr val="dk1"/>
                </a:solidFill>
                <a:latin typeface="Arial"/>
                <a:ea typeface="Arial"/>
                <a:cs typeface="Arial"/>
                <a:sym typeface="Arial"/>
              </a:rPr>
              <a:t>total_stay_in_nights </a:t>
            </a:r>
            <a:r>
              <a:rPr lang="en-US" sz="1400">
                <a:solidFill>
                  <a:schemeClr val="dk1"/>
                </a:solidFill>
                <a:latin typeface="Helvetica Neue"/>
                <a:ea typeface="Helvetica Neue"/>
                <a:cs typeface="Helvetica Neue"/>
                <a:sym typeface="Helvetica Neue"/>
              </a:rPr>
              <a:t>: the adding of stays_in_week_nights and stays_in_weekend_nights.</a:t>
            </a:r>
            <a:endParaRPr sz="1400" b="0">
              <a:solidFill>
                <a:srgbClr val="000000"/>
              </a:solidFill>
              <a:latin typeface="Courier New"/>
              <a:ea typeface="Courier New"/>
              <a:cs typeface="Courier New"/>
              <a:sym typeface="Courier New"/>
            </a:endParaRPr>
          </a:p>
          <a:p>
            <a:pPr marL="12700" marR="517525" lvl="0" indent="0" algn="l" rtl="0">
              <a:spcBef>
                <a:spcPts val="0"/>
              </a:spcBef>
              <a:spcAft>
                <a:spcPts val="0"/>
              </a:spcAft>
              <a:buNone/>
            </a:pPr>
            <a:endParaRPr sz="1400">
              <a:solidFill>
                <a:schemeClr val="dk1"/>
              </a:solidFill>
              <a:latin typeface="Helvetica Neue"/>
              <a:ea typeface="Helvetica Neue"/>
              <a:cs typeface="Helvetica Neue"/>
              <a:sym typeface="Helvetica Neue"/>
            </a:endParaRPr>
          </a:p>
          <a:p>
            <a:pPr marL="12700" marR="517525" lvl="0" indent="0" algn="l" rtl="0">
              <a:spcBef>
                <a:spcPts val="0"/>
              </a:spcBef>
              <a:spcAft>
                <a:spcPts val="0"/>
              </a:spcAft>
              <a:buNone/>
            </a:pPr>
            <a:r>
              <a:rPr lang="en-US" sz="1400" b="1">
                <a:solidFill>
                  <a:schemeClr val="dk1"/>
                </a:solidFill>
                <a:latin typeface="Arial"/>
                <a:ea typeface="Arial"/>
                <a:cs typeface="Arial"/>
                <a:sym typeface="Arial"/>
              </a:rPr>
              <a:t>revenue </a:t>
            </a:r>
            <a:r>
              <a:rPr lang="en-US" sz="1400">
                <a:solidFill>
                  <a:schemeClr val="dk1"/>
                </a:solidFill>
                <a:latin typeface="Helvetica Neue"/>
                <a:ea typeface="Helvetica Neue"/>
                <a:cs typeface="Helvetica Neue"/>
                <a:sym typeface="Helvetica Neue"/>
              </a:rPr>
              <a:t>: total_stay_in_hotel and ADR with the multiplication we got revenue..</a:t>
            </a:r>
            <a:endParaRPr/>
          </a:p>
          <a:p>
            <a:pPr marL="12700" marR="517525" lvl="0" indent="0" algn="l" rtl="0">
              <a:spcBef>
                <a:spcPts val="0"/>
              </a:spcBef>
              <a:spcAft>
                <a:spcPts val="0"/>
              </a:spcAft>
              <a:buNone/>
            </a:pPr>
            <a:endParaRPr sz="1400">
              <a:solidFill>
                <a:schemeClr val="dk1"/>
              </a:solidFill>
              <a:latin typeface="Helvetica Neue"/>
              <a:ea typeface="Helvetica Neue"/>
              <a:cs typeface="Helvetica Neue"/>
              <a:sym typeface="Helvetica Neue"/>
            </a:endParaRPr>
          </a:p>
          <a:p>
            <a:pPr marL="12700" marR="517525" lvl="0" indent="0" algn="l" rtl="0">
              <a:spcBef>
                <a:spcPts val="0"/>
              </a:spcBef>
              <a:spcAft>
                <a:spcPts val="0"/>
              </a:spcAft>
              <a:buNone/>
            </a:pPr>
            <a:endParaRPr sz="1400">
              <a:solidFill>
                <a:schemeClr val="dk1"/>
              </a:solidFill>
              <a:latin typeface="Helvetica Neue"/>
              <a:ea typeface="Helvetica Neue"/>
              <a:cs typeface="Helvetica Neue"/>
              <a:sym typeface="Helvetica Neue"/>
            </a:endParaRPr>
          </a:p>
          <a:p>
            <a:pPr marL="12700" marR="517525" lvl="0" indent="0" algn="l" rtl="0">
              <a:lnSpc>
                <a:spcPct val="100000"/>
              </a:lnSpc>
              <a:spcBef>
                <a:spcPts val="0"/>
              </a:spcBef>
              <a:spcAft>
                <a:spcPts val="0"/>
              </a:spcAft>
              <a:buNone/>
            </a:pPr>
            <a:endParaRPr sz="1400" u="sng">
              <a:solidFill>
                <a:schemeClr val="dk1"/>
              </a:solidFill>
              <a:highlight>
                <a:srgbClr val="FFFF00"/>
              </a:highlight>
              <a:latin typeface="Helvetica Neue"/>
              <a:ea typeface="Helvetica Neue"/>
              <a:cs typeface="Helvetica Neue"/>
              <a:sym typeface="Helvetica Neue"/>
            </a:endParaRPr>
          </a:p>
          <a:p>
            <a:pPr marL="12700" marR="165735" lvl="0" indent="0" algn="l" rtl="0">
              <a:lnSpc>
                <a:spcPct val="100000"/>
              </a:lnSpc>
              <a:spcBef>
                <a:spcPts val="5"/>
              </a:spcBef>
              <a:spcAft>
                <a:spcPts val="0"/>
              </a:spcAft>
              <a:buNone/>
            </a:pPr>
            <a:endParaRPr sz="1400">
              <a:solidFill>
                <a:schemeClr val="dk1"/>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grpSp>
        <p:nvGrpSpPr>
          <p:cNvPr id="120" name="Google Shape;120;p8"/>
          <p:cNvGrpSpPr/>
          <p:nvPr/>
        </p:nvGrpSpPr>
        <p:grpSpPr>
          <a:xfrm>
            <a:off x="12700" y="0"/>
            <a:ext cx="8516620" cy="489584"/>
            <a:chOff x="0" y="0"/>
            <a:chExt cx="8516620" cy="489584"/>
          </a:xfrm>
        </p:grpSpPr>
        <p:sp>
          <p:nvSpPr>
            <p:cNvPr id="121" name="Google Shape;121;p8"/>
            <p:cNvSpPr/>
            <p:nvPr/>
          </p:nvSpPr>
          <p:spPr>
            <a:xfrm>
              <a:off x="0" y="0"/>
              <a:ext cx="8516620" cy="489584"/>
            </a:xfrm>
            <a:custGeom>
              <a:avLst/>
              <a:gdLst/>
              <a:ahLst/>
              <a:cxnLst/>
              <a:rect l="l" t="t" r="r" b="b"/>
              <a:pathLst>
                <a:path w="8516620" h="489584" extrusionOk="0">
                  <a:moveTo>
                    <a:pt x="8516620" y="0"/>
                  </a:moveTo>
                  <a:lnTo>
                    <a:pt x="0" y="0"/>
                  </a:lnTo>
                  <a:lnTo>
                    <a:pt x="0" y="489102"/>
                  </a:lnTo>
                  <a:lnTo>
                    <a:pt x="8516620" y="489102"/>
                  </a:lnTo>
                  <a:lnTo>
                    <a:pt x="8516620" y="0"/>
                  </a:lnTo>
                  <a:close/>
                </a:path>
              </a:pathLst>
            </a:custGeom>
            <a:solidFill>
              <a:srgbClr val="2020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 name="Google Shape;122;p8"/>
            <p:cNvSpPr/>
            <p:nvPr/>
          </p:nvSpPr>
          <p:spPr>
            <a:xfrm>
              <a:off x="0" y="0"/>
              <a:ext cx="8516620" cy="489584"/>
            </a:xfrm>
            <a:custGeom>
              <a:avLst/>
              <a:gdLst/>
              <a:ahLst/>
              <a:cxnLst/>
              <a:rect l="l" t="t" r="r" b="b"/>
              <a:pathLst>
                <a:path w="8516620" h="489584" extrusionOk="0">
                  <a:moveTo>
                    <a:pt x="0" y="489102"/>
                  </a:moveTo>
                  <a:lnTo>
                    <a:pt x="8516620" y="489102"/>
                  </a:lnTo>
                  <a:lnTo>
                    <a:pt x="8516620" y="0"/>
                  </a:lnTo>
                  <a:lnTo>
                    <a:pt x="0" y="0"/>
                  </a:lnTo>
                  <a:lnTo>
                    <a:pt x="0" y="489102"/>
                  </a:lnTo>
                  <a:close/>
                </a:path>
              </a:pathLst>
            </a:custGeom>
            <a:noFill/>
            <a:ln w="25400" cap="flat" cmpd="sng">
              <a:solidFill>
                <a:srgbClr val="20202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3" name="Google Shape;123;p8"/>
          <p:cNvSpPr txBox="1"/>
          <p:nvPr/>
        </p:nvSpPr>
        <p:spPr>
          <a:xfrm>
            <a:off x="122919" y="-14400"/>
            <a:ext cx="5905501" cy="1120820"/>
          </a:xfrm>
          <a:prstGeom prst="rect">
            <a:avLst/>
          </a:prstGeom>
          <a:noFill/>
          <a:ln>
            <a:noFill/>
          </a:ln>
        </p:spPr>
        <p:txBody>
          <a:bodyPr spcFirstLastPara="1" wrap="square" lIns="0" tIns="12700" rIns="0" bIns="0" anchor="t" anchorCtr="0">
            <a:spAutoFit/>
          </a:bodyPr>
          <a:lstStyle/>
          <a:p>
            <a:pPr marL="497840" marR="0" lvl="0" indent="-485775" algn="l" rtl="0">
              <a:lnSpc>
                <a:spcPct val="100000"/>
              </a:lnSpc>
              <a:spcBef>
                <a:spcPts val="0"/>
              </a:spcBef>
              <a:spcAft>
                <a:spcPts val="0"/>
              </a:spcAft>
              <a:buClr>
                <a:srgbClr val="FF4646"/>
              </a:buClr>
              <a:buSzPts val="2800"/>
              <a:buFont typeface="Noto Sans Symbols"/>
              <a:buChar char="❖"/>
            </a:pPr>
            <a:r>
              <a:rPr lang="en-US" sz="2400" b="1">
                <a:solidFill>
                  <a:srgbClr val="FF4646"/>
                </a:solidFill>
                <a:latin typeface="Arial"/>
                <a:ea typeface="Arial"/>
                <a:cs typeface="Arial"/>
                <a:sym typeface="Arial"/>
              </a:rPr>
              <a:t>Data Cleaning and Manipulation:</a:t>
            </a:r>
            <a:endParaRPr sz="2400">
              <a:solidFill>
                <a:schemeClr val="dk1"/>
              </a:solidFill>
              <a:latin typeface="Arial"/>
              <a:ea typeface="Arial"/>
              <a:cs typeface="Arial"/>
              <a:sym typeface="Arial"/>
            </a:endParaRPr>
          </a:p>
          <a:p>
            <a:pPr marL="201930" marR="0" lvl="0" indent="-189865" algn="l" rtl="0">
              <a:lnSpc>
                <a:spcPct val="100000"/>
              </a:lnSpc>
              <a:spcBef>
                <a:spcPts val="2395"/>
              </a:spcBef>
              <a:spcAft>
                <a:spcPts val="0"/>
              </a:spcAft>
              <a:buClr>
                <a:schemeClr val="dk1"/>
              </a:buClr>
              <a:buSzPts val="1400"/>
              <a:buFont typeface="Noto Sans Symbols"/>
              <a:buChar char="⮚"/>
            </a:pPr>
            <a:r>
              <a:rPr lang="en-US" sz="1400">
                <a:solidFill>
                  <a:schemeClr val="dk1"/>
                </a:solidFill>
                <a:latin typeface="Helvetica Neue"/>
                <a:ea typeface="Helvetica Neue"/>
                <a:cs typeface="Helvetica Neue"/>
                <a:sym typeface="Helvetica Neue"/>
              </a:rPr>
              <a:t>There were 4 columns company, agent, country and children with missing values.</a:t>
            </a:r>
            <a:endParaRPr sz="1400">
              <a:solidFill>
                <a:schemeClr val="dk1"/>
              </a:solidFill>
              <a:latin typeface="Helvetica Neue"/>
              <a:ea typeface="Helvetica Neue"/>
              <a:cs typeface="Helvetica Neue"/>
              <a:sym typeface="Helvetica Neue"/>
            </a:endParaRPr>
          </a:p>
        </p:txBody>
      </p:sp>
      <p:grpSp>
        <p:nvGrpSpPr>
          <p:cNvPr id="124" name="Google Shape;124;p8"/>
          <p:cNvGrpSpPr/>
          <p:nvPr/>
        </p:nvGrpSpPr>
        <p:grpSpPr>
          <a:xfrm>
            <a:off x="3236086" y="1511553"/>
            <a:ext cx="755015" cy="241300"/>
            <a:chOff x="3236086" y="1511553"/>
            <a:chExt cx="755015" cy="241300"/>
          </a:xfrm>
        </p:grpSpPr>
        <p:sp>
          <p:nvSpPr>
            <p:cNvPr id="125" name="Google Shape;125;p8"/>
            <p:cNvSpPr/>
            <p:nvPr/>
          </p:nvSpPr>
          <p:spPr>
            <a:xfrm>
              <a:off x="3236086" y="1511553"/>
              <a:ext cx="755015" cy="241300"/>
            </a:xfrm>
            <a:custGeom>
              <a:avLst/>
              <a:gdLst/>
              <a:ahLst/>
              <a:cxnLst/>
              <a:rect l="l" t="t" r="r" b="b"/>
              <a:pathLst>
                <a:path w="755014" h="241300" extrusionOk="0">
                  <a:moveTo>
                    <a:pt x="634364" y="0"/>
                  </a:moveTo>
                  <a:lnTo>
                    <a:pt x="634364" y="60325"/>
                  </a:lnTo>
                  <a:lnTo>
                    <a:pt x="0" y="60325"/>
                  </a:lnTo>
                  <a:lnTo>
                    <a:pt x="0" y="180848"/>
                  </a:lnTo>
                  <a:lnTo>
                    <a:pt x="634364" y="180848"/>
                  </a:lnTo>
                  <a:lnTo>
                    <a:pt x="634364" y="241046"/>
                  </a:lnTo>
                  <a:lnTo>
                    <a:pt x="754888" y="120523"/>
                  </a:lnTo>
                  <a:lnTo>
                    <a:pt x="634364" y="0"/>
                  </a:lnTo>
                  <a:close/>
                </a:path>
              </a:pathLst>
            </a:custGeom>
            <a:solidFill>
              <a:srgbClr val="CC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8"/>
            <p:cNvSpPr/>
            <p:nvPr/>
          </p:nvSpPr>
          <p:spPr>
            <a:xfrm>
              <a:off x="3236086" y="1511553"/>
              <a:ext cx="755015" cy="241300"/>
            </a:xfrm>
            <a:custGeom>
              <a:avLst/>
              <a:gdLst/>
              <a:ahLst/>
              <a:cxnLst/>
              <a:rect l="l" t="t" r="r" b="b"/>
              <a:pathLst>
                <a:path w="755014" h="241300" extrusionOk="0">
                  <a:moveTo>
                    <a:pt x="0" y="60325"/>
                  </a:moveTo>
                  <a:lnTo>
                    <a:pt x="634364" y="60325"/>
                  </a:lnTo>
                  <a:lnTo>
                    <a:pt x="634364" y="0"/>
                  </a:lnTo>
                  <a:lnTo>
                    <a:pt x="754888" y="120523"/>
                  </a:lnTo>
                  <a:lnTo>
                    <a:pt x="634364" y="241046"/>
                  </a:lnTo>
                  <a:lnTo>
                    <a:pt x="634364" y="180848"/>
                  </a:lnTo>
                  <a:lnTo>
                    <a:pt x="0" y="180848"/>
                  </a:lnTo>
                  <a:lnTo>
                    <a:pt x="0" y="60325"/>
                  </a:lnTo>
                  <a:close/>
                </a:path>
              </a:pathLst>
            </a:custGeom>
            <a:noFill/>
            <a:ln w="25400" cap="flat" cmpd="sng">
              <a:solidFill>
                <a:srgbClr val="20202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7" name="Google Shape;127;p8"/>
          <p:cNvSpPr txBox="1"/>
          <p:nvPr/>
        </p:nvSpPr>
        <p:spPr>
          <a:xfrm>
            <a:off x="48703" y="2449881"/>
            <a:ext cx="7129780" cy="455894"/>
          </a:xfrm>
          <a:prstGeom prst="rect">
            <a:avLst/>
          </a:prstGeom>
          <a:noFill/>
          <a:ln>
            <a:noFill/>
          </a:ln>
        </p:spPr>
        <p:txBody>
          <a:bodyPr spcFirstLastPara="1" wrap="square" lIns="0" tIns="12050" rIns="0" bIns="0" anchor="t" anchorCtr="0">
            <a:spAutoFit/>
          </a:bodyPr>
          <a:lstStyle/>
          <a:p>
            <a:pPr marL="154305" marR="0" lvl="0" indent="-142240" algn="l" rtl="0">
              <a:lnSpc>
                <a:spcPct val="100000"/>
              </a:lnSpc>
              <a:spcBef>
                <a:spcPts val="0"/>
              </a:spcBef>
              <a:spcAft>
                <a:spcPts val="0"/>
              </a:spcAft>
              <a:buClr>
                <a:schemeClr val="dk1"/>
              </a:buClr>
              <a:buSzPts val="1300"/>
              <a:buFont typeface="Noto Sans Symbols"/>
              <a:buChar char="⮚"/>
            </a:pPr>
            <a:r>
              <a:rPr lang="en-US" sz="1400">
                <a:solidFill>
                  <a:schemeClr val="dk1"/>
                </a:solidFill>
                <a:latin typeface="Helvetica Neue"/>
                <a:ea typeface="Helvetica Neue"/>
                <a:cs typeface="Helvetica Neue"/>
                <a:sym typeface="Helvetica Neue"/>
              </a:rPr>
              <a:t>Handling Duplicates: Data had 31994 duplicates values.</a:t>
            </a:r>
            <a:endParaRPr sz="1400">
              <a:solidFill>
                <a:schemeClr val="dk1"/>
              </a:solidFill>
              <a:latin typeface="Helvetica Neue"/>
              <a:ea typeface="Helvetica Neue"/>
              <a:cs typeface="Helvetica Neue"/>
              <a:sym typeface="Helvetica Neue"/>
            </a:endParaRPr>
          </a:p>
          <a:p>
            <a:pPr marL="154305" marR="0" lvl="0" indent="-142240" algn="l" rtl="0">
              <a:lnSpc>
                <a:spcPct val="100000"/>
              </a:lnSpc>
              <a:spcBef>
                <a:spcPts val="95"/>
              </a:spcBef>
              <a:spcAft>
                <a:spcPts val="0"/>
              </a:spcAft>
              <a:buClr>
                <a:schemeClr val="dk1"/>
              </a:buClr>
              <a:buSzPts val="1300"/>
              <a:buFont typeface="Noto Sans Symbols"/>
              <a:buChar char="⮚"/>
            </a:pPr>
            <a:r>
              <a:rPr lang="en-US" sz="1400">
                <a:solidFill>
                  <a:schemeClr val="dk1"/>
                </a:solidFill>
                <a:latin typeface="Helvetica Neue"/>
                <a:ea typeface="Helvetica Neue"/>
                <a:cs typeface="Helvetica Neue"/>
                <a:sym typeface="Helvetica Neue"/>
              </a:rPr>
              <a:t> So we dropped it from the data.</a:t>
            </a:r>
            <a:endParaRPr sz="1400">
              <a:solidFill>
                <a:schemeClr val="dk1"/>
              </a:solidFill>
              <a:latin typeface="Helvetica Neue"/>
              <a:ea typeface="Helvetica Neue"/>
              <a:cs typeface="Helvetica Neue"/>
              <a:sym typeface="Helvetica Neue"/>
            </a:endParaRPr>
          </a:p>
        </p:txBody>
      </p:sp>
      <p:pic>
        <p:nvPicPr>
          <p:cNvPr id="128" name="Google Shape;128;p8"/>
          <p:cNvPicPr preferRelativeResize="0"/>
          <p:nvPr/>
        </p:nvPicPr>
        <p:blipFill rotWithShape="1">
          <a:blip r:embed="rId3">
            <a:alphaModFix/>
          </a:blip>
          <a:srcRect/>
          <a:stretch/>
        </p:blipFill>
        <p:spPr>
          <a:xfrm>
            <a:off x="344233" y="1188920"/>
            <a:ext cx="2643188" cy="1167843"/>
          </a:xfrm>
          <a:prstGeom prst="rect">
            <a:avLst/>
          </a:prstGeom>
          <a:noFill/>
          <a:ln>
            <a:noFill/>
          </a:ln>
        </p:spPr>
      </p:pic>
      <p:pic>
        <p:nvPicPr>
          <p:cNvPr id="129" name="Google Shape;129;p8"/>
          <p:cNvPicPr preferRelativeResize="0"/>
          <p:nvPr/>
        </p:nvPicPr>
        <p:blipFill rotWithShape="1">
          <a:blip r:embed="rId4">
            <a:alphaModFix/>
          </a:blip>
          <a:srcRect/>
          <a:stretch/>
        </p:blipFill>
        <p:spPr>
          <a:xfrm>
            <a:off x="4948628" y="1038612"/>
            <a:ext cx="4035848" cy="1075961"/>
          </a:xfrm>
          <a:prstGeom prst="rect">
            <a:avLst/>
          </a:prstGeom>
          <a:noFill/>
          <a:ln>
            <a:noFill/>
          </a:ln>
        </p:spPr>
      </p:pic>
      <p:pic>
        <p:nvPicPr>
          <p:cNvPr id="130" name="Google Shape;130;p8"/>
          <p:cNvPicPr preferRelativeResize="0"/>
          <p:nvPr/>
        </p:nvPicPr>
        <p:blipFill rotWithShape="1">
          <a:blip r:embed="rId5">
            <a:alphaModFix/>
          </a:blip>
          <a:srcRect/>
          <a:stretch/>
        </p:blipFill>
        <p:spPr>
          <a:xfrm>
            <a:off x="4969174" y="2161132"/>
            <a:ext cx="4038600" cy="954187"/>
          </a:xfrm>
          <a:prstGeom prst="rect">
            <a:avLst/>
          </a:prstGeom>
          <a:noFill/>
          <a:ln>
            <a:noFill/>
          </a:ln>
        </p:spPr>
      </p:pic>
      <p:pic>
        <p:nvPicPr>
          <p:cNvPr id="131" name="Google Shape;131;p8"/>
          <p:cNvPicPr preferRelativeResize="0"/>
          <p:nvPr/>
        </p:nvPicPr>
        <p:blipFill rotWithShape="1">
          <a:blip r:embed="rId6">
            <a:alphaModFix/>
          </a:blip>
          <a:srcRect/>
          <a:stretch/>
        </p:blipFill>
        <p:spPr>
          <a:xfrm>
            <a:off x="4995287" y="3482191"/>
            <a:ext cx="3810000" cy="1146959"/>
          </a:xfrm>
          <a:prstGeom prst="rect">
            <a:avLst/>
          </a:prstGeom>
          <a:noFill/>
          <a:ln>
            <a:noFill/>
          </a:ln>
        </p:spPr>
      </p:pic>
      <p:pic>
        <p:nvPicPr>
          <p:cNvPr id="132" name="Google Shape;132;p8"/>
          <p:cNvPicPr preferRelativeResize="0"/>
          <p:nvPr/>
        </p:nvPicPr>
        <p:blipFill rotWithShape="1">
          <a:blip r:embed="rId7">
            <a:alphaModFix/>
          </a:blip>
          <a:srcRect/>
          <a:stretch/>
        </p:blipFill>
        <p:spPr>
          <a:xfrm>
            <a:off x="136226" y="3115319"/>
            <a:ext cx="4529138" cy="159781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9"/>
          <p:cNvSpPr txBox="1"/>
          <p:nvPr/>
        </p:nvSpPr>
        <p:spPr>
          <a:xfrm>
            <a:off x="4419600" y="742950"/>
            <a:ext cx="4724400" cy="1304844"/>
          </a:xfrm>
          <a:prstGeom prst="rect">
            <a:avLst/>
          </a:prstGeom>
          <a:noFill/>
          <a:ln>
            <a:noFill/>
          </a:ln>
        </p:spPr>
        <p:txBody>
          <a:bodyPr spcFirstLastPara="1" wrap="square" lIns="0" tIns="12050" rIns="0" bIns="0" anchor="t" anchorCtr="0">
            <a:spAutoFit/>
          </a:bodyPr>
          <a:lstStyle/>
          <a:p>
            <a:pPr marL="154305" marR="0" lvl="0" indent="-142240" algn="l" rtl="0">
              <a:lnSpc>
                <a:spcPct val="100000"/>
              </a:lnSpc>
              <a:spcBef>
                <a:spcPts val="0"/>
              </a:spcBef>
              <a:spcAft>
                <a:spcPts val="0"/>
              </a:spcAft>
              <a:buClr>
                <a:schemeClr val="dk1"/>
              </a:buClr>
              <a:buSzPts val="1300"/>
              <a:buFont typeface="Noto Sans Symbols"/>
              <a:buChar char="⮚"/>
            </a:pPr>
            <a:r>
              <a:rPr lang="en-US" sz="1400">
                <a:solidFill>
                  <a:schemeClr val="dk1"/>
                </a:solidFill>
                <a:latin typeface="Helvetica Neue"/>
                <a:ea typeface="Helvetica Neue"/>
                <a:cs typeface="Helvetica Neue"/>
                <a:sym typeface="Helvetica Neue"/>
              </a:rPr>
              <a:t>Feature Engineering:</a:t>
            </a:r>
            <a:endParaRPr sz="1400">
              <a:solidFill>
                <a:schemeClr val="dk1"/>
              </a:solidFill>
              <a:latin typeface="Helvetica Neue"/>
              <a:ea typeface="Helvetica Neue"/>
              <a:cs typeface="Helvetica Neue"/>
              <a:sym typeface="Helvetica Neue"/>
            </a:endParaRPr>
          </a:p>
          <a:p>
            <a:pPr marL="60960" marR="0" lvl="0" indent="0" algn="l" rtl="0">
              <a:lnSpc>
                <a:spcPct val="100000"/>
              </a:lnSpc>
              <a:spcBef>
                <a:spcPts val="0"/>
              </a:spcBef>
              <a:spcAft>
                <a:spcPts val="0"/>
              </a:spcAft>
              <a:buNone/>
            </a:pPr>
            <a:r>
              <a:rPr lang="en-US" sz="1400">
                <a:solidFill>
                  <a:schemeClr val="dk1"/>
                </a:solidFill>
                <a:latin typeface="Helvetica Neue"/>
                <a:ea typeface="Helvetica Neue"/>
                <a:cs typeface="Helvetica Neue"/>
                <a:sym typeface="Helvetica Neue"/>
              </a:rPr>
              <a:t>We created 2 new columns</a:t>
            </a:r>
            <a:endParaRPr sz="1400">
              <a:solidFill>
                <a:schemeClr val="dk1"/>
              </a:solidFill>
              <a:latin typeface="Helvetica Neue"/>
              <a:ea typeface="Helvetica Neue"/>
              <a:cs typeface="Helvetica Neue"/>
              <a:sym typeface="Helvetica Neue"/>
            </a:endParaRPr>
          </a:p>
          <a:p>
            <a:pPr marL="60960" marR="0" lvl="0" indent="0" algn="l" rtl="0">
              <a:lnSpc>
                <a:spcPct val="100000"/>
              </a:lnSpc>
              <a:spcBef>
                <a:spcPts val="0"/>
              </a:spcBef>
              <a:spcAft>
                <a:spcPts val="0"/>
              </a:spcAft>
              <a:buNone/>
            </a:pPr>
            <a:r>
              <a:rPr lang="en-US" sz="1400">
                <a:solidFill>
                  <a:schemeClr val="dk1"/>
                </a:solidFill>
                <a:latin typeface="Helvetica Neue"/>
                <a:ea typeface="Helvetica Neue"/>
                <a:cs typeface="Helvetica Neue"/>
                <a:sym typeface="Helvetica Neue"/>
              </a:rPr>
              <a:t> </a:t>
            </a:r>
            <a:endParaRPr sz="1400">
              <a:solidFill>
                <a:schemeClr val="dk1"/>
              </a:solidFill>
              <a:latin typeface="Helvetica Neue"/>
              <a:ea typeface="Helvetica Neue"/>
              <a:cs typeface="Helvetica Neue"/>
              <a:sym typeface="Helvetica Neue"/>
            </a:endParaRPr>
          </a:p>
          <a:p>
            <a:pPr marL="60960" marR="0" lvl="0" indent="0" algn="l" rtl="0">
              <a:lnSpc>
                <a:spcPct val="100000"/>
              </a:lnSpc>
              <a:spcBef>
                <a:spcPts val="0"/>
              </a:spcBef>
              <a:spcAft>
                <a:spcPts val="0"/>
              </a:spcAft>
              <a:buNone/>
            </a:pPr>
            <a:r>
              <a:rPr lang="en-US" sz="1400">
                <a:solidFill>
                  <a:schemeClr val="dk1"/>
                </a:solidFill>
                <a:latin typeface="Helvetica Neue"/>
                <a:ea typeface="Helvetica Neue"/>
                <a:cs typeface="Helvetica Neue"/>
                <a:sym typeface="Helvetica Neue"/>
              </a:rPr>
              <a:t>1)‘Total_People’ = from the Children, adults, babies.</a:t>
            </a:r>
            <a:endParaRPr sz="1400">
              <a:solidFill>
                <a:schemeClr val="dk1"/>
              </a:solidFill>
              <a:latin typeface="Helvetica Neue"/>
              <a:ea typeface="Helvetica Neue"/>
              <a:cs typeface="Helvetica Neue"/>
              <a:sym typeface="Helvetica Neue"/>
            </a:endParaRPr>
          </a:p>
          <a:p>
            <a:pPr marL="60960" marR="0" lvl="0" indent="0" algn="l" rtl="0">
              <a:lnSpc>
                <a:spcPct val="100000"/>
              </a:lnSpc>
              <a:spcBef>
                <a:spcPts val="0"/>
              </a:spcBef>
              <a:spcAft>
                <a:spcPts val="0"/>
              </a:spcAft>
              <a:buNone/>
            </a:pPr>
            <a:endParaRPr sz="1400">
              <a:solidFill>
                <a:schemeClr val="dk1"/>
              </a:solidFill>
              <a:latin typeface="Helvetica Neue"/>
              <a:ea typeface="Helvetica Neue"/>
              <a:cs typeface="Helvetica Neue"/>
              <a:sym typeface="Helvetica Neue"/>
            </a:endParaRPr>
          </a:p>
          <a:p>
            <a:pPr marL="60960" marR="0" lvl="0" indent="0" algn="l" rtl="0">
              <a:lnSpc>
                <a:spcPct val="100000"/>
              </a:lnSpc>
              <a:spcBef>
                <a:spcPts val="0"/>
              </a:spcBef>
              <a:spcAft>
                <a:spcPts val="0"/>
              </a:spcAft>
              <a:buNone/>
            </a:pPr>
            <a:r>
              <a:rPr lang="en-US" sz="1400">
                <a:solidFill>
                  <a:schemeClr val="dk1"/>
                </a:solidFill>
                <a:latin typeface="Helvetica Neue"/>
                <a:ea typeface="Helvetica Neue"/>
                <a:cs typeface="Helvetica Neue"/>
                <a:sym typeface="Helvetica Neue"/>
              </a:rPr>
              <a:t>2) ‘Total_stay’ = From weekend nights and weekdays night</a:t>
            </a:r>
            <a:endParaRPr sz="1400">
              <a:solidFill>
                <a:schemeClr val="dk1"/>
              </a:solidFill>
              <a:latin typeface="Helvetica Neue"/>
              <a:ea typeface="Helvetica Neue"/>
              <a:cs typeface="Helvetica Neue"/>
              <a:sym typeface="Helvetica Neue"/>
            </a:endParaRPr>
          </a:p>
        </p:txBody>
      </p:sp>
      <p:pic>
        <p:nvPicPr>
          <p:cNvPr id="138" name="Google Shape;138;p9"/>
          <p:cNvPicPr preferRelativeResize="0"/>
          <p:nvPr/>
        </p:nvPicPr>
        <p:blipFill rotWithShape="1">
          <a:blip r:embed="rId3">
            <a:alphaModFix/>
          </a:blip>
          <a:srcRect/>
          <a:stretch/>
        </p:blipFill>
        <p:spPr>
          <a:xfrm>
            <a:off x="172200" y="616798"/>
            <a:ext cx="3211352" cy="3200400"/>
          </a:xfrm>
          <a:prstGeom prst="rect">
            <a:avLst/>
          </a:prstGeom>
          <a:noFill/>
          <a:ln>
            <a:noFill/>
          </a:ln>
        </p:spPr>
      </p:pic>
      <p:grpSp>
        <p:nvGrpSpPr>
          <p:cNvPr id="139" name="Google Shape;139;p9"/>
          <p:cNvGrpSpPr/>
          <p:nvPr/>
        </p:nvGrpSpPr>
        <p:grpSpPr>
          <a:xfrm>
            <a:off x="12700" y="0"/>
            <a:ext cx="8516620" cy="489584"/>
            <a:chOff x="0" y="0"/>
            <a:chExt cx="8516620" cy="489584"/>
          </a:xfrm>
        </p:grpSpPr>
        <p:sp>
          <p:nvSpPr>
            <p:cNvPr id="140" name="Google Shape;140;p9"/>
            <p:cNvSpPr/>
            <p:nvPr/>
          </p:nvSpPr>
          <p:spPr>
            <a:xfrm>
              <a:off x="0" y="0"/>
              <a:ext cx="8516620" cy="489584"/>
            </a:xfrm>
            <a:custGeom>
              <a:avLst/>
              <a:gdLst/>
              <a:ahLst/>
              <a:cxnLst/>
              <a:rect l="l" t="t" r="r" b="b"/>
              <a:pathLst>
                <a:path w="8516620" h="489584" extrusionOk="0">
                  <a:moveTo>
                    <a:pt x="8516620" y="0"/>
                  </a:moveTo>
                  <a:lnTo>
                    <a:pt x="0" y="0"/>
                  </a:lnTo>
                  <a:lnTo>
                    <a:pt x="0" y="489102"/>
                  </a:lnTo>
                  <a:lnTo>
                    <a:pt x="8516620" y="489102"/>
                  </a:lnTo>
                  <a:lnTo>
                    <a:pt x="8516620" y="0"/>
                  </a:lnTo>
                  <a:close/>
                </a:path>
              </a:pathLst>
            </a:custGeom>
            <a:solidFill>
              <a:srgbClr val="2020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9"/>
            <p:cNvSpPr/>
            <p:nvPr/>
          </p:nvSpPr>
          <p:spPr>
            <a:xfrm>
              <a:off x="0" y="0"/>
              <a:ext cx="8516620" cy="489584"/>
            </a:xfrm>
            <a:custGeom>
              <a:avLst/>
              <a:gdLst/>
              <a:ahLst/>
              <a:cxnLst/>
              <a:rect l="l" t="t" r="r" b="b"/>
              <a:pathLst>
                <a:path w="8516620" h="489584" extrusionOk="0">
                  <a:moveTo>
                    <a:pt x="0" y="489102"/>
                  </a:moveTo>
                  <a:lnTo>
                    <a:pt x="8516620" y="489102"/>
                  </a:lnTo>
                  <a:lnTo>
                    <a:pt x="8516620" y="0"/>
                  </a:lnTo>
                  <a:lnTo>
                    <a:pt x="0" y="0"/>
                  </a:lnTo>
                  <a:lnTo>
                    <a:pt x="0" y="489102"/>
                  </a:lnTo>
                  <a:close/>
                </a:path>
              </a:pathLst>
            </a:custGeom>
            <a:noFill/>
            <a:ln w="25400" cap="flat" cmpd="sng">
              <a:solidFill>
                <a:srgbClr val="20202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2" name="Google Shape;142;p9"/>
          <p:cNvSpPr txBox="1"/>
          <p:nvPr/>
        </p:nvSpPr>
        <p:spPr>
          <a:xfrm>
            <a:off x="152400" y="60126"/>
            <a:ext cx="5638800" cy="461665"/>
          </a:xfrm>
          <a:prstGeom prst="rect">
            <a:avLst/>
          </a:prstGeom>
          <a:noFill/>
          <a:ln>
            <a:noFill/>
          </a:ln>
        </p:spPr>
        <p:txBody>
          <a:bodyPr spcFirstLastPara="1" wrap="square" lIns="91425" tIns="45700" rIns="91425" bIns="45700" anchor="t" anchorCtr="0">
            <a:spAutoFit/>
          </a:bodyPr>
          <a:lstStyle/>
          <a:p>
            <a:pPr marL="497840" marR="0" lvl="0" indent="-485775" algn="l" rtl="0">
              <a:lnSpc>
                <a:spcPct val="100000"/>
              </a:lnSpc>
              <a:spcBef>
                <a:spcPts val="0"/>
              </a:spcBef>
              <a:spcAft>
                <a:spcPts val="0"/>
              </a:spcAft>
              <a:buClr>
                <a:srgbClr val="FF4646"/>
              </a:buClr>
              <a:buSzPts val="2800"/>
              <a:buFont typeface="Noto Sans Symbols"/>
              <a:buChar char="❖"/>
            </a:pPr>
            <a:r>
              <a:rPr lang="en-US" sz="2400" b="1">
                <a:solidFill>
                  <a:srgbClr val="FF4646"/>
                </a:solidFill>
                <a:latin typeface="Arial"/>
                <a:ea typeface="Arial"/>
                <a:cs typeface="Arial"/>
                <a:sym typeface="Arial"/>
              </a:rPr>
              <a:t>Data Cleaning and Manipulation:</a:t>
            </a:r>
            <a:endParaRPr sz="2400">
              <a:solidFill>
                <a:schemeClr val="dk1"/>
              </a:solidFill>
              <a:latin typeface="Arial"/>
              <a:ea typeface="Arial"/>
              <a:cs typeface="Arial"/>
              <a:sym typeface="Arial"/>
            </a:endParaRPr>
          </a:p>
        </p:txBody>
      </p:sp>
      <p:pic>
        <p:nvPicPr>
          <p:cNvPr id="143" name="Google Shape;143;p9"/>
          <p:cNvPicPr preferRelativeResize="0"/>
          <p:nvPr/>
        </p:nvPicPr>
        <p:blipFill rotWithShape="1">
          <a:blip r:embed="rId4">
            <a:alphaModFix/>
          </a:blip>
          <a:srcRect/>
          <a:stretch/>
        </p:blipFill>
        <p:spPr>
          <a:xfrm>
            <a:off x="2223647" y="2652496"/>
            <a:ext cx="6748153" cy="188635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2069</Words>
  <Application>Microsoft Office PowerPoint</Application>
  <PresentationFormat>On-screen Show (16:9)</PresentationFormat>
  <Paragraphs>222</Paragraphs>
  <Slides>24</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Roboto</vt:lpstr>
      <vt:lpstr>Wingdings</vt:lpstr>
      <vt:lpstr>Helvetica Neue</vt:lpstr>
      <vt:lpstr>Verdana</vt:lpstr>
      <vt:lpstr>Courier New</vt:lpstr>
      <vt:lpstr>Microsoft Sans Serif</vt:lpstr>
      <vt:lpstr>Calibri</vt:lpstr>
      <vt:lpstr>Arial</vt:lpstr>
      <vt:lpstr>Noto Sans Symbols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Kadu</dc:creator>
  <cp:lastModifiedBy>Shiva Tripathi</cp:lastModifiedBy>
  <cp:revision>2</cp:revision>
  <dcterms:created xsi:type="dcterms:W3CDTF">2023-02-06T14:57:49Z</dcterms:created>
  <dcterms:modified xsi:type="dcterms:W3CDTF">2023-02-07T16:07:58Z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2022-04-12T00:00:00Z</vt:filetime>
  </property>
  <property fmtid="{D5CDD505-2E9C-101B-9397-08002B2CF9AE}" pid="3" name="Creator">
    <vt:lpwstr>Microsoft® Office PowerPoint® 2007</vt:lpwstr>
  </property>
  <property fmtid="{D5CDD505-2E9C-101B-9397-08002B2CF9AE}" pid="4" name="LastSaved">
    <vt:filetime>2023-02-06T00:00:00Z</vt:filetime>
  </property>
</Properties>
</file>