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59"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9CBF8"/>
    <a:srgbClr val="478C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C359F-625D-46D8-AAE8-7AFE7DB382D9}" type="datetimeFigureOut">
              <a:rPr lang="en-US" smtClean="0"/>
              <a:t>10/29/2023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AB02F-DBE9-4FDC-BDDF-58D417B43E62}" type="slidenum">
              <a:rPr lang="en-US" smtClean="0"/>
              <a:t>‹#›</a:t>
            </a:fld>
            <a:endParaRPr lang="en-US"/>
          </a:p>
        </p:txBody>
      </p:sp>
    </p:spTree>
    <p:extLst>
      <p:ext uri="{BB962C8B-B14F-4D97-AF65-F5344CB8AC3E}">
        <p14:creationId xmlns:p14="http://schemas.microsoft.com/office/powerpoint/2010/main" val="32583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A82E-BBDA-6E38-6550-C91D2A74A7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A102F-513D-6F84-579D-97D97A769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33ABBD-6575-E046-0800-4141D9288ADF}"/>
              </a:ext>
            </a:extLst>
          </p:cNvPr>
          <p:cNvSpPr>
            <a:spLocks noGrp="1"/>
          </p:cNvSpPr>
          <p:nvPr>
            <p:ph type="dt" sz="half" idx="10"/>
          </p:nvPr>
        </p:nvSpPr>
        <p:spPr/>
        <p:txBody>
          <a:bodyPr/>
          <a:lstStyle/>
          <a:p>
            <a:r>
              <a:rPr lang="en-US"/>
              <a:t>10/29/2023</a:t>
            </a:r>
          </a:p>
        </p:txBody>
      </p:sp>
      <p:sp>
        <p:nvSpPr>
          <p:cNvPr id="5" name="Footer Placeholder 4">
            <a:extLst>
              <a:ext uri="{FF2B5EF4-FFF2-40B4-BE49-F238E27FC236}">
                <a16:creationId xmlns:a16="http://schemas.microsoft.com/office/drawing/2014/main" id="{BFEEA8E0-EC66-47CD-E4CD-172BECB09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EB6F-9C33-6279-7E41-5BA1452C7208}"/>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383294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BEC8-3927-40E3-B0B9-D6392A7910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FB97E-15A5-0FF6-C78D-6D646BCCE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5B723-B98D-51C4-4A66-454646BE9429}"/>
              </a:ext>
            </a:extLst>
          </p:cNvPr>
          <p:cNvSpPr>
            <a:spLocks noGrp="1"/>
          </p:cNvSpPr>
          <p:nvPr>
            <p:ph type="dt" sz="half" idx="10"/>
          </p:nvPr>
        </p:nvSpPr>
        <p:spPr/>
        <p:txBody>
          <a:bodyPr/>
          <a:lstStyle/>
          <a:p>
            <a:r>
              <a:rPr lang="en-US"/>
              <a:t>10/29/2023</a:t>
            </a:r>
          </a:p>
        </p:txBody>
      </p:sp>
      <p:sp>
        <p:nvSpPr>
          <p:cNvPr id="5" name="Footer Placeholder 4">
            <a:extLst>
              <a:ext uri="{FF2B5EF4-FFF2-40B4-BE49-F238E27FC236}">
                <a16:creationId xmlns:a16="http://schemas.microsoft.com/office/drawing/2014/main" id="{B9C03E2D-E183-B438-1412-86991A600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440E2-528B-F26B-EF60-A412D16990A2}"/>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241217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7D41E-D299-8985-2970-558BAA650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1657C-16AC-3469-F281-D0DFF3B85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D200D-080E-96A4-BED0-3CB216472A50}"/>
              </a:ext>
            </a:extLst>
          </p:cNvPr>
          <p:cNvSpPr>
            <a:spLocks noGrp="1"/>
          </p:cNvSpPr>
          <p:nvPr>
            <p:ph type="dt" sz="half" idx="10"/>
          </p:nvPr>
        </p:nvSpPr>
        <p:spPr/>
        <p:txBody>
          <a:bodyPr/>
          <a:lstStyle/>
          <a:p>
            <a:r>
              <a:rPr lang="en-US"/>
              <a:t>10/29/2023</a:t>
            </a:r>
          </a:p>
        </p:txBody>
      </p:sp>
      <p:sp>
        <p:nvSpPr>
          <p:cNvPr id="5" name="Footer Placeholder 4">
            <a:extLst>
              <a:ext uri="{FF2B5EF4-FFF2-40B4-BE49-F238E27FC236}">
                <a16:creationId xmlns:a16="http://schemas.microsoft.com/office/drawing/2014/main" id="{3953639B-1C26-CFEB-13AA-0FC1E44E9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0DD50-3952-8B79-7CC6-FBA1CA677ED9}"/>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380360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35C3-DBDE-72FE-35DB-C27592FA3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B5787-E105-C1FE-4454-A982693C05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F94D2-A601-2D07-2902-2965E334D387}"/>
              </a:ext>
            </a:extLst>
          </p:cNvPr>
          <p:cNvSpPr>
            <a:spLocks noGrp="1"/>
          </p:cNvSpPr>
          <p:nvPr>
            <p:ph type="dt" sz="half" idx="10"/>
          </p:nvPr>
        </p:nvSpPr>
        <p:spPr/>
        <p:txBody>
          <a:bodyPr/>
          <a:lstStyle/>
          <a:p>
            <a:r>
              <a:rPr lang="en-US"/>
              <a:t>10/29/2023</a:t>
            </a:r>
          </a:p>
        </p:txBody>
      </p:sp>
      <p:sp>
        <p:nvSpPr>
          <p:cNvPr id="5" name="Footer Placeholder 4">
            <a:extLst>
              <a:ext uri="{FF2B5EF4-FFF2-40B4-BE49-F238E27FC236}">
                <a16:creationId xmlns:a16="http://schemas.microsoft.com/office/drawing/2014/main" id="{51D491E0-A1FE-BD7C-0DFF-6A907345A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36B95-4C85-7284-A9F0-190CFF749F93}"/>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41684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EC78-BB90-591A-5E34-2DB6B136D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EBBA29-78FF-198F-F730-E9C0E14B1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E3ECA-1D4B-06DF-E7A5-C4FC81C9043C}"/>
              </a:ext>
            </a:extLst>
          </p:cNvPr>
          <p:cNvSpPr>
            <a:spLocks noGrp="1"/>
          </p:cNvSpPr>
          <p:nvPr>
            <p:ph type="dt" sz="half" idx="10"/>
          </p:nvPr>
        </p:nvSpPr>
        <p:spPr/>
        <p:txBody>
          <a:bodyPr/>
          <a:lstStyle/>
          <a:p>
            <a:r>
              <a:rPr lang="en-US"/>
              <a:t>10/29/2023</a:t>
            </a:r>
          </a:p>
        </p:txBody>
      </p:sp>
      <p:sp>
        <p:nvSpPr>
          <p:cNvPr id="5" name="Footer Placeholder 4">
            <a:extLst>
              <a:ext uri="{FF2B5EF4-FFF2-40B4-BE49-F238E27FC236}">
                <a16:creationId xmlns:a16="http://schemas.microsoft.com/office/drawing/2014/main" id="{C46A01D5-2356-2598-901B-A4A239C46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A457A-E97C-FF82-6B6B-7E14B9F4F544}"/>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80190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8B2D-090B-6D16-E512-146752A242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50ECF-E236-0AAB-C484-5E271873D1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487B29-4DD4-44D0-4ED6-759C618282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52EC0E-AF11-1042-DF7D-CE66B52A9D94}"/>
              </a:ext>
            </a:extLst>
          </p:cNvPr>
          <p:cNvSpPr>
            <a:spLocks noGrp="1"/>
          </p:cNvSpPr>
          <p:nvPr>
            <p:ph type="dt" sz="half" idx="10"/>
          </p:nvPr>
        </p:nvSpPr>
        <p:spPr/>
        <p:txBody>
          <a:bodyPr/>
          <a:lstStyle/>
          <a:p>
            <a:r>
              <a:rPr lang="en-US"/>
              <a:t>10/29/2023</a:t>
            </a:r>
          </a:p>
        </p:txBody>
      </p:sp>
      <p:sp>
        <p:nvSpPr>
          <p:cNvPr id="6" name="Footer Placeholder 5">
            <a:extLst>
              <a:ext uri="{FF2B5EF4-FFF2-40B4-BE49-F238E27FC236}">
                <a16:creationId xmlns:a16="http://schemas.microsoft.com/office/drawing/2014/main" id="{4AC3D5B9-FD33-A78E-BFFE-50D59A875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C66BB-A1CD-6E24-F164-5F921A7F4AA7}"/>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10658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80A9-5922-5C80-4E70-F9EE62EB84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9695DD-6689-0D2A-885C-0ED9B6498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A2C137-17D6-0C22-8E73-6EDEBCE3C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BDD19-007D-4449-76F7-6DD1F711A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E8D3F-D585-F174-5CA8-2AD019672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8C7A6-1625-0595-992A-1ECA48FA82A3}"/>
              </a:ext>
            </a:extLst>
          </p:cNvPr>
          <p:cNvSpPr>
            <a:spLocks noGrp="1"/>
          </p:cNvSpPr>
          <p:nvPr>
            <p:ph type="dt" sz="half" idx="10"/>
          </p:nvPr>
        </p:nvSpPr>
        <p:spPr/>
        <p:txBody>
          <a:bodyPr/>
          <a:lstStyle/>
          <a:p>
            <a:r>
              <a:rPr lang="en-US"/>
              <a:t>10/29/2023</a:t>
            </a:r>
          </a:p>
        </p:txBody>
      </p:sp>
      <p:sp>
        <p:nvSpPr>
          <p:cNvPr id="8" name="Footer Placeholder 7">
            <a:extLst>
              <a:ext uri="{FF2B5EF4-FFF2-40B4-BE49-F238E27FC236}">
                <a16:creationId xmlns:a16="http://schemas.microsoft.com/office/drawing/2014/main" id="{C3687DD1-3516-CBD2-AC97-E69C8C96A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4E5533-6885-17DC-663E-00B794D26DED}"/>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169662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8D3F-1583-0CC9-F01C-9E6A0FB78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5EC6EF-089E-34E4-4A5C-70CF1EB24C79}"/>
              </a:ext>
            </a:extLst>
          </p:cNvPr>
          <p:cNvSpPr>
            <a:spLocks noGrp="1"/>
          </p:cNvSpPr>
          <p:nvPr>
            <p:ph type="dt" sz="half" idx="10"/>
          </p:nvPr>
        </p:nvSpPr>
        <p:spPr/>
        <p:txBody>
          <a:bodyPr/>
          <a:lstStyle/>
          <a:p>
            <a:r>
              <a:rPr lang="en-US"/>
              <a:t>10/29/2023</a:t>
            </a:r>
          </a:p>
        </p:txBody>
      </p:sp>
      <p:sp>
        <p:nvSpPr>
          <p:cNvPr id="4" name="Footer Placeholder 3">
            <a:extLst>
              <a:ext uri="{FF2B5EF4-FFF2-40B4-BE49-F238E27FC236}">
                <a16:creationId xmlns:a16="http://schemas.microsoft.com/office/drawing/2014/main" id="{DAB0C295-7946-46BE-1D47-9E9447F20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E7DF74-A620-3EFE-1E78-A0AFE7B054AB}"/>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50093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4CB7C-473A-115B-5834-C9DBFAFF77D3}"/>
              </a:ext>
            </a:extLst>
          </p:cNvPr>
          <p:cNvSpPr>
            <a:spLocks noGrp="1"/>
          </p:cNvSpPr>
          <p:nvPr>
            <p:ph type="dt" sz="half" idx="10"/>
          </p:nvPr>
        </p:nvSpPr>
        <p:spPr/>
        <p:txBody>
          <a:bodyPr/>
          <a:lstStyle/>
          <a:p>
            <a:r>
              <a:rPr lang="en-US"/>
              <a:t>10/29/2023</a:t>
            </a:r>
          </a:p>
        </p:txBody>
      </p:sp>
      <p:sp>
        <p:nvSpPr>
          <p:cNvPr id="3" name="Footer Placeholder 2">
            <a:extLst>
              <a:ext uri="{FF2B5EF4-FFF2-40B4-BE49-F238E27FC236}">
                <a16:creationId xmlns:a16="http://schemas.microsoft.com/office/drawing/2014/main" id="{4090ADE2-DA6E-F79C-D073-DB973AF94E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4EE625-1F5C-52E2-6528-06399926B4D1}"/>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12886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5CA0-581E-D59C-2A27-0130CB538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54D5F3-3F17-8129-07BF-1063B33EA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935C73-A0A8-68ED-8C47-FDB4A41AC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0FF32-E621-A9FB-0848-8438A30FD58F}"/>
              </a:ext>
            </a:extLst>
          </p:cNvPr>
          <p:cNvSpPr>
            <a:spLocks noGrp="1"/>
          </p:cNvSpPr>
          <p:nvPr>
            <p:ph type="dt" sz="half" idx="10"/>
          </p:nvPr>
        </p:nvSpPr>
        <p:spPr/>
        <p:txBody>
          <a:bodyPr/>
          <a:lstStyle/>
          <a:p>
            <a:r>
              <a:rPr lang="en-US"/>
              <a:t>10/29/2023</a:t>
            </a:r>
          </a:p>
        </p:txBody>
      </p:sp>
      <p:sp>
        <p:nvSpPr>
          <p:cNvPr id="6" name="Footer Placeholder 5">
            <a:extLst>
              <a:ext uri="{FF2B5EF4-FFF2-40B4-BE49-F238E27FC236}">
                <a16:creationId xmlns:a16="http://schemas.microsoft.com/office/drawing/2014/main" id="{F4EF895A-8587-84C4-C595-A7027E6FF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E6FB3-49B1-DA1E-6EA9-C5CAC21DB9CE}"/>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85451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6333-978A-FFC9-CBF8-284ABA8FA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B43218-2D8E-8FA0-ED13-89906F191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415D0D-D904-FFAF-0A97-851B2D6A4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21620-8D06-44DE-3278-C881F1F67DF0}"/>
              </a:ext>
            </a:extLst>
          </p:cNvPr>
          <p:cNvSpPr>
            <a:spLocks noGrp="1"/>
          </p:cNvSpPr>
          <p:nvPr>
            <p:ph type="dt" sz="half" idx="10"/>
          </p:nvPr>
        </p:nvSpPr>
        <p:spPr/>
        <p:txBody>
          <a:bodyPr/>
          <a:lstStyle/>
          <a:p>
            <a:r>
              <a:rPr lang="en-US"/>
              <a:t>10/29/2023</a:t>
            </a:r>
          </a:p>
        </p:txBody>
      </p:sp>
      <p:sp>
        <p:nvSpPr>
          <p:cNvPr id="6" name="Footer Placeholder 5">
            <a:extLst>
              <a:ext uri="{FF2B5EF4-FFF2-40B4-BE49-F238E27FC236}">
                <a16:creationId xmlns:a16="http://schemas.microsoft.com/office/drawing/2014/main" id="{B905F7E4-257E-55C2-00D7-6D5FB81BD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2F348-D9B2-698F-0E97-CF926F3F7419}"/>
              </a:ext>
            </a:extLst>
          </p:cNvPr>
          <p:cNvSpPr>
            <a:spLocks noGrp="1"/>
          </p:cNvSpPr>
          <p:nvPr>
            <p:ph type="sldNum" sz="quarter" idx="12"/>
          </p:nvPr>
        </p:nvSpPr>
        <p:spPr/>
        <p:txBody>
          <a:bodyPr/>
          <a:lstStyle/>
          <a:p>
            <a:fld id="{9C05190E-953E-435F-A017-133546A38A0D}" type="slidenum">
              <a:rPr lang="en-US" smtClean="0"/>
              <a:t>‹#›</a:t>
            </a:fld>
            <a:endParaRPr lang="en-US"/>
          </a:p>
        </p:txBody>
      </p:sp>
    </p:spTree>
    <p:extLst>
      <p:ext uri="{BB962C8B-B14F-4D97-AF65-F5344CB8AC3E}">
        <p14:creationId xmlns:p14="http://schemas.microsoft.com/office/powerpoint/2010/main" val="72592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8E1151-8DEB-77C5-E265-AA32E52F9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8953F-DF16-7494-89B3-9D85AB60D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43DAF-D279-14C2-75BB-6A48355B5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10/29/2023</a:t>
            </a:r>
          </a:p>
        </p:txBody>
      </p:sp>
      <p:sp>
        <p:nvSpPr>
          <p:cNvPr id="5" name="Footer Placeholder 4">
            <a:extLst>
              <a:ext uri="{FF2B5EF4-FFF2-40B4-BE49-F238E27FC236}">
                <a16:creationId xmlns:a16="http://schemas.microsoft.com/office/drawing/2014/main" id="{05039028-3FA1-822B-216A-647119561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219DF0-9126-74C4-F8C3-CF6B66151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5190E-953E-435F-A017-133546A38A0D}" type="slidenum">
              <a:rPr lang="en-US" smtClean="0"/>
              <a:t>‹#›</a:t>
            </a:fld>
            <a:endParaRPr lang="en-US"/>
          </a:p>
        </p:txBody>
      </p:sp>
    </p:spTree>
    <p:extLst>
      <p:ext uri="{BB962C8B-B14F-4D97-AF65-F5344CB8AC3E}">
        <p14:creationId xmlns:p14="http://schemas.microsoft.com/office/powerpoint/2010/main" val="76762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dirty="0">
                <a:solidFill>
                  <a:srgbClr val="002060"/>
                </a:solidFill>
                <a:effectLst/>
                <a:latin typeface="+mj-lt"/>
                <a:ea typeface="+mj-ea"/>
                <a:cs typeface="+mj-cs"/>
              </a:rPr>
              <a:t>Capstone Project: Credit Card Fraud Detection System</a:t>
            </a:r>
            <a:endParaRPr lang="en-US" sz="2800" dirty="0">
              <a:solidFill>
                <a:srgbClr val="002060"/>
              </a:solidFill>
              <a:latin typeface="+mj-lt"/>
              <a:ea typeface="+mj-ea"/>
              <a:cs typeface="+mj-cs"/>
            </a:endParaRP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C14E16-082D-9879-F51A-3925E81D6CBE}"/>
              </a:ext>
            </a:extLst>
          </p:cNvPr>
          <p:cNvSpPr txBox="1">
            <a:spLocks noGrp="1" noRot="1" noMove="1" noResize="1" noEditPoints="1" noAdjustHandles="1" noChangeArrowheads="1" noChangeShapeType="1"/>
          </p:cNvSpPr>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400" dirty="0">
                <a:solidFill>
                  <a:srgbClr val="002060"/>
                </a:solidFill>
                <a:latin typeface="+mj-lt"/>
              </a:rPr>
              <a:t>By</a:t>
            </a:r>
          </a:p>
          <a:p>
            <a:pPr>
              <a:lnSpc>
                <a:spcPct val="90000"/>
              </a:lnSpc>
              <a:spcAft>
                <a:spcPts val="600"/>
              </a:spcAft>
            </a:pPr>
            <a:r>
              <a:rPr lang="en-US" sz="2400" dirty="0">
                <a:solidFill>
                  <a:srgbClr val="002060"/>
                </a:solidFill>
                <a:latin typeface="+mj-lt"/>
              </a:rPr>
              <a:t>- Ankush Patil</a:t>
            </a:r>
          </a:p>
          <a:p>
            <a:pPr>
              <a:lnSpc>
                <a:spcPct val="90000"/>
              </a:lnSpc>
              <a:spcAft>
                <a:spcPts val="600"/>
              </a:spcAft>
            </a:pPr>
            <a:r>
              <a:rPr lang="en-US" sz="2400" dirty="0">
                <a:solidFill>
                  <a:srgbClr val="002060"/>
                </a:solidFill>
                <a:latin typeface="+mj-lt"/>
              </a:rPr>
              <a:t>- Abhishek Kurri</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e vector hand drawn flat design ransomware illustration">
            <a:extLst>
              <a:ext uri="{FF2B5EF4-FFF2-40B4-BE49-F238E27FC236}">
                <a16:creationId xmlns:a16="http://schemas.microsoft.com/office/drawing/2014/main" id="{83C0589C-15DA-2007-1B11-C5BBBFE08E1A}"/>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r="4" b="3065"/>
          <a:stretch/>
        </p:blipFill>
        <p:spPr bwMode="auto">
          <a:xfrm rot="21600000">
            <a:off x="5977788" y="799352"/>
            <a:ext cx="5425410" cy="5259296"/>
          </a:xfrm>
          <a:prstGeom prst="rect">
            <a:avLst/>
          </a:prstGeom>
          <a:solidFill>
            <a:srgbClr val="FFFFFF"/>
          </a:solidFill>
        </p:spPr>
      </p:pic>
      <p:sp>
        <p:nvSpPr>
          <p:cNvPr id="9" name="Slide Number Placeholder 8">
            <a:extLst>
              <a:ext uri="{FF2B5EF4-FFF2-40B4-BE49-F238E27FC236}">
                <a16:creationId xmlns:a16="http://schemas.microsoft.com/office/drawing/2014/main" id="{0610A0DB-E677-60B9-695D-93ED86A27931}"/>
              </a:ext>
            </a:extLst>
          </p:cNvPr>
          <p:cNvSpPr>
            <a:spLocks noGrp="1" noRot="1" noMove="1" noResize="1" noEditPoints="1" noAdjustHandles="1" noChangeArrowheads="1" noChangeShapeType="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9C05190E-953E-435F-A017-133546A38A0D}" type="slidenum">
              <a:rPr lang="en-US" smtClean="0">
                <a:solidFill>
                  <a:prstClr val="black">
                    <a:tint val="75000"/>
                  </a:prstClr>
                </a:solidFill>
                <a:latin typeface="Calibri" panose="020F0502020204030204"/>
              </a:rPr>
              <a:pPr>
                <a:spcAft>
                  <a:spcPts val="600"/>
                </a:spcAft>
                <a:defRPr/>
              </a:pPr>
              <a:t>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64581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8647846" y="3406366"/>
            <a:ext cx="6641267"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0" y="136525"/>
            <a:ext cx="11643359" cy="664126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10</a:t>
            </a:fld>
            <a:endParaRPr lang="en-US" dirty="0"/>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1224280" y="1612652"/>
            <a:ext cx="9743440" cy="1015663"/>
          </a:xfrm>
          <a:prstGeom prst="rect">
            <a:avLst/>
          </a:prstGeom>
          <a:noFill/>
        </p:spPr>
        <p:txBody>
          <a:bodyPr wrap="square">
            <a:spAutoFit/>
          </a:bodyPr>
          <a:lstStyle/>
          <a:p>
            <a:pPr marL="342900" indent="-342900" algn="l">
              <a:buFont typeface="Wingdings" panose="05000000000000000000" pitchFamily="2" charset="2"/>
              <a:buChar char="ü"/>
            </a:pPr>
            <a:r>
              <a:rPr lang="en-US" sz="2000" b="0" i="0" dirty="0">
                <a:effectLst/>
              </a:rPr>
              <a:t>Cost Benefit Analysis: Cost+Benefit+Analysis.xlsx</a:t>
            </a:r>
          </a:p>
          <a:p>
            <a:pPr marL="342900" indent="-342900" algn="l">
              <a:buFont typeface="Wingdings" panose="05000000000000000000" pitchFamily="2" charset="2"/>
              <a:buChar char="ü"/>
            </a:pPr>
            <a:endParaRPr lang="en-US" sz="2000" b="0" i="0" dirty="0">
              <a:effectLst/>
            </a:endParaRPr>
          </a:p>
          <a:p>
            <a:pPr marL="342900" indent="-342900" algn="l">
              <a:buFont typeface="Wingdings" panose="05000000000000000000" pitchFamily="2" charset="2"/>
              <a:buChar char="ü"/>
            </a:pPr>
            <a:r>
              <a:rPr lang="en-US" sz="2000" b="0" i="0" dirty="0">
                <a:effectLst/>
              </a:rPr>
              <a:t>Random Forest Classifier Model: DS49_fraud_detection_model_v2.ipynb</a:t>
            </a: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8" y="486366"/>
            <a:ext cx="4480562"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ATTACHED FILE</a:t>
            </a:r>
          </a:p>
        </p:txBody>
      </p:sp>
    </p:spTree>
    <p:extLst>
      <p:ext uri="{BB962C8B-B14F-4D97-AF65-F5344CB8AC3E}">
        <p14:creationId xmlns:p14="http://schemas.microsoft.com/office/powerpoint/2010/main" val="309995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i="0" dirty="0">
                <a:solidFill>
                  <a:srgbClr val="002060"/>
                </a:solidFill>
                <a:effectLst/>
                <a:latin typeface="+mj-lt"/>
                <a:ea typeface="+mj-ea"/>
                <a:cs typeface="+mj-cs"/>
              </a:rPr>
              <a:t>Thank You !</a:t>
            </a:r>
            <a:endParaRPr lang="en-US" sz="4400" dirty="0">
              <a:solidFill>
                <a:srgbClr val="002060"/>
              </a:solidFill>
              <a:latin typeface="+mj-lt"/>
              <a:ea typeface="+mj-ea"/>
              <a:cs typeface="+mj-cs"/>
            </a:endParaRP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0610A0DB-E677-60B9-695D-93ED86A27931}"/>
              </a:ext>
            </a:extLst>
          </p:cNvPr>
          <p:cNvSpPr>
            <a:spLocks noGrp="1" noRot="1" noMove="1" noResize="1" noEditPoints="1" noAdjustHandles="1" noChangeArrowheads="1" noChangeShapeType="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9C05190E-953E-435F-A017-133546A38A0D}" type="slidenum">
              <a:rPr lang="en-US" smtClean="0">
                <a:solidFill>
                  <a:prstClr val="black">
                    <a:tint val="75000"/>
                  </a:prstClr>
                </a:solidFill>
                <a:latin typeface="Calibri" panose="020F0502020204030204"/>
              </a:rPr>
              <a:pPr>
                <a:spcAft>
                  <a:spcPts val="600"/>
                </a:spcAft>
                <a:defRPr/>
              </a:pPr>
              <a:t>11</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7B4AE5A3-0487-E18F-CA99-B4BB3C8D0C23}"/>
              </a:ext>
            </a:extLst>
          </p:cNvPr>
          <p:cNvSpPr txBox="1"/>
          <p:nvPr/>
        </p:nvSpPr>
        <p:spPr>
          <a:xfrm>
            <a:off x="848628" y="4015246"/>
            <a:ext cx="3139160" cy="944874"/>
          </a:xfrm>
          <a:prstGeom prst="rect">
            <a:avLst/>
          </a:prstGeom>
          <a:noFill/>
        </p:spPr>
        <p:txBody>
          <a:bodyPr wrap="square">
            <a:spAutoFit/>
          </a:bodyPr>
          <a:lstStyle/>
          <a:p>
            <a:pPr>
              <a:lnSpc>
                <a:spcPct val="90000"/>
              </a:lnSpc>
              <a:spcAft>
                <a:spcPts val="600"/>
              </a:spcAft>
            </a:pPr>
            <a:r>
              <a:rPr lang="en-US" sz="2800" dirty="0">
                <a:solidFill>
                  <a:srgbClr val="002060"/>
                </a:solidFill>
                <a:latin typeface="+mj-lt"/>
              </a:rPr>
              <a:t>- Ankush Patil</a:t>
            </a:r>
          </a:p>
          <a:p>
            <a:pPr>
              <a:lnSpc>
                <a:spcPct val="90000"/>
              </a:lnSpc>
              <a:spcAft>
                <a:spcPts val="600"/>
              </a:spcAft>
            </a:pPr>
            <a:r>
              <a:rPr lang="en-US" sz="2800" dirty="0">
                <a:solidFill>
                  <a:srgbClr val="002060"/>
                </a:solidFill>
                <a:latin typeface="+mj-lt"/>
              </a:rPr>
              <a:t>- Abhishek Kurri</a:t>
            </a:r>
          </a:p>
        </p:txBody>
      </p:sp>
      <p:pic>
        <p:nvPicPr>
          <p:cNvPr id="2050" name="Picture 2" descr="Vector credit card fraud flat illustration design concept. illustration for websites, landing pages, mobile applications, posters and banners">
            <a:extLst>
              <a:ext uri="{FF2B5EF4-FFF2-40B4-BE49-F238E27FC236}">
                <a16:creationId xmlns:a16="http://schemas.microsoft.com/office/drawing/2014/main" id="{23B80959-DFEC-E3DC-D875-75042C783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56180"/>
            <a:ext cx="5144343" cy="514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7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F36CB87-22B7-D66F-A050-7FF283EA5239}"/>
              </a:ext>
            </a:extLst>
          </p:cNvPr>
          <p:cNvSpPr>
            <a:spLocks noGrp="1" noRot="1" noMove="1" noResize="1" noEditPoints="1" noAdjustHandles="1" noChangeArrowheads="1" noChangeShapeType="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pPr>
            <a:fld id="{9C05190E-953E-435F-A017-133546A38A0D}" type="slidenum">
              <a:rPr lang="en-US" smtClean="0"/>
              <a:pPr>
                <a:spcAft>
                  <a:spcPts val="600"/>
                </a:spcAft>
              </a:pPr>
              <a:t>2</a:t>
            </a:fld>
            <a:endParaRPr lang="en-US"/>
          </a:p>
        </p:txBody>
      </p:sp>
      <p:sp>
        <p:nvSpPr>
          <p:cNvPr id="9" name="TextBox 8">
            <a:extLst>
              <a:ext uri="{FF2B5EF4-FFF2-40B4-BE49-F238E27FC236}">
                <a16:creationId xmlns:a16="http://schemas.microsoft.com/office/drawing/2014/main" id="{2F5B4BBF-2AC1-5765-337B-D042BD637C1E}"/>
              </a:ext>
            </a:extLst>
          </p:cNvPr>
          <p:cNvSpPr txBox="1">
            <a:spLocks noGrp="1" noRot="1" noMove="1" noResize="1" noEditPoints="1" noAdjustHandles="1" noChangeArrowheads="1" noChangeShapeType="1"/>
          </p:cNvSpPr>
          <p:nvPr/>
        </p:nvSpPr>
        <p:spPr>
          <a:xfrm>
            <a:off x="1682750" y="902578"/>
            <a:ext cx="6096000" cy="4493538"/>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Agenda:</a:t>
            </a:r>
          </a:p>
          <a:p>
            <a:pPr algn="l">
              <a:spcAft>
                <a:spcPts val="600"/>
              </a:spcAft>
            </a:pPr>
            <a:endParaRPr lang="en-US" sz="2800" dirty="0">
              <a:solidFill>
                <a:srgbClr val="002060"/>
              </a:solidFill>
              <a:latin typeface="+mj-lt"/>
              <a:ea typeface="+mj-ea"/>
              <a:cs typeface="+mj-cs"/>
            </a:endParaRPr>
          </a:p>
          <a:p>
            <a:pPr marL="1371600" lvl="2" indent="-457200">
              <a:spcAft>
                <a:spcPts val="600"/>
              </a:spcAft>
              <a:buFont typeface="Wingdings" panose="05000000000000000000" pitchFamily="2" charset="2"/>
              <a:buChar char="§"/>
            </a:pPr>
            <a:r>
              <a:rPr lang="en-US" sz="2000" dirty="0">
                <a:ea typeface="+mj-ea"/>
                <a:cs typeface="+mj-cs"/>
              </a:rPr>
              <a:t>Objective</a:t>
            </a:r>
          </a:p>
          <a:p>
            <a:pPr marL="1371600" lvl="2" indent="-457200">
              <a:spcAft>
                <a:spcPts val="600"/>
              </a:spcAft>
              <a:buFont typeface="Wingdings" panose="05000000000000000000" pitchFamily="2" charset="2"/>
              <a:buChar char="§"/>
            </a:pPr>
            <a:r>
              <a:rPr lang="en-US" sz="2000" dirty="0">
                <a:ea typeface="+mj-ea"/>
                <a:cs typeface="+mj-cs"/>
              </a:rPr>
              <a:t>Background</a:t>
            </a:r>
          </a:p>
          <a:p>
            <a:pPr marL="1371600" lvl="2" indent="-457200">
              <a:spcAft>
                <a:spcPts val="600"/>
              </a:spcAft>
              <a:buFont typeface="Wingdings" panose="05000000000000000000" pitchFamily="2" charset="2"/>
              <a:buChar char="§"/>
            </a:pPr>
            <a:r>
              <a:rPr lang="en-US" sz="2000" dirty="0">
                <a:ea typeface="+mj-ea"/>
                <a:cs typeface="+mj-cs"/>
              </a:rPr>
              <a:t>Key Insights</a:t>
            </a:r>
          </a:p>
          <a:p>
            <a:pPr marL="1371600" lvl="2" indent="-457200">
              <a:spcAft>
                <a:spcPts val="600"/>
              </a:spcAft>
              <a:buFont typeface="Wingdings" panose="05000000000000000000" pitchFamily="2" charset="2"/>
              <a:buChar char="§"/>
            </a:pPr>
            <a:r>
              <a:rPr lang="en-US" sz="2000" dirty="0">
                <a:ea typeface="+mj-ea"/>
                <a:cs typeface="+mj-cs"/>
              </a:rPr>
              <a:t>Cost Benefit Analysis</a:t>
            </a:r>
          </a:p>
          <a:p>
            <a:pPr marL="1371600" lvl="2" indent="-457200">
              <a:spcAft>
                <a:spcPts val="600"/>
              </a:spcAft>
              <a:buFont typeface="Wingdings" panose="05000000000000000000" pitchFamily="2" charset="2"/>
              <a:buChar char="§"/>
            </a:pPr>
            <a:r>
              <a:rPr lang="en-US" sz="2000" dirty="0">
                <a:ea typeface="+mj-ea"/>
                <a:cs typeface="+mj-cs"/>
              </a:rPr>
              <a:t>Appendix</a:t>
            </a:r>
          </a:p>
          <a:p>
            <a:pPr marL="1828800" lvl="3" indent="-457200">
              <a:spcAft>
                <a:spcPts val="600"/>
              </a:spcAft>
              <a:buFont typeface="Wingdings" panose="05000000000000000000" pitchFamily="2" charset="2"/>
              <a:buChar char="ü"/>
            </a:pPr>
            <a:r>
              <a:rPr lang="en-US" sz="2000" dirty="0">
                <a:ea typeface="+mj-ea"/>
                <a:cs typeface="+mj-cs"/>
              </a:rPr>
              <a:t>Data Attributes</a:t>
            </a:r>
          </a:p>
          <a:p>
            <a:pPr marL="1828800" lvl="3" indent="-457200">
              <a:spcAft>
                <a:spcPts val="600"/>
              </a:spcAft>
              <a:buFont typeface="Wingdings" panose="05000000000000000000" pitchFamily="2" charset="2"/>
              <a:buChar char="ü"/>
            </a:pPr>
            <a:r>
              <a:rPr lang="en-US" sz="2000" dirty="0">
                <a:ea typeface="+mj-ea"/>
                <a:cs typeface="+mj-cs"/>
              </a:rPr>
              <a:t>Data Imbalance Handling</a:t>
            </a:r>
          </a:p>
          <a:p>
            <a:pPr marL="1828800" lvl="3" indent="-457200">
              <a:spcAft>
                <a:spcPts val="600"/>
              </a:spcAft>
              <a:buFont typeface="Wingdings" panose="05000000000000000000" pitchFamily="2" charset="2"/>
              <a:buChar char="ü"/>
            </a:pPr>
            <a:r>
              <a:rPr lang="en-US" sz="2000" dirty="0">
                <a:ea typeface="+mj-ea"/>
                <a:cs typeface="+mj-cs"/>
              </a:rPr>
              <a:t>Models</a:t>
            </a:r>
          </a:p>
          <a:p>
            <a:pPr marL="1828800" lvl="3" indent="-457200">
              <a:spcAft>
                <a:spcPts val="600"/>
              </a:spcAft>
              <a:buFont typeface="Wingdings" panose="05000000000000000000" pitchFamily="2" charset="2"/>
              <a:buChar char="ü"/>
            </a:pPr>
            <a:r>
              <a:rPr lang="en-US" sz="2000" dirty="0">
                <a:ea typeface="+mj-ea"/>
                <a:cs typeface="+mj-cs"/>
              </a:rPr>
              <a:t>References</a:t>
            </a:r>
          </a:p>
        </p:txBody>
      </p:sp>
      <p:sp>
        <p:nvSpPr>
          <p:cNvPr id="10" name="TextBox 9">
            <a:extLst>
              <a:ext uri="{FF2B5EF4-FFF2-40B4-BE49-F238E27FC236}">
                <a16:creationId xmlns:a16="http://schemas.microsoft.com/office/drawing/2014/main" id="{8709B0A9-2D33-6576-B2D7-12BE3A2E47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Tree>
    <p:extLst>
      <p:ext uri="{BB962C8B-B14F-4D97-AF65-F5344CB8AC3E}">
        <p14:creationId xmlns:p14="http://schemas.microsoft.com/office/powerpoint/2010/main" val="94983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F36CB87-22B7-D66F-A050-7FF283EA5239}"/>
              </a:ext>
            </a:extLst>
          </p:cNvPr>
          <p:cNvSpPr>
            <a:spLocks noGrp="1" noRot="1" noMove="1" noResize="1" noEditPoints="1" noAdjustHandles="1" noChangeArrowheads="1" noChangeShapeType="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pPr>
            <a:fld id="{9C05190E-953E-435F-A017-133546A38A0D}" type="slidenum">
              <a:rPr lang="en-US" smtClean="0"/>
              <a:pPr>
                <a:spcAft>
                  <a:spcPts val="600"/>
                </a:spcAft>
              </a:pPr>
              <a:t>3</a:t>
            </a:fld>
            <a:endParaRPr lang="en-US"/>
          </a:p>
        </p:txBody>
      </p:sp>
      <p:sp>
        <p:nvSpPr>
          <p:cNvPr id="9" name="TextBox 8">
            <a:extLst>
              <a:ext uri="{FF2B5EF4-FFF2-40B4-BE49-F238E27FC236}">
                <a16:creationId xmlns:a16="http://schemas.microsoft.com/office/drawing/2014/main" id="{2F5B4BBF-2AC1-5765-337B-D042BD637C1E}"/>
              </a:ext>
            </a:extLst>
          </p:cNvPr>
          <p:cNvSpPr txBox="1">
            <a:spLocks noGrp="1" noRot="1" noMove="1" noResize="1" noEditPoints="1" noAdjustHandles="1" noChangeArrowheads="1" noChangeShapeType="1"/>
          </p:cNvSpPr>
          <p:nvPr/>
        </p:nvSpPr>
        <p:spPr>
          <a:xfrm>
            <a:off x="944881" y="1367278"/>
            <a:ext cx="6797039" cy="3462486"/>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Objective :</a:t>
            </a:r>
          </a:p>
          <a:p>
            <a:pPr algn="l">
              <a:spcAft>
                <a:spcPts val="600"/>
              </a:spcAft>
            </a:pPr>
            <a:endParaRPr lang="en-US" sz="2800" dirty="0">
              <a:solidFill>
                <a:srgbClr val="002060"/>
              </a:solidFill>
              <a:latin typeface="+mj-lt"/>
              <a:ea typeface="+mj-ea"/>
              <a:cs typeface="+mj-cs"/>
            </a:endParaRPr>
          </a:p>
          <a:p>
            <a:pPr>
              <a:lnSpc>
                <a:spcPct val="150000"/>
              </a:lnSpc>
              <a:spcAft>
                <a:spcPts val="600"/>
              </a:spcAft>
            </a:pPr>
            <a:r>
              <a:rPr lang="en-US" sz="2000" dirty="0"/>
              <a:t>We need to recommend a credit card fraud detection system to </a:t>
            </a:r>
            <a:r>
              <a:rPr lang="en-US" sz="2000" b="1" dirty="0"/>
              <a:t>Finex</a:t>
            </a:r>
            <a:r>
              <a:rPr lang="en-US" sz="2000" dirty="0"/>
              <a:t>, a leading financial provider in the USA, to reduce the costs incurred due to fraudulent transactions and enhance the customer experience.</a:t>
            </a:r>
          </a:p>
          <a:p>
            <a:pPr algn="l">
              <a:spcAft>
                <a:spcPts val="600"/>
              </a:spcAft>
            </a:pPr>
            <a:endParaRPr lang="en-US" sz="2800" dirty="0">
              <a:solidFill>
                <a:srgbClr val="002060"/>
              </a:solidFill>
              <a:latin typeface="+mj-lt"/>
              <a:ea typeface="+mj-ea"/>
              <a:cs typeface="+mj-cs"/>
            </a:endParaRPr>
          </a:p>
        </p:txBody>
      </p:sp>
      <p:sp>
        <p:nvSpPr>
          <p:cNvPr id="10" name="TextBox 9">
            <a:extLst>
              <a:ext uri="{FF2B5EF4-FFF2-40B4-BE49-F238E27FC236}">
                <a16:creationId xmlns:a16="http://schemas.microsoft.com/office/drawing/2014/main" id="{8709B0A9-2D33-6576-B2D7-12BE3A2E47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Tree>
    <p:extLst>
      <p:ext uri="{BB962C8B-B14F-4D97-AF65-F5344CB8AC3E}">
        <p14:creationId xmlns:p14="http://schemas.microsoft.com/office/powerpoint/2010/main" val="51778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8647846" y="3406366"/>
            <a:ext cx="6641267"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0" y="136525"/>
            <a:ext cx="11643359" cy="664126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4</a:t>
            </a:fld>
            <a:endParaRPr lang="en-US"/>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447040" y="1290846"/>
            <a:ext cx="11297920" cy="4093428"/>
          </a:xfrm>
          <a:prstGeom prst="rect">
            <a:avLst/>
          </a:prstGeom>
          <a:noFill/>
        </p:spPr>
        <p:txBody>
          <a:bodyPr wrap="square">
            <a:spAutoFit/>
          </a:bodyPr>
          <a:lstStyle/>
          <a:p>
            <a:pPr marL="342900" indent="-342900" algn="l">
              <a:buFont typeface="Arial" panose="020B0604020202020204" pitchFamily="34" charset="0"/>
              <a:buChar char="•"/>
            </a:pPr>
            <a:r>
              <a:rPr lang="en-US" sz="2000" b="0" i="0" dirty="0">
                <a:effectLst/>
              </a:rPr>
              <a:t>Finex is a leading financial service provider based in Florida, USA. It offers a wide range of products and business services to customers through various channels, including in-person banking, ATMs, and online banking. </a:t>
            </a:r>
            <a:r>
              <a:rPr lang="en-US" sz="2000" i="0" dirty="0">
                <a:solidFill>
                  <a:schemeClr val="accent1"/>
                </a:solidFill>
                <a:effectLst/>
              </a:rPr>
              <a:t>In recent years, Finex has observed a significant increase in unauthorized transactions through credit cards</a:t>
            </a:r>
            <a:r>
              <a:rPr lang="en-US" sz="2000" b="1" i="0" dirty="0">
                <a:effectLst/>
              </a:rPr>
              <a:t>.</a:t>
            </a:r>
            <a:r>
              <a:rPr lang="en-US" sz="2000" b="0" i="0" dirty="0">
                <a:effectLst/>
              </a:rPr>
              <a:t> Reports indicate that fraudsters use stolen or lost cards and hack private systems to access the personal and sensitive data of many cardholders.</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i="0" dirty="0">
                <a:solidFill>
                  <a:schemeClr val="accent1"/>
                </a:solidFill>
                <a:effectLst/>
              </a:rPr>
              <a:t>In many cases, customers become aware of these fraudulent transactions quite late, as they are often unaware of ongoing fraud.</a:t>
            </a:r>
            <a:r>
              <a:rPr lang="en-US" sz="2000" b="0" i="0" dirty="0">
                <a:effectLst/>
              </a:rPr>
              <a:t> This delay leads to late complaint registration with Finex, and by the time the cases are flagged as fraudulent, the bank incurs substantial losses and ends up reimbursing the lost amounts to their cardholders.</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Additionally, Finex lacks the latest technologies necessary to effectively track and prevent these activities. </a:t>
            </a:r>
            <a:r>
              <a:rPr lang="en-US" sz="2000" i="0" dirty="0">
                <a:solidFill>
                  <a:schemeClr val="accent1"/>
                </a:solidFill>
                <a:effectLst/>
              </a:rPr>
              <a:t>The Bank's manager now aims to identify the root causes and areas for action.</a:t>
            </a: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8" y="486366"/>
            <a:ext cx="2824482"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Background :</a:t>
            </a:r>
          </a:p>
        </p:txBody>
      </p:sp>
    </p:spTree>
    <p:extLst>
      <p:ext uri="{BB962C8B-B14F-4D97-AF65-F5344CB8AC3E}">
        <p14:creationId xmlns:p14="http://schemas.microsoft.com/office/powerpoint/2010/main" val="237760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6875780" y="3375659"/>
            <a:ext cx="3362959" cy="106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1" y="243840"/>
            <a:ext cx="8204200" cy="65339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5</a:t>
            </a:fld>
            <a:endParaRPr lang="en-US"/>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831215" y="1420743"/>
            <a:ext cx="3718560" cy="2246769"/>
          </a:xfrm>
          <a:prstGeom prst="rect">
            <a:avLst/>
          </a:prstGeom>
          <a:noFill/>
        </p:spPr>
        <p:txBody>
          <a:bodyPr wrap="square">
            <a:spAutoFit/>
          </a:bodyPr>
          <a:lstStyle/>
          <a:p>
            <a:pPr marL="342900" indent="-342900" algn="l">
              <a:buFont typeface="Arial" panose="020B0604020202020204" pitchFamily="34" charset="0"/>
              <a:buChar char="•"/>
            </a:pPr>
            <a:r>
              <a:rPr lang="en-US" sz="2000" b="0" i="0" dirty="0">
                <a:effectLst/>
              </a:rPr>
              <a:t>Transaction amount, category and gender are the most important variables </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Kids &amp; Pets, Gas and transport, Home are the top three categories</a:t>
            </a: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8" y="486366"/>
            <a:ext cx="2824482"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Key Insights :</a:t>
            </a:r>
          </a:p>
        </p:txBody>
      </p:sp>
      <p:pic>
        <p:nvPicPr>
          <p:cNvPr id="3" name="Picture 2">
            <a:extLst>
              <a:ext uri="{FF2B5EF4-FFF2-40B4-BE49-F238E27FC236}">
                <a16:creationId xmlns:a16="http://schemas.microsoft.com/office/drawing/2014/main" id="{06430836-E800-8550-AF9B-3AF09C7C56EC}"/>
              </a:ext>
            </a:extLst>
          </p:cNvPr>
          <p:cNvPicPr>
            <a:picLocks noGrp="1" noRot="1" noChangeAspect="1" noMove="1" noResize="1" noEditPoints="1" noAdjustHandles="1" noChangeArrowheads="1" noChangeShapeType="1" noCrop="1"/>
          </p:cNvPicPr>
          <p:nvPr/>
        </p:nvPicPr>
        <p:blipFill>
          <a:blip r:embed="rId2"/>
          <a:stretch>
            <a:fillRect/>
          </a:stretch>
        </p:blipFill>
        <p:spPr>
          <a:xfrm>
            <a:off x="5104324" y="688667"/>
            <a:ext cx="2403915" cy="5480665"/>
          </a:xfrm>
          <a:prstGeom prst="rect">
            <a:avLst/>
          </a:prstGeom>
        </p:spPr>
      </p:pic>
    </p:spTree>
    <p:extLst>
      <p:ext uri="{BB962C8B-B14F-4D97-AF65-F5344CB8AC3E}">
        <p14:creationId xmlns:p14="http://schemas.microsoft.com/office/powerpoint/2010/main" val="232028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6875780" y="3375659"/>
            <a:ext cx="3362959" cy="106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1" y="243840"/>
            <a:ext cx="8204200" cy="65339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6</a:t>
            </a:fld>
            <a:endParaRPr lang="en-US"/>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822007" y="1617990"/>
            <a:ext cx="7012305" cy="3785652"/>
          </a:xfrm>
          <a:prstGeom prst="rect">
            <a:avLst/>
          </a:prstGeom>
          <a:noFill/>
        </p:spPr>
        <p:txBody>
          <a:bodyPr wrap="square">
            <a:spAutoFit/>
          </a:bodyPr>
          <a:lstStyle/>
          <a:p>
            <a:pPr marL="342900" indent="-342900" algn="l">
              <a:buFont typeface="Arial" panose="020B0604020202020204" pitchFamily="34" charset="0"/>
              <a:buChar char="•"/>
            </a:pPr>
            <a:r>
              <a:rPr lang="en-US" sz="2000" b="0" i="0" dirty="0">
                <a:effectLst/>
              </a:rPr>
              <a:t>The average number of transactions per month is approximately </a:t>
            </a:r>
            <a:r>
              <a:rPr lang="en-US" sz="2000" i="0" dirty="0">
                <a:solidFill>
                  <a:srgbClr val="00B050"/>
                </a:solidFill>
                <a:effectLst/>
              </a:rPr>
              <a:t># 77,183.</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The average number of fraudulent transactions per month is approximately  </a:t>
            </a:r>
            <a:r>
              <a:rPr lang="en-US" sz="2000" i="0" dirty="0">
                <a:solidFill>
                  <a:srgbClr val="00B050"/>
                </a:solidFill>
                <a:effectLst/>
              </a:rPr>
              <a:t># 402.13</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The average amount for fraudulent transactions is approximately </a:t>
            </a:r>
            <a:r>
              <a:rPr lang="en-US" sz="2000" i="0" dirty="0">
                <a:solidFill>
                  <a:srgbClr val="00B050"/>
                </a:solidFill>
                <a:effectLst/>
              </a:rPr>
              <a:t>$530.66.</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Total cost incurred from the fraud detection </a:t>
            </a:r>
            <a:r>
              <a:rPr lang="en-US" sz="2000" i="0" dirty="0">
                <a:solidFill>
                  <a:srgbClr val="00B050"/>
                </a:solidFill>
                <a:effectLst/>
              </a:rPr>
              <a:t>$</a:t>
            </a:r>
            <a:r>
              <a:rPr lang="en-US" sz="1800" i="0" u="none" strike="noStrike" dirty="0">
                <a:solidFill>
                  <a:srgbClr val="00B050"/>
                </a:solidFill>
                <a:effectLst/>
                <a:latin typeface="Calibri" panose="020F0502020204030204" pitchFamily="34" charset="0"/>
              </a:rPr>
              <a:t>213,394.3</a:t>
            </a:r>
            <a:r>
              <a:rPr lang="en-US" sz="2000" i="0" u="none" strike="noStrike" dirty="0">
                <a:solidFill>
                  <a:srgbClr val="00B050"/>
                </a:solidFill>
                <a:effectLst/>
                <a:latin typeface="Calibri" panose="020F0502020204030204" pitchFamily="34" charset="0"/>
              </a:rPr>
              <a:t>0</a:t>
            </a:r>
            <a:endParaRPr lang="en-US" sz="2000" i="0" dirty="0">
              <a:solidFill>
                <a:srgbClr val="00B050"/>
              </a:solidFill>
              <a:effectLst/>
            </a:endParaRP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endParaRPr lang="en-US" sz="2000" b="0" i="0" dirty="0">
              <a:effectLst/>
            </a:endParaRP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8" y="486366"/>
            <a:ext cx="3881122"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Current Incurred Losses :</a:t>
            </a:r>
          </a:p>
        </p:txBody>
      </p:sp>
    </p:spTree>
    <p:extLst>
      <p:ext uri="{BB962C8B-B14F-4D97-AF65-F5344CB8AC3E}">
        <p14:creationId xmlns:p14="http://schemas.microsoft.com/office/powerpoint/2010/main" val="158183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8647846" y="3406366"/>
            <a:ext cx="6641267"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0" y="136525"/>
            <a:ext cx="11643359" cy="664126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7</a:t>
            </a:fld>
            <a:endParaRPr lang="en-US" dirty="0"/>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447040" y="1463566"/>
            <a:ext cx="11297920" cy="3231654"/>
          </a:xfrm>
          <a:prstGeom prst="rect">
            <a:avLst/>
          </a:prstGeom>
          <a:noFill/>
        </p:spPr>
        <p:txBody>
          <a:bodyPr wrap="square">
            <a:spAutoFit/>
          </a:bodyPr>
          <a:lstStyle/>
          <a:p>
            <a:pPr marL="342900" indent="-342900" algn="l">
              <a:buFont typeface="Arial" panose="020B0604020202020204" pitchFamily="34" charset="0"/>
              <a:buChar char="•"/>
            </a:pPr>
            <a:r>
              <a:rPr lang="en-US" sz="2000" b="0" i="0" dirty="0">
                <a:effectLst/>
              </a:rPr>
              <a:t>The model detected 8,757 fraudulent transactions, incurring a cost of $1.5 each for customer support. This totals $13,136.5.</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Additionally, there were 27 fraudulent transactions that the model did not detect, resulting in a loss of $14,173.08</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The total cost incurred after deploying the new model is $27,309.58</a:t>
            </a:r>
          </a:p>
          <a:p>
            <a:pPr marL="342900" indent="-342900" algn="l">
              <a:buFont typeface="Arial" panose="020B0604020202020204" pitchFamily="34" charset="0"/>
              <a:buChar char="•"/>
            </a:pPr>
            <a:endParaRPr lang="en-US" sz="2000" b="0" i="0" dirty="0">
              <a:effectLst/>
            </a:endParaRPr>
          </a:p>
          <a:p>
            <a:pPr marL="342900" indent="-342900" algn="l">
              <a:buFont typeface="Arial" panose="020B0604020202020204" pitchFamily="34" charset="0"/>
              <a:buChar char="•"/>
            </a:pPr>
            <a:r>
              <a:rPr lang="en-US" sz="2000" b="0" i="0" dirty="0">
                <a:effectLst/>
              </a:rPr>
              <a:t>After implementing the new model, the </a:t>
            </a:r>
            <a:r>
              <a:rPr lang="en-US" sz="2000" i="0" dirty="0">
                <a:solidFill>
                  <a:srgbClr val="00B050"/>
                </a:solidFill>
                <a:effectLst/>
              </a:rPr>
              <a:t>final savings amount to $186,082.64</a:t>
            </a:r>
            <a:r>
              <a:rPr lang="en-US" sz="2000" i="0" dirty="0">
                <a:effectLst/>
              </a:rPr>
              <a:t>, representing an </a:t>
            </a:r>
            <a:r>
              <a:rPr lang="en-US" sz="2400" i="0" dirty="0">
                <a:solidFill>
                  <a:srgbClr val="00B050"/>
                </a:solidFill>
                <a:effectLst/>
              </a:rPr>
              <a:t>87%</a:t>
            </a:r>
            <a:r>
              <a:rPr lang="en-US" sz="2000" i="0" dirty="0">
                <a:effectLst/>
              </a:rPr>
              <a:t> reduction in losses.</a:t>
            </a: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7" y="486366"/>
            <a:ext cx="5823133"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After new model deployment: </a:t>
            </a:r>
          </a:p>
        </p:txBody>
      </p:sp>
    </p:spTree>
    <p:extLst>
      <p:ext uri="{BB962C8B-B14F-4D97-AF65-F5344CB8AC3E}">
        <p14:creationId xmlns:p14="http://schemas.microsoft.com/office/powerpoint/2010/main" val="107953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8647846" y="3406366"/>
            <a:ext cx="6641267"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0" y="136525"/>
            <a:ext cx="11643359" cy="664126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8</a:t>
            </a:fld>
            <a:endParaRPr lang="en-US" dirty="0"/>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1046480" y="1148606"/>
            <a:ext cx="6563360" cy="4989186"/>
          </a:xfrm>
          <a:prstGeom prst="rect">
            <a:avLst/>
          </a:prstGeom>
          <a:noFill/>
        </p:spPr>
        <p:txBody>
          <a:bodyPr wrap="square">
            <a:spAutoFit/>
          </a:bodyPr>
          <a:lstStyle/>
          <a:p>
            <a:pPr marL="342900" indent="-342900" algn="l">
              <a:lnSpc>
                <a:spcPct val="150000"/>
              </a:lnSpc>
              <a:buFont typeface="Wingdings" panose="05000000000000000000" pitchFamily="2" charset="2"/>
              <a:buChar char="ü"/>
            </a:pPr>
            <a:r>
              <a:rPr lang="en-US" sz="1600" b="0" i="0" dirty="0">
                <a:effectLst/>
              </a:rPr>
              <a:t>index - Unique Identifier for each row</a:t>
            </a:r>
          </a:p>
          <a:p>
            <a:pPr marL="342900" indent="-342900" algn="l">
              <a:lnSpc>
                <a:spcPct val="150000"/>
              </a:lnSpc>
              <a:buFont typeface="Wingdings" panose="05000000000000000000" pitchFamily="2" charset="2"/>
              <a:buChar char="ü"/>
            </a:pPr>
            <a:r>
              <a:rPr lang="en-US" sz="1600" b="0" i="0" dirty="0">
                <a:effectLst/>
              </a:rPr>
              <a:t>transdatetrans_time - Transaction DateTime</a:t>
            </a:r>
          </a:p>
          <a:p>
            <a:pPr marL="342900" indent="-342900" algn="l">
              <a:lnSpc>
                <a:spcPct val="150000"/>
              </a:lnSpc>
              <a:buFont typeface="Wingdings" panose="05000000000000000000" pitchFamily="2" charset="2"/>
              <a:buChar char="ü"/>
            </a:pPr>
            <a:r>
              <a:rPr lang="en-US" sz="1600" b="0" i="0" dirty="0">
                <a:effectLst/>
              </a:rPr>
              <a:t>cc_num - Credit Card Number of Customer</a:t>
            </a:r>
          </a:p>
          <a:p>
            <a:pPr marL="342900" indent="-342900" algn="l">
              <a:lnSpc>
                <a:spcPct val="150000"/>
              </a:lnSpc>
              <a:buFont typeface="Wingdings" panose="05000000000000000000" pitchFamily="2" charset="2"/>
              <a:buChar char="ü"/>
            </a:pPr>
            <a:r>
              <a:rPr lang="en-US" sz="1600" b="0" i="0" dirty="0">
                <a:effectLst/>
              </a:rPr>
              <a:t>merchant - Merchant Name</a:t>
            </a:r>
          </a:p>
          <a:p>
            <a:pPr marL="342900" indent="-342900" algn="l">
              <a:lnSpc>
                <a:spcPct val="150000"/>
              </a:lnSpc>
              <a:buFont typeface="Wingdings" panose="05000000000000000000" pitchFamily="2" charset="2"/>
              <a:buChar char="ü"/>
            </a:pPr>
            <a:r>
              <a:rPr lang="en-US" sz="1600" b="0" i="0" dirty="0">
                <a:effectLst/>
              </a:rPr>
              <a:t>category - Category of Merchant</a:t>
            </a:r>
          </a:p>
          <a:p>
            <a:pPr marL="342900" indent="-342900" algn="l">
              <a:lnSpc>
                <a:spcPct val="150000"/>
              </a:lnSpc>
              <a:buFont typeface="Wingdings" panose="05000000000000000000" pitchFamily="2" charset="2"/>
              <a:buChar char="ü"/>
            </a:pPr>
            <a:r>
              <a:rPr lang="en-US" sz="1600" b="0" i="0" dirty="0">
                <a:effectLst/>
              </a:rPr>
              <a:t>amt - Amount of Transaction	</a:t>
            </a:r>
          </a:p>
          <a:p>
            <a:pPr marL="342900" indent="-342900" algn="l">
              <a:lnSpc>
                <a:spcPct val="150000"/>
              </a:lnSpc>
              <a:buFont typeface="Wingdings" panose="05000000000000000000" pitchFamily="2" charset="2"/>
              <a:buChar char="ü"/>
            </a:pPr>
            <a:r>
              <a:rPr lang="en-US" sz="1600" b="0" i="0" dirty="0">
                <a:effectLst/>
              </a:rPr>
              <a:t>first - First Name of Credit Card Holder</a:t>
            </a:r>
          </a:p>
          <a:p>
            <a:pPr marL="342900" indent="-342900" algn="l">
              <a:lnSpc>
                <a:spcPct val="150000"/>
              </a:lnSpc>
              <a:buFont typeface="Wingdings" panose="05000000000000000000" pitchFamily="2" charset="2"/>
              <a:buChar char="ü"/>
            </a:pPr>
            <a:r>
              <a:rPr lang="en-US" sz="1600" b="0" i="0" dirty="0">
                <a:effectLst/>
              </a:rPr>
              <a:t>last - Last Name of Credit Card Holder</a:t>
            </a:r>
          </a:p>
          <a:p>
            <a:pPr marL="342900" indent="-342900" algn="l">
              <a:lnSpc>
                <a:spcPct val="150000"/>
              </a:lnSpc>
              <a:buFont typeface="Wingdings" panose="05000000000000000000" pitchFamily="2" charset="2"/>
              <a:buChar char="ü"/>
            </a:pPr>
            <a:r>
              <a:rPr lang="en-US" sz="1600" b="0" i="0" dirty="0">
                <a:effectLst/>
              </a:rPr>
              <a:t>gender - Gender of Credit Card Holder</a:t>
            </a:r>
          </a:p>
          <a:p>
            <a:pPr marL="342900" indent="-342900" algn="l">
              <a:lnSpc>
                <a:spcPct val="150000"/>
              </a:lnSpc>
              <a:buFont typeface="Wingdings" panose="05000000000000000000" pitchFamily="2" charset="2"/>
              <a:buChar char="ü"/>
            </a:pPr>
            <a:r>
              <a:rPr lang="en-US" sz="1600" b="0" i="0" dirty="0">
                <a:effectLst/>
              </a:rPr>
              <a:t>street - Street Address of Credit Card Holder</a:t>
            </a:r>
          </a:p>
          <a:p>
            <a:pPr marL="342900" indent="-342900" algn="l">
              <a:lnSpc>
                <a:spcPct val="150000"/>
              </a:lnSpc>
              <a:buFont typeface="Wingdings" panose="05000000000000000000" pitchFamily="2" charset="2"/>
              <a:buChar char="ü"/>
            </a:pPr>
            <a:r>
              <a:rPr lang="en-US" sz="1600" b="0" i="0" dirty="0">
                <a:effectLst/>
              </a:rPr>
              <a:t>city - City of Credit Card Holder</a:t>
            </a:r>
          </a:p>
          <a:p>
            <a:pPr marL="342900" indent="-342900" algn="l">
              <a:lnSpc>
                <a:spcPct val="150000"/>
              </a:lnSpc>
              <a:buFont typeface="Wingdings" panose="05000000000000000000" pitchFamily="2" charset="2"/>
              <a:buChar char="ü"/>
            </a:pPr>
            <a:r>
              <a:rPr lang="en-US" sz="1600" b="0" i="0" dirty="0">
                <a:effectLst/>
              </a:rPr>
              <a:t>state - State of Credit Card Holder</a:t>
            </a:r>
          </a:p>
          <a:p>
            <a:pPr marL="342900" indent="-342900" algn="l">
              <a:lnSpc>
                <a:spcPct val="150000"/>
              </a:lnSpc>
              <a:buFont typeface="Wingdings" panose="05000000000000000000" pitchFamily="2" charset="2"/>
              <a:buChar char="ü"/>
            </a:pPr>
            <a:r>
              <a:rPr lang="en-US" sz="1600" b="0" i="0" dirty="0">
                <a:effectLst/>
              </a:rPr>
              <a:t>zip - Zip of Credit Card Holder</a:t>
            </a: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8" y="486366"/>
            <a:ext cx="4480562"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Appendix: Data Attributes</a:t>
            </a:r>
          </a:p>
        </p:txBody>
      </p:sp>
    </p:spTree>
    <p:extLst>
      <p:ext uri="{BB962C8B-B14F-4D97-AF65-F5344CB8AC3E}">
        <p14:creationId xmlns:p14="http://schemas.microsoft.com/office/powerpoint/2010/main" val="356313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4F90F2-ADB1-B2EF-0153-E749DB042C2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8647846" y="3406366"/>
            <a:ext cx="6641267"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57251-0D00-F1E7-3AE1-35487A6592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101600" y="136525"/>
            <a:ext cx="11643359" cy="664126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44809-8868-8D17-C2D6-5CA732783251}"/>
              </a:ext>
            </a:extLst>
          </p:cNvPr>
          <p:cNvSpPr txBox="1">
            <a:spLocks noGrp="1" noRot="1" noMove="1" noResize="1" noEditPoints="1" noAdjustHandles="1" noChangeArrowheads="1" noChangeShapeType="1"/>
          </p:cNvSpPr>
          <p:nvPr/>
        </p:nvSpPr>
        <p:spPr>
          <a:xfrm>
            <a:off x="101600" y="6470015"/>
            <a:ext cx="4629150" cy="307777"/>
          </a:xfrm>
          <a:prstGeom prst="rect">
            <a:avLst/>
          </a:prstGeom>
          <a:noFill/>
        </p:spPr>
        <p:txBody>
          <a:bodyPr wrap="square">
            <a:spAutoFit/>
          </a:bodyPr>
          <a:lstStyle/>
          <a:p>
            <a:r>
              <a:rPr lang="en-US" sz="1400" i="0" dirty="0">
                <a:effectLst/>
              </a:rPr>
              <a:t>Capstone Project: Credit Card Fraud Detection System</a:t>
            </a:r>
            <a:endParaRPr lang="en-US" sz="1400" dirty="0"/>
          </a:p>
        </p:txBody>
      </p:sp>
      <p:sp>
        <p:nvSpPr>
          <p:cNvPr id="4" name="Slide Number Placeholder 3">
            <a:extLst>
              <a:ext uri="{FF2B5EF4-FFF2-40B4-BE49-F238E27FC236}">
                <a16:creationId xmlns:a16="http://schemas.microsoft.com/office/drawing/2014/main" id="{8ACEBA8D-09E7-44DE-5C23-49ECAA42AC03}"/>
              </a:ext>
            </a:extLst>
          </p:cNvPr>
          <p:cNvSpPr>
            <a:spLocks noGrp="1" noRot="1" noMove="1" noResize="1" noEditPoints="1" noAdjustHandles="1" noChangeArrowheads="1" noChangeShapeType="1"/>
          </p:cNvSpPr>
          <p:nvPr>
            <p:ph type="sldNum" sz="quarter" idx="12"/>
          </p:nvPr>
        </p:nvSpPr>
        <p:spPr/>
        <p:txBody>
          <a:bodyPr/>
          <a:lstStyle/>
          <a:p>
            <a:fld id="{9C05190E-953E-435F-A017-133546A38A0D}" type="slidenum">
              <a:rPr lang="en-US" smtClean="0"/>
              <a:t>9</a:t>
            </a:fld>
            <a:endParaRPr lang="en-US" dirty="0"/>
          </a:p>
        </p:txBody>
      </p:sp>
      <p:sp>
        <p:nvSpPr>
          <p:cNvPr id="7" name="TextBox 6">
            <a:extLst>
              <a:ext uri="{FF2B5EF4-FFF2-40B4-BE49-F238E27FC236}">
                <a16:creationId xmlns:a16="http://schemas.microsoft.com/office/drawing/2014/main" id="{FE510DC2-C2DC-07A2-515B-1B9583ABD14D}"/>
              </a:ext>
            </a:extLst>
          </p:cNvPr>
          <p:cNvSpPr txBox="1">
            <a:spLocks noGrp="1" noRot="1" noMove="1" noResize="1" noEditPoints="1" noAdjustHandles="1" noChangeArrowheads="1" noChangeShapeType="1"/>
          </p:cNvSpPr>
          <p:nvPr/>
        </p:nvSpPr>
        <p:spPr>
          <a:xfrm>
            <a:off x="1224280" y="1612652"/>
            <a:ext cx="9743440" cy="2677656"/>
          </a:xfrm>
          <a:prstGeom prst="rect">
            <a:avLst/>
          </a:prstGeom>
          <a:noFill/>
        </p:spPr>
        <p:txBody>
          <a:bodyPr wrap="square">
            <a:spAutoFit/>
          </a:bodyPr>
          <a:lstStyle/>
          <a:p>
            <a:pPr marL="342900" indent="-342900" algn="l">
              <a:buFont typeface="Wingdings" panose="05000000000000000000" pitchFamily="2" charset="2"/>
              <a:buChar char="ü"/>
            </a:pPr>
            <a:r>
              <a:rPr lang="en-US" sz="2400" b="0" i="0" dirty="0">
                <a:effectLst/>
              </a:rPr>
              <a:t>A random forest classifier was built on top of a Kaggle-simulated dataset.</a:t>
            </a:r>
          </a:p>
          <a:p>
            <a:pPr marL="342900" indent="-342900" algn="l">
              <a:buFont typeface="Wingdings" panose="05000000000000000000" pitchFamily="2" charset="2"/>
              <a:buChar char="ü"/>
            </a:pPr>
            <a:endParaRPr lang="en-US" sz="2400" b="0" i="0" dirty="0">
              <a:effectLst/>
            </a:endParaRPr>
          </a:p>
          <a:p>
            <a:pPr marL="342900" indent="-342900" algn="l">
              <a:buFont typeface="Wingdings" panose="05000000000000000000" pitchFamily="2" charset="2"/>
              <a:buChar char="ü"/>
            </a:pPr>
            <a:r>
              <a:rPr lang="en-US" sz="2400" b="0" i="0" dirty="0">
                <a:effectLst/>
              </a:rPr>
              <a:t>Class imbalance was addressed using the Adaptive Synthetic (ADASYN) sampling method.</a:t>
            </a:r>
          </a:p>
          <a:p>
            <a:pPr marL="342900" indent="-342900" algn="l">
              <a:buFont typeface="Wingdings" panose="05000000000000000000" pitchFamily="2" charset="2"/>
              <a:buChar char="ü"/>
            </a:pPr>
            <a:endParaRPr lang="en-US" sz="2400" b="0" i="0" dirty="0">
              <a:effectLst/>
            </a:endParaRPr>
          </a:p>
          <a:p>
            <a:pPr marL="342900" indent="-342900" algn="l">
              <a:buFont typeface="Wingdings" panose="05000000000000000000" pitchFamily="2" charset="2"/>
              <a:buChar char="ü"/>
            </a:pPr>
            <a:r>
              <a:rPr lang="en-US" sz="2400" b="0" i="0" dirty="0">
                <a:effectLst/>
              </a:rPr>
              <a:t>Manual hyperparameter tuning was performed due to the extensive computational time required when using Grid Search Cross Validation</a:t>
            </a:r>
          </a:p>
        </p:txBody>
      </p:sp>
      <p:sp>
        <p:nvSpPr>
          <p:cNvPr id="9" name="TextBox 8">
            <a:extLst>
              <a:ext uri="{FF2B5EF4-FFF2-40B4-BE49-F238E27FC236}">
                <a16:creationId xmlns:a16="http://schemas.microsoft.com/office/drawing/2014/main" id="{75A6F3DF-1F19-BB98-A0D8-E1A7A68858AB}"/>
              </a:ext>
            </a:extLst>
          </p:cNvPr>
          <p:cNvSpPr txBox="1">
            <a:spLocks noGrp="1" noRot="1" noMove="1" noResize="1" noEditPoints="1" noAdjustHandles="1" noChangeArrowheads="1" noChangeShapeType="1"/>
          </p:cNvSpPr>
          <p:nvPr/>
        </p:nvSpPr>
        <p:spPr>
          <a:xfrm>
            <a:off x="447038" y="486366"/>
            <a:ext cx="4480562" cy="523220"/>
          </a:xfrm>
          <a:prstGeom prst="rect">
            <a:avLst/>
          </a:prstGeom>
          <a:noFill/>
        </p:spPr>
        <p:txBody>
          <a:bodyPr wrap="square">
            <a:spAutoFit/>
          </a:bodyPr>
          <a:lstStyle/>
          <a:p>
            <a:pPr algn="l">
              <a:spcAft>
                <a:spcPts val="600"/>
              </a:spcAft>
            </a:pPr>
            <a:r>
              <a:rPr lang="en-US" sz="2800" dirty="0">
                <a:solidFill>
                  <a:srgbClr val="002060"/>
                </a:solidFill>
                <a:latin typeface="+mj-lt"/>
                <a:ea typeface="+mj-ea"/>
                <a:cs typeface="+mj-cs"/>
              </a:rPr>
              <a:t>Appendix: Data Methodology</a:t>
            </a:r>
          </a:p>
        </p:txBody>
      </p:sp>
    </p:spTree>
    <p:extLst>
      <p:ext uri="{BB962C8B-B14F-4D97-AF65-F5344CB8AC3E}">
        <p14:creationId xmlns:p14="http://schemas.microsoft.com/office/powerpoint/2010/main" val="143256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431</TotalTime>
  <Words>665</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Kurri</dc:creator>
  <cp:lastModifiedBy>Abhishek Kurri</cp:lastModifiedBy>
  <cp:revision>100</cp:revision>
  <dcterms:created xsi:type="dcterms:W3CDTF">2023-10-29T07:02:18Z</dcterms:created>
  <dcterms:modified xsi:type="dcterms:W3CDTF">2023-10-29T14:16:45Z</dcterms:modified>
</cp:coreProperties>
</file>