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</p:embeddedFont>
    <p:embeddedFont>
      <p:font typeface="Maven Pro"/>
      <p:regular r:id="rId26"/>
      <p:bold r:id="rId27"/>
    </p:embeddedFont>
    <p:embeddedFont>
      <p:font typeface="Alegrey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D6E41E-8FC1-47A0-8684-831E8A141791}">
  <a:tblStyle styleId="{F0D6E41E-8FC1-47A0-8684-831E8A141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SourceCodePro-bold.fntdata"/><Relationship Id="rId28" Type="http://schemas.openxmlformats.org/officeDocument/2006/relationships/font" Target="fonts/Alegreya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egrey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egreya-boldItalic.fntdata"/><Relationship Id="rId30" Type="http://schemas.openxmlformats.org/officeDocument/2006/relationships/font" Target="fonts/Alegrey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Exoplanet Detection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Executed by - Ankush Raut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B.Tech. 3rd year, Production and Industrial Engineering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 IIT Tech Meet, Jan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Probability threshold = 0.16 (based on visualizing ROC)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Micro f1-score -&gt; Training set = 0.999, Validation set = 0.987                                          Test set = 0.982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Macro f1-score -&gt; Training set = 0.968, Validation set = 0.608                  Test set = 0.496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603100" y="1461800"/>
            <a:ext cx="4431900" cy="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Training set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{F0D6E41E-8FC1-47A0-8684-831E8A141791}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LABEL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Predicted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Predicted 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2603100" y="1461800"/>
            <a:ext cx="4431900" cy="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Validation</a:t>
            </a:r>
            <a:r>
              <a:rPr lang="en" sz="1600"/>
              <a:t> set</a:t>
            </a:r>
          </a:p>
        </p:txBody>
      </p:sp>
      <p:graphicFrame>
        <p:nvGraphicFramePr>
          <p:cNvPr id="356" name="Shape 35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{F0D6E41E-8FC1-47A0-8684-831E8A141791}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LABEL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Predicted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Predicted 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2603100" y="1461800"/>
            <a:ext cx="4431900" cy="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Test</a:t>
            </a:r>
            <a:r>
              <a:rPr lang="en" sz="1600"/>
              <a:t> set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{F0D6E41E-8FC1-47A0-8684-831E8A141791}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LABEL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Predicted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Predicted 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369" name="Shape 36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950">
                <a:solidFill>
                  <a:srgbClr val="333333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To build a machine learning algorithm to classify Kepler Objects of Interest (KOIs) as having exoplanets/not having exoplanet.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Alegreya"/>
              <a:ea typeface="Alegreya"/>
              <a:cs typeface="Alegreya"/>
              <a:sym typeface="Alegrey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Shape 289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Pipeline</a:t>
            </a:r>
          </a:p>
        </p:txBody>
      </p:sp>
      <p:sp>
        <p:nvSpPr>
          <p:cNvPr id="291" name="Shape 291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PS</a:t>
            </a:r>
          </a:p>
        </p:txBody>
      </p:sp>
      <p:sp>
        <p:nvSpPr>
          <p:cNvPr id="293" name="Shape 293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Exploratory Data Analysis</a:t>
            </a:r>
          </a:p>
        </p:txBody>
      </p:sp>
      <p:sp>
        <p:nvSpPr>
          <p:cNvPr id="295" name="Shape 29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Modelling</a:t>
            </a:r>
          </a:p>
        </p:txBody>
      </p:sp>
      <p:sp>
        <p:nvSpPr>
          <p:cNvPr id="297" name="Shape 297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Validation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3960 KOIs described using 3000 different features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Either labelled as 1 or 2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Label imbalance: 1 - 3927, 2 - 33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Possible approaches - Feature decomposition, LASSO, Gradient Boosting Trees (probabilistic output)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separation and baseline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Stratified split into training set, validation set and test set.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Training and validation set - 90% of the data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Training set - 85% of the training and validation set combined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For baseline, label = mode of the labels (Category 1)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Performance: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descr="base.png"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00" y="3622913"/>
            <a:ext cx="46767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- Fitting (XGBoost)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Binary logistic classification using gradient boosting trees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L1 regularization parameters = 5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L2 regularization parameter = 5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Evaluation metric - Negative log likelihood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- Loss v/s epochs</a:t>
            </a:r>
          </a:p>
        </p:txBody>
      </p:sp>
      <p:pic>
        <p:nvPicPr>
          <p:cNvPr descr="progress_epochs.png"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488" y="1507375"/>
            <a:ext cx="5119026" cy="35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Receiver operator characteristics</a:t>
            </a:r>
          </a:p>
        </p:txBody>
      </p:sp>
      <p:pic>
        <p:nvPicPr>
          <p:cNvPr descr="roc_train.png"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0" y="1936875"/>
            <a:ext cx="37528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c_val.png"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275" y="1936875"/>
            <a:ext cx="3752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Receiver Operator Characteristics</a:t>
            </a:r>
          </a:p>
        </p:txBody>
      </p:sp>
      <p:pic>
        <p:nvPicPr>
          <p:cNvPr descr="roc_test.png"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936875"/>
            <a:ext cx="3752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