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3511" y="18733"/>
            <a:ext cx="9211733" cy="1082675"/>
          </a:xfrm>
        </p:spPr>
        <p:txBody>
          <a:bodyPr/>
          <a:p>
            <a:r>
              <a:rPr lang="en-GB" altLang="en-US" sz="4800" b="1">
                <a:solidFill>
                  <a:schemeClr val="bg1"/>
                </a:solidFill>
                <a:latin typeface="Calibri Light" panose="020F0302020204030204" charset="0"/>
              </a:rPr>
              <a:t>Agriculta Drumseeder Sales Analysis</a:t>
            </a:r>
            <a:endParaRPr lang="en-GB" altLang="en-US" sz="4800" b="1">
              <a:solidFill>
                <a:schemeClr val="bg1"/>
              </a:solidFill>
              <a:latin typeface="Calibri Light" panose="020F03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51" y="1274128"/>
            <a:ext cx="9218083" cy="1752600"/>
          </a:xfrm>
        </p:spPr>
        <p:txBody>
          <a:bodyPr/>
          <a:p>
            <a:r>
              <a:rPr lang="en-GB" altLang="en-US">
                <a:solidFill>
                  <a:schemeClr val="bg1"/>
                </a:solidFill>
                <a:latin typeface="Calibri Light" panose="020F0302020204030204" charset="0"/>
              </a:rPr>
              <a:t>Team name - AKAI</a:t>
            </a:r>
            <a:endParaRPr lang="en-GB" altLang="en-US">
              <a:solidFill>
                <a:schemeClr val="bg1"/>
              </a:solidFill>
              <a:latin typeface="Calibri Light" panose="020F030202020403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Calibri Light" panose="020F0302020204030204" charset="0"/>
              </a:rPr>
              <a:t>Members - Ankush Raut | Sanchit Minocha</a:t>
            </a:r>
            <a:endParaRPr lang="en-GB" altLang="en-US">
              <a:solidFill>
                <a:schemeClr val="bg1"/>
              </a:solidFill>
              <a:latin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13680" y="8890"/>
            <a:ext cx="6882130" cy="1143000"/>
          </a:xfrm>
        </p:spPr>
        <p:txBody>
          <a:bodyPr/>
          <a:p>
            <a:r>
              <a:rPr lang="en-GB" altLang="en-US" sz="3200">
                <a:solidFill>
                  <a:schemeClr val="bg1"/>
                </a:solidFill>
                <a:latin typeface="Calibri Light" panose="020F0302020204030204" charset="0"/>
              </a:rPr>
              <a:t>Product Sales (2006)- trends and probable causes</a:t>
            </a:r>
            <a:endParaRPr lang="en-GB" altLang="en-US" sz="3200">
              <a:solidFill>
                <a:schemeClr val="bg1"/>
              </a:solidFill>
              <a:latin typeface="Calibri Light" panose="020F0302020204030204" charset="0"/>
            </a:endParaRPr>
          </a:p>
        </p:txBody>
      </p:sp>
      <p:pic>
        <p:nvPicPr>
          <p:cNvPr id="4" name="Content Placeholder 3" descr="download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8890"/>
            <a:ext cx="4788535" cy="33102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907280" y="1348105"/>
            <a:ext cx="7289165" cy="5306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>
                <a:solidFill>
                  <a:schemeClr val="bg1"/>
                </a:solidFill>
                <a:latin typeface="Calibri Light" panose="020F0302020204030204" charset="0"/>
              </a:rPr>
              <a:t>Ariland - Maximum sales irrespective of season</a:t>
            </a:r>
            <a:endParaRPr lang="en-GB" altLang="en-US" b="1">
              <a:solidFill>
                <a:schemeClr val="bg1"/>
              </a:solidFill>
              <a:latin typeface="Calibri Light" panose="020F03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GB" altLang="en-US" b="1">
                <a:solidFill>
                  <a:schemeClr val="bg1"/>
                </a:solidFill>
                <a:latin typeface="Calibri Light" panose="020F0302020204030204" charset="0"/>
              </a:rPr>
              <a:t>    probable cause: Michael McCallister working well; inclination of per capita income towards agriculture at an average value amongst all regions, hence, improvement not that difficult</a:t>
            </a:r>
            <a:endParaRPr lang="en-GB" altLang="en-US" b="1">
              <a:solidFill>
                <a:schemeClr val="bg1"/>
              </a:solidFill>
              <a:latin typeface="Calibri Light" panose="020F03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>
                <a:solidFill>
                  <a:schemeClr val="bg1"/>
                </a:solidFill>
                <a:latin typeface="Calibri Light" panose="020F0302020204030204" charset="0"/>
              </a:rPr>
              <a:t>Direland - Minimum sales irrespective of season</a:t>
            </a:r>
            <a:endParaRPr lang="en-GB" altLang="en-US" b="1">
              <a:solidFill>
                <a:schemeClr val="bg1"/>
              </a:solidFill>
              <a:latin typeface="Calibri Light" panose="020F03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GB" altLang="en-US" b="1">
                <a:solidFill>
                  <a:schemeClr val="bg1"/>
                </a:solidFill>
                <a:latin typeface="Calibri Light" panose="020F0302020204030204" charset="0"/>
              </a:rPr>
              <a:t>     probable cause: Luanne Morris not working well, since inclination of per capita income towards agriculture is increasing gradually from 2003 to 2009 </a:t>
            </a:r>
            <a:endParaRPr lang="en-GB" altLang="en-US" b="1">
              <a:solidFill>
                <a:schemeClr val="bg1"/>
              </a:solidFill>
              <a:latin typeface="Calibri Light" panose="020F03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>
                <a:solidFill>
                  <a:schemeClr val="bg1"/>
                </a:solidFill>
                <a:latin typeface="Calibri Light" panose="020F0302020204030204" charset="0"/>
              </a:rPr>
              <a:t>Apr-Jun experience maximum sales irrespective of region</a:t>
            </a:r>
            <a:endParaRPr lang="en-GB" altLang="en-US" b="1">
              <a:solidFill>
                <a:schemeClr val="bg1"/>
              </a:solidFill>
              <a:latin typeface="Calibri Light" panose="020F03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GB" altLang="en-US" b="1">
                <a:solidFill>
                  <a:schemeClr val="bg1"/>
                </a:solidFill>
                <a:latin typeface="Calibri Light" panose="020F0302020204030204" charset="0"/>
              </a:rPr>
              <a:t>     probable cause: Drum seeders are needed mostly in this season, since paddy is extensively sown</a:t>
            </a:r>
            <a:endParaRPr lang="en-GB" altLang="en-US" b="1">
              <a:solidFill>
                <a:schemeClr val="bg1"/>
              </a:solidFill>
              <a:latin typeface="Calibri Light" panose="020F03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>
                <a:solidFill>
                  <a:schemeClr val="bg1"/>
                </a:solidFill>
                <a:latin typeface="Calibri Light" panose="020F0302020204030204" charset="0"/>
              </a:rPr>
              <a:t>Jan-Mar experience minimum sales irrespective of region</a:t>
            </a:r>
            <a:endParaRPr lang="en-GB" altLang="en-US" b="1">
              <a:solidFill>
                <a:schemeClr val="bg1"/>
              </a:solidFill>
              <a:latin typeface="Calibri Light" panose="020F03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GB" altLang="en-US" b="1">
                <a:solidFill>
                  <a:schemeClr val="bg1"/>
                </a:solidFill>
                <a:latin typeface="Calibri Light" panose="020F0302020204030204" charset="0"/>
              </a:rPr>
              <a:t>     probable cause: off-season for paddy sowing</a:t>
            </a:r>
            <a:endParaRPr lang="en-GB" altLang="en-US" b="1">
              <a:solidFill>
                <a:schemeClr val="bg1"/>
              </a:solidFill>
              <a:latin typeface="Calibri Light" panose="020F03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>
                <a:solidFill>
                  <a:schemeClr val="bg1"/>
                </a:solidFill>
                <a:latin typeface="Calibri Light" panose="020F0302020204030204" charset="0"/>
              </a:rPr>
              <a:t>Firoland and Goland experience almost same amount of sales</a:t>
            </a:r>
            <a:endParaRPr lang="en-GB" altLang="en-US" b="1">
              <a:solidFill>
                <a:schemeClr val="bg1"/>
              </a:solidFill>
              <a:latin typeface="Calibri Light" panose="020F03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GB" altLang="en-US" b="1">
                <a:solidFill>
                  <a:schemeClr val="bg1"/>
                </a:solidFill>
                <a:latin typeface="Calibri Light" panose="020F0302020204030204" charset="0"/>
              </a:rPr>
              <a:t>     probable cause - Anthony Searcy is working much better as compared to Marsha Brawley since inclination of per capita income towards agriculture is always less in Firoland as compared to Goland</a:t>
            </a:r>
            <a:endParaRPr lang="en-GB" altLang="en-US" b="1">
              <a:solidFill>
                <a:schemeClr val="bg1"/>
              </a:solidFill>
              <a:latin typeface="Calibri Light" panose="020F03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>
                <a:solidFill>
                  <a:schemeClr val="bg1"/>
                </a:solidFill>
                <a:latin typeface="Calibri Light" panose="020F0302020204030204" charset="0"/>
              </a:rPr>
              <a:t>Kendrick Carpenter performing exceptionally well; exceptionally high sales in Eupland for Apr-Jun</a:t>
            </a:r>
            <a:endParaRPr lang="en-GB" altLang="en-US" b="1">
              <a:solidFill>
                <a:schemeClr val="bg1"/>
              </a:solidFill>
              <a:latin typeface="Calibri Light" panose="020F03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en-US" b="1">
              <a:solidFill>
                <a:schemeClr val="bg1"/>
              </a:solidFill>
              <a:latin typeface="Calibri Light" panose="020F0302020204030204" charset="0"/>
            </a:endParaRPr>
          </a:p>
        </p:txBody>
      </p:sp>
      <p:pic>
        <p:nvPicPr>
          <p:cNvPr id="11" name="Content Placeholder 10" descr="Capture 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3420110"/>
            <a:ext cx="4789170" cy="3441700"/>
          </a:xfrm>
          <a:prstGeom prst="rect">
            <a:avLst/>
          </a:prstGeom>
        </p:spPr>
      </p:pic>
      <p:pic>
        <p:nvPicPr>
          <p:cNvPr id="12" name="Picture 11" descr="Cap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" y="5389245"/>
            <a:ext cx="719455" cy="9963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latin typeface="Calibri Light" panose="020F0302020204030204" charset="0"/>
              </a:rPr>
              <a:t>Market Sales (2006) - trends and probable causes</a:t>
            </a:r>
            <a:endParaRPr lang="en-GB" altLang="en-US">
              <a:solidFill>
                <a:schemeClr val="bg1"/>
              </a:solidFill>
              <a:latin typeface="Calibri Light" panose="020F0302020204030204" charset="0"/>
            </a:endParaRPr>
          </a:p>
        </p:txBody>
      </p:sp>
      <p:pic>
        <p:nvPicPr>
          <p:cNvPr id="7" name="Content Placeholder 6" descr="download (1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4640" y="1801495"/>
            <a:ext cx="5376545" cy="371665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latin typeface="Calibri Light" panose="020F0302020204030204" charset="0"/>
              </a:rPr>
              <a:t>Product not marketed at all in Ariland in Jul-Sep</a:t>
            </a:r>
            <a:endParaRPr lang="en-GB" altLang="en-US">
              <a:solidFill>
                <a:schemeClr val="bg1"/>
              </a:solidFill>
              <a:latin typeface="Calibri Light" panose="020F030202020403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Calibri Light" panose="020F0302020204030204" charset="0"/>
              </a:rPr>
              <a:t>Product neither marketed well nor did the respective sales representatives performed well inBaseland, Direland, Iroland and Lonland</a:t>
            </a:r>
            <a:endParaRPr lang="en-GB" altLang="en-US">
              <a:solidFill>
                <a:schemeClr val="bg1"/>
              </a:solidFill>
              <a:latin typeface="Calibri Light" panose="020F0302020204030204" charset="0"/>
            </a:endParaRPr>
          </a:p>
          <a:p>
            <a:endParaRPr lang="en-GB" altLang="en-US">
              <a:solidFill>
                <a:schemeClr val="bg1"/>
              </a:solidFill>
              <a:latin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latin typeface="Calibri Light" panose="020F0302020204030204" charset="0"/>
              </a:rPr>
              <a:t>Product Sales (2007) - trends and probable causes</a:t>
            </a:r>
            <a:endParaRPr lang="en-GB" altLang="en-US">
              <a:solidFill>
                <a:schemeClr val="bg1"/>
              </a:solidFill>
              <a:latin typeface="Calibri Light" panose="020F0302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latin typeface="Calibri Light" panose="020F0302020204030204" charset="0"/>
              </a:rPr>
              <a:t>Same trends as compared to product sales in 2006; same probable causes</a:t>
            </a:r>
            <a:endParaRPr lang="en-GB" altLang="en-US">
              <a:solidFill>
                <a:schemeClr val="bg1"/>
              </a:solidFill>
              <a:latin typeface="Calibri Light" panose="020F030202020403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Calibri Light" panose="020F0302020204030204" charset="0"/>
              </a:rPr>
              <a:t>Exception : Iroland has minimum sales in Apr-Jun instead of Direland (anomaly)</a:t>
            </a:r>
            <a:endParaRPr lang="en-GB" altLang="en-US">
              <a:solidFill>
                <a:schemeClr val="bg1"/>
              </a:solidFill>
              <a:latin typeface="Calibri Light" panose="020F0302020204030204" charset="0"/>
            </a:endParaRPr>
          </a:p>
        </p:txBody>
      </p:sp>
      <p:pic>
        <p:nvPicPr>
          <p:cNvPr id="8" name="Content Placeholder 5" descr="download (2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04800" y="1821815"/>
            <a:ext cx="5376545" cy="3716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latin typeface="Calibri Light" panose="020F0302020204030204" charset="0"/>
              </a:rPr>
              <a:t>Market Sales (2007) - trends and probable causes</a:t>
            </a:r>
            <a:endParaRPr lang="en-GB" altLang="en-US">
              <a:solidFill>
                <a:schemeClr val="bg1"/>
              </a:solidFill>
              <a:latin typeface="Calibri Light" panose="020F0302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latin typeface="Calibri Light" panose="020F0302020204030204" charset="0"/>
              </a:rPr>
              <a:t>Ariland experiences tremendous marketing advantage in Apr-Jun season</a:t>
            </a:r>
            <a:endParaRPr lang="en-GB" altLang="en-US">
              <a:solidFill>
                <a:schemeClr val="bg1"/>
              </a:solidFill>
              <a:latin typeface="Calibri Light" panose="020F030202020403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Calibri Light" panose="020F0302020204030204" charset="0"/>
              </a:rPr>
              <a:t>Marketing intensity decreases substantially in Eupland for Apr-Jun season</a:t>
            </a:r>
            <a:endParaRPr lang="en-GB" altLang="en-US">
              <a:solidFill>
                <a:schemeClr val="bg1"/>
              </a:solidFill>
              <a:latin typeface="Calibri Light" panose="020F0302020204030204" charset="0"/>
            </a:endParaRPr>
          </a:p>
        </p:txBody>
      </p:sp>
      <p:pic>
        <p:nvPicPr>
          <p:cNvPr id="9" name="Content Placeholder 5" descr="download (3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04800" y="1831975"/>
            <a:ext cx="5376545" cy="3716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latin typeface="Calibri Light" panose="020F0302020204030204" charset="0"/>
              </a:rPr>
              <a:t>Product sales vs Market sales</a:t>
            </a:r>
            <a:endParaRPr lang="en-GB" altLang="en-US">
              <a:solidFill>
                <a:schemeClr val="bg1"/>
              </a:solidFill>
              <a:latin typeface="Calibri Light" panose="020F0302020204030204" charset="0"/>
            </a:endParaRPr>
          </a:p>
        </p:txBody>
      </p:sp>
      <p:pic>
        <p:nvPicPr>
          <p:cNvPr id="6" name="Content Placeholder 5" descr="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343650" y="1667510"/>
            <a:ext cx="5008245" cy="3688080"/>
          </a:xfrm>
          <a:prstGeom prst="rect">
            <a:avLst/>
          </a:prstGeom>
        </p:spPr>
      </p:pic>
      <p:pic>
        <p:nvPicPr>
          <p:cNvPr id="7" name="Content Placeholder 6" descr="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6450" y="1679575"/>
            <a:ext cx="5008245" cy="36753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474720" y="5735320"/>
            <a:ext cx="5505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>
                <a:solidFill>
                  <a:schemeClr val="bg1"/>
                </a:solidFill>
                <a:latin typeface="Calibri Light" panose="020F0302020204030204" charset="0"/>
              </a:rPr>
              <a:t>In general, market sales are greater than the product sales</a:t>
            </a:r>
            <a:endParaRPr lang="en-GB" altLang="en-US">
              <a:solidFill>
                <a:schemeClr val="bg1"/>
              </a:solidFill>
              <a:latin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latin typeface="Calibri Light" panose="020F0302020204030204" charset="0"/>
              </a:rPr>
              <a:t>Incentive compensation design</a:t>
            </a:r>
            <a:endParaRPr lang="en-GB" altLang="en-US">
              <a:solidFill>
                <a:schemeClr val="bg1"/>
              </a:solidFill>
              <a:latin typeface="Calibri Light" panose="020F03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lang="en-GB" altLang="en-US">
                <a:solidFill>
                  <a:schemeClr val="bg1"/>
                </a:solidFill>
                <a:latin typeface="Calibri Light" panose="020F0302020204030204" charset="0"/>
              </a:rPr>
              <a:t>Given factors to be considered </a:t>
            </a:r>
            <a:endParaRPr lang="en-GB" altLang="en-US">
              <a:solidFill>
                <a:schemeClr val="bg1"/>
              </a:solidFill>
              <a:latin typeface="Calibri Light" panose="020F030202020403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Calibri Light" panose="020F0302020204030204" charset="0"/>
              </a:rPr>
              <a:t>                 A = %(PCI from agriculture/ PCI), Product sales</a:t>
            </a:r>
            <a:endParaRPr lang="en-GB" altLang="en-US">
              <a:solidFill>
                <a:schemeClr val="bg1"/>
              </a:solidFill>
              <a:latin typeface="Calibri Light" panose="020F0302020204030204" charset="0"/>
            </a:endParaRPr>
          </a:p>
          <a:p>
            <a:pPr marL="457200" indent="-457200"/>
            <a:r>
              <a:rPr lang="en-GB" altLang="en-US">
                <a:solidFill>
                  <a:schemeClr val="bg1"/>
                </a:solidFill>
                <a:latin typeface="Calibri Light" panose="020F0302020204030204" charset="0"/>
              </a:rPr>
              <a:t>IC = Incentive compensation </a:t>
            </a:r>
            <a:r>
              <a:rPr lang="en-GB" altLang="en-US">
                <a:solidFill>
                  <a:schemeClr val="bg1"/>
                </a:solidFill>
                <a:latin typeface="Calibri Light" panose="020F0302020204030204" charset="0"/>
                <a:cs typeface="Arial" panose="020B0604020202020204" pitchFamily="34" charset="0"/>
              </a:rPr>
              <a:t>ɑ (Product sales, A)</a:t>
            </a:r>
            <a:endParaRPr lang="en-GB" altLang="en-US">
              <a:solidFill>
                <a:schemeClr val="bg1"/>
              </a:solidFill>
              <a:latin typeface="Calibri Light" panose="020F0302020204030204" charset="0"/>
              <a:cs typeface="Arial" panose="020B0604020202020204" pitchFamily="34" charset="0"/>
            </a:endParaRPr>
          </a:p>
          <a:p>
            <a:pPr marL="457200" indent="-457200"/>
            <a:r>
              <a:rPr lang="en-GB" altLang="en-US">
                <a:solidFill>
                  <a:schemeClr val="bg1"/>
                </a:solidFill>
                <a:latin typeface="Calibri Light" panose="020F0302020204030204" charset="0"/>
                <a:cs typeface="Arial" panose="020B0604020202020204" pitchFamily="34" charset="0"/>
              </a:rPr>
              <a:t>The incentive compensation should be substantial for the sales representatives that brought about nice amount of product sales irrespective of less 'A'</a:t>
            </a:r>
            <a:endParaRPr lang="en-GB" altLang="en-US">
              <a:solidFill>
                <a:schemeClr val="bg1"/>
              </a:solidFill>
              <a:latin typeface="Calibri Light" panose="020F0302020204030204" charset="0"/>
              <a:cs typeface="Arial" panose="020B0604020202020204" pitchFamily="34" charset="0"/>
            </a:endParaRPr>
          </a:p>
          <a:p>
            <a:pPr marL="457200" indent="-457200"/>
            <a:r>
              <a:rPr lang="en-GB" altLang="en-US">
                <a:solidFill>
                  <a:schemeClr val="bg1"/>
                </a:solidFill>
                <a:latin typeface="Calibri Light" panose="020F0302020204030204" charset="0"/>
                <a:cs typeface="Arial" panose="020B0604020202020204" pitchFamily="34" charset="0"/>
              </a:rPr>
              <a:t>So, IC = f(Product sales/ A)</a:t>
            </a:r>
            <a:endParaRPr lang="en-GB" altLang="en-US">
              <a:solidFill>
                <a:schemeClr val="bg1"/>
              </a:solidFill>
              <a:latin typeface="Calibri Light" panose="020F0302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latin typeface="Calibri Light" panose="020F0302020204030204" charset="0"/>
              </a:rPr>
              <a:t>Conclusion</a:t>
            </a:r>
            <a:endParaRPr lang="en-GB" altLang="en-US">
              <a:solidFill>
                <a:schemeClr val="bg1"/>
              </a:solidFill>
              <a:latin typeface="Calibri Light" panose="020F03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lang="en-GB" altLang="en-US">
                <a:solidFill>
                  <a:schemeClr val="bg1"/>
                </a:solidFill>
                <a:latin typeface="Calibri Light" panose="020F0302020204030204" charset="0"/>
              </a:rPr>
              <a:t>The company's performance on an overall basis has been dismal, given that some regions with gradual growth in 'A' over the years have experienced a downfall in product sales as well as market sales</a:t>
            </a:r>
            <a:endParaRPr lang="en-GB" altLang="en-US">
              <a:solidFill>
                <a:schemeClr val="bg1"/>
              </a:solidFill>
              <a:latin typeface="Calibri Light" panose="020F0302020204030204" charset="0"/>
            </a:endParaRPr>
          </a:p>
          <a:p>
            <a:pPr marL="457200" indent="-457200"/>
            <a:r>
              <a:rPr lang="en-GB" altLang="en-US">
                <a:solidFill>
                  <a:schemeClr val="bg1"/>
                </a:solidFill>
                <a:latin typeface="Calibri Light" panose="020F0302020204030204" charset="0"/>
              </a:rPr>
              <a:t>More desired factors for incentive compensation</a:t>
            </a:r>
            <a:endParaRPr lang="en-GB" altLang="en-US">
              <a:solidFill>
                <a:schemeClr val="bg1"/>
              </a:solidFill>
              <a:latin typeface="Calibri Light" panose="020F0302020204030204" charset="0"/>
            </a:endParaRPr>
          </a:p>
          <a:p>
            <a:pPr marL="514350" indent="-514350">
              <a:buAutoNum type="arabicPeriod"/>
            </a:pPr>
            <a:r>
              <a:rPr lang="en-GB" altLang="en-US" sz="2400">
                <a:solidFill>
                  <a:schemeClr val="bg1"/>
                </a:solidFill>
                <a:latin typeface="Calibri Light" panose="020F0302020204030204" charset="0"/>
              </a:rPr>
              <a:t>Number of hours dedicated to the job</a:t>
            </a:r>
            <a:endParaRPr lang="en-GB" altLang="en-US" sz="2400">
              <a:solidFill>
                <a:schemeClr val="bg1"/>
              </a:solidFill>
              <a:latin typeface="Calibri Light" panose="020F0302020204030204" charset="0"/>
            </a:endParaRPr>
          </a:p>
          <a:p>
            <a:pPr marL="514350" indent="-514350">
              <a:buAutoNum type="arabicPeriod"/>
            </a:pPr>
            <a:r>
              <a:rPr lang="en-GB" altLang="en-US" sz="2400">
                <a:solidFill>
                  <a:schemeClr val="bg1"/>
                </a:solidFill>
                <a:latin typeface="Calibri Light" panose="020F0302020204030204" charset="0"/>
              </a:rPr>
              <a:t>Current pay of the sales representatives</a:t>
            </a:r>
            <a:endParaRPr lang="en-GB" altLang="en-US" sz="2400">
              <a:solidFill>
                <a:schemeClr val="bg1"/>
              </a:solidFill>
              <a:latin typeface="Calibri Light" panose="020F0302020204030204" charset="0"/>
            </a:endParaRPr>
          </a:p>
          <a:p>
            <a:pPr marL="457200" indent="-457200"/>
            <a:endParaRPr lang="en-GB" altLang="en-US">
              <a:solidFill>
                <a:schemeClr val="bg1"/>
              </a:solidFill>
              <a:latin typeface="Calibri Light" panose="020F03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2562</Words>
  <Application>WPS Presentation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</vt:lpstr>
      <vt:lpstr>Brush Script MT</vt:lpstr>
      <vt:lpstr>Castellar</vt:lpstr>
      <vt:lpstr>Chiller</vt:lpstr>
      <vt:lpstr>Default Design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Ankush Raut</dc:creator>
  <cp:lastModifiedBy>Ankush Raut</cp:lastModifiedBy>
  <cp:revision>3</cp:revision>
  <dcterms:created xsi:type="dcterms:W3CDTF">2017-02-28T17:55:02Z</dcterms:created>
  <dcterms:modified xsi:type="dcterms:W3CDTF">2017-02-28T18:19:42Z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