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jyx6Z6i6IWebU0oElPDR7kZeh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Medium-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MontserratMedium-bold.fntdata"/><Relationship Id="rId16" Type="http://schemas.openxmlformats.org/officeDocument/2006/relationships/slide" Target="slides/slide11.xml"/><Relationship Id="rId38" Type="http://schemas.openxmlformats.org/officeDocument/2006/relationships/font" Target="fonts/Montserrat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8768e6a23a8505a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48768e6a23a8505a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8768e6a23a8505a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48768e6a23a8505a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2b57cc3f6e10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2b57cc3f6e1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8768e6a23a8505a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48768e6a23a8505a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61d8887f0fef0b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961d8887f0fef0b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8768e6a23a8505a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48768e6a23a8505a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8768e6a23a8505a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48768e6a23a8505a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3a615a892b7f43d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3a615a892b7f43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f623038c14b18c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f623038c14b18c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5f4f2afe7a3741e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45f4f2afe7a3741e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5f4f2afe7a3741e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45f4f2afe7a3741e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6826b34dd633a17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6826b34dd633a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af2afb898e2fa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af2afb898e2fa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af2afb898e2fa0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af2afb898e2fa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61d8887f0fef0b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961d8887f0fef0b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fdc670addcc57e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fdc670addcc5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fdc670addcc57e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fdc670addcc57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5f4f2afe7a3741e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45f4f2afe7a3741e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8768e6a23a8505a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48768e6a23a8505a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8768e6a23a8505a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48768e6a23a8505a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7"/>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7"/>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7"/>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2"/>
            <a:ext cx="8512500" cy="514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200" u="sng">
                <a:solidFill>
                  <a:srgbClr val="CC0000"/>
                </a:solidFill>
                <a:latin typeface="Montserrat"/>
                <a:ea typeface="Montserrat"/>
                <a:cs typeface="Montserrat"/>
                <a:sym typeface="Montserrat"/>
              </a:rPr>
              <a:t>Capstone Project</a:t>
            </a:r>
            <a:endParaRPr b="1" sz="4200" u="sng">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Bank Marketing Effectiveness </a:t>
            </a:r>
            <a:r>
              <a:rPr b="1" lang="en-GB" sz="3600">
                <a:solidFill>
                  <a:schemeClr val="lt1"/>
                </a:solidFill>
                <a:latin typeface="Montserrat"/>
                <a:ea typeface="Montserrat"/>
                <a:cs typeface="Montserrat"/>
                <a:sym typeface="Montserrat"/>
              </a:rPr>
              <a:t>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Ankush</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48768e6a23a8505a_25"/>
          <p:cNvSpPr txBox="1"/>
          <p:nvPr>
            <p:ph type="title"/>
          </p:nvPr>
        </p:nvSpPr>
        <p:spPr>
          <a:xfrm>
            <a:off x="311700" y="32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EDA</a:t>
            </a:r>
            <a:r>
              <a:rPr lang="en-GB" sz="3600"/>
              <a:t> </a:t>
            </a:r>
            <a:r>
              <a:rPr lang="en-GB" sz="3600" u="sng"/>
              <a:t>(continue… )</a:t>
            </a:r>
            <a:endParaRPr sz="3600" u="sng"/>
          </a:p>
        </p:txBody>
      </p:sp>
      <p:pic>
        <p:nvPicPr>
          <p:cNvPr id="115" name="Google Shape;115;g48768e6a23a8505a_25"/>
          <p:cNvPicPr preferRelativeResize="0"/>
          <p:nvPr/>
        </p:nvPicPr>
        <p:blipFill>
          <a:blip r:embed="rId3">
            <a:alphaModFix/>
          </a:blip>
          <a:stretch>
            <a:fillRect/>
          </a:stretch>
        </p:blipFill>
        <p:spPr>
          <a:xfrm>
            <a:off x="152400" y="1053025"/>
            <a:ext cx="5271650" cy="3754500"/>
          </a:xfrm>
          <a:prstGeom prst="rect">
            <a:avLst/>
          </a:prstGeom>
          <a:noFill/>
          <a:ln>
            <a:noFill/>
          </a:ln>
        </p:spPr>
      </p:pic>
      <p:pic>
        <p:nvPicPr>
          <p:cNvPr id="116" name="Google Shape;116;g48768e6a23a8505a_25"/>
          <p:cNvPicPr preferRelativeResize="0"/>
          <p:nvPr/>
        </p:nvPicPr>
        <p:blipFill>
          <a:blip r:embed="rId4">
            <a:alphaModFix/>
          </a:blip>
          <a:stretch>
            <a:fillRect/>
          </a:stretch>
        </p:blipFill>
        <p:spPr>
          <a:xfrm>
            <a:off x="5576450" y="1174225"/>
            <a:ext cx="3255849" cy="298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48768e6a23a8505a_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EDA (continue…. )</a:t>
            </a:r>
            <a:endParaRPr sz="3600"/>
          </a:p>
        </p:txBody>
      </p:sp>
      <p:pic>
        <p:nvPicPr>
          <p:cNvPr id="122" name="Google Shape;122;g48768e6a23a8505a_32"/>
          <p:cNvPicPr preferRelativeResize="0"/>
          <p:nvPr/>
        </p:nvPicPr>
        <p:blipFill>
          <a:blip r:embed="rId3">
            <a:alphaModFix/>
          </a:blip>
          <a:stretch>
            <a:fillRect/>
          </a:stretch>
        </p:blipFill>
        <p:spPr>
          <a:xfrm>
            <a:off x="0" y="1708423"/>
            <a:ext cx="4886325" cy="3171825"/>
          </a:xfrm>
          <a:prstGeom prst="rect">
            <a:avLst/>
          </a:prstGeom>
          <a:noFill/>
          <a:ln>
            <a:noFill/>
          </a:ln>
        </p:spPr>
      </p:pic>
      <p:pic>
        <p:nvPicPr>
          <p:cNvPr id="123" name="Google Shape;123;g48768e6a23a8505a_32"/>
          <p:cNvPicPr preferRelativeResize="0"/>
          <p:nvPr/>
        </p:nvPicPr>
        <p:blipFill>
          <a:blip r:embed="rId4">
            <a:alphaModFix/>
          </a:blip>
          <a:stretch>
            <a:fillRect/>
          </a:stretch>
        </p:blipFill>
        <p:spPr>
          <a:xfrm>
            <a:off x="5191125" y="735639"/>
            <a:ext cx="3952875" cy="317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b32b57cc3f6e104_0"/>
          <p:cNvSpPr txBox="1"/>
          <p:nvPr>
            <p:ph type="title"/>
          </p:nvPr>
        </p:nvSpPr>
        <p:spPr>
          <a:xfrm>
            <a:off x="311700" y="214750"/>
            <a:ext cx="85206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EDA</a:t>
            </a:r>
            <a:r>
              <a:rPr lang="en-GB"/>
              <a:t> (continue….)</a:t>
            </a:r>
            <a:endParaRPr/>
          </a:p>
        </p:txBody>
      </p:sp>
      <p:pic>
        <p:nvPicPr>
          <p:cNvPr id="129" name="Google Shape;129;gb32b57cc3f6e104_0"/>
          <p:cNvPicPr preferRelativeResize="0"/>
          <p:nvPr/>
        </p:nvPicPr>
        <p:blipFill>
          <a:blip r:embed="rId3">
            <a:alphaModFix/>
          </a:blip>
          <a:stretch>
            <a:fillRect/>
          </a:stretch>
        </p:blipFill>
        <p:spPr>
          <a:xfrm>
            <a:off x="311700" y="955125"/>
            <a:ext cx="7869548" cy="3233225"/>
          </a:xfrm>
          <a:prstGeom prst="rect">
            <a:avLst/>
          </a:prstGeom>
          <a:noFill/>
          <a:ln>
            <a:noFill/>
          </a:ln>
        </p:spPr>
      </p:pic>
      <p:sp>
        <p:nvSpPr>
          <p:cNvPr id="130" name="Google Shape;130;gb32b57cc3f6e104_0"/>
          <p:cNvSpPr txBox="1"/>
          <p:nvPr/>
        </p:nvSpPr>
        <p:spPr>
          <a:xfrm>
            <a:off x="311702" y="4188353"/>
            <a:ext cx="73152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can see above that majority of people were not contacted previously before this campaign and there are no significant contacts after 11 times already done.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48768e6a23a8505a_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u="sng"/>
              <a:t>EDA</a:t>
            </a:r>
            <a:r>
              <a:rPr lang="en-GB"/>
              <a:t> (continue… )</a:t>
            </a:r>
            <a:endParaRPr sz="3600" u="sng"/>
          </a:p>
        </p:txBody>
      </p:sp>
      <p:pic>
        <p:nvPicPr>
          <p:cNvPr id="136" name="Google Shape;136;g48768e6a23a8505a_39"/>
          <p:cNvPicPr preferRelativeResize="0"/>
          <p:nvPr/>
        </p:nvPicPr>
        <p:blipFill>
          <a:blip r:embed="rId3">
            <a:alphaModFix/>
          </a:blip>
          <a:stretch>
            <a:fillRect/>
          </a:stretch>
        </p:blipFill>
        <p:spPr>
          <a:xfrm>
            <a:off x="311700" y="1520389"/>
            <a:ext cx="3922525" cy="3402600"/>
          </a:xfrm>
          <a:prstGeom prst="rect">
            <a:avLst/>
          </a:prstGeom>
          <a:noFill/>
          <a:ln>
            <a:noFill/>
          </a:ln>
        </p:spPr>
      </p:pic>
      <p:pic>
        <p:nvPicPr>
          <p:cNvPr id="137" name="Google Shape;137;g48768e6a23a8505a_39"/>
          <p:cNvPicPr preferRelativeResize="0"/>
          <p:nvPr/>
        </p:nvPicPr>
        <p:blipFill>
          <a:blip r:embed="rId4">
            <a:alphaModFix/>
          </a:blip>
          <a:stretch>
            <a:fillRect/>
          </a:stretch>
        </p:blipFill>
        <p:spPr>
          <a:xfrm>
            <a:off x="4724400" y="1170125"/>
            <a:ext cx="4267199" cy="340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961d8887f0fef0b_15"/>
          <p:cNvSpPr txBox="1"/>
          <p:nvPr>
            <p:ph type="title"/>
          </p:nvPr>
        </p:nvSpPr>
        <p:spPr>
          <a:xfrm>
            <a:off x="360500" y="415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EDA</a:t>
            </a:r>
            <a:r>
              <a:rPr lang="en-GB" sz="3500"/>
              <a:t> (continue… )</a:t>
            </a:r>
            <a:endParaRPr sz="3500"/>
          </a:p>
        </p:txBody>
      </p:sp>
      <p:pic>
        <p:nvPicPr>
          <p:cNvPr id="143" name="Google Shape;143;g1961d8887f0fef0b_15"/>
          <p:cNvPicPr preferRelativeResize="0"/>
          <p:nvPr/>
        </p:nvPicPr>
        <p:blipFill>
          <a:blip r:embed="rId3">
            <a:alphaModFix/>
          </a:blip>
          <a:stretch>
            <a:fillRect/>
          </a:stretch>
        </p:blipFill>
        <p:spPr>
          <a:xfrm>
            <a:off x="152400" y="1140850"/>
            <a:ext cx="8839199" cy="3069294"/>
          </a:xfrm>
          <a:prstGeom prst="rect">
            <a:avLst/>
          </a:prstGeom>
          <a:noFill/>
          <a:ln>
            <a:noFill/>
          </a:ln>
        </p:spPr>
      </p:pic>
      <p:sp>
        <p:nvSpPr>
          <p:cNvPr id="144" name="Google Shape;144;g1961d8887f0fef0b_15"/>
          <p:cNvSpPr txBox="1"/>
          <p:nvPr/>
        </p:nvSpPr>
        <p:spPr>
          <a:xfrm>
            <a:off x="1004649" y="4362552"/>
            <a:ext cx="73152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2"/>
              </a:buClr>
              <a:buSzPts val="1400"/>
              <a:buChar char="❏"/>
            </a:pPr>
            <a:r>
              <a:rPr lang="en-GB">
                <a:solidFill>
                  <a:schemeClr val="accent2"/>
                </a:solidFill>
              </a:rPr>
              <a:t>There were maximum subscriptions in the month of may, june, july, and august.(Summer).</a:t>
            </a:r>
            <a:endParaRPr>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48768e6a23a8505a_59"/>
          <p:cNvSpPr txBox="1"/>
          <p:nvPr>
            <p:ph type="title"/>
          </p:nvPr>
        </p:nvSpPr>
        <p:spPr>
          <a:xfrm>
            <a:off x="311700" y="386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EDA (Continue….)</a:t>
            </a:r>
            <a:endParaRPr sz="3600" u="sng"/>
          </a:p>
        </p:txBody>
      </p:sp>
      <p:pic>
        <p:nvPicPr>
          <p:cNvPr id="150" name="Google Shape;150;g48768e6a23a8505a_59"/>
          <p:cNvPicPr preferRelativeResize="0"/>
          <p:nvPr/>
        </p:nvPicPr>
        <p:blipFill>
          <a:blip r:embed="rId3">
            <a:alphaModFix/>
          </a:blip>
          <a:stretch>
            <a:fillRect/>
          </a:stretch>
        </p:blipFill>
        <p:spPr>
          <a:xfrm>
            <a:off x="0" y="1333248"/>
            <a:ext cx="5366625" cy="3515850"/>
          </a:xfrm>
          <a:prstGeom prst="rect">
            <a:avLst/>
          </a:prstGeom>
          <a:noFill/>
          <a:ln>
            <a:noFill/>
          </a:ln>
        </p:spPr>
      </p:pic>
      <p:pic>
        <p:nvPicPr>
          <p:cNvPr id="151" name="Google Shape;151;g48768e6a23a8505a_59"/>
          <p:cNvPicPr preferRelativeResize="0"/>
          <p:nvPr/>
        </p:nvPicPr>
        <p:blipFill>
          <a:blip r:embed="rId4">
            <a:alphaModFix/>
          </a:blip>
          <a:stretch>
            <a:fillRect/>
          </a:stretch>
        </p:blipFill>
        <p:spPr>
          <a:xfrm>
            <a:off x="5612875" y="1333250"/>
            <a:ext cx="3472575" cy="28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48768e6a23a8505a_4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Correlation</a:t>
            </a:r>
            <a:endParaRPr sz="3600" u="sng"/>
          </a:p>
        </p:txBody>
      </p:sp>
      <p:sp>
        <p:nvSpPr>
          <p:cNvPr id="157" name="Google Shape;157;g48768e6a23a8505a_45"/>
          <p:cNvSpPr txBox="1"/>
          <p:nvPr>
            <p:ph idx="2" type="body"/>
          </p:nvPr>
        </p:nvSpPr>
        <p:spPr>
          <a:xfrm>
            <a:off x="8335000" y="4382225"/>
            <a:ext cx="809100" cy="8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158" name="Google Shape;158;g48768e6a23a8505a_45"/>
          <p:cNvPicPr preferRelativeResize="0"/>
          <p:nvPr/>
        </p:nvPicPr>
        <p:blipFill>
          <a:blip r:embed="rId3">
            <a:alphaModFix/>
          </a:blip>
          <a:stretch>
            <a:fillRect/>
          </a:stretch>
        </p:blipFill>
        <p:spPr>
          <a:xfrm>
            <a:off x="649700" y="939650"/>
            <a:ext cx="8182600" cy="389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53a615a892b7f43d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Preparing dataset For modeling</a:t>
            </a:r>
            <a:endParaRPr b="1"/>
          </a:p>
        </p:txBody>
      </p:sp>
      <p:sp>
        <p:nvSpPr>
          <p:cNvPr id="164" name="Google Shape;164;g53a615a892b7f43d_0"/>
          <p:cNvSpPr txBox="1"/>
          <p:nvPr>
            <p:ph idx="2" type="body"/>
          </p:nvPr>
        </p:nvSpPr>
        <p:spPr>
          <a:xfrm>
            <a:off x="6495000" y="1376950"/>
            <a:ext cx="2649000" cy="11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rPr>
              <a:t>Task :-. </a:t>
            </a:r>
            <a:r>
              <a:rPr b="1" lang="en-GB">
                <a:solidFill>
                  <a:schemeClr val="accent2"/>
                </a:solidFill>
                <a:highlight>
                  <a:srgbClr val="FFFFFF"/>
                </a:highlight>
              </a:rPr>
              <a:t>Binary Classification</a:t>
            </a:r>
            <a:endParaRPr b="1">
              <a:solidFill>
                <a:schemeClr val="accent2"/>
              </a:solidFill>
              <a:highlight>
                <a:srgbClr val="FFFFFF"/>
              </a:highlight>
            </a:endParaRPr>
          </a:p>
          <a:p>
            <a:pPr indent="0" lvl="0" marL="0" rtl="0" algn="l">
              <a:spcBef>
                <a:spcPts val="0"/>
              </a:spcBef>
              <a:spcAft>
                <a:spcPts val="0"/>
              </a:spcAft>
              <a:buNone/>
            </a:pPr>
            <a:r>
              <a:rPr b="1" lang="en-GB">
                <a:solidFill>
                  <a:schemeClr val="lt1"/>
                </a:solidFill>
                <a:highlight>
                  <a:srgbClr val="FFFFFF"/>
                </a:highlight>
              </a:rPr>
              <a:t>Train Set :- (50617, 14)</a:t>
            </a:r>
            <a:endParaRPr b="1">
              <a:solidFill>
                <a:schemeClr val="lt1"/>
              </a:solidFill>
              <a:highlight>
                <a:srgbClr val="FFFFFF"/>
              </a:highlight>
            </a:endParaRPr>
          </a:p>
          <a:p>
            <a:pPr indent="0" lvl="0" marL="0" rtl="0" algn="l">
              <a:spcBef>
                <a:spcPts val="0"/>
              </a:spcBef>
              <a:spcAft>
                <a:spcPts val="0"/>
              </a:spcAft>
              <a:buNone/>
            </a:pPr>
            <a:r>
              <a:rPr b="1" lang="en-GB">
                <a:solidFill>
                  <a:schemeClr val="lt1"/>
                </a:solidFill>
                <a:highlight>
                  <a:srgbClr val="FFFFFF"/>
                </a:highlight>
              </a:rPr>
              <a:t>Test Set :-  (21693, )</a:t>
            </a:r>
            <a:endParaRPr b="1">
              <a:solidFill>
                <a:schemeClr val="lt1"/>
              </a:solidFill>
              <a:highlight>
                <a:srgbClr val="FFFFFF"/>
              </a:highlight>
            </a:endParaRPr>
          </a:p>
          <a:p>
            <a:pPr indent="0" lvl="0" marL="0" rtl="0" algn="l">
              <a:spcBef>
                <a:spcPts val="0"/>
              </a:spcBef>
              <a:spcAft>
                <a:spcPts val="0"/>
              </a:spcAft>
              <a:buNone/>
            </a:pPr>
            <a:r>
              <a:t/>
            </a:r>
            <a:endParaRPr b="1">
              <a:solidFill>
                <a:schemeClr val="lt1"/>
              </a:solidFill>
              <a:highlight>
                <a:srgbClr val="FFFFFF"/>
              </a:highlight>
            </a:endParaRPr>
          </a:p>
          <a:p>
            <a:pPr indent="0" lvl="0" marL="0" rtl="0" algn="l">
              <a:spcBef>
                <a:spcPts val="0"/>
              </a:spcBef>
              <a:spcAft>
                <a:spcPts val="0"/>
              </a:spcAft>
              <a:buNone/>
            </a:pPr>
            <a:r>
              <a:t/>
            </a:r>
            <a:endParaRPr b="1">
              <a:solidFill>
                <a:schemeClr val="lt1"/>
              </a:solidFill>
              <a:highlight>
                <a:srgbClr val="FFFFFF"/>
              </a:highlight>
            </a:endParaRPr>
          </a:p>
        </p:txBody>
      </p:sp>
      <p:pic>
        <p:nvPicPr>
          <p:cNvPr id="165" name="Google Shape;165;g53a615a892b7f43d_0"/>
          <p:cNvPicPr preferRelativeResize="0"/>
          <p:nvPr/>
        </p:nvPicPr>
        <p:blipFill rotWithShape="1">
          <a:blip r:embed="rId3">
            <a:alphaModFix/>
          </a:blip>
          <a:srcRect b="40309" l="0" r="0" t="0"/>
          <a:stretch/>
        </p:blipFill>
        <p:spPr>
          <a:xfrm>
            <a:off x="311700" y="1786875"/>
            <a:ext cx="6060324" cy="2273276"/>
          </a:xfrm>
          <a:prstGeom prst="rect">
            <a:avLst/>
          </a:prstGeom>
          <a:noFill/>
          <a:ln cap="flat" cmpd="sng" w="28575">
            <a:solidFill>
              <a:srgbClr val="CC4125"/>
            </a:solidFill>
            <a:prstDash val="lgDash"/>
            <a:round/>
            <a:headEnd len="sm" w="sm" type="none"/>
            <a:tailEnd len="sm" w="sm" type="none"/>
          </a:ln>
        </p:spPr>
      </p:pic>
      <p:pic>
        <p:nvPicPr>
          <p:cNvPr id="166" name="Google Shape;166;g53a615a892b7f43d_0"/>
          <p:cNvPicPr preferRelativeResize="0"/>
          <p:nvPr/>
        </p:nvPicPr>
        <p:blipFill rotWithShape="1">
          <a:blip r:embed="rId4">
            <a:alphaModFix/>
          </a:blip>
          <a:srcRect b="5392" l="0" r="0" t="0"/>
          <a:stretch/>
        </p:blipFill>
        <p:spPr>
          <a:xfrm>
            <a:off x="6747925" y="2520549"/>
            <a:ext cx="2143125" cy="202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f623038c14b18c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Creating  Model</a:t>
            </a:r>
            <a:endParaRPr sz="3500" u="sng"/>
          </a:p>
        </p:txBody>
      </p:sp>
      <p:sp>
        <p:nvSpPr>
          <p:cNvPr id="172" name="Google Shape;172;g3f623038c14b18c1_0"/>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SzPts val="1800"/>
              <a:buNone/>
            </a:pPr>
            <a:r>
              <a:rPr lang="en-GB" sz="2300">
                <a:solidFill>
                  <a:srgbClr val="000000"/>
                </a:solidFill>
                <a:highlight>
                  <a:srgbClr val="FFFFFF"/>
                </a:highlight>
              </a:rPr>
              <a:t>We create model of :</a:t>
            </a:r>
            <a:endParaRPr sz="2300">
              <a:solidFill>
                <a:srgbClr val="000000"/>
              </a:solidFill>
              <a:highlight>
                <a:srgbClr val="FFFFFF"/>
              </a:highlight>
            </a:endParaRPr>
          </a:p>
          <a:p>
            <a:pPr indent="-374650" lvl="0" marL="914400" rtl="0" algn="l">
              <a:lnSpc>
                <a:spcPct val="115000"/>
              </a:lnSpc>
              <a:spcBef>
                <a:spcPts val="2400"/>
              </a:spcBef>
              <a:spcAft>
                <a:spcPts val="0"/>
              </a:spcAft>
              <a:buClr>
                <a:srgbClr val="000000"/>
              </a:buClr>
              <a:buSzPts val="2300"/>
              <a:buChar char="●"/>
            </a:pPr>
            <a:r>
              <a:rPr lang="en-GB" sz="2300">
                <a:solidFill>
                  <a:srgbClr val="000000"/>
                </a:solidFill>
                <a:highlight>
                  <a:srgbClr val="FFFFFF"/>
                </a:highlight>
              </a:rPr>
              <a:t>Lo</a:t>
            </a:r>
            <a:r>
              <a:rPr lang="en-GB" sz="2300">
                <a:solidFill>
                  <a:srgbClr val="000000"/>
                </a:solidFill>
                <a:highlight>
                  <a:srgbClr val="FFFFFF"/>
                </a:highlight>
              </a:rPr>
              <a:t>gistics Regression</a:t>
            </a:r>
            <a:endParaRPr sz="2300">
              <a:solidFill>
                <a:srgbClr val="000000"/>
              </a:solidFill>
              <a:highlight>
                <a:srgbClr val="FFFFFF"/>
              </a:highlight>
            </a:endParaRPr>
          </a:p>
          <a:p>
            <a:pPr indent="-374650" lvl="0" marL="914400" rtl="0" algn="l">
              <a:lnSpc>
                <a:spcPct val="115000"/>
              </a:lnSpc>
              <a:spcBef>
                <a:spcPts val="0"/>
              </a:spcBef>
              <a:spcAft>
                <a:spcPts val="0"/>
              </a:spcAft>
              <a:buClr>
                <a:srgbClr val="000000"/>
              </a:buClr>
              <a:buSzPts val="2300"/>
              <a:buChar char="●"/>
            </a:pPr>
            <a:r>
              <a:rPr lang="en-GB" sz="2300">
                <a:solidFill>
                  <a:srgbClr val="000000"/>
                </a:solidFill>
                <a:highlight>
                  <a:srgbClr val="FFFFFF"/>
                </a:highlight>
              </a:rPr>
              <a:t>Random Forest </a:t>
            </a:r>
            <a:endParaRPr sz="2300">
              <a:solidFill>
                <a:srgbClr val="000000"/>
              </a:solidFill>
              <a:highlight>
                <a:srgbClr val="FFFFFF"/>
              </a:highlight>
            </a:endParaRPr>
          </a:p>
          <a:p>
            <a:pPr indent="-374650" lvl="0" marL="914400" rtl="0" algn="l">
              <a:lnSpc>
                <a:spcPct val="115000"/>
              </a:lnSpc>
              <a:spcBef>
                <a:spcPts val="0"/>
              </a:spcBef>
              <a:spcAft>
                <a:spcPts val="0"/>
              </a:spcAft>
              <a:buClr>
                <a:srgbClr val="000000"/>
              </a:buClr>
              <a:buSzPts val="2300"/>
              <a:buChar char="●"/>
            </a:pPr>
            <a:r>
              <a:rPr lang="en-GB" sz="2300">
                <a:solidFill>
                  <a:srgbClr val="000000"/>
                </a:solidFill>
                <a:highlight>
                  <a:srgbClr val="FFFFFF"/>
                </a:highlight>
              </a:rPr>
              <a:t>KNN</a:t>
            </a:r>
            <a:endParaRPr sz="2300">
              <a:solidFill>
                <a:srgbClr val="000000"/>
              </a:solidFill>
              <a:highlight>
                <a:srgbClr val="FFFFFF"/>
              </a:highlight>
            </a:endParaRPr>
          </a:p>
          <a:p>
            <a:pPr indent="-374650" lvl="0" marL="914400" rtl="0" algn="l">
              <a:lnSpc>
                <a:spcPct val="115000"/>
              </a:lnSpc>
              <a:spcBef>
                <a:spcPts val="0"/>
              </a:spcBef>
              <a:spcAft>
                <a:spcPts val="0"/>
              </a:spcAft>
              <a:buClr>
                <a:srgbClr val="000000"/>
              </a:buClr>
              <a:buSzPts val="2300"/>
              <a:buChar char="●"/>
            </a:pPr>
            <a:r>
              <a:rPr lang="en-GB" sz="2300">
                <a:solidFill>
                  <a:srgbClr val="000000"/>
                </a:solidFill>
                <a:highlight>
                  <a:srgbClr val="FFFFFF"/>
                </a:highlight>
              </a:rPr>
              <a:t>SVC</a:t>
            </a:r>
            <a:endParaRPr sz="2300">
              <a:solidFill>
                <a:srgbClr val="000000"/>
              </a:solidFill>
              <a:highlight>
                <a:srgbClr val="FFFFFF"/>
              </a:highlight>
            </a:endParaRPr>
          </a:p>
          <a:p>
            <a:pPr indent="-374650" lvl="0" marL="914400" rtl="0" algn="l">
              <a:lnSpc>
                <a:spcPct val="115000"/>
              </a:lnSpc>
              <a:spcBef>
                <a:spcPts val="0"/>
              </a:spcBef>
              <a:spcAft>
                <a:spcPts val="0"/>
              </a:spcAft>
              <a:buClr>
                <a:srgbClr val="000000"/>
              </a:buClr>
              <a:buSzPts val="2300"/>
              <a:buChar char="●"/>
            </a:pPr>
            <a:r>
              <a:rPr lang="en-GB" sz="2300">
                <a:solidFill>
                  <a:srgbClr val="000000"/>
                </a:solidFill>
                <a:highlight>
                  <a:srgbClr val="FFFFFF"/>
                </a:highlight>
              </a:rPr>
              <a:t>LGBM</a:t>
            </a:r>
            <a:endParaRPr sz="2300">
              <a:solidFill>
                <a:srgbClr val="000000"/>
              </a:solidFill>
              <a:highlight>
                <a:srgbClr val="FFFFFF"/>
              </a:highlight>
            </a:endParaRPr>
          </a:p>
          <a:p>
            <a:pPr indent="-374650" lvl="0" marL="914400" rtl="0" algn="l">
              <a:lnSpc>
                <a:spcPct val="115000"/>
              </a:lnSpc>
              <a:spcBef>
                <a:spcPts val="0"/>
              </a:spcBef>
              <a:spcAft>
                <a:spcPts val="0"/>
              </a:spcAft>
              <a:buClr>
                <a:srgbClr val="000000"/>
              </a:buClr>
              <a:buSzPts val="2300"/>
              <a:buChar char="●"/>
            </a:pPr>
            <a:r>
              <a:rPr lang="en-GB" sz="2300">
                <a:solidFill>
                  <a:srgbClr val="000000"/>
                </a:solidFill>
                <a:highlight>
                  <a:srgbClr val="FFFFFF"/>
                </a:highlight>
              </a:rPr>
              <a:t>LGBM (Hyper parameter </a:t>
            </a:r>
            <a:r>
              <a:rPr lang="en-GB" sz="2300">
                <a:solidFill>
                  <a:srgbClr val="000000"/>
                </a:solidFill>
                <a:highlight>
                  <a:srgbClr val="FFFFFF"/>
                </a:highlight>
              </a:rPr>
              <a:t>Tuned</a:t>
            </a:r>
            <a:r>
              <a:rPr lang="en-GB" sz="2300">
                <a:solidFill>
                  <a:srgbClr val="000000"/>
                </a:solidFill>
                <a:highlight>
                  <a:srgbClr val="FFFFFF"/>
                </a:highlight>
              </a:rPr>
              <a:t>)</a:t>
            </a:r>
            <a:endParaRPr sz="2300">
              <a:solidFill>
                <a:srgbClr val="000000"/>
              </a:solidFill>
              <a:highlight>
                <a:srgbClr val="FFFFFF"/>
              </a:highlight>
            </a:endParaRPr>
          </a:p>
        </p:txBody>
      </p:sp>
      <p:pic>
        <p:nvPicPr>
          <p:cNvPr id="173" name="Google Shape;173;g3f623038c14b18c1_0"/>
          <p:cNvPicPr preferRelativeResize="0"/>
          <p:nvPr/>
        </p:nvPicPr>
        <p:blipFill>
          <a:blip r:embed="rId3">
            <a:alphaModFix/>
          </a:blip>
          <a:stretch>
            <a:fillRect/>
          </a:stretch>
        </p:blipFill>
        <p:spPr>
          <a:xfrm>
            <a:off x="5908325" y="1510150"/>
            <a:ext cx="2923975" cy="292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45f4f2afe7a3741e_13"/>
          <p:cNvSpPr txBox="1"/>
          <p:nvPr>
            <p:ph type="title"/>
          </p:nvPr>
        </p:nvSpPr>
        <p:spPr>
          <a:xfrm>
            <a:off x="311700" y="327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Model Selection</a:t>
            </a:r>
            <a:endParaRPr sz="3500" u="sng"/>
          </a:p>
        </p:txBody>
      </p:sp>
      <p:pic>
        <p:nvPicPr>
          <p:cNvPr id="179" name="Google Shape;179;g45f4f2afe7a3741e_13"/>
          <p:cNvPicPr preferRelativeResize="0"/>
          <p:nvPr/>
        </p:nvPicPr>
        <p:blipFill>
          <a:blip r:embed="rId3">
            <a:alphaModFix/>
          </a:blip>
          <a:stretch>
            <a:fillRect/>
          </a:stretch>
        </p:blipFill>
        <p:spPr>
          <a:xfrm>
            <a:off x="152400" y="1343946"/>
            <a:ext cx="8839199" cy="3241900"/>
          </a:xfrm>
          <a:prstGeom prst="rect">
            <a:avLst/>
          </a:prstGeom>
          <a:noFill/>
          <a:ln cap="flat" cmpd="sng" w="19050">
            <a:solidFill>
              <a:schemeClr val="dk1"/>
            </a:solidFill>
            <a:prstDash val="lgDash"/>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t>DISCUSSION POINTS</a:t>
            </a:r>
            <a:endParaRPr b="1"/>
          </a:p>
        </p:txBody>
      </p:sp>
      <p:sp>
        <p:nvSpPr>
          <p:cNvPr id="61" name="Google Shape;61;p2"/>
          <p:cNvSpPr txBox="1"/>
          <p:nvPr>
            <p:ph idx="1" type="body"/>
          </p:nvPr>
        </p:nvSpPr>
        <p:spPr>
          <a:xfrm>
            <a:off x="311700" y="1152475"/>
            <a:ext cx="51471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GB" sz="2400">
                <a:solidFill>
                  <a:srgbClr val="000000"/>
                </a:solidFill>
              </a:rPr>
              <a:t>Problem Description</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GB" sz="2400">
                <a:solidFill>
                  <a:srgbClr val="000000"/>
                </a:solidFill>
              </a:rPr>
              <a:t>Data summary</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GB" sz="2400">
                <a:solidFill>
                  <a:srgbClr val="000000"/>
                </a:solidFill>
              </a:rPr>
              <a:t>Eda</a:t>
            </a:r>
            <a:endParaRPr sz="2400">
              <a:solidFill>
                <a:srgbClr val="000000"/>
              </a:solidFill>
            </a:endParaRPr>
          </a:p>
          <a:p>
            <a:pPr indent="-381000" lvl="1" marL="914400" rtl="0" algn="l">
              <a:lnSpc>
                <a:spcPct val="115000"/>
              </a:lnSpc>
              <a:spcBef>
                <a:spcPts val="0"/>
              </a:spcBef>
              <a:spcAft>
                <a:spcPts val="0"/>
              </a:spcAft>
              <a:buClr>
                <a:srgbClr val="000000"/>
              </a:buClr>
              <a:buSzPts val="2400"/>
              <a:buChar char="○"/>
            </a:pPr>
            <a:r>
              <a:rPr lang="en-GB" sz="2400">
                <a:solidFill>
                  <a:srgbClr val="000000"/>
                </a:solidFill>
              </a:rPr>
              <a:t>Dependant variable</a:t>
            </a:r>
            <a:endParaRPr sz="2400">
              <a:solidFill>
                <a:srgbClr val="000000"/>
              </a:solidFill>
            </a:endParaRPr>
          </a:p>
          <a:p>
            <a:pPr indent="-381000" lvl="1" marL="914400" rtl="0" algn="l">
              <a:lnSpc>
                <a:spcPct val="115000"/>
              </a:lnSpc>
              <a:spcBef>
                <a:spcPts val="0"/>
              </a:spcBef>
              <a:spcAft>
                <a:spcPts val="0"/>
              </a:spcAft>
              <a:buClr>
                <a:srgbClr val="000000"/>
              </a:buClr>
              <a:buSzPts val="2400"/>
              <a:buChar char="○"/>
            </a:pPr>
            <a:r>
              <a:rPr lang="en-GB" sz="2400">
                <a:solidFill>
                  <a:srgbClr val="000000"/>
                </a:solidFill>
              </a:rPr>
              <a:t>Univariate</a:t>
            </a:r>
            <a:endParaRPr sz="2400">
              <a:solidFill>
                <a:srgbClr val="000000"/>
              </a:solidFill>
            </a:endParaRPr>
          </a:p>
          <a:p>
            <a:pPr indent="-381000" lvl="1" marL="914400" rtl="0" algn="l">
              <a:lnSpc>
                <a:spcPct val="115000"/>
              </a:lnSpc>
              <a:spcBef>
                <a:spcPts val="0"/>
              </a:spcBef>
              <a:spcAft>
                <a:spcPts val="0"/>
              </a:spcAft>
              <a:buClr>
                <a:srgbClr val="000000"/>
              </a:buClr>
              <a:buSzPts val="2400"/>
              <a:buChar char="○"/>
            </a:pPr>
            <a:r>
              <a:rPr lang="en-GB" sz="2400">
                <a:solidFill>
                  <a:srgbClr val="000000"/>
                </a:solidFill>
              </a:rPr>
              <a:t>B</a:t>
            </a:r>
            <a:r>
              <a:rPr lang="en-GB" sz="2400">
                <a:solidFill>
                  <a:srgbClr val="000000"/>
                </a:solidFill>
              </a:rPr>
              <a:t>ivariate</a:t>
            </a:r>
            <a:endParaRPr sz="2400">
              <a:solidFill>
                <a:srgbClr val="000000"/>
              </a:solidFill>
            </a:endParaRPr>
          </a:p>
          <a:p>
            <a:pPr indent="-381000" lvl="1" marL="914400" rtl="0" algn="l">
              <a:lnSpc>
                <a:spcPct val="115000"/>
              </a:lnSpc>
              <a:spcBef>
                <a:spcPts val="0"/>
              </a:spcBef>
              <a:spcAft>
                <a:spcPts val="0"/>
              </a:spcAft>
              <a:buClr>
                <a:srgbClr val="000000"/>
              </a:buClr>
              <a:buSzPts val="2400"/>
              <a:buChar char="○"/>
            </a:pPr>
            <a:r>
              <a:rPr lang="en-GB" sz="2400">
                <a:solidFill>
                  <a:srgbClr val="000000"/>
                </a:solidFill>
              </a:rPr>
              <a:t>Correlation</a:t>
            </a:r>
            <a:endParaRPr sz="2400">
              <a:solidFill>
                <a:srgbClr val="000000"/>
              </a:solidFill>
            </a:endParaRPr>
          </a:p>
          <a:p>
            <a:pPr indent="0" lvl="0" marL="0" rtl="0" algn="l">
              <a:lnSpc>
                <a:spcPct val="115000"/>
              </a:lnSpc>
              <a:spcBef>
                <a:spcPts val="0"/>
              </a:spcBef>
              <a:spcAft>
                <a:spcPts val="0"/>
              </a:spcAft>
              <a:buNone/>
            </a:pPr>
            <a:r>
              <a:t/>
            </a:r>
            <a:endParaRPr sz="2000">
              <a:solidFill>
                <a:srgbClr val="000000"/>
              </a:solidFill>
            </a:endParaRPr>
          </a:p>
          <a:p>
            <a:pPr indent="0" lvl="0" marL="914400" rtl="0" algn="l">
              <a:lnSpc>
                <a:spcPct val="115000"/>
              </a:lnSpc>
              <a:spcBef>
                <a:spcPts val="0"/>
              </a:spcBef>
              <a:spcAft>
                <a:spcPts val="0"/>
              </a:spcAft>
              <a:buNone/>
            </a:pPr>
            <a:r>
              <a:t/>
            </a:r>
            <a:endParaRPr sz="2400">
              <a:solidFill>
                <a:srgbClr val="000000"/>
              </a:solidFill>
            </a:endParaRPr>
          </a:p>
          <a:p>
            <a:pPr indent="0" lvl="0" marL="914400" rtl="0" algn="l">
              <a:lnSpc>
                <a:spcPct val="115000"/>
              </a:lnSpc>
              <a:spcBef>
                <a:spcPts val="0"/>
              </a:spcBef>
              <a:spcAft>
                <a:spcPts val="0"/>
              </a:spcAft>
              <a:buNone/>
            </a:pPr>
            <a:r>
              <a:t/>
            </a:r>
            <a:endParaRPr sz="2400">
              <a:solidFill>
                <a:srgbClr val="000000"/>
              </a:solidFill>
            </a:endParaRPr>
          </a:p>
          <a:p>
            <a:pPr indent="0" lvl="0" marL="457200" rtl="0" algn="l">
              <a:lnSpc>
                <a:spcPct val="115000"/>
              </a:lnSpc>
              <a:spcBef>
                <a:spcPts val="0"/>
              </a:spcBef>
              <a:spcAft>
                <a:spcPts val="0"/>
              </a:spcAft>
              <a:buSzPts val="1400"/>
              <a:buNone/>
            </a:pPr>
            <a:r>
              <a:t/>
            </a:r>
            <a:endParaRPr sz="2500">
              <a:solidFill>
                <a:srgbClr val="000000"/>
              </a:solidFill>
            </a:endParaRPr>
          </a:p>
          <a:p>
            <a:pPr indent="0" lvl="0" marL="457200" rtl="0" algn="l">
              <a:lnSpc>
                <a:spcPct val="115000"/>
              </a:lnSpc>
              <a:spcBef>
                <a:spcPts val="0"/>
              </a:spcBef>
              <a:spcAft>
                <a:spcPts val="0"/>
              </a:spcAft>
              <a:buSzPts val="1400"/>
              <a:buNone/>
            </a:pPr>
            <a:r>
              <a:t/>
            </a:r>
            <a:endParaRPr sz="2000">
              <a:solidFill>
                <a:srgbClr val="000000"/>
              </a:solidFill>
            </a:endParaRPr>
          </a:p>
          <a:p>
            <a:pPr indent="0" lvl="0" marL="0" rtl="0" algn="l">
              <a:lnSpc>
                <a:spcPct val="115000"/>
              </a:lnSpc>
              <a:spcBef>
                <a:spcPts val="0"/>
              </a:spcBef>
              <a:spcAft>
                <a:spcPts val="0"/>
              </a:spcAft>
              <a:buSzPts val="1400"/>
              <a:buNone/>
            </a:pPr>
            <a:r>
              <a:t/>
            </a:r>
            <a:endParaRPr sz="2600">
              <a:solidFill>
                <a:srgbClr val="000000"/>
              </a:solidFill>
            </a:endParaRPr>
          </a:p>
        </p:txBody>
      </p:sp>
      <p:pic>
        <p:nvPicPr>
          <p:cNvPr id="62" name="Google Shape;62;p2"/>
          <p:cNvPicPr preferRelativeResize="0"/>
          <p:nvPr/>
        </p:nvPicPr>
        <p:blipFill>
          <a:blip r:embed="rId3">
            <a:alphaModFix/>
          </a:blip>
          <a:stretch>
            <a:fillRect/>
          </a:stretch>
        </p:blipFill>
        <p:spPr>
          <a:xfrm>
            <a:off x="5373600" y="1563525"/>
            <a:ext cx="3344600" cy="2443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45f4f2afe7a3741e_20"/>
          <p:cNvSpPr txBox="1"/>
          <p:nvPr>
            <p:ph type="title"/>
          </p:nvPr>
        </p:nvSpPr>
        <p:spPr>
          <a:xfrm>
            <a:off x="311700" y="288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Model Validation and selection</a:t>
            </a:r>
            <a:endParaRPr sz="3500" u="sng"/>
          </a:p>
        </p:txBody>
      </p:sp>
      <p:sp>
        <p:nvSpPr>
          <p:cNvPr id="185" name="Google Shape;185;g45f4f2afe7a3741e_20"/>
          <p:cNvSpPr txBox="1"/>
          <p:nvPr/>
        </p:nvSpPr>
        <p:spPr>
          <a:xfrm rot="10099440">
            <a:off x="6429377" y="4752910"/>
            <a:ext cx="2127217" cy="3963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g45f4f2afe7a3741e_20"/>
          <p:cNvPicPr preferRelativeResize="0"/>
          <p:nvPr/>
        </p:nvPicPr>
        <p:blipFill>
          <a:blip r:embed="rId3">
            <a:alphaModFix/>
          </a:blip>
          <a:stretch>
            <a:fillRect/>
          </a:stretch>
        </p:blipFill>
        <p:spPr>
          <a:xfrm>
            <a:off x="311700" y="1493904"/>
            <a:ext cx="4486275" cy="1490663"/>
          </a:xfrm>
          <a:prstGeom prst="rect">
            <a:avLst/>
          </a:prstGeom>
          <a:noFill/>
          <a:ln cap="flat" cmpd="sng" w="19050">
            <a:solidFill>
              <a:schemeClr val="accent2"/>
            </a:solidFill>
            <a:prstDash val="lgDash"/>
            <a:round/>
            <a:headEnd len="sm" w="sm" type="none"/>
            <a:tailEnd len="sm" w="sm" type="none"/>
          </a:ln>
        </p:spPr>
      </p:pic>
      <p:sp>
        <p:nvSpPr>
          <p:cNvPr id="187" name="Google Shape;187;g45f4f2afe7a3741e_20"/>
          <p:cNvSpPr/>
          <p:nvPr/>
        </p:nvSpPr>
        <p:spPr>
          <a:xfrm>
            <a:off x="311700" y="3616900"/>
            <a:ext cx="3283500" cy="1490700"/>
          </a:xfrm>
          <a:prstGeom prst="rightArrow">
            <a:avLst>
              <a:gd fmla="val 50000" name="adj1"/>
              <a:gd fmla="val 50000" name="adj2"/>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KNN</a:t>
            </a:r>
            <a:endParaRPr sz="2400"/>
          </a:p>
        </p:txBody>
      </p:sp>
      <p:sp>
        <p:nvSpPr>
          <p:cNvPr id="188" name="Google Shape;188;g45f4f2afe7a3741e_20"/>
          <p:cNvSpPr/>
          <p:nvPr/>
        </p:nvSpPr>
        <p:spPr>
          <a:xfrm>
            <a:off x="5291200" y="1368475"/>
            <a:ext cx="3283500" cy="1488900"/>
          </a:xfrm>
          <a:prstGeom prst="leftArrow">
            <a:avLst>
              <a:gd fmla="val 50000" name="adj1"/>
              <a:gd fmla="val 50000" name="adj2"/>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400"/>
              <a:t>Light GBM</a:t>
            </a:r>
            <a:endParaRPr sz="2400"/>
          </a:p>
        </p:txBody>
      </p:sp>
      <p:pic>
        <p:nvPicPr>
          <p:cNvPr id="189" name="Google Shape;189;g45f4f2afe7a3741e_20"/>
          <p:cNvPicPr preferRelativeResize="0"/>
          <p:nvPr/>
        </p:nvPicPr>
        <p:blipFill>
          <a:blip r:embed="rId4">
            <a:alphaModFix/>
          </a:blip>
          <a:stretch>
            <a:fillRect/>
          </a:stretch>
        </p:blipFill>
        <p:spPr>
          <a:xfrm>
            <a:off x="4088425" y="3616900"/>
            <a:ext cx="4486274" cy="1389847"/>
          </a:xfrm>
          <a:prstGeom prst="rect">
            <a:avLst/>
          </a:prstGeom>
          <a:noFill/>
          <a:ln cap="flat" cmpd="sng" w="19050">
            <a:solidFill>
              <a:schemeClr val="accent2"/>
            </a:solidFill>
            <a:prstDash val="dash"/>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76826b34dd633a17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Validation and selection</a:t>
            </a:r>
            <a:endParaRPr/>
          </a:p>
        </p:txBody>
      </p:sp>
      <p:sp>
        <p:nvSpPr>
          <p:cNvPr id="195" name="Google Shape;195;g76826b34dd633a17_5"/>
          <p:cNvSpPr txBox="1"/>
          <p:nvPr/>
        </p:nvSpPr>
        <p:spPr>
          <a:xfrm>
            <a:off x="311700" y="1485944"/>
            <a:ext cx="4370700" cy="323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rgbClr val="CC0000"/>
                </a:solidFill>
                <a:latin typeface="Montserrat Medium"/>
                <a:ea typeface="Montserrat Medium"/>
                <a:cs typeface="Montserrat Medium"/>
                <a:sym typeface="Montserrat Medium"/>
              </a:rPr>
              <a:t>Observation : </a:t>
            </a:r>
            <a:r>
              <a:rPr lang="en-GB" sz="1600">
                <a:solidFill>
                  <a:srgbClr val="134F5C"/>
                </a:solidFill>
              </a:rPr>
              <a:t> </a:t>
            </a:r>
            <a:r>
              <a:rPr lang="en-GB" sz="1600">
                <a:latin typeface="Montserrat"/>
                <a:ea typeface="Montserrat"/>
                <a:cs typeface="Montserrat"/>
                <a:sym typeface="Montserrat"/>
              </a:rPr>
              <a:t>From the above observation we have come to the conclusion that we would choose our model from KNN or Light GBM as they are giving the best results.</a:t>
            </a:r>
            <a:endParaRPr sz="1800"/>
          </a:p>
        </p:txBody>
      </p:sp>
      <p:pic>
        <p:nvPicPr>
          <p:cNvPr id="196" name="Google Shape;196;g76826b34dd633a17_5"/>
          <p:cNvPicPr preferRelativeResize="0"/>
          <p:nvPr/>
        </p:nvPicPr>
        <p:blipFill rotWithShape="1">
          <a:blip r:embed="rId3">
            <a:alphaModFix/>
          </a:blip>
          <a:srcRect b="0" l="0" r="0" t="0"/>
          <a:stretch/>
        </p:blipFill>
        <p:spPr>
          <a:xfrm>
            <a:off x="4682400" y="1466425"/>
            <a:ext cx="4127500" cy="3382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2af2afb898e2fa0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u="sng"/>
              <a:t>Co</a:t>
            </a:r>
            <a:r>
              <a:rPr b="1" i="1" lang="en-GB" u="sng"/>
              <a:t>nclusion</a:t>
            </a:r>
            <a:endParaRPr b="1" i="1" u="sng"/>
          </a:p>
        </p:txBody>
      </p:sp>
      <p:sp>
        <p:nvSpPr>
          <p:cNvPr id="202" name="Google Shape;202;g32af2afb898e2fa0_11"/>
          <p:cNvSpPr txBox="1"/>
          <p:nvPr>
            <p:ph idx="1" type="body"/>
          </p:nvPr>
        </p:nvSpPr>
        <p:spPr>
          <a:xfrm>
            <a:off x="311700" y="1152475"/>
            <a:ext cx="8520600" cy="357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GB" sz="1800">
                <a:solidFill>
                  <a:schemeClr val="accent2"/>
                </a:solidFill>
              </a:rPr>
              <a:t>Blue-collar, management and technician showed maximum interest in subscription.</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Divorce people have no interest in term deposits.</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People with secondary and tertiary education were more driven towards paying term deposits in banks.</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Generally people who don't have credit in default are interested in a deposit.</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Majority of the people have a home loan but only a few of them opted for a term deposit.</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Cellular communication is more effective in comparison to other communication types.</a:t>
            </a:r>
            <a:endParaRPr sz="1800">
              <a:solidFill>
                <a:schemeClr val="accent2"/>
              </a:solidFill>
            </a:endParaRPr>
          </a:p>
          <a:p>
            <a:pPr indent="-342900" lvl="0" marL="457200" rtl="0" algn="l">
              <a:spcBef>
                <a:spcPts val="0"/>
              </a:spcBef>
              <a:spcAft>
                <a:spcPts val="0"/>
              </a:spcAft>
              <a:buClr>
                <a:schemeClr val="accent2"/>
              </a:buClr>
              <a:buSzPts val="1800"/>
              <a:buChar char="●"/>
            </a:pPr>
            <a:r>
              <a:rPr lang="en-GB" sz="1800">
                <a:solidFill>
                  <a:schemeClr val="accent2"/>
                </a:solidFill>
              </a:rPr>
              <a:t>There were maximum subscriptions in the Summer season.</a:t>
            </a:r>
            <a:endParaRPr sz="18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2af2afb898e2fa0_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u="sng"/>
              <a:t>Conclusion</a:t>
            </a:r>
            <a:endParaRPr b="1" i="1" u="sng"/>
          </a:p>
        </p:txBody>
      </p:sp>
      <p:sp>
        <p:nvSpPr>
          <p:cNvPr id="208" name="Google Shape;208;g32af2afb898e2fa0_22"/>
          <p:cNvSpPr txBox="1"/>
          <p:nvPr>
            <p:ph idx="1" type="body"/>
          </p:nvPr>
        </p:nvSpPr>
        <p:spPr>
          <a:xfrm>
            <a:off x="311700" y="139828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GB" sz="1800">
                <a:solidFill>
                  <a:schemeClr val="accent2"/>
                </a:solidFill>
                <a:highlight>
                  <a:srgbClr val="FFFFFF"/>
                </a:highlight>
              </a:rPr>
              <a:t>The calls with large duration have more tendency for conversion.</a:t>
            </a:r>
            <a:endParaRPr sz="1800">
              <a:solidFill>
                <a:schemeClr val="accent2"/>
              </a:solidFill>
              <a:highlight>
                <a:srgbClr val="FFFFFF"/>
              </a:highlight>
            </a:endParaRPr>
          </a:p>
          <a:p>
            <a:pPr indent="-342900" lvl="0" marL="457200" rtl="0" algn="l">
              <a:spcBef>
                <a:spcPts val="0"/>
              </a:spcBef>
              <a:spcAft>
                <a:spcPts val="0"/>
              </a:spcAft>
              <a:buClr>
                <a:schemeClr val="accent2"/>
              </a:buClr>
              <a:buSzPts val="1800"/>
              <a:buChar char="●"/>
            </a:pPr>
            <a:r>
              <a:rPr lang="en-GB" sz="1800">
                <a:solidFill>
                  <a:schemeClr val="accent2"/>
                </a:solidFill>
                <a:highlight>
                  <a:srgbClr val="FFFFFF"/>
                </a:highlight>
              </a:rPr>
              <a:t>People were mostly contacted only once.</a:t>
            </a:r>
            <a:endParaRPr sz="1800">
              <a:solidFill>
                <a:schemeClr val="accent2"/>
              </a:solidFill>
              <a:highlight>
                <a:srgbClr val="FFFFFF"/>
              </a:highlight>
            </a:endParaRPr>
          </a:p>
          <a:p>
            <a:pPr indent="-342900" lvl="0" marL="457200" rtl="0" algn="l">
              <a:spcBef>
                <a:spcPts val="0"/>
              </a:spcBef>
              <a:spcAft>
                <a:spcPts val="0"/>
              </a:spcAft>
              <a:buClr>
                <a:schemeClr val="accent2"/>
              </a:buClr>
              <a:buSzPts val="1800"/>
              <a:buChar char="●"/>
            </a:pPr>
            <a:r>
              <a:rPr lang="en-GB" sz="1800">
                <a:solidFill>
                  <a:schemeClr val="accent2"/>
                </a:solidFill>
                <a:highlight>
                  <a:srgbClr val="FFFFFF"/>
                </a:highlight>
              </a:rPr>
              <a:t>Majority of people were not contacted previously before this campaign and there are no significant contacts after 11 times already done.</a:t>
            </a:r>
            <a:endParaRPr sz="1800">
              <a:solidFill>
                <a:schemeClr val="accent2"/>
              </a:solidFill>
              <a:highlight>
                <a:srgbClr val="FFFFFF"/>
              </a:highlight>
            </a:endParaRPr>
          </a:p>
          <a:p>
            <a:pPr indent="-342900" lvl="0" marL="457200" rtl="0" algn="l">
              <a:spcBef>
                <a:spcPts val="0"/>
              </a:spcBef>
              <a:spcAft>
                <a:spcPts val="0"/>
              </a:spcAft>
              <a:buClr>
                <a:schemeClr val="accent2"/>
              </a:buClr>
              <a:buSzPts val="1800"/>
              <a:buChar char="●"/>
            </a:pPr>
            <a:r>
              <a:rPr lang="en-GB" sz="1800">
                <a:solidFill>
                  <a:schemeClr val="accent2"/>
                </a:solidFill>
                <a:highlight>
                  <a:srgbClr val="FFFFFF"/>
                </a:highlight>
              </a:rPr>
              <a:t>Success rate is high for unknown poutcome.</a:t>
            </a:r>
            <a:endParaRPr sz="1800">
              <a:solidFill>
                <a:schemeClr val="accent2"/>
              </a:solidFill>
              <a:highlight>
                <a:srgbClr val="FFFFFF"/>
              </a:highlight>
            </a:endParaRPr>
          </a:p>
          <a:p>
            <a:pPr indent="-342900" lvl="0" marL="457200" rtl="0" algn="l">
              <a:spcBef>
                <a:spcPts val="0"/>
              </a:spcBef>
              <a:spcAft>
                <a:spcPts val="0"/>
              </a:spcAft>
              <a:buClr>
                <a:schemeClr val="accent2"/>
              </a:buClr>
              <a:buSzPts val="1800"/>
              <a:buChar char="●"/>
            </a:pPr>
            <a:r>
              <a:rPr lang="en-GB" sz="1800">
                <a:solidFill>
                  <a:schemeClr val="accent2"/>
                </a:solidFill>
                <a:highlight>
                  <a:srgbClr val="FFFFFF"/>
                </a:highlight>
              </a:rPr>
              <a:t>We can choose our model either Light GBM or KNN to predict Effectiveness as they both are showing best results.</a:t>
            </a:r>
            <a:endParaRPr sz="1800">
              <a:solidFill>
                <a:schemeClr val="accent2"/>
              </a:solidFill>
              <a:highlight>
                <a:srgbClr val="FFFFFF"/>
              </a:highlight>
            </a:endParaRPr>
          </a:p>
          <a:p>
            <a:pPr indent="0" lvl="0" marL="0" rtl="0" algn="l">
              <a:spcBef>
                <a:spcPts val="0"/>
              </a:spcBef>
              <a:spcAft>
                <a:spcPts val="0"/>
              </a:spcAft>
              <a:buNone/>
            </a:pPr>
            <a:r>
              <a:t/>
            </a:r>
            <a:endParaRPr sz="1800">
              <a:solidFill>
                <a:schemeClr val="accent2"/>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961d8887f0fef0b_10"/>
          <p:cNvSpPr txBox="1"/>
          <p:nvPr>
            <p:ph type="ctrTitle"/>
          </p:nvPr>
        </p:nvSpPr>
        <p:spPr>
          <a:xfrm>
            <a:off x="311700" y="1747000"/>
            <a:ext cx="8520600" cy="138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 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ffdc670addcc57e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DISCUSSION POINTS</a:t>
            </a:r>
            <a:endParaRPr b="1"/>
          </a:p>
        </p:txBody>
      </p:sp>
      <p:sp>
        <p:nvSpPr>
          <p:cNvPr id="68" name="Google Shape;68;g2ffdc670addcc57e_0"/>
          <p:cNvSpPr txBox="1"/>
          <p:nvPr>
            <p:ph idx="1" type="body"/>
          </p:nvPr>
        </p:nvSpPr>
        <p:spPr>
          <a:xfrm>
            <a:off x="311700" y="1152475"/>
            <a:ext cx="5476500" cy="3795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lang="en-GB" sz="2400">
                <a:solidFill>
                  <a:schemeClr val="accent2"/>
                </a:solidFill>
              </a:rPr>
              <a:t>Prepare Dataset for Modeling</a:t>
            </a:r>
            <a:endParaRPr sz="24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Handel imbalance data </a:t>
            </a:r>
            <a:endParaRPr sz="20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Outlier treatment</a:t>
            </a:r>
            <a:endParaRPr sz="1900">
              <a:solidFill>
                <a:schemeClr val="accent2"/>
              </a:solidFill>
            </a:endParaRPr>
          </a:p>
          <a:p>
            <a:pPr indent="-381000" lvl="0" marL="457200" rtl="0" algn="l">
              <a:spcBef>
                <a:spcPts val="0"/>
              </a:spcBef>
              <a:spcAft>
                <a:spcPts val="0"/>
              </a:spcAft>
              <a:buClr>
                <a:schemeClr val="accent2"/>
              </a:buClr>
              <a:buSzPts val="2400"/>
              <a:buChar char="●"/>
            </a:pPr>
            <a:r>
              <a:rPr lang="en-GB" sz="2400">
                <a:solidFill>
                  <a:schemeClr val="accent2"/>
                </a:solidFill>
              </a:rPr>
              <a:t>Model</a:t>
            </a:r>
            <a:endParaRPr sz="24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Logistics Regression</a:t>
            </a:r>
            <a:endParaRPr sz="20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Random Forest</a:t>
            </a:r>
            <a:endParaRPr sz="20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KNN</a:t>
            </a:r>
            <a:endParaRPr sz="20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SVC</a:t>
            </a:r>
            <a:endParaRPr sz="2000">
              <a:solidFill>
                <a:schemeClr val="accent2"/>
              </a:solidFill>
            </a:endParaRPr>
          </a:p>
          <a:p>
            <a:pPr indent="-355600" lvl="1" marL="914400" rtl="0" algn="l">
              <a:spcBef>
                <a:spcPts val="0"/>
              </a:spcBef>
              <a:spcAft>
                <a:spcPts val="0"/>
              </a:spcAft>
              <a:buClr>
                <a:schemeClr val="accent2"/>
              </a:buClr>
              <a:buSzPts val="2000"/>
              <a:buChar char="○"/>
            </a:pPr>
            <a:r>
              <a:rPr lang="en-GB" sz="2000">
                <a:solidFill>
                  <a:schemeClr val="accent2"/>
                </a:solidFill>
              </a:rPr>
              <a:t>LGBM</a:t>
            </a:r>
            <a:endParaRPr sz="2000">
              <a:solidFill>
                <a:schemeClr val="accent2"/>
              </a:solidFill>
            </a:endParaRPr>
          </a:p>
          <a:p>
            <a:pPr indent="-381000" lvl="0" marL="457200" rtl="0" algn="l">
              <a:spcBef>
                <a:spcPts val="0"/>
              </a:spcBef>
              <a:spcAft>
                <a:spcPts val="0"/>
              </a:spcAft>
              <a:buClr>
                <a:schemeClr val="accent2"/>
              </a:buClr>
              <a:buSzPts val="2400"/>
              <a:buChar char="●"/>
            </a:pPr>
            <a:r>
              <a:rPr lang="en-GB" sz="2400">
                <a:solidFill>
                  <a:schemeClr val="accent2"/>
                </a:solidFill>
              </a:rPr>
              <a:t>Conclusion</a:t>
            </a:r>
            <a:endParaRPr sz="2400">
              <a:solidFill>
                <a:schemeClr val="accent2"/>
              </a:solidFill>
            </a:endParaRPr>
          </a:p>
        </p:txBody>
      </p:sp>
      <p:pic>
        <p:nvPicPr>
          <p:cNvPr id="69" name="Google Shape;69;g2ffdc670addcc57e_0"/>
          <p:cNvPicPr preferRelativeResize="0"/>
          <p:nvPr/>
        </p:nvPicPr>
        <p:blipFill rotWithShape="1">
          <a:blip r:embed="rId3">
            <a:alphaModFix/>
          </a:blip>
          <a:srcRect b="0" l="0" r="0" t="0"/>
          <a:stretch/>
        </p:blipFill>
        <p:spPr>
          <a:xfrm>
            <a:off x="5933063" y="1152475"/>
            <a:ext cx="2468825" cy="31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ffdc670addcc57e_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Problem Description</a:t>
            </a:r>
            <a:endParaRPr b="1" u="sng"/>
          </a:p>
        </p:txBody>
      </p:sp>
      <p:sp>
        <p:nvSpPr>
          <p:cNvPr id="75" name="Google Shape;75;g2ffdc670addcc57e_6"/>
          <p:cNvSpPr txBox="1"/>
          <p:nvPr>
            <p:ph idx="1" type="body"/>
          </p:nvPr>
        </p:nvSpPr>
        <p:spPr>
          <a:xfrm>
            <a:off x="311700" y="1152475"/>
            <a:ext cx="8520600" cy="34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accent2"/>
                </a:solidFill>
              </a:rPr>
              <a:t>The data is related with direct marketing campaigns (phone calls) of a Portuguese banking institution. The marketing campaigns were based on phone calls. Often, more than one contact to the same client was required, in order to access if the product (bank term deposit) would be ('yes') or not ('no') subscribed. The classification goal is to predict if the client will subscribe a term deposit .</a:t>
            </a:r>
            <a:endParaRPr sz="24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Data Summary</a:t>
            </a:r>
            <a:endParaRPr sz="3600" u="sng"/>
          </a:p>
        </p:txBody>
      </p:sp>
      <p:sp>
        <p:nvSpPr>
          <p:cNvPr id="81" name="Google Shape;81;p4"/>
          <p:cNvSpPr txBox="1"/>
          <p:nvPr>
            <p:ph idx="1" type="body"/>
          </p:nvPr>
        </p:nvSpPr>
        <p:spPr>
          <a:xfrm>
            <a:off x="311700" y="1152432"/>
            <a:ext cx="8520600" cy="341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Age - Age of customer .</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Job - type of job customers do.</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Marital - Weather are customer is married, single or Divorced</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Education - Qualification of our customer.</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Default - Customer  has credit in default or not.</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Housing - Customers have a housing loan or not.</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Loan - Customer has a personal loan or not.</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Contact: contact communication type.</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Month: last contact month of year.</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day of week: last contact day of the week .</a:t>
            </a:r>
            <a:endParaRPr sz="3000">
              <a:solidFill>
                <a:schemeClr val="accent2"/>
              </a:solidFill>
            </a:endParaRPr>
          </a:p>
          <a:p>
            <a:pPr indent="0" lvl="0" marL="457200" rtl="0" algn="l">
              <a:lnSpc>
                <a:spcPct val="115000"/>
              </a:lnSpc>
              <a:spcBef>
                <a:spcPts val="0"/>
              </a:spcBef>
              <a:spcAft>
                <a:spcPts val="0"/>
              </a:spcAft>
              <a:buNone/>
            </a:pPr>
            <a:r>
              <a:t/>
            </a:r>
            <a:endParaRPr sz="21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idx="1" type="body"/>
          </p:nvPr>
        </p:nvSpPr>
        <p:spPr>
          <a:xfrm>
            <a:off x="311700" y="1227584"/>
            <a:ext cx="8520600" cy="3416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accent2"/>
              </a:buClr>
              <a:buSzPts val="2100"/>
              <a:buChar char="●"/>
            </a:pPr>
            <a:r>
              <a:rPr lang="en-GB" sz="2100">
                <a:solidFill>
                  <a:schemeClr val="accent2"/>
                </a:solidFill>
              </a:rPr>
              <a:t>day of week: last contact day of the week .</a:t>
            </a:r>
            <a:endParaRPr sz="2100">
              <a:solidFill>
                <a:schemeClr val="accent2"/>
              </a:solidFill>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Duration: last contact duration, in seconds.</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Campaign: number of contacts performed during this campaign </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Pdays: number of days that passed by after the client was last contacted from a previous campaign </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Previous: number of contacts performed before this campaign and for this client </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Poutcome: outcome of the previous marketing campaign </a:t>
            </a:r>
            <a:endParaRPr sz="2100">
              <a:solidFill>
                <a:schemeClr val="accent2"/>
              </a:solidFill>
              <a:highlight>
                <a:srgbClr val="FFFFFF"/>
              </a:highlight>
            </a:endParaRPr>
          </a:p>
          <a:p>
            <a:pPr indent="-361950" lvl="0" marL="457200" rtl="0" algn="l">
              <a:lnSpc>
                <a:spcPct val="115000"/>
              </a:lnSpc>
              <a:spcBef>
                <a:spcPts val="0"/>
              </a:spcBef>
              <a:spcAft>
                <a:spcPts val="0"/>
              </a:spcAft>
              <a:buClr>
                <a:schemeClr val="accent2"/>
              </a:buClr>
              <a:buSzPts val="2100"/>
              <a:buChar char="●"/>
            </a:pPr>
            <a:r>
              <a:rPr lang="en-GB" sz="2100">
                <a:solidFill>
                  <a:schemeClr val="accent2"/>
                </a:solidFill>
                <a:highlight>
                  <a:srgbClr val="FFFFFF"/>
                </a:highlight>
              </a:rPr>
              <a:t>y : has the client subscribed a term deposit or not.</a:t>
            </a:r>
            <a:endParaRPr sz="2100">
              <a:solidFill>
                <a:schemeClr val="accent2"/>
              </a:solidFill>
              <a:highlight>
                <a:srgbClr val="FFFFFF"/>
              </a:highlight>
            </a:endParaRPr>
          </a:p>
          <a:p>
            <a:pPr indent="0" lvl="0" marL="457200" rtl="0" algn="l">
              <a:lnSpc>
                <a:spcPct val="115000"/>
              </a:lnSpc>
              <a:spcBef>
                <a:spcPts val="0"/>
              </a:spcBef>
              <a:spcAft>
                <a:spcPts val="0"/>
              </a:spcAft>
              <a:buNone/>
            </a:pPr>
            <a:r>
              <a:t/>
            </a:r>
            <a:endParaRPr sz="2100">
              <a:solidFill>
                <a:schemeClr val="accent2"/>
              </a:solidFill>
            </a:endParaRPr>
          </a:p>
        </p:txBody>
      </p:sp>
      <p:sp>
        <p:nvSpPr>
          <p:cNvPr id="87" name="Google Shape;87;p5"/>
          <p:cNvSpPr txBox="1"/>
          <p:nvPr/>
        </p:nvSpPr>
        <p:spPr>
          <a:xfrm rot="10800000">
            <a:off x="914400" y="5872779"/>
            <a:ext cx="25908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txBox="1"/>
          <p:nvPr/>
        </p:nvSpPr>
        <p:spPr>
          <a:xfrm>
            <a:off x="390400" y="273275"/>
            <a:ext cx="71604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GB" sz="3600" u="sng" cap="none" strike="noStrike">
                <a:solidFill>
                  <a:schemeClr val="dk1"/>
                </a:solidFill>
                <a:latin typeface="Arial"/>
                <a:ea typeface="Arial"/>
                <a:cs typeface="Arial"/>
                <a:sym typeface="Arial"/>
              </a:rPr>
              <a:t>Data Summary</a:t>
            </a:r>
            <a:endParaRPr b="0" i="0" sz="36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45f4f2afe7a3741e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u="sng"/>
              <a:t>EDA  (Dependant Variable)</a:t>
            </a:r>
            <a:endParaRPr sz="3600" u="sng"/>
          </a:p>
        </p:txBody>
      </p:sp>
      <p:sp>
        <p:nvSpPr>
          <p:cNvPr id="94" name="Google Shape;94;g45f4f2afe7a3741e_6"/>
          <p:cNvSpPr txBox="1"/>
          <p:nvPr>
            <p:ph idx="1" type="body"/>
          </p:nvPr>
        </p:nvSpPr>
        <p:spPr>
          <a:xfrm>
            <a:off x="5367975" y="3970675"/>
            <a:ext cx="3640200" cy="123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chemeClr val="accent2"/>
              </a:buClr>
              <a:buSzPts val="2000"/>
              <a:buFont typeface="Roboto"/>
              <a:buChar char="●"/>
            </a:pPr>
            <a:r>
              <a:rPr lang="en-GB" sz="2000">
                <a:solidFill>
                  <a:schemeClr val="accent2"/>
                </a:solidFill>
                <a:highlight>
                  <a:srgbClr val="FFFFFF"/>
                </a:highlight>
                <a:latin typeface="Roboto"/>
                <a:ea typeface="Roboto"/>
                <a:cs typeface="Roboto"/>
                <a:sym typeface="Roboto"/>
              </a:rPr>
              <a:t>Only 11.70% client subscribed term deposit</a:t>
            </a:r>
            <a:endParaRPr sz="20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400"/>
              <a:buNone/>
            </a:pPr>
            <a:r>
              <a:t/>
            </a:r>
            <a:endParaRPr>
              <a:solidFill>
                <a:srgbClr val="000000"/>
              </a:solidFill>
            </a:endParaRPr>
          </a:p>
        </p:txBody>
      </p:sp>
      <p:pic>
        <p:nvPicPr>
          <p:cNvPr id="95" name="Google Shape;95;g45f4f2afe7a3741e_6"/>
          <p:cNvPicPr preferRelativeResize="0"/>
          <p:nvPr/>
        </p:nvPicPr>
        <p:blipFill>
          <a:blip r:embed="rId3">
            <a:alphaModFix/>
          </a:blip>
          <a:stretch>
            <a:fillRect/>
          </a:stretch>
        </p:blipFill>
        <p:spPr>
          <a:xfrm>
            <a:off x="5829775" y="1086886"/>
            <a:ext cx="2836255" cy="2969725"/>
          </a:xfrm>
          <a:prstGeom prst="rect">
            <a:avLst/>
          </a:prstGeom>
          <a:noFill/>
          <a:ln>
            <a:noFill/>
          </a:ln>
        </p:spPr>
      </p:pic>
      <p:pic>
        <p:nvPicPr>
          <p:cNvPr id="96" name="Google Shape;96;g45f4f2afe7a3741e_6"/>
          <p:cNvPicPr preferRelativeResize="0"/>
          <p:nvPr/>
        </p:nvPicPr>
        <p:blipFill>
          <a:blip r:embed="rId4">
            <a:alphaModFix/>
          </a:blip>
          <a:stretch>
            <a:fillRect/>
          </a:stretch>
        </p:blipFill>
        <p:spPr>
          <a:xfrm>
            <a:off x="311700" y="1707475"/>
            <a:ext cx="4530451" cy="314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48768e6a23a8505a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EDA</a:t>
            </a:r>
            <a:r>
              <a:rPr lang="en-GB" sz="3500"/>
              <a:t> (continue… )</a:t>
            </a:r>
            <a:endParaRPr sz="3500"/>
          </a:p>
        </p:txBody>
      </p:sp>
      <p:pic>
        <p:nvPicPr>
          <p:cNvPr id="102" name="Google Shape;102;g48768e6a23a8505a_7"/>
          <p:cNvPicPr preferRelativeResize="0"/>
          <p:nvPr/>
        </p:nvPicPr>
        <p:blipFill>
          <a:blip r:embed="rId3">
            <a:alphaModFix/>
          </a:blip>
          <a:stretch>
            <a:fillRect/>
          </a:stretch>
        </p:blipFill>
        <p:spPr>
          <a:xfrm>
            <a:off x="311700" y="1399152"/>
            <a:ext cx="4260300" cy="3471075"/>
          </a:xfrm>
          <a:prstGeom prst="rect">
            <a:avLst/>
          </a:prstGeom>
          <a:noFill/>
          <a:ln>
            <a:noFill/>
          </a:ln>
        </p:spPr>
      </p:pic>
      <p:pic>
        <p:nvPicPr>
          <p:cNvPr id="103" name="Google Shape;103;g48768e6a23a8505a_7"/>
          <p:cNvPicPr preferRelativeResize="0"/>
          <p:nvPr/>
        </p:nvPicPr>
        <p:blipFill>
          <a:blip r:embed="rId4">
            <a:alphaModFix/>
          </a:blip>
          <a:stretch>
            <a:fillRect/>
          </a:stretch>
        </p:blipFill>
        <p:spPr>
          <a:xfrm>
            <a:off x="4891075" y="1071638"/>
            <a:ext cx="4009525" cy="326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48768e6a23a8505a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500" u="sng"/>
              <a:t>EDA</a:t>
            </a:r>
            <a:r>
              <a:rPr lang="en-GB" sz="3500"/>
              <a:t> (Continue…. )</a:t>
            </a:r>
            <a:endParaRPr sz="3700"/>
          </a:p>
        </p:txBody>
      </p:sp>
      <p:pic>
        <p:nvPicPr>
          <p:cNvPr id="109" name="Google Shape;109;g48768e6a23a8505a_18"/>
          <p:cNvPicPr preferRelativeResize="0"/>
          <p:nvPr/>
        </p:nvPicPr>
        <p:blipFill>
          <a:blip r:embed="rId3">
            <a:alphaModFix/>
          </a:blip>
          <a:stretch>
            <a:fillRect/>
          </a:stretch>
        </p:blipFill>
        <p:spPr>
          <a:xfrm>
            <a:off x="311700" y="1134850"/>
            <a:ext cx="8628425" cy="382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