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ib3iwsYlxoBJepfNxikeQoZ8QG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afc718530a823a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3afc718530a823a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afc718530a823a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3afc718530a823a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afc718530a823a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3afc718530a823a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fc718530a823a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3afc718530a823a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2ba4bc8fddef9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12ba4bc8fddef9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9518420aa3d119b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9518420aa3d119b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5defcc030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15defcc03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dde7ad83bded8c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6dde7ad83bded8c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252a05ccd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252a05c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d8298ee7b974d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63d8298ee7b974d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 name="Google Shape;1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jp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jp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Scotts_Valley,_California" TargetMode="External"/><Relationship Id="rId4" Type="http://schemas.openxmlformats.org/officeDocument/2006/relationships/image" Target="../media/image20.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75850"/>
            <a:ext cx="8512500" cy="399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9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Netflix Movies And TV Shows Clustering</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25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500">
                <a:solidFill>
                  <a:schemeClr val="lt1"/>
                </a:solidFill>
                <a:latin typeface="Montserrat"/>
                <a:ea typeface="Montserrat"/>
                <a:cs typeface="Montserrat"/>
                <a:sym typeface="Montserrat"/>
              </a:rPr>
              <a:t>Ankush </a:t>
            </a:r>
            <a:endParaRPr b="1" sz="25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25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Continue</a:t>
            </a:r>
            <a:r>
              <a:rPr b="1" lang="en-GB"/>
              <a:t>……</a:t>
            </a:r>
            <a:endParaRPr b="1"/>
          </a:p>
        </p:txBody>
      </p:sp>
      <p:pic>
        <p:nvPicPr>
          <p:cNvPr id="117" name="Google Shape;117;p9"/>
          <p:cNvPicPr preferRelativeResize="0"/>
          <p:nvPr/>
        </p:nvPicPr>
        <p:blipFill>
          <a:blip r:embed="rId3">
            <a:alphaModFix/>
          </a:blip>
          <a:stretch>
            <a:fillRect/>
          </a:stretch>
        </p:blipFill>
        <p:spPr>
          <a:xfrm>
            <a:off x="152400" y="1103150"/>
            <a:ext cx="4419600" cy="3820975"/>
          </a:xfrm>
          <a:prstGeom prst="rect">
            <a:avLst/>
          </a:prstGeom>
          <a:noFill/>
          <a:ln>
            <a:noFill/>
          </a:ln>
        </p:spPr>
      </p:pic>
      <p:pic>
        <p:nvPicPr>
          <p:cNvPr id="118" name="Google Shape;118;p9"/>
          <p:cNvPicPr preferRelativeResize="0"/>
          <p:nvPr/>
        </p:nvPicPr>
        <p:blipFill rotWithShape="1">
          <a:blip r:embed="rId4">
            <a:alphaModFix/>
          </a:blip>
          <a:srcRect b="0" l="50763" r="0" t="0"/>
          <a:stretch/>
        </p:blipFill>
        <p:spPr>
          <a:xfrm>
            <a:off x="4812800" y="1017725"/>
            <a:ext cx="401950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370900" y="181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Continue</a:t>
            </a:r>
            <a:r>
              <a:rPr b="1" lang="en-GB"/>
              <a:t>…..</a:t>
            </a:r>
            <a:endParaRPr b="1"/>
          </a:p>
        </p:txBody>
      </p:sp>
      <p:pic>
        <p:nvPicPr>
          <p:cNvPr id="124" name="Google Shape;124;p10"/>
          <p:cNvPicPr preferRelativeResize="0"/>
          <p:nvPr/>
        </p:nvPicPr>
        <p:blipFill>
          <a:blip r:embed="rId3">
            <a:alphaModFix/>
          </a:blip>
          <a:stretch>
            <a:fillRect/>
          </a:stretch>
        </p:blipFill>
        <p:spPr>
          <a:xfrm>
            <a:off x="219225" y="898275"/>
            <a:ext cx="4582038" cy="4084475"/>
          </a:xfrm>
          <a:prstGeom prst="rect">
            <a:avLst/>
          </a:prstGeom>
          <a:noFill/>
          <a:ln>
            <a:noFill/>
          </a:ln>
        </p:spPr>
      </p:pic>
      <p:pic>
        <p:nvPicPr>
          <p:cNvPr id="125" name="Google Shape;125;p10"/>
          <p:cNvPicPr preferRelativeResize="0"/>
          <p:nvPr/>
        </p:nvPicPr>
        <p:blipFill>
          <a:blip r:embed="rId4">
            <a:alphaModFix/>
          </a:blip>
          <a:stretch>
            <a:fillRect/>
          </a:stretch>
        </p:blipFill>
        <p:spPr>
          <a:xfrm>
            <a:off x="4934363" y="906625"/>
            <a:ext cx="4104762" cy="40677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207125" y="12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b="1" lang="en-GB" u="sng"/>
              <a:t>Continue</a:t>
            </a:r>
            <a:r>
              <a:rPr b="1" lang="en-GB"/>
              <a:t>……</a:t>
            </a:r>
            <a:endParaRPr b="1"/>
          </a:p>
        </p:txBody>
      </p:sp>
      <p:sp>
        <p:nvSpPr>
          <p:cNvPr id="131" name="Google Shape;131;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32" name="Google Shape;132;p11"/>
          <p:cNvPicPr preferRelativeResize="0"/>
          <p:nvPr/>
        </p:nvPicPr>
        <p:blipFill>
          <a:blip r:embed="rId3">
            <a:alphaModFix/>
          </a:blip>
          <a:stretch>
            <a:fillRect/>
          </a:stretch>
        </p:blipFill>
        <p:spPr>
          <a:xfrm>
            <a:off x="207125" y="762650"/>
            <a:ext cx="3959600" cy="4086125"/>
          </a:xfrm>
          <a:prstGeom prst="rect">
            <a:avLst/>
          </a:prstGeom>
          <a:noFill/>
          <a:ln>
            <a:noFill/>
          </a:ln>
        </p:spPr>
      </p:pic>
      <p:pic>
        <p:nvPicPr>
          <p:cNvPr id="133" name="Google Shape;133;p11"/>
          <p:cNvPicPr preferRelativeResize="0"/>
          <p:nvPr/>
        </p:nvPicPr>
        <p:blipFill>
          <a:blip r:embed="rId4">
            <a:alphaModFix/>
          </a:blip>
          <a:stretch>
            <a:fillRect/>
          </a:stretch>
        </p:blipFill>
        <p:spPr>
          <a:xfrm>
            <a:off x="4572000" y="694463"/>
            <a:ext cx="4286250" cy="420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3afc718530a823a_0"/>
          <p:cNvSpPr txBox="1"/>
          <p:nvPr>
            <p:ph type="title"/>
          </p:nvPr>
        </p:nvSpPr>
        <p:spPr>
          <a:xfrm>
            <a:off x="311700" y="3024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b="1" lang="en-GB" u="sng"/>
              <a:t>PCA</a:t>
            </a:r>
            <a:endParaRPr b="1" u="sng"/>
          </a:p>
        </p:txBody>
      </p:sp>
      <p:pic>
        <p:nvPicPr>
          <p:cNvPr id="139" name="Google Shape;139;g13afc718530a823a_0"/>
          <p:cNvPicPr preferRelativeResize="0"/>
          <p:nvPr/>
        </p:nvPicPr>
        <p:blipFill>
          <a:blip r:embed="rId3">
            <a:alphaModFix/>
          </a:blip>
          <a:stretch>
            <a:fillRect/>
          </a:stretch>
        </p:blipFill>
        <p:spPr>
          <a:xfrm>
            <a:off x="311700" y="1017725"/>
            <a:ext cx="8520600" cy="38209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3afc718530a823a_7"/>
          <p:cNvSpPr txBox="1"/>
          <p:nvPr>
            <p:ph type="title"/>
          </p:nvPr>
        </p:nvSpPr>
        <p:spPr>
          <a:xfrm>
            <a:off x="311700" y="162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PCA</a:t>
            </a:r>
            <a:endParaRPr b="1" u="sng"/>
          </a:p>
        </p:txBody>
      </p:sp>
      <p:pic>
        <p:nvPicPr>
          <p:cNvPr id="145" name="Google Shape;145;g13afc718530a823a_7"/>
          <p:cNvPicPr preferRelativeResize="0"/>
          <p:nvPr/>
        </p:nvPicPr>
        <p:blipFill>
          <a:blip r:embed="rId3">
            <a:alphaModFix/>
          </a:blip>
          <a:stretch>
            <a:fillRect/>
          </a:stretch>
        </p:blipFill>
        <p:spPr>
          <a:xfrm>
            <a:off x="152400" y="887325"/>
            <a:ext cx="8679901" cy="410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afc718530a823a_31"/>
          <p:cNvSpPr txBox="1"/>
          <p:nvPr>
            <p:ph type="title"/>
          </p:nvPr>
        </p:nvSpPr>
        <p:spPr>
          <a:xfrm>
            <a:off x="311700" y="318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highlight>
                  <a:srgbClr val="FFFFFF"/>
                </a:highlight>
              </a:rPr>
              <a:t>Cluster</a:t>
            </a:r>
            <a:endParaRPr b="1" u="sng">
              <a:highlight>
                <a:srgbClr val="FFFFFF"/>
              </a:highlight>
            </a:endParaRPr>
          </a:p>
        </p:txBody>
      </p:sp>
      <p:pic>
        <p:nvPicPr>
          <p:cNvPr id="151" name="Google Shape;151;g13afc718530a823a_31"/>
          <p:cNvPicPr preferRelativeResize="0"/>
          <p:nvPr/>
        </p:nvPicPr>
        <p:blipFill>
          <a:blip r:embed="rId3">
            <a:alphaModFix/>
          </a:blip>
          <a:stretch>
            <a:fillRect/>
          </a:stretch>
        </p:blipFill>
        <p:spPr>
          <a:xfrm>
            <a:off x="4203301" y="2500450"/>
            <a:ext cx="4841099" cy="2576225"/>
          </a:xfrm>
          <a:prstGeom prst="rect">
            <a:avLst/>
          </a:prstGeom>
          <a:noFill/>
          <a:ln>
            <a:noFill/>
          </a:ln>
        </p:spPr>
      </p:pic>
      <p:pic>
        <p:nvPicPr>
          <p:cNvPr id="152" name="Google Shape;152;g13afc718530a823a_31"/>
          <p:cNvPicPr preferRelativeResize="0"/>
          <p:nvPr/>
        </p:nvPicPr>
        <p:blipFill>
          <a:blip r:embed="rId4">
            <a:alphaModFix/>
          </a:blip>
          <a:stretch>
            <a:fillRect/>
          </a:stretch>
        </p:blipFill>
        <p:spPr>
          <a:xfrm>
            <a:off x="4416101" y="237699"/>
            <a:ext cx="4628301" cy="2134776"/>
          </a:xfrm>
          <a:prstGeom prst="rect">
            <a:avLst/>
          </a:prstGeom>
          <a:noFill/>
          <a:ln>
            <a:noFill/>
          </a:ln>
        </p:spPr>
      </p:pic>
      <p:pic>
        <p:nvPicPr>
          <p:cNvPr id="153" name="Google Shape;153;g13afc718530a823a_31"/>
          <p:cNvPicPr preferRelativeResize="0"/>
          <p:nvPr/>
        </p:nvPicPr>
        <p:blipFill>
          <a:blip r:embed="rId5">
            <a:alphaModFix/>
          </a:blip>
          <a:stretch>
            <a:fillRect/>
          </a:stretch>
        </p:blipFill>
        <p:spPr>
          <a:xfrm>
            <a:off x="-12" y="890813"/>
            <a:ext cx="3819525" cy="420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3afc718530a823a_14"/>
          <p:cNvSpPr txBox="1"/>
          <p:nvPr>
            <p:ph type="title"/>
          </p:nvPr>
        </p:nvSpPr>
        <p:spPr>
          <a:xfrm>
            <a:off x="311700" y="254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Dendrogram</a:t>
            </a:r>
            <a:endParaRPr b="1" u="sng"/>
          </a:p>
        </p:txBody>
      </p:sp>
      <p:pic>
        <p:nvPicPr>
          <p:cNvPr id="159" name="Google Shape;159;g13afc718530a823a_14"/>
          <p:cNvPicPr preferRelativeResize="0"/>
          <p:nvPr/>
        </p:nvPicPr>
        <p:blipFill>
          <a:blip r:embed="rId3">
            <a:alphaModFix/>
          </a:blip>
          <a:stretch>
            <a:fillRect/>
          </a:stretch>
        </p:blipFill>
        <p:spPr>
          <a:xfrm>
            <a:off x="1472588" y="1056050"/>
            <a:ext cx="6198825"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12ba4bc8fddef90_37"/>
          <p:cNvSpPr txBox="1"/>
          <p:nvPr>
            <p:ph type="title"/>
          </p:nvPr>
        </p:nvSpPr>
        <p:spPr>
          <a:xfrm>
            <a:off x="311700" y="150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Recommend System</a:t>
            </a:r>
            <a:endParaRPr b="1" u="sng"/>
          </a:p>
        </p:txBody>
      </p:sp>
      <p:pic>
        <p:nvPicPr>
          <p:cNvPr id="165" name="Google Shape;165;g212ba4bc8fddef90_37"/>
          <p:cNvPicPr preferRelativeResize="0"/>
          <p:nvPr/>
        </p:nvPicPr>
        <p:blipFill>
          <a:blip r:embed="rId3">
            <a:alphaModFix/>
          </a:blip>
          <a:stretch>
            <a:fillRect/>
          </a:stretch>
        </p:blipFill>
        <p:spPr>
          <a:xfrm>
            <a:off x="311700" y="1295275"/>
            <a:ext cx="3810299" cy="3286999"/>
          </a:xfrm>
          <a:prstGeom prst="rect">
            <a:avLst/>
          </a:prstGeom>
          <a:noFill/>
          <a:ln cap="flat" cmpd="sng" w="19050">
            <a:solidFill>
              <a:schemeClr val="dk1"/>
            </a:solidFill>
            <a:prstDash val="solid"/>
            <a:round/>
            <a:headEnd len="sm" w="sm" type="none"/>
            <a:tailEnd len="sm" w="sm" type="none"/>
          </a:ln>
        </p:spPr>
      </p:pic>
      <p:pic>
        <p:nvPicPr>
          <p:cNvPr id="166" name="Google Shape;166;g212ba4bc8fddef90_37"/>
          <p:cNvPicPr preferRelativeResize="0"/>
          <p:nvPr/>
        </p:nvPicPr>
        <p:blipFill>
          <a:blip r:embed="rId4">
            <a:alphaModFix/>
          </a:blip>
          <a:stretch>
            <a:fillRect/>
          </a:stretch>
        </p:blipFill>
        <p:spPr>
          <a:xfrm>
            <a:off x="4880314" y="1295275"/>
            <a:ext cx="3362900" cy="3287000"/>
          </a:xfrm>
          <a:prstGeom prst="rect">
            <a:avLst/>
          </a:prstGeom>
          <a:noFill/>
          <a:ln cap="flat" cmpd="sng" w="19050">
            <a:solidFill>
              <a:schemeClr val="dk1"/>
            </a:solidFill>
            <a:prstDash val="solid"/>
            <a:round/>
            <a:headEnd len="sm" w="sm" type="none"/>
            <a:tailEnd len="sm" w="sm" type="none"/>
          </a:ln>
        </p:spPr>
      </p:pic>
      <p:sp>
        <p:nvSpPr>
          <p:cNvPr id="167" name="Google Shape;167;g212ba4bc8fddef90_37"/>
          <p:cNvSpPr txBox="1"/>
          <p:nvPr/>
        </p:nvSpPr>
        <p:spPr>
          <a:xfrm>
            <a:off x="494400" y="809050"/>
            <a:ext cx="32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t>Search </a:t>
            </a:r>
            <a:r>
              <a:rPr b="1" i="1" lang="en-GB"/>
              <a:t>Movie </a:t>
            </a:r>
            <a:r>
              <a:rPr lang="en-GB"/>
              <a:t>-   Avengers Infinity War</a:t>
            </a:r>
            <a:endParaRPr/>
          </a:p>
        </p:txBody>
      </p:sp>
      <p:sp>
        <p:nvSpPr>
          <p:cNvPr id="168" name="Google Shape;168;g212ba4bc8fddef90_37"/>
          <p:cNvSpPr txBox="1"/>
          <p:nvPr/>
        </p:nvSpPr>
        <p:spPr>
          <a:xfrm>
            <a:off x="4390200" y="765200"/>
            <a:ext cx="47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t>Search Movie </a:t>
            </a:r>
            <a:r>
              <a:rPr lang="en-GB"/>
              <a:t>-  Indiana Jones and The last Crusade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59518420aa3d119b_2"/>
          <p:cNvSpPr txBox="1"/>
          <p:nvPr/>
        </p:nvSpPr>
        <p:spPr>
          <a:xfrm>
            <a:off x="380300" y="275725"/>
            <a:ext cx="8585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accent2"/>
                </a:solidFill>
                <a:highlight>
                  <a:srgbClr val="FFFFFF"/>
                </a:highlight>
                <a:latin typeface="Roboto"/>
                <a:ea typeface="Roboto"/>
                <a:cs typeface="Roboto"/>
                <a:sym typeface="Roboto"/>
              </a:rPr>
              <a:t>As above recommendation engine is constructed based on description only, it probably wouldn't suggest the movies in series, but movies with more similar </a:t>
            </a:r>
            <a:r>
              <a:rPr lang="en-GB" sz="1500">
                <a:solidFill>
                  <a:schemeClr val="accent2"/>
                </a:solidFill>
                <a:highlight>
                  <a:srgbClr val="FFFFFF"/>
                </a:highlight>
                <a:latin typeface="Roboto"/>
                <a:ea typeface="Roboto"/>
                <a:cs typeface="Roboto"/>
                <a:sym typeface="Roboto"/>
              </a:rPr>
              <a:t>keywords</a:t>
            </a:r>
            <a:r>
              <a:rPr lang="en-GB" sz="1500">
                <a:solidFill>
                  <a:schemeClr val="accent2"/>
                </a:solidFill>
                <a:highlight>
                  <a:srgbClr val="FFFFFF"/>
                </a:highlight>
                <a:latin typeface="Roboto"/>
                <a:ea typeface="Roboto"/>
                <a:cs typeface="Roboto"/>
                <a:sym typeface="Roboto"/>
              </a:rPr>
              <a:t>.</a:t>
            </a:r>
            <a:endParaRPr sz="15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rPr lang="en-GB" sz="1500">
                <a:solidFill>
                  <a:schemeClr val="accent2"/>
                </a:solidFill>
                <a:highlight>
                  <a:srgbClr val="FFFFFF"/>
                </a:highlight>
                <a:latin typeface="Roboto"/>
                <a:ea typeface="Roboto"/>
                <a:cs typeface="Roboto"/>
                <a:sym typeface="Roboto"/>
              </a:rPr>
              <a:t>So, we make another Recommend System which suggest movies in series.</a:t>
            </a:r>
            <a:endParaRPr sz="1500">
              <a:solidFill>
                <a:schemeClr val="accent2"/>
              </a:solidFill>
              <a:highlight>
                <a:srgbClr val="FFFFFF"/>
              </a:highlight>
              <a:latin typeface="Roboto"/>
              <a:ea typeface="Roboto"/>
              <a:cs typeface="Roboto"/>
              <a:sym typeface="Roboto"/>
            </a:endParaRPr>
          </a:p>
        </p:txBody>
      </p:sp>
      <p:pic>
        <p:nvPicPr>
          <p:cNvPr id="174" name="Google Shape;174;g59518420aa3d119b_2"/>
          <p:cNvPicPr preferRelativeResize="0"/>
          <p:nvPr/>
        </p:nvPicPr>
        <p:blipFill>
          <a:blip r:embed="rId3">
            <a:alphaModFix/>
          </a:blip>
          <a:stretch>
            <a:fillRect/>
          </a:stretch>
        </p:blipFill>
        <p:spPr>
          <a:xfrm>
            <a:off x="727625" y="1383925"/>
            <a:ext cx="4472924" cy="3645474"/>
          </a:xfrm>
          <a:prstGeom prst="rect">
            <a:avLst/>
          </a:prstGeom>
          <a:noFill/>
          <a:ln cap="flat" cmpd="sng" w="19050">
            <a:solidFill>
              <a:schemeClr val="dk1"/>
            </a:solidFill>
            <a:prstDash val="solid"/>
            <a:round/>
            <a:headEnd len="sm" w="sm" type="none"/>
            <a:tailEnd len="sm" w="sm" type="none"/>
          </a:ln>
        </p:spPr>
      </p:pic>
      <p:sp>
        <p:nvSpPr>
          <p:cNvPr id="175" name="Google Shape;175;g59518420aa3d119b_2"/>
          <p:cNvSpPr txBox="1"/>
          <p:nvPr/>
        </p:nvSpPr>
        <p:spPr>
          <a:xfrm>
            <a:off x="6037200" y="2048400"/>
            <a:ext cx="257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t>Search Movie </a:t>
            </a:r>
            <a:r>
              <a:rPr lang="en-GB"/>
              <a:t>-  Indiana Jones and The last Crusade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6" name="Google Shape;176;g59518420aa3d119b_2"/>
          <p:cNvPicPr preferRelativeResize="0"/>
          <p:nvPr/>
        </p:nvPicPr>
        <p:blipFill>
          <a:blip r:embed="rId4">
            <a:alphaModFix/>
          </a:blip>
          <a:stretch>
            <a:fillRect/>
          </a:stretch>
        </p:blipFill>
        <p:spPr>
          <a:xfrm>
            <a:off x="6189325" y="3759575"/>
            <a:ext cx="2576400" cy="113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15defcc030_0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Conclusion</a:t>
            </a:r>
            <a:endParaRPr b="1" u="sng"/>
          </a:p>
        </p:txBody>
      </p:sp>
      <p:sp>
        <p:nvSpPr>
          <p:cNvPr id="182" name="Google Shape;182;g115defcc030_0_19"/>
          <p:cNvSpPr txBox="1"/>
          <p:nvPr>
            <p:ph idx="1" type="body"/>
          </p:nvPr>
        </p:nvSpPr>
        <p:spPr>
          <a:xfrm>
            <a:off x="311700" y="1152475"/>
            <a:ext cx="78087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accent2"/>
                </a:solidFill>
                <a:highlight>
                  <a:srgbClr val="FFFFFF"/>
                </a:highlight>
                <a:latin typeface="Roboto"/>
                <a:ea typeface="Roboto"/>
                <a:cs typeface="Roboto"/>
                <a:sym typeface="Roboto"/>
              </a:rPr>
              <a:t>It's clear that Netflix has grown over the years. We can see it from the data that the company took </a:t>
            </a:r>
            <a:r>
              <a:rPr lang="en-GB" sz="1800">
                <a:solidFill>
                  <a:schemeClr val="accent2"/>
                </a:solidFill>
                <a:highlight>
                  <a:srgbClr val="FFFFFF"/>
                </a:highlight>
                <a:latin typeface="Roboto"/>
                <a:ea typeface="Roboto"/>
                <a:cs typeface="Roboto"/>
                <a:sym typeface="Roboto"/>
              </a:rPr>
              <a:t>certain</a:t>
            </a:r>
            <a:r>
              <a:rPr lang="en-GB" sz="1800">
                <a:solidFill>
                  <a:schemeClr val="accent2"/>
                </a:solidFill>
                <a:highlight>
                  <a:srgbClr val="FFFFFF"/>
                </a:highlight>
                <a:latin typeface="Roboto"/>
                <a:ea typeface="Roboto"/>
                <a:cs typeface="Roboto"/>
                <a:sym typeface="Roboto"/>
              </a:rPr>
              <a:t> approaches in their marketing strategy to break into new markets around the world. Based on an article from Business Insider, Netflix had about 158 million subscribers worldwide with 60 million from the US and almost 98 million internationally. Netflix's original subscriber base was based solely in the United States following its IPO. A large part of its success was due to the decision to expand to international markets. The popular markets prioritizes what content the company will release. In this case, we can see that a good amount of international movies and TV shows were added over the years as part of Netflix's global expansion.</a:t>
            </a:r>
            <a:endParaRPr sz="2600">
              <a:solidFill>
                <a:srgbClr val="000000"/>
              </a:solidFill>
              <a:highlight>
                <a:srgbClr val="FFFFFF"/>
              </a:highlight>
            </a:endParaRPr>
          </a:p>
        </p:txBody>
      </p:sp>
      <p:sp>
        <p:nvSpPr>
          <p:cNvPr id="183" name="Google Shape;183;g115defcc030_0_19"/>
          <p:cNvSpPr txBox="1"/>
          <p:nvPr>
            <p:ph idx="2" type="body"/>
          </p:nvPr>
        </p:nvSpPr>
        <p:spPr>
          <a:xfrm>
            <a:off x="8276450" y="3996175"/>
            <a:ext cx="555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highlight>
                  <a:srgbClr val="FFFFFF"/>
                </a:highlight>
              </a:rPr>
              <a:t>DISCUSSION POINTS</a:t>
            </a:r>
            <a:endParaRPr b="1" u="sng">
              <a:highlight>
                <a:srgbClr val="FFFFFF"/>
              </a:highlight>
            </a:endParaRPr>
          </a:p>
        </p:txBody>
      </p:sp>
      <p:sp>
        <p:nvSpPr>
          <p:cNvPr id="61" name="Google Shape;61;p2"/>
          <p:cNvSpPr txBox="1"/>
          <p:nvPr>
            <p:ph idx="1" type="body"/>
          </p:nvPr>
        </p:nvSpPr>
        <p:spPr>
          <a:xfrm>
            <a:off x="311700" y="1162000"/>
            <a:ext cx="49095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accent2"/>
              </a:buClr>
              <a:buSzPts val="2400"/>
              <a:buChar char="●"/>
            </a:pPr>
            <a:r>
              <a:rPr lang="en-GB" sz="2400">
                <a:solidFill>
                  <a:schemeClr val="accent2"/>
                </a:solidFill>
              </a:rPr>
              <a:t>About Netflix</a:t>
            </a:r>
            <a:endParaRPr sz="2400">
              <a:solidFill>
                <a:schemeClr val="accent2"/>
              </a:solidFill>
            </a:endParaRPr>
          </a:p>
          <a:p>
            <a:pPr indent="-381000" lvl="0" marL="457200" rtl="0" algn="l">
              <a:lnSpc>
                <a:spcPct val="115000"/>
              </a:lnSpc>
              <a:spcBef>
                <a:spcPts val="0"/>
              </a:spcBef>
              <a:spcAft>
                <a:spcPts val="0"/>
              </a:spcAft>
              <a:buClr>
                <a:schemeClr val="accent2"/>
              </a:buClr>
              <a:buSzPts val="2400"/>
              <a:buChar char="●"/>
            </a:pPr>
            <a:r>
              <a:rPr lang="en-GB" sz="2400">
                <a:solidFill>
                  <a:schemeClr val="accent2"/>
                </a:solidFill>
              </a:rPr>
              <a:t>Data Summary</a:t>
            </a:r>
            <a:endParaRPr sz="1600">
              <a:solidFill>
                <a:schemeClr val="accent2"/>
              </a:solidFill>
              <a:highlight>
                <a:srgbClr val="FFFFFF"/>
              </a:highlight>
              <a:latin typeface="Roboto"/>
              <a:ea typeface="Roboto"/>
              <a:cs typeface="Roboto"/>
              <a:sym typeface="Roboto"/>
            </a:endParaRPr>
          </a:p>
          <a:p>
            <a:pPr indent="-381000" lvl="0" marL="457200" rtl="0" algn="l">
              <a:lnSpc>
                <a:spcPct val="115000"/>
              </a:lnSpc>
              <a:spcBef>
                <a:spcPts val="0"/>
              </a:spcBef>
              <a:spcAft>
                <a:spcPts val="0"/>
              </a:spcAft>
              <a:buClr>
                <a:schemeClr val="accent2"/>
              </a:buClr>
              <a:buSzPts val="2400"/>
              <a:buChar char="●"/>
            </a:pPr>
            <a:r>
              <a:rPr lang="en-GB" sz="2400">
                <a:solidFill>
                  <a:schemeClr val="accent2"/>
                </a:solidFill>
              </a:rPr>
              <a:t>Exploratory data analysis</a:t>
            </a:r>
            <a:endParaRPr sz="2400">
              <a:solidFill>
                <a:schemeClr val="accent2"/>
              </a:solidFill>
            </a:endParaRPr>
          </a:p>
          <a:p>
            <a:pPr indent="-381000" lvl="0" marL="457200" rtl="0" algn="l">
              <a:lnSpc>
                <a:spcPct val="115000"/>
              </a:lnSpc>
              <a:spcBef>
                <a:spcPts val="0"/>
              </a:spcBef>
              <a:spcAft>
                <a:spcPts val="0"/>
              </a:spcAft>
              <a:buClr>
                <a:schemeClr val="accent2"/>
              </a:buClr>
              <a:buSzPts val="2400"/>
              <a:buChar char="●"/>
            </a:pPr>
            <a:r>
              <a:rPr lang="en-GB" sz="2400">
                <a:solidFill>
                  <a:schemeClr val="accent2"/>
                </a:solidFill>
              </a:rPr>
              <a:t>PCA</a:t>
            </a:r>
            <a:endParaRPr sz="2400">
              <a:solidFill>
                <a:schemeClr val="accent2"/>
              </a:solidFill>
            </a:endParaRPr>
          </a:p>
          <a:p>
            <a:pPr indent="-381000" lvl="0" marL="457200" rtl="0" algn="l">
              <a:lnSpc>
                <a:spcPct val="115000"/>
              </a:lnSpc>
              <a:spcBef>
                <a:spcPts val="0"/>
              </a:spcBef>
              <a:spcAft>
                <a:spcPts val="0"/>
              </a:spcAft>
              <a:buClr>
                <a:schemeClr val="accent2"/>
              </a:buClr>
              <a:buSzPts val="2400"/>
              <a:buChar char="●"/>
            </a:pPr>
            <a:r>
              <a:rPr lang="en-GB" sz="2400">
                <a:solidFill>
                  <a:schemeClr val="accent2"/>
                </a:solidFill>
              </a:rPr>
              <a:t>Cluster</a:t>
            </a:r>
            <a:endParaRPr sz="2400">
              <a:solidFill>
                <a:schemeClr val="accent2"/>
              </a:solidFill>
            </a:endParaRPr>
          </a:p>
          <a:p>
            <a:pPr indent="-381000" lvl="0" marL="457200" rtl="0" algn="l">
              <a:lnSpc>
                <a:spcPct val="115000"/>
              </a:lnSpc>
              <a:spcBef>
                <a:spcPts val="0"/>
              </a:spcBef>
              <a:spcAft>
                <a:spcPts val="0"/>
              </a:spcAft>
              <a:buClr>
                <a:schemeClr val="accent2"/>
              </a:buClr>
              <a:buSzPts val="2400"/>
              <a:buChar char="●"/>
            </a:pPr>
            <a:r>
              <a:rPr lang="en-GB" sz="2400">
                <a:solidFill>
                  <a:schemeClr val="accent2"/>
                </a:solidFill>
              </a:rPr>
              <a:t>Recommend system</a:t>
            </a:r>
            <a:endParaRPr sz="2400">
              <a:solidFill>
                <a:schemeClr val="accent2"/>
              </a:solidFill>
            </a:endParaRPr>
          </a:p>
          <a:p>
            <a:pPr indent="0" lvl="0" marL="0" rtl="0" algn="l">
              <a:lnSpc>
                <a:spcPct val="115000"/>
              </a:lnSpc>
              <a:spcBef>
                <a:spcPts val="0"/>
              </a:spcBef>
              <a:spcAft>
                <a:spcPts val="0"/>
              </a:spcAft>
              <a:buNone/>
            </a:pPr>
            <a:r>
              <a:t/>
            </a:r>
            <a:endParaRPr sz="2000">
              <a:solidFill>
                <a:schemeClr val="accent2"/>
              </a:solidFill>
            </a:endParaRPr>
          </a:p>
          <a:p>
            <a:pPr indent="0" lvl="0" marL="1371600" rtl="0" algn="l">
              <a:lnSpc>
                <a:spcPct val="115000"/>
              </a:lnSpc>
              <a:spcBef>
                <a:spcPts val="0"/>
              </a:spcBef>
              <a:spcAft>
                <a:spcPts val="0"/>
              </a:spcAft>
              <a:buSzPts val="1400"/>
              <a:buNone/>
            </a:pPr>
            <a:r>
              <a:t/>
            </a:r>
            <a:endParaRPr sz="2000">
              <a:solidFill>
                <a:schemeClr val="accent2"/>
              </a:solidFill>
            </a:endParaRPr>
          </a:p>
          <a:p>
            <a:pPr indent="0" lvl="0" marL="1371600" rtl="0" algn="l">
              <a:lnSpc>
                <a:spcPct val="115000"/>
              </a:lnSpc>
              <a:spcBef>
                <a:spcPts val="0"/>
              </a:spcBef>
              <a:spcAft>
                <a:spcPts val="0"/>
              </a:spcAft>
              <a:buSzPts val="1400"/>
              <a:buNone/>
            </a:pPr>
            <a:r>
              <a:t/>
            </a:r>
            <a:endParaRPr sz="2000">
              <a:solidFill>
                <a:schemeClr val="accent2"/>
              </a:solidFill>
            </a:endParaRPr>
          </a:p>
          <a:p>
            <a:pPr indent="0" lvl="0" marL="0" rtl="0" algn="l">
              <a:lnSpc>
                <a:spcPct val="115000"/>
              </a:lnSpc>
              <a:spcBef>
                <a:spcPts val="0"/>
              </a:spcBef>
              <a:spcAft>
                <a:spcPts val="0"/>
              </a:spcAft>
              <a:buSzPts val="1400"/>
              <a:buNone/>
            </a:pPr>
            <a:r>
              <a:t/>
            </a:r>
            <a:endParaRPr sz="2000">
              <a:solidFill>
                <a:schemeClr val="accent2"/>
              </a:solidFill>
            </a:endParaRPr>
          </a:p>
          <a:p>
            <a:pPr indent="0" lvl="0" marL="457200" rtl="0" algn="l">
              <a:lnSpc>
                <a:spcPct val="115000"/>
              </a:lnSpc>
              <a:spcBef>
                <a:spcPts val="0"/>
              </a:spcBef>
              <a:spcAft>
                <a:spcPts val="0"/>
              </a:spcAft>
              <a:buSzPts val="1400"/>
              <a:buNone/>
            </a:pPr>
            <a:r>
              <a:t/>
            </a:r>
            <a:endParaRPr sz="2000">
              <a:solidFill>
                <a:schemeClr val="accent2"/>
              </a:solidFill>
            </a:endParaRPr>
          </a:p>
          <a:p>
            <a:pPr indent="0" lvl="0" marL="0" rtl="0" algn="l">
              <a:lnSpc>
                <a:spcPct val="115000"/>
              </a:lnSpc>
              <a:spcBef>
                <a:spcPts val="0"/>
              </a:spcBef>
              <a:spcAft>
                <a:spcPts val="0"/>
              </a:spcAft>
              <a:buSzPts val="1400"/>
              <a:buNone/>
            </a:pPr>
            <a:r>
              <a:t/>
            </a:r>
            <a:endParaRPr sz="2000">
              <a:solidFill>
                <a:schemeClr val="accent2"/>
              </a:solidFill>
            </a:endParaRPr>
          </a:p>
          <a:p>
            <a:pPr indent="0" lvl="0" marL="457200" rtl="0" algn="l">
              <a:lnSpc>
                <a:spcPct val="115000"/>
              </a:lnSpc>
              <a:spcBef>
                <a:spcPts val="0"/>
              </a:spcBef>
              <a:spcAft>
                <a:spcPts val="0"/>
              </a:spcAft>
              <a:buSzPts val="1400"/>
              <a:buNone/>
            </a:pPr>
            <a:r>
              <a:t/>
            </a:r>
            <a:endParaRPr sz="2000">
              <a:solidFill>
                <a:schemeClr val="accent2"/>
              </a:solidFill>
            </a:endParaRPr>
          </a:p>
          <a:p>
            <a:pPr indent="0" lvl="0" marL="457200" rtl="0" algn="l">
              <a:lnSpc>
                <a:spcPct val="115000"/>
              </a:lnSpc>
              <a:spcBef>
                <a:spcPts val="0"/>
              </a:spcBef>
              <a:spcAft>
                <a:spcPts val="0"/>
              </a:spcAft>
              <a:buSzPts val="1400"/>
              <a:buNone/>
            </a:pPr>
            <a:r>
              <a:t/>
            </a:r>
            <a:endParaRPr sz="2200">
              <a:solidFill>
                <a:schemeClr val="accent2"/>
              </a:solidFill>
            </a:endParaRPr>
          </a:p>
          <a:p>
            <a:pPr indent="0" lvl="0" marL="457200" rtl="0" algn="l">
              <a:lnSpc>
                <a:spcPct val="115000"/>
              </a:lnSpc>
              <a:spcBef>
                <a:spcPts val="0"/>
              </a:spcBef>
              <a:spcAft>
                <a:spcPts val="0"/>
              </a:spcAft>
              <a:buSzPts val="1400"/>
              <a:buNone/>
            </a:pPr>
            <a:r>
              <a:t/>
            </a:r>
            <a:endParaRPr sz="1800">
              <a:solidFill>
                <a:schemeClr val="accent2"/>
              </a:solidFill>
            </a:endParaRPr>
          </a:p>
        </p:txBody>
      </p:sp>
      <p:pic>
        <p:nvPicPr>
          <p:cNvPr id="62" name="Google Shape;62;p2"/>
          <p:cNvPicPr preferRelativeResize="0"/>
          <p:nvPr/>
        </p:nvPicPr>
        <p:blipFill rotWithShape="1">
          <a:blip r:embed="rId3">
            <a:alphaModFix/>
          </a:blip>
          <a:srcRect b="0" l="0" r="0" t="0"/>
          <a:stretch/>
        </p:blipFill>
        <p:spPr>
          <a:xfrm>
            <a:off x="5373600" y="1563525"/>
            <a:ext cx="3344600" cy="2443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6dde7ad83bded8c_0"/>
          <p:cNvSpPr txBox="1"/>
          <p:nvPr>
            <p:ph type="title"/>
          </p:nvPr>
        </p:nvSpPr>
        <p:spPr>
          <a:xfrm>
            <a:off x="311700" y="189600"/>
            <a:ext cx="8520600" cy="447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GB" sz="4000" u="sng"/>
              <a:t>Thank you</a:t>
            </a:r>
            <a:endParaRPr b="1" sz="4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6"/>
          <p:cNvSpPr txBox="1"/>
          <p:nvPr>
            <p:ph type="title"/>
          </p:nvPr>
        </p:nvSpPr>
        <p:spPr>
          <a:xfrm>
            <a:off x="311700" y="3139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u="sng"/>
              <a:t>Netflix</a:t>
            </a:r>
            <a:endParaRPr b="1" sz="3000" u="sng"/>
          </a:p>
        </p:txBody>
      </p:sp>
      <p:sp>
        <p:nvSpPr>
          <p:cNvPr id="68" name="Google Shape;68;p6"/>
          <p:cNvSpPr txBox="1"/>
          <p:nvPr/>
        </p:nvSpPr>
        <p:spPr>
          <a:xfrm>
            <a:off x="311575" y="1209075"/>
            <a:ext cx="8520600" cy="3010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1" lang="en-GB" sz="1800">
                <a:solidFill>
                  <a:srgbClr val="202122"/>
                </a:solidFill>
                <a:highlight>
                  <a:srgbClr val="FFFFFF"/>
                </a:highlight>
              </a:rPr>
              <a:t>Netflix</a:t>
            </a:r>
            <a:r>
              <a:rPr lang="en-GB" sz="1800">
                <a:solidFill>
                  <a:srgbClr val="202122"/>
                </a:solidFill>
                <a:highlight>
                  <a:srgbClr val="FFFFFF"/>
                </a:highlight>
              </a:rPr>
              <a:t> is an American subscription streaming service and production company. Launched on August 29, 1997, it offers a film and television series library through duration </a:t>
            </a:r>
            <a:r>
              <a:rPr lang="en-GB" sz="1800">
                <a:solidFill>
                  <a:srgbClr val="202122"/>
                </a:solidFill>
                <a:highlight>
                  <a:srgbClr val="FFFFFF"/>
                </a:highlight>
              </a:rPr>
              <a:t>deals as</a:t>
            </a:r>
            <a:r>
              <a:rPr lang="en-GB" sz="1800">
                <a:solidFill>
                  <a:srgbClr val="202122"/>
                </a:solidFill>
                <a:highlight>
                  <a:srgbClr val="FFFFFF"/>
                </a:highlight>
              </a:rPr>
              <a:t> well as its own productions, known as Netflix Originals. Netflix was founded on the aforementioned date by </a:t>
            </a:r>
            <a:r>
              <a:rPr b="1" i="1" lang="en-GB" sz="1800">
                <a:solidFill>
                  <a:srgbClr val="202122"/>
                </a:solidFill>
                <a:highlight>
                  <a:srgbClr val="FFFFFF"/>
                </a:highlight>
              </a:rPr>
              <a:t>Reed Hastings</a:t>
            </a:r>
            <a:r>
              <a:rPr lang="en-GB" sz="1800">
                <a:solidFill>
                  <a:srgbClr val="202122"/>
                </a:solidFill>
                <a:highlight>
                  <a:srgbClr val="FFFFFF"/>
                </a:highlight>
              </a:rPr>
              <a:t> and </a:t>
            </a:r>
            <a:r>
              <a:rPr b="1" i="1" lang="en-GB" sz="1800">
                <a:solidFill>
                  <a:srgbClr val="202122"/>
                </a:solidFill>
                <a:highlight>
                  <a:srgbClr val="FFFFFF"/>
                </a:highlight>
              </a:rPr>
              <a:t>Marc Randolph </a:t>
            </a:r>
            <a:r>
              <a:rPr lang="en-GB" sz="1800">
                <a:solidFill>
                  <a:srgbClr val="202122"/>
                </a:solidFill>
                <a:highlight>
                  <a:srgbClr val="FFFFFF"/>
                </a:highlight>
              </a:rPr>
              <a:t>in Scotts Valley</a:t>
            </a:r>
            <a:r>
              <a:rPr lang="en-GB" sz="1800">
                <a:solidFill>
                  <a:srgbClr val="0645AD"/>
                </a:solidFill>
                <a:highlight>
                  <a:srgbClr val="FFFFFF"/>
                </a:highlight>
                <a:uFill>
                  <a:noFill/>
                </a:uFill>
                <a:hlinkClick r:id="rId3">
                  <a:extLst>
                    <a:ext uri="{A12FA001-AC4F-418D-AE19-62706E023703}">
                      <ahyp:hlinkClr val="tx"/>
                    </a:ext>
                  </a:extLst>
                </a:hlinkClick>
              </a:rPr>
              <a:t>,</a:t>
            </a:r>
            <a:r>
              <a:rPr lang="en-GB" sz="1800">
                <a:solidFill>
                  <a:srgbClr val="202122"/>
                </a:solidFill>
                <a:highlight>
                  <a:srgbClr val="FFFFFF"/>
                </a:highlight>
              </a:rPr>
              <a:t>California.</a:t>
            </a:r>
            <a:endParaRPr sz="1800">
              <a:solidFill>
                <a:srgbClr val="202122"/>
              </a:solidFill>
              <a:highlight>
                <a:srgbClr val="FFFFFF"/>
              </a:highlight>
            </a:endParaRPr>
          </a:p>
          <a:p>
            <a:pPr indent="0" lvl="0" marL="0" marR="0" rtl="0" algn="just">
              <a:lnSpc>
                <a:spcPct val="115000"/>
              </a:lnSpc>
              <a:spcBef>
                <a:spcPts val="0"/>
              </a:spcBef>
              <a:spcAft>
                <a:spcPts val="0"/>
              </a:spcAft>
              <a:buClr>
                <a:srgbClr val="000000"/>
              </a:buClr>
              <a:buSzPts val="1400"/>
              <a:buFont typeface="Arial"/>
              <a:buNone/>
            </a:pPr>
            <a:r>
              <a:rPr lang="en-GB" sz="1800">
                <a:solidFill>
                  <a:srgbClr val="202122"/>
                </a:solidFill>
                <a:highlight>
                  <a:srgbClr val="FFFFFF"/>
                </a:highlight>
              </a:rPr>
              <a:t>As of December 31, 2021, Netflix had over 221.8 million subscribers worldwide.</a:t>
            </a:r>
            <a:endParaRPr sz="1800">
              <a:solidFill>
                <a:srgbClr val="202122"/>
              </a:solidFill>
              <a:highlight>
                <a:srgbClr val="FFFFFF"/>
              </a:highlight>
            </a:endParaRPr>
          </a:p>
          <a:p>
            <a:pPr indent="0" lvl="0" marL="0" marR="0" rtl="0" algn="just">
              <a:lnSpc>
                <a:spcPct val="115000"/>
              </a:lnSpc>
              <a:spcBef>
                <a:spcPts val="0"/>
              </a:spcBef>
              <a:spcAft>
                <a:spcPts val="0"/>
              </a:spcAft>
              <a:buClr>
                <a:srgbClr val="000000"/>
              </a:buClr>
              <a:buSzPts val="1400"/>
              <a:buFont typeface="Arial"/>
              <a:buNone/>
            </a:pPr>
            <a:r>
              <a:rPr lang="en-GB" sz="1800">
                <a:solidFill>
                  <a:srgbClr val="202122"/>
                </a:solidFill>
                <a:highlight>
                  <a:srgbClr val="FFFFFF"/>
                </a:highlight>
              </a:rPr>
              <a:t>Netflix can be accessed via internet browsers on computers, or via application  software installed on smart TVs, set-top boxes connected to </a:t>
            </a:r>
            <a:r>
              <a:rPr lang="en-GB" sz="1800">
                <a:solidFill>
                  <a:srgbClr val="202122"/>
                </a:solidFill>
                <a:highlight>
                  <a:srgbClr val="FFFFFF"/>
                </a:highlight>
              </a:rPr>
              <a:t>television</a:t>
            </a:r>
            <a:r>
              <a:rPr lang="en-GB" sz="1800">
                <a:solidFill>
                  <a:srgbClr val="202122"/>
                </a:solidFill>
                <a:highlight>
                  <a:srgbClr val="FFFFFF"/>
                </a:highlight>
              </a:rPr>
              <a:t>, tablet, computers, smartphone etc. </a:t>
            </a:r>
            <a:r>
              <a:rPr lang="en-GB" sz="1700">
                <a:solidFill>
                  <a:srgbClr val="202122"/>
                </a:solidFill>
                <a:highlight>
                  <a:srgbClr val="FFFFFF"/>
                </a:highlight>
              </a:rPr>
              <a:t> </a:t>
            </a:r>
            <a:endParaRPr sz="1700">
              <a:solidFill>
                <a:srgbClr val="202122"/>
              </a:solidFill>
              <a:highlight>
                <a:srgbClr val="FFFFFF"/>
              </a:highlight>
            </a:endParaRPr>
          </a:p>
        </p:txBody>
      </p:sp>
      <p:pic>
        <p:nvPicPr>
          <p:cNvPr id="69" name="Google Shape;69;p6"/>
          <p:cNvPicPr preferRelativeResize="0"/>
          <p:nvPr/>
        </p:nvPicPr>
        <p:blipFill>
          <a:blip r:embed="rId4">
            <a:alphaModFix amt="15000"/>
          </a:blip>
          <a:stretch>
            <a:fillRect/>
          </a:stretch>
        </p:blipFill>
        <p:spPr>
          <a:xfrm>
            <a:off x="0" y="142725"/>
            <a:ext cx="9144000" cy="5143500"/>
          </a:xfrm>
          <a:prstGeom prst="rect">
            <a:avLst/>
          </a:prstGeom>
          <a:noFill/>
          <a:ln>
            <a:noFill/>
          </a:ln>
        </p:spPr>
      </p:pic>
      <p:pic>
        <p:nvPicPr>
          <p:cNvPr id="70" name="Google Shape;70;p6"/>
          <p:cNvPicPr preferRelativeResize="0"/>
          <p:nvPr/>
        </p:nvPicPr>
        <p:blipFill>
          <a:blip r:embed="rId5">
            <a:alphaModFix/>
          </a:blip>
          <a:stretch>
            <a:fillRect/>
          </a:stretch>
        </p:blipFill>
        <p:spPr>
          <a:xfrm>
            <a:off x="6774000" y="102785"/>
            <a:ext cx="1240725" cy="994925"/>
          </a:xfrm>
          <a:prstGeom prst="rect">
            <a:avLst/>
          </a:prstGeom>
          <a:noFill/>
          <a:ln cap="flat" cmpd="sng" w="9525">
            <a:solidFill>
              <a:srgbClr val="20212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DATA SUMMARY</a:t>
            </a:r>
            <a:endParaRPr b="1" u="sng"/>
          </a:p>
        </p:txBody>
      </p:sp>
      <p:sp>
        <p:nvSpPr>
          <p:cNvPr id="76" name="Google Shape;76;p4"/>
          <p:cNvSpPr txBox="1"/>
          <p:nvPr>
            <p:ph idx="1" type="body"/>
          </p:nvPr>
        </p:nvSpPr>
        <p:spPr>
          <a:xfrm>
            <a:off x="311700" y="1228475"/>
            <a:ext cx="5445000" cy="3340500"/>
          </a:xfrm>
          <a:prstGeom prst="rect">
            <a:avLst/>
          </a:prstGeom>
          <a:noFill/>
          <a:ln>
            <a:noFill/>
          </a:ln>
        </p:spPr>
        <p:txBody>
          <a:bodyPr anchorCtr="0" anchor="t" bIns="91425" lIns="91425" spcFirstLastPara="1" rIns="91425" wrap="square" tIns="91425">
            <a:noAutofit/>
          </a:bodyPr>
          <a:lstStyle/>
          <a:p>
            <a:pPr indent="-349250" lvl="0" marL="457200" rtl="0" algn="l">
              <a:spcBef>
                <a:spcPts val="60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show_id : Unique ID for every Movie / Tv Show</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type : Identifier - A Movie or TV Show</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title : Title of the Movie / Tv Show</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director : Director of the Movie</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cast : Actors involved in the movie / show</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country : Country where the movie / show was produce</a:t>
            </a:r>
            <a:r>
              <a:rPr lang="en-GB" sz="1900">
                <a:solidFill>
                  <a:schemeClr val="accent2"/>
                </a:solidFill>
                <a:highlight>
                  <a:srgbClr val="FFFFFF"/>
                </a:highlight>
                <a:latin typeface="Roboto"/>
                <a:ea typeface="Roboto"/>
                <a:cs typeface="Roboto"/>
                <a:sym typeface="Roboto"/>
              </a:rPr>
              <a:t>d</a:t>
            </a:r>
            <a:endParaRPr sz="1900">
              <a:solidFill>
                <a:schemeClr val="accent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2100">
              <a:solidFill>
                <a:schemeClr val="accent2"/>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SzPts val="1400"/>
              <a:buNone/>
            </a:pPr>
            <a:r>
              <a:t/>
            </a:r>
            <a:endParaRPr sz="1500">
              <a:solidFill>
                <a:schemeClr val="accent2"/>
              </a:solidFill>
              <a:highlight>
                <a:srgbClr val="FFFFFF"/>
              </a:highlight>
              <a:latin typeface="Roboto"/>
              <a:ea typeface="Roboto"/>
              <a:cs typeface="Roboto"/>
              <a:sym typeface="Roboto"/>
            </a:endParaRPr>
          </a:p>
          <a:p>
            <a:pPr indent="0" lvl="0" marL="457200" rtl="0" algn="l">
              <a:lnSpc>
                <a:spcPct val="115000"/>
              </a:lnSpc>
              <a:spcBef>
                <a:spcPts val="500"/>
              </a:spcBef>
              <a:spcAft>
                <a:spcPts val="0"/>
              </a:spcAft>
              <a:buSzPts val="1400"/>
              <a:buNone/>
            </a:pPr>
            <a:r>
              <a:t/>
            </a:r>
            <a:endParaRPr sz="1800">
              <a:solidFill>
                <a:schemeClr val="accent2"/>
              </a:solidFill>
            </a:endParaRPr>
          </a:p>
        </p:txBody>
      </p:sp>
      <p:pic>
        <p:nvPicPr>
          <p:cNvPr id="77" name="Google Shape;77;p4"/>
          <p:cNvPicPr preferRelativeResize="0"/>
          <p:nvPr/>
        </p:nvPicPr>
        <p:blipFill rotWithShape="1">
          <a:blip r:embed="rId3">
            <a:alphaModFix/>
          </a:blip>
          <a:srcRect b="0" l="0" r="0" t="0"/>
          <a:stretch/>
        </p:blipFill>
        <p:spPr>
          <a:xfrm>
            <a:off x="6009263" y="1152475"/>
            <a:ext cx="2468825" cy="310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DATA SUMMARY</a:t>
            </a:r>
            <a:endParaRPr b="1" u="sng"/>
          </a:p>
        </p:txBody>
      </p:sp>
      <p:sp>
        <p:nvSpPr>
          <p:cNvPr id="83" name="Google Shape;83;p5"/>
          <p:cNvSpPr txBox="1"/>
          <p:nvPr>
            <p:ph idx="1" type="body"/>
          </p:nvPr>
        </p:nvSpPr>
        <p:spPr>
          <a:xfrm>
            <a:off x="311700" y="1152475"/>
            <a:ext cx="6283200" cy="3866700"/>
          </a:xfrm>
          <a:prstGeom prst="rect">
            <a:avLst/>
          </a:prstGeom>
          <a:noFill/>
          <a:ln>
            <a:noFill/>
          </a:ln>
        </p:spPr>
        <p:txBody>
          <a:bodyPr anchorCtr="0" anchor="t" bIns="91425" lIns="91425" spcFirstLastPara="1" rIns="91425" wrap="square" tIns="91425">
            <a:noAutofit/>
          </a:bodyPr>
          <a:lstStyle/>
          <a:p>
            <a:pPr indent="-349250" lvl="0" marL="457200" rtl="0" algn="l">
              <a:spcBef>
                <a:spcPts val="60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date_added :  Date it was added on Netflix</a:t>
            </a:r>
            <a:endParaRPr sz="1900">
              <a:solidFill>
                <a:schemeClr val="accent2"/>
              </a:solidFill>
              <a:highlight>
                <a:srgbClr val="FFFFFF"/>
              </a:highlight>
              <a:latin typeface="Roboto"/>
              <a:ea typeface="Roboto"/>
              <a:cs typeface="Roboto"/>
              <a:sym typeface="Roboto"/>
            </a:endParaRPr>
          </a:p>
          <a:p>
            <a:pPr indent="-349250" lvl="0" marL="4500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release_year :  Actual Release Year of the movie / show</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rating :  TV Rating of the movie / show</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duration :  Total Duration - in minutes or number of seasons</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listed_in :   Genre</a:t>
            </a:r>
            <a:endParaRPr sz="1900">
              <a:solidFill>
                <a:schemeClr val="accent2"/>
              </a:solidFill>
              <a:highlight>
                <a:srgbClr val="FFFFFF"/>
              </a:highlight>
              <a:latin typeface="Roboto"/>
              <a:ea typeface="Roboto"/>
              <a:cs typeface="Roboto"/>
              <a:sym typeface="Roboto"/>
            </a:endParaRPr>
          </a:p>
          <a:p>
            <a:pPr indent="-349250" lvl="0" marL="457200" rtl="0" algn="l">
              <a:spcBef>
                <a:spcPts val="0"/>
              </a:spcBef>
              <a:spcAft>
                <a:spcPts val="0"/>
              </a:spcAft>
              <a:buClr>
                <a:schemeClr val="accent2"/>
              </a:buClr>
              <a:buSzPts val="1900"/>
              <a:buFont typeface="Roboto"/>
              <a:buChar char="●"/>
            </a:pPr>
            <a:r>
              <a:rPr lang="en-GB" sz="1900">
                <a:solidFill>
                  <a:schemeClr val="accent2"/>
                </a:solidFill>
                <a:highlight>
                  <a:srgbClr val="FFFFFF"/>
                </a:highlight>
                <a:latin typeface="Roboto"/>
                <a:ea typeface="Roboto"/>
                <a:cs typeface="Roboto"/>
                <a:sym typeface="Roboto"/>
              </a:rPr>
              <a:t>Description:   The Summary description</a:t>
            </a:r>
            <a:endParaRPr sz="2900">
              <a:solidFill>
                <a:schemeClr val="accent2"/>
              </a:solidFill>
              <a:highlight>
                <a:srgbClr val="FFFFFF"/>
              </a:highlight>
              <a:latin typeface="Roboto"/>
              <a:ea typeface="Roboto"/>
              <a:cs typeface="Roboto"/>
              <a:sym typeface="Roboto"/>
            </a:endParaRPr>
          </a:p>
        </p:txBody>
      </p:sp>
      <p:pic>
        <p:nvPicPr>
          <p:cNvPr id="84" name="Google Shape;84;p5"/>
          <p:cNvPicPr preferRelativeResize="0"/>
          <p:nvPr/>
        </p:nvPicPr>
        <p:blipFill rotWithShape="1">
          <a:blip r:embed="rId3">
            <a:alphaModFix/>
          </a:blip>
          <a:srcRect b="0" l="-38028" r="13260" t="0"/>
          <a:stretch/>
        </p:blipFill>
        <p:spPr>
          <a:xfrm>
            <a:off x="6191775" y="1400188"/>
            <a:ext cx="2640521" cy="316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2252a05ccd_0_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Problem </a:t>
            </a:r>
            <a:r>
              <a:rPr b="1" lang="en-GB" u="sng"/>
              <a:t>Description</a:t>
            </a:r>
            <a:endParaRPr b="1" u="sng"/>
          </a:p>
        </p:txBody>
      </p:sp>
      <p:sp>
        <p:nvSpPr>
          <p:cNvPr id="90" name="Google Shape;90;g12252a05ccd_0_6"/>
          <p:cNvSpPr txBox="1"/>
          <p:nvPr>
            <p:ph idx="1" type="body"/>
          </p:nvPr>
        </p:nvSpPr>
        <p:spPr>
          <a:xfrm>
            <a:off x="311700" y="124032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900">
                <a:solidFill>
                  <a:schemeClr val="accent2"/>
                </a:solidFill>
                <a:highlight>
                  <a:srgbClr val="FFFFFF"/>
                </a:highlight>
                <a:latin typeface="Roboto"/>
                <a:ea typeface="Roboto"/>
                <a:cs typeface="Roboto"/>
                <a:sym typeface="Roboto"/>
              </a:rPr>
              <a:t>This dataset consists of tv shows and movies available on Netflix as of 2019. The dataset is collected from </a:t>
            </a:r>
            <a:r>
              <a:rPr lang="en-GB" sz="1900">
                <a:solidFill>
                  <a:schemeClr val="accent2"/>
                </a:solidFill>
                <a:highlight>
                  <a:srgbClr val="FFFFFF"/>
                </a:highlight>
                <a:latin typeface="Roboto"/>
                <a:ea typeface="Roboto"/>
                <a:cs typeface="Roboto"/>
                <a:sym typeface="Roboto"/>
              </a:rPr>
              <a:t>Flexible</a:t>
            </a:r>
            <a:r>
              <a:rPr lang="en-GB" sz="1900">
                <a:solidFill>
                  <a:schemeClr val="accent2"/>
                </a:solidFill>
                <a:highlight>
                  <a:srgbClr val="FFFFFF"/>
                </a:highlight>
                <a:latin typeface="Roboto"/>
                <a:ea typeface="Roboto"/>
                <a:cs typeface="Roboto"/>
                <a:sym typeface="Roboto"/>
              </a:rPr>
              <a:t> which is a third-party Netflix search engine.</a:t>
            </a:r>
            <a:endParaRPr sz="19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lang="en-GB" sz="1900">
                <a:solidFill>
                  <a:schemeClr val="accent2"/>
                </a:solidFill>
                <a:highlight>
                  <a:srgbClr val="FFFFFF"/>
                </a:highlight>
                <a:latin typeface="Roboto"/>
                <a:ea typeface="Roboto"/>
                <a:cs typeface="Roboto"/>
                <a:sym typeface="Roboto"/>
              </a:rPr>
              <a:t>In 2018, they released an interesting report which shows that the number of TV shows on Netflix has nearly tripled since 2010. The streaming </a:t>
            </a:r>
            <a:r>
              <a:rPr lang="en-GB" sz="1900">
                <a:solidFill>
                  <a:schemeClr val="accent2"/>
                </a:solidFill>
                <a:highlight>
                  <a:srgbClr val="FFFFFF"/>
                </a:highlight>
                <a:latin typeface="Roboto"/>
                <a:ea typeface="Roboto"/>
                <a:cs typeface="Roboto"/>
                <a:sym typeface="Roboto"/>
              </a:rPr>
              <a:t>services</a:t>
            </a:r>
            <a:r>
              <a:rPr lang="en-GB" sz="1900">
                <a:solidFill>
                  <a:schemeClr val="accent2"/>
                </a:solidFill>
                <a:highlight>
                  <a:srgbClr val="FFFFFF"/>
                </a:highlight>
                <a:latin typeface="Roboto"/>
                <a:ea typeface="Roboto"/>
                <a:cs typeface="Roboto"/>
                <a:sym typeface="Roboto"/>
              </a:rPr>
              <a:t> number of movies has decreased by more than 2,000 titles since 2010, while its number of TV shows has nearly tripled. It will be interesting to explore what all other insights can be obtained from the same dataset</a:t>
            </a:r>
            <a:r>
              <a:rPr lang="en-GB" sz="2000">
                <a:solidFill>
                  <a:schemeClr val="accent2"/>
                </a:solidFill>
                <a:highlight>
                  <a:srgbClr val="FFFFFF"/>
                </a:highlight>
                <a:latin typeface="Roboto"/>
                <a:ea typeface="Roboto"/>
                <a:cs typeface="Roboto"/>
                <a:sym typeface="Roboto"/>
              </a:rPr>
              <a:t>.</a:t>
            </a:r>
            <a:endParaRPr sz="20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EDA </a:t>
            </a:r>
            <a:endParaRPr b="1" u="sng"/>
          </a:p>
        </p:txBody>
      </p:sp>
      <p:pic>
        <p:nvPicPr>
          <p:cNvPr id="96" name="Google Shape;96;p7"/>
          <p:cNvPicPr preferRelativeResize="0"/>
          <p:nvPr/>
        </p:nvPicPr>
        <p:blipFill>
          <a:blip r:embed="rId3">
            <a:alphaModFix/>
          </a:blip>
          <a:stretch>
            <a:fillRect/>
          </a:stretch>
        </p:blipFill>
        <p:spPr>
          <a:xfrm>
            <a:off x="311700" y="1582300"/>
            <a:ext cx="4786750" cy="3150170"/>
          </a:xfrm>
          <a:prstGeom prst="rect">
            <a:avLst/>
          </a:prstGeom>
          <a:noFill/>
          <a:ln>
            <a:noFill/>
          </a:ln>
        </p:spPr>
      </p:pic>
      <p:pic>
        <p:nvPicPr>
          <p:cNvPr id="97" name="Google Shape;97;p7"/>
          <p:cNvPicPr preferRelativeResize="0"/>
          <p:nvPr/>
        </p:nvPicPr>
        <p:blipFill>
          <a:blip r:embed="rId4">
            <a:alphaModFix/>
          </a:blip>
          <a:stretch>
            <a:fillRect/>
          </a:stretch>
        </p:blipFill>
        <p:spPr>
          <a:xfrm>
            <a:off x="5441399" y="1017725"/>
            <a:ext cx="3390900" cy="356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214375"/>
            <a:ext cx="8520600" cy="9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Continue</a:t>
            </a:r>
            <a:r>
              <a:rPr b="1" lang="en-GB"/>
              <a:t>……</a:t>
            </a:r>
            <a:endParaRPr b="1"/>
          </a:p>
        </p:txBody>
      </p:sp>
      <p:pic>
        <p:nvPicPr>
          <p:cNvPr id="103" name="Google Shape;103;p8"/>
          <p:cNvPicPr preferRelativeResize="0"/>
          <p:nvPr/>
        </p:nvPicPr>
        <p:blipFill>
          <a:blip r:embed="rId3">
            <a:alphaModFix/>
          </a:blip>
          <a:stretch>
            <a:fillRect/>
          </a:stretch>
        </p:blipFill>
        <p:spPr>
          <a:xfrm>
            <a:off x="311700" y="1034450"/>
            <a:ext cx="5620900" cy="3473951"/>
          </a:xfrm>
          <a:prstGeom prst="rect">
            <a:avLst/>
          </a:prstGeom>
          <a:noFill/>
          <a:ln>
            <a:noFill/>
          </a:ln>
        </p:spPr>
      </p:pic>
      <p:sp>
        <p:nvSpPr>
          <p:cNvPr id="104" name="Google Shape;104;p8"/>
          <p:cNvSpPr txBox="1"/>
          <p:nvPr/>
        </p:nvSpPr>
        <p:spPr>
          <a:xfrm>
            <a:off x="6084725" y="1758875"/>
            <a:ext cx="2899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accent2"/>
                </a:solidFill>
                <a:highlight>
                  <a:srgbClr val="FFFFFF"/>
                </a:highlight>
                <a:latin typeface="Roboto"/>
                <a:ea typeface="Roboto"/>
                <a:cs typeface="Roboto"/>
                <a:sym typeface="Roboto"/>
              </a:rPr>
              <a:t>Most of the Movies and tv shows have rating of TV-MA (Mature Audience), However, for the younger audience (under the age of 17), it is the opposite, there are slightly more TV shows than there are movies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63d8298ee7b974d6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Continue….</a:t>
            </a:r>
            <a:endParaRPr b="1" u="sng"/>
          </a:p>
        </p:txBody>
      </p:sp>
      <p:pic>
        <p:nvPicPr>
          <p:cNvPr id="110" name="Google Shape;110;g63d8298ee7b974d6_0"/>
          <p:cNvPicPr preferRelativeResize="0"/>
          <p:nvPr/>
        </p:nvPicPr>
        <p:blipFill>
          <a:blip r:embed="rId3">
            <a:alphaModFix/>
          </a:blip>
          <a:stretch>
            <a:fillRect/>
          </a:stretch>
        </p:blipFill>
        <p:spPr>
          <a:xfrm>
            <a:off x="2945850" y="1017725"/>
            <a:ext cx="5886450" cy="3686175"/>
          </a:xfrm>
          <a:prstGeom prst="rect">
            <a:avLst/>
          </a:prstGeom>
          <a:noFill/>
          <a:ln>
            <a:noFill/>
          </a:ln>
        </p:spPr>
      </p:pic>
      <p:sp>
        <p:nvSpPr>
          <p:cNvPr id="111" name="Google Shape;111;g63d8298ee7b974d6_0"/>
          <p:cNvSpPr txBox="1"/>
          <p:nvPr/>
        </p:nvSpPr>
        <p:spPr>
          <a:xfrm>
            <a:off x="435750" y="1721863"/>
            <a:ext cx="25101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accent2"/>
                </a:solidFill>
                <a:highlight>
                  <a:srgbClr val="FFFFFF"/>
                </a:highlight>
                <a:latin typeface="Roboto"/>
                <a:ea typeface="Roboto"/>
                <a:cs typeface="Roboto"/>
                <a:sym typeface="Roboto"/>
              </a:rPr>
              <a:t>Based on this graph, we can see that the popular streaming platform started gaining traction after 2014. Since then, the amount of content added has been tremendous</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