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wzJiZ1B3ur8WHp82HK6nwVydZ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768e6a23a8505a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768e6a23a8505a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61d8887f0fef0b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61d8887f0fef0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768e6a23a8505a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768e6a23a8505a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768e6a23a8505a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768e6a23a8505a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768e6a23a8505a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768e6a23a8505a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768e6a23a8505a_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768e6a23a8505a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768e6a23a8505a_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768e6a23a8505a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768e6a23a8505a_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768e6a23a8505a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623038c14b18c1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623038c14b18c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61d8887f0fef0b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61d8887f0fef0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623038c14b18c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623038c14b18c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f4f2afe7a3741e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f4f2afe7a3741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f4f2afe7a3741e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5f4f2afe7a3741e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e5428bad1f38ef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e5428bad1f38ef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4f2afe7a3741e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5f4f2afe7a3741e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e5428bad1f38ef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e5428bad1f38ef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ce5ba132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ce5ba1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0ce5ba132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0ce5ba1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61d8887f0fef0b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961d8887f0fef0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f4f2afe7a3741e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f4f2afe7a3741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768e6a23a8505a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768e6a23a8505a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768e6a23a8505a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768e6a23a8505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768e6a23a8505a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768e6a23a8505a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68e6a23a8505a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68e6a23a8505a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Relationship Id="rId4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450700"/>
            <a:ext cx="85125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Taxi trip time Prediction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Ankush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68e6a23a8505a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3600" u="sng"/>
              <a:t>Months</a:t>
            </a:r>
            <a:endParaRPr sz="3600" u="sng"/>
          </a:p>
        </p:txBody>
      </p:sp>
      <p:sp>
        <p:nvSpPr>
          <p:cNvPr id="118" name="Google Shape;118;g48768e6a23a8505a_39"/>
          <p:cNvSpPr txBox="1"/>
          <p:nvPr>
            <p:ph idx="1" type="body"/>
          </p:nvPr>
        </p:nvSpPr>
        <p:spPr>
          <a:xfrm>
            <a:off x="6476975" y="1549875"/>
            <a:ext cx="23553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trips in a particular month - March and April marking the highest.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Trips in j</a:t>
            </a:r>
            <a:r>
              <a:rPr lang="en-GB" sz="1700">
                <a:solidFill>
                  <a:srgbClr val="000000"/>
                </a:solidFill>
              </a:rPr>
              <a:t>anuary</a:t>
            </a:r>
            <a:r>
              <a:rPr lang="en-GB" sz="1700">
                <a:solidFill>
                  <a:srgbClr val="000000"/>
                </a:solidFill>
              </a:rPr>
              <a:t> and february are less may be due to snowfall in NYC.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19" name="Google Shape;119;g48768e6a23a8505a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2416"/>
            <a:ext cx="6165274" cy="35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61d8887f0fef0b_15"/>
          <p:cNvSpPr txBox="1"/>
          <p:nvPr>
            <p:ph type="title"/>
          </p:nvPr>
        </p:nvSpPr>
        <p:spPr>
          <a:xfrm>
            <a:off x="360500" y="4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Distance</a:t>
            </a:r>
            <a:endParaRPr sz="3500" u="sng"/>
          </a:p>
        </p:txBody>
      </p:sp>
      <p:sp>
        <p:nvSpPr>
          <p:cNvPr id="125" name="Google Shape;125;g1961d8887f0fef0b_15"/>
          <p:cNvSpPr txBox="1"/>
          <p:nvPr>
            <p:ph idx="1" type="body"/>
          </p:nvPr>
        </p:nvSpPr>
        <p:spPr>
          <a:xfrm>
            <a:off x="311700" y="3825900"/>
            <a:ext cx="49878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distance travelled is approx 3.5 kms.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also some trips over 1200 kms.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26" name="Google Shape;126;g1961d8887f0fef0b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38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961d8887f0fef0b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575" y="3458450"/>
            <a:ext cx="2410725" cy="15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768e6a23a8505a_59"/>
          <p:cNvSpPr txBox="1"/>
          <p:nvPr>
            <p:ph type="title"/>
          </p:nvPr>
        </p:nvSpPr>
        <p:spPr>
          <a:xfrm>
            <a:off x="311700" y="38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Trip Duration</a:t>
            </a:r>
            <a:endParaRPr sz="3600" u="sng"/>
          </a:p>
        </p:txBody>
      </p:sp>
      <p:sp>
        <p:nvSpPr>
          <p:cNvPr id="133" name="Google Shape;133;g48768e6a23a8505a_59"/>
          <p:cNvSpPr txBox="1"/>
          <p:nvPr>
            <p:ph idx="2" type="body"/>
          </p:nvPr>
        </p:nvSpPr>
        <p:spPr>
          <a:xfrm>
            <a:off x="5531925" y="1889100"/>
            <a:ext cx="33492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Here we observe that most of the rides are of 10 minutes.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4" name="Google Shape;134;g48768e6a23a8505a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5" y="1406525"/>
            <a:ext cx="5238396" cy="3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768e6a23a8505a_45"/>
          <p:cNvSpPr txBox="1"/>
          <p:nvPr>
            <p:ph type="title"/>
          </p:nvPr>
        </p:nvSpPr>
        <p:spPr>
          <a:xfrm>
            <a:off x="311700" y="36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Store and fwd flag</a:t>
            </a:r>
            <a:endParaRPr sz="3600" u="sng"/>
          </a:p>
        </p:txBody>
      </p:sp>
      <p:sp>
        <p:nvSpPr>
          <p:cNvPr id="140" name="Google Shape;140;g48768e6a23a8505a_45"/>
          <p:cNvSpPr txBox="1"/>
          <p:nvPr>
            <p:ph idx="1" type="body"/>
          </p:nvPr>
        </p:nvSpPr>
        <p:spPr>
          <a:xfrm>
            <a:off x="4832400" y="2224250"/>
            <a:ext cx="39999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were very few trips (0.55%) of which the records were not stored in memory.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g48768e6a23a8505a_45"/>
          <p:cNvSpPr txBox="1"/>
          <p:nvPr>
            <p:ph idx="2" type="body"/>
          </p:nvPr>
        </p:nvSpPr>
        <p:spPr>
          <a:xfrm>
            <a:off x="8335000" y="4382225"/>
            <a:ext cx="8091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48768e6a23a8505a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1250"/>
            <a:ext cx="39999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768e6a23a8505a_52"/>
          <p:cNvSpPr txBox="1"/>
          <p:nvPr>
            <p:ph type="title"/>
          </p:nvPr>
        </p:nvSpPr>
        <p:spPr>
          <a:xfrm>
            <a:off x="311700" y="36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Heat map</a:t>
            </a:r>
            <a:endParaRPr sz="3600" u="sng"/>
          </a:p>
        </p:txBody>
      </p:sp>
      <p:sp>
        <p:nvSpPr>
          <p:cNvPr id="148" name="Google Shape;148;g48768e6a23a8505a_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8768e6a23a8505a_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48768e6a23a8505a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0" y="1152475"/>
            <a:ext cx="85802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768e6a23a8505a_66"/>
          <p:cNvSpPr txBox="1"/>
          <p:nvPr>
            <p:ph type="title"/>
          </p:nvPr>
        </p:nvSpPr>
        <p:spPr>
          <a:xfrm>
            <a:off x="311700" y="31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Trip duration per Hours</a:t>
            </a:r>
            <a:endParaRPr sz="3600" u="sng"/>
          </a:p>
        </p:txBody>
      </p:sp>
      <p:sp>
        <p:nvSpPr>
          <p:cNvPr id="156" name="Google Shape;156;g48768e6a23a8505a_66"/>
          <p:cNvSpPr txBox="1"/>
          <p:nvPr>
            <p:ph idx="1" type="body"/>
          </p:nvPr>
        </p:nvSpPr>
        <p:spPr>
          <a:xfrm>
            <a:off x="311700" y="1152475"/>
            <a:ext cx="26343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trip duration is lowest at 6 AM when the traffic is minimum.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trip duration is generally highest around 3 PM during the busy streets.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g48768e6a23a8505a_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48768e6a23a8505a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850" y="1017713"/>
            <a:ext cx="58864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768e6a23a8505a_80"/>
          <p:cNvSpPr txBox="1"/>
          <p:nvPr>
            <p:ph type="title"/>
          </p:nvPr>
        </p:nvSpPr>
        <p:spPr>
          <a:xfrm>
            <a:off x="311700" y="30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Trip duration per month</a:t>
            </a:r>
            <a:endParaRPr sz="3600" u="sng"/>
          </a:p>
        </p:txBody>
      </p:sp>
      <p:sp>
        <p:nvSpPr>
          <p:cNvPr id="164" name="Google Shape;164;g48768e6a23a8505a_80"/>
          <p:cNvSpPr txBox="1"/>
          <p:nvPr>
            <p:ph idx="1" type="body"/>
          </p:nvPr>
        </p:nvSpPr>
        <p:spPr>
          <a:xfrm>
            <a:off x="311700" y="1152475"/>
            <a:ext cx="26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It is lowest during february when winters starts declining.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GB" sz="1800">
                <a:solidFill>
                  <a:schemeClr val="accent2"/>
                </a:solidFill>
              </a:rPr>
              <a:t>We can see an increasing trend in the average trip duration along with each subsequent month.</a:t>
            </a:r>
            <a:endParaRPr sz="18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5" name="Google Shape;165;g48768e6a23a8505a_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48768e6a23a8505a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025" y="1649450"/>
            <a:ext cx="5216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768e6a23a8505a_94"/>
          <p:cNvSpPr txBox="1"/>
          <p:nvPr>
            <p:ph type="title"/>
          </p:nvPr>
        </p:nvSpPr>
        <p:spPr>
          <a:xfrm>
            <a:off x="311700" y="28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Trip Duration per Vendor</a:t>
            </a:r>
            <a:endParaRPr sz="3600" u="sng"/>
          </a:p>
        </p:txBody>
      </p:sp>
      <p:sp>
        <p:nvSpPr>
          <p:cNvPr id="172" name="Google Shape;172;g48768e6a23a8505a_94"/>
          <p:cNvSpPr txBox="1"/>
          <p:nvPr>
            <p:ph idx="2" type="body"/>
          </p:nvPr>
        </p:nvSpPr>
        <p:spPr>
          <a:xfrm>
            <a:off x="4921200" y="1152463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-GB" sz="1700">
                <a:solidFill>
                  <a:schemeClr val="accent2"/>
                </a:solidFill>
              </a:rPr>
              <a:t>Interquartile </a:t>
            </a:r>
            <a:r>
              <a:rPr lang="en-GB" sz="1700">
                <a:solidFill>
                  <a:schemeClr val="accent2"/>
                </a:solidFill>
              </a:rPr>
              <a:t>range of trip duration is more for the trips with the flag 'Y' as compared to the trips with flag 'N'.</a:t>
            </a:r>
            <a:endParaRPr sz="17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-GB" sz="1700">
                <a:solidFill>
                  <a:schemeClr val="accent2"/>
                </a:solidFill>
              </a:rPr>
              <a:t>The median value is almost equal for both.</a:t>
            </a:r>
            <a:endParaRPr sz="1700">
              <a:solidFill>
                <a:schemeClr val="accent2"/>
              </a:solidFill>
            </a:endParaRPr>
          </a:p>
        </p:txBody>
      </p:sp>
      <p:pic>
        <p:nvPicPr>
          <p:cNvPr id="173" name="Google Shape;173;g48768e6a23a8505a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50" y="1152475"/>
            <a:ext cx="4318850" cy="3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623038c14b18c1_5"/>
          <p:cNvSpPr txBox="1"/>
          <p:nvPr>
            <p:ph type="title"/>
          </p:nvPr>
        </p:nvSpPr>
        <p:spPr>
          <a:xfrm>
            <a:off x="311700" y="33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Distance per Hours</a:t>
            </a:r>
            <a:endParaRPr sz="3600" u="sng"/>
          </a:p>
        </p:txBody>
      </p:sp>
      <p:sp>
        <p:nvSpPr>
          <p:cNvPr id="179" name="Google Shape;179;g3f623038c14b18c1_5"/>
          <p:cNvSpPr txBox="1"/>
          <p:nvPr>
            <p:ph idx="2" type="body"/>
          </p:nvPr>
        </p:nvSpPr>
        <p:spPr>
          <a:xfrm>
            <a:off x="5045625" y="1152475"/>
            <a:ext cx="37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Trip distance is highest during early morning hours.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Possible 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behind this is Outstation trips taken during the weekends.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Trip distance is fairly equal from morning till the evening.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0" name="Google Shape;180;g3f623038c14b18c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31913"/>
            <a:ext cx="47339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61d8887f0fef0b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Distance per weekday</a:t>
            </a:r>
            <a:endParaRPr sz="3400"/>
          </a:p>
        </p:txBody>
      </p:sp>
      <p:sp>
        <p:nvSpPr>
          <p:cNvPr id="186" name="Google Shape;186;g1961d8887f0fef0b_0"/>
          <p:cNvSpPr txBox="1"/>
          <p:nvPr>
            <p:ph idx="2" type="body"/>
          </p:nvPr>
        </p:nvSpPr>
        <p:spPr>
          <a:xfrm>
            <a:off x="5045625" y="1549450"/>
            <a:ext cx="3786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Sunday being at the top among these. May  be the 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behind this is outstation trips or night trips or 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something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like that.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87" name="Google Shape;187;g1961d8887f0fef0b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49438"/>
            <a:ext cx="47339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DISCUSSION POINTS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514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Data summary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Explore data summary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Eda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Create Model 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Linear</a:t>
            </a:r>
            <a:r>
              <a:rPr lang="en-GB" sz="2400">
                <a:solidFill>
                  <a:srgbClr val="000000"/>
                </a:solidFill>
              </a:rPr>
              <a:t> regression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Decision tree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Random Forest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Conclusion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623038c14b18c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Creating  Model</a:t>
            </a:r>
            <a:endParaRPr sz="3500" u="sng"/>
          </a:p>
        </p:txBody>
      </p:sp>
      <p:sp>
        <p:nvSpPr>
          <p:cNvPr id="193" name="Google Shape;193;g3f623038c14b18c1_0"/>
          <p:cNvSpPr txBox="1"/>
          <p:nvPr>
            <p:ph idx="1" type="body"/>
          </p:nvPr>
        </p:nvSpPr>
        <p:spPr>
          <a:xfrm>
            <a:off x="311700" y="122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</a:rPr>
              <a:t>We create model of :</a:t>
            </a:r>
            <a:endParaRPr sz="2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</a:rPr>
              <a:t>Linear Regression - </a:t>
            </a: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</a:rPr>
              <a:t>Model training and prediction are fast.</a:t>
            </a:r>
            <a:endParaRPr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</a:rPr>
              <a:t>Decision Tree - </a:t>
            </a: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</a:rPr>
              <a:t>Decision trees are very intuitive and easy to explain.</a:t>
            </a:r>
            <a:endParaRPr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</a:rPr>
              <a:t>Random Forest </a:t>
            </a: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</a:rPr>
              <a:t>- </a:t>
            </a: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</a:rPr>
              <a:t>Random forests overcome several problems with                    decision trees like Reduction in overfitting.</a:t>
            </a:r>
            <a:endParaRPr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f4f2afe7a3741e_13"/>
          <p:cNvSpPr txBox="1"/>
          <p:nvPr>
            <p:ph type="title"/>
          </p:nvPr>
        </p:nvSpPr>
        <p:spPr>
          <a:xfrm>
            <a:off x="311700" y="32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Linear</a:t>
            </a:r>
            <a:r>
              <a:rPr lang="en-GB" sz="3500" u="sng"/>
              <a:t> Regression Model</a:t>
            </a:r>
            <a:endParaRPr sz="3500" u="sng"/>
          </a:p>
        </p:txBody>
      </p:sp>
      <p:sp>
        <p:nvSpPr>
          <p:cNvPr id="199" name="Google Shape;199;g45f4f2afe7a3741e_13"/>
          <p:cNvSpPr txBox="1"/>
          <p:nvPr>
            <p:ph idx="1" type="body"/>
          </p:nvPr>
        </p:nvSpPr>
        <p:spPr>
          <a:xfrm>
            <a:off x="311700" y="3418075"/>
            <a:ext cx="39999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This model is not working well.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00" name="Google Shape;200;g45f4f2afe7a3741e_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45f4f2afe7a3741e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865" y="1201300"/>
            <a:ext cx="4700436" cy="37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45f4f2afe7a3741e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4475"/>
            <a:ext cx="3820175" cy="146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f4f2afe7a3741e_20"/>
          <p:cNvSpPr txBox="1"/>
          <p:nvPr>
            <p:ph type="title"/>
          </p:nvPr>
        </p:nvSpPr>
        <p:spPr>
          <a:xfrm>
            <a:off x="311700" y="28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Decision Tree</a:t>
            </a:r>
            <a:endParaRPr sz="3500" u="sng"/>
          </a:p>
        </p:txBody>
      </p:sp>
      <p:sp>
        <p:nvSpPr>
          <p:cNvPr id="208" name="Google Shape;208;g45f4f2afe7a3741e_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45f4f2afe7a3741e_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5f4f2afe7a3741e_20"/>
          <p:cNvSpPr txBox="1"/>
          <p:nvPr/>
        </p:nvSpPr>
        <p:spPr>
          <a:xfrm rot="10099440">
            <a:off x="6429377" y="4752910"/>
            <a:ext cx="2127217" cy="396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45f4f2afe7a3741e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8520600" cy="3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e5428bad1f38ef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0e5428bad1f38ef_3"/>
          <p:cNvSpPr txBox="1"/>
          <p:nvPr>
            <p:ph idx="1" type="body"/>
          </p:nvPr>
        </p:nvSpPr>
        <p:spPr>
          <a:xfrm>
            <a:off x="311700" y="3212750"/>
            <a:ext cx="85206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GB" sz="2300">
                <a:solidFill>
                  <a:srgbClr val="000000"/>
                </a:solidFill>
              </a:rPr>
              <a:t>This model is working very well compare to linear regression. 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218" name="Google Shape;218;g40e5428bad1f38ef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0" y="303375"/>
            <a:ext cx="8941800" cy="19255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f4f2afe7a3741e_28"/>
          <p:cNvSpPr txBox="1"/>
          <p:nvPr>
            <p:ph type="title"/>
          </p:nvPr>
        </p:nvSpPr>
        <p:spPr>
          <a:xfrm>
            <a:off x="311700" y="4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Random Forest</a:t>
            </a:r>
            <a:endParaRPr sz="3500" u="sng"/>
          </a:p>
        </p:txBody>
      </p:sp>
      <p:pic>
        <p:nvPicPr>
          <p:cNvPr id="224" name="Google Shape;224;g45f4f2afe7a3741e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0" y="1443425"/>
            <a:ext cx="80641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0e5428bad1f38ef_9"/>
          <p:cNvSpPr txBox="1"/>
          <p:nvPr>
            <p:ph idx="1" type="body"/>
          </p:nvPr>
        </p:nvSpPr>
        <p:spPr>
          <a:xfrm>
            <a:off x="464100" y="566100"/>
            <a:ext cx="85206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If we compare this with linear regression, then it </a:t>
            </a:r>
            <a:r>
              <a:rPr lang="en-GB" sz="2000">
                <a:solidFill>
                  <a:srgbClr val="000000"/>
                </a:solidFill>
              </a:rPr>
              <a:t>also perform very well.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30" name="Google Shape;230;g40e5428bad1f38ef_9"/>
          <p:cNvPicPr preferRelativeResize="0"/>
          <p:nvPr/>
        </p:nvPicPr>
        <p:blipFill rotWithShape="1">
          <a:blip r:embed="rId3">
            <a:alphaModFix/>
          </a:blip>
          <a:srcRect b="-20322" l="0" r="-3284" t="0"/>
          <a:stretch/>
        </p:blipFill>
        <p:spPr>
          <a:xfrm>
            <a:off x="311700" y="3224587"/>
            <a:ext cx="4548026" cy="152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g40e5428bad1f38ef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125" y="1455200"/>
            <a:ext cx="3820175" cy="146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g40e5428bad1f38ef_9"/>
          <p:cNvSpPr/>
          <p:nvPr/>
        </p:nvSpPr>
        <p:spPr>
          <a:xfrm>
            <a:off x="5203800" y="3172000"/>
            <a:ext cx="3004200" cy="182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Random Forest</a:t>
            </a:r>
            <a:endParaRPr sz="2400"/>
          </a:p>
        </p:txBody>
      </p:sp>
      <p:sp>
        <p:nvSpPr>
          <p:cNvPr id="233" name="Google Shape;233;g40e5428bad1f38ef_9"/>
          <p:cNvSpPr/>
          <p:nvPr/>
        </p:nvSpPr>
        <p:spPr>
          <a:xfrm>
            <a:off x="1259025" y="1274375"/>
            <a:ext cx="3153000" cy="18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Linear Regression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ce5ba132_0_18"/>
          <p:cNvSpPr txBox="1"/>
          <p:nvPr>
            <p:ph type="title"/>
          </p:nvPr>
        </p:nvSpPr>
        <p:spPr>
          <a:xfrm>
            <a:off x="360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u="sng"/>
              <a:t>Overall Conclusion</a:t>
            </a:r>
            <a:endParaRPr sz="3300" u="sng"/>
          </a:p>
        </p:txBody>
      </p:sp>
      <p:sp>
        <p:nvSpPr>
          <p:cNvPr id="239" name="Google Shape;239;g120ce5ba132_0_18"/>
          <p:cNvSpPr txBox="1"/>
          <p:nvPr>
            <p:ph idx="1" type="body"/>
          </p:nvPr>
        </p:nvSpPr>
        <p:spPr>
          <a:xfrm>
            <a:off x="417175" y="123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Most of the trip consists of 1 or 2 passengers.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Vendor 2 is evidently more famous among the population.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Most pickups are between 5 PM to 9 PM</a:t>
            </a: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Fridays and Saturdays are those days in a week when people prefer to roam in the city.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Average distance traveled is approx 3.5 kms.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Most of the trips are limited to the range of 1-10 kms.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Most of the rides are 10 min.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There were very few trips (0.55%) of which the records were stored in memory.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Average trip duration is lowest at 6 AM when there is minimal traffic on the roads.</a:t>
            </a:r>
            <a:endParaRPr sz="2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ce5ba132_0_25"/>
          <p:cNvSpPr txBox="1"/>
          <p:nvPr>
            <p:ph type="title"/>
          </p:nvPr>
        </p:nvSpPr>
        <p:spPr>
          <a:xfrm>
            <a:off x="311700" y="40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Overall conclusion</a:t>
            </a:r>
            <a:endParaRPr sz="3500" u="sng"/>
          </a:p>
        </p:txBody>
      </p:sp>
      <p:sp>
        <p:nvSpPr>
          <p:cNvPr id="245" name="Google Shape;245;g120ce5ba132_0_25"/>
          <p:cNvSpPr txBox="1"/>
          <p:nvPr>
            <p:ph idx="1" type="body"/>
          </p:nvPr>
        </p:nvSpPr>
        <p:spPr>
          <a:xfrm>
            <a:off x="311700" y="1395675"/>
            <a:ext cx="85206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ost of the taxi pickups were done in the manhattan area as compared to the other areas in NYC.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Trip distance is highest during early morning hours.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Possible reason behind this is Outstation trips taken during the weekends.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Trip distance is fairly equal from morning till the evening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❏"/>
            </a:pPr>
            <a:r>
              <a:rPr lang="en-GB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Sunday being at the top may be due to outstation trips or night trips.</a:t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61d8887f0fef0b_10"/>
          <p:cNvSpPr txBox="1"/>
          <p:nvPr>
            <p:ph type="ctrTitle"/>
          </p:nvPr>
        </p:nvSpPr>
        <p:spPr>
          <a:xfrm>
            <a:off x="311700" y="1747000"/>
            <a:ext cx="85206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 u="sng"/>
              <a:t>Data Summary</a:t>
            </a:r>
            <a:endParaRPr sz="3600" u="sng"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11700" y="129448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id - a unique identifier for each trip.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vendor_id - a code indicating the provider associated with the trip record.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pickup_datetime - date and time when the meter was engaged.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dropoff_datetime - date and time when the meter was disengaged.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passenger_count - the number of passengers in the vehicle (driver entered value).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pickup_longitude - the longitude where the meter was engaged.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pickup_latitude - the latitude where the meter was engaged.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idx="1" type="body"/>
          </p:nvPr>
        </p:nvSpPr>
        <p:spPr>
          <a:xfrm>
            <a:off x="390400" y="112998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dropoff_longitude - the longitude where the meter was disengaged.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dropoff_latitude - the latitude where the meter was disengaged.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store_and_fwd_flag - This flag indicates whether the trip record was held in vehicle memory before sending to the vendor because the vehicle did not have a connection to the server - Y=store and forward; N=not a store and forward trip.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en-GB" sz="2100">
                <a:solidFill>
                  <a:schemeClr val="accent2"/>
                </a:solidFill>
              </a:rPr>
              <a:t>trip_duration - duration of the trip in seconds.</a:t>
            </a:r>
            <a:endParaRPr sz="2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2"/>
                </a:solidFill>
              </a:rPr>
              <a:t>We have </a:t>
            </a:r>
            <a:r>
              <a:rPr lang="en-GB" sz="2100">
                <a:solidFill>
                  <a:schemeClr val="accent2"/>
                </a:solidFill>
              </a:rPr>
              <a:t>around 1.5 billion rows and 11 columns.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73" name="Google Shape;73;p5"/>
          <p:cNvSpPr txBox="1"/>
          <p:nvPr/>
        </p:nvSpPr>
        <p:spPr>
          <a:xfrm rot="10800000">
            <a:off x="914400" y="5872779"/>
            <a:ext cx="2590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390400" y="273275"/>
            <a:ext cx="562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600" u="sng">
                <a:solidFill>
                  <a:schemeClr val="dk1"/>
                </a:solidFill>
              </a:rPr>
              <a:t>Data Summary</a:t>
            </a:r>
            <a:endParaRPr sz="3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f4f2afe7a3741e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Pickup Location</a:t>
            </a:r>
            <a:endParaRPr sz="3600" u="sng"/>
          </a:p>
        </p:txBody>
      </p:sp>
      <p:sp>
        <p:nvSpPr>
          <p:cNvPr id="80" name="Google Shape;80;g45f4f2afe7a3741e_6"/>
          <p:cNvSpPr txBox="1"/>
          <p:nvPr>
            <p:ph idx="1" type="body"/>
          </p:nvPr>
        </p:nvSpPr>
        <p:spPr>
          <a:xfrm>
            <a:off x="311700" y="1893425"/>
            <a:ext cx="36156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see that most of the taxi pickups were done in the manhattan area as compared to the other areas in NYC.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g45f4f2afe7a3741e_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45f4f2afe7a3741e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200" y="1152475"/>
            <a:ext cx="4905099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768e6a23a8505a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 Passengers Count</a:t>
            </a:r>
            <a:endParaRPr sz="3500" u="sng"/>
          </a:p>
        </p:txBody>
      </p:sp>
      <p:sp>
        <p:nvSpPr>
          <p:cNvPr id="88" name="Google Shape;88;g48768e6a23a8505a_7"/>
          <p:cNvSpPr txBox="1"/>
          <p:nvPr>
            <p:ph idx="1" type="body"/>
          </p:nvPr>
        </p:nvSpPr>
        <p:spPr>
          <a:xfrm>
            <a:off x="6213775" y="1380725"/>
            <a:ext cx="26184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❏"/>
            </a:pPr>
            <a:r>
              <a:rPr lang="en-GB" sz="2100">
                <a:solidFill>
                  <a:schemeClr val="lt1"/>
                </a:solidFill>
              </a:rPr>
              <a:t>Most of </a:t>
            </a:r>
            <a:r>
              <a:rPr lang="en-GB" sz="2100">
                <a:solidFill>
                  <a:schemeClr val="lt1"/>
                </a:solidFill>
              </a:rPr>
              <a:t>the trips consists only 1 passenger.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89" name="Google Shape;89;g48768e6a23a8505a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80725"/>
            <a:ext cx="59020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48768e6a23a8505a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176" y="2855825"/>
            <a:ext cx="2562225" cy="2133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768e6a23a8505a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Vendor Id</a:t>
            </a:r>
            <a:endParaRPr sz="3700" u="sng"/>
          </a:p>
        </p:txBody>
      </p:sp>
      <p:sp>
        <p:nvSpPr>
          <p:cNvPr id="96" name="Google Shape;96;g48768e6a23a8505a_18"/>
          <p:cNvSpPr txBox="1"/>
          <p:nvPr>
            <p:ph idx="1" type="body"/>
          </p:nvPr>
        </p:nvSpPr>
        <p:spPr>
          <a:xfrm>
            <a:off x="380025" y="1686475"/>
            <a:ext cx="31659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Vendor 2 is evidently more famous among the population.</a:t>
            </a:r>
            <a:endParaRPr sz="2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7" name="Google Shape;97;g48768e6a23a8505a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00" y="1575225"/>
            <a:ext cx="5094401" cy="2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768e6a23a8505a_25"/>
          <p:cNvSpPr txBox="1"/>
          <p:nvPr>
            <p:ph type="title"/>
          </p:nvPr>
        </p:nvSpPr>
        <p:spPr>
          <a:xfrm>
            <a:off x="311700" y="32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Pickup Time (Hours)</a:t>
            </a:r>
            <a:endParaRPr sz="3600" u="sng"/>
          </a:p>
        </p:txBody>
      </p:sp>
      <p:sp>
        <p:nvSpPr>
          <p:cNvPr id="103" name="Google Shape;103;g48768e6a23a8505a_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8768e6a23a8505a_25"/>
          <p:cNvSpPr txBox="1"/>
          <p:nvPr>
            <p:ph idx="2" type="body"/>
          </p:nvPr>
        </p:nvSpPr>
        <p:spPr>
          <a:xfrm flipH="1">
            <a:off x="311700" y="4363625"/>
            <a:ext cx="80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of pickups at between 5 PM to 10 PM. (Rush hour time )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g48768e6a23a8505a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50" y="1236600"/>
            <a:ext cx="8520600" cy="2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768e6a23a8505a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/>
              <a:t>Pickup Weekday</a:t>
            </a:r>
            <a:endParaRPr sz="3600" u="sng"/>
          </a:p>
        </p:txBody>
      </p:sp>
      <p:sp>
        <p:nvSpPr>
          <p:cNvPr id="111" name="Google Shape;111;g48768e6a23a8505a_32"/>
          <p:cNvSpPr txBox="1"/>
          <p:nvPr>
            <p:ph idx="1" type="body"/>
          </p:nvPr>
        </p:nvSpPr>
        <p:spPr>
          <a:xfrm>
            <a:off x="311700" y="1457275"/>
            <a:ext cx="25506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see that Fridays are those days in a week when peoples 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generally</a:t>
            </a:r>
            <a:r>
              <a:rPr lang="en-GB" sz="2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prefer to rome in the city.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12" name="Google Shape;112;g48768e6a23a8505a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327" y="1457275"/>
            <a:ext cx="59699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