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11/14/2022</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1867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11/14/2022</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7052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11/14/2022</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7516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11/14/2022</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3664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11/14/2022</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70171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11/14/2022</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7876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11/14/2022</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79832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11/14/2022</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6761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11/14/2022</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1177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11/14/2022</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8612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11/14/2022</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9754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11/14/2022</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073505615"/>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Colored pencils inside a pencil holder which is on top of a wood table">
            <a:extLst>
              <a:ext uri="{FF2B5EF4-FFF2-40B4-BE49-F238E27FC236}">
                <a16:creationId xmlns:a16="http://schemas.microsoft.com/office/drawing/2014/main" id="{307C284B-A298-A727-BA41-A5F257FA74E1}"/>
              </a:ext>
            </a:extLst>
          </p:cNvPr>
          <p:cNvPicPr>
            <a:picLocks noChangeAspect="1"/>
          </p:cNvPicPr>
          <p:nvPr/>
        </p:nvPicPr>
        <p:blipFill rotWithShape="1">
          <a:blip r:embed="rId2">
            <a:alphaModFix amt="60000"/>
          </a:blip>
          <a:srcRect t="15709" r="-1" b="-1"/>
          <a:stretch/>
        </p:blipFill>
        <p:spPr>
          <a:xfrm>
            <a:off x="20" y="10"/>
            <a:ext cx="12188921" cy="6857990"/>
          </a:xfrm>
          <a:prstGeom prst="rect">
            <a:avLst/>
          </a:prstGeom>
        </p:spPr>
      </p:pic>
      <p:sp>
        <p:nvSpPr>
          <p:cNvPr id="2" name="Title 1">
            <a:extLst>
              <a:ext uri="{FF2B5EF4-FFF2-40B4-BE49-F238E27FC236}">
                <a16:creationId xmlns:a16="http://schemas.microsoft.com/office/drawing/2014/main" id="{43E3F74B-7480-091F-7522-14150A12A52E}"/>
              </a:ext>
            </a:extLst>
          </p:cNvPr>
          <p:cNvSpPr>
            <a:spLocks noGrp="1"/>
          </p:cNvSpPr>
          <p:nvPr>
            <p:ph type="ctrTitle"/>
          </p:nvPr>
        </p:nvSpPr>
        <p:spPr>
          <a:xfrm>
            <a:off x="3163720" y="306959"/>
            <a:ext cx="5859787" cy="2742980"/>
          </a:xfrm>
        </p:spPr>
        <p:txBody>
          <a:bodyPr>
            <a:normAutofit/>
          </a:bodyPr>
          <a:lstStyle/>
          <a:p>
            <a:pPr algn="ctr"/>
            <a:r>
              <a:rPr lang="en-IN" dirty="0"/>
              <a:t>Lead Score Case Study</a:t>
            </a:r>
            <a:endParaRPr lang="en-IN" dirty="0">
              <a:solidFill>
                <a:srgbClr val="FFFFFF"/>
              </a:solidFill>
            </a:endParaRPr>
          </a:p>
        </p:txBody>
      </p:sp>
      <p:sp>
        <p:nvSpPr>
          <p:cNvPr id="3" name="Subtitle 2">
            <a:extLst>
              <a:ext uri="{FF2B5EF4-FFF2-40B4-BE49-F238E27FC236}">
                <a16:creationId xmlns:a16="http://schemas.microsoft.com/office/drawing/2014/main" id="{8B9C6B41-415E-2404-ACAE-F97855822ADE}"/>
              </a:ext>
            </a:extLst>
          </p:cNvPr>
          <p:cNvSpPr>
            <a:spLocks noGrp="1"/>
          </p:cNvSpPr>
          <p:nvPr>
            <p:ph type="subTitle" idx="1"/>
          </p:nvPr>
        </p:nvSpPr>
        <p:spPr>
          <a:xfrm>
            <a:off x="3164583" y="3602038"/>
            <a:ext cx="5859787" cy="2569942"/>
          </a:xfrm>
        </p:spPr>
        <p:txBody>
          <a:bodyPr>
            <a:normAutofit/>
          </a:bodyPr>
          <a:lstStyle/>
          <a:p>
            <a:pPr algn="ctr"/>
            <a:r>
              <a:rPr lang="en-US" b="1" dirty="0"/>
              <a:t>Contents</a:t>
            </a:r>
          </a:p>
          <a:p>
            <a:pPr marL="342900" indent="-342900" algn="ctr">
              <a:buFont typeface="Wingdings" panose="05000000000000000000" pitchFamily="2" charset="2"/>
              <a:buChar char="v"/>
            </a:pPr>
            <a:r>
              <a:rPr lang="en-US" dirty="0"/>
              <a:t> Problem Statement</a:t>
            </a:r>
          </a:p>
          <a:p>
            <a:pPr marL="342900" indent="-342900" algn="ctr">
              <a:buFont typeface="Wingdings" panose="05000000000000000000" pitchFamily="2" charset="2"/>
              <a:buChar char="v"/>
            </a:pPr>
            <a:r>
              <a:rPr lang="en-US" dirty="0"/>
              <a:t> Business Objective</a:t>
            </a:r>
          </a:p>
          <a:p>
            <a:pPr marL="342900" indent="-342900" algn="ctr">
              <a:buFont typeface="Wingdings" panose="05000000000000000000" pitchFamily="2" charset="2"/>
              <a:buChar char="v"/>
            </a:pPr>
            <a:r>
              <a:rPr lang="en-US" dirty="0"/>
              <a:t>  Solution Approach  Summary </a:t>
            </a: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algn="ctr"/>
            <a:endParaRPr lang="en-US" dirty="0">
              <a:solidFill>
                <a:srgbClr val="FFFFFF"/>
              </a:solidFill>
            </a:endParaRPr>
          </a:p>
        </p:txBody>
      </p:sp>
      <p:grpSp>
        <p:nvGrpSpPr>
          <p:cNvPr id="11" name="Group 10">
            <a:extLst>
              <a:ext uri="{FF2B5EF4-FFF2-40B4-BE49-F238E27FC236}">
                <a16:creationId xmlns:a16="http://schemas.microsoft.com/office/drawing/2014/main" id="{3A87D413-7BAA-462C-B2E4-D3E7F1B849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7C2E2750-B9DE-455A-B750-2FAFF87D8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A77A1618-AFD3-49E5-A4AC-89FA51FA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DA76DC57-ED9C-40FB-A897-CDD7D6222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4">
              <a:extLst>
                <a:ext uri="{FF2B5EF4-FFF2-40B4-BE49-F238E27FC236}">
                  <a16:creationId xmlns:a16="http://schemas.microsoft.com/office/drawing/2014/main" id="{6BB714E6-B071-4696-ACD5-A9A96F92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303CB3D-0086-4A58-BDAE-F18B143EE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AB02D57-74BD-4B38-94E0-EF2F291E0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403815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682C49-369D-DFE2-0620-BF8041839832}"/>
              </a:ext>
            </a:extLst>
          </p:cNvPr>
          <p:cNvSpPr txBox="1"/>
          <p:nvPr/>
        </p:nvSpPr>
        <p:spPr>
          <a:xfrm>
            <a:off x="1789043" y="199646"/>
            <a:ext cx="6096000"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EDA (Bivariate Analysis)</a:t>
            </a:r>
          </a:p>
        </p:txBody>
      </p:sp>
      <p:pic>
        <p:nvPicPr>
          <p:cNvPr id="5" name="Picture 4">
            <a:extLst>
              <a:ext uri="{FF2B5EF4-FFF2-40B4-BE49-F238E27FC236}">
                <a16:creationId xmlns:a16="http://schemas.microsoft.com/office/drawing/2014/main" id="{4812B561-EC8A-BF0C-9B0B-73381D853938}"/>
              </a:ext>
            </a:extLst>
          </p:cNvPr>
          <p:cNvPicPr>
            <a:picLocks noChangeAspect="1"/>
          </p:cNvPicPr>
          <p:nvPr/>
        </p:nvPicPr>
        <p:blipFill>
          <a:blip r:embed="rId2"/>
          <a:stretch>
            <a:fillRect/>
          </a:stretch>
        </p:blipFill>
        <p:spPr>
          <a:xfrm>
            <a:off x="0" y="661311"/>
            <a:ext cx="12192000" cy="4819650"/>
          </a:xfrm>
          <a:prstGeom prst="rect">
            <a:avLst/>
          </a:prstGeom>
        </p:spPr>
      </p:pic>
      <p:sp>
        <p:nvSpPr>
          <p:cNvPr id="7" name="TextBox 6">
            <a:extLst>
              <a:ext uri="{FF2B5EF4-FFF2-40B4-BE49-F238E27FC236}">
                <a16:creationId xmlns:a16="http://schemas.microsoft.com/office/drawing/2014/main" id="{495DFBFF-7DE9-B526-D4D4-F3C5788DD31B}"/>
              </a:ext>
            </a:extLst>
          </p:cNvPr>
          <p:cNvSpPr txBox="1"/>
          <p:nvPr/>
        </p:nvSpPr>
        <p:spPr>
          <a:xfrm>
            <a:off x="172278" y="5657671"/>
            <a:ext cx="11913705" cy="923330"/>
          </a:xfrm>
          <a:prstGeom prst="rect">
            <a:avLst/>
          </a:prstGeom>
          <a:noFill/>
        </p:spPr>
        <p:txBody>
          <a:bodyPr wrap="square">
            <a:spAutoFit/>
          </a:bodyPr>
          <a:lstStyle/>
          <a:p>
            <a:pPr marL="285750" indent="-285750">
              <a:buFont typeface="Wingdings" panose="05000000000000000000" pitchFamily="2" charset="2"/>
              <a:buChar char="§"/>
            </a:pPr>
            <a:r>
              <a:rPr lang="en-US" dirty="0"/>
              <a:t>Most number of leads are of Unemployed customers. </a:t>
            </a:r>
          </a:p>
          <a:p>
            <a:pPr marL="285750" indent="-285750">
              <a:buFont typeface="Wingdings" panose="05000000000000000000" pitchFamily="2" charset="2"/>
              <a:buChar char="§"/>
            </a:pPr>
            <a:r>
              <a:rPr lang="en-US" dirty="0"/>
              <a:t>Above figure shows that the leads of working professional have high conversion rate</a:t>
            </a:r>
          </a:p>
          <a:p>
            <a:pPr marL="285750" indent="-285750">
              <a:buFont typeface="Wingdings" panose="05000000000000000000" pitchFamily="2" charset="2"/>
              <a:buChar char="§"/>
            </a:pPr>
            <a:r>
              <a:rPr lang="en-US" dirty="0"/>
              <a:t>Most leads and conversion rate is high for Other Specialization</a:t>
            </a:r>
            <a:endParaRPr lang="en-IN" dirty="0"/>
          </a:p>
        </p:txBody>
      </p:sp>
    </p:spTree>
    <p:extLst>
      <p:ext uri="{BB962C8B-B14F-4D97-AF65-F5344CB8AC3E}">
        <p14:creationId xmlns:p14="http://schemas.microsoft.com/office/powerpoint/2010/main" val="2739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EFAEDA-1555-5251-F862-D1AB95C20E0B}"/>
              </a:ext>
            </a:extLst>
          </p:cNvPr>
          <p:cNvSpPr txBox="1"/>
          <p:nvPr/>
        </p:nvSpPr>
        <p:spPr>
          <a:xfrm>
            <a:off x="0" y="1382286"/>
            <a:ext cx="8242852" cy="4093428"/>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 Converted categorical columns "Do_Not_Email" and "A_free_copy_of_Mastering_The_Interview" with two levels( Yes and No) into numerical columns.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 Created dummy variables and dropped first and original column.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 Removed repetitive columns.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 Did Correlation Analysis on Features through Heat Map.</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 Divided Dataset into train and test dataset.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 Utilized Min-max scaler for feature scaling and standardization. </a:t>
            </a:r>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C52401D-D66A-D723-448F-7859B95008D7}"/>
              </a:ext>
            </a:extLst>
          </p:cNvPr>
          <p:cNvSpPr txBox="1"/>
          <p:nvPr/>
        </p:nvSpPr>
        <p:spPr>
          <a:xfrm>
            <a:off x="2295939" y="398430"/>
            <a:ext cx="612913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Data Preparation</a:t>
            </a:r>
          </a:p>
        </p:txBody>
      </p:sp>
    </p:spTree>
    <p:extLst>
      <p:ext uri="{BB962C8B-B14F-4D97-AF65-F5344CB8AC3E}">
        <p14:creationId xmlns:p14="http://schemas.microsoft.com/office/powerpoint/2010/main" val="347252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B1468A-5219-8B41-E3A4-6116BB5FA696}"/>
              </a:ext>
            </a:extLst>
          </p:cNvPr>
          <p:cNvSpPr txBox="1"/>
          <p:nvPr/>
        </p:nvSpPr>
        <p:spPr>
          <a:xfrm>
            <a:off x="1789043" y="239404"/>
            <a:ext cx="6096000" cy="52322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Model Building</a:t>
            </a:r>
          </a:p>
        </p:txBody>
      </p:sp>
      <p:sp>
        <p:nvSpPr>
          <p:cNvPr id="5" name="TextBox 4">
            <a:extLst>
              <a:ext uri="{FF2B5EF4-FFF2-40B4-BE49-F238E27FC236}">
                <a16:creationId xmlns:a16="http://schemas.microsoft.com/office/drawing/2014/main" id="{8619BBD6-4500-E52B-B406-E6A9328EB4DF}"/>
              </a:ext>
            </a:extLst>
          </p:cNvPr>
          <p:cNvSpPr txBox="1"/>
          <p:nvPr/>
        </p:nvSpPr>
        <p:spPr>
          <a:xfrm>
            <a:off x="795131" y="1223956"/>
            <a:ext cx="6096000" cy="3139321"/>
          </a:xfrm>
          <a:prstGeom prst="rect">
            <a:avLst/>
          </a:prstGeom>
          <a:noFill/>
        </p:spPr>
        <p:txBody>
          <a:bodyPr wrap="square">
            <a:spAutoFit/>
          </a:bodyPr>
          <a:lstStyle/>
          <a:p>
            <a:pPr marL="285750" indent="-285750">
              <a:buFont typeface="Wingdings" panose="05000000000000000000" pitchFamily="2" charset="2"/>
              <a:buChar char="§"/>
            </a:pPr>
            <a:r>
              <a:rPr lang="en-US" dirty="0"/>
              <a:t>The logistic regression model is built for Prediction of lead score. </a:t>
            </a:r>
          </a:p>
          <a:p>
            <a:endParaRPr lang="en-US" dirty="0"/>
          </a:p>
          <a:p>
            <a:pPr marL="285750" indent="-285750">
              <a:buFont typeface="Wingdings" panose="05000000000000000000" pitchFamily="2" charset="2"/>
              <a:buChar char="§"/>
            </a:pPr>
            <a:r>
              <a:rPr lang="en-US" dirty="0"/>
              <a:t>Used RFE technique for feature selection with 15 variable as output and fined tuned it manually by checking VIF and pValues.</a:t>
            </a:r>
          </a:p>
          <a:p>
            <a:endParaRPr lang="en-US" dirty="0"/>
          </a:p>
          <a:p>
            <a:pPr marL="285750" indent="-285750">
              <a:buFont typeface="Wingdings" panose="05000000000000000000" pitchFamily="2" charset="2"/>
              <a:buChar char="§"/>
            </a:pPr>
            <a:r>
              <a:rPr lang="en-US" dirty="0"/>
              <a:t>  Dropped columns “What_is_your_current_occupation_Housewife”, “Lead_Origin_Lead Add Form”, as these features had high p values/VIF</a:t>
            </a:r>
            <a:endParaRPr lang="en-IN" dirty="0"/>
          </a:p>
        </p:txBody>
      </p:sp>
    </p:spTree>
    <p:extLst>
      <p:ext uri="{BB962C8B-B14F-4D97-AF65-F5344CB8AC3E}">
        <p14:creationId xmlns:p14="http://schemas.microsoft.com/office/powerpoint/2010/main" val="168019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A63851-41C9-A79C-122C-300E8AC5A303}"/>
              </a:ext>
            </a:extLst>
          </p:cNvPr>
          <p:cNvSpPr txBox="1"/>
          <p:nvPr/>
        </p:nvSpPr>
        <p:spPr>
          <a:xfrm>
            <a:off x="2001079" y="438186"/>
            <a:ext cx="609600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Model Evaluation</a:t>
            </a:r>
          </a:p>
        </p:txBody>
      </p:sp>
      <p:sp>
        <p:nvSpPr>
          <p:cNvPr id="5" name="TextBox 4">
            <a:extLst>
              <a:ext uri="{FF2B5EF4-FFF2-40B4-BE49-F238E27FC236}">
                <a16:creationId xmlns:a16="http://schemas.microsoft.com/office/drawing/2014/main" id="{4D316A6F-54B1-CA3E-8249-182DB90A7333}"/>
              </a:ext>
            </a:extLst>
          </p:cNvPr>
          <p:cNvSpPr txBox="1"/>
          <p:nvPr/>
        </p:nvSpPr>
        <p:spPr>
          <a:xfrm>
            <a:off x="675861" y="1090136"/>
            <a:ext cx="7593496" cy="1477328"/>
          </a:xfrm>
          <a:prstGeom prst="rect">
            <a:avLst/>
          </a:prstGeom>
          <a:noFill/>
        </p:spPr>
        <p:txBody>
          <a:bodyPr wrap="square">
            <a:spAutoFit/>
          </a:bodyPr>
          <a:lstStyle/>
          <a:p>
            <a:pPr marL="285750" indent="-285750">
              <a:buFont typeface="Wingdings" panose="05000000000000000000" pitchFamily="2" charset="2"/>
              <a:buChar char="§"/>
            </a:pPr>
            <a:r>
              <a:rPr lang="en-US" dirty="0"/>
              <a:t> Evaluated the Model Performance by manually using 0.50 cut-off value. </a:t>
            </a:r>
          </a:p>
          <a:p>
            <a:pPr marL="285750" indent="-285750">
              <a:buFont typeface="Wingdings" panose="05000000000000000000" pitchFamily="2" charset="2"/>
              <a:buChar char="§"/>
            </a:pPr>
            <a:r>
              <a:rPr lang="en-US" dirty="0"/>
              <a:t> Using ROC Curve, trade off between Sensitivity and Specificity Parameters,   established optimal cut-off value of 0.35.</a:t>
            </a:r>
          </a:p>
          <a:p>
            <a:pPr marL="285750" indent="-285750">
              <a:buFont typeface="Wingdings" panose="05000000000000000000" pitchFamily="2" charset="2"/>
              <a:buChar char="§"/>
            </a:pPr>
            <a:r>
              <a:rPr lang="en-US" dirty="0"/>
              <a:t> Ran Prediction for Train and Test Data Set---With the Current cut off of 0.35,</a:t>
            </a:r>
            <a:endParaRPr lang="en-IN" dirty="0"/>
          </a:p>
        </p:txBody>
      </p:sp>
      <p:sp>
        <p:nvSpPr>
          <p:cNvPr id="8" name="Rectangle 7">
            <a:extLst>
              <a:ext uri="{FF2B5EF4-FFF2-40B4-BE49-F238E27FC236}">
                <a16:creationId xmlns:a16="http://schemas.microsoft.com/office/drawing/2014/main" id="{FE0D48BB-DCA8-683B-F2D8-7E599F898A0C}"/>
              </a:ext>
            </a:extLst>
          </p:cNvPr>
          <p:cNvSpPr/>
          <p:nvPr/>
        </p:nvSpPr>
        <p:spPr>
          <a:xfrm>
            <a:off x="92766" y="2696194"/>
            <a:ext cx="4956313" cy="446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Metrics Score on Train Data Set are</a:t>
            </a:r>
            <a:endParaRPr lang="en-IN" dirty="0"/>
          </a:p>
        </p:txBody>
      </p:sp>
      <p:sp>
        <p:nvSpPr>
          <p:cNvPr id="10" name="TextBox 9">
            <a:extLst>
              <a:ext uri="{FF2B5EF4-FFF2-40B4-BE49-F238E27FC236}">
                <a16:creationId xmlns:a16="http://schemas.microsoft.com/office/drawing/2014/main" id="{EBF9DCDC-1D75-16D4-1AC3-93E8A5071658}"/>
              </a:ext>
            </a:extLst>
          </p:cNvPr>
          <p:cNvSpPr txBox="1"/>
          <p:nvPr/>
        </p:nvSpPr>
        <p:spPr>
          <a:xfrm>
            <a:off x="92766" y="3271706"/>
            <a:ext cx="6096000" cy="2862322"/>
          </a:xfrm>
          <a:prstGeom prst="rect">
            <a:avLst/>
          </a:prstGeom>
          <a:noFill/>
        </p:spPr>
        <p:txBody>
          <a:bodyPr wrap="square">
            <a:spAutoFit/>
          </a:bodyPr>
          <a:lstStyle/>
          <a:p>
            <a:pPr algn="l"/>
            <a:r>
              <a:rPr lang="en-US" b="0" i="0" dirty="0">
                <a:effectLst/>
                <a:latin typeface="Helvetica Neue"/>
              </a:rPr>
              <a:t>1.Accurracy--79.82%</a:t>
            </a:r>
          </a:p>
          <a:p>
            <a:pPr algn="l"/>
            <a:r>
              <a:rPr lang="en-US" b="0" i="0" dirty="0">
                <a:effectLst/>
                <a:latin typeface="Helvetica Neue"/>
              </a:rPr>
              <a:t>2.Sensitivity--78.82%</a:t>
            </a:r>
          </a:p>
          <a:p>
            <a:pPr algn="l"/>
            <a:r>
              <a:rPr lang="en-US" b="0" i="0" dirty="0">
                <a:effectLst/>
                <a:latin typeface="Helvetica Neue"/>
              </a:rPr>
              <a:t>3.Specificity--80.46%</a:t>
            </a:r>
          </a:p>
          <a:p>
            <a:pPr algn="l"/>
            <a:r>
              <a:rPr lang="en-US" b="0" i="0" dirty="0">
                <a:effectLst/>
                <a:latin typeface="Helvetica Neue"/>
              </a:rPr>
              <a:t>4.Precision--71.64%</a:t>
            </a:r>
          </a:p>
          <a:p>
            <a:pPr algn="l"/>
            <a:r>
              <a:rPr lang="en-US" b="0" i="0" dirty="0">
                <a:effectLst/>
                <a:latin typeface="Helvetica Neue"/>
              </a:rPr>
              <a:t>5.Recall-78.82%</a:t>
            </a:r>
          </a:p>
          <a:p>
            <a:pPr algn="l"/>
            <a:r>
              <a:rPr lang="en-US" b="0" i="0" dirty="0">
                <a:effectLst/>
                <a:latin typeface="Helvetica Neue"/>
              </a:rPr>
              <a:t>6.True Positive rate--75.06%</a:t>
            </a:r>
          </a:p>
          <a:p>
            <a:pPr algn="l"/>
            <a:r>
              <a:rPr lang="en-US" b="0" i="0" dirty="0">
                <a:effectLst/>
                <a:latin typeface="Helvetica Neue"/>
              </a:rPr>
              <a:t>7.False Positive Rate--11.72%</a:t>
            </a:r>
          </a:p>
          <a:p>
            <a:pPr algn="l"/>
            <a:r>
              <a:rPr lang="en-US" b="0" i="0" dirty="0">
                <a:effectLst/>
                <a:latin typeface="Helvetica Neue"/>
              </a:rPr>
              <a:t>8.Positive Prediction Value--78.62%</a:t>
            </a:r>
          </a:p>
          <a:p>
            <a:pPr algn="l"/>
            <a:r>
              <a:rPr lang="en-US" b="0" i="0" dirty="0">
                <a:effectLst/>
                <a:latin typeface="Helvetica Neue"/>
              </a:rPr>
              <a:t>9.Negative Prediction Value--81.91%</a:t>
            </a:r>
          </a:p>
          <a:p>
            <a:pPr algn="l"/>
            <a:r>
              <a:rPr lang="en-US" b="0" i="0" dirty="0">
                <a:effectLst/>
                <a:latin typeface="Helvetica Neue"/>
              </a:rPr>
              <a:t>10.F1_Score--75.06%</a:t>
            </a:r>
          </a:p>
        </p:txBody>
      </p:sp>
      <p:sp>
        <p:nvSpPr>
          <p:cNvPr id="11" name="Rectangle 10">
            <a:extLst>
              <a:ext uri="{FF2B5EF4-FFF2-40B4-BE49-F238E27FC236}">
                <a16:creationId xmlns:a16="http://schemas.microsoft.com/office/drawing/2014/main" id="{30B33560-7C12-BBC2-7E50-EB7741E06867}"/>
              </a:ext>
            </a:extLst>
          </p:cNvPr>
          <p:cNvSpPr/>
          <p:nvPr/>
        </p:nvSpPr>
        <p:spPr>
          <a:xfrm>
            <a:off x="5221358" y="2696194"/>
            <a:ext cx="5380381" cy="446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Metrics Score on Test Data Set are</a:t>
            </a:r>
            <a:endParaRPr lang="en-IN"/>
          </a:p>
        </p:txBody>
      </p:sp>
      <p:sp>
        <p:nvSpPr>
          <p:cNvPr id="13" name="TextBox 12">
            <a:extLst>
              <a:ext uri="{FF2B5EF4-FFF2-40B4-BE49-F238E27FC236}">
                <a16:creationId xmlns:a16="http://schemas.microsoft.com/office/drawing/2014/main" id="{49AE0A50-EF6D-5C4B-50E4-74336AB6C92E}"/>
              </a:ext>
            </a:extLst>
          </p:cNvPr>
          <p:cNvSpPr txBox="1"/>
          <p:nvPr/>
        </p:nvSpPr>
        <p:spPr>
          <a:xfrm>
            <a:off x="5459896" y="3298284"/>
            <a:ext cx="6096000" cy="2862322"/>
          </a:xfrm>
          <a:prstGeom prst="rect">
            <a:avLst/>
          </a:prstGeom>
          <a:noFill/>
        </p:spPr>
        <p:txBody>
          <a:bodyPr wrap="square">
            <a:spAutoFit/>
          </a:bodyPr>
          <a:lstStyle/>
          <a:p>
            <a:pPr algn="l"/>
            <a:r>
              <a:rPr lang="en-US" b="0" i="0" dirty="0">
                <a:effectLst/>
                <a:latin typeface="Helvetica Neue"/>
              </a:rPr>
              <a:t>1.Accurracy--80.38%</a:t>
            </a:r>
          </a:p>
          <a:p>
            <a:pPr algn="l"/>
            <a:r>
              <a:rPr lang="en-US" b="0" i="0" dirty="0">
                <a:effectLst/>
                <a:latin typeface="Helvetica Neue"/>
              </a:rPr>
              <a:t>2.Sensitivity--81.14%</a:t>
            </a:r>
          </a:p>
          <a:p>
            <a:pPr algn="l"/>
            <a:r>
              <a:rPr lang="en-US" b="0" i="0" dirty="0">
                <a:effectLst/>
                <a:latin typeface="Helvetica Neue"/>
              </a:rPr>
              <a:t>3.Specificity--81.41%</a:t>
            </a:r>
          </a:p>
          <a:p>
            <a:pPr algn="l"/>
            <a:r>
              <a:rPr lang="en-US" b="0" i="0" dirty="0">
                <a:effectLst/>
                <a:latin typeface="Helvetica Neue"/>
              </a:rPr>
              <a:t>4.Precision--70.51%</a:t>
            </a:r>
          </a:p>
          <a:p>
            <a:pPr algn="l"/>
            <a:r>
              <a:rPr lang="en-US" b="0" i="0" dirty="0">
                <a:effectLst/>
                <a:latin typeface="Helvetica Neue"/>
              </a:rPr>
              <a:t>5.Recall-79.06%</a:t>
            </a:r>
          </a:p>
          <a:p>
            <a:pPr algn="l"/>
            <a:r>
              <a:rPr lang="en-US" b="0" i="0" dirty="0">
                <a:effectLst/>
                <a:latin typeface="Helvetica Neue"/>
              </a:rPr>
              <a:t>6.True Positive rate--80.18%</a:t>
            </a:r>
          </a:p>
          <a:p>
            <a:pPr algn="l"/>
            <a:r>
              <a:rPr lang="en-US" b="0" i="0" dirty="0">
                <a:effectLst/>
                <a:latin typeface="Helvetica Neue"/>
              </a:rPr>
              <a:t>7.False Positive Rate--18.85%</a:t>
            </a:r>
          </a:p>
          <a:p>
            <a:pPr algn="l"/>
            <a:r>
              <a:rPr lang="en-US" b="0" i="0" dirty="0">
                <a:effectLst/>
                <a:latin typeface="Helvetica Neue"/>
              </a:rPr>
              <a:t>8.Positive Prediction Value--79.06%</a:t>
            </a:r>
          </a:p>
          <a:p>
            <a:pPr algn="l"/>
            <a:r>
              <a:rPr lang="en-US" b="0" i="0" dirty="0">
                <a:effectLst/>
                <a:latin typeface="Helvetica Neue"/>
              </a:rPr>
              <a:t>9.Negative Prediction Value--87.17%</a:t>
            </a:r>
          </a:p>
          <a:p>
            <a:pPr algn="l"/>
            <a:r>
              <a:rPr lang="en-US" b="0" i="0" dirty="0">
                <a:effectLst/>
                <a:latin typeface="Helvetica Neue"/>
              </a:rPr>
              <a:t>10.F1_Score--74.54%</a:t>
            </a:r>
          </a:p>
        </p:txBody>
      </p:sp>
    </p:spTree>
    <p:extLst>
      <p:ext uri="{BB962C8B-B14F-4D97-AF65-F5344CB8AC3E}">
        <p14:creationId xmlns:p14="http://schemas.microsoft.com/office/powerpoint/2010/main" val="3684069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CB2A87-6CA2-061A-24BA-374F552AF314}"/>
              </a:ext>
            </a:extLst>
          </p:cNvPr>
          <p:cNvSpPr txBox="1"/>
          <p:nvPr/>
        </p:nvSpPr>
        <p:spPr>
          <a:xfrm>
            <a:off x="2345635" y="345421"/>
            <a:ext cx="609600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ROC Curve</a:t>
            </a:r>
          </a:p>
        </p:txBody>
      </p:sp>
      <p:pic>
        <p:nvPicPr>
          <p:cNvPr id="5" name="Picture 4">
            <a:extLst>
              <a:ext uri="{FF2B5EF4-FFF2-40B4-BE49-F238E27FC236}">
                <a16:creationId xmlns:a16="http://schemas.microsoft.com/office/drawing/2014/main" id="{F065473C-2732-EDA9-1555-A9A5A06A9750}"/>
              </a:ext>
            </a:extLst>
          </p:cNvPr>
          <p:cNvPicPr>
            <a:picLocks noChangeAspect="1"/>
          </p:cNvPicPr>
          <p:nvPr/>
        </p:nvPicPr>
        <p:blipFill>
          <a:blip r:embed="rId2"/>
          <a:stretch>
            <a:fillRect/>
          </a:stretch>
        </p:blipFill>
        <p:spPr>
          <a:xfrm>
            <a:off x="0" y="868641"/>
            <a:ext cx="5751443" cy="3724990"/>
          </a:xfrm>
          <a:prstGeom prst="rect">
            <a:avLst/>
          </a:prstGeom>
        </p:spPr>
      </p:pic>
      <p:pic>
        <p:nvPicPr>
          <p:cNvPr id="7" name="Picture 6">
            <a:extLst>
              <a:ext uri="{FF2B5EF4-FFF2-40B4-BE49-F238E27FC236}">
                <a16:creationId xmlns:a16="http://schemas.microsoft.com/office/drawing/2014/main" id="{F4C50C91-938C-9300-DBEA-B0CEEE1976AC}"/>
              </a:ext>
            </a:extLst>
          </p:cNvPr>
          <p:cNvPicPr>
            <a:picLocks noChangeAspect="1"/>
          </p:cNvPicPr>
          <p:nvPr/>
        </p:nvPicPr>
        <p:blipFill>
          <a:blip r:embed="rId3"/>
          <a:stretch>
            <a:fillRect/>
          </a:stretch>
        </p:blipFill>
        <p:spPr>
          <a:xfrm>
            <a:off x="5751443" y="868641"/>
            <a:ext cx="6440556" cy="3724990"/>
          </a:xfrm>
          <a:prstGeom prst="rect">
            <a:avLst/>
          </a:prstGeom>
        </p:spPr>
      </p:pic>
      <p:sp>
        <p:nvSpPr>
          <p:cNvPr id="9" name="TextBox 8">
            <a:extLst>
              <a:ext uri="{FF2B5EF4-FFF2-40B4-BE49-F238E27FC236}">
                <a16:creationId xmlns:a16="http://schemas.microsoft.com/office/drawing/2014/main" id="{002E8C11-0322-2032-78C1-35CF7B5240FE}"/>
              </a:ext>
            </a:extLst>
          </p:cNvPr>
          <p:cNvSpPr txBox="1"/>
          <p:nvPr/>
        </p:nvSpPr>
        <p:spPr>
          <a:xfrm>
            <a:off x="119268" y="4593631"/>
            <a:ext cx="10840279" cy="923330"/>
          </a:xfrm>
          <a:prstGeom prst="rect">
            <a:avLst/>
          </a:prstGeom>
          <a:noFill/>
        </p:spPr>
        <p:txBody>
          <a:bodyPr wrap="square">
            <a:spAutoFit/>
          </a:bodyPr>
          <a:lstStyle/>
          <a:p>
            <a:r>
              <a:rPr lang="en-US" dirty="0"/>
              <a:t>• Here figure shows that the area under the ROC curve is 0.88 which seems good.</a:t>
            </a:r>
          </a:p>
          <a:p>
            <a:r>
              <a:rPr lang="en-US" dirty="0"/>
              <a:t> </a:t>
            </a:r>
          </a:p>
          <a:p>
            <a:r>
              <a:rPr lang="en-US" dirty="0"/>
              <a:t>• Found optimal cut-off point at 0.35</a:t>
            </a:r>
            <a:endParaRPr lang="en-IN" dirty="0"/>
          </a:p>
        </p:txBody>
      </p:sp>
    </p:spTree>
    <p:extLst>
      <p:ext uri="{BB962C8B-B14F-4D97-AF65-F5344CB8AC3E}">
        <p14:creationId xmlns:p14="http://schemas.microsoft.com/office/powerpoint/2010/main" val="339797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2061F9-F8CD-7942-40EA-FBD55F7F7714}"/>
              </a:ext>
            </a:extLst>
          </p:cNvPr>
          <p:cNvSpPr txBox="1"/>
          <p:nvPr/>
        </p:nvSpPr>
        <p:spPr>
          <a:xfrm>
            <a:off x="251790" y="1086752"/>
            <a:ext cx="8123583" cy="5355312"/>
          </a:xfrm>
          <a:prstGeom prst="rect">
            <a:avLst/>
          </a:prstGeom>
          <a:noFill/>
        </p:spPr>
        <p:txBody>
          <a:bodyPr wrap="square">
            <a:spAutoFit/>
          </a:bodyPr>
          <a:lstStyle/>
          <a:p>
            <a:r>
              <a:rPr lang="en-US" dirty="0"/>
              <a:t>It was found that the variables that mattered the most in the potential buyers are ( Almost In descending order) :</a:t>
            </a:r>
          </a:p>
          <a:p>
            <a:endParaRPr lang="en-US" dirty="0"/>
          </a:p>
          <a:p>
            <a:pPr marL="285750" indent="-285750">
              <a:buFont typeface="Wingdings" panose="05000000000000000000" pitchFamily="2" charset="2"/>
              <a:buChar char="Ø"/>
            </a:pPr>
            <a:r>
              <a:rPr lang="en-US" dirty="0"/>
              <a:t> The total time spend on the Website.</a:t>
            </a:r>
          </a:p>
          <a:p>
            <a:endParaRPr lang="en-US" dirty="0"/>
          </a:p>
          <a:p>
            <a:pPr marL="285750" indent="-285750">
              <a:buFont typeface="Wingdings" panose="05000000000000000000" pitchFamily="2" charset="2"/>
              <a:buChar char="Ø"/>
            </a:pPr>
            <a:r>
              <a:rPr lang="en-US" dirty="0"/>
              <a:t> When the lead source was:</a:t>
            </a:r>
          </a:p>
          <a:p>
            <a:r>
              <a:rPr lang="en-US" dirty="0"/>
              <a:t> a. Welingak website</a:t>
            </a:r>
          </a:p>
          <a:p>
            <a:r>
              <a:rPr lang="en-US" dirty="0"/>
              <a:t> b. Reference</a:t>
            </a:r>
          </a:p>
          <a:p>
            <a:r>
              <a:rPr lang="en-US" dirty="0"/>
              <a:t> c. Olark chat </a:t>
            </a:r>
          </a:p>
          <a:p>
            <a:pPr marL="285750" indent="-285750">
              <a:buFont typeface="Wingdings" panose="05000000000000000000" pitchFamily="2" charset="2"/>
              <a:buChar char="Ø"/>
            </a:pPr>
            <a:r>
              <a:rPr lang="en-US" dirty="0"/>
              <a:t>When the last activity was: </a:t>
            </a:r>
          </a:p>
          <a:p>
            <a:pPr marL="342900" indent="-342900">
              <a:buAutoNum type="alphaLcPeriod"/>
            </a:pPr>
            <a:r>
              <a:rPr lang="en-US" dirty="0"/>
              <a:t>Phone Conversation</a:t>
            </a:r>
          </a:p>
          <a:p>
            <a:pPr marL="342900" indent="-342900">
              <a:buAutoNum type="alphaLcPeriod"/>
            </a:pPr>
            <a:r>
              <a:rPr lang="en-US" dirty="0"/>
              <a:t> b. SMS</a:t>
            </a:r>
          </a:p>
          <a:p>
            <a:pPr marL="342900" indent="-342900">
              <a:buAutoNum type="alphaLcPeriod"/>
            </a:pPr>
            <a:r>
              <a:rPr lang="en-US" dirty="0"/>
              <a:t> c. Olark chat conversation</a:t>
            </a:r>
          </a:p>
          <a:p>
            <a:endParaRPr lang="en-US" dirty="0"/>
          </a:p>
          <a:p>
            <a:pPr marL="285750" indent="-285750">
              <a:buFont typeface="Wingdings" panose="05000000000000000000" pitchFamily="2" charset="2"/>
              <a:buChar char="Ø"/>
            </a:pPr>
            <a:r>
              <a:rPr lang="en-US" dirty="0"/>
              <a:t> When their current occupation is as a working professional.</a:t>
            </a:r>
          </a:p>
          <a:p>
            <a:pPr marL="285750" indent="-285750">
              <a:buFont typeface="Wingdings" panose="05000000000000000000" pitchFamily="2" charset="2"/>
              <a:buChar char="Ø"/>
            </a:pPr>
            <a:r>
              <a:rPr lang="en-US" dirty="0"/>
              <a:t>  When the lead origin is Landing page Submission </a:t>
            </a:r>
          </a:p>
          <a:p>
            <a:pPr marL="285750" indent="-285750">
              <a:buFont typeface="Wingdings" panose="05000000000000000000" pitchFamily="2" charset="2"/>
              <a:buChar char="Ø"/>
            </a:pPr>
            <a:endParaRPr lang="en-US" dirty="0"/>
          </a:p>
          <a:p>
            <a:r>
              <a:rPr lang="en-US" dirty="0"/>
              <a:t>With all these Observations X Education will be easily able to identify potential leads and convert them into successful buyers. </a:t>
            </a:r>
            <a:endParaRPr lang="en-IN" dirty="0"/>
          </a:p>
        </p:txBody>
      </p:sp>
      <p:sp>
        <p:nvSpPr>
          <p:cNvPr id="5" name="TextBox 4">
            <a:extLst>
              <a:ext uri="{FF2B5EF4-FFF2-40B4-BE49-F238E27FC236}">
                <a16:creationId xmlns:a16="http://schemas.microsoft.com/office/drawing/2014/main" id="{7512BDFB-9C67-A64F-4240-5A266706502D}"/>
              </a:ext>
            </a:extLst>
          </p:cNvPr>
          <p:cNvSpPr txBox="1"/>
          <p:nvPr/>
        </p:nvSpPr>
        <p:spPr>
          <a:xfrm>
            <a:off x="2902226" y="415936"/>
            <a:ext cx="609600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Summary</a:t>
            </a:r>
          </a:p>
        </p:txBody>
      </p:sp>
    </p:spTree>
    <p:extLst>
      <p:ext uri="{BB962C8B-B14F-4D97-AF65-F5344CB8AC3E}">
        <p14:creationId xmlns:p14="http://schemas.microsoft.com/office/powerpoint/2010/main" val="1168525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417140-9A99-DC5A-6708-B50C6B6A41EC}"/>
              </a:ext>
            </a:extLst>
          </p:cNvPr>
          <p:cNvSpPr txBox="1"/>
          <p:nvPr/>
        </p:nvSpPr>
        <p:spPr>
          <a:xfrm>
            <a:off x="1722785" y="648802"/>
            <a:ext cx="6096000" cy="1323439"/>
          </a:xfrm>
          <a:prstGeom prst="rect">
            <a:avLst/>
          </a:prstGeom>
          <a:noFill/>
        </p:spPr>
        <p:txBody>
          <a:bodyPr wrap="square">
            <a:spAutoFit/>
          </a:bodyPr>
          <a:lstStyle/>
          <a:p>
            <a:r>
              <a:rPr lang="en-IN" sz="4000" b="1" dirty="0">
                <a:latin typeface="Arial" panose="020B0604020202020204" pitchFamily="34" charset="0"/>
                <a:cs typeface="Arial" panose="020B0604020202020204" pitchFamily="34" charset="0"/>
              </a:rPr>
              <a:t>Problem Statement</a:t>
            </a:r>
          </a:p>
          <a:p>
            <a:endParaRPr lang="en-IN" sz="40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F2B63C0-3989-45EC-E92C-AB1EB2883AE2}"/>
              </a:ext>
            </a:extLst>
          </p:cNvPr>
          <p:cNvSpPr txBox="1"/>
          <p:nvPr/>
        </p:nvSpPr>
        <p:spPr>
          <a:xfrm>
            <a:off x="702367" y="1784466"/>
            <a:ext cx="7593494" cy="4093428"/>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X Education sells online courses to industry professionals.</a:t>
            </a:r>
          </a:p>
          <a:p>
            <a:r>
              <a:rPr lang="en-US" sz="2000" dirty="0">
                <a:latin typeface="Arial" panose="020B0604020202020204" pitchFamily="34" charset="0"/>
                <a:cs typeface="Arial" panose="020B0604020202020204" pitchFamily="34" charset="0"/>
              </a:rPr>
              <a:t> </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 X Education gets a lot of leads, its lead conversion rate is very poor. For Ex., if the X Education acquire 100 leads in a day, only 30 of them are converted.</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  To make this process more efficient, the company wishes to identify the most potential leads, also known as ‘Hot Leads’.</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  If they successfully identify this set of leads, the lead conversion rate should go up as the sales team will now be focusing more on communicating with the potential leads rather than making calls to everyone.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53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CCF368-4CCC-6734-446E-7339ED0C4EF2}"/>
              </a:ext>
            </a:extLst>
          </p:cNvPr>
          <p:cNvSpPr txBox="1"/>
          <p:nvPr/>
        </p:nvSpPr>
        <p:spPr>
          <a:xfrm>
            <a:off x="1086679" y="1727538"/>
            <a:ext cx="6096000" cy="2862322"/>
          </a:xfrm>
          <a:prstGeom prst="rect">
            <a:avLst/>
          </a:prstGeom>
          <a:noFill/>
        </p:spPr>
        <p:txBody>
          <a:bodyPr wrap="square">
            <a:spAutoFit/>
          </a:bodyPr>
          <a:lstStyle/>
          <a:p>
            <a:pPr marL="285750" indent="-285750">
              <a:buFont typeface="Wingdings" panose="05000000000000000000" pitchFamily="2" charset="2"/>
              <a:buChar char="Ø"/>
            </a:pPr>
            <a:r>
              <a:rPr lang="en-US" dirty="0"/>
              <a:t> </a:t>
            </a:r>
            <a:r>
              <a:rPr lang="en-US" dirty="0">
                <a:latin typeface="Arial" panose="020B0604020202020204" pitchFamily="34" charset="0"/>
                <a:cs typeface="Arial" panose="020B0604020202020204" pitchFamily="34" charset="0"/>
              </a:rPr>
              <a:t>X Education wants to identify the most promising leads, i.e., the leads that are most likely to convert into paying customers.</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 The company requires a model wherein a lead score will be assigned to each of the leads such that the customers with higher lead score have a higher conversion chance of being converted and the customers with lower lead score have a lower conversion chance</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B4EFF0E-DF72-A83A-D177-77D173CE2736}"/>
              </a:ext>
            </a:extLst>
          </p:cNvPr>
          <p:cNvSpPr txBox="1"/>
          <p:nvPr/>
        </p:nvSpPr>
        <p:spPr>
          <a:xfrm>
            <a:off x="1417982" y="716482"/>
            <a:ext cx="609600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Business Objective</a:t>
            </a:r>
          </a:p>
        </p:txBody>
      </p:sp>
    </p:spTree>
    <p:extLst>
      <p:ext uri="{BB962C8B-B14F-4D97-AF65-F5344CB8AC3E}">
        <p14:creationId xmlns:p14="http://schemas.microsoft.com/office/powerpoint/2010/main" val="276228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6D87C4-740A-6356-5962-6AE1A0CC99A9}"/>
              </a:ext>
            </a:extLst>
          </p:cNvPr>
          <p:cNvSpPr txBox="1"/>
          <p:nvPr/>
        </p:nvSpPr>
        <p:spPr>
          <a:xfrm>
            <a:off x="1007166" y="557455"/>
            <a:ext cx="609600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Approach Towards Solution</a:t>
            </a:r>
          </a:p>
        </p:txBody>
      </p:sp>
      <p:sp>
        <p:nvSpPr>
          <p:cNvPr id="5" name="TextBox 4">
            <a:extLst>
              <a:ext uri="{FF2B5EF4-FFF2-40B4-BE49-F238E27FC236}">
                <a16:creationId xmlns:a16="http://schemas.microsoft.com/office/drawing/2014/main" id="{4CD9AA29-76F4-E2D3-5CB7-2161F1188E44}"/>
              </a:ext>
            </a:extLst>
          </p:cNvPr>
          <p:cNvSpPr txBox="1"/>
          <p:nvPr/>
        </p:nvSpPr>
        <p:spPr>
          <a:xfrm>
            <a:off x="742122" y="1571105"/>
            <a:ext cx="6096000" cy="5016758"/>
          </a:xfrm>
          <a:prstGeom prst="rect">
            <a:avLst/>
          </a:prstGeom>
          <a:noFill/>
        </p:spPr>
        <p:txBody>
          <a:bodyPr wrap="square">
            <a:spAutoFit/>
          </a:bodyPr>
          <a:lstStyle/>
          <a:p>
            <a:pPr marL="285750" indent="-285750">
              <a:buFont typeface="Wingdings" panose="05000000000000000000" pitchFamily="2" charset="2"/>
              <a:buChar char="Ø"/>
            </a:pPr>
            <a:r>
              <a:rPr lang="en-IN" sz="1600" b="1" dirty="0">
                <a:latin typeface="Arial" panose="020B0604020202020204" pitchFamily="34" charset="0"/>
                <a:cs typeface="Arial" panose="020B0604020202020204" pitchFamily="34" charset="0"/>
              </a:rPr>
              <a:t>Data Preparation </a:t>
            </a:r>
          </a:p>
          <a:p>
            <a:pPr marL="285750" indent="-285750">
              <a:buFont typeface="Wingdings" panose="05000000000000000000" pitchFamily="2" charset="2"/>
              <a:buChar char="§"/>
            </a:pPr>
            <a:r>
              <a:rPr lang="en-IN" sz="1600" dirty="0">
                <a:latin typeface="Arial" panose="020B0604020202020204" pitchFamily="34" charset="0"/>
                <a:cs typeface="Arial" panose="020B0604020202020204" pitchFamily="34" charset="0"/>
              </a:rPr>
              <a:t>Checking &amp; handling Null Values/ Duplicate Data </a:t>
            </a:r>
          </a:p>
          <a:p>
            <a:pPr marL="285750" indent="-285750">
              <a:buFont typeface="Wingdings" panose="05000000000000000000" pitchFamily="2" charset="2"/>
              <a:buChar char="§"/>
            </a:pPr>
            <a:r>
              <a:rPr lang="en-IN" sz="1600" dirty="0">
                <a:latin typeface="Arial" panose="020B0604020202020204" pitchFamily="34" charset="0"/>
                <a:cs typeface="Arial" panose="020B0604020202020204" pitchFamily="34" charset="0"/>
              </a:rPr>
              <a:t> Reading &amp; inspecting data</a:t>
            </a:r>
          </a:p>
          <a:p>
            <a:pPr marL="285750" indent="-285750">
              <a:buFont typeface="Wingdings" panose="05000000000000000000" pitchFamily="2" charset="2"/>
              <a:buChar char="§"/>
            </a:pPr>
            <a:r>
              <a:rPr lang="en-IN" sz="1600" dirty="0">
                <a:latin typeface="Arial" panose="020B0604020202020204" pitchFamily="34" charset="0"/>
                <a:cs typeface="Arial" panose="020B0604020202020204" pitchFamily="34" charset="0"/>
              </a:rPr>
              <a:t> Dropping columns having large number of Null values and imputation of null values if required.  </a:t>
            </a:r>
          </a:p>
          <a:p>
            <a:pPr marL="285750" indent="-285750">
              <a:buFont typeface="Wingdings" panose="05000000000000000000" pitchFamily="2" charset="2"/>
              <a:buChar char="§"/>
            </a:pPr>
            <a:r>
              <a:rPr lang="en-IN" sz="1600" dirty="0">
                <a:latin typeface="Arial" panose="020B0604020202020204" pitchFamily="34" charset="0"/>
                <a:cs typeface="Arial" panose="020B0604020202020204" pitchFamily="34" charset="0"/>
              </a:rPr>
              <a:t>Checking &amp; handling outliers. </a:t>
            </a:r>
          </a:p>
          <a:p>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b="1" dirty="0">
                <a:latin typeface="Arial" panose="020B0604020202020204" pitchFamily="34" charset="0"/>
                <a:cs typeface="Arial" panose="020B0604020202020204" pitchFamily="34" charset="0"/>
              </a:rPr>
              <a:t> EDA  </a:t>
            </a:r>
          </a:p>
          <a:p>
            <a:pPr marL="285750" indent="-285750">
              <a:buFont typeface="Wingdings" panose="05000000000000000000" pitchFamily="2" charset="2"/>
              <a:buChar char="§"/>
            </a:pPr>
            <a:r>
              <a:rPr lang="en-IN" sz="1600" dirty="0">
                <a:latin typeface="Arial" panose="020B0604020202020204" pitchFamily="34" charset="0"/>
                <a:cs typeface="Arial" panose="020B0604020202020204" pitchFamily="34" charset="0"/>
              </a:rPr>
              <a:t>Univariate Analysis </a:t>
            </a:r>
          </a:p>
          <a:p>
            <a:pPr marL="285750" indent="-285750">
              <a:buFont typeface="Wingdings" panose="05000000000000000000" pitchFamily="2" charset="2"/>
              <a:buChar char="§"/>
            </a:pPr>
            <a:r>
              <a:rPr lang="en-IN" sz="1600" dirty="0">
                <a:latin typeface="Arial" panose="020B0604020202020204" pitchFamily="34" charset="0"/>
                <a:cs typeface="Arial" panose="020B0604020202020204" pitchFamily="34" charset="0"/>
              </a:rPr>
              <a:t> Bi-variate Analysis </a:t>
            </a:r>
          </a:p>
          <a:p>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 Dummy Variables, Correlation Matrix Analysis &amp; Encoding of the data. </a:t>
            </a: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 Train-Test Split, Feature Scaling </a:t>
            </a: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Model building using Logistic Regression and RFE Technique, fine manual tuning using VIF score and P-values </a:t>
            </a: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 Evaluation of Model using Sensitivity, Specificity, Precision, Recall and F1_Score metrics </a:t>
            </a: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Model Presentation </a:t>
            </a: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 Conclusions and recommendations </a:t>
            </a:r>
          </a:p>
        </p:txBody>
      </p:sp>
    </p:spTree>
    <p:extLst>
      <p:ext uri="{BB962C8B-B14F-4D97-AF65-F5344CB8AC3E}">
        <p14:creationId xmlns:p14="http://schemas.microsoft.com/office/powerpoint/2010/main" val="34691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6ED859-7CDE-6A5A-DA46-91B523B22612}"/>
              </a:ext>
            </a:extLst>
          </p:cNvPr>
          <p:cNvSpPr txBox="1"/>
          <p:nvPr/>
        </p:nvSpPr>
        <p:spPr>
          <a:xfrm>
            <a:off x="1033669" y="451438"/>
            <a:ext cx="6096000" cy="52322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Data Cleaning &amp; Manipulation</a:t>
            </a:r>
          </a:p>
        </p:txBody>
      </p:sp>
      <p:sp>
        <p:nvSpPr>
          <p:cNvPr id="5" name="TextBox 4">
            <a:extLst>
              <a:ext uri="{FF2B5EF4-FFF2-40B4-BE49-F238E27FC236}">
                <a16:creationId xmlns:a16="http://schemas.microsoft.com/office/drawing/2014/main" id="{A160DD28-FC5F-1891-4D21-27CBD2E0B85C}"/>
              </a:ext>
            </a:extLst>
          </p:cNvPr>
          <p:cNvSpPr txBox="1"/>
          <p:nvPr/>
        </p:nvSpPr>
        <p:spPr>
          <a:xfrm>
            <a:off x="874643" y="1509525"/>
            <a:ext cx="6096000" cy="4801314"/>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Total Number of Rows are 9240 and columns are 37.</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Standardizing names of the columns by removing extra spaces.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 Replaced “Select” option with NaN.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Dropped columns having for than 45% null values.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 Imputed remaining missing values of categorical variable through Mode.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Outliers in Numerical Variable are removed by keeping to 99 Percentile Values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Dropped columns which have very less significance as per business requirement.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239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724254-6455-8FD0-FEEA-2D296D62FDBC}"/>
              </a:ext>
            </a:extLst>
          </p:cNvPr>
          <p:cNvPicPr>
            <a:picLocks noChangeAspect="1"/>
          </p:cNvPicPr>
          <p:nvPr/>
        </p:nvPicPr>
        <p:blipFill>
          <a:blip r:embed="rId2"/>
          <a:stretch>
            <a:fillRect/>
          </a:stretch>
        </p:blipFill>
        <p:spPr>
          <a:xfrm>
            <a:off x="-65707" y="842136"/>
            <a:ext cx="12257707" cy="4631012"/>
          </a:xfrm>
          <a:prstGeom prst="rect">
            <a:avLst/>
          </a:prstGeom>
        </p:spPr>
      </p:pic>
      <p:sp>
        <p:nvSpPr>
          <p:cNvPr id="5" name="TextBox 4">
            <a:extLst>
              <a:ext uri="{FF2B5EF4-FFF2-40B4-BE49-F238E27FC236}">
                <a16:creationId xmlns:a16="http://schemas.microsoft.com/office/drawing/2014/main" id="{32611A16-8F87-D61D-8E32-29025B88C3BD}"/>
              </a:ext>
            </a:extLst>
          </p:cNvPr>
          <p:cNvSpPr txBox="1"/>
          <p:nvPr/>
        </p:nvSpPr>
        <p:spPr>
          <a:xfrm>
            <a:off x="3210339" y="318916"/>
            <a:ext cx="612913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EDA (Univariate Analysis)</a:t>
            </a:r>
          </a:p>
        </p:txBody>
      </p:sp>
      <p:sp>
        <p:nvSpPr>
          <p:cNvPr id="7" name="TextBox 6">
            <a:extLst>
              <a:ext uri="{FF2B5EF4-FFF2-40B4-BE49-F238E27FC236}">
                <a16:creationId xmlns:a16="http://schemas.microsoft.com/office/drawing/2014/main" id="{29F03D16-F1CA-6856-0A26-15D5ED69C170}"/>
              </a:ext>
            </a:extLst>
          </p:cNvPr>
          <p:cNvSpPr txBox="1"/>
          <p:nvPr/>
        </p:nvSpPr>
        <p:spPr>
          <a:xfrm>
            <a:off x="609600" y="5820293"/>
            <a:ext cx="11582400" cy="923330"/>
          </a:xfrm>
          <a:prstGeom prst="rect">
            <a:avLst/>
          </a:prstGeom>
          <a:noFill/>
        </p:spPr>
        <p:txBody>
          <a:bodyPr wrap="square">
            <a:spAutoFit/>
          </a:bodyPr>
          <a:lstStyle/>
          <a:p>
            <a:pPr marL="285750" indent="-285750">
              <a:buFont typeface="Wingdings" panose="05000000000000000000" pitchFamily="2" charset="2"/>
              <a:buChar char="§"/>
            </a:pPr>
            <a:r>
              <a:rPr lang="en-US" dirty="0"/>
              <a:t>In “Specialization column” we can see the majority counts is Others. </a:t>
            </a:r>
          </a:p>
          <a:p>
            <a:pPr marL="285750" indent="-285750">
              <a:buFont typeface="Wingdings" panose="05000000000000000000" pitchFamily="2" charset="2"/>
              <a:buChar char="§"/>
            </a:pPr>
            <a:r>
              <a:rPr lang="en-US" dirty="0"/>
              <a:t> In column "What_is_your_current_occupation" we can see that the majority of customers are Unemployed.</a:t>
            </a:r>
          </a:p>
          <a:p>
            <a:pPr marL="285750" indent="-285750">
              <a:buFont typeface="Wingdings" panose="05000000000000000000" pitchFamily="2" charset="2"/>
              <a:buChar char="§"/>
            </a:pPr>
            <a:r>
              <a:rPr lang="en-US" dirty="0"/>
              <a:t> In “What matters most” column the priority is better career prospects.</a:t>
            </a:r>
            <a:endParaRPr lang="en-IN" dirty="0"/>
          </a:p>
        </p:txBody>
      </p:sp>
    </p:spTree>
    <p:extLst>
      <p:ext uri="{BB962C8B-B14F-4D97-AF65-F5344CB8AC3E}">
        <p14:creationId xmlns:p14="http://schemas.microsoft.com/office/powerpoint/2010/main" val="3766195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86D50-204B-A072-7469-E3BE0324F487}"/>
              </a:ext>
            </a:extLst>
          </p:cNvPr>
          <p:cNvPicPr>
            <a:picLocks noChangeAspect="1"/>
          </p:cNvPicPr>
          <p:nvPr/>
        </p:nvPicPr>
        <p:blipFill>
          <a:blip r:embed="rId2"/>
          <a:stretch>
            <a:fillRect/>
          </a:stretch>
        </p:blipFill>
        <p:spPr>
          <a:xfrm>
            <a:off x="0" y="749372"/>
            <a:ext cx="12192000" cy="4505325"/>
          </a:xfrm>
          <a:prstGeom prst="rect">
            <a:avLst/>
          </a:prstGeom>
        </p:spPr>
      </p:pic>
      <p:sp>
        <p:nvSpPr>
          <p:cNvPr id="5" name="TextBox 4">
            <a:extLst>
              <a:ext uri="{FF2B5EF4-FFF2-40B4-BE49-F238E27FC236}">
                <a16:creationId xmlns:a16="http://schemas.microsoft.com/office/drawing/2014/main" id="{E457DBA2-1E0C-2B31-A4FF-7788CE55C4BE}"/>
              </a:ext>
            </a:extLst>
          </p:cNvPr>
          <p:cNvSpPr txBox="1"/>
          <p:nvPr/>
        </p:nvSpPr>
        <p:spPr>
          <a:xfrm>
            <a:off x="2809460" y="226152"/>
            <a:ext cx="609600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EDA (Univariate Analysis)</a:t>
            </a:r>
          </a:p>
        </p:txBody>
      </p:sp>
      <p:sp>
        <p:nvSpPr>
          <p:cNvPr id="7" name="TextBox 6">
            <a:extLst>
              <a:ext uri="{FF2B5EF4-FFF2-40B4-BE49-F238E27FC236}">
                <a16:creationId xmlns:a16="http://schemas.microsoft.com/office/drawing/2014/main" id="{B8006E16-58B9-AF60-54E5-61CEB460F7D1}"/>
              </a:ext>
            </a:extLst>
          </p:cNvPr>
          <p:cNvSpPr txBox="1"/>
          <p:nvPr/>
        </p:nvSpPr>
        <p:spPr>
          <a:xfrm>
            <a:off x="278296" y="5431519"/>
            <a:ext cx="11728174" cy="1200329"/>
          </a:xfrm>
          <a:prstGeom prst="rect">
            <a:avLst/>
          </a:prstGeom>
          <a:noFill/>
        </p:spPr>
        <p:txBody>
          <a:bodyPr wrap="square">
            <a:spAutoFit/>
          </a:bodyPr>
          <a:lstStyle/>
          <a:p>
            <a:pPr marL="285750" indent="-285750">
              <a:buFont typeface="Wingdings" panose="05000000000000000000" pitchFamily="2" charset="2"/>
              <a:buChar char="§"/>
            </a:pPr>
            <a:r>
              <a:rPr lang="en-US" dirty="0"/>
              <a:t>Majority of the potential customers are from India and the column country has missing values so dropping this column as this will not be much helpful in Analysis.</a:t>
            </a:r>
          </a:p>
          <a:p>
            <a:endParaRPr lang="en-US" dirty="0"/>
          </a:p>
          <a:p>
            <a:pPr marL="285750" indent="-285750">
              <a:buFont typeface="Wingdings" panose="05000000000000000000" pitchFamily="2" charset="2"/>
              <a:buChar char="§"/>
            </a:pPr>
            <a:r>
              <a:rPr lang="en-US" dirty="0"/>
              <a:t> We removed outliers by keeping 99 percentile values</a:t>
            </a:r>
            <a:endParaRPr lang="en-IN" dirty="0"/>
          </a:p>
        </p:txBody>
      </p:sp>
    </p:spTree>
    <p:extLst>
      <p:ext uri="{BB962C8B-B14F-4D97-AF65-F5344CB8AC3E}">
        <p14:creationId xmlns:p14="http://schemas.microsoft.com/office/powerpoint/2010/main" val="1760323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E8C847-8EAB-9B1F-24E5-71E90ECAFC9E}"/>
              </a:ext>
            </a:extLst>
          </p:cNvPr>
          <p:cNvSpPr txBox="1"/>
          <p:nvPr/>
        </p:nvSpPr>
        <p:spPr>
          <a:xfrm>
            <a:off x="1683026" y="318916"/>
            <a:ext cx="609600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EDA (Univariate Analysis) </a:t>
            </a:r>
          </a:p>
        </p:txBody>
      </p:sp>
      <p:pic>
        <p:nvPicPr>
          <p:cNvPr id="5" name="Picture 4">
            <a:extLst>
              <a:ext uri="{FF2B5EF4-FFF2-40B4-BE49-F238E27FC236}">
                <a16:creationId xmlns:a16="http://schemas.microsoft.com/office/drawing/2014/main" id="{DFB5A57B-56E6-B0F2-2AB1-13ABBE0D03D2}"/>
              </a:ext>
            </a:extLst>
          </p:cNvPr>
          <p:cNvPicPr>
            <a:picLocks noChangeAspect="1"/>
          </p:cNvPicPr>
          <p:nvPr/>
        </p:nvPicPr>
        <p:blipFill>
          <a:blip r:embed="rId2"/>
          <a:stretch>
            <a:fillRect/>
          </a:stretch>
        </p:blipFill>
        <p:spPr>
          <a:xfrm>
            <a:off x="0" y="842136"/>
            <a:ext cx="12191999" cy="6015864"/>
          </a:xfrm>
          <a:prstGeom prst="rect">
            <a:avLst/>
          </a:prstGeom>
        </p:spPr>
      </p:pic>
      <p:sp>
        <p:nvSpPr>
          <p:cNvPr id="7" name="TextBox 6">
            <a:extLst>
              <a:ext uri="{FF2B5EF4-FFF2-40B4-BE49-F238E27FC236}">
                <a16:creationId xmlns:a16="http://schemas.microsoft.com/office/drawing/2014/main" id="{AA3060C5-858C-589F-7C61-5F52C5A089A8}"/>
              </a:ext>
            </a:extLst>
          </p:cNvPr>
          <p:cNvSpPr txBox="1"/>
          <p:nvPr/>
        </p:nvSpPr>
        <p:spPr>
          <a:xfrm>
            <a:off x="6003235" y="4164640"/>
            <a:ext cx="6188764" cy="1754326"/>
          </a:xfrm>
          <a:prstGeom prst="rect">
            <a:avLst/>
          </a:prstGeom>
          <a:noFill/>
        </p:spPr>
        <p:txBody>
          <a:bodyPr wrap="square">
            <a:spAutoFit/>
          </a:bodyPr>
          <a:lstStyle/>
          <a:p>
            <a:r>
              <a:rPr lang="en-US" dirty="0">
                <a:solidFill>
                  <a:schemeClr val="bg1"/>
                </a:solidFill>
              </a:rPr>
              <a:t>• We can see that there are outliers in the column "Total_Time_Spent_on_Website”. </a:t>
            </a:r>
          </a:p>
          <a:p>
            <a:r>
              <a:rPr lang="en-US" dirty="0">
                <a:solidFill>
                  <a:schemeClr val="bg1"/>
                </a:solidFill>
              </a:rPr>
              <a:t>• We can see that there are outliers present in the column "Page_Views_Per_Visit”.</a:t>
            </a:r>
          </a:p>
          <a:p>
            <a:r>
              <a:rPr lang="en-US" dirty="0">
                <a:solidFill>
                  <a:schemeClr val="bg1"/>
                </a:solidFill>
              </a:rPr>
              <a:t> • We can see that there are outliers present in the column "TotalVisits”</a:t>
            </a:r>
            <a:endParaRPr lang="en-IN" dirty="0">
              <a:solidFill>
                <a:schemeClr val="bg1"/>
              </a:solidFill>
            </a:endParaRPr>
          </a:p>
        </p:txBody>
      </p:sp>
    </p:spTree>
    <p:extLst>
      <p:ext uri="{BB962C8B-B14F-4D97-AF65-F5344CB8AC3E}">
        <p14:creationId xmlns:p14="http://schemas.microsoft.com/office/powerpoint/2010/main" val="91709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D5311A-B12F-9B07-C10F-EFD7B9AED889}"/>
              </a:ext>
            </a:extLst>
          </p:cNvPr>
          <p:cNvSpPr txBox="1"/>
          <p:nvPr/>
        </p:nvSpPr>
        <p:spPr>
          <a:xfrm>
            <a:off x="2080591" y="279160"/>
            <a:ext cx="6096000" cy="523220"/>
          </a:xfrm>
          <a:prstGeom prst="rect">
            <a:avLst/>
          </a:prstGeom>
          <a:noFill/>
        </p:spPr>
        <p:txBody>
          <a:bodyPr wrap="square">
            <a:spAutoFit/>
          </a:bodyPr>
          <a:lstStyle/>
          <a:p>
            <a:r>
              <a:rPr lang="en-IN" sz="2800" dirty="0"/>
              <a:t>EDA (Bivariate Analysis)</a:t>
            </a:r>
            <a:endParaRPr lang="en-IN" sz="28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D0C0C3B-A625-3EDB-F368-257FC988F26E}"/>
              </a:ext>
            </a:extLst>
          </p:cNvPr>
          <p:cNvPicPr>
            <a:picLocks noChangeAspect="1"/>
          </p:cNvPicPr>
          <p:nvPr/>
        </p:nvPicPr>
        <p:blipFill>
          <a:blip r:embed="rId2"/>
          <a:stretch>
            <a:fillRect/>
          </a:stretch>
        </p:blipFill>
        <p:spPr>
          <a:xfrm>
            <a:off x="-1" y="810377"/>
            <a:ext cx="7964557" cy="4314825"/>
          </a:xfrm>
          <a:prstGeom prst="rect">
            <a:avLst/>
          </a:prstGeom>
        </p:spPr>
      </p:pic>
      <p:pic>
        <p:nvPicPr>
          <p:cNvPr id="9" name="Picture 8">
            <a:extLst>
              <a:ext uri="{FF2B5EF4-FFF2-40B4-BE49-F238E27FC236}">
                <a16:creationId xmlns:a16="http://schemas.microsoft.com/office/drawing/2014/main" id="{379D66DB-264E-E1C4-DA42-43AC54F686E3}"/>
              </a:ext>
            </a:extLst>
          </p:cNvPr>
          <p:cNvPicPr>
            <a:picLocks noChangeAspect="1"/>
          </p:cNvPicPr>
          <p:nvPr/>
        </p:nvPicPr>
        <p:blipFill>
          <a:blip r:embed="rId3"/>
          <a:stretch>
            <a:fillRect/>
          </a:stretch>
        </p:blipFill>
        <p:spPr>
          <a:xfrm>
            <a:off x="7964556" y="802380"/>
            <a:ext cx="4227444" cy="4314825"/>
          </a:xfrm>
          <a:prstGeom prst="rect">
            <a:avLst/>
          </a:prstGeom>
        </p:spPr>
      </p:pic>
      <p:sp>
        <p:nvSpPr>
          <p:cNvPr id="11" name="TextBox 10">
            <a:extLst>
              <a:ext uri="{FF2B5EF4-FFF2-40B4-BE49-F238E27FC236}">
                <a16:creationId xmlns:a16="http://schemas.microsoft.com/office/drawing/2014/main" id="{310917E2-E58B-627B-2943-09FAF0AB5E0A}"/>
              </a:ext>
            </a:extLst>
          </p:cNvPr>
          <p:cNvSpPr txBox="1"/>
          <p:nvPr/>
        </p:nvSpPr>
        <p:spPr>
          <a:xfrm>
            <a:off x="132522" y="5133199"/>
            <a:ext cx="11595652" cy="1754326"/>
          </a:xfrm>
          <a:prstGeom prst="rect">
            <a:avLst/>
          </a:prstGeom>
          <a:noFill/>
        </p:spPr>
        <p:txBody>
          <a:bodyPr wrap="square">
            <a:spAutoFit/>
          </a:bodyPr>
          <a:lstStyle/>
          <a:p>
            <a:pPr marL="285750" indent="-285750">
              <a:buFont typeface="Wingdings" panose="05000000000000000000" pitchFamily="2" charset="2"/>
              <a:buChar char="§"/>
            </a:pPr>
            <a:r>
              <a:rPr lang="en-US" dirty="0"/>
              <a:t> Maximum number of leads are generated by Google and Direct Traffic</a:t>
            </a:r>
          </a:p>
          <a:p>
            <a:pPr marL="285750" indent="-285750">
              <a:buFont typeface="Wingdings" panose="05000000000000000000" pitchFamily="2" charset="2"/>
              <a:buChar char="§"/>
            </a:pPr>
            <a:r>
              <a:rPr lang="en-US" dirty="0"/>
              <a:t> Many parameters have less than 5 in counts, combined them as others</a:t>
            </a:r>
          </a:p>
          <a:p>
            <a:pPr marL="285750" indent="-285750">
              <a:buFont typeface="Wingdings" panose="05000000000000000000" pitchFamily="2" charset="2"/>
              <a:buChar char="§"/>
            </a:pPr>
            <a:r>
              <a:rPr lang="en-US" dirty="0"/>
              <a:t> API and Landing Page Submission have 30-35% conversion rate but count of lead originated from them are considerable.</a:t>
            </a:r>
          </a:p>
          <a:p>
            <a:pPr marL="285750" indent="-285750">
              <a:buFont typeface="Wingdings" panose="05000000000000000000" pitchFamily="2" charset="2"/>
              <a:buChar char="§"/>
            </a:pPr>
            <a:r>
              <a:rPr lang="en-US" dirty="0"/>
              <a:t> Lead Add Form has more than 90% conversion rate but count of lead add form are not very high.</a:t>
            </a:r>
          </a:p>
          <a:p>
            <a:pPr marL="285750" indent="-285750">
              <a:buFont typeface="Wingdings" panose="05000000000000000000" pitchFamily="2" charset="2"/>
              <a:buChar char="§"/>
            </a:pPr>
            <a:r>
              <a:rPr lang="en-US" dirty="0"/>
              <a:t> Lead Import are very less in count.</a:t>
            </a:r>
            <a:endParaRPr lang="en-IN" dirty="0"/>
          </a:p>
        </p:txBody>
      </p:sp>
    </p:spTree>
    <p:extLst>
      <p:ext uri="{BB962C8B-B14F-4D97-AF65-F5344CB8AC3E}">
        <p14:creationId xmlns:p14="http://schemas.microsoft.com/office/powerpoint/2010/main" val="756708912"/>
      </p:ext>
    </p:extLst>
  </p:cSld>
  <p:clrMapOvr>
    <a:masterClrMapping/>
  </p:clrMapOvr>
</p:sld>
</file>

<file path=ppt/theme/theme1.xml><?xml version="1.0" encoding="utf-8"?>
<a:theme xmlns:a="http://schemas.openxmlformats.org/drawingml/2006/main" name="Tropic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145</TotalTime>
  <Words>1185</Words>
  <Application>Microsoft Office PowerPoint</Application>
  <PresentationFormat>Widescreen</PresentationFormat>
  <Paragraphs>147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Nova</vt:lpstr>
      <vt:lpstr>Helvetica Neue</vt:lpstr>
      <vt:lpstr>Wingdings</vt:lpstr>
      <vt:lpstr>TropicVTI</vt:lpstr>
      <vt:lpstr>Lead Score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Pooja Mitchell</dc:creator>
  <cp:lastModifiedBy>Pooja Mitchell</cp:lastModifiedBy>
  <cp:revision>8</cp:revision>
  <dcterms:created xsi:type="dcterms:W3CDTF">2022-11-14T08:08:51Z</dcterms:created>
  <dcterms:modified xsi:type="dcterms:W3CDTF">2022-11-14T10:33:56Z</dcterms:modified>
</cp:coreProperties>
</file>