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ooper Hewitt Bold" panose="020B0604020202020204" charset="0"/>
      <p:regular r:id="rId10"/>
    </p:embeddedFont>
    <p:embeddedFont>
      <p:font typeface="Poppins" panose="00000500000000000000" pitchFamily="2" charset="0"/>
      <p:regular r:id="rId11"/>
    </p:embeddedFont>
    <p:embeddedFont>
      <p:font typeface="Poppins Bold" panose="00000800000000000000" charset="0"/>
      <p:regular r:id="rId12"/>
    </p:embeddedFont>
    <p:embeddedFont>
      <p:font typeface="Poppins Medium" panose="00000600000000000000" pitchFamily="2" charset="0"/>
      <p:regular r:id="rId13"/>
    </p:embeddedFont>
    <p:embeddedFont>
      <p:font typeface="Times New Roman Bold" panose="02020803070505020304" pitchFamily="18" charset="0"/>
      <p:regular r:id="rId14"/>
      <p:bold r:id="rId15"/>
    </p:embeddedFont>
    <p:embeddedFont>
      <p:font typeface="Vintii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1740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427996" y="706485"/>
            <a:ext cx="6517904" cy="651790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99134" y="9258300"/>
            <a:ext cx="16045236" cy="1325663"/>
            <a:chOff x="0" y="0"/>
            <a:chExt cx="4225906" cy="3491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25906" cy="349146"/>
            </a:xfrm>
            <a:custGeom>
              <a:avLst/>
              <a:gdLst/>
              <a:ahLst/>
              <a:cxnLst/>
              <a:rect l="l" t="t" r="r" b="b"/>
              <a:pathLst>
                <a:path w="4225906" h="349146">
                  <a:moveTo>
                    <a:pt x="0" y="0"/>
                  </a:moveTo>
                  <a:lnTo>
                    <a:pt x="4225906" y="0"/>
                  </a:lnTo>
                  <a:lnTo>
                    <a:pt x="4225906" y="349146"/>
                  </a:lnTo>
                  <a:lnTo>
                    <a:pt x="0" y="349146"/>
                  </a:lnTo>
                  <a:close/>
                </a:path>
              </a:pathLst>
            </a:custGeom>
            <a:solidFill>
              <a:srgbClr val="0C347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225906" cy="406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95889" y="-4724288"/>
            <a:ext cx="6300426" cy="630042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06229" y="3262916"/>
            <a:ext cx="11319972" cy="348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7200" b="1">
                <a:solidFill>
                  <a:srgbClr val="0B2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Thirdwave</a:t>
            </a:r>
          </a:p>
          <a:p>
            <a:pPr algn="l">
              <a:lnSpc>
                <a:spcPts val="6480"/>
              </a:lnSpc>
            </a:pPr>
            <a:r>
              <a:rPr lang="en-US" sz="7200" b="1">
                <a:solidFill>
                  <a:srgbClr val="0B2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Based Learning</a:t>
            </a:r>
          </a:p>
          <a:p>
            <a:pPr algn="l">
              <a:lnSpc>
                <a:spcPts val="6480"/>
              </a:lnSpc>
            </a:pPr>
            <a:r>
              <a:rPr lang="en-US" sz="7200" b="1">
                <a:solidFill>
                  <a:srgbClr val="0B2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Kelompok 3 - TRPL 2D</a:t>
            </a:r>
          </a:p>
          <a:p>
            <a:pPr algn="l">
              <a:lnSpc>
                <a:spcPts val="6480"/>
              </a:lnSpc>
            </a:pPr>
            <a:endParaRPr lang="en-US" sz="7200" b="1">
              <a:solidFill>
                <a:srgbClr val="0B2957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8683985" y="-2058442"/>
            <a:ext cx="3087142" cy="308714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C347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063318" y="1773702"/>
            <a:ext cx="387178" cy="480695"/>
          </a:xfrm>
          <a:custGeom>
            <a:avLst/>
            <a:gdLst/>
            <a:ahLst/>
            <a:cxnLst/>
            <a:rect l="l" t="t" r="r" b="b"/>
            <a:pathLst>
              <a:path w="387178" h="480695">
                <a:moveTo>
                  <a:pt x="0" y="0"/>
                </a:moveTo>
                <a:lnTo>
                  <a:pt x="387178" y="0"/>
                </a:lnTo>
                <a:lnTo>
                  <a:pt x="387178" y="480695"/>
                </a:lnTo>
                <a:lnTo>
                  <a:pt x="0" y="480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12726201" y="5200528"/>
            <a:ext cx="6995799" cy="5952789"/>
          </a:xfrm>
          <a:custGeom>
            <a:avLst/>
            <a:gdLst/>
            <a:ahLst/>
            <a:cxnLst/>
            <a:rect l="l" t="t" r="r" b="b"/>
            <a:pathLst>
              <a:path w="6995799" h="5952789">
                <a:moveTo>
                  <a:pt x="6995798" y="0"/>
                </a:moveTo>
                <a:lnTo>
                  <a:pt x="0" y="0"/>
                </a:lnTo>
                <a:lnTo>
                  <a:pt x="0" y="5952788"/>
                </a:lnTo>
                <a:lnTo>
                  <a:pt x="6995798" y="5952788"/>
                </a:lnTo>
                <a:lnTo>
                  <a:pt x="699579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063318" y="7451368"/>
            <a:ext cx="5435212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12 Desember 2024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761467" y="1687977"/>
            <a:ext cx="4583030" cy="56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thirdwave.pbl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1491160" y="2014049"/>
            <a:ext cx="5385212" cy="538521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82100" y="435344"/>
            <a:ext cx="9425266" cy="142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9"/>
              </a:lnSpc>
            </a:pPr>
            <a:r>
              <a:rPr lang="en-US" sz="8799" b="1">
                <a:solidFill>
                  <a:srgbClr val="0B2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OUR TEAM</a:t>
            </a:r>
          </a:p>
        </p:txBody>
      </p:sp>
      <p:sp>
        <p:nvSpPr>
          <p:cNvPr id="3" name="Freeform 3"/>
          <p:cNvSpPr/>
          <p:nvPr/>
        </p:nvSpPr>
        <p:spPr>
          <a:xfrm>
            <a:off x="262480" y="1602496"/>
            <a:ext cx="4455978" cy="5941304"/>
          </a:xfrm>
          <a:custGeom>
            <a:avLst/>
            <a:gdLst/>
            <a:ahLst/>
            <a:cxnLst/>
            <a:rect l="l" t="t" r="r" b="b"/>
            <a:pathLst>
              <a:path w="4455978" h="5941304">
                <a:moveTo>
                  <a:pt x="0" y="0"/>
                </a:moveTo>
                <a:lnTo>
                  <a:pt x="4455978" y="0"/>
                </a:lnTo>
                <a:lnTo>
                  <a:pt x="4455978" y="5941304"/>
                </a:lnTo>
                <a:lnTo>
                  <a:pt x="0" y="5941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18956" y="1773860"/>
            <a:ext cx="4811326" cy="5769940"/>
          </a:xfrm>
          <a:custGeom>
            <a:avLst/>
            <a:gdLst/>
            <a:ahLst/>
            <a:cxnLst/>
            <a:rect l="l" t="t" r="r" b="b"/>
            <a:pathLst>
              <a:path w="4811326" h="5769940">
                <a:moveTo>
                  <a:pt x="0" y="0"/>
                </a:moveTo>
                <a:lnTo>
                  <a:pt x="4811326" y="0"/>
                </a:lnTo>
                <a:lnTo>
                  <a:pt x="4811326" y="5769940"/>
                </a:lnTo>
                <a:lnTo>
                  <a:pt x="0" y="5769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059908" y="1404096"/>
            <a:ext cx="4900862" cy="6139704"/>
          </a:xfrm>
          <a:custGeom>
            <a:avLst/>
            <a:gdLst/>
            <a:ahLst/>
            <a:cxnLst/>
            <a:rect l="l" t="t" r="r" b="b"/>
            <a:pathLst>
              <a:path w="4900862" h="6139704">
                <a:moveTo>
                  <a:pt x="0" y="0"/>
                </a:moveTo>
                <a:lnTo>
                  <a:pt x="4900862" y="0"/>
                </a:lnTo>
                <a:lnTo>
                  <a:pt x="4900862" y="6139704"/>
                </a:lnTo>
                <a:lnTo>
                  <a:pt x="0" y="6139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43" r="-274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265028" y="1773860"/>
            <a:ext cx="4493559" cy="5769940"/>
          </a:xfrm>
          <a:custGeom>
            <a:avLst/>
            <a:gdLst/>
            <a:ahLst/>
            <a:cxnLst/>
            <a:rect l="l" t="t" r="r" b="b"/>
            <a:pathLst>
              <a:path w="4493559" h="5769940">
                <a:moveTo>
                  <a:pt x="0" y="0"/>
                </a:moveTo>
                <a:lnTo>
                  <a:pt x="4493559" y="0"/>
                </a:lnTo>
                <a:lnTo>
                  <a:pt x="4493559" y="5769940"/>
                </a:lnTo>
                <a:lnTo>
                  <a:pt x="0" y="5769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70061" y="7762875"/>
            <a:ext cx="3440816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Anla Harpanda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2311083015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(Project Manager &amp; UI Designer) </a:t>
            </a:r>
          </a:p>
          <a:p>
            <a:pPr algn="ctr">
              <a:lnSpc>
                <a:spcPts val="3300"/>
              </a:lnSpc>
            </a:pPr>
            <a:endParaRPr lang="en-US" sz="3000">
              <a:solidFill>
                <a:srgbClr val="3A3E61"/>
              </a:solidFill>
              <a:latin typeface="Vintii"/>
              <a:ea typeface="Vintii"/>
              <a:cs typeface="Vintii"/>
              <a:sym typeface="Vintii"/>
            </a:endParaRPr>
          </a:p>
          <a:p>
            <a:pPr algn="ctr">
              <a:lnSpc>
                <a:spcPts val="3300"/>
              </a:lnSpc>
            </a:pPr>
            <a:endParaRPr lang="en-US" sz="3000">
              <a:solidFill>
                <a:srgbClr val="3A3E61"/>
              </a:solidFill>
              <a:latin typeface="Vintii"/>
              <a:ea typeface="Vintii"/>
              <a:cs typeface="Vintii"/>
              <a:sym typeface="Vinti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18956" y="7762875"/>
            <a:ext cx="4421527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Agel Deska Wisamulya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2311082002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(Developer &amp; Data Analyst)</a:t>
            </a:r>
          </a:p>
          <a:p>
            <a:pPr algn="ctr">
              <a:lnSpc>
                <a:spcPts val="3300"/>
              </a:lnSpc>
            </a:pPr>
            <a:endParaRPr lang="en-US" sz="3000">
              <a:solidFill>
                <a:srgbClr val="3A3E61"/>
              </a:solidFill>
              <a:latin typeface="Vintii"/>
              <a:ea typeface="Vintii"/>
              <a:cs typeface="Vintii"/>
              <a:sym typeface="Vintii"/>
            </a:endParaRPr>
          </a:p>
          <a:p>
            <a:pPr algn="ctr">
              <a:lnSpc>
                <a:spcPts val="3300"/>
              </a:lnSpc>
            </a:pPr>
            <a:endParaRPr lang="en-US" sz="3000">
              <a:solidFill>
                <a:srgbClr val="3A3E61"/>
              </a:solidFill>
              <a:latin typeface="Vintii"/>
              <a:ea typeface="Vintii"/>
              <a:cs typeface="Vintii"/>
              <a:sym typeface="Vinti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44000" y="7762875"/>
            <a:ext cx="4732678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Nadya Hermalia Putri 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2311082034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(Tester &amp; Developer) </a:t>
            </a:r>
          </a:p>
          <a:p>
            <a:pPr algn="ctr">
              <a:lnSpc>
                <a:spcPts val="3300"/>
              </a:lnSpc>
            </a:pPr>
            <a:endParaRPr lang="en-US" sz="3000">
              <a:solidFill>
                <a:srgbClr val="3A3E61"/>
              </a:solidFill>
              <a:latin typeface="Vintii"/>
              <a:ea typeface="Vintii"/>
              <a:cs typeface="Vintii"/>
              <a:sym typeface="Vintii"/>
            </a:endParaRPr>
          </a:p>
          <a:p>
            <a:pPr algn="ctr">
              <a:lnSpc>
                <a:spcPts val="3300"/>
              </a:lnSpc>
            </a:pPr>
            <a:endParaRPr lang="en-US" sz="3000">
              <a:solidFill>
                <a:srgbClr val="3A3E61"/>
              </a:solidFill>
              <a:latin typeface="Vintii"/>
              <a:ea typeface="Vintii"/>
              <a:cs typeface="Vintii"/>
              <a:sym typeface="Vinti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725796" y="7762875"/>
            <a:ext cx="3963141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Vania Ulimaz Rivani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2311081038</a:t>
            </a:r>
          </a:p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3A3E61"/>
                </a:solidFill>
                <a:latin typeface="Vintii"/>
                <a:ea typeface="Vintii"/>
                <a:cs typeface="Vintii"/>
                <a:sym typeface="Vintii"/>
              </a:rPr>
              <a:t>(Data Analyst &amp; Technical Writer)  </a:t>
            </a:r>
          </a:p>
          <a:p>
            <a:pPr algn="ctr">
              <a:lnSpc>
                <a:spcPts val="3300"/>
              </a:lnSpc>
            </a:pPr>
            <a:endParaRPr lang="en-US" sz="3000">
              <a:solidFill>
                <a:srgbClr val="3A3E61"/>
              </a:solidFill>
              <a:latin typeface="Vintii"/>
              <a:ea typeface="Vintii"/>
              <a:cs typeface="Vintii"/>
              <a:sym typeface="Vintii"/>
            </a:endParaRPr>
          </a:p>
        </p:txBody>
      </p:sp>
      <p:sp>
        <p:nvSpPr>
          <p:cNvPr id="11" name="Freeform 11"/>
          <p:cNvSpPr/>
          <p:nvPr/>
        </p:nvSpPr>
        <p:spPr>
          <a:xfrm rot="5400000">
            <a:off x="-1830128" y="1800003"/>
            <a:ext cx="4658830" cy="1058825"/>
          </a:xfrm>
          <a:custGeom>
            <a:avLst/>
            <a:gdLst/>
            <a:ahLst/>
            <a:cxnLst/>
            <a:rect l="l" t="t" r="r" b="b"/>
            <a:pathLst>
              <a:path w="4658830" h="1058825">
                <a:moveTo>
                  <a:pt x="0" y="0"/>
                </a:moveTo>
                <a:lnTo>
                  <a:pt x="4658831" y="0"/>
                </a:lnTo>
                <a:lnTo>
                  <a:pt x="4658831" y="1058825"/>
                </a:lnTo>
                <a:lnTo>
                  <a:pt x="0" y="1058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15429172" y="1800003"/>
            <a:ext cx="4658830" cy="1058825"/>
          </a:xfrm>
          <a:custGeom>
            <a:avLst/>
            <a:gdLst/>
            <a:ahLst/>
            <a:cxnLst/>
            <a:rect l="l" t="t" r="r" b="b"/>
            <a:pathLst>
              <a:path w="4658830" h="1058825">
                <a:moveTo>
                  <a:pt x="0" y="0"/>
                </a:moveTo>
                <a:lnTo>
                  <a:pt x="4658831" y="0"/>
                </a:lnTo>
                <a:lnTo>
                  <a:pt x="4658831" y="1058825"/>
                </a:lnTo>
                <a:lnTo>
                  <a:pt x="0" y="1058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41774" y="7910210"/>
            <a:ext cx="5748880" cy="574888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009389" y="-1034201"/>
            <a:ext cx="3087142" cy="30871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54A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593829" y="7515070"/>
            <a:ext cx="4476255" cy="3808886"/>
          </a:xfrm>
          <a:custGeom>
            <a:avLst/>
            <a:gdLst/>
            <a:ahLst/>
            <a:cxnLst/>
            <a:rect l="l" t="t" r="r" b="b"/>
            <a:pathLst>
              <a:path w="4476255" h="3808886">
                <a:moveTo>
                  <a:pt x="0" y="0"/>
                </a:moveTo>
                <a:lnTo>
                  <a:pt x="4476256" y="0"/>
                </a:lnTo>
                <a:lnTo>
                  <a:pt x="4476256" y="3808886"/>
                </a:lnTo>
                <a:lnTo>
                  <a:pt x="0" y="3808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63414" y="433170"/>
            <a:ext cx="6761172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PEMBAGIAN TUGAS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725281"/>
            <a:ext cx="7305646" cy="598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Anla Harpanda (FRONTEND)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365100"/>
            <a:ext cx="7755867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Component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composable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services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Views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route</a:t>
            </a:r>
          </a:p>
          <a:p>
            <a:pPr algn="just">
              <a:lnSpc>
                <a:spcPts val="3359"/>
              </a:lnSpc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90654" y="1725281"/>
            <a:ext cx="7986357" cy="598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Agel Deska Wisamulya (BACKEND)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90654" y="2365100"/>
            <a:ext cx="7468646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controller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api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usecase 51 -106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838176"/>
            <a:ext cx="7986357" cy="598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Nadya Hermalia Putri (BACKEND)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407771"/>
            <a:ext cx="7755867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controller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api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usecase 1 - 50</a:t>
            </a:r>
          </a:p>
          <a:p>
            <a:pPr algn="just">
              <a:lnSpc>
                <a:spcPts val="3359"/>
              </a:lnSpc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790654" y="5838176"/>
            <a:ext cx="7986357" cy="598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6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Vania Ulimaz Rivani (BACKEND)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90654" y="6407771"/>
            <a:ext cx="7755867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controller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api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usecase 107 -151</a:t>
            </a:r>
          </a:p>
          <a:p>
            <a:pPr algn="just">
              <a:lnSpc>
                <a:spcPts val="3359"/>
              </a:lnSpc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40592" y="-926657"/>
            <a:ext cx="4770002" cy="4903740"/>
          </a:xfrm>
          <a:custGeom>
            <a:avLst/>
            <a:gdLst/>
            <a:ahLst/>
            <a:cxnLst/>
            <a:rect l="l" t="t" r="r" b="b"/>
            <a:pathLst>
              <a:path w="4770002" h="4903740">
                <a:moveTo>
                  <a:pt x="0" y="0"/>
                </a:moveTo>
                <a:lnTo>
                  <a:pt x="4770002" y="0"/>
                </a:lnTo>
                <a:lnTo>
                  <a:pt x="4770002" y="4903741"/>
                </a:lnTo>
                <a:lnTo>
                  <a:pt x="0" y="4903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89851" y="9258300"/>
            <a:ext cx="5033946" cy="1983840"/>
            <a:chOff x="0" y="0"/>
            <a:chExt cx="1325813" cy="5224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25813" cy="522493"/>
            </a:xfrm>
            <a:custGeom>
              <a:avLst/>
              <a:gdLst/>
              <a:ahLst/>
              <a:cxnLst/>
              <a:rect l="l" t="t" r="r" b="b"/>
              <a:pathLst>
                <a:path w="1325813" h="522493">
                  <a:moveTo>
                    <a:pt x="0" y="0"/>
                  </a:moveTo>
                  <a:lnTo>
                    <a:pt x="1325813" y="0"/>
                  </a:lnTo>
                  <a:lnTo>
                    <a:pt x="1325813" y="522493"/>
                  </a:lnTo>
                  <a:lnTo>
                    <a:pt x="0" y="522493"/>
                  </a:lnTo>
                  <a:close/>
                </a:path>
              </a:pathLst>
            </a:custGeom>
            <a:solidFill>
              <a:srgbClr val="0C347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325813" cy="579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27220" y="10063668"/>
            <a:ext cx="10968787" cy="833766"/>
            <a:chOff x="0" y="0"/>
            <a:chExt cx="2888899" cy="2195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88899" cy="219593"/>
            </a:xfrm>
            <a:custGeom>
              <a:avLst/>
              <a:gdLst/>
              <a:ahLst/>
              <a:cxnLst/>
              <a:rect l="l" t="t" r="r" b="b"/>
              <a:pathLst>
                <a:path w="2888899" h="219593">
                  <a:moveTo>
                    <a:pt x="0" y="0"/>
                  </a:moveTo>
                  <a:lnTo>
                    <a:pt x="2888899" y="0"/>
                  </a:lnTo>
                  <a:lnTo>
                    <a:pt x="2888899" y="219593"/>
                  </a:lnTo>
                  <a:lnTo>
                    <a:pt x="0" y="219593"/>
                  </a:lnTo>
                  <a:close/>
                </a:path>
              </a:pathLst>
            </a:custGeom>
            <a:solidFill>
              <a:srgbClr val="0B295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888899" cy="276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 flipH="1">
            <a:off x="4726762" y="8076301"/>
            <a:ext cx="3575776" cy="4808500"/>
          </a:xfrm>
          <a:custGeom>
            <a:avLst/>
            <a:gdLst/>
            <a:ahLst/>
            <a:cxnLst/>
            <a:rect l="l" t="t" r="r" b="b"/>
            <a:pathLst>
              <a:path w="3575776" h="4808500">
                <a:moveTo>
                  <a:pt x="3575775" y="0"/>
                </a:moveTo>
                <a:lnTo>
                  <a:pt x="0" y="0"/>
                </a:lnTo>
                <a:lnTo>
                  <a:pt x="0" y="4808500"/>
                </a:lnTo>
                <a:lnTo>
                  <a:pt x="3575775" y="4808500"/>
                </a:lnTo>
                <a:lnTo>
                  <a:pt x="35757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497052" y="2765547"/>
            <a:ext cx="6119648" cy="611964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265228" y="2161785"/>
            <a:ext cx="4706129" cy="470612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697" r="-697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6514649" y="588645"/>
            <a:ext cx="4939698" cy="80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PEPSIKUBURGER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68185" y="2779058"/>
            <a:ext cx="9492929" cy="3046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799" lvl="1" indent="-311900" algn="just">
              <a:lnSpc>
                <a:spcPts val="3467"/>
              </a:lnSpc>
              <a:buFont typeface="Arial"/>
              <a:buChar char="•"/>
            </a:pPr>
            <a:r>
              <a:rPr lang="en-US" sz="2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Website layanan digital DP3AP2KB Sumbar</a:t>
            </a:r>
          </a:p>
          <a:p>
            <a:pPr marL="623799" lvl="1" indent="-311900" algn="just">
              <a:lnSpc>
                <a:spcPts val="3467"/>
              </a:lnSpc>
              <a:buFont typeface="Arial"/>
              <a:buChar char="•"/>
            </a:pPr>
            <a:r>
              <a:rPr lang="en-US" sz="2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Fitur pelatihan, pengaduan, dan test online bagi masyarakat</a:t>
            </a:r>
          </a:p>
          <a:p>
            <a:pPr marL="623799" lvl="1" indent="-311900" algn="just">
              <a:lnSpc>
                <a:spcPts val="3467"/>
              </a:lnSpc>
              <a:buFont typeface="Arial"/>
              <a:buChar char="•"/>
            </a:pPr>
            <a:r>
              <a:rPr lang="en-US" sz="2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Admin kelola data dengan 11 CRUD interaktif</a:t>
            </a:r>
          </a:p>
          <a:p>
            <a:pPr marL="623799" lvl="1" indent="-311900" algn="just">
              <a:lnSpc>
                <a:spcPts val="3467"/>
              </a:lnSpc>
              <a:buFont typeface="Arial"/>
              <a:buChar char="•"/>
            </a:pPr>
            <a:r>
              <a:rPr lang="en-US" sz="2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 CRUD punya sekitar 16 fitur</a:t>
            </a:r>
          </a:p>
          <a:p>
            <a:pPr marL="623799" lvl="1" indent="-311900" algn="just">
              <a:lnSpc>
                <a:spcPts val="3467"/>
              </a:lnSpc>
              <a:buFont typeface="Arial"/>
              <a:buChar char="•"/>
            </a:pPr>
            <a:r>
              <a:rPr lang="en-US" sz="2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Tujuan: layanan publik cepat &amp; terpusat</a:t>
            </a:r>
          </a:p>
          <a:p>
            <a:pPr algn="just">
              <a:lnSpc>
                <a:spcPts val="3467"/>
              </a:lnSpc>
            </a:pPr>
            <a:endParaRPr lang="en-US" sz="288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C58EF3C-41BA-F590-69FF-6ED46DE6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1955" y="9818773"/>
            <a:ext cx="19186261" cy="907364"/>
            <a:chOff x="0" y="0"/>
            <a:chExt cx="5053171" cy="2389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3171" cy="238977"/>
            </a:xfrm>
            <a:custGeom>
              <a:avLst/>
              <a:gdLst/>
              <a:ahLst/>
              <a:cxnLst/>
              <a:rect l="l" t="t" r="r" b="b"/>
              <a:pathLst>
                <a:path w="5053171" h="238977">
                  <a:moveTo>
                    <a:pt x="0" y="0"/>
                  </a:moveTo>
                  <a:lnTo>
                    <a:pt x="5053171" y="0"/>
                  </a:lnTo>
                  <a:lnTo>
                    <a:pt x="5053171" y="238977"/>
                  </a:lnTo>
                  <a:lnTo>
                    <a:pt x="0" y="238977"/>
                  </a:lnTo>
                  <a:close/>
                </a:path>
              </a:pathLst>
            </a:custGeom>
            <a:solidFill>
              <a:srgbClr val="0B295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053171" cy="29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434222" y="-420678"/>
            <a:ext cx="1459350" cy="2175183"/>
          </a:xfrm>
          <a:custGeom>
            <a:avLst/>
            <a:gdLst/>
            <a:ahLst/>
            <a:cxnLst/>
            <a:rect l="l" t="t" r="r" b="b"/>
            <a:pathLst>
              <a:path w="1459350" h="2175183">
                <a:moveTo>
                  <a:pt x="0" y="0"/>
                </a:moveTo>
                <a:lnTo>
                  <a:pt x="1459350" y="0"/>
                </a:lnTo>
                <a:lnTo>
                  <a:pt x="1459350" y="2175183"/>
                </a:lnTo>
                <a:lnTo>
                  <a:pt x="0" y="2175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-420678"/>
            <a:ext cx="1459350" cy="2175183"/>
          </a:xfrm>
          <a:custGeom>
            <a:avLst/>
            <a:gdLst/>
            <a:ahLst/>
            <a:cxnLst/>
            <a:rect l="l" t="t" r="r" b="b"/>
            <a:pathLst>
              <a:path w="1459350" h="2175183">
                <a:moveTo>
                  <a:pt x="0" y="0"/>
                </a:moveTo>
                <a:lnTo>
                  <a:pt x="1459350" y="0"/>
                </a:lnTo>
                <a:lnTo>
                  <a:pt x="1459350" y="2175183"/>
                </a:lnTo>
                <a:lnTo>
                  <a:pt x="0" y="2175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292510" y="1514687"/>
            <a:ext cx="1020938" cy="444299"/>
          </a:xfrm>
          <a:custGeom>
            <a:avLst/>
            <a:gdLst/>
            <a:ahLst/>
            <a:cxnLst/>
            <a:rect l="l" t="t" r="r" b="b"/>
            <a:pathLst>
              <a:path w="1020938" h="444299">
                <a:moveTo>
                  <a:pt x="0" y="0"/>
                </a:moveTo>
                <a:lnTo>
                  <a:pt x="1020937" y="0"/>
                </a:lnTo>
                <a:lnTo>
                  <a:pt x="1020937" y="444300"/>
                </a:lnTo>
                <a:lnTo>
                  <a:pt x="0" y="444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2703" b="-369196"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6970981" y="8742037"/>
            <a:ext cx="1020938" cy="444299"/>
          </a:xfrm>
          <a:custGeom>
            <a:avLst/>
            <a:gdLst/>
            <a:ahLst/>
            <a:cxnLst/>
            <a:rect l="l" t="t" r="r" b="b"/>
            <a:pathLst>
              <a:path w="1020938" h="444299">
                <a:moveTo>
                  <a:pt x="0" y="0"/>
                </a:moveTo>
                <a:lnTo>
                  <a:pt x="1020938" y="0"/>
                </a:lnTo>
                <a:lnTo>
                  <a:pt x="1020938" y="444299"/>
                </a:lnTo>
                <a:lnTo>
                  <a:pt x="0" y="444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2703" b="-36919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745593" y="2247306"/>
            <a:ext cx="9137162" cy="7290669"/>
          </a:xfrm>
          <a:custGeom>
            <a:avLst/>
            <a:gdLst/>
            <a:ahLst/>
            <a:cxnLst/>
            <a:rect l="l" t="t" r="r" b="b"/>
            <a:pathLst>
              <a:path w="9137162" h="7290669">
                <a:moveTo>
                  <a:pt x="0" y="0"/>
                </a:moveTo>
                <a:lnTo>
                  <a:pt x="9137162" y="0"/>
                </a:lnTo>
                <a:lnTo>
                  <a:pt x="9137162" y="7290669"/>
                </a:lnTo>
                <a:lnTo>
                  <a:pt x="0" y="72906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915767" y="296728"/>
            <a:ext cx="8796814" cy="1716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 b="1">
                <a:solidFill>
                  <a:srgbClr val="3C3C50"/>
                </a:solidFill>
                <a:latin typeface="Poppins Bold"/>
                <a:ea typeface="Poppins Bold"/>
                <a:cs typeface="Poppins Bold"/>
                <a:sym typeface="Poppins Bold"/>
              </a:rPr>
              <a:t>DEMO SISTEM MANAGEMENT </a:t>
            </a:r>
          </a:p>
          <a:p>
            <a:pPr algn="ctr">
              <a:lnSpc>
                <a:spcPts val="6719"/>
              </a:lnSpc>
            </a:pPr>
            <a:r>
              <a:rPr lang="en-US" sz="4799" b="1">
                <a:solidFill>
                  <a:srgbClr val="3C3C50"/>
                </a:solidFill>
                <a:latin typeface="Poppins Bold"/>
                <a:ea typeface="Poppins Bold"/>
                <a:cs typeface="Poppins Bold"/>
                <a:sym typeface="Poppins Bold"/>
              </a:rPr>
              <a:t>DP3AP2KB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8091746"/>
            <a:ext cx="1916964" cy="2857264"/>
          </a:xfrm>
          <a:custGeom>
            <a:avLst/>
            <a:gdLst/>
            <a:ahLst/>
            <a:cxnLst/>
            <a:rect l="l" t="t" r="r" b="b"/>
            <a:pathLst>
              <a:path w="1916964" h="2857264">
                <a:moveTo>
                  <a:pt x="0" y="0"/>
                </a:moveTo>
                <a:lnTo>
                  <a:pt x="1916964" y="0"/>
                </a:lnTo>
                <a:lnTo>
                  <a:pt x="1916964" y="2857264"/>
                </a:lnTo>
                <a:lnTo>
                  <a:pt x="0" y="28572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88264" y="-670052"/>
            <a:ext cx="1916964" cy="2857264"/>
          </a:xfrm>
          <a:custGeom>
            <a:avLst/>
            <a:gdLst/>
            <a:ahLst/>
            <a:cxnLst/>
            <a:rect l="l" t="t" r="r" b="b"/>
            <a:pathLst>
              <a:path w="1916964" h="2857264">
                <a:moveTo>
                  <a:pt x="0" y="0"/>
                </a:moveTo>
                <a:lnTo>
                  <a:pt x="1916964" y="0"/>
                </a:lnTo>
                <a:lnTo>
                  <a:pt x="1916964" y="2857263"/>
                </a:lnTo>
                <a:lnTo>
                  <a:pt x="0" y="2857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88264" y="8030799"/>
            <a:ext cx="1916964" cy="2857264"/>
          </a:xfrm>
          <a:custGeom>
            <a:avLst/>
            <a:gdLst/>
            <a:ahLst/>
            <a:cxnLst/>
            <a:rect l="l" t="t" r="r" b="b"/>
            <a:pathLst>
              <a:path w="1916964" h="2857264">
                <a:moveTo>
                  <a:pt x="0" y="0"/>
                </a:moveTo>
                <a:lnTo>
                  <a:pt x="1916964" y="0"/>
                </a:lnTo>
                <a:lnTo>
                  <a:pt x="1916964" y="2857264"/>
                </a:lnTo>
                <a:lnTo>
                  <a:pt x="0" y="28572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59300" y="-670052"/>
            <a:ext cx="1916964" cy="2857264"/>
          </a:xfrm>
          <a:custGeom>
            <a:avLst/>
            <a:gdLst/>
            <a:ahLst/>
            <a:cxnLst/>
            <a:rect l="l" t="t" r="r" b="b"/>
            <a:pathLst>
              <a:path w="1916964" h="2857264">
                <a:moveTo>
                  <a:pt x="0" y="0"/>
                </a:moveTo>
                <a:lnTo>
                  <a:pt x="1916964" y="0"/>
                </a:lnTo>
                <a:lnTo>
                  <a:pt x="1916964" y="2857263"/>
                </a:lnTo>
                <a:lnTo>
                  <a:pt x="0" y="2857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11010" y="545465"/>
            <a:ext cx="15065980" cy="169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b="1">
                <a:solidFill>
                  <a:srgbClr val="0B2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KELEBIHAN DAN KEKURANGAN</a:t>
            </a:r>
          </a:p>
          <a:p>
            <a:pPr algn="ctr">
              <a:lnSpc>
                <a:spcPts val="6160"/>
              </a:lnSpc>
            </a:pPr>
            <a:r>
              <a:rPr lang="en-US" sz="5600" b="1">
                <a:solidFill>
                  <a:srgbClr val="0B2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SISTEM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92444" y="3589993"/>
            <a:ext cx="5885358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Kinerja Sistem Cepat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Keamanan Lebih Terjamin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tampilan yang modern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92444" y="6805871"/>
            <a:ext cx="674687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Keterbatasan dalam penggunaan API eksternal karena memerlukan biaya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92444" y="2866093"/>
            <a:ext cx="3274193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KELEBIHAN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92444" y="6081427"/>
            <a:ext cx="5165036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KEKURANGAN :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09448" y="-2208299"/>
            <a:ext cx="10361633" cy="10361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51511" y="1014580"/>
            <a:ext cx="3915874" cy="391587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C347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50966" y="3477356"/>
            <a:ext cx="1916964" cy="2857264"/>
          </a:xfrm>
          <a:custGeom>
            <a:avLst/>
            <a:gdLst/>
            <a:ahLst/>
            <a:cxnLst/>
            <a:rect l="l" t="t" r="r" b="b"/>
            <a:pathLst>
              <a:path w="1916964" h="2857264">
                <a:moveTo>
                  <a:pt x="0" y="0"/>
                </a:moveTo>
                <a:lnTo>
                  <a:pt x="1916964" y="0"/>
                </a:lnTo>
                <a:lnTo>
                  <a:pt x="1916964" y="2857263"/>
                </a:lnTo>
                <a:lnTo>
                  <a:pt x="0" y="2857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41955" y="7509896"/>
            <a:ext cx="16947729" cy="3254341"/>
            <a:chOff x="0" y="0"/>
            <a:chExt cx="4463600" cy="8571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63600" cy="857110"/>
            </a:xfrm>
            <a:custGeom>
              <a:avLst/>
              <a:gdLst/>
              <a:ahLst/>
              <a:cxnLst/>
              <a:rect l="l" t="t" r="r" b="b"/>
              <a:pathLst>
                <a:path w="4463600" h="857110">
                  <a:moveTo>
                    <a:pt x="0" y="0"/>
                  </a:moveTo>
                  <a:lnTo>
                    <a:pt x="4463600" y="0"/>
                  </a:lnTo>
                  <a:lnTo>
                    <a:pt x="4463600" y="857110"/>
                  </a:lnTo>
                  <a:lnTo>
                    <a:pt x="0" y="857110"/>
                  </a:lnTo>
                  <a:close/>
                </a:path>
              </a:pathLst>
            </a:custGeom>
            <a:solidFill>
              <a:srgbClr val="0B295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4463600" cy="914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10115444" y="3988308"/>
            <a:ext cx="8904973" cy="7577323"/>
          </a:xfrm>
          <a:custGeom>
            <a:avLst/>
            <a:gdLst/>
            <a:ahLst/>
            <a:cxnLst/>
            <a:rect l="l" t="t" r="r" b="b"/>
            <a:pathLst>
              <a:path w="8904973" h="7577323">
                <a:moveTo>
                  <a:pt x="8904973" y="0"/>
                </a:moveTo>
                <a:lnTo>
                  <a:pt x="0" y="0"/>
                </a:lnTo>
                <a:lnTo>
                  <a:pt x="0" y="7577322"/>
                </a:lnTo>
                <a:lnTo>
                  <a:pt x="8904973" y="7577322"/>
                </a:lnTo>
                <a:lnTo>
                  <a:pt x="890497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484808" y="2562098"/>
            <a:ext cx="8955216" cy="142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9"/>
              </a:lnSpc>
            </a:pPr>
            <a:r>
              <a:rPr lang="en-US" sz="8799" b="1">
                <a:solidFill>
                  <a:srgbClr val="0B2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TERIMA KASIH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84808" y="4620630"/>
            <a:ext cx="6659192" cy="56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thirdwave.pbl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Poppins</vt:lpstr>
      <vt:lpstr>Poppins Medium</vt:lpstr>
      <vt:lpstr>Vintii</vt:lpstr>
      <vt:lpstr>Arial</vt:lpstr>
      <vt:lpstr>Poppins Bold</vt:lpstr>
      <vt:lpstr>Cooper Hewitt Bold</vt:lpstr>
      <vt:lpstr>Calibri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Profesional Presentasi Pengenalan UMKM</dc:title>
  <cp:lastModifiedBy>Anla Harpanda Kelompok 3</cp:lastModifiedBy>
  <cp:revision>2</cp:revision>
  <dcterms:created xsi:type="dcterms:W3CDTF">2006-08-16T00:00:00Z</dcterms:created>
  <dcterms:modified xsi:type="dcterms:W3CDTF">2025-07-13T16:32:29Z</dcterms:modified>
  <dc:identifier>DAGrvlC9AH8</dc:identifier>
</cp:coreProperties>
</file>