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529" r:id="rId3"/>
    <p:sldId id="585" r:id="rId5"/>
    <p:sldId id="627" r:id="rId6"/>
    <p:sldId id="621" r:id="rId7"/>
    <p:sldId id="622" r:id="rId8"/>
    <p:sldId id="624" r:id="rId9"/>
    <p:sldId id="723" r:id="rId10"/>
    <p:sldId id="724" r:id="rId11"/>
    <p:sldId id="725" r:id="rId12"/>
    <p:sldId id="625" r:id="rId13"/>
    <p:sldId id="626" r:id="rId14"/>
    <p:sldId id="628" r:id="rId15"/>
    <p:sldId id="623" r:id="rId16"/>
    <p:sldId id="672" r:id="rId17"/>
    <p:sldId id="673" r:id="rId18"/>
    <p:sldId id="674" r:id="rId19"/>
    <p:sldId id="629" r:id="rId20"/>
    <p:sldId id="675" r:id="rId21"/>
    <p:sldId id="678" r:id="rId22"/>
    <p:sldId id="717" r:id="rId23"/>
    <p:sldId id="718" r:id="rId24"/>
    <p:sldId id="676" r:id="rId25"/>
    <p:sldId id="719" r:id="rId26"/>
    <p:sldId id="720" r:id="rId27"/>
    <p:sldId id="677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bddb83-ef2a-4382-98b6-fec33d016608}">
          <p14:sldIdLst>
            <p14:sldId id="529"/>
            <p14:sldId id="585"/>
            <p14:sldId id="627"/>
            <p14:sldId id="621"/>
            <p14:sldId id="622"/>
            <p14:sldId id="624"/>
            <p14:sldId id="723"/>
            <p14:sldId id="724"/>
            <p14:sldId id="725"/>
            <p14:sldId id="625"/>
            <p14:sldId id="626"/>
            <p14:sldId id="628"/>
            <p14:sldId id="623"/>
            <p14:sldId id="672"/>
            <p14:sldId id="673"/>
            <p14:sldId id="674"/>
            <p14:sldId id="629"/>
            <p14:sldId id="675"/>
            <p14:sldId id="678"/>
            <p14:sldId id="717"/>
            <p14:sldId id="718"/>
            <p14:sldId id="676"/>
            <p14:sldId id="719"/>
            <p14:sldId id="720"/>
            <p14:sldId id="6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97F"/>
    <a:srgbClr val="1399EE"/>
    <a:srgbClr val="EFA613"/>
    <a:srgbClr val="AE79F0"/>
    <a:srgbClr val="05C1A8"/>
    <a:srgbClr val="B2B2B2"/>
    <a:srgbClr val="7397BB"/>
    <a:srgbClr val="6B84BB"/>
    <a:srgbClr val="11ADAF"/>
    <a:srgbClr val="0D8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9" autoAdjust="0"/>
    <p:restoredTop sz="99203" autoAdjust="0"/>
  </p:normalViewPr>
  <p:slideViewPr>
    <p:cSldViewPr>
      <p:cViewPr>
        <p:scale>
          <a:sx n="89" d="100"/>
          <a:sy n="89" d="100"/>
        </p:scale>
        <p:origin x="-582" y="-138"/>
      </p:cViewPr>
      <p:guideLst>
        <p:guide orient="horz" pos="16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3688" y="-112"/>
      </p:cViewPr>
      <p:guideLst>
        <p:guide orient="horz" pos="298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3954A-C201-EB40-9459-342C786798D2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2853C-6216-544B-82BE-E4DDDB9FF42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D0FC4-79A4-4CD6-9D21-6D2AFDDF42E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829E4-7B8F-48ED-BCF8-1C0A3C64405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EA829E4-7B8F-48ED-BCF8-1C0A3C64405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EA829E4-7B8F-48ED-BCF8-1C0A3C64405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contrib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legacy</a:t>
            </a:r>
            <a:r>
              <a:rPr lang="zh-CN" altLang="en-US"/>
              <a:t>：过时，如果使用了 应考虑可替换的方案。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EA829E4-7B8F-48ED-BCF8-1C0A3C64405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EA829E4-7B8F-48ED-BCF8-1C0A3C64405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EA829E4-7B8F-48ED-BCF8-1C0A3C64405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EA829E4-7B8F-48ED-BCF8-1C0A3C64405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EA829E4-7B8F-48ED-BCF8-1C0A3C64405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EA829E4-7B8F-48ED-BCF8-1C0A3C64405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EA829E4-7B8F-48ED-BCF8-1C0A3C64405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EA829E4-7B8F-48ED-BCF8-1C0A3C64405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EA829E4-7B8F-48ED-BCF8-1C0A3C64405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/>
              <a:t>http://meihua.docer.com/</a:t>
            </a:r>
            <a:endParaRPr lang="zh-CN" altLang="en-US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8C765C7-F05C-4732-9BB2-6BA685FD7E24}" type="slidenum">
              <a:rPr lang="zh-CN" altLang="en-US" sz="1200"/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EA829E4-7B8F-48ED-BCF8-1C0A3C64405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EA829E4-7B8F-48ED-BCF8-1C0A3C64405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>
          <a:xfrm>
            <a:off x="381000" y="720725"/>
            <a:ext cx="6096000" cy="3429000"/>
          </a:xfrm>
        </p:spPr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opencv是Intel的一个开源图像视频处理库。它提供了很多比较常用的图像处理和计算机视觉方面的算法。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开源：</a:t>
            </a:r>
            <a:endParaRPr lang="zh-CN" altLang="en-US"/>
          </a:p>
          <a:p>
            <a:r>
              <a:rPr lang="zh-CN" altLang="en-US"/>
              <a:t>所有人都可以对项目进行维护，拓展，修</a:t>
            </a:r>
            <a:r>
              <a:rPr lang="en-US" altLang="zh-CN"/>
              <a:t>bug</a:t>
            </a:r>
            <a:r>
              <a:rPr lang="zh-CN" altLang="en-US"/>
              <a:t>，讨论， 交流，改进</a:t>
            </a:r>
            <a:endParaRPr lang="zh-CN" altLang="en-US"/>
          </a:p>
          <a:p>
            <a:r>
              <a:rPr lang="en-US" altLang="zh-CN"/>
              <a:t>github</a:t>
            </a:r>
            <a:r>
              <a:rPr lang="zh-CN" altLang="en-US"/>
              <a:t>，</a:t>
            </a:r>
            <a:r>
              <a:rPr lang="en-US" altLang="zh-CN"/>
              <a:t>100star</a:t>
            </a:r>
            <a:r>
              <a:rPr lang="zh-CN" altLang="en-US"/>
              <a:t>已经是很高质量的项目了，</a:t>
            </a:r>
            <a:endParaRPr lang="zh-CN" altLang="en-US"/>
          </a:p>
          <a:p>
            <a:r>
              <a:rPr lang="zh-CN" altLang="en-US"/>
              <a:t>Star  100以上的，项目是靠谱的，</a:t>
            </a:r>
            <a:endParaRPr lang="zh-CN" altLang="en-US"/>
          </a:p>
          <a:p>
            <a:r>
              <a:rPr lang="zh-CN" altLang="en-US"/>
              <a:t>超过1000，那已经算是很流行了，</a:t>
            </a:r>
            <a:endParaRPr lang="zh-CN" altLang="en-US"/>
          </a:p>
          <a:p>
            <a:r>
              <a:rPr lang="zh-CN" altLang="en-US"/>
              <a:t>至于一万以上的，基本上都是如雷贯耳的存在了。</a:t>
            </a:r>
            <a:endParaRPr lang="zh-CN" altLang="en-US"/>
          </a:p>
          <a:p>
            <a:r>
              <a:rPr lang="zh-CN" altLang="en-US"/>
              <a:t>而</a:t>
            </a:r>
            <a:r>
              <a:rPr lang="en-US" altLang="zh-CN"/>
              <a:t>opencv</a:t>
            </a:r>
            <a:r>
              <a:rPr lang="zh-CN" altLang="en-US"/>
              <a:t>有</a:t>
            </a:r>
            <a:r>
              <a:rPr lang="en-US" altLang="zh-CN"/>
              <a:t>17k</a:t>
            </a:r>
            <a:r>
              <a:rPr lang="zh-CN" altLang="en-US"/>
              <a:t>，一万</a:t>
            </a:r>
            <a:r>
              <a:rPr lang="en-US" altLang="zh-CN"/>
              <a:t>7</a:t>
            </a:r>
            <a:r>
              <a:rPr lang="zh-CN" altLang="en-US"/>
              <a:t>千</a:t>
            </a:r>
            <a:r>
              <a:rPr lang="en-US" altLang="zh-CN"/>
              <a:t>star</a:t>
            </a:r>
            <a:r>
              <a:rPr lang="zh-CN" altLang="en-US"/>
              <a:t>，是非常非常成功的一个项目。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进</a:t>
            </a:r>
            <a:r>
              <a:rPr lang="en-US" altLang="zh-CN"/>
              <a:t>bat</a:t>
            </a:r>
            <a:r>
              <a:rPr lang="zh-CN" altLang="en-US"/>
              <a:t>没有压力。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不存粹的图像处理方案：有机器学习，还有图形交互界面</a:t>
            </a:r>
            <a:r>
              <a:rPr lang="en-US" altLang="zh-CN"/>
              <a:t>GUI</a:t>
            </a:r>
            <a:r>
              <a:rPr lang="zh-CN" altLang="en-US"/>
              <a:t>，</a:t>
            </a:r>
            <a:r>
              <a:rPr lang="en-US" altLang="zh-CN"/>
              <a:t>3D</a:t>
            </a:r>
            <a:r>
              <a:rPr lang="zh-CN" altLang="en-US"/>
              <a:t>环境构建计算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tenforflow 64k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EA829E4-7B8F-48ED-BCF8-1C0A3C64405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可移植性：</a:t>
            </a:r>
            <a:endParaRPr lang="zh-CN" altLang="en-US"/>
          </a:p>
          <a:p>
            <a:r>
              <a:rPr lang="en-US" altLang="zh-CN"/>
              <a:t>1、可以在任何机器上运行</a:t>
            </a:r>
            <a:endParaRPr lang="en-US" altLang="zh-CN"/>
          </a:p>
          <a:p>
            <a:r>
              <a:rPr lang="en-US" altLang="zh-CN"/>
              <a:t>2、可以在任何操作系统上运行</a:t>
            </a:r>
            <a:endParaRPr lang="en-US" altLang="zh-CN"/>
          </a:p>
          <a:p>
            <a:r>
              <a:rPr lang="zh-CN" altLang="en-US"/>
              <a:t>动态链接库：</a:t>
            </a:r>
            <a:endParaRPr lang="zh-CN" altLang="en-US"/>
          </a:p>
          <a:p>
            <a:r>
              <a:rPr lang="zh-CN" altLang="en-US"/>
              <a:t>编程语言提供跨语言调用的方法，比较多的是通过动态链接库</a:t>
            </a:r>
            <a:endParaRPr lang="zh-CN" altLang="en-US"/>
          </a:p>
          <a:p>
            <a:r>
              <a:rPr lang="en-US" altLang="zh-CN"/>
              <a:t>jni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EA829E4-7B8F-48ED-BCF8-1C0A3C64405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EA829E4-7B8F-48ED-BCF8-1C0A3C64405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EA829E4-7B8F-48ED-BCF8-1C0A3C64405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EA829E4-7B8F-48ED-BCF8-1C0A3C64405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>
          <a:xfrm>
            <a:off x="381000" y="673735"/>
            <a:ext cx="6096000" cy="3429000"/>
          </a:xfrm>
        </p:spPr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内置数据：</a:t>
            </a:r>
            <a:endParaRPr lang="zh-CN" altLang="en-US"/>
          </a:p>
          <a:p>
            <a:r>
              <a:rPr lang="en-US" altLang="zh-CN"/>
              <a:t>         </a:t>
            </a:r>
            <a:r>
              <a:rPr lang="zh-CN" altLang="en-US"/>
              <a:t>可以不必自定义数据机构，</a:t>
            </a:r>
            <a:r>
              <a:rPr lang="en-US" altLang="zh-CN"/>
              <a:t>mat</a:t>
            </a:r>
            <a:r>
              <a:rPr lang="zh-CN" altLang="en-US"/>
              <a:t>，</a:t>
            </a:r>
            <a:r>
              <a:rPr lang="en-US" altLang="zh-CN"/>
              <a:t>cvsize</a:t>
            </a:r>
            <a:r>
              <a:rPr lang="zh-CN" altLang="en-US"/>
              <a:t>，</a:t>
            </a:r>
            <a:r>
              <a:rPr lang="en-US" altLang="zh-CN"/>
              <a:t>cvrect</a:t>
            </a:r>
            <a:r>
              <a:rPr lang="zh-CN" altLang="en-US"/>
              <a:t>等等，可以用。设计的很优秀的轮子。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图像处理操作：</a:t>
            </a:r>
            <a:endParaRPr lang="zh-CN" altLang="en-US"/>
          </a:p>
          <a:p>
            <a:r>
              <a:rPr lang="zh-CN" altLang="en-US"/>
              <a:t>用户界面</a:t>
            </a:r>
            <a:r>
              <a:rPr lang="en-US" altLang="zh-CN"/>
              <a:t>GUI</a:t>
            </a:r>
            <a:r>
              <a:rPr lang="zh-CN" altLang="en-US"/>
              <a:t>：</a:t>
            </a:r>
            <a:r>
              <a:rPr lang="zh-CN" altLang="en-US"/>
              <a:t>如果你只是写</a:t>
            </a:r>
            <a:r>
              <a:rPr lang="en-US" altLang="zh-CN"/>
              <a:t>win32</a:t>
            </a:r>
            <a:r>
              <a:rPr lang="zh-CN" altLang="en-US"/>
              <a:t>你可以用</a:t>
            </a:r>
            <a:r>
              <a:rPr lang="en-US" altLang="zh-CN"/>
              <a:t>opencv</a:t>
            </a:r>
            <a:r>
              <a:rPr lang="zh-CN" altLang="en-US"/>
              <a:t>的</a:t>
            </a:r>
            <a:r>
              <a:rPr lang="en-US" altLang="zh-CN"/>
              <a:t>gui</a:t>
            </a:r>
            <a:r>
              <a:rPr lang="zh-CN" altLang="en-US"/>
              <a:t>，其它的不建议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形状分析：</a:t>
            </a:r>
            <a:endParaRPr lang="zh-CN" altLang="en-US"/>
          </a:p>
          <a:p>
            <a:r>
              <a:rPr lang="zh-CN" altLang="en-US"/>
              <a:t>对图形中的某个物体进行形状分析，比如豆腐块匹配出来的矩形，算法步长参数调小的话可以无限的接近物体原本的形状。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3D</a:t>
            </a:r>
            <a:r>
              <a:rPr lang="zh-CN" altLang="en-US"/>
              <a:t>重建：基于特征点识别，对镜头的矫正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光流算法：</a:t>
            </a:r>
            <a:endParaRPr lang="zh-CN" altLang="en-US"/>
          </a:p>
          <a:p>
            <a:r>
              <a:rPr lang="zh-CN" altLang="en-US"/>
              <a:t>对视频连续帧中的对象进行识别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表面匹配：</a:t>
            </a:r>
            <a:endParaRPr lang="zh-CN" altLang="en-US"/>
          </a:p>
          <a:p>
            <a:r>
              <a:rPr lang="zh-CN" altLang="en-US"/>
              <a:t>一般是通过外设如</a:t>
            </a:r>
            <a:r>
              <a:rPr lang="en-US" altLang="zh-CN"/>
              <a:t>kinect</a:t>
            </a:r>
            <a:r>
              <a:rPr lang="zh-CN" altLang="en-US"/>
              <a:t>，获取到比如深度等的额外信息，可以计算出平面图片在三维空间中的位置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EA829E4-7B8F-48ED-BCF8-1C0A3C64405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Pie 4"/>
          <p:cNvSpPr/>
          <p:nvPr userDrawn="1"/>
        </p:nvSpPr>
        <p:spPr>
          <a:xfrm rot="5400000" flipH="1" flipV="1">
            <a:off x="-623887" y="1947863"/>
            <a:ext cx="1247774" cy="1247774"/>
          </a:xfrm>
          <a:prstGeom prst="pie">
            <a:avLst>
              <a:gd name="adj1" fmla="val 0"/>
              <a:gd name="adj2" fmla="val 10782358"/>
            </a:avLst>
          </a:prstGeom>
          <a:solidFill>
            <a:srgbClr val="139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ie 4"/>
          <p:cNvSpPr/>
          <p:nvPr userDrawn="1"/>
        </p:nvSpPr>
        <p:spPr>
          <a:xfrm rot="16200000" flipV="1">
            <a:off x="8520113" y="1947863"/>
            <a:ext cx="1247774" cy="1247774"/>
          </a:xfrm>
          <a:prstGeom prst="pie">
            <a:avLst>
              <a:gd name="adj1" fmla="val 0"/>
              <a:gd name="adj2" fmla="val 10782358"/>
            </a:avLst>
          </a:prstGeom>
          <a:solidFill>
            <a:srgbClr val="139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838200" y="1459230"/>
            <a:ext cx="2133600" cy="27432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838200" y="1657350"/>
            <a:ext cx="28194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  <a:latin typeface="Calibri" panose="020F0502020204030204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838200" y="2526030"/>
            <a:ext cx="2133600" cy="27432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838200" y="2724150"/>
            <a:ext cx="28194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  <a:latin typeface="Calibri" panose="020F0502020204030204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838200" y="3592830"/>
            <a:ext cx="2133600" cy="27432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838200" y="3790950"/>
            <a:ext cx="28194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  <a:latin typeface="Calibri" panose="020F0502020204030204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9144000" cy="2266950"/>
          </a:xfrm>
          <a:prstGeom prst="rect">
            <a:avLst/>
          </a:prstGeom>
          <a:solidFill>
            <a:srgbClr val="48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4350"/>
            <a:ext cx="3657600" cy="1371600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chemeClr val="bg1"/>
                </a:solidFill>
                <a:latin typeface="Glegoo"/>
                <a:cs typeface="Glegoo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0" y="2419350"/>
            <a:ext cx="9144000" cy="2724150"/>
          </a:xfrm>
        </p:spPr>
        <p:txBody>
          <a:bodyPr>
            <a:normAutofit/>
          </a:bodyPr>
          <a:lstStyle>
            <a:lvl1pPr>
              <a:defRPr sz="1400">
                <a:solidFill>
                  <a:srgbClr val="17375E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62"/>
          </p:nvPr>
        </p:nvSpPr>
        <p:spPr>
          <a:xfrm>
            <a:off x="3469120" y="1123950"/>
            <a:ext cx="2093480" cy="89916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63"/>
          </p:nvPr>
        </p:nvSpPr>
        <p:spPr>
          <a:xfrm>
            <a:off x="6212320" y="1123950"/>
            <a:ext cx="2093480" cy="89916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533400" y="1504950"/>
            <a:ext cx="2133600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2760662" y="1504950"/>
            <a:ext cx="2133600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533400" y="2952750"/>
            <a:ext cx="2133600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2760662" y="2952750"/>
            <a:ext cx="2133600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33400" y="0"/>
            <a:ext cx="4343400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05400" y="666750"/>
            <a:ext cx="3581400" cy="85725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105400" y="1257300"/>
            <a:ext cx="2188633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9050"/>
            <a:ext cx="9144000" cy="51625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35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2038350"/>
            <a:ext cx="3505200" cy="990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791200" y="3181352"/>
            <a:ext cx="2438400" cy="3079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791200" y="3706831"/>
            <a:ext cx="2438400" cy="46511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1809752"/>
            <a:ext cx="3505200" cy="357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05400" y="666750"/>
            <a:ext cx="3581400" cy="85725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105400" y="1257300"/>
            <a:ext cx="2188633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4572000" y="1837540"/>
            <a:ext cx="0" cy="16559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9600" y="1861337"/>
            <a:ext cx="2987675" cy="64056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25476" y="1587500"/>
            <a:ext cx="2459037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257804" y="1854987"/>
            <a:ext cx="2987675" cy="64056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273679" y="1581149"/>
            <a:ext cx="2459037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648200" y="1962152"/>
            <a:ext cx="3924300" cy="2325687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17252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219200" y="2347913"/>
            <a:ext cx="2971800" cy="833437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0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57200" y="1254125"/>
            <a:ext cx="8229600" cy="479425"/>
          </a:xfrm>
        </p:spPr>
        <p:txBody>
          <a:bodyPr>
            <a:noAutofit/>
          </a:bodyPr>
          <a:lstStyle>
            <a:lvl1pPr marL="0" indent="0" algn="ctr">
              <a:lnSpc>
                <a:spcPts val="1500"/>
              </a:lnSpc>
              <a:buNone/>
              <a:defRPr sz="1050">
                <a:solidFill>
                  <a:srgbClr val="595959"/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219200" y="2119312"/>
            <a:ext cx="1828800" cy="3571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219200" y="3409950"/>
            <a:ext cx="2971800" cy="833437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0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219200" y="3181350"/>
            <a:ext cx="1828800" cy="3571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1219201" y="3709988"/>
            <a:ext cx="1843230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2819400" y="3714750"/>
            <a:ext cx="1613026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1206358" y="3181350"/>
            <a:ext cx="183038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1219200" y="3360738"/>
            <a:ext cx="1097280" cy="231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rgbClr val="7F7F7F"/>
                </a:solidFill>
                <a:latin typeface="Calibri" panose="020F0502020204030204"/>
                <a:ea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2819400" y="3181350"/>
            <a:ext cx="160178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73"/>
          </p:nvPr>
        </p:nvSpPr>
        <p:spPr>
          <a:xfrm>
            <a:off x="2832242" y="3360738"/>
            <a:ext cx="1097280" cy="231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rgbClr val="7F7F7F"/>
                </a:solidFill>
                <a:latin typeface="Calibri" panose="020F0502020204030204"/>
                <a:ea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4419600" y="3714750"/>
            <a:ext cx="1675229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4419600" y="3181350"/>
            <a:ext cx="166355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76"/>
          </p:nvPr>
        </p:nvSpPr>
        <p:spPr>
          <a:xfrm>
            <a:off x="4432442" y="3360738"/>
            <a:ext cx="1097280" cy="231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rgbClr val="7F7F7F"/>
                </a:solidFill>
                <a:latin typeface="Calibri" panose="020F0502020204030204"/>
                <a:ea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5943600" y="3714750"/>
            <a:ext cx="1751964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5943600" y="3181350"/>
            <a:ext cx="173975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79"/>
          </p:nvPr>
        </p:nvSpPr>
        <p:spPr>
          <a:xfrm>
            <a:off x="5956442" y="3360738"/>
            <a:ext cx="1097280" cy="231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rgbClr val="7F7F7F"/>
                </a:solidFill>
                <a:latin typeface="Calibri" panose="020F0502020204030204"/>
                <a:ea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80"/>
          </p:nvPr>
        </p:nvSpPr>
        <p:spPr>
          <a:xfrm>
            <a:off x="1295400" y="1581150"/>
            <a:ext cx="1600200" cy="1447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81"/>
          </p:nvPr>
        </p:nvSpPr>
        <p:spPr>
          <a:xfrm>
            <a:off x="2895600" y="1581150"/>
            <a:ext cx="1600200" cy="14478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82"/>
          </p:nvPr>
        </p:nvSpPr>
        <p:spPr>
          <a:xfrm>
            <a:off x="4495800" y="1581150"/>
            <a:ext cx="1600200" cy="14478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83"/>
          </p:nvPr>
        </p:nvSpPr>
        <p:spPr>
          <a:xfrm>
            <a:off x="6096000" y="1581150"/>
            <a:ext cx="1600200" cy="144780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44557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297180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80"/>
          </p:nvPr>
        </p:nvSpPr>
        <p:spPr>
          <a:xfrm>
            <a:off x="0" y="1504950"/>
            <a:ext cx="9144000" cy="363855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7794"/>
            <a:ext cx="4038600" cy="2926556"/>
          </a:xfrm>
        </p:spPr>
        <p:txBody>
          <a:bodyPr>
            <a:normAutofit/>
          </a:bodyPr>
          <a:lstStyle>
            <a:lvl1pPr>
              <a:defRPr sz="1600">
                <a:solidFill>
                  <a:srgbClr val="7F7F7F"/>
                </a:solidFill>
              </a:defRPr>
            </a:lvl1pPr>
            <a:lvl2pPr>
              <a:defRPr sz="1400">
                <a:solidFill>
                  <a:srgbClr val="7F7F7F"/>
                </a:solidFill>
              </a:defRPr>
            </a:lvl2pPr>
            <a:lvl3pPr>
              <a:defRPr sz="1200">
                <a:solidFill>
                  <a:srgbClr val="7F7F7F"/>
                </a:solidFill>
              </a:defRPr>
            </a:lvl3pPr>
            <a:lvl4pPr>
              <a:defRPr sz="1100">
                <a:solidFill>
                  <a:srgbClr val="7F7F7F"/>
                </a:solidFill>
              </a:defRPr>
            </a:lvl4pPr>
            <a:lvl5pPr>
              <a:defRPr sz="1100">
                <a:solidFill>
                  <a:srgbClr val="7F7F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794"/>
            <a:ext cx="4038600" cy="2926556"/>
          </a:xfrm>
        </p:spPr>
        <p:txBody>
          <a:bodyPr>
            <a:normAutofit/>
          </a:bodyPr>
          <a:lstStyle>
            <a:lvl1pPr>
              <a:defRPr sz="1600">
                <a:solidFill>
                  <a:srgbClr val="7F7F7F"/>
                </a:solidFill>
              </a:defRPr>
            </a:lvl1pPr>
            <a:lvl2pPr>
              <a:defRPr sz="1400">
                <a:solidFill>
                  <a:srgbClr val="7F7F7F"/>
                </a:solidFill>
              </a:defRPr>
            </a:lvl2pPr>
            <a:lvl3pPr>
              <a:defRPr sz="1200">
                <a:solidFill>
                  <a:srgbClr val="7F7F7F"/>
                </a:solidFill>
              </a:defRPr>
            </a:lvl3pPr>
            <a:lvl4pPr>
              <a:defRPr sz="1100">
                <a:solidFill>
                  <a:srgbClr val="7F7F7F"/>
                </a:solidFill>
              </a:defRPr>
            </a:lvl4pPr>
            <a:lvl5pPr>
              <a:defRPr sz="1100">
                <a:solidFill>
                  <a:srgbClr val="7F7F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9928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200" b="1">
                <a:solidFill>
                  <a:srgbClr val="7F7F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9750"/>
            <a:ext cx="4040188" cy="278487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7F7F7F"/>
                </a:solidFill>
              </a:defRPr>
            </a:lvl1pPr>
            <a:lvl2pPr>
              <a:defRPr sz="1200">
                <a:solidFill>
                  <a:srgbClr val="7F7F7F"/>
                </a:solidFill>
              </a:defRPr>
            </a:lvl2pPr>
            <a:lvl3pPr>
              <a:defRPr sz="1100">
                <a:solidFill>
                  <a:srgbClr val="7F7F7F"/>
                </a:solidFill>
              </a:defRPr>
            </a:lvl3pPr>
            <a:lvl4pPr>
              <a:defRPr sz="1050">
                <a:solidFill>
                  <a:srgbClr val="7F7F7F"/>
                </a:solidFill>
              </a:defRPr>
            </a:lvl4pPr>
            <a:lvl5pPr>
              <a:defRPr sz="1050">
                <a:solidFill>
                  <a:srgbClr val="7F7F7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329928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200" b="1">
                <a:solidFill>
                  <a:srgbClr val="7F7F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09750"/>
            <a:ext cx="4041775" cy="278487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7F7F7F"/>
                </a:solidFill>
              </a:defRPr>
            </a:lvl1pPr>
            <a:lvl2pPr>
              <a:defRPr sz="1200">
                <a:solidFill>
                  <a:srgbClr val="7F7F7F"/>
                </a:solidFill>
              </a:defRPr>
            </a:lvl2pPr>
            <a:lvl3pPr>
              <a:defRPr sz="1100">
                <a:solidFill>
                  <a:srgbClr val="7F7F7F"/>
                </a:solidFill>
              </a:defRPr>
            </a:lvl3pPr>
            <a:lvl4pPr>
              <a:defRPr sz="1050">
                <a:solidFill>
                  <a:srgbClr val="7F7F7F"/>
                </a:solidFill>
              </a:defRPr>
            </a:lvl4pPr>
            <a:lvl5pPr>
              <a:defRPr sz="1050">
                <a:solidFill>
                  <a:srgbClr val="7F7F7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mo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pic>
        <p:nvPicPr>
          <p:cNvPr id="18" name="Picture 17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95400"/>
            <a:ext cx="2552878" cy="3562350"/>
          </a:xfrm>
          <a:prstGeom prst="rect">
            <a:avLst/>
          </a:prstGeom>
        </p:spPr>
      </p:pic>
      <p:sp>
        <p:nvSpPr>
          <p:cNvPr id="19" name="Picture Placeholder 20"/>
          <p:cNvSpPr>
            <a:spLocks noGrp="1"/>
          </p:cNvSpPr>
          <p:nvPr>
            <p:ph type="pic" sz="quarter" idx="25"/>
          </p:nvPr>
        </p:nvSpPr>
        <p:spPr>
          <a:xfrm>
            <a:off x="3505200" y="1676400"/>
            <a:ext cx="1956816" cy="24193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AD mo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371600" y="2190750"/>
            <a:ext cx="2667000" cy="685800"/>
          </a:xfrm>
          <a:prstGeom prst="rect">
            <a:avLst/>
          </a:prstGeom>
          <a:solidFill>
            <a:srgbClr val="139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371600" y="2876550"/>
            <a:ext cx="2667000" cy="685800"/>
          </a:xfrm>
          <a:prstGeom prst="rect">
            <a:avLst/>
          </a:prstGeom>
          <a:solidFill>
            <a:srgbClr val="4859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pic>
        <p:nvPicPr>
          <p:cNvPr id="18" name="Picture 17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95400"/>
            <a:ext cx="2552878" cy="3562350"/>
          </a:xfrm>
          <a:prstGeom prst="rect">
            <a:avLst/>
          </a:prstGeom>
        </p:spPr>
      </p:pic>
      <p:sp>
        <p:nvSpPr>
          <p:cNvPr id="19" name="Picture Placeholder 20"/>
          <p:cNvSpPr>
            <a:spLocks noGrp="1"/>
          </p:cNvSpPr>
          <p:nvPr>
            <p:ph type="pic" sz="quarter" idx="25"/>
          </p:nvPr>
        </p:nvSpPr>
        <p:spPr>
          <a:xfrm>
            <a:off x="3505200" y="1676400"/>
            <a:ext cx="1956816" cy="24193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AD mo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95400" y="2876550"/>
            <a:ext cx="6324600" cy="685800"/>
          </a:xfrm>
          <a:prstGeom prst="rect">
            <a:avLst/>
          </a:prstGeom>
          <a:solidFill>
            <a:srgbClr val="4859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295400" y="2190750"/>
            <a:ext cx="6324600" cy="685800"/>
          </a:xfrm>
          <a:prstGeom prst="rect">
            <a:avLst/>
          </a:prstGeom>
          <a:solidFill>
            <a:srgbClr val="139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95400"/>
            <a:ext cx="2552878" cy="3562350"/>
          </a:xfrm>
          <a:prstGeom prst="rect">
            <a:avLst/>
          </a:prstGeom>
        </p:spPr>
      </p:pic>
      <p:sp>
        <p:nvSpPr>
          <p:cNvPr id="17" name="Picture Placeholder 20"/>
          <p:cNvSpPr>
            <a:spLocks noGrp="1"/>
          </p:cNvSpPr>
          <p:nvPr>
            <p:ph type="pic" sz="quarter" idx="25"/>
          </p:nvPr>
        </p:nvSpPr>
        <p:spPr>
          <a:xfrm>
            <a:off x="3505200" y="1676400"/>
            <a:ext cx="1956816" cy="24193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mockup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762000" y="2038350"/>
            <a:ext cx="3429000" cy="990600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6"/>
          </p:nvPr>
        </p:nvSpPr>
        <p:spPr>
          <a:xfrm>
            <a:off x="762000" y="1809750"/>
            <a:ext cx="2286000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pic>
        <p:nvPicPr>
          <p:cNvPr id="20" name="Picture 19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352550"/>
            <a:ext cx="2552878" cy="3562350"/>
          </a:xfrm>
          <a:prstGeom prst="rect">
            <a:avLst/>
          </a:prstGeom>
        </p:spPr>
      </p:pic>
      <p:sp>
        <p:nvSpPr>
          <p:cNvPr id="22" name="Picture Placeholder 20"/>
          <p:cNvSpPr>
            <a:spLocks noGrp="1"/>
          </p:cNvSpPr>
          <p:nvPr>
            <p:ph type="pic" sz="quarter" idx="31"/>
          </p:nvPr>
        </p:nvSpPr>
        <p:spPr>
          <a:xfrm>
            <a:off x="5410200" y="1733550"/>
            <a:ext cx="1956816" cy="24193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mo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809750"/>
            <a:ext cx="9144000" cy="1524000"/>
          </a:xfrm>
          <a:prstGeom prst="rect">
            <a:avLst/>
          </a:prstGeom>
          <a:solidFill>
            <a:srgbClr val="139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828800" y="3325812"/>
            <a:ext cx="2362200" cy="3841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828800" y="3859212"/>
            <a:ext cx="2590800" cy="4651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  <a:latin typeface="Calibri" panose="020F0502020204030204"/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1143000" y="2208212"/>
            <a:ext cx="34290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chemeClr val="bg1"/>
                </a:solidFill>
                <a:latin typeface="Calibri" panose="020F0502020204030204"/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1143000" y="1954212"/>
            <a:ext cx="2362200" cy="3571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bg1"/>
                </a:solidFill>
                <a:latin typeface="Glegoo"/>
              </a:defRPr>
            </a:lvl1pPr>
            <a:lvl2pPr marL="457200" indent="0">
              <a:buFontTx/>
              <a:buNone/>
              <a:defRPr sz="1100">
                <a:solidFill>
                  <a:srgbClr val="424C53"/>
                </a:solidFill>
              </a:defRPr>
            </a:lvl2pPr>
            <a:lvl3pPr marL="914400" indent="0">
              <a:buFontTx/>
              <a:buNone/>
              <a:defRPr sz="1100">
                <a:solidFill>
                  <a:srgbClr val="424C53"/>
                </a:solidFill>
              </a:defRPr>
            </a:lvl3pPr>
            <a:lvl4pPr marL="1371600" indent="0">
              <a:buFontTx/>
              <a:buNone/>
              <a:defRPr sz="1100">
                <a:solidFill>
                  <a:srgbClr val="424C53"/>
                </a:solidFill>
              </a:defRPr>
            </a:lvl4pPr>
            <a:lvl5pPr marL="1828800" indent="0">
              <a:buFontTx/>
              <a:buNone/>
              <a:defRPr sz="1100">
                <a:solidFill>
                  <a:srgbClr val="424C53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r="7816"/>
          <a:stretch>
            <a:fillRect/>
          </a:stretch>
        </p:blipFill>
        <p:spPr>
          <a:xfrm>
            <a:off x="4835244" y="1428750"/>
            <a:ext cx="1602039" cy="3352800"/>
          </a:xfrm>
          <a:prstGeom prst="rect">
            <a:avLst/>
          </a:prstGeom>
        </p:spPr>
      </p:pic>
      <p:sp>
        <p:nvSpPr>
          <p:cNvPr id="27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5029200" y="1962150"/>
            <a:ext cx="1247554" cy="2286000"/>
          </a:xfrm>
        </p:spPr>
        <p:txBody>
          <a:bodyPr/>
          <a:lstStyle/>
          <a:p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r="7816"/>
          <a:stretch>
            <a:fillRect/>
          </a:stretch>
        </p:blipFill>
        <p:spPr>
          <a:xfrm>
            <a:off x="6475161" y="1428750"/>
            <a:ext cx="1602039" cy="3352800"/>
          </a:xfrm>
          <a:prstGeom prst="rect">
            <a:avLst/>
          </a:prstGeom>
        </p:spPr>
      </p:pic>
      <p:sp>
        <p:nvSpPr>
          <p:cNvPr id="29" name="Picture Placeholder 19"/>
          <p:cNvSpPr>
            <a:spLocks noGrp="1"/>
          </p:cNvSpPr>
          <p:nvPr>
            <p:ph type="pic" sz="quarter" idx="65"/>
          </p:nvPr>
        </p:nvSpPr>
        <p:spPr>
          <a:xfrm>
            <a:off x="6669117" y="1962150"/>
            <a:ext cx="1247554" cy="228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1152"/>
            <a:ext cx="4419600" cy="2562857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81126" y="1809750"/>
            <a:ext cx="3167074" cy="202866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5334000" y="2244725"/>
            <a:ext cx="2971800" cy="1774825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5"/>
          </p:nvPr>
        </p:nvSpPr>
        <p:spPr>
          <a:xfrm>
            <a:off x="5334000" y="1962150"/>
            <a:ext cx="2971800" cy="3270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5DF95-D547-449A-B910-FD2F068A3269}" type="slidenum">
              <a:rPr lang="zh-CN" alt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3456622"/>
            <a:ext cx="2276856" cy="170592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2286000" y="3456622"/>
            <a:ext cx="2276856" cy="170592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4572000" y="3455670"/>
            <a:ext cx="2276856" cy="170592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6858000" y="3455670"/>
            <a:ext cx="2286000" cy="17059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2286000" y="1504950"/>
            <a:ext cx="2276856" cy="1981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4572000" y="1504950"/>
            <a:ext cx="2276856" cy="19812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6858000" y="1504950"/>
            <a:ext cx="2286000" cy="1981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457200" y="1352550"/>
            <a:ext cx="2671762" cy="30067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rgbClr val="17375E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3733800" y="1817688"/>
            <a:ext cx="2127250" cy="830262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6407150" y="1809750"/>
            <a:ext cx="2127250" cy="830262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3736975" y="3405328"/>
            <a:ext cx="2127250" cy="830262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6410325" y="3397390"/>
            <a:ext cx="2127250" cy="830262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3733800" y="1517508"/>
            <a:ext cx="1600200" cy="30811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400800" y="1517508"/>
            <a:ext cx="1600200" cy="30811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3733800" y="3101835"/>
            <a:ext cx="1600200" cy="30811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6400800" y="3101835"/>
            <a:ext cx="1600200" cy="30811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mo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c-Flat-Mocku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52550"/>
            <a:ext cx="4038600" cy="3269432"/>
          </a:xfrm>
          <a:prstGeom prst="rect">
            <a:avLst/>
          </a:prstGeom>
        </p:spPr>
      </p:pic>
      <p:sp>
        <p:nvSpPr>
          <p:cNvPr id="19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2895600" y="1581150"/>
            <a:ext cx="3581400" cy="20574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09600" y="2057400"/>
            <a:ext cx="2362200" cy="2266950"/>
          </a:xfrm>
        </p:spPr>
        <p:txBody>
          <a:bodyPr>
            <a:normAutofit/>
          </a:bodyPr>
          <a:lstStyle>
            <a:lvl1pPr algn="l">
              <a:lnSpc>
                <a:spcPts val="1400"/>
              </a:lnSpc>
              <a:buNone/>
              <a:defRPr sz="1050">
                <a:solidFill>
                  <a:srgbClr val="7F7F7F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139952" y="1581150"/>
            <a:ext cx="1984248" cy="347472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3429000" y="2057400"/>
            <a:ext cx="2362200" cy="2266950"/>
          </a:xfrm>
        </p:spPr>
        <p:txBody>
          <a:bodyPr>
            <a:normAutofit/>
          </a:bodyPr>
          <a:lstStyle>
            <a:lvl1pPr algn="l">
              <a:lnSpc>
                <a:spcPts val="1400"/>
              </a:lnSpc>
              <a:buNone/>
              <a:defRPr sz="1050">
                <a:solidFill>
                  <a:srgbClr val="7F7F7F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6324600" y="2057400"/>
            <a:ext cx="2362200" cy="2266950"/>
          </a:xfrm>
        </p:spPr>
        <p:txBody>
          <a:bodyPr>
            <a:normAutofit/>
          </a:bodyPr>
          <a:lstStyle>
            <a:lvl1pPr algn="l">
              <a:lnSpc>
                <a:spcPts val="1400"/>
              </a:lnSpc>
              <a:buNone/>
              <a:defRPr sz="1050">
                <a:solidFill>
                  <a:srgbClr val="7F7F7F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3886200" y="1581150"/>
            <a:ext cx="1984248" cy="347472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6781800" y="1581150"/>
            <a:ext cx="1984248" cy="347472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989964" y="15589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990282" y="20923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990600" y="27019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990600" y="32353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990600" y="37687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55" hasCustomPrompt="1"/>
          </p:nvPr>
        </p:nvSpPr>
        <p:spPr>
          <a:xfrm>
            <a:off x="533400" y="15049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5181282" y="15589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5181600" y="20923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181600" y="27019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5181600" y="32353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5181600" y="37687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Content Placeholder 6"/>
          <p:cNvSpPr>
            <a:spLocks noGrp="1"/>
          </p:cNvSpPr>
          <p:nvPr>
            <p:ph sz="quarter" idx="65" hasCustomPrompt="1"/>
          </p:nvPr>
        </p:nvSpPr>
        <p:spPr>
          <a:xfrm>
            <a:off x="533400" y="205359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Content Placeholder 6"/>
          <p:cNvSpPr>
            <a:spLocks noGrp="1"/>
          </p:cNvSpPr>
          <p:nvPr>
            <p:ph sz="quarter" idx="66" hasCustomPrompt="1"/>
          </p:nvPr>
        </p:nvSpPr>
        <p:spPr>
          <a:xfrm>
            <a:off x="533400" y="26479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Content Placeholder 6"/>
          <p:cNvSpPr>
            <a:spLocks noGrp="1"/>
          </p:cNvSpPr>
          <p:nvPr>
            <p:ph sz="quarter" idx="67" hasCustomPrompt="1"/>
          </p:nvPr>
        </p:nvSpPr>
        <p:spPr>
          <a:xfrm>
            <a:off x="533400" y="31813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Content Placeholder 6"/>
          <p:cNvSpPr>
            <a:spLocks noGrp="1"/>
          </p:cNvSpPr>
          <p:nvPr>
            <p:ph sz="quarter" idx="68" hasCustomPrompt="1"/>
          </p:nvPr>
        </p:nvSpPr>
        <p:spPr>
          <a:xfrm>
            <a:off x="533400" y="37147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Content Placeholder 6"/>
          <p:cNvSpPr>
            <a:spLocks noGrp="1"/>
          </p:cNvSpPr>
          <p:nvPr>
            <p:ph sz="quarter" idx="69" hasCustomPrompt="1"/>
          </p:nvPr>
        </p:nvSpPr>
        <p:spPr>
          <a:xfrm>
            <a:off x="4693920" y="15049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Content Placeholder 6"/>
          <p:cNvSpPr>
            <a:spLocks noGrp="1"/>
          </p:cNvSpPr>
          <p:nvPr>
            <p:ph sz="quarter" idx="70" hasCustomPrompt="1"/>
          </p:nvPr>
        </p:nvSpPr>
        <p:spPr>
          <a:xfrm>
            <a:off x="4693920" y="205359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Content Placeholder 6"/>
          <p:cNvSpPr>
            <a:spLocks noGrp="1"/>
          </p:cNvSpPr>
          <p:nvPr>
            <p:ph sz="quarter" idx="71" hasCustomPrompt="1"/>
          </p:nvPr>
        </p:nvSpPr>
        <p:spPr>
          <a:xfrm>
            <a:off x="4693920" y="26479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Content Placeholder 6"/>
          <p:cNvSpPr>
            <a:spLocks noGrp="1"/>
          </p:cNvSpPr>
          <p:nvPr>
            <p:ph sz="quarter" idx="72" hasCustomPrompt="1"/>
          </p:nvPr>
        </p:nvSpPr>
        <p:spPr>
          <a:xfrm>
            <a:off x="4693920" y="31813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Content Placeholder 6"/>
          <p:cNvSpPr>
            <a:spLocks noGrp="1"/>
          </p:cNvSpPr>
          <p:nvPr>
            <p:ph sz="quarter" idx="73" hasCustomPrompt="1"/>
          </p:nvPr>
        </p:nvSpPr>
        <p:spPr>
          <a:xfrm>
            <a:off x="4693920" y="37147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4" Type="http://schemas.openxmlformats.org/officeDocument/2006/relationships/theme" Target="../theme/theme1.xml"/><Relationship Id="rId33" Type="http://schemas.openxmlformats.org/officeDocument/2006/relationships/image" Target="../media/image1.jpeg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k.jpg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1"/>
            <a:ext cx="8229600" cy="312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14" name="Pie 13"/>
          <p:cNvSpPr/>
          <p:nvPr userDrawn="1"/>
        </p:nvSpPr>
        <p:spPr>
          <a:xfrm flipH="1" flipV="1">
            <a:off x="4252913" y="4824413"/>
            <a:ext cx="638174" cy="638174"/>
          </a:xfrm>
          <a:prstGeom prst="pie">
            <a:avLst>
              <a:gd name="adj1" fmla="val 0"/>
              <a:gd name="adj2" fmla="val 10782358"/>
            </a:avLst>
          </a:prstGeom>
          <a:solidFill>
            <a:srgbClr val="139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2800" b="0" i="0" kern="1200">
          <a:solidFill>
            <a:srgbClr val="48597F"/>
          </a:solidFill>
          <a:effectLst/>
          <a:latin typeface="Lato Light"/>
          <a:ea typeface="Calibri" panose="020F0502020204030204"/>
          <a:cs typeface="Lato Light"/>
        </a:defRPr>
      </a:lvl1pPr>
    </p:titleStyle>
    <p:bodyStyle>
      <a:lvl1pPr marL="342900" indent="-342900" algn="l" defTabSz="914400" rtl="0" eaLnBrk="1" latinLnBrk="0" hangingPunct="1">
        <a:lnSpc>
          <a:spcPts val="182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Calibri" panose="020F0502020204030204"/>
          <a:ea typeface="+mn-ea"/>
          <a:cs typeface="Calibri" panose="020F0502020204030204"/>
        </a:defRPr>
      </a:lvl1pPr>
      <a:lvl2pPr marL="742950" indent="-285750" algn="l" defTabSz="914400" rtl="0" eaLnBrk="1" latinLnBrk="0" hangingPunct="1">
        <a:lnSpc>
          <a:spcPts val="182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Calibri" panose="020F0502020204030204"/>
          <a:ea typeface="+mn-ea"/>
          <a:cs typeface="Calibri" panose="020F0502020204030204"/>
        </a:defRPr>
      </a:lvl2pPr>
      <a:lvl3pPr marL="1143000" indent="-228600" algn="l" defTabSz="914400" rtl="0" eaLnBrk="1" latinLnBrk="0" hangingPunct="1">
        <a:lnSpc>
          <a:spcPts val="182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Calibri" panose="020F0502020204030204"/>
          <a:ea typeface="+mn-ea"/>
          <a:cs typeface="Calibri" panose="020F0502020204030204"/>
        </a:defRPr>
      </a:lvl3pPr>
      <a:lvl4pPr marL="1600200" indent="-228600" algn="l" defTabSz="914400" rtl="0" eaLnBrk="1" latinLnBrk="0" hangingPunct="1">
        <a:lnSpc>
          <a:spcPts val="1820"/>
        </a:lnSpc>
        <a:spcBef>
          <a:spcPts val="0"/>
        </a:spcBef>
        <a:buFont typeface="Arial" panose="020B0604020202020204" pitchFamily="34" charset="0"/>
        <a:buChar char="–"/>
        <a:defRPr sz="1100" kern="1200">
          <a:solidFill>
            <a:schemeClr val="tx1">
              <a:lumMod val="65000"/>
              <a:lumOff val="35000"/>
            </a:schemeClr>
          </a:solidFill>
          <a:latin typeface="Calibri" panose="020F0502020204030204"/>
          <a:ea typeface="+mn-ea"/>
          <a:cs typeface="Calibri" panose="020F0502020204030204"/>
        </a:defRPr>
      </a:lvl4pPr>
      <a:lvl5pPr marL="2057400" indent="-228600" algn="l" defTabSz="914400" rtl="0" eaLnBrk="1" latinLnBrk="0" hangingPunct="1">
        <a:lnSpc>
          <a:spcPts val="1820"/>
        </a:lnSpc>
        <a:spcBef>
          <a:spcPts val="0"/>
        </a:spcBef>
        <a:buFont typeface="Arial" panose="020B0604020202020204" pitchFamily="34" charset="0"/>
        <a:buChar char="»"/>
        <a:defRPr sz="1100" kern="1200">
          <a:solidFill>
            <a:schemeClr val="tx1">
              <a:lumMod val="65000"/>
              <a:lumOff val="35000"/>
            </a:schemeClr>
          </a:solidFill>
          <a:latin typeface="Calibri" panose="020F0502020204030204"/>
          <a:ea typeface="+mn-ea"/>
          <a:cs typeface="Calibri" panose="020F050202020403020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3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image" Target="../media/image16.png"/><Relationship Id="rId7" Type="http://schemas.openxmlformats.org/officeDocument/2006/relationships/oleObject" Target="../embeddings/oleObject2.bin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microsoft.com/office/2007/relationships/media" Target="file:///C:\Documents%20and%20Settings\oamoghad\Desktop\OpenCV-Q1-OpenCV\calib_3D.avi" TargetMode="External"/><Relationship Id="rId3" Type="http://schemas.openxmlformats.org/officeDocument/2006/relationships/video" Target="file:///C:\Documents%20and%20Settings\oamoghad\Desktop\OpenCV-Q1-OpenCV\calib_3D.avi" TargetMode="External"/><Relationship Id="rId2" Type="http://schemas.openxmlformats.org/officeDocument/2006/relationships/image" Target="../media/image13.png"/><Relationship Id="rId11" Type="http://schemas.openxmlformats.org/officeDocument/2006/relationships/notesSlide" Target="../notesSlides/notesSlide8.xml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hotodune-4817954-idea-l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42894"/>
            <a:ext cx="9144000" cy="606"/>
          </a:xfrm>
          <a:prstGeom prst="rect">
            <a:avLst/>
          </a:prstGeom>
        </p:spPr>
      </p:pic>
      <p:sp>
        <p:nvSpPr>
          <p:cNvPr id="12" name="Rounded Rectangle 11"/>
          <p:cNvSpPr>
            <a:spLocks noChangeAspect="1"/>
          </p:cNvSpPr>
          <p:nvPr/>
        </p:nvSpPr>
        <p:spPr>
          <a:xfrm>
            <a:off x="2032635" y="1363345"/>
            <a:ext cx="4786630" cy="2259330"/>
          </a:xfrm>
          <a:prstGeom prst="roundRect">
            <a:avLst>
              <a:gd name="adj" fmla="val 50000"/>
            </a:avLst>
          </a:prstGeom>
          <a:solidFill>
            <a:srgbClr val="48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FFFF"/>
              </a:solidFill>
              <a:latin typeface="+mn-ea"/>
              <a:cs typeface="Glegoo"/>
            </a:endParaRPr>
          </a:p>
        </p:txBody>
      </p:sp>
      <p:sp>
        <p:nvSpPr>
          <p:cNvPr id="24" name="Title 2"/>
          <p:cNvSpPr txBox="1"/>
          <p:nvPr/>
        </p:nvSpPr>
        <p:spPr>
          <a:xfrm>
            <a:off x="2313940" y="2682685"/>
            <a:ext cx="4495800" cy="42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Signika"/>
                <a:ea typeface="Open Sans Extrabold" pitchFamily="34" charset="0"/>
                <a:cs typeface="Signika"/>
              </a:defRPr>
            </a:lvl1pPr>
          </a:lstStyle>
          <a:p>
            <a:pPr algn="ctr"/>
            <a:endParaRPr lang="en-US" sz="1800" b="1" dirty="0">
              <a:solidFill>
                <a:srgbClr val="FFFFFF"/>
              </a:solidFill>
              <a:latin typeface="+mn-ea"/>
              <a:ea typeface="+mn-ea"/>
              <a:cs typeface="Glegoo"/>
            </a:endParaRPr>
          </a:p>
        </p:txBody>
      </p:sp>
      <p:sp>
        <p:nvSpPr>
          <p:cNvPr id="16" name="Title 2"/>
          <p:cNvSpPr txBox="1"/>
          <p:nvPr/>
        </p:nvSpPr>
        <p:spPr>
          <a:xfrm>
            <a:off x="2313940" y="2167255"/>
            <a:ext cx="4343400" cy="651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Signika"/>
                <a:ea typeface="Open Sans Extrabold" pitchFamily="34" charset="0"/>
                <a:cs typeface="Signika"/>
              </a:defRPr>
            </a:lvl1pPr>
          </a:lstStyle>
          <a:p>
            <a:pPr algn="ctr"/>
            <a:r>
              <a:rPr lang="en-US" altLang="zh-CN" sz="4000" b="1" dirty="0" smtClean="0">
                <a:latin typeface="+mn-ea"/>
                <a:ea typeface="+mn-ea"/>
                <a:cs typeface="Glegoo"/>
              </a:rPr>
              <a:t>OpenCV</a:t>
            </a:r>
            <a:r>
              <a:rPr lang="zh-CN" altLang="en-US" sz="4000" b="1" dirty="0" smtClean="0">
                <a:latin typeface="+mn-ea"/>
                <a:ea typeface="+mn-ea"/>
                <a:cs typeface="Glegoo"/>
              </a:rPr>
              <a:t>基础教程</a:t>
            </a:r>
            <a:endParaRPr lang="zh-CN" altLang="en-US" sz="4000" b="1" dirty="0" smtClean="0">
              <a:latin typeface="+mn-ea"/>
              <a:ea typeface="+mn-ea"/>
              <a:cs typeface="Glego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577290" y="3105279"/>
            <a:ext cx="1697019" cy="0"/>
          </a:xfrm>
          <a:prstGeom prst="line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861300" y="4725035"/>
            <a:ext cx="91186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by cjwddz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sp>
        <p:nvSpPr>
          <p:cNvPr id="22" name="Title 2"/>
          <p:cNvSpPr>
            <a:spLocks noGrp="1"/>
          </p:cNvSpPr>
          <p:nvPr/>
        </p:nvSpPr>
        <p:spPr>
          <a:xfrm>
            <a:off x="140970" y="179705"/>
            <a:ext cx="41427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en-US" altLang="zh-CN" sz="4000" b="1" dirty="0">
                <a:latin typeface="+mn-ea"/>
                <a:ea typeface="+mn-ea"/>
              </a:rPr>
              <a:t>OpenCV</a:t>
            </a:r>
            <a:r>
              <a:rPr lang="zh-CN" altLang="en-US" sz="4000" b="1" dirty="0">
                <a:latin typeface="+mn-ea"/>
                <a:ea typeface="+mn-ea"/>
              </a:rPr>
              <a:t>的组成</a:t>
            </a:r>
            <a:endParaRPr lang="zh-CN" altLang="en-US" sz="4000" b="1" dirty="0">
              <a:latin typeface="+mn-ea"/>
              <a:ea typeface="+mn-ea"/>
            </a:endParaRPr>
          </a:p>
        </p:txBody>
      </p:sp>
      <p:graphicFrame>
        <p:nvGraphicFramePr>
          <p:cNvPr id="24" name="Table 4"/>
          <p:cNvGraphicFramePr>
            <a:graphicFrameLocks noGrp="1"/>
          </p:cNvGraphicFramePr>
          <p:nvPr/>
        </p:nvGraphicFramePr>
        <p:xfrm>
          <a:off x="614045" y="1036955"/>
          <a:ext cx="7510145" cy="3787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570"/>
                <a:gridCol w="3645535"/>
                <a:gridCol w="1336040"/>
              </a:tblGrid>
              <a:tr h="404495">
                <a:tc>
                  <a:txBody>
                    <a:bodyPr/>
                    <a:p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  <a:latin typeface="Glegoo"/>
                          <a:cs typeface="Glegoo"/>
                        </a:rPr>
                        <a:t>函数库</a:t>
                      </a:r>
                      <a:endParaRPr lang="zh-CN" altLang="en-US" sz="2000" b="1" dirty="0" smtClean="0">
                        <a:solidFill>
                          <a:schemeClr val="bg1"/>
                        </a:solidFill>
                        <a:latin typeface="Glegoo"/>
                        <a:cs typeface="Glego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EE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2000" b="1" dirty="0">
                          <a:latin typeface="Glegoo"/>
                          <a:cs typeface="Glegoo"/>
                        </a:rPr>
                        <a:t>作用</a:t>
                      </a:r>
                      <a:endParaRPr lang="zh-CN" altLang="en-US" sz="2000" b="1" dirty="0">
                        <a:latin typeface="Glegoo"/>
                        <a:cs typeface="Glego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658D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800" b="0" dirty="0" smtClean="0">
                          <a:latin typeface="Glegoo"/>
                          <a:cs typeface="Glegoo"/>
                        </a:rPr>
                        <a:t>其它</a:t>
                      </a:r>
                      <a:endParaRPr lang="zh-CN" altLang="en-US" sz="1800" b="0" dirty="0" smtClean="0">
                        <a:latin typeface="Glegoo"/>
                        <a:cs typeface="Glego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658D"/>
                    </a:solidFill>
                  </a:tcPr>
                </a:tc>
              </a:tr>
              <a:tr h="352816">
                <a:tc>
                  <a:txBody>
                    <a:bodyPr/>
                    <a:p>
                      <a:r>
                        <a:rPr lang="zh-CN" altLang="en-US" sz="2000" b="1" dirty="0" smtClean="0">
                          <a:solidFill>
                            <a:schemeClr val="accent1"/>
                          </a:solidFill>
                          <a:latin typeface="Glegoo"/>
                          <a:cs typeface="Glegoo"/>
                        </a:rPr>
                        <a:t>opencv_core</a:t>
                      </a:r>
                      <a:endParaRPr lang="zh-CN" altLang="en-US" sz="2000" b="1" dirty="0" smtClean="0">
                        <a:solidFill>
                          <a:schemeClr val="accent1"/>
                        </a:solidFill>
                        <a:latin typeface="Glegoo"/>
                        <a:cs typeface="Glegoo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sym typeface="+mn-ea"/>
                        </a:rPr>
                        <a:t>core函数库（基本的数据结构，架构和线性代数，DFT，xml 和 yam i/o 接口函数等） 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16">
                <a:tc>
                  <a:txBody>
                    <a:bodyPr/>
                    <a:p>
                      <a:r>
                        <a:rPr lang="zh-CN" altLang="en-US" sz="2000" b="1" dirty="0" smtClean="0">
                          <a:solidFill>
                            <a:schemeClr val="accent1"/>
                          </a:solidFill>
                          <a:latin typeface="Glegoo"/>
                          <a:cs typeface="Glegoo"/>
                        </a:rPr>
                        <a:t>opencv_imgproc</a:t>
                      </a:r>
                      <a:endParaRPr lang="zh-CN" altLang="en-US" sz="2000" b="1" dirty="0" smtClean="0">
                        <a:solidFill>
                          <a:schemeClr val="accent1"/>
                        </a:solidFill>
                        <a:latin typeface="Glegoo"/>
                        <a:cs typeface="Glegoo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sym typeface="+mn-ea"/>
                        </a:rPr>
                        <a:t>图像处理函数库（滤波，高斯模糊，形态学膨胀/腐蚀，线性缩放图像大小，图像几何变化，颜色结构变化，计算直方图等） 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16">
                <a:tc>
                  <a:txBody>
                    <a:bodyPr/>
                    <a:p>
                      <a:r>
                        <a:rPr lang="zh-CN" altLang="en-US" sz="2000" b="1" dirty="0" smtClean="0">
                          <a:solidFill>
                            <a:schemeClr val="accent1"/>
                          </a:solidFill>
                          <a:latin typeface="Glegoo"/>
                          <a:cs typeface="Glegoo"/>
                        </a:rPr>
                        <a:t>opencv_highgui</a:t>
                      </a:r>
                      <a:endParaRPr lang="zh-CN" altLang="en-US" sz="2000" b="1" dirty="0" smtClean="0">
                        <a:solidFill>
                          <a:schemeClr val="accent1"/>
                        </a:solidFill>
                        <a:latin typeface="Glegoo"/>
                        <a:cs typeface="Glegoo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sym typeface="+mn-ea"/>
                        </a:rPr>
                        <a:t>GUI，图像和视频窗口函数库 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16">
                <a:tc>
                  <a:txBody>
                    <a:bodyPr/>
                    <a:p>
                      <a:r>
                        <a:rPr lang="zh-CN" altLang="en-US" sz="2000" b="1" dirty="0" smtClean="0">
                          <a:solidFill>
                            <a:schemeClr val="accent1"/>
                          </a:solidFill>
                          <a:latin typeface="Glegoo"/>
                          <a:cs typeface="Glegoo"/>
                        </a:rPr>
                        <a:t>opencv_ml</a:t>
                      </a:r>
                      <a:endParaRPr lang="zh-CN" altLang="en-US" sz="2000" b="1" dirty="0" smtClean="0">
                        <a:solidFill>
                          <a:schemeClr val="accent1"/>
                        </a:solidFill>
                        <a:latin typeface="Glegoo"/>
                        <a:cs typeface="Glegoo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sym typeface="+mn-ea"/>
                        </a:rPr>
                        <a:t>统计机器学习模型函数库（SVM，决策树，级联等）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16">
                <a:tc>
                  <a:txBody>
                    <a:bodyPr/>
                    <a:p>
                      <a:r>
                        <a:rPr lang="zh-CN" altLang="en-US" sz="2000" b="1" dirty="0" smtClean="0">
                          <a:solidFill>
                            <a:schemeClr val="accent1"/>
                          </a:solidFill>
                          <a:latin typeface="Glegoo"/>
                          <a:cs typeface="Glegoo"/>
                        </a:rPr>
                        <a:t>opencv_features2d </a:t>
                      </a:r>
                      <a:endParaRPr lang="zh-CN" altLang="en-US" sz="2000" b="1" dirty="0" smtClean="0">
                        <a:solidFill>
                          <a:schemeClr val="accent1"/>
                        </a:solidFill>
                        <a:latin typeface="Glegoo"/>
                        <a:cs typeface="Glegoo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sym typeface="+mn-ea"/>
                        </a:rPr>
                        <a:t>二维特征检测器和描述子函数库（SURF,FAST 等，包括一种新的特征描述子匹配结构） 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16">
                <a:tc>
                  <a:txBody>
                    <a:bodyPr/>
                    <a:p>
                      <a:r>
                        <a:rPr lang="zh-CN" altLang="en-US" sz="2000" b="1" dirty="0" smtClean="0">
                          <a:solidFill>
                            <a:schemeClr val="accent1"/>
                          </a:solidFill>
                          <a:latin typeface="Glegoo"/>
                          <a:cs typeface="Glegoo"/>
                        </a:rPr>
                        <a:t>opencv_video</a:t>
                      </a:r>
                      <a:endParaRPr lang="zh-CN" altLang="en-US" sz="2000" b="1" dirty="0" smtClean="0">
                        <a:solidFill>
                          <a:schemeClr val="accent1"/>
                        </a:solidFill>
                        <a:latin typeface="Glegoo"/>
                        <a:cs typeface="Glegoo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sym typeface="+mn-ea"/>
                        </a:rPr>
                        <a:t>动态分析和物体追踪函数库（光流法，移动模板，背景消除）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16">
                <a:tc>
                  <a:txBody>
                    <a:bodyPr/>
                    <a:p>
                      <a:r>
                        <a:rPr lang="zh-CN" altLang="en-US" sz="2000" b="1" dirty="0" smtClean="0">
                          <a:solidFill>
                            <a:schemeClr val="accent1"/>
                          </a:solidFill>
                          <a:latin typeface="Glegoo"/>
                          <a:cs typeface="Glegoo"/>
                        </a:rPr>
                        <a:t>opencv_objdetect</a:t>
                      </a:r>
                      <a:endParaRPr lang="zh-CN" altLang="en-US" sz="2000" b="1" dirty="0" smtClean="0">
                        <a:solidFill>
                          <a:schemeClr val="accent1"/>
                        </a:solidFill>
                        <a:latin typeface="Glegoo"/>
                        <a:cs typeface="Glegoo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sym typeface="+mn-ea"/>
                        </a:rPr>
                        <a:t>图像目标检测函数库（haar 小波 &amp; LBP 人脸检测和识别，HOG 人检测等） 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sp>
        <p:nvSpPr>
          <p:cNvPr id="22" name="Title 2"/>
          <p:cNvSpPr>
            <a:spLocks noGrp="1"/>
          </p:cNvSpPr>
          <p:nvPr/>
        </p:nvSpPr>
        <p:spPr>
          <a:xfrm>
            <a:off x="140970" y="179705"/>
            <a:ext cx="41427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en-US" altLang="zh-CN" sz="4000" b="1" dirty="0">
                <a:latin typeface="+mn-ea"/>
                <a:ea typeface="+mn-ea"/>
              </a:rPr>
              <a:t>OpenCV</a:t>
            </a:r>
            <a:r>
              <a:rPr lang="zh-CN" altLang="en-US" sz="4000" b="1" dirty="0">
                <a:latin typeface="+mn-ea"/>
                <a:ea typeface="+mn-ea"/>
              </a:rPr>
              <a:t>的组成</a:t>
            </a:r>
            <a:endParaRPr lang="zh-CN" altLang="en-US" sz="4000" b="1" dirty="0">
              <a:latin typeface="+mn-ea"/>
              <a:ea typeface="+mn-ea"/>
            </a:endParaRPr>
          </a:p>
        </p:txBody>
      </p:sp>
      <p:graphicFrame>
        <p:nvGraphicFramePr>
          <p:cNvPr id="24" name="Table 4"/>
          <p:cNvGraphicFramePr>
            <a:graphicFrameLocks noGrp="1"/>
          </p:cNvGraphicFramePr>
          <p:nvPr/>
        </p:nvGraphicFramePr>
        <p:xfrm>
          <a:off x="899795" y="1036955"/>
          <a:ext cx="7510145" cy="3787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570"/>
                <a:gridCol w="3645535"/>
                <a:gridCol w="1336040"/>
              </a:tblGrid>
              <a:tr h="404495">
                <a:tc>
                  <a:txBody>
                    <a:bodyPr/>
                    <a:p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  <a:latin typeface="Glegoo"/>
                          <a:cs typeface="Glegoo"/>
                        </a:rPr>
                        <a:t>函数库</a:t>
                      </a:r>
                      <a:endParaRPr lang="zh-CN" altLang="en-US" sz="2000" b="1" dirty="0" smtClean="0">
                        <a:solidFill>
                          <a:schemeClr val="bg1"/>
                        </a:solidFill>
                        <a:latin typeface="Glegoo"/>
                        <a:cs typeface="Glego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EE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2000" b="1" dirty="0">
                          <a:latin typeface="Glegoo"/>
                          <a:cs typeface="Glegoo"/>
                        </a:rPr>
                        <a:t>作用</a:t>
                      </a:r>
                      <a:endParaRPr lang="zh-CN" altLang="en-US" sz="2000" b="1" dirty="0">
                        <a:latin typeface="Glegoo"/>
                        <a:cs typeface="Glego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658D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800" b="0" dirty="0" smtClean="0">
                          <a:latin typeface="Glegoo"/>
                          <a:cs typeface="Glegoo"/>
                        </a:rPr>
                        <a:t>其它</a:t>
                      </a:r>
                      <a:endParaRPr lang="zh-CN" altLang="en-US" sz="1800" b="0" dirty="0" smtClean="0">
                        <a:latin typeface="Glegoo"/>
                        <a:cs typeface="Glego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658D"/>
                    </a:solidFill>
                  </a:tcPr>
                </a:tc>
              </a:tr>
              <a:tr h="352816">
                <a:tc>
                  <a:txBody>
                    <a:bodyPr/>
                    <a:p>
                      <a:r>
                        <a:rPr lang="zh-CN" altLang="en-US" sz="2000" b="1" dirty="0" smtClean="0">
                          <a:solidFill>
                            <a:schemeClr val="accent1"/>
                          </a:solidFill>
                          <a:latin typeface="Glegoo"/>
                          <a:cs typeface="Glegoo"/>
                        </a:rPr>
                        <a:t>opencv_calib3d</a:t>
                      </a:r>
                      <a:endParaRPr lang="zh-CN" altLang="en-US" sz="2000" b="1" dirty="0" smtClean="0">
                        <a:solidFill>
                          <a:schemeClr val="accent1"/>
                        </a:solidFill>
                        <a:latin typeface="Glegoo"/>
                        <a:cs typeface="Glegoo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sym typeface="+mn-ea"/>
                        </a:rPr>
                        <a:t>摄像头标定，视觉匹配和三维数据处理函数库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16">
                <a:tc>
                  <a:txBody>
                    <a:bodyPr/>
                    <a:p>
                      <a:r>
                        <a:rPr lang="zh-CN" altLang="en-US" sz="2000" b="1" dirty="0" smtClean="0">
                          <a:solidFill>
                            <a:schemeClr val="accent1"/>
                          </a:solidFill>
                          <a:latin typeface="Glegoo"/>
                          <a:cs typeface="Glegoo"/>
                        </a:rPr>
                        <a:t>opencv_flann</a:t>
                      </a:r>
                      <a:endParaRPr lang="zh-CN" altLang="en-US" sz="2000" b="1" dirty="0" smtClean="0">
                        <a:solidFill>
                          <a:schemeClr val="accent1"/>
                        </a:solidFill>
                        <a:latin typeface="Glegoo"/>
                        <a:cs typeface="Glegoo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sym typeface="+mn-ea"/>
                        </a:rPr>
                        <a:t>近似最近领域搜索库和 OpenCV 分装器 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16">
                <a:tc>
                  <a:txBody>
                    <a:bodyPr/>
                    <a:p>
                      <a:r>
                        <a:rPr lang="zh-CN" altLang="en-US" sz="2000" b="1" dirty="0" smtClean="0">
                          <a:solidFill>
                            <a:schemeClr val="accent1"/>
                          </a:solidFill>
                          <a:latin typeface="Glegoo"/>
                          <a:cs typeface="Glegoo"/>
                        </a:rPr>
                        <a:t>opencv_contrib</a:t>
                      </a:r>
                      <a:endParaRPr lang="zh-CN" altLang="en-US" sz="2000" b="1" dirty="0" smtClean="0">
                        <a:solidFill>
                          <a:schemeClr val="accent1"/>
                        </a:solidFill>
                        <a:latin typeface="Glegoo"/>
                        <a:cs typeface="Glegoo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sym typeface="+mn-ea"/>
                        </a:rPr>
                        <a:t>最新贡献但不是很成熟的函数库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16">
                <a:tc>
                  <a:txBody>
                    <a:bodyPr/>
                    <a:p>
                      <a:r>
                        <a:rPr lang="zh-CN" altLang="en-US" sz="2000" b="1" dirty="0" smtClean="0">
                          <a:solidFill>
                            <a:schemeClr val="accent1"/>
                          </a:solidFill>
                          <a:latin typeface="Glegoo"/>
                          <a:cs typeface="Glegoo"/>
                        </a:rPr>
                        <a:t>opencv_gpu</a:t>
                      </a:r>
                      <a:endParaRPr lang="zh-CN" altLang="en-US" sz="2000" b="1" dirty="0" smtClean="0">
                        <a:solidFill>
                          <a:schemeClr val="accent1"/>
                        </a:solidFill>
                        <a:latin typeface="Glegoo"/>
                        <a:cs typeface="Glegoo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sym typeface="+mn-ea"/>
                        </a:rPr>
                        <a:t>用 CUDA 来加速一些 openCV 函数的类库（相对不太稳定，但对 openCV 开发非常有帮助）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16">
                <a:tc>
                  <a:txBody>
                    <a:bodyPr/>
                    <a:p>
                      <a:r>
                        <a:rPr lang="zh-CN" altLang="en-US" sz="2000" b="1" dirty="0" smtClean="0">
                          <a:solidFill>
                            <a:schemeClr val="accent1"/>
                          </a:solidFill>
                          <a:latin typeface="Glegoo"/>
                          <a:cs typeface="Glegoo"/>
                        </a:rPr>
                        <a:t>opencv_legacy</a:t>
                      </a:r>
                      <a:endParaRPr lang="zh-CN" altLang="en-US" sz="2000" b="1" dirty="0" smtClean="0">
                        <a:solidFill>
                          <a:schemeClr val="accent1"/>
                        </a:solidFill>
                        <a:latin typeface="Glegoo"/>
                        <a:cs typeface="Glegoo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sym typeface="+mn-ea"/>
                        </a:rPr>
                        <a:t>过时代码，为了后续代码兼容性而存在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16">
                <a:tc>
                  <a:txBody>
                    <a:bodyPr/>
                    <a:p>
                      <a:endParaRPr lang="zh-CN" altLang="en-US" sz="2000" b="1" dirty="0" smtClean="0">
                        <a:solidFill>
                          <a:schemeClr val="accent1"/>
                        </a:solidFill>
                        <a:latin typeface="Glegoo"/>
                        <a:cs typeface="Glegoo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16">
                <a:tc>
                  <a:txBody>
                    <a:bodyPr/>
                    <a:p>
                      <a:endParaRPr lang="zh-CN" altLang="en-US" sz="2000" b="1" dirty="0" smtClean="0">
                        <a:solidFill>
                          <a:schemeClr val="accent1"/>
                        </a:solidFill>
                        <a:latin typeface="Glegoo"/>
                        <a:cs typeface="Glegoo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endParaRPr lang="zh-CN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hotodune-4817954-idea-l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42894"/>
            <a:ext cx="9144000" cy="606"/>
          </a:xfrm>
          <a:prstGeom prst="rect">
            <a:avLst/>
          </a:prstGeom>
        </p:spPr>
      </p:pic>
      <p:sp>
        <p:nvSpPr>
          <p:cNvPr id="12" name="Rounded Rectangle 11"/>
          <p:cNvSpPr>
            <a:spLocks noChangeAspect="1"/>
          </p:cNvSpPr>
          <p:nvPr/>
        </p:nvSpPr>
        <p:spPr>
          <a:xfrm>
            <a:off x="3428510" y="1442356"/>
            <a:ext cx="2266660" cy="2259452"/>
          </a:xfrm>
          <a:prstGeom prst="roundRect">
            <a:avLst>
              <a:gd name="adj" fmla="val 50000"/>
            </a:avLst>
          </a:prstGeom>
          <a:solidFill>
            <a:srgbClr val="48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FFFF"/>
              </a:solidFill>
              <a:latin typeface="+mn-ea"/>
              <a:cs typeface="Glegoo"/>
            </a:endParaRPr>
          </a:p>
        </p:txBody>
      </p:sp>
      <p:sp>
        <p:nvSpPr>
          <p:cNvPr id="24" name="Title 2"/>
          <p:cNvSpPr txBox="1"/>
          <p:nvPr/>
        </p:nvSpPr>
        <p:spPr>
          <a:xfrm>
            <a:off x="2324100" y="2682685"/>
            <a:ext cx="4495800" cy="42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Signika"/>
                <a:ea typeface="Open Sans Extrabold" pitchFamily="34" charset="0"/>
                <a:cs typeface="Signika"/>
              </a:defRPr>
            </a:lvl1pPr>
          </a:lstStyle>
          <a:p>
            <a:pPr algn="ctr"/>
            <a:r>
              <a:rPr lang="zh-CN" altLang="en-US" sz="1800" b="1" dirty="0" smtClean="0">
                <a:solidFill>
                  <a:srgbClr val="FFFFFF"/>
                </a:solidFill>
                <a:latin typeface="+mn-ea"/>
                <a:ea typeface="+mn-ea"/>
                <a:cs typeface="Glegoo"/>
              </a:rPr>
              <a:t>环境配置</a:t>
            </a:r>
            <a:endParaRPr lang="zh-CN" altLang="en-US" sz="1800" b="1" dirty="0" smtClean="0">
              <a:solidFill>
                <a:srgbClr val="FFFFFF"/>
              </a:solidFill>
              <a:latin typeface="+mn-ea"/>
              <a:ea typeface="+mn-ea"/>
              <a:cs typeface="Glegoo"/>
            </a:endParaRPr>
          </a:p>
        </p:txBody>
      </p:sp>
      <p:sp>
        <p:nvSpPr>
          <p:cNvPr id="16" name="Title 2"/>
          <p:cNvSpPr txBox="1"/>
          <p:nvPr/>
        </p:nvSpPr>
        <p:spPr>
          <a:xfrm>
            <a:off x="2400300" y="1962150"/>
            <a:ext cx="4343400" cy="651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Signika"/>
                <a:ea typeface="Open Sans Extrabold" pitchFamily="34" charset="0"/>
                <a:cs typeface="Signika"/>
              </a:defRPr>
            </a:lvl1pPr>
          </a:lstStyle>
          <a:p>
            <a:pPr algn="ctr"/>
            <a:r>
              <a:rPr lang="en-US" altLang="zh-CN" sz="4000" b="1" dirty="0" smtClean="0">
                <a:latin typeface="+mn-ea"/>
                <a:ea typeface="+mn-ea"/>
                <a:cs typeface="Glegoo"/>
              </a:rPr>
              <a:t>PART 2</a:t>
            </a:r>
            <a:endParaRPr lang="en-US" altLang="zh-CN" sz="4000" b="1" dirty="0" smtClean="0">
              <a:latin typeface="+mn-ea"/>
              <a:ea typeface="+mn-ea"/>
              <a:cs typeface="Glego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3180" y="2630299"/>
            <a:ext cx="1697019" cy="0"/>
          </a:xfrm>
          <a:prstGeom prst="line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sp>
        <p:nvSpPr>
          <p:cNvPr id="12" name="Text Placeholder 3"/>
          <p:cNvSpPr>
            <a:spLocks noGrp="1"/>
          </p:cNvSpPr>
          <p:nvPr/>
        </p:nvSpPr>
        <p:spPr>
          <a:xfrm>
            <a:off x="749300" y="1543050"/>
            <a:ext cx="5029200" cy="323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ts val="1820"/>
              </a:lnSpc>
              <a:spcBef>
                <a:spcPts val="0"/>
              </a:spcBef>
              <a:buFontTx/>
              <a:buNone/>
              <a:defRPr sz="1200" i="0" kern="1200">
                <a:solidFill>
                  <a:srgbClr val="1399EE"/>
                </a:solidFill>
                <a:latin typeface="Glegoo"/>
                <a:ea typeface="+mn-ea"/>
                <a:cs typeface="Glegoo"/>
              </a:defRPr>
            </a:lvl1pPr>
            <a:lvl2pPr marL="457200" indent="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Tx/>
              <a:buNone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Mission Gothic Regular" pitchFamily="50" charset="0"/>
                <a:ea typeface="+mn-ea"/>
                <a:cs typeface="Calibri" panose="020F0502020204030204"/>
              </a:defRPr>
            </a:lvl2pPr>
            <a:lvl3pPr marL="914400" indent="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Tx/>
              <a:buNone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Mission Gothic Regular" pitchFamily="50" charset="0"/>
                <a:ea typeface="+mn-ea"/>
                <a:cs typeface="Calibri" panose="020F0502020204030204"/>
              </a:defRPr>
            </a:lvl3pPr>
            <a:lvl4pPr marL="1371600" indent="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Tx/>
              <a:buNone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Mission Gothic Regular" pitchFamily="50" charset="0"/>
                <a:ea typeface="+mn-ea"/>
                <a:cs typeface="Calibri" panose="020F0502020204030204"/>
              </a:defRPr>
            </a:lvl4pPr>
            <a:lvl5pPr marL="1828800" indent="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Tx/>
              <a:buNone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Mission Gothic Regular" pitchFamily="50" charset="0"/>
                <a:ea typeface="+mn-ea"/>
                <a:cs typeface="Calibri" panose="020F050202020403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i="0" dirty="0" smtClean="0">
                <a:latin typeface="+mn-ea"/>
              </a:rPr>
              <a:t>http://opencv.org/releases.html</a:t>
            </a:r>
            <a:endParaRPr lang="zh-CN" altLang="en-US" sz="1200" i="0" dirty="0" smtClean="0">
              <a:latin typeface="+mn-ea"/>
            </a:endParaRPr>
          </a:p>
          <a:p>
            <a:endParaRPr lang="en-US" sz="1200" i="0" dirty="0">
              <a:latin typeface="+mn-ea"/>
            </a:endParaRPr>
          </a:p>
        </p:txBody>
      </p:sp>
      <p:sp>
        <p:nvSpPr>
          <p:cNvPr id="13" name="Title 1"/>
          <p:cNvSpPr>
            <a:spLocks noGrp="1"/>
          </p:cNvSpPr>
          <p:nvPr/>
        </p:nvSpPr>
        <p:spPr>
          <a:xfrm>
            <a:off x="656590" y="787400"/>
            <a:ext cx="78308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pPr algn="l"/>
            <a:r>
              <a:rPr lang="en-US" sz="2400" b="1" dirty="0">
                <a:latin typeface="+mn-ea"/>
                <a:ea typeface="+mn-ea"/>
              </a:rPr>
              <a:t>OpenCV</a:t>
            </a:r>
            <a:r>
              <a:rPr lang="zh-CN" altLang="en-US" sz="2400" b="1" dirty="0">
                <a:latin typeface="+mn-ea"/>
                <a:ea typeface="+mn-ea"/>
              </a:rPr>
              <a:t>各发布版本下载：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749300" y="1619250"/>
            <a:ext cx="5029200" cy="323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ts val="1820"/>
              </a:lnSpc>
              <a:spcBef>
                <a:spcPts val="0"/>
              </a:spcBef>
              <a:buFontTx/>
              <a:buNone/>
              <a:defRPr sz="1200" i="0" kern="1200">
                <a:solidFill>
                  <a:srgbClr val="1399EE"/>
                </a:solidFill>
                <a:latin typeface="Glegoo"/>
                <a:ea typeface="+mn-ea"/>
                <a:cs typeface="Glegoo"/>
              </a:defRPr>
            </a:lvl1pPr>
            <a:lvl2pPr marL="457200" indent="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Tx/>
              <a:buNone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Mission Gothic Regular" pitchFamily="50" charset="0"/>
                <a:ea typeface="+mn-ea"/>
                <a:cs typeface="Calibri" panose="020F0502020204030204"/>
              </a:defRPr>
            </a:lvl2pPr>
            <a:lvl3pPr marL="914400" indent="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Tx/>
              <a:buNone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Mission Gothic Regular" pitchFamily="50" charset="0"/>
                <a:ea typeface="+mn-ea"/>
                <a:cs typeface="Calibri" panose="020F0502020204030204"/>
              </a:defRPr>
            </a:lvl3pPr>
            <a:lvl4pPr marL="1371600" indent="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Tx/>
              <a:buNone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Mission Gothic Regular" pitchFamily="50" charset="0"/>
                <a:ea typeface="+mn-ea"/>
                <a:cs typeface="Calibri" panose="020F0502020204030204"/>
              </a:defRPr>
            </a:lvl4pPr>
            <a:lvl5pPr marL="1828800" indent="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Tx/>
              <a:buNone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Mission Gothic Regular" pitchFamily="50" charset="0"/>
                <a:ea typeface="+mn-ea"/>
                <a:cs typeface="Calibri" panose="020F050202020403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i="0" dirty="0" smtClean="0">
                <a:latin typeface="+mn-ea"/>
              </a:rPr>
              <a:t>略。</a:t>
            </a:r>
            <a:endParaRPr lang="zh-CN" altLang="en-US" sz="1200" i="0" dirty="0" smtClean="0">
              <a:latin typeface="+mn-ea"/>
            </a:endParaRPr>
          </a:p>
          <a:p>
            <a:endParaRPr lang="en-US" sz="1200" i="0" dirty="0">
              <a:latin typeface="+mn-ea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371475" y="933450"/>
            <a:ext cx="78308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pPr algn="l"/>
            <a:r>
              <a:rPr lang="en-US" altLang="zh-CN" sz="2400" b="1" dirty="0">
                <a:latin typeface="+mn-ea"/>
                <a:ea typeface="+mn-ea"/>
              </a:rPr>
              <a:t>Linux</a:t>
            </a:r>
            <a:r>
              <a:rPr lang="zh-CN" altLang="en-US" sz="2400" b="1" dirty="0">
                <a:latin typeface="+mn-ea"/>
                <a:ea typeface="+mn-ea"/>
              </a:rPr>
              <a:t>下安装配置：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/>
        </p:nvSpPr>
        <p:spPr>
          <a:xfrm>
            <a:off x="565150" y="993775"/>
            <a:ext cx="7016115" cy="323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ts val="1820"/>
              </a:lnSpc>
              <a:spcBef>
                <a:spcPts val="0"/>
              </a:spcBef>
              <a:buFontTx/>
              <a:buNone/>
              <a:defRPr sz="1200" i="0" kern="1200">
                <a:solidFill>
                  <a:srgbClr val="1399EE"/>
                </a:solidFill>
                <a:latin typeface="Glegoo"/>
                <a:ea typeface="+mn-ea"/>
                <a:cs typeface="Glegoo"/>
              </a:defRPr>
            </a:lvl1pPr>
            <a:lvl2pPr marL="457200" indent="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Tx/>
              <a:buNone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Mission Gothic Regular" pitchFamily="50" charset="0"/>
                <a:ea typeface="+mn-ea"/>
                <a:cs typeface="Calibri" panose="020F0502020204030204"/>
              </a:defRPr>
            </a:lvl2pPr>
            <a:lvl3pPr marL="914400" indent="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Tx/>
              <a:buNone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Mission Gothic Regular" pitchFamily="50" charset="0"/>
                <a:ea typeface="+mn-ea"/>
                <a:cs typeface="Calibri" panose="020F0502020204030204"/>
              </a:defRPr>
            </a:lvl3pPr>
            <a:lvl4pPr marL="1371600" indent="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Tx/>
              <a:buNone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Mission Gothic Regular" pitchFamily="50" charset="0"/>
                <a:ea typeface="+mn-ea"/>
                <a:cs typeface="Calibri" panose="020F0502020204030204"/>
              </a:defRPr>
            </a:lvl4pPr>
            <a:lvl5pPr marL="1828800" indent="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Tx/>
              <a:buNone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Mission Gothic Regular" pitchFamily="50" charset="0"/>
                <a:ea typeface="+mn-ea"/>
                <a:cs typeface="Calibri" panose="020F050202020403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i="0" dirty="0" smtClean="0">
                <a:latin typeface="+mn-ea"/>
              </a:rPr>
              <a:t>不同的</a:t>
            </a:r>
            <a:r>
              <a:rPr lang="en-US" altLang="zh-CN" sz="1200" i="0" dirty="0" smtClean="0">
                <a:latin typeface="+mn-ea"/>
              </a:rPr>
              <a:t>vs</a:t>
            </a:r>
            <a:r>
              <a:rPr lang="zh-CN" altLang="en-US" sz="1200" i="0" dirty="0" smtClean="0">
                <a:latin typeface="+mn-ea"/>
              </a:rPr>
              <a:t>版本需要选择适用的</a:t>
            </a:r>
            <a:r>
              <a:rPr lang="en-US" altLang="zh-CN" sz="1200" i="0" dirty="0" smtClean="0">
                <a:latin typeface="+mn-ea"/>
              </a:rPr>
              <a:t>opencv</a:t>
            </a:r>
            <a:r>
              <a:rPr lang="zh-CN" altLang="en-US" sz="1200" i="0" dirty="0" smtClean="0">
                <a:latin typeface="+mn-ea"/>
              </a:rPr>
              <a:t>版本</a:t>
            </a:r>
            <a:r>
              <a:rPr lang="en-US" altLang="zh-CN" sz="1200" i="0" dirty="0" smtClean="0">
                <a:latin typeface="+mn-ea"/>
              </a:rPr>
              <a:t>,</a:t>
            </a:r>
            <a:r>
              <a:rPr lang="zh-CN" altLang="en-US" sz="1200" i="0" dirty="0" smtClean="0">
                <a:latin typeface="+mn-ea"/>
              </a:rPr>
              <a:t>下载链接：</a:t>
            </a:r>
            <a:r>
              <a:rPr lang="zh-CN" altLang="en-US" dirty="0" smtClean="0">
                <a:latin typeface="+mn-ea"/>
                <a:sym typeface="+mn-ea"/>
              </a:rPr>
              <a:t>http://opencv.org/releases.html</a:t>
            </a:r>
            <a:endParaRPr lang="zh-CN" altLang="en-US" i="0" dirty="0" smtClean="0">
              <a:latin typeface="+mn-ea"/>
            </a:endParaRPr>
          </a:p>
          <a:p>
            <a:pPr algn="l"/>
            <a:endParaRPr lang="en-US" sz="1200" i="0" dirty="0">
              <a:latin typeface="+mn-ea"/>
            </a:endParaRPr>
          </a:p>
        </p:txBody>
      </p:sp>
      <p:graphicFrame>
        <p:nvGraphicFramePr>
          <p:cNvPr id="9" name="Table 4"/>
          <p:cNvGraphicFramePr>
            <a:graphicFrameLocks noGrp="1"/>
          </p:cNvGraphicFramePr>
          <p:nvPr/>
        </p:nvGraphicFramePr>
        <p:xfrm>
          <a:off x="1009650" y="1802130"/>
          <a:ext cx="42468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110"/>
                <a:gridCol w="1280160"/>
                <a:gridCol w="1705610"/>
              </a:tblGrid>
              <a:tr h="365760">
                <a:tc>
                  <a:txBody>
                    <a:bodyPr/>
                    <a:p>
                      <a:pPr algn="l"/>
                      <a:r>
                        <a:rPr lang="en-US" altLang="zh-CN" sz="900" b="0" smtClean="0">
                          <a:latin typeface="Glegoo"/>
                          <a:cs typeface="Glegoo"/>
                          <a:sym typeface="+mn-ea"/>
                        </a:rPr>
                        <a:t>opencv</a:t>
                      </a:r>
                      <a:r>
                        <a:rPr lang="zh-CN" altLang="en-US" sz="900" b="0" smtClean="0">
                          <a:latin typeface="Glegoo"/>
                          <a:cs typeface="Glegoo"/>
                          <a:sym typeface="+mn-ea"/>
                        </a:rPr>
                        <a:t>版本</a:t>
                      </a:r>
                      <a:endParaRPr lang="zh-CN" altLang="en-US" sz="900" b="0" smtClean="0">
                        <a:latin typeface="Glegoo"/>
                        <a:cs typeface="Glegoo"/>
                        <a:sym typeface="+mn-ea"/>
                      </a:endParaRPr>
                    </a:p>
                    <a:p>
                      <a:pPr algn="l"/>
                      <a:endParaRPr lang="zh-CN" altLang="en-US" sz="900" b="0" smtClean="0">
                        <a:latin typeface="Glegoo"/>
                        <a:cs typeface="Glego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658D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zh-CN" sz="900" b="0" smtClean="0">
                          <a:latin typeface="Glegoo"/>
                          <a:cs typeface="Glegoo"/>
                        </a:rPr>
                        <a:t>vc</a:t>
                      </a:r>
                      <a:r>
                        <a:rPr lang="zh-CN" altLang="en-US" sz="900" b="0" smtClean="0">
                          <a:latin typeface="Glegoo"/>
                          <a:cs typeface="Glegoo"/>
                        </a:rPr>
                        <a:t>版本</a:t>
                      </a:r>
                      <a:endParaRPr lang="zh-CN" altLang="en-US" sz="900" b="0" smtClean="0">
                        <a:latin typeface="Glegoo"/>
                        <a:cs typeface="Glego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658D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lang="en-US" sz="900" b="0" smtClean="0">
                          <a:latin typeface="Glegoo"/>
                          <a:cs typeface="Glegoo"/>
                          <a:sym typeface="+mn-ea"/>
                        </a:rPr>
                        <a:t>visual studio</a:t>
                      </a:r>
                      <a:r>
                        <a:rPr lang="zh-CN" altLang="en-US" sz="900" b="0" smtClean="0">
                          <a:latin typeface="Glegoo"/>
                          <a:cs typeface="Glegoo"/>
                          <a:sym typeface="+mn-ea"/>
                        </a:rPr>
                        <a:t>版本</a:t>
                      </a:r>
                      <a:endParaRPr lang="zh-CN" altLang="en-US" sz="900" b="0" smtClean="0">
                        <a:latin typeface="Glegoo"/>
                        <a:cs typeface="Glego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658D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r>
                        <a:rPr lang="en-US" sz="1200" dirty="0"/>
                        <a:t>opencv2.4.13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r>
                        <a:rPr lang="en-US" sz="1200"/>
                        <a:t>vc11;vc12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r>
                        <a:rPr lang="en-US" sz="1200"/>
                        <a:t>vs2012-2013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16">
                <a:tc>
                  <a:txBody>
                    <a:bodyPr/>
                    <a:p>
                      <a:r>
                        <a:rPr lang="en-US" sz="1200" dirty="0"/>
                        <a:t>opencv2.4.12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r>
                        <a:rPr lang="en-US" sz="1200" dirty="0"/>
                        <a:t>vc11;vc12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r>
                        <a:rPr lang="en-US" sz="1200"/>
                        <a:t>vs2012-2013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16">
                <a:tc>
                  <a:txBody>
                    <a:bodyPr/>
                    <a:p>
                      <a:r>
                        <a:rPr lang="en-US" sz="1200" dirty="0"/>
                        <a:t>opencv2.4.11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r>
                        <a:rPr lang="en-US" sz="1200" dirty="0"/>
                        <a:t>vc10;vc11;vc12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r>
                        <a:rPr lang="en-US" sz="1200" dirty="0"/>
                        <a:t>vs2010-2013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16">
                <a:tc>
                  <a:txBody>
                    <a:bodyPr/>
                    <a:p>
                      <a:r>
                        <a:rPr lang="en-US" sz="1200" dirty="0"/>
                        <a:t>opencv3.x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r>
                        <a:rPr lang="en-US" sz="1200" dirty="0"/>
                        <a:t>vc14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r>
                        <a:rPr lang="en-US" sz="1200" dirty="0"/>
                        <a:t>vs2015-2017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/>
        </p:nvSpPr>
        <p:spPr>
          <a:xfrm>
            <a:off x="302895" y="241300"/>
            <a:ext cx="473265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pPr algn="l"/>
            <a:r>
              <a:rPr lang="en-US" altLang="zh-CN" sz="2400" b="1" dirty="0">
                <a:latin typeface="+mn-ea"/>
                <a:ea typeface="+mn-ea"/>
              </a:rPr>
              <a:t>Window</a:t>
            </a:r>
            <a:r>
              <a:rPr lang="zh-CN" altLang="en-US" sz="2400" b="1" dirty="0">
                <a:latin typeface="+mn-ea"/>
                <a:ea typeface="+mn-ea"/>
                <a:sym typeface="+mn-ea"/>
              </a:rPr>
              <a:t>（针对</a:t>
            </a:r>
            <a:r>
              <a:rPr lang="en-US" altLang="zh-CN" sz="2400" b="1" dirty="0">
                <a:latin typeface="+mn-ea"/>
                <a:ea typeface="+mn-ea"/>
                <a:sym typeface="+mn-ea"/>
              </a:rPr>
              <a:t>VS</a:t>
            </a:r>
            <a:r>
              <a:rPr lang="zh-CN" altLang="en-US" sz="2400" b="1" dirty="0">
                <a:latin typeface="+mn-ea"/>
                <a:ea typeface="+mn-ea"/>
                <a:sym typeface="+mn-ea"/>
              </a:rPr>
              <a:t>）</a:t>
            </a:r>
            <a:r>
              <a:rPr lang="zh-CN" altLang="en-US" sz="2400" b="1" dirty="0">
                <a:latin typeface="+mn-ea"/>
                <a:ea typeface="+mn-ea"/>
              </a:rPr>
              <a:t>下安装配置：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252095" y="368300"/>
            <a:ext cx="473265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pPr algn="l"/>
            <a:r>
              <a:rPr lang="en-US" altLang="zh-CN" sz="2400" b="1" dirty="0">
                <a:latin typeface="+mn-ea"/>
                <a:ea typeface="+mn-ea"/>
              </a:rPr>
              <a:t>Window</a:t>
            </a:r>
            <a:r>
              <a:rPr lang="zh-CN" altLang="en-US" sz="2400" b="1" dirty="0">
                <a:latin typeface="+mn-ea"/>
                <a:ea typeface="+mn-ea"/>
                <a:sym typeface="+mn-ea"/>
              </a:rPr>
              <a:t>（针对</a:t>
            </a:r>
            <a:r>
              <a:rPr lang="en-US" altLang="zh-CN" sz="2400" b="1" dirty="0">
                <a:latin typeface="+mn-ea"/>
                <a:ea typeface="+mn-ea"/>
                <a:sym typeface="+mn-ea"/>
              </a:rPr>
              <a:t>VS</a:t>
            </a:r>
            <a:r>
              <a:rPr lang="zh-CN" altLang="en-US" sz="2400" b="1" dirty="0">
                <a:latin typeface="+mn-ea"/>
                <a:ea typeface="+mn-ea"/>
                <a:sym typeface="+mn-ea"/>
              </a:rPr>
              <a:t>）</a:t>
            </a:r>
            <a:r>
              <a:rPr lang="zh-CN" altLang="en-US" sz="2400" b="1" dirty="0">
                <a:latin typeface="+mn-ea"/>
                <a:ea typeface="+mn-ea"/>
              </a:rPr>
              <a:t>下安装配置：</a:t>
            </a:r>
            <a:endParaRPr lang="zh-CN" altLang="en-US" sz="2400" b="1" dirty="0">
              <a:latin typeface="+mn-ea"/>
              <a:ea typeface="+mn-ea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66551" y="2573982"/>
            <a:ext cx="11860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 txBox="1"/>
          <p:nvPr/>
        </p:nvSpPr>
        <p:spPr>
          <a:xfrm>
            <a:off x="457200" y="1921510"/>
            <a:ext cx="2920365" cy="55816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380"/>
              </a:lnSpc>
              <a:buNone/>
            </a:pP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</a:rPr>
              <a:t>上一页链接中选择合适版本下载，运行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</a:rPr>
              <a:t>exe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</a:rPr>
              <a:t>文件解压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</a:rPr>
              <a:t>OpenCV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</a:rPr>
              <a:t>目录到任意路径。</a:t>
            </a:r>
            <a:endParaRPr lang="zh-CN" altLang="en-US" sz="1200" dirty="0" smtClean="0">
              <a:solidFill>
                <a:schemeClr val="bg1">
                  <a:lumMod val="65000"/>
                </a:schemeClr>
              </a:solidFill>
              <a:latin typeface="+mn-ea"/>
              <a:cs typeface="Calibri" panose="020F050202020403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1645920"/>
            <a:ext cx="18973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399EE"/>
                </a:solidFill>
                <a:latin typeface="+mn-ea"/>
                <a:cs typeface="Glegoo"/>
              </a:rPr>
              <a:t>1</a:t>
            </a:r>
            <a:r>
              <a:rPr lang="en-US" sz="1200" b="1" baseline="30000" dirty="0" smtClean="0">
                <a:solidFill>
                  <a:srgbClr val="1399EE"/>
                </a:solidFill>
                <a:latin typeface="+mn-ea"/>
                <a:cs typeface="Glegoo"/>
              </a:rPr>
              <a:t>st</a:t>
            </a:r>
            <a:r>
              <a:rPr lang="en-US" sz="1200" b="1" dirty="0" smtClean="0">
                <a:solidFill>
                  <a:srgbClr val="1399EE"/>
                </a:solidFill>
                <a:latin typeface="+mn-ea"/>
                <a:cs typeface="Glegoo"/>
              </a:rPr>
              <a:t> </a:t>
            </a:r>
            <a:r>
              <a:rPr lang="zh-CN" altLang="en-US" sz="1200" b="1" dirty="0" smtClean="0">
                <a:solidFill>
                  <a:srgbClr val="1399EE"/>
                </a:solidFill>
                <a:latin typeface="+mn-ea"/>
                <a:cs typeface="Glegoo"/>
              </a:rPr>
              <a:t>安装</a:t>
            </a:r>
            <a:r>
              <a:rPr lang="en-US" altLang="zh-CN" sz="1200" b="1" dirty="0" smtClean="0">
                <a:solidFill>
                  <a:srgbClr val="1399EE"/>
                </a:solidFill>
                <a:latin typeface="+mn-ea"/>
                <a:cs typeface="Glegoo"/>
              </a:rPr>
              <a:t>OpenCV</a:t>
            </a:r>
            <a:endParaRPr lang="en-US" altLang="zh-CN" sz="1200" b="1" dirty="0" smtClean="0">
              <a:solidFill>
                <a:srgbClr val="1399EE"/>
              </a:solidFill>
              <a:latin typeface="+mn-ea"/>
              <a:cs typeface="Glegoo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33400" y="2573982"/>
            <a:ext cx="304800" cy="0"/>
          </a:xfrm>
          <a:prstGeom prst="line">
            <a:avLst/>
          </a:prstGeom>
          <a:ln w="12700" cmpd="sng">
            <a:solidFill>
              <a:srgbClr val="52658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214751" y="2573982"/>
            <a:ext cx="11860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5"/>
          <p:cNvSpPr txBox="1"/>
          <p:nvPr/>
        </p:nvSpPr>
        <p:spPr>
          <a:xfrm>
            <a:off x="5105400" y="1876425"/>
            <a:ext cx="2876550" cy="6032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380"/>
              </a:lnSpc>
              <a:buNone/>
            </a:pP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</a:rPr>
              <a:t>在解压目录中寻找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</a:rPr>
              <a:t>bin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</a:rPr>
              <a:t>路径，添加到系统环境变量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</a:rPr>
              <a:t>path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</a:rPr>
              <a:t>尾部。</a:t>
            </a:r>
            <a:endParaRPr lang="zh-CN" altLang="en-US" sz="1200" dirty="0" smtClean="0">
              <a:solidFill>
                <a:schemeClr val="bg1">
                  <a:lumMod val="65000"/>
                </a:schemeClr>
              </a:solidFill>
              <a:latin typeface="+mn-ea"/>
              <a:cs typeface="Calibri" panose="020F05020202040302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05400" y="1645920"/>
            <a:ext cx="2565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399EE"/>
                </a:solidFill>
                <a:latin typeface="+mn-ea"/>
                <a:cs typeface="Glegoo"/>
              </a:rPr>
              <a:t>2</a:t>
            </a:r>
            <a:r>
              <a:rPr lang="en-US" sz="1200" b="1" baseline="30000" dirty="0" smtClean="0">
                <a:solidFill>
                  <a:srgbClr val="1399EE"/>
                </a:solidFill>
                <a:latin typeface="+mn-ea"/>
                <a:cs typeface="Glegoo"/>
              </a:rPr>
              <a:t>nd</a:t>
            </a:r>
            <a:r>
              <a:rPr lang="en-US" sz="1200" b="1" dirty="0" smtClean="0">
                <a:solidFill>
                  <a:srgbClr val="1399EE"/>
                </a:solidFill>
                <a:latin typeface="+mn-ea"/>
                <a:cs typeface="Glegoo"/>
              </a:rPr>
              <a:t>  </a:t>
            </a:r>
            <a:r>
              <a:rPr lang="zh-CN" altLang="en-US" sz="1200" b="1" dirty="0" smtClean="0">
                <a:solidFill>
                  <a:srgbClr val="1399EE"/>
                </a:solidFill>
                <a:latin typeface="+mn-ea"/>
                <a:cs typeface="Glegoo"/>
              </a:rPr>
              <a:t>配置环境变量</a:t>
            </a:r>
            <a:endParaRPr lang="zh-CN" altLang="en-US" sz="1200" b="1" dirty="0" smtClean="0">
              <a:solidFill>
                <a:srgbClr val="1399EE"/>
              </a:solidFill>
              <a:latin typeface="+mn-ea"/>
              <a:cs typeface="Glegoo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181600" y="2573982"/>
            <a:ext cx="304800" cy="0"/>
          </a:xfrm>
          <a:prstGeom prst="line">
            <a:avLst/>
          </a:prstGeom>
          <a:ln w="12700" cmpd="sng">
            <a:solidFill>
              <a:srgbClr val="52658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2751" y="4705350"/>
            <a:ext cx="11860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7200" y="2633980"/>
            <a:ext cx="30092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399EE"/>
                </a:solidFill>
                <a:latin typeface="+mn-ea"/>
                <a:cs typeface="Glegoo"/>
              </a:rPr>
              <a:t>3</a:t>
            </a:r>
            <a:r>
              <a:rPr lang="en-US" sz="1200" b="1" baseline="30000" dirty="0" smtClean="0">
                <a:solidFill>
                  <a:srgbClr val="1399EE"/>
                </a:solidFill>
                <a:latin typeface="+mn-ea"/>
                <a:cs typeface="Glegoo"/>
              </a:rPr>
              <a:t>rd</a:t>
            </a:r>
            <a:r>
              <a:rPr lang="en-US" sz="1200" b="1" dirty="0" smtClean="0">
                <a:solidFill>
                  <a:srgbClr val="1399EE"/>
                </a:solidFill>
                <a:latin typeface="+mn-ea"/>
                <a:cs typeface="Glegoo"/>
              </a:rPr>
              <a:t>  </a:t>
            </a:r>
            <a:r>
              <a:rPr lang="zh-CN" altLang="en-US" sz="1200" b="1" dirty="0" smtClean="0">
                <a:solidFill>
                  <a:srgbClr val="1399EE"/>
                </a:solidFill>
                <a:latin typeface="+mn-ea"/>
                <a:cs typeface="Glegoo"/>
              </a:rPr>
              <a:t>新建项目</a:t>
            </a:r>
            <a:endParaRPr lang="zh-CN" altLang="en-US" sz="1200" b="1" dirty="0" smtClean="0">
              <a:solidFill>
                <a:srgbClr val="1399EE"/>
              </a:solidFill>
              <a:latin typeface="+mn-ea"/>
              <a:cs typeface="Glegoo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214751" y="4705350"/>
            <a:ext cx="11860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 txBox="1"/>
          <p:nvPr/>
        </p:nvSpPr>
        <p:spPr>
          <a:xfrm>
            <a:off x="5214620" y="2863850"/>
            <a:ext cx="3606165" cy="170307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380"/>
              </a:lnSpc>
              <a:buNone/>
            </a:pP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在菜单栏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[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调试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]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中找到最下边的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[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项目属性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]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，打开。</a:t>
            </a:r>
            <a:endParaRPr lang="zh-CN" altLang="en-US" sz="1200" dirty="0" smtClean="0">
              <a:solidFill>
                <a:schemeClr val="bg1">
                  <a:lumMod val="65000"/>
                </a:schemeClr>
              </a:solidFill>
              <a:latin typeface="+mn-ea"/>
              <a:cs typeface="Calibri" panose="020F0502020204030204"/>
              <a:sym typeface="+mn-ea"/>
            </a:endParaRPr>
          </a:p>
          <a:p>
            <a:pPr marL="0" indent="0">
              <a:lnSpc>
                <a:spcPts val="1380"/>
              </a:lnSpc>
              <a:buNone/>
            </a:pP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将解压目录中的</a:t>
            </a:r>
            <a:r>
              <a:rPr lang="en-US" altLang="zh-CN" sz="1200" b="1" dirty="0" smtClean="0">
                <a:solidFill>
                  <a:srgbClr val="C00000"/>
                </a:solidFill>
                <a:latin typeface="+mn-ea"/>
                <a:cs typeface="Calibri" panose="020F0502020204030204"/>
                <a:sym typeface="+mn-ea"/>
              </a:rPr>
              <a:t>include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  <a:cs typeface="Calibri" panose="020F0502020204030204"/>
                <a:sym typeface="+mn-ea"/>
              </a:rPr>
              <a:t>目录路径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和</a:t>
            </a:r>
            <a:r>
              <a:rPr lang="en-US" altLang="zh-CN" sz="1200" b="1" dirty="0" smtClean="0">
                <a:solidFill>
                  <a:srgbClr val="C00000"/>
                </a:solidFill>
                <a:latin typeface="+mn-ea"/>
                <a:cs typeface="Calibri" panose="020F0502020204030204"/>
                <a:sym typeface="+mn-ea"/>
              </a:rPr>
              <a:t>lib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  <a:cs typeface="Calibri" panose="020F0502020204030204"/>
                <a:sym typeface="+mn-ea"/>
              </a:rPr>
              <a:t>目录路径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分别填到项目属性的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  <a:cs typeface="Calibri" panose="020F0502020204030204"/>
                <a:sym typeface="+mn-ea"/>
              </a:rPr>
              <a:t>包含目录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和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  <a:cs typeface="Calibri" panose="020F0502020204030204"/>
                <a:sym typeface="+mn-ea"/>
              </a:rPr>
              <a:t>库目录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。在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[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连接器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-&gt;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输入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-&gt;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链接依赖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]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中填入依赖库名称（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3.x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版本填：</a:t>
            </a:r>
            <a:r>
              <a:rPr lang="zh-CN" altLang="en-US" sz="1200">
                <a:sym typeface="+mn-ea"/>
              </a:rPr>
              <a:t>opencv_world320d.lib；其它版本看教程。）</a:t>
            </a:r>
            <a:endParaRPr lang="zh-CN" altLang="en-US" sz="1200">
              <a:sym typeface="+mn-ea"/>
            </a:endParaRPr>
          </a:p>
          <a:p>
            <a:pPr marL="0" indent="0">
              <a:lnSpc>
                <a:spcPts val="1380"/>
              </a:lnSpc>
              <a:buNone/>
            </a:pPr>
            <a:r>
              <a:rPr lang="zh-CN" altLang="en-US" sz="1200">
                <a:sym typeface="+mn-ea"/>
              </a:rPr>
              <a:t>注：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可能需要拷贝必要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dll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到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system32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目录，看运行的时候报什么错误。</a:t>
            </a:r>
            <a:endParaRPr lang="zh-CN" altLang="en-US" sz="1200" dirty="0" smtClean="0">
              <a:solidFill>
                <a:schemeClr val="bg1">
                  <a:lumMod val="65000"/>
                </a:schemeClr>
              </a:solidFill>
              <a:latin typeface="+mn-ea"/>
              <a:cs typeface="Calibri" panose="020F0502020204030204"/>
              <a:sym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05400" y="2633980"/>
            <a:ext cx="29394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399EE"/>
                </a:solidFill>
                <a:latin typeface="+mn-ea"/>
                <a:cs typeface="Glegoo"/>
              </a:rPr>
              <a:t>4</a:t>
            </a:r>
            <a:r>
              <a:rPr lang="en-US" sz="1200" b="1" baseline="30000" dirty="0" smtClean="0">
                <a:solidFill>
                  <a:srgbClr val="1399EE"/>
                </a:solidFill>
                <a:latin typeface="+mn-ea"/>
                <a:cs typeface="Glegoo"/>
              </a:rPr>
              <a:t>th</a:t>
            </a:r>
            <a:r>
              <a:rPr lang="en-US" sz="1200" b="1" dirty="0" smtClean="0">
                <a:solidFill>
                  <a:srgbClr val="1399EE"/>
                </a:solidFill>
                <a:latin typeface="+mn-ea"/>
                <a:cs typeface="Glegoo"/>
              </a:rPr>
              <a:t>  </a:t>
            </a:r>
            <a:r>
              <a:rPr lang="zh-CN" altLang="en-US" sz="1200" b="1" dirty="0" smtClean="0">
                <a:solidFill>
                  <a:srgbClr val="1399EE"/>
                </a:solidFill>
                <a:latin typeface="+mn-ea"/>
                <a:cs typeface="Glegoo"/>
              </a:rPr>
              <a:t>修改项目属性</a:t>
            </a:r>
            <a:endParaRPr lang="zh-CN" altLang="en-US" sz="1200" b="1" dirty="0" smtClean="0">
              <a:solidFill>
                <a:srgbClr val="1399EE"/>
              </a:solidFill>
              <a:latin typeface="+mn-ea"/>
              <a:cs typeface="Glegoo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5181600" y="4705350"/>
            <a:ext cx="304800" cy="0"/>
          </a:xfrm>
          <a:prstGeom prst="line">
            <a:avLst/>
          </a:prstGeom>
          <a:ln w="12700" cmpd="sng">
            <a:solidFill>
              <a:srgbClr val="52658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53465" y="979805"/>
            <a:ext cx="10039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Lato Light"/>
              </a:rPr>
              <a:t>配置步骤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Lato Ligh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95300" y="882015"/>
            <a:ext cx="533400" cy="533400"/>
          </a:xfrm>
          <a:prstGeom prst="ellipse">
            <a:avLst/>
          </a:prstGeom>
          <a:noFill/>
          <a:ln w="12700" cmpd="sng">
            <a:solidFill>
              <a:srgbClr val="1399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762000" y="1029701"/>
            <a:ext cx="0" cy="251998"/>
          </a:xfrm>
          <a:prstGeom prst="straightConnector1">
            <a:avLst/>
          </a:prstGeom>
          <a:ln w="15875">
            <a:solidFill>
              <a:srgbClr val="1399EE"/>
            </a:solidFill>
            <a:miter lim="800000"/>
            <a:headEnd type="none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 txBox="1"/>
          <p:nvPr/>
        </p:nvSpPr>
        <p:spPr>
          <a:xfrm>
            <a:off x="457200" y="2863850"/>
            <a:ext cx="2565400" cy="64643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380"/>
              </a:lnSpc>
              <a:buNone/>
            </a:pP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</a:rPr>
              <a:t>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</a:rPr>
              <a:t>vs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</a:rPr>
              <a:t>中新建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</a:rPr>
              <a:t>win32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</a:rPr>
              <a:t>项目，创建步骤和你们平常做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</a:rPr>
              <a:t>c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</a:rPr>
              <a:t>语言实验的项目步骤一样。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，也可以是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MFC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  <a:sym typeface="+mn-ea"/>
              </a:rPr>
              <a:t>项目。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</a:rPr>
              <a:t>创建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</a:rPr>
              <a:t>c++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Calibri" panose="020F0502020204030204"/>
              </a:rPr>
              <a:t>文件：</a:t>
            </a:r>
            <a:endParaRPr lang="zh-CN" altLang="en-US" sz="1200" dirty="0" smtClean="0">
              <a:solidFill>
                <a:schemeClr val="bg1">
                  <a:lumMod val="65000"/>
                </a:schemeClr>
              </a:solidFill>
              <a:latin typeface="+mn-ea"/>
              <a:cs typeface="Calibri" panose="020F0502020204030204"/>
            </a:endParaRPr>
          </a:p>
          <a:p>
            <a:pPr marL="0" indent="0">
              <a:lnSpc>
                <a:spcPts val="1380"/>
              </a:lnSpc>
              <a:buNone/>
            </a:pPr>
            <a:endParaRPr lang="zh-CN" altLang="en-US" sz="1200" dirty="0" smtClean="0">
              <a:solidFill>
                <a:schemeClr val="bg1">
                  <a:lumMod val="65000"/>
                </a:schemeClr>
              </a:solidFill>
              <a:latin typeface="+mn-ea"/>
              <a:cs typeface="Calibri" panose="020F0502020204030204"/>
            </a:endParaRPr>
          </a:p>
        </p:txBody>
      </p:sp>
      <p:cxnSp>
        <p:nvCxnSpPr>
          <p:cNvPr id="7" name="Straight Connector 30"/>
          <p:cNvCxnSpPr/>
          <p:nvPr/>
        </p:nvCxnSpPr>
        <p:spPr>
          <a:xfrm>
            <a:off x="609600" y="4693920"/>
            <a:ext cx="304800" cy="0"/>
          </a:xfrm>
          <a:prstGeom prst="line">
            <a:avLst/>
          </a:prstGeom>
          <a:ln w="12700" cmpd="sng">
            <a:solidFill>
              <a:srgbClr val="52658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3519170"/>
            <a:ext cx="2527300" cy="1123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  <p:bldP spid="26" grpId="0"/>
      <p:bldP spid="30" grpId="0"/>
      <p:bldP spid="33" grpId="0"/>
      <p:bldP spid="46" grpId="0"/>
      <p:bldP spid="48" grpId="0"/>
      <p:bldP spid="49" grpId="0" bldLvl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hotodune-4817954-idea-l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42894"/>
            <a:ext cx="9144000" cy="606"/>
          </a:xfrm>
          <a:prstGeom prst="rect">
            <a:avLst/>
          </a:prstGeom>
        </p:spPr>
      </p:pic>
      <p:sp>
        <p:nvSpPr>
          <p:cNvPr id="12" name="Rounded Rectangle 11"/>
          <p:cNvSpPr>
            <a:spLocks noChangeAspect="1"/>
          </p:cNvSpPr>
          <p:nvPr/>
        </p:nvSpPr>
        <p:spPr>
          <a:xfrm>
            <a:off x="3428510" y="1442356"/>
            <a:ext cx="2266660" cy="2259452"/>
          </a:xfrm>
          <a:prstGeom prst="roundRect">
            <a:avLst>
              <a:gd name="adj" fmla="val 50000"/>
            </a:avLst>
          </a:prstGeom>
          <a:solidFill>
            <a:srgbClr val="48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FFFF"/>
              </a:solidFill>
              <a:latin typeface="+mn-ea"/>
              <a:cs typeface="Glegoo"/>
            </a:endParaRPr>
          </a:p>
        </p:txBody>
      </p:sp>
      <p:sp>
        <p:nvSpPr>
          <p:cNvPr id="24" name="Title 2"/>
          <p:cNvSpPr txBox="1"/>
          <p:nvPr/>
        </p:nvSpPr>
        <p:spPr>
          <a:xfrm>
            <a:off x="2324100" y="2682685"/>
            <a:ext cx="4495800" cy="42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Signika"/>
                <a:ea typeface="Open Sans Extrabold" pitchFamily="34" charset="0"/>
                <a:cs typeface="Signika"/>
              </a:defRPr>
            </a:lvl1pPr>
          </a:lstStyle>
          <a:p>
            <a:pPr algn="ctr"/>
            <a:r>
              <a:rPr lang="zh-CN" altLang="en-US" sz="1800" b="1" dirty="0" smtClean="0">
                <a:solidFill>
                  <a:srgbClr val="FFFFFF"/>
                </a:solidFill>
                <a:latin typeface="+mn-ea"/>
                <a:ea typeface="+mn-ea"/>
                <a:cs typeface="Glegoo"/>
              </a:rPr>
              <a:t>基础结构与操作</a:t>
            </a:r>
            <a:endParaRPr lang="zh-CN" altLang="en-US" sz="1800" b="1" dirty="0" smtClean="0">
              <a:solidFill>
                <a:srgbClr val="FFFFFF"/>
              </a:solidFill>
              <a:latin typeface="+mn-ea"/>
              <a:ea typeface="+mn-ea"/>
              <a:cs typeface="Glegoo"/>
            </a:endParaRPr>
          </a:p>
        </p:txBody>
      </p:sp>
      <p:sp>
        <p:nvSpPr>
          <p:cNvPr id="16" name="Title 2"/>
          <p:cNvSpPr txBox="1"/>
          <p:nvPr/>
        </p:nvSpPr>
        <p:spPr>
          <a:xfrm>
            <a:off x="2400300" y="1962150"/>
            <a:ext cx="4343400" cy="651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Signika"/>
                <a:ea typeface="Open Sans Extrabold" pitchFamily="34" charset="0"/>
                <a:cs typeface="Signika"/>
              </a:defRPr>
            </a:lvl1pPr>
          </a:lstStyle>
          <a:p>
            <a:pPr algn="ctr"/>
            <a:r>
              <a:rPr lang="en-US" altLang="zh-CN" sz="4000" b="1" dirty="0" smtClean="0">
                <a:latin typeface="+mn-ea"/>
                <a:ea typeface="+mn-ea"/>
                <a:cs typeface="Glegoo"/>
              </a:rPr>
              <a:t>PART 3</a:t>
            </a:r>
            <a:endParaRPr lang="en-US" altLang="zh-CN" sz="4000" b="1" dirty="0" smtClean="0">
              <a:latin typeface="+mn-ea"/>
              <a:ea typeface="+mn-ea"/>
              <a:cs typeface="Glego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3180" y="2630299"/>
            <a:ext cx="1697019" cy="0"/>
          </a:xfrm>
          <a:prstGeom prst="line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1"/>
          <p:cNvSpPr>
            <a:spLocks noGrp="1"/>
          </p:cNvSpPr>
          <p:nvPr/>
        </p:nvSpPr>
        <p:spPr>
          <a:xfrm>
            <a:off x="252095" y="360045"/>
            <a:ext cx="473265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pPr algn="l"/>
            <a:r>
              <a:rPr lang="zh-CN" altLang="en-US" sz="2400" b="1" dirty="0">
                <a:latin typeface="+mn-ea"/>
                <a:ea typeface="+mn-ea"/>
              </a:rPr>
              <a:t>基本的数据结构：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762000" y="1149350"/>
            <a:ext cx="7340600" cy="3124200"/>
          </a:xfrm>
        </p:spPr>
        <p:txBody>
          <a:bodyPr vert="horz" wrap="square" lIns="91440" tIns="45720" rIns="91440" bIns="45720" anchor="t"/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latin typeface="Book Antiqua" pitchFamily="18" charset="0"/>
                <a:ea typeface="+mn-ea"/>
                <a:cs typeface="+mn-cs"/>
              </a:rPr>
              <a:t>点：</a:t>
            </a:r>
            <a:r>
              <a:rPr lang="en-US" altLang="zh-CN" err="1">
                <a:latin typeface="Book Antiqua" pitchFamily="18" charset="0"/>
                <a:ea typeface="+mn-ea"/>
                <a:cs typeface="+mn-cs"/>
              </a:rPr>
              <a:t>CvPoint</a:t>
            </a:r>
            <a:r>
              <a:rPr lang="en-US" altLang="zh-CN">
                <a:latin typeface="Book Antiqua" pitchFamily="18" charset="0"/>
                <a:ea typeface="+mn-ea"/>
                <a:cs typeface="+mn-cs"/>
              </a:rPr>
              <a:t> </a:t>
            </a:r>
            <a:r>
              <a:rPr lang="zh-CN" altLang="en-US" dirty="0">
                <a:latin typeface="Book Antiqua" pitchFamily="18" charset="0"/>
                <a:ea typeface="+mn-ea"/>
                <a:cs typeface="+mn-cs"/>
              </a:rPr>
              <a:t>、</a:t>
            </a:r>
            <a:r>
              <a:rPr lang="en-US" altLang="zh-CN">
                <a:latin typeface="Book Antiqua" pitchFamily="18" charset="0"/>
                <a:ea typeface="+mn-ea"/>
                <a:cs typeface="+mn-cs"/>
              </a:rPr>
              <a:t>CvPoint2D32f</a:t>
            </a:r>
            <a:r>
              <a:rPr lang="zh-CN" altLang="en-US" dirty="0">
                <a:latin typeface="Book Antiqua" pitchFamily="18" charset="0"/>
                <a:ea typeface="+mn-ea"/>
                <a:cs typeface="+mn-cs"/>
              </a:rPr>
              <a:t>、</a:t>
            </a:r>
            <a:r>
              <a:rPr lang="en-US" altLang="zh-CN">
                <a:latin typeface="Book Antiqua" pitchFamily="18" charset="0"/>
                <a:ea typeface="+mn-ea"/>
                <a:cs typeface="+mn-cs"/>
              </a:rPr>
              <a:t>CvPoint3D32f </a:t>
            </a:r>
            <a:endParaRPr lang="en-US" altLang="zh-CN">
              <a:latin typeface="Book Antiqua" pitchFamily="18" charset="0"/>
              <a:ea typeface="+mn-ea"/>
              <a:cs typeface="+mn-cs"/>
            </a:endParaRP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latin typeface="Book Antiqua" pitchFamily="18" charset="0"/>
                <a:ea typeface="+mn-ea"/>
                <a:cs typeface="+mn-cs"/>
              </a:rPr>
              <a:t>矩形框大小：</a:t>
            </a:r>
            <a:r>
              <a:rPr lang="en-US" altLang="zh-CN" err="1">
                <a:latin typeface="Book Antiqua" pitchFamily="18" charset="0"/>
                <a:ea typeface="+mn-ea"/>
                <a:cs typeface="+mn-cs"/>
              </a:rPr>
              <a:t>CvSize</a:t>
            </a:r>
            <a:r>
              <a:rPr lang="en-US" altLang="zh-CN">
                <a:latin typeface="Book Antiqua" pitchFamily="18" charset="0"/>
                <a:ea typeface="+mn-ea"/>
                <a:cs typeface="+mn-cs"/>
              </a:rPr>
              <a:t> </a:t>
            </a:r>
            <a:r>
              <a:rPr lang="zh-CN" altLang="en-US" dirty="0">
                <a:latin typeface="Book Antiqua" pitchFamily="18" charset="0"/>
                <a:ea typeface="+mn-ea"/>
                <a:cs typeface="+mn-cs"/>
              </a:rPr>
              <a:t>、</a:t>
            </a:r>
            <a:r>
              <a:rPr lang="en-US" altLang="zh-CN">
                <a:latin typeface="Book Antiqua" pitchFamily="18" charset="0"/>
                <a:ea typeface="+mn-ea"/>
                <a:cs typeface="+mn-cs"/>
              </a:rPr>
              <a:t>CvSize2D32f</a:t>
            </a:r>
            <a:endParaRPr lang="en-US" altLang="zh-CN">
              <a:latin typeface="Book Antiqua" pitchFamily="18" charset="0"/>
              <a:ea typeface="+mn-ea"/>
              <a:cs typeface="+mn-cs"/>
            </a:endParaRP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latin typeface="Book Antiqua" pitchFamily="18" charset="0"/>
                <a:ea typeface="+mn-ea"/>
                <a:cs typeface="+mn-cs"/>
              </a:rPr>
              <a:t>矩形框：</a:t>
            </a:r>
            <a:r>
              <a:rPr lang="en-US" altLang="zh-CN" err="1">
                <a:latin typeface="Book Antiqua" pitchFamily="18" charset="0"/>
                <a:ea typeface="+mn-ea"/>
                <a:cs typeface="+mn-cs"/>
              </a:rPr>
              <a:t>CvRect</a:t>
            </a:r>
            <a:endParaRPr lang="en-US" altLang="zh-CN">
              <a:latin typeface="Book Antiqua" pitchFamily="18" charset="0"/>
              <a:ea typeface="+mn-ea"/>
              <a:cs typeface="+mn-cs"/>
            </a:endParaRP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latin typeface="Book Antiqua" pitchFamily="18" charset="0"/>
                <a:ea typeface="+mn-ea"/>
                <a:cs typeface="+mn-cs"/>
              </a:rPr>
              <a:t>可以存放</a:t>
            </a:r>
            <a:r>
              <a:rPr lang="en-US" altLang="zh-CN">
                <a:latin typeface="Book Antiqua" pitchFamily="18" charset="0"/>
                <a:ea typeface="+mn-ea"/>
                <a:cs typeface="+mn-cs"/>
              </a:rPr>
              <a:t>1-4</a:t>
            </a:r>
            <a:r>
              <a:rPr lang="zh-CN" altLang="en-US" dirty="0">
                <a:latin typeface="Book Antiqua" pitchFamily="18" charset="0"/>
                <a:ea typeface="+mn-ea"/>
                <a:cs typeface="+mn-cs"/>
              </a:rPr>
              <a:t>个数值的数组：</a:t>
            </a:r>
            <a:r>
              <a:rPr lang="en-US" altLang="zh-CN" err="1">
                <a:latin typeface="Book Antiqua" pitchFamily="18" charset="0"/>
                <a:ea typeface="+mn-ea"/>
                <a:cs typeface="+mn-cs"/>
              </a:rPr>
              <a:t>CvScalar</a:t>
            </a:r>
            <a:endParaRPr lang="en-US" altLang="zh-CN">
              <a:latin typeface="Book Antiqua" pitchFamily="18" charset="0"/>
              <a:ea typeface="+mn-ea"/>
              <a:cs typeface="+mn-cs"/>
            </a:endParaRP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latin typeface="Book Antiqua" pitchFamily="18" charset="0"/>
                <a:ea typeface="+mn-ea"/>
                <a:cs typeface="+mn-cs"/>
              </a:rPr>
              <a:t>定义迭代算法的终止规则：</a:t>
            </a:r>
            <a:r>
              <a:rPr lang="en-US" altLang="zh-CN" err="1">
                <a:latin typeface="Book Antiqua" pitchFamily="18" charset="0"/>
                <a:ea typeface="+mn-ea"/>
                <a:cs typeface="+mn-cs"/>
              </a:rPr>
              <a:t>CvTermCriteria</a:t>
            </a:r>
            <a:r>
              <a:rPr lang="en-US" altLang="zh-CN">
                <a:latin typeface="Book Antiqua" pitchFamily="18" charset="0"/>
                <a:ea typeface="+mn-ea"/>
                <a:cs typeface="+mn-cs"/>
              </a:rPr>
              <a:t> </a:t>
            </a:r>
            <a:endParaRPr lang="en-US" altLang="zh-CN">
              <a:latin typeface="Book Antiqua" pitchFamily="18" charset="0"/>
              <a:ea typeface="+mn-ea"/>
              <a:cs typeface="+mn-cs"/>
            </a:endParaRP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latin typeface="Book Antiqua" pitchFamily="18" charset="0"/>
                <a:ea typeface="+mn-ea"/>
                <a:cs typeface="+mn-cs"/>
              </a:rPr>
              <a:t>矩阵：</a:t>
            </a:r>
            <a:r>
              <a:rPr lang="en-US" altLang="zh-CN" err="1">
                <a:latin typeface="Book Antiqua" pitchFamily="18" charset="0"/>
                <a:ea typeface="+mn-ea"/>
                <a:cs typeface="+mn-cs"/>
              </a:rPr>
              <a:t>CvMat</a:t>
            </a:r>
            <a:r>
              <a:rPr lang="en-US" altLang="zh-CN">
                <a:latin typeface="Book Antiqua" pitchFamily="18" charset="0"/>
                <a:ea typeface="+mn-ea"/>
                <a:cs typeface="+mn-cs"/>
              </a:rPr>
              <a:t> </a:t>
            </a:r>
            <a:r>
              <a:rPr lang="zh-CN" altLang="en-US" dirty="0">
                <a:latin typeface="Book Antiqua" pitchFamily="18" charset="0"/>
                <a:ea typeface="+mn-ea"/>
                <a:cs typeface="+mn-cs"/>
              </a:rPr>
              <a:t>、</a:t>
            </a:r>
            <a:r>
              <a:rPr lang="en-US" altLang="zh-CN" err="1">
                <a:latin typeface="Book Antiqua" pitchFamily="18" charset="0"/>
                <a:ea typeface="+mn-ea"/>
                <a:cs typeface="+mn-cs"/>
              </a:rPr>
              <a:t>CvMatND</a:t>
            </a:r>
            <a:r>
              <a:rPr lang="en-US" altLang="zh-CN">
                <a:latin typeface="Book Antiqua" pitchFamily="18" charset="0"/>
                <a:ea typeface="+mn-ea"/>
                <a:cs typeface="+mn-cs"/>
              </a:rPr>
              <a:t> </a:t>
            </a:r>
            <a:r>
              <a:rPr lang="zh-CN" altLang="en-US" dirty="0">
                <a:latin typeface="Book Antiqua" pitchFamily="18" charset="0"/>
                <a:ea typeface="+mn-ea"/>
                <a:cs typeface="+mn-cs"/>
              </a:rPr>
              <a:t>、</a:t>
            </a:r>
            <a:r>
              <a:rPr lang="en-US" altLang="zh-CN" err="1">
                <a:latin typeface="Book Antiqua" pitchFamily="18" charset="0"/>
                <a:ea typeface="+mn-ea"/>
                <a:cs typeface="+mn-cs"/>
              </a:rPr>
              <a:t>CvSparseMat</a:t>
            </a:r>
            <a:r>
              <a:rPr lang="en-US" altLang="zh-CN">
                <a:latin typeface="Book Antiqua" pitchFamily="18" charset="0"/>
                <a:ea typeface="+mn-ea"/>
                <a:cs typeface="+mn-cs"/>
              </a:rPr>
              <a:t> </a:t>
            </a:r>
            <a:endParaRPr lang="en-US" altLang="zh-CN">
              <a:latin typeface="Book Antiqua" pitchFamily="18" charset="0"/>
              <a:ea typeface="+mn-ea"/>
              <a:cs typeface="+mn-cs"/>
            </a:endParaRP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en-US" altLang="zh-CN">
                <a:latin typeface="Book Antiqua" pitchFamily="18" charset="0"/>
                <a:ea typeface="+mn-ea"/>
                <a:cs typeface="+mn-cs"/>
              </a:rPr>
              <a:t>IPL</a:t>
            </a:r>
            <a:r>
              <a:rPr lang="zh-CN" altLang="en-US" dirty="0">
                <a:latin typeface="Book Antiqua" pitchFamily="18" charset="0"/>
                <a:ea typeface="+mn-ea"/>
                <a:cs typeface="+mn-cs"/>
              </a:rPr>
              <a:t>图像头部：</a:t>
            </a:r>
            <a:r>
              <a:rPr lang="en-US" altLang="zh-CN" err="1">
                <a:latin typeface="Book Antiqua" pitchFamily="18" charset="0"/>
                <a:ea typeface="+mn-ea"/>
                <a:cs typeface="+mn-cs"/>
              </a:rPr>
              <a:t>IplImage</a:t>
            </a:r>
            <a:r>
              <a:rPr lang="en-US" altLang="zh-CN">
                <a:latin typeface="Book Antiqua" pitchFamily="18" charset="0"/>
                <a:ea typeface="+mn-ea"/>
                <a:cs typeface="+mn-cs"/>
              </a:rPr>
              <a:t> </a:t>
            </a:r>
            <a:endParaRPr lang="en-US" altLang="zh-CN">
              <a:latin typeface="Book Antiqua" pitchFamily="18" charset="0"/>
              <a:ea typeface="+mn-ea"/>
              <a:cs typeface="+mn-cs"/>
            </a:endParaRP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latin typeface="Book Antiqua" pitchFamily="18" charset="0"/>
                <a:ea typeface="+mn-ea"/>
                <a:cs typeface="+mn-cs"/>
              </a:rPr>
              <a:t>定义不确定的数组：</a:t>
            </a:r>
            <a:r>
              <a:rPr lang="en-US" altLang="zh-CN" err="1">
                <a:latin typeface="Book Antiqua" pitchFamily="18" charset="0"/>
                <a:ea typeface="+mn-ea"/>
                <a:cs typeface="+mn-cs"/>
              </a:rPr>
              <a:t>CvArr</a:t>
            </a:r>
            <a:r>
              <a:rPr lang="en-US" altLang="zh-CN">
                <a:latin typeface="Book Antiqua" pitchFamily="18" charset="0"/>
                <a:ea typeface="+mn-ea"/>
                <a:cs typeface="+mn-cs"/>
              </a:rPr>
              <a:t> </a:t>
            </a:r>
            <a:r>
              <a:rPr lang="zh-CN" altLang="en-US" dirty="0">
                <a:latin typeface="Book Antiqua" pitchFamily="18" charset="0"/>
                <a:ea typeface="+mn-ea"/>
                <a:cs typeface="+mn-cs"/>
              </a:rPr>
              <a:t>（仅作函数参数）</a:t>
            </a:r>
            <a:endParaRPr lang="zh-CN" altLang="en-US" dirty="0">
              <a:latin typeface="Book Antiqua" pitchFamily="18" charset="0"/>
              <a:ea typeface="+mn-ea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40070" y="4697730"/>
            <a:ext cx="343979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数据结构内容详细见课件：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opencv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数据结构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.ppt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1"/>
          <p:cNvSpPr>
            <a:spLocks noGrp="1"/>
          </p:cNvSpPr>
          <p:nvPr/>
        </p:nvSpPr>
        <p:spPr>
          <a:xfrm>
            <a:off x="252095" y="368300"/>
            <a:ext cx="473265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pPr algn="l"/>
            <a:r>
              <a:rPr lang="en-US" altLang="zh-CN" sz="2400" b="1" dirty="0">
                <a:latin typeface="+mn-ea"/>
                <a:ea typeface="+mn-ea"/>
              </a:rPr>
              <a:t>OpenCV</a:t>
            </a:r>
            <a:r>
              <a:rPr lang="zh-CN" altLang="en-US" sz="2400" b="1" dirty="0">
                <a:latin typeface="+mn-ea"/>
                <a:ea typeface="+mn-ea"/>
              </a:rPr>
              <a:t>的基本操作：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762000" y="1149350"/>
            <a:ext cx="7340600" cy="3124200"/>
          </a:xfrm>
        </p:spPr>
        <p:txBody>
          <a:bodyPr vert="horz" wrap="square" lIns="91440" tIns="45720" rIns="91440" bIns="45720" anchor="t">
            <a:normAutofit fontScale="80000"/>
          </a:bodyPr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Book Antiqua" pitchFamily="18" charset="0"/>
                <a:ea typeface="+mn-ea"/>
                <a:cs typeface="+mn-cs"/>
              </a:rPr>
              <a:t>矩阵的使用与操作：</a:t>
            </a:r>
            <a:r>
              <a:rPr lang="en-US" altLang="zh-CN" sz="2000" err="1">
                <a:latin typeface="Book Antiqua" pitchFamily="18" charset="0"/>
                <a:cs typeface="+mn-cs"/>
                <a:sym typeface="+mn-ea"/>
              </a:rPr>
              <a:t>CvMat</a:t>
            </a:r>
            <a:endParaRPr lang="en-US" altLang="zh-CN" sz="2000" err="1">
              <a:latin typeface="Book Antiqua" pitchFamily="18" charset="0"/>
              <a:cs typeface="+mn-cs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750" err="1">
                <a:latin typeface="Book Antiqua" pitchFamily="18" charset="0"/>
                <a:ea typeface="+mn-ea"/>
                <a:cs typeface="+mn-cs"/>
                <a:sym typeface="+mn-ea"/>
              </a:rPr>
              <a:t>对象：创建、删除、复制、初始化</a:t>
            </a:r>
            <a:endParaRPr lang="zh-CN" altLang="en-US" sz="1750" err="1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alphaLcParenR"/>
            </a:pPr>
            <a:r>
              <a:rPr lang="zh-CN" altLang="en-US" sz="1750" err="1">
                <a:latin typeface="Book Antiqua" pitchFamily="18" charset="0"/>
                <a:ea typeface="+mn-ea"/>
                <a:cs typeface="+mn-cs"/>
                <a:sym typeface="+mn-ea"/>
              </a:rPr>
              <a:t>运算：基本运算、转换、分解、求特征值 </a:t>
            </a:r>
            <a:r>
              <a:rPr lang="en-US" altLang="zh-CN" sz="1750" err="1">
                <a:latin typeface="Book Antiqua" pitchFamily="18" charset="0"/>
                <a:ea typeface="+mn-ea"/>
                <a:cs typeface="+mn-cs"/>
                <a:sym typeface="+mn-ea"/>
              </a:rPr>
              <a:t>..</a:t>
            </a:r>
            <a:endParaRPr lang="en-US" altLang="zh-CN" sz="1750" err="1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en-GB" altLang="zh-CN" sz="2000" err="1">
                <a:latin typeface="Book Antiqua" pitchFamily="18" charset="0"/>
                <a:ea typeface="+mj-ea"/>
                <a:cs typeface="+mj-cs"/>
                <a:sym typeface="+mn-ea"/>
              </a:rPr>
              <a:t>HighGUI</a:t>
            </a:r>
            <a:r>
              <a:rPr lang="zh-CN" altLang="en-US" sz="2000" dirty="0">
                <a:latin typeface="Book Antiqua" pitchFamily="18" charset="0"/>
                <a:ea typeface="+mj-ea"/>
                <a:cs typeface="+mj-cs"/>
                <a:sym typeface="+mn-ea"/>
              </a:rPr>
              <a:t>操作</a:t>
            </a:r>
            <a:endParaRPr lang="zh-CN" altLang="en-US" sz="2000" dirty="0">
              <a:latin typeface="Book Antiqua" pitchFamily="18" charset="0"/>
              <a:ea typeface="+mj-ea"/>
              <a:cs typeface="+mj-cs"/>
              <a:sym typeface="+mn-ea"/>
            </a:endParaRPr>
          </a:p>
          <a:p>
            <a:pPr marL="741680" lvl="1" indent="-284480" defTabSz="449580">
              <a:lnSpc>
                <a:spcPct val="95000"/>
              </a:lnSpc>
              <a:buFont typeface="+mj-lt"/>
              <a:buAutoNum type="alphaL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>
                <a:latin typeface="Book Antiqua" pitchFamily="18" charset="0"/>
                <a:cs typeface="+mn-cs"/>
                <a:sym typeface="+mn-ea"/>
              </a:rPr>
              <a:t>windows</a:t>
            </a:r>
            <a:endParaRPr lang="en-GB" altLang="zh-CN" sz="180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741680" lvl="1" indent="-284480" defTabSz="449580">
              <a:lnSpc>
                <a:spcPct val="95000"/>
              </a:lnSpc>
              <a:buFont typeface="+mj-lt"/>
              <a:buAutoNum type="alphaL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>
                <a:latin typeface="Book Antiqua" pitchFamily="18" charset="0"/>
                <a:cs typeface="+mn-cs"/>
                <a:sym typeface="+mn-ea"/>
              </a:rPr>
              <a:t>Image I/O, rendering</a:t>
            </a:r>
            <a:endParaRPr lang="en-GB" altLang="zh-CN" sz="180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741680" lvl="1" indent="-284480" defTabSz="449580">
              <a:lnSpc>
                <a:spcPct val="95000"/>
              </a:lnSpc>
              <a:buFont typeface="+mj-lt"/>
              <a:buAutoNum type="alphaL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>
                <a:latin typeface="Book Antiqua" pitchFamily="18" charset="0"/>
                <a:cs typeface="+mn-cs"/>
                <a:sym typeface="+mn-ea"/>
              </a:rPr>
              <a:t>Processing keyboard and other events, timeouts</a:t>
            </a:r>
            <a:endParaRPr lang="en-GB" altLang="zh-CN" sz="180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741680" lvl="1" indent="-284480" defTabSz="449580">
              <a:lnSpc>
                <a:spcPct val="95000"/>
              </a:lnSpc>
              <a:buFont typeface="+mj-lt"/>
              <a:buAutoNum type="alphaL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err="1">
                <a:latin typeface="Book Antiqua" pitchFamily="18" charset="0"/>
                <a:cs typeface="+mn-cs"/>
                <a:sym typeface="+mn-ea"/>
              </a:rPr>
              <a:t>Trackbars</a:t>
            </a:r>
            <a:endParaRPr lang="en-GB" altLang="zh-CN" sz="1800" err="1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741680" lvl="1" indent="-284480" defTabSz="449580">
              <a:lnSpc>
                <a:spcPct val="95000"/>
              </a:lnSpc>
              <a:buFont typeface="+mj-lt"/>
              <a:buAutoNum type="alphaL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>
                <a:latin typeface="Book Antiqua" pitchFamily="18" charset="0"/>
                <a:cs typeface="+mn-cs"/>
                <a:sym typeface="+mn-ea"/>
              </a:rPr>
              <a:t>Mouse </a:t>
            </a:r>
            <a:r>
              <a:rPr lang="en-GB" altLang="zh-CN" sz="2000" err="1">
                <a:latin typeface="Book Antiqua" pitchFamily="18" charset="0"/>
                <a:cs typeface="+mn-cs"/>
                <a:sym typeface="+mn-ea"/>
              </a:rPr>
              <a:t>callbacks</a:t>
            </a:r>
            <a:endParaRPr lang="en-GB" altLang="zh-CN" sz="1800" err="1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741680" lvl="1" indent="-284480" defTabSz="449580">
              <a:lnSpc>
                <a:spcPct val="95000"/>
              </a:lnSpc>
              <a:buFont typeface="+mj-lt"/>
              <a:buAutoNum type="alphaL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>
                <a:latin typeface="Book Antiqua" pitchFamily="18" charset="0"/>
                <a:cs typeface="+mn-cs"/>
                <a:sym typeface="+mn-ea"/>
              </a:rPr>
              <a:t>Video I/O</a:t>
            </a:r>
            <a:endParaRPr lang="en-GB" altLang="zh-CN" sz="2000" dirty="0">
              <a:latin typeface="Book Antiqua" pitchFamily="18" charset="0"/>
              <a:ea typeface="+mn-ea"/>
              <a:cs typeface="+mn-cs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40070" y="4697730"/>
            <a:ext cx="298259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内容详细见课件：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opencv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的基本操作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.ppt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16288" y="1923197"/>
            <a:ext cx="1859280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b="1" dirty="0" smtClean="0">
                <a:solidFill>
                  <a:srgbClr val="1399E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内容</a:t>
            </a:r>
            <a:endParaRPr lang="zh-CN" altLang="en-US" sz="6600" b="1" dirty="0" smtClean="0">
              <a:solidFill>
                <a:srgbClr val="1399E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2" name="Rounded Rectangle 11"/>
          <p:cNvSpPr>
            <a:spLocks noChangeAspect="1"/>
          </p:cNvSpPr>
          <p:nvPr/>
        </p:nvSpPr>
        <p:spPr>
          <a:xfrm>
            <a:off x="670560" y="422910"/>
            <a:ext cx="3175000" cy="789305"/>
          </a:xfrm>
          <a:prstGeom prst="roundRect">
            <a:avLst>
              <a:gd name="adj" fmla="val 50000"/>
            </a:avLst>
          </a:prstGeom>
          <a:solidFill>
            <a:srgbClr val="48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 dirty="0">
                <a:solidFill>
                  <a:srgbClr val="FFFFFF"/>
                </a:solidFill>
                <a:latin typeface="+mn-ea"/>
                <a:cs typeface="Glegoo"/>
              </a:rPr>
              <a:t>1.OpenCV概述</a:t>
            </a:r>
            <a:endParaRPr lang="en-US" sz="2400" dirty="0">
              <a:solidFill>
                <a:srgbClr val="FFFFFF"/>
              </a:solidFill>
              <a:latin typeface="+mn-ea"/>
              <a:cs typeface="Glegoo"/>
            </a:endParaRPr>
          </a:p>
        </p:txBody>
      </p:sp>
      <p:sp>
        <p:nvSpPr>
          <p:cNvPr id="4" name="Rounded Rectangle 11"/>
          <p:cNvSpPr>
            <a:spLocks noChangeAspect="1"/>
          </p:cNvSpPr>
          <p:nvPr/>
        </p:nvSpPr>
        <p:spPr>
          <a:xfrm>
            <a:off x="670560" y="1555115"/>
            <a:ext cx="3175000" cy="789305"/>
          </a:xfrm>
          <a:prstGeom prst="roundRect">
            <a:avLst>
              <a:gd name="adj" fmla="val 50000"/>
            </a:avLst>
          </a:prstGeom>
          <a:solidFill>
            <a:srgbClr val="48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 dirty="0">
                <a:solidFill>
                  <a:srgbClr val="FFFFFF"/>
                </a:solidFill>
                <a:latin typeface="+mn-ea"/>
                <a:cs typeface="Glegoo"/>
              </a:rPr>
              <a:t>2.OpenCV</a:t>
            </a:r>
            <a:r>
              <a:rPr lang="zh-CN" altLang="en-US" sz="2400" dirty="0">
                <a:solidFill>
                  <a:srgbClr val="FFFFFF"/>
                </a:solidFill>
                <a:latin typeface="+mn-ea"/>
                <a:cs typeface="Glegoo"/>
              </a:rPr>
              <a:t>环境配置</a:t>
            </a:r>
            <a:endParaRPr lang="zh-CN" altLang="en-US" sz="2400" dirty="0">
              <a:solidFill>
                <a:srgbClr val="FFFFFF"/>
              </a:solidFill>
              <a:latin typeface="+mn-ea"/>
              <a:cs typeface="Glegoo"/>
            </a:endParaRPr>
          </a:p>
        </p:txBody>
      </p:sp>
      <p:sp>
        <p:nvSpPr>
          <p:cNvPr id="5" name="Rounded Rectangle 11"/>
          <p:cNvSpPr>
            <a:spLocks noChangeAspect="1"/>
          </p:cNvSpPr>
          <p:nvPr/>
        </p:nvSpPr>
        <p:spPr>
          <a:xfrm>
            <a:off x="670560" y="2717165"/>
            <a:ext cx="3175000" cy="789305"/>
          </a:xfrm>
          <a:prstGeom prst="roundRect">
            <a:avLst>
              <a:gd name="adj" fmla="val 50000"/>
            </a:avLst>
          </a:prstGeom>
          <a:solidFill>
            <a:srgbClr val="48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 dirty="0">
                <a:solidFill>
                  <a:srgbClr val="FFFFFF"/>
                </a:solidFill>
                <a:latin typeface="+mn-ea"/>
                <a:cs typeface="Glegoo"/>
              </a:rPr>
              <a:t>3.</a:t>
            </a:r>
            <a:r>
              <a:rPr lang="zh-CN" altLang="en-US" sz="2400" dirty="0">
                <a:latin typeface="Book Antiqua" pitchFamily="18" charset="0"/>
                <a:sym typeface="+mn-ea"/>
              </a:rPr>
              <a:t>基础结构与操作</a:t>
            </a:r>
            <a:endParaRPr lang="en-US" sz="2400" dirty="0">
              <a:solidFill>
                <a:srgbClr val="FFFFFF"/>
              </a:solidFill>
              <a:latin typeface="+mn-ea"/>
              <a:cs typeface="Glegoo"/>
            </a:endParaRPr>
          </a:p>
        </p:txBody>
      </p:sp>
      <p:sp>
        <p:nvSpPr>
          <p:cNvPr id="6" name="Rounded Rectangle 11"/>
          <p:cNvSpPr>
            <a:spLocks noChangeAspect="1"/>
          </p:cNvSpPr>
          <p:nvPr/>
        </p:nvSpPr>
        <p:spPr>
          <a:xfrm>
            <a:off x="670560" y="3870960"/>
            <a:ext cx="3175000" cy="789305"/>
          </a:xfrm>
          <a:prstGeom prst="roundRect">
            <a:avLst>
              <a:gd name="adj" fmla="val 50000"/>
            </a:avLst>
          </a:prstGeom>
          <a:solidFill>
            <a:srgbClr val="48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 dirty="0">
                <a:solidFill>
                  <a:srgbClr val="FFFFFF"/>
                </a:solidFill>
                <a:latin typeface="+mn-ea"/>
                <a:cs typeface="Glegoo"/>
              </a:rPr>
              <a:t>4.</a:t>
            </a:r>
            <a:r>
              <a:rPr lang="zh-CN" altLang="en-US" sz="2400" dirty="0">
                <a:latin typeface="Book Antiqua" pitchFamily="18" charset="0"/>
                <a:sym typeface="+mn-ea"/>
              </a:rPr>
              <a:t>程序示例</a:t>
            </a:r>
            <a:endParaRPr lang="en-US" sz="2400" dirty="0">
              <a:solidFill>
                <a:srgbClr val="FFFFFF"/>
              </a:solidFill>
              <a:latin typeface="+mn-ea"/>
              <a:cs typeface="Glegoo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1"/>
          <p:cNvSpPr>
            <a:spLocks noGrp="1"/>
          </p:cNvSpPr>
          <p:nvPr/>
        </p:nvSpPr>
        <p:spPr>
          <a:xfrm>
            <a:off x="252095" y="368300"/>
            <a:ext cx="473265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pPr algn="l"/>
            <a:r>
              <a:rPr lang="en-US" altLang="zh-CN" sz="2400" b="1" dirty="0">
                <a:latin typeface="+mn-ea"/>
                <a:ea typeface="+mn-ea"/>
              </a:rPr>
              <a:t>OpenCV</a:t>
            </a:r>
            <a:r>
              <a:rPr lang="zh-CN" altLang="en-US" sz="2400" b="1" dirty="0">
                <a:latin typeface="+mn-ea"/>
                <a:ea typeface="+mn-ea"/>
              </a:rPr>
              <a:t>的动态结构及操作：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762000" y="1149350"/>
            <a:ext cx="7340600" cy="3124200"/>
          </a:xfrm>
        </p:spPr>
        <p:txBody>
          <a:bodyPr vert="horz" wrap="square" lIns="91440" tIns="45720" rIns="91440" bIns="45720" anchor="t"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Book Antiqua" pitchFamily="18" charset="0"/>
                <a:cs typeface="+mn-cs"/>
                <a:sym typeface="+mn-ea"/>
              </a:rPr>
              <a:t>动态结构</a:t>
            </a:r>
            <a:endParaRPr lang="zh-CN" altLang="en-US" sz="18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Book Antiqua" pitchFamily="18" charset="0"/>
                <a:cs typeface="+mn-cs"/>
                <a:sym typeface="+mn-ea"/>
              </a:rPr>
              <a:t>内存存储</a:t>
            </a:r>
            <a:endParaRPr lang="zh-CN" altLang="en-US" sz="18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Book Antiqua" pitchFamily="18" charset="0"/>
                <a:cs typeface="+mn-cs"/>
                <a:sym typeface="+mn-ea"/>
              </a:rPr>
              <a:t>序列</a:t>
            </a:r>
            <a:endParaRPr lang="zh-CN" altLang="en-US" sz="18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Book Antiqua" pitchFamily="18" charset="0"/>
                <a:cs typeface="+mn-cs"/>
                <a:sym typeface="+mn-ea"/>
              </a:rPr>
              <a:t>集合与稀疏矩阵</a:t>
            </a:r>
            <a:endParaRPr lang="zh-CN" altLang="en-US" sz="18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Book Antiqua" pitchFamily="18" charset="0"/>
                <a:cs typeface="+mn-cs"/>
                <a:sym typeface="+mn-ea"/>
              </a:rPr>
              <a:t>数据保存</a:t>
            </a:r>
            <a:endParaRPr lang="zh-CN" altLang="en-US" sz="18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Book Antiqua" pitchFamily="18" charset="0"/>
                <a:cs typeface="+mn-cs"/>
                <a:sym typeface="+mn-ea"/>
              </a:rPr>
              <a:t>配置文件</a:t>
            </a:r>
            <a:endParaRPr lang="zh-CN" altLang="en-US" sz="2000" dirty="0">
              <a:latin typeface="Book Antiqua" pitchFamily="18" charset="0"/>
              <a:ea typeface="+mn-ea"/>
              <a:cs typeface="+mn-cs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40070" y="4697730"/>
            <a:ext cx="298259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内容详细见课件：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opencv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的动态结构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.ppt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hotodune-4817954-idea-l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42894"/>
            <a:ext cx="9144000" cy="606"/>
          </a:xfrm>
          <a:prstGeom prst="rect">
            <a:avLst/>
          </a:prstGeom>
        </p:spPr>
      </p:pic>
      <p:sp>
        <p:nvSpPr>
          <p:cNvPr id="12" name="Rounded Rectangle 11"/>
          <p:cNvSpPr>
            <a:spLocks noChangeAspect="1"/>
          </p:cNvSpPr>
          <p:nvPr/>
        </p:nvSpPr>
        <p:spPr>
          <a:xfrm>
            <a:off x="3428510" y="1442356"/>
            <a:ext cx="2266660" cy="2259452"/>
          </a:xfrm>
          <a:prstGeom prst="roundRect">
            <a:avLst>
              <a:gd name="adj" fmla="val 50000"/>
            </a:avLst>
          </a:prstGeom>
          <a:solidFill>
            <a:srgbClr val="48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FFFF"/>
              </a:solidFill>
              <a:latin typeface="+mn-ea"/>
              <a:cs typeface="Glegoo"/>
            </a:endParaRPr>
          </a:p>
        </p:txBody>
      </p:sp>
      <p:sp>
        <p:nvSpPr>
          <p:cNvPr id="24" name="Title 2"/>
          <p:cNvSpPr txBox="1"/>
          <p:nvPr/>
        </p:nvSpPr>
        <p:spPr>
          <a:xfrm>
            <a:off x="2324100" y="2690305"/>
            <a:ext cx="4495800" cy="42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Signika"/>
                <a:ea typeface="Open Sans Extrabold" pitchFamily="34" charset="0"/>
                <a:cs typeface="Signika"/>
              </a:defRPr>
            </a:lvl1pPr>
          </a:lstStyle>
          <a:p>
            <a:pPr algn="ctr"/>
            <a:r>
              <a:rPr lang="zh-CN" altLang="en-US" sz="1800" b="1" dirty="0" smtClean="0">
                <a:solidFill>
                  <a:srgbClr val="FFFFFF"/>
                </a:solidFill>
                <a:latin typeface="+mn-ea"/>
                <a:ea typeface="+mn-ea"/>
                <a:cs typeface="Glegoo"/>
              </a:rPr>
              <a:t>程序示例</a:t>
            </a:r>
            <a:endParaRPr lang="zh-CN" altLang="en-US" sz="1800" b="1" dirty="0" smtClean="0">
              <a:solidFill>
                <a:srgbClr val="FFFFFF"/>
              </a:solidFill>
              <a:latin typeface="+mn-ea"/>
              <a:ea typeface="+mn-ea"/>
              <a:cs typeface="Glegoo"/>
            </a:endParaRPr>
          </a:p>
        </p:txBody>
      </p:sp>
      <p:sp>
        <p:nvSpPr>
          <p:cNvPr id="16" name="Title 2"/>
          <p:cNvSpPr txBox="1"/>
          <p:nvPr/>
        </p:nvSpPr>
        <p:spPr>
          <a:xfrm>
            <a:off x="2400300" y="1962150"/>
            <a:ext cx="4343400" cy="651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Signika"/>
                <a:ea typeface="Open Sans Extrabold" pitchFamily="34" charset="0"/>
                <a:cs typeface="Signika"/>
              </a:defRPr>
            </a:lvl1pPr>
          </a:lstStyle>
          <a:p>
            <a:pPr algn="ctr"/>
            <a:r>
              <a:rPr lang="en-US" altLang="zh-CN" sz="4000" b="1" dirty="0" smtClean="0">
                <a:latin typeface="+mn-ea"/>
                <a:ea typeface="+mn-ea"/>
                <a:cs typeface="Glegoo"/>
              </a:rPr>
              <a:t>PART 4</a:t>
            </a:r>
            <a:endParaRPr lang="en-US" altLang="zh-CN" sz="4000" b="1" dirty="0" smtClean="0">
              <a:latin typeface="+mn-ea"/>
              <a:ea typeface="+mn-ea"/>
              <a:cs typeface="Glego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3180" y="2630299"/>
            <a:ext cx="1697019" cy="0"/>
          </a:xfrm>
          <a:prstGeom prst="line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1"/>
          <p:cNvSpPr>
            <a:spLocks noGrp="1"/>
          </p:cNvSpPr>
          <p:nvPr/>
        </p:nvSpPr>
        <p:spPr>
          <a:xfrm>
            <a:off x="516890" y="489585"/>
            <a:ext cx="1779905" cy="563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pPr algn="l"/>
            <a:r>
              <a:rPr lang="en-US" altLang="zh-CN" sz="4400" b="1" dirty="0">
                <a:latin typeface="+mn-ea"/>
                <a:ea typeface="+mn-ea"/>
              </a:rPr>
              <a:t>Part 1 </a:t>
            </a:r>
            <a:r>
              <a:rPr lang="zh-CN" altLang="en-US" sz="4400" b="1" dirty="0">
                <a:latin typeface="+mn-ea"/>
                <a:ea typeface="+mn-ea"/>
              </a:rPr>
              <a:t>入门 </a:t>
            </a:r>
            <a:r>
              <a:rPr lang="zh-CN" altLang="en-US" sz="2400" b="1" dirty="0">
                <a:latin typeface="+mn-ea"/>
                <a:ea typeface="+mn-ea"/>
              </a:rPr>
              <a:t> 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762000" y="1149350"/>
            <a:ext cx="7340600" cy="3124200"/>
          </a:xfrm>
        </p:spPr>
        <p:txBody>
          <a:bodyPr vert="horz" wrap="square" lIns="91440" tIns="45720" rIns="91440" bIns="45720" anchor="t">
            <a:normAutofit lnSpcReduction="10000"/>
          </a:bodyPr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图像通道的分离和融合</a:t>
            </a: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反色处理</a:t>
            </a: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>
                <a:latin typeface="Book Antiqua" pitchFamily="18" charset="0"/>
                <a:ea typeface="+mn-ea"/>
                <a:cs typeface="+mn-cs"/>
                <a:sym typeface="+mn-ea"/>
              </a:rPr>
              <a:t>相邻颜色归并</a:t>
            </a:r>
            <a:endParaRPr lang="zh-CN" altLang="en-US" sz="18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实现水印效果</a:t>
            </a: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改变图片的饱和度和亮度</a:t>
            </a: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800" dirty="0">
                <a:latin typeface="Book Antiqua" pitchFamily="18" charset="0"/>
                <a:cs typeface="+mn-cs"/>
                <a:sym typeface="+mn-ea"/>
              </a:rPr>
              <a:t>GUI_</a:t>
            </a: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绘画（直线、矩形、文本）</a:t>
            </a: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800" dirty="0">
                <a:latin typeface="Book Antiqua" pitchFamily="18" charset="0"/>
                <a:cs typeface="+mn-cs"/>
                <a:sym typeface="+mn-ea"/>
              </a:rPr>
              <a:t>GUI_</a:t>
            </a: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实现图片跟随鼠标效果</a:t>
            </a: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endParaRPr lang="zh-CN" altLang="en-US" sz="2000" dirty="0">
              <a:latin typeface="Book Antiqua" pitchFamily="18" charset="0"/>
              <a:cs typeface="+mn-cs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904355" y="4705985"/>
            <a:ext cx="17068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巩固对基础概念的理解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文本框 18"/>
          <p:cNvSpPr txBox="1"/>
          <p:nvPr/>
        </p:nvSpPr>
        <p:spPr>
          <a:xfrm>
            <a:off x="6904355" y="4705985"/>
            <a:ext cx="1097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一些实用例程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516890" y="489585"/>
            <a:ext cx="1779905" cy="563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pPr algn="l"/>
            <a:r>
              <a:rPr lang="en-US" altLang="zh-CN" sz="4400" b="1" dirty="0">
                <a:latin typeface="+mn-ea"/>
                <a:ea typeface="+mn-ea"/>
              </a:rPr>
              <a:t>Part 2 </a:t>
            </a:r>
            <a:r>
              <a:rPr lang="zh-CN" altLang="en-US" sz="4400" b="1" dirty="0">
                <a:latin typeface="+mn-ea"/>
                <a:ea typeface="+mn-ea"/>
              </a:rPr>
              <a:t>进步 </a:t>
            </a:r>
            <a:r>
              <a:rPr lang="zh-CN" altLang="en-US" sz="2400" b="1" dirty="0">
                <a:latin typeface="+mn-ea"/>
                <a:ea typeface="+mn-ea"/>
              </a:rPr>
              <a:t> 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37235" y="1148080"/>
            <a:ext cx="7340600" cy="2847340"/>
          </a:xfrm>
        </p:spPr>
        <p:txBody>
          <a:bodyPr vert="horz" wrap="square" lIns="91440" tIns="45720" rIns="91440" bIns="45720" anchor="t">
            <a:normAutofit fontScale="90000" lnSpcReduction="10000"/>
          </a:bodyPr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滤波减噪</a:t>
            </a: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图像的腐蚀膨胀</a:t>
            </a: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边缘检测</a:t>
            </a: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提取轮廓</a:t>
            </a: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检测角点</a:t>
            </a:r>
            <a:endParaRPr lang="zh-CN" altLang="en-US" sz="18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图像二值化处理</a:t>
            </a:r>
            <a:endParaRPr lang="zh-CN" altLang="en-US" sz="18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读写视频</a:t>
            </a:r>
            <a:endParaRPr lang="zh-CN" altLang="en-US" sz="18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检测运动物体</a:t>
            </a: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endParaRPr lang="zh-CN" altLang="en-US" sz="2000" dirty="0">
              <a:latin typeface="Book Antiqua" pitchFamily="18" charset="0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文本框 18"/>
          <p:cNvSpPr txBox="1"/>
          <p:nvPr/>
        </p:nvSpPr>
        <p:spPr>
          <a:xfrm>
            <a:off x="6904355" y="4705985"/>
            <a:ext cx="20116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需要查资料加深理解的内容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37235" y="1148080"/>
            <a:ext cx="7340600" cy="2847340"/>
          </a:xfrm>
        </p:spPr>
        <p:txBody>
          <a:bodyPr vert="horz" wrap="square" lIns="91440" tIns="45720" rIns="91440" bIns="45720" anchor="t">
            <a:normAutofit lnSpcReduction="10000"/>
          </a:bodyPr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RGB 转换到 HSI空间</a:t>
            </a: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Book Antiqua" pitchFamily="18" charset="0"/>
                <a:cs typeface="+mn-cs"/>
                <a:sym typeface="+mn-ea"/>
              </a:rPr>
              <a:t>细胞计数</a:t>
            </a:r>
            <a:endParaRPr lang="zh-CN" altLang="en-US" sz="2000" dirty="0">
              <a:latin typeface="Book Antiqua" pitchFamily="18" charset="0"/>
              <a:cs typeface="+mn-cs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Book Antiqua" pitchFamily="18" charset="0"/>
                <a:cs typeface="+mn-cs"/>
                <a:sym typeface="+mn-ea"/>
              </a:rPr>
              <a:t>人脸识别</a:t>
            </a:r>
            <a:endParaRPr lang="zh-CN" altLang="en-US" sz="2000" dirty="0">
              <a:latin typeface="Book Antiqua" pitchFamily="18" charset="0"/>
              <a:cs typeface="+mn-cs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516890" y="489585"/>
            <a:ext cx="1779905" cy="563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pPr algn="l"/>
            <a:r>
              <a:rPr lang="en-US" altLang="zh-CN" sz="4400" b="1" dirty="0">
                <a:latin typeface="+mn-ea"/>
                <a:ea typeface="+mn-ea"/>
              </a:rPr>
              <a:t>Part 2 </a:t>
            </a:r>
            <a:r>
              <a:rPr lang="zh-CN" altLang="en-US" sz="4400" b="1" dirty="0">
                <a:latin typeface="+mn-ea"/>
                <a:ea typeface="+mn-ea"/>
              </a:rPr>
              <a:t>发现 </a:t>
            </a:r>
            <a:r>
              <a:rPr lang="zh-CN" altLang="en-US" sz="2400" b="1" dirty="0">
                <a:latin typeface="+mn-ea"/>
                <a:ea typeface="+mn-ea"/>
              </a:rPr>
              <a:t> 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85491" y="1859596"/>
            <a:ext cx="899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algn="ctr"/>
            <a:r>
              <a:rPr lang="zh-CN" altLang="en-US" sz="3000" b="1" dirty="0">
                <a:solidFill>
                  <a:srgbClr val="48597F"/>
                </a:solidFill>
                <a:latin typeface="+mn-ea"/>
              </a:rPr>
              <a:t>结束</a:t>
            </a:r>
            <a:endParaRPr lang="zh-CN" altLang="en-US" sz="3000" b="1" dirty="0">
              <a:solidFill>
                <a:srgbClr val="48597F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7557" y="2898280"/>
            <a:ext cx="2562233" cy="19113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algn="ctr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Open Sans" pitchFamily="34" charset="0"/>
              </a:rPr>
              <a:t>学好一门技术需要不断的阅读优秀的代码，思考。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Open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hotodune-4817954-idea-l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42894"/>
            <a:ext cx="9144000" cy="606"/>
          </a:xfrm>
          <a:prstGeom prst="rect">
            <a:avLst/>
          </a:prstGeom>
        </p:spPr>
      </p:pic>
      <p:sp>
        <p:nvSpPr>
          <p:cNvPr id="12" name="Rounded Rectangle 11"/>
          <p:cNvSpPr>
            <a:spLocks noChangeAspect="1"/>
          </p:cNvSpPr>
          <p:nvPr/>
        </p:nvSpPr>
        <p:spPr>
          <a:xfrm>
            <a:off x="3428510" y="1442356"/>
            <a:ext cx="2266660" cy="2259452"/>
          </a:xfrm>
          <a:prstGeom prst="roundRect">
            <a:avLst>
              <a:gd name="adj" fmla="val 50000"/>
            </a:avLst>
          </a:prstGeom>
          <a:solidFill>
            <a:srgbClr val="48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FFFF"/>
              </a:solidFill>
              <a:latin typeface="+mn-ea"/>
              <a:cs typeface="Glegoo"/>
            </a:endParaRPr>
          </a:p>
        </p:txBody>
      </p:sp>
      <p:sp>
        <p:nvSpPr>
          <p:cNvPr id="24" name="Title 2"/>
          <p:cNvSpPr txBox="1"/>
          <p:nvPr/>
        </p:nvSpPr>
        <p:spPr>
          <a:xfrm>
            <a:off x="2324100" y="2682685"/>
            <a:ext cx="4495800" cy="42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Signika"/>
                <a:ea typeface="Open Sans Extrabold" pitchFamily="34" charset="0"/>
                <a:cs typeface="Signika"/>
              </a:defRPr>
            </a:lvl1pPr>
          </a:lstStyle>
          <a:p>
            <a:pPr algn="ctr"/>
            <a:r>
              <a:rPr lang="en-US" altLang="zh-CN" sz="1800" b="1" dirty="0" smtClean="0">
                <a:solidFill>
                  <a:srgbClr val="FFFFFF"/>
                </a:solidFill>
                <a:latin typeface="+mn-ea"/>
                <a:ea typeface="+mn-ea"/>
                <a:cs typeface="Glegoo"/>
              </a:rPr>
              <a:t>OpenCV</a:t>
            </a:r>
            <a:r>
              <a:rPr lang="zh-CN" altLang="en-US" sz="1800" b="1" dirty="0" smtClean="0">
                <a:solidFill>
                  <a:srgbClr val="FFFFFF"/>
                </a:solidFill>
                <a:latin typeface="+mn-ea"/>
                <a:ea typeface="+mn-ea"/>
                <a:cs typeface="Glegoo"/>
              </a:rPr>
              <a:t>概述</a:t>
            </a:r>
            <a:endParaRPr lang="zh-CN" altLang="en-US" sz="1800" b="1" dirty="0" smtClean="0">
              <a:solidFill>
                <a:srgbClr val="FFFFFF"/>
              </a:solidFill>
              <a:latin typeface="+mn-ea"/>
              <a:ea typeface="+mn-ea"/>
              <a:cs typeface="Glegoo"/>
            </a:endParaRPr>
          </a:p>
        </p:txBody>
      </p:sp>
      <p:sp>
        <p:nvSpPr>
          <p:cNvPr id="16" name="Title 2"/>
          <p:cNvSpPr txBox="1"/>
          <p:nvPr/>
        </p:nvSpPr>
        <p:spPr>
          <a:xfrm>
            <a:off x="2400300" y="1962150"/>
            <a:ext cx="4343400" cy="651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Signika"/>
                <a:ea typeface="Open Sans Extrabold" pitchFamily="34" charset="0"/>
                <a:cs typeface="Signika"/>
              </a:defRPr>
            </a:lvl1pPr>
          </a:lstStyle>
          <a:p>
            <a:pPr algn="ctr"/>
            <a:r>
              <a:rPr lang="en-US" altLang="zh-CN" sz="4000" b="1" dirty="0" smtClean="0">
                <a:latin typeface="+mn-ea"/>
                <a:ea typeface="+mn-ea"/>
                <a:cs typeface="Glegoo"/>
              </a:rPr>
              <a:t>PART 1</a:t>
            </a:r>
            <a:endParaRPr lang="en-US" sz="4000" b="1" dirty="0">
              <a:latin typeface="+mn-ea"/>
              <a:ea typeface="+mn-ea"/>
              <a:cs typeface="Glego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3180" y="2630299"/>
            <a:ext cx="1697019" cy="0"/>
          </a:xfrm>
          <a:prstGeom prst="line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sp>
        <p:nvSpPr>
          <p:cNvPr id="22" name="Title 2"/>
          <p:cNvSpPr>
            <a:spLocks noGrp="1"/>
          </p:cNvSpPr>
          <p:nvPr/>
        </p:nvSpPr>
        <p:spPr>
          <a:xfrm>
            <a:off x="149225" y="179705"/>
            <a:ext cx="41427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zh-CN" altLang="en-US" sz="4000" b="1" dirty="0">
                <a:latin typeface="+mn-ea"/>
                <a:ea typeface="+mn-ea"/>
              </a:rPr>
              <a:t>什么是</a:t>
            </a:r>
            <a:r>
              <a:rPr lang="en-US" altLang="zh-CN" sz="4000" b="1" dirty="0">
                <a:latin typeface="+mn-ea"/>
                <a:ea typeface="+mn-ea"/>
              </a:rPr>
              <a:t>OpenCV</a:t>
            </a:r>
            <a:r>
              <a:rPr lang="zh-CN" altLang="en-US" sz="4000" b="1" dirty="0">
                <a:latin typeface="+mn-ea"/>
                <a:ea typeface="+mn-ea"/>
              </a:rPr>
              <a:t>？</a:t>
            </a:r>
            <a:endParaRPr lang="zh-CN" altLang="en-US" sz="4000" b="1" dirty="0">
              <a:latin typeface="+mn-ea"/>
              <a:ea typeface="+mn-ea"/>
            </a:endParaRPr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858520" y="1808480"/>
            <a:ext cx="1551940" cy="1511935"/>
          </a:xfrm>
          <a:prstGeom prst="ellipse">
            <a:avLst/>
          </a:prstGeom>
          <a:solidFill>
            <a:srgbClr val="48597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+mn-ea"/>
                <a:cs typeface="Lato Light"/>
              </a:rPr>
              <a:t>开源</a:t>
            </a:r>
            <a:endParaRPr lang="zh-CN" altLang="en-US" sz="2400" b="1" dirty="0" smtClean="0">
              <a:solidFill>
                <a:schemeClr val="bg1"/>
              </a:solidFill>
              <a:latin typeface="+mn-ea"/>
              <a:cs typeface="Lato Ligh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75980" y="3320101"/>
            <a:ext cx="1717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 dirty="0" smtClean="0">
                <a:solidFill>
                  <a:srgbClr val="1399EE"/>
                </a:solidFill>
                <a:latin typeface="+mn-ea"/>
                <a:cs typeface="Glegoo"/>
              </a:rPr>
              <a:t>活跃的开源社区</a:t>
            </a:r>
            <a:endParaRPr lang="zh-CN" altLang="en-US" sz="1600" b="1" dirty="0" smtClean="0">
              <a:solidFill>
                <a:srgbClr val="1399EE"/>
              </a:solidFill>
              <a:latin typeface="+mn-ea"/>
              <a:cs typeface="Glegoo"/>
            </a:endParaRPr>
          </a:p>
        </p:txBody>
      </p:sp>
      <p:sp>
        <p:nvSpPr>
          <p:cNvPr id="4" name="Oval 79"/>
          <p:cNvSpPr>
            <a:spLocks noChangeAspect="1"/>
          </p:cNvSpPr>
          <p:nvPr/>
        </p:nvSpPr>
        <p:spPr>
          <a:xfrm>
            <a:off x="6101080" y="1802130"/>
            <a:ext cx="1624965" cy="1583055"/>
          </a:xfrm>
          <a:prstGeom prst="ellipse">
            <a:avLst/>
          </a:prstGeom>
          <a:solidFill>
            <a:srgbClr val="48597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+mn-ea"/>
                <a:cs typeface="Lato Light"/>
              </a:rPr>
              <a:t>图像</a:t>
            </a:r>
            <a:endParaRPr lang="zh-CN" altLang="en-US" sz="2400" b="1" dirty="0" smtClean="0">
              <a:solidFill>
                <a:schemeClr val="bg1"/>
              </a:solidFill>
              <a:latin typeface="+mn-ea"/>
              <a:cs typeface="Lato Light"/>
            </a:endParaRPr>
          </a:p>
        </p:txBody>
      </p:sp>
      <p:sp>
        <p:nvSpPr>
          <p:cNvPr id="5" name="TextBox 81"/>
          <p:cNvSpPr txBox="1"/>
          <p:nvPr/>
        </p:nvSpPr>
        <p:spPr>
          <a:xfrm>
            <a:off x="5822950" y="3391535"/>
            <a:ext cx="2181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可靠</a:t>
            </a:r>
            <a:r>
              <a:rPr lang="zh-CN" altLang="en-US" sz="16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的图像处理方案</a:t>
            </a:r>
            <a:endParaRPr lang="zh-CN" altLang="en-US" sz="1600" b="1" dirty="0" smtClean="0">
              <a:solidFill>
                <a:srgbClr val="1399EE"/>
              </a:solidFill>
              <a:latin typeface="+mn-ea"/>
              <a:cs typeface="Glegoo"/>
            </a:endParaRPr>
          </a:p>
          <a:p>
            <a:pPr algn="ctr"/>
            <a:endParaRPr lang="zh-CN" altLang="en-US" sz="1600" b="1" dirty="0" smtClean="0">
              <a:solidFill>
                <a:srgbClr val="1399EE"/>
              </a:solidFill>
              <a:latin typeface="+mn-ea"/>
              <a:cs typeface="Glegoo"/>
            </a:endParaRPr>
          </a:p>
        </p:txBody>
      </p:sp>
      <p:sp>
        <p:nvSpPr>
          <p:cNvPr id="16" name="Oval 79"/>
          <p:cNvSpPr>
            <a:spLocks noChangeAspect="1"/>
          </p:cNvSpPr>
          <p:nvPr/>
        </p:nvSpPr>
        <p:spPr>
          <a:xfrm>
            <a:off x="3494405" y="1802130"/>
            <a:ext cx="1631315" cy="1589405"/>
          </a:xfrm>
          <a:prstGeom prst="ellipse">
            <a:avLst/>
          </a:prstGeom>
          <a:solidFill>
            <a:srgbClr val="48597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+mn-ea"/>
                <a:cs typeface="Lato Light"/>
              </a:rPr>
              <a:t>工具库</a:t>
            </a:r>
            <a:endParaRPr lang="zh-CN" altLang="en-US" sz="2400" b="1" dirty="0" smtClean="0">
              <a:solidFill>
                <a:schemeClr val="bg1"/>
              </a:solidFill>
              <a:latin typeface="+mn-ea"/>
              <a:cs typeface="Lato Light"/>
            </a:endParaRPr>
          </a:p>
        </p:txBody>
      </p:sp>
      <p:sp>
        <p:nvSpPr>
          <p:cNvPr id="17" name="TextBox 81"/>
          <p:cNvSpPr txBox="1"/>
          <p:nvPr/>
        </p:nvSpPr>
        <p:spPr>
          <a:xfrm>
            <a:off x="3235960" y="3391535"/>
            <a:ext cx="21488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优秀</a:t>
            </a:r>
            <a:r>
              <a:rPr lang="zh-CN" altLang="en-US" sz="16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的图形处理工具</a:t>
            </a:r>
            <a:endParaRPr lang="zh-CN" altLang="en-US" sz="1600" b="1" dirty="0" smtClean="0">
              <a:solidFill>
                <a:srgbClr val="1399EE"/>
              </a:solidFill>
              <a:latin typeface="+mn-ea"/>
              <a:cs typeface="Glegoo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5970" y="3879215"/>
            <a:ext cx="688721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OpenCV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由一系列 C 函数和少量 C++ 类构成，实现了图像处理和计算机视觉方面的大量通用算法。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8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8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8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2" grpId="0"/>
      <p:bldP spid="4" grpId="0" bldLvl="0" animBg="1"/>
      <p:bldP spid="5" grpId="0"/>
      <p:bldP spid="16" grpId="0" bldLvl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sp>
        <p:nvSpPr>
          <p:cNvPr id="22" name="Title 2"/>
          <p:cNvSpPr>
            <a:spLocks noGrp="1"/>
          </p:cNvSpPr>
          <p:nvPr/>
        </p:nvSpPr>
        <p:spPr>
          <a:xfrm>
            <a:off x="149225" y="179705"/>
            <a:ext cx="41427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zh-CN" altLang="en-US" sz="4000" b="1" dirty="0">
                <a:latin typeface="+mn-ea"/>
                <a:ea typeface="+mn-ea"/>
              </a:rPr>
              <a:t>什么是</a:t>
            </a:r>
            <a:r>
              <a:rPr lang="en-US" altLang="zh-CN" sz="4000" b="1" dirty="0">
                <a:latin typeface="+mn-ea"/>
                <a:ea typeface="+mn-ea"/>
              </a:rPr>
              <a:t>OpenCV</a:t>
            </a:r>
            <a:r>
              <a:rPr lang="zh-CN" altLang="en-US" sz="4000" b="1" dirty="0">
                <a:latin typeface="+mn-ea"/>
                <a:ea typeface="+mn-ea"/>
              </a:rPr>
              <a:t>？</a:t>
            </a:r>
            <a:endParaRPr lang="zh-CN" altLang="en-US" sz="4000" b="1" dirty="0">
              <a:latin typeface="+mn-ea"/>
              <a:ea typeface="+mn-ea"/>
            </a:endParaRPr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309245" y="1982470"/>
            <a:ext cx="1209675" cy="1178560"/>
          </a:xfrm>
          <a:prstGeom prst="ellipse">
            <a:avLst/>
          </a:prstGeom>
          <a:solidFill>
            <a:srgbClr val="48597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+mn-ea"/>
                <a:cs typeface="Lato Light"/>
              </a:rPr>
              <a:t>支持语言</a:t>
            </a:r>
            <a:endParaRPr lang="zh-CN" altLang="en-US" sz="2400" b="1" dirty="0" smtClean="0">
              <a:solidFill>
                <a:schemeClr val="bg1"/>
              </a:solidFill>
              <a:latin typeface="+mn-ea"/>
              <a:cs typeface="Lato Ligh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042805" y="1601791"/>
            <a:ext cx="1717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 dirty="0" smtClean="0">
                <a:solidFill>
                  <a:srgbClr val="1399EE"/>
                </a:solidFill>
                <a:latin typeface="+mn-ea"/>
                <a:cs typeface="Glegoo"/>
              </a:rPr>
              <a:t>C</a:t>
            </a:r>
            <a: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</a:rPr>
              <a:t>、</a:t>
            </a:r>
            <a:r>
              <a:rPr lang="en-US" altLang="zh-CN" sz="2400" b="1" dirty="0" smtClean="0">
                <a:solidFill>
                  <a:srgbClr val="1399EE"/>
                </a:solidFill>
                <a:latin typeface="+mn-ea"/>
                <a:cs typeface="Glegoo"/>
              </a:rPr>
              <a:t>C++</a:t>
            </a:r>
            <a:endParaRPr lang="en-US" altLang="zh-CN" sz="2400" b="1" dirty="0" smtClean="0">
              <a:solidFill>
                <a:srgbClr val="1399EE"/>
              </a:solidFill>
              <a:latin typeface="+mn-ea"/>
              <a:cs typeface="Glegoo"/>
            </a:endParaRPr>
          </a:p>
        </p:txBody>
      </p:sp>
      <p:sp>
        <p:nvSpPr>
          <p:cNvPr id="6" name="TextBox 81"/>
          <p:cNvSpPr txBox="1"/>
          <p:nvPr/>
        </p:nvSpPr>
        <p:spPr>
          <a:xfrm>
            <a:off x="1977400" y="2368236"/>
            <a:ext cx="1717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 dirty="0" smtClean="0">
                <a:solidFill>
                  <a:srgbClr val="1399EE"/>
                </a:solidFill>
                <a:latin typeface="+mn-ea"/>
                <a:cs typeface="Glegoo"/>
              </a:rPr>
              <a:t>java</a:t>
            </a:r>
            <a:endParaRPr lang="en-US" altLang="zh-CN" sz="2400" b="1" dirty="0" smtClean="0">
              <a:solidFill>
                <a:srgbClr val="1399EE"/>
              </a:solidFill>
              <a:latin typeface="+mn-ea"/>
              <a:cs typeface="Glegoo"/>
            </a:endParaRPr>
          </a:p>
        </p:txBody>
      </p:sp>
      <p:sp>
        <p:nvSpPr>
          <p:cNvPr id="7" name="TextBox 81"/>
          <p:cNvSpPr txBox="1"/>
          <p:nvPr/>
        </p:nvSpPr>
        <p:spPr>
          <a:xfrm>
            <a:off x="2042805" y="3088961"/>
            <a:ext cx="1717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 dirty="0" smtClean="0">
                <a:solidFill>
                  <a:srgbClr val="1399EE"/>
                </a:solidFill>
                <a:latin typeface="+mn-ea"/>
                <a:cs typeface="Glegoo"/>
              </a:rPr>
              <a:t>python</a:t>
            </a:r>
            <a:endParaRPr lang="en-US" altLang="zh-CN" sz="2400" b="1" dirty="0" smtClean="0">
              <a:solidFill>
                <a:srgbClr val="1399EE"/>
              </a:solidFill>
              <a:latin typeface="+mn-ea"/>
              <a:cs typeface="Glegoo"/>
            </a:endParaRPr>
          </a:p>
        </p:txBody>
      </p:sp>
      <p:sp>
        <p:nvSpPr>
          <p:cNvPr id="9" name="TextBox 81"/>
          <p:cNvSpPr txBox="1"/>
          <p:nvPr/>
        </p:nvSpPr>
        <p:spPr>
          <a:xfrm>
            <a:off x="5559435" y="1601791"/>
            <a:ext cx="1717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 dirty="0" smtClean="0">
                <a:solidFill>
                  <a:srgbClr val="1399EE"/>
                </a:solidFill>
                <a:latin typeface="+mn-ea"/>
                <a:cs typeface="Glegoo"/>
              </a:rPr>
              <a:t>Ruby</a:t>
            </a:r>
            <a:endParaRPr lang="en-US" altLang="zh-CN" sz="2400" b="1" dirty="0" smtClean="0">
              <a:solidFill>
                <a:srgbClr val="1399EE"/>
              </a:solidFill>
              <a:latin typeface="+mn-ea"/>
              <a:cs typeface="Glegoo"/>
            </a:endParaRPr>
          </a:p>
        </p:txBody>
      </p:sp>
      <p:sp>
        <p:nvSpPr>
          <p:cNvPr id="10" name="TextBox 81"/>
          <p:cNvSpPr txBox="1"/>
          <p:nvPr/>
        </p:nvSpPr>
        <p:spPr>
          <a:xfrm>
            <a:off x="5664845" y="2302196"/>
            <a:ext cx="1717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 dirty="0" smtClean="0">
                <a:solidFill>
                  <a:srgbClr val="1399EE"/>
                </a:solidFill>
                <a:latin typeface="+mn-ea"/>
                <a:cs typeface="Glegoo"/>
              </a:rPr>
              <a:t>Matlab</a:t>
            </a:r>
            <a:endParaRPr lang="en-US" altLang="zh-CN" sz="2400" b="1" dirty="0" smtClean="0">
              <a:solidFill>
                <a:srgbClr val="1399EE"/>
              </a:solidFill>
              <a:latin typeface="+mn-ea"/>
              <a:cs typeface="Glegoo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3695075" y="1601791"/>
            <a:ext cx="1717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 dirty="0" smtClean="0">
                <a:solidFill>
                  <a:srgbClr val="1399EE"/>
                </a:solidFill>
                <a:latin typeface="+mn-ea"/>
                <a:cs typeface="Glegoo"/>
              </a:rPr>
              <a:t>C#</a:t>
            </a:r>
            <a:endParaRPr lang="en-US" altLang="zh-CN" sz="2400" b="1" dirty="0" smtClean="0">
              <a:solidFill>
                <a:srgbClr val="1399EE"/>
              </a:solidFill>
              <a:latin typeface="+mn-ea"/>
              <a:cs typeface="Glegoo"/>
            </a:endParaRPr>
          </a:p>
        </p:txBody>
      </p:sp>
      <p:sp>
        <p:nvSpPr>
          <p:cNvPr id="13" name="TextBox 81"/>
          <p:cNvSpPr txBox="1"/>
          <p:nvPr/>
        </p:nvSpPr>
        <p:spPr>
          <a:xfrm>
            <a:off x="3695075" y="2368236"/>
            <a:ext cx="1717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 dirty="0" smtClean="0">
                <a:solidFill>
                  <a:srgbClr val="1399EE"/>
                </a:solidFill>
                <a:latin typeface="+mn-ea"/>
                <a:cs typeface="Glegoo"/>
              </a:rPr>
              <a:t>Ch</a:t>
            </a:r>
            <a:endParaRPr lang="en-US" altLang="zh-CN" sz="2400" b="1" dirty="0" smtClean="0">
              <a:solidFill>
                <a:srgbClr val="1399EE"/>
              </a:solidFill>
              <a:latin typeface="+mn-ea"/>
              <a:cs typeface="Glegoo"/>
            </a:endParaRPr>
          </a:p>
        </p:txBody>
      </p:sp>
      <p:sp>
        <p:nvSpPr>
          <p:cNvPr id="14" name="TextBox 81"/>
          <p:cNvSpPr txBox="1"/>
          <p:nvPr/>
        </p:nvSpPr>
        <p:spPr>
          <a:xfrm>
            <a:off x="3695075" y="3088961"/>
            <a:ext cx="1717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 dirty="0" smtClean="0">
                <a:solidFill>
                  <a:srgbClr val="1399EE"/>
                </a:solidFill>
                <a:latin typeface="+mn-ea"/>
                <a:cs typeface="Glegoo"/>
              </a:rPr>
              <a:t>Go</a:t>
            </a:r>
            <a:endParaRPr lang="en-US" altLang="zh-CN" sz="2400" b="1" dirty="0" smtClean="0">
              <a:solidFill>
                <a:srgbClr val="1399EE"/>
              </a:solidFill>
              <a:latin typeface="+mn-ea"/>
              <a:cs typeface="Glegoo"/>
            </a:endParaRPr>
          </a:p>
        </p:txBody>
      </p:sp>
      <p:sp>
        <p:nvSpPr>
          <p:cNvPr id="18" name="TextBox 81"/>
          <p:cNvSpPr txBox="1"/>
          <p:nvPr/>
        </p:nvSpPr>
        <p:spPr>
          <a:xfrm>
            <a:off x="5861685" y="3089275"/>
            <a:ext cx="798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 dirty="0" smtClean="0">
                <a:solidFill>
                  <a:srgbClr val="1399EE"/>
                </a:solidFill>
                <a:latin typeface="+mn-ea"/>
                <a:cs typeface="Glegoo"/>
              </a:rPr>
              <a:t>....</a:t>
            </a:r>
            <a:endParaRPr lang="en-US" altLang="zh-CN" sz="2400" b="1" dirty="0" smtClean="0">
              <a:solidFill>
                <a:srgbClr val="1399EE"/>
              </a:solidFill>
              <a:latin typeface="+mn-ea"/>
              <a:cs typeface="Glegoo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34050" y="4515485"/>
            <a:ext cx="2621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在大学可能接触到的每一种编程语言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8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8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8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8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8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8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2" grpId="0"/>
      <p:bldP spid="6" grpId="0"/>
      <p:bldP spid="7" grpId="0"/>
      <p:bldP spid="9" grpId="0"/>
      <p:bldP spid="10" grpId="0"/>
      <p:bldP spid="12" grpId="0"/>
      <p:bldP spid="13" grpId="0"/>
      <p:bldP spid="14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sp>
        <p:nvSpPr>
          <p:cNvPr id="22" name="Title 2"/>
          <p:cNvSpPr>
            <a:spLocks noGrp="1"/>
          </p:cNvSpPr>
          <p:nvPr/>
        </p:nvSpPr>
        <p:spPr>
          <a:xfrm>
            <a:off x="157480" y="179705"/>
            <a:ext cx="41427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zh-CN" altLang="en-US" sz="4000" b="1" dirty="0">
                <a:latin typeface="+mn-ea"/>
                <a:ea typeface="+mn-ea"/>
              </a:rPr>
              <a:t>什么是</a:t>
            </a:r>
            <a:r>
              <a:rPr lang="en-US" altLang="zh-CN" sz="4000" b="1" dirty="0">
                <a:latin typeface="+mn-ea"/>
                <a:ea typeface="+mn-ea"/>
              </a:rPr>
              <a:t>OpenCV</a:t>
            </a:r>
            <a:r>
              <a:rPr lang="zh-CN" altLang="en-US" sz="4000" b="1" dirty="0">
                <a:latin typeface="+mn-ea"/>
                <a:ea typeface="+mn-ea"/>
              </a:rPr>
              <a:t>？</a:t>
            </a:r>
            <a:endParaRPr lang="zh-CN" altLang="en-US" sz="4000" b="1" dirty="0">
              <a:latin typeface="+mn-ea"/>
              <a:ea typeface="+mn-ea"/>
            </a:endParaRPr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349885" y="1982470"/>
            <a:ext cx="1209675" cy="1178560"/>
          </a:xfrm>
          <a:prstGeom prst="ellipse">
            <a:avLst/>
          </a:prstGeom>
          <a:solidFill>
            <a:srgbClr val="48597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+mn-ea"/>
                <a:cs typeface="Lato Light"/>
              </a:rPr>
              <a:t>跨平台</a:t>
            </a:r>
            <a:endParaRPr lang="zh-CN" altLang="en-US" sz="2400" b="1" dirty="0" smtClean="0">
              <a:solidFill>
                <a:schemeClr val="bg1"/>
              </a:solidFill>
              <a:latin typeface="+mn-ea"/>
              <a:cs typeface="Lato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25695" y="4015740"/>
            <a:ext cx="4006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目前</a:t>
            </a:r>
            <a:r>
              <a:rPr lang="en-US" altLang="zh-CN"/>
              <a:t>Android</a:t>
            </a:r>
            <a:r>
              <a:rPr lang="zh-CN" altLang="en-US"/>
              <a:t>是基于</a:t>
            </a:r>
            <a:r>
              <a:rPr lang="en-US" altLang="zh-CN"/>
              <a:t>linux</a:t>
            </a:r>
            <a:r>
              <a:rPr lang="zh-CN" altLang="en-US"/>
              <a:t>操作系统的</a:t>
            </a:r>
            <a:endParaRPr lang="zh-CN" altLang="en-US"/>
          </a:p>
        </p:txBody>
      </p:sp>
      <p:sp>
        <p:nvSpPr>
          <p:cNvPr id="4" name="TextBox 81"/>
          <p:cNvSpPr txBox="1"/>
          <p:nvPr/>
        </p:nvSpPr>
        <p:spPr>
          <a:xfrm>
            <a:off x="2422535" y="1688786"/>
            <a:ext cx="1717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dirty="0" smtClean="0">
                <a:solidFill>
                  <a:srgbClr val="1399EE"/>
                </a:solidFill>
                <a:latin typeface="+mn-ea"/>
                <a:cs typeface="Glegoo"/>
              </a:rPr>
              <a:t>Linux</a:t>
            </a:r>
            <a:endParaRPr lang="en-US" sz="2800" b="1" dirty="0" smtClean="0">
              <a:solidFill>
                <a:srgbClr val="1399EE"/>
              </a:solidFill>
              <a:latin typeface="+mn-ea"/>
              <a:cs typeface="Glegoo"/>
            </a:endParaRPr>
          </a:p>
        </p:txBody>
      </p:sp>
      <p:sp>
        <p:nvSpPr>
          <p:cNvPr id="5" name="TextBox 81"/>
          <p:cNvSpPr txBox="1"/>
          <p:nvPr/>
        </p:nvSpPr>
        <p:spPr>
          <a:xfrm>
            <a:off x="2565400" y="2427605"/>
            <a:ext cx="1936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dirty="0" smtClean="0">
                <a:solidFill>
                  <a:srgbClr val="1399EE"/>
                </a:solidFill>
                <a:latin typeface="+mn-ea"/>
                <a:cs typeface="Glegoo"/>
              </a:rPr>
              <a:t>Windows</a:t>
            </a:r>
            <a:endParaRPr lang="en-US" sz="2800" b="1" dirty="0" smtClean="0">
              <a:solidFill>
                <a:srgbClr val="1399EE"/>
              </a:solidFill>
              <a:latin typeface="+mn-ea"/>
              <a:cs typeface="Glegoo"/>
            </a:endParaRPr>
          </a:p>
        </p:txBody>
      </p:sp>
      <p:sp>
        <p:nvSpPr>
          <p:cNvPr id="8" name="TextBox 81"/>
          <p:cNvSpPr txBox="1"/>
          <p:nvPr/>
        </p:nvSpPr>
        <p:spPr>
          <a:xfrm>
            <a:off x="5548640" y="1717361"/>
            <a:ext cx="1717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dirty="0" smtClean="0">
                <a:solidFill>
                  <a:srgbClr val="1399EE"/>
                </a:solidFill>
                <a:latin typeface="+mn-ea"/>
                <a:cs typeface="Glegoo"/>
              </a:rPr>
              <a:t>Android</a:t>
            </a:r>
            <a:endParaRPr lang="zh-CN" altLang="en-US" sz="2800" b="1" dirty="0" smtClean="0">
              <a:solidFill>
                <a:srgbClr val="1399EE"/>
              </a:solidFill>
              <a:latin typeface="+mn-ea"/>
              <a:cs typeface="Glegoo"/>
            </a:endParaRPr>
          </a:p>
        </p:txBody>
      </p:sp>
      <p:sp>
        <p:nvSpPr>
          <p:cNvPr id="11" name="TextBox 81"/>
          <p:cNvSpPr txBox="1"/>
          <p:nvPr/>
        </p:nvSpPr>
        <p:spPr>
          <a:xfrm>
            <a:off x="5548640" y="2427291"/>
            <a:ext cx="1717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dirty="0" smtClean="0">
                <a:solidFill>
                  <a:srgbClr val="1399EE"/>
                </a:solidFill>
                <a:latin typeface="+mn-ea"/>
                <a:cs typeface="Glegoo"/>
              </a:rPr>
              <a:t>MacOS</a:t>
            </a:r>
            <a:endParaRPr lang="en-US" sz="2800" b="1" dirty="0" smtClean="0">
              <a:solidFill>
                <a:srgbClr val="1399EE"/>
              </a:solidFill>
              <a:latin typeface="+mn-ea"/>
              <a:cs typeface="Glegoo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81320" y="4475480"/>
            <a:ext cx="24688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大学可能接触到的每一个系统平台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8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8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4" grpId="0"/>
      <p:bldP spid="5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sp>
        <p:nvSpPr>
          <p:cNvPr id="22" name="Title 2"/>
          <p:cNvSpPr>
            <a:spLocks noGrp="1"/>
          </p:cNvSpPr>
          <p:nvPr/>
        </p:nvSpPr>
        <p:spPr>
          <a:xfrm>
            <a:off x="157480" y="179705"/>
            <a:ext cx="648525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en-US" altLang="zh-CN" sz="4000" b="1" dirty="0">
                <a:latin typeface="+mn-ea"/>
                <a:ea typeface="+mn-ea"/>
              </a:rPr>
              <a:t>OpenCV</a:t>
            </a:r>
            <a:r>
              <a:rPr lang="zh-CN" altLang="en-US" sz="4000" b="1" dirty="0">
                <a:latin typeface="+mn-ea"/>
                <a:ea typeface="+mn-ea"/>
              </a:rPr>
              <a:t>可以做什么？</a:t>
            </a:r>
            <a:endParaRPr lang="zh-CN" altLang="en-US" sz="4000" b="1" dirty="0">
              <a:latin typeface="+mn-ea"/>
              <a:ea typeface="+mn-ea"/>
            </a:endParaRPr>
          </a:p>
        </p:txBody>
      </p:sp>
      <p:pic>
        <p:nvPicPr>
          <p:cNvPr id="6" name="Picture 4" descr="Hilton(Orly)-line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765" y="1365885"/>
            <a:ext cx="2875915" cy="24123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6" descr="faces_cann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545" y="1036955"/>
            <a:ext cx="2941320" cy="2206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7" descr="abc_approx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705" y="2049145"/>
            <a:ext cx="1659890" cy="26555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8" descr="hand_sour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225" y="1210945"/>
            <a:ext cx="1066800" cy="83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9" descr="hand_super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0225" y="1668145"/>
            <a:ext cx="990600" cy="776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Picture 10" descr="hand_logi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3625" y="2049145"/>
            <a:ext cx="914400" cy="717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sp>
        <p:nvSpPr>
          <p:cNvPr id="22" name="Title 2"/>
          <p:cNvSpPr>
            <a:spLocks noGrp="1"/>
          </p:cNvSpPr>
          <p:nvPr/>
        </p:nvSpPr>
        <p:spPr>
          <a:xfrm>
            <a:off x="157480" y="179705"/>
            <a:ext cx="648525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en-US" altLang="zh-CN" sz="4000" b="1" dirty="0">
                <a:latin typeface="+mn-ea"/>
                <a:ea typeface="+mn-ea"/>
              </a:rPr>
              <a:t>OpenCV</a:t>
            </a:r>
            <a:r>
              <a:rPr lang="zh-CN" altLang="en-US" sz="4000" b="1" dirty="0">
                <a:latin typeface="+mn-ea"/>
                <a:ea typeface="+mn-ea"/>
              </a:rPr>
              <a:t>可以做什么？</a:t>
            </a:r>
            <a:endParaRPr lang="zh-CN" altLang="en-US" sz="4000" b="1" dirty="0">
              <a:latin typeface="+mn-ea"/>
              <a:ea typeface="+mn-ea"/>
            </a:endParaRPr>
          </a:p>
        </p:txBody>
      </p:sp>
      <p:graphicFrame>
        <p:nvGraphicFramePr>
          <p:cNvPr id="13325" name="Object 14">
            <a:hlinkClick r:id="" action="ppaction://ole?verb="/>
          </p:cNvPr>
          <p:cNvGraphicFramePr/>
          <p:nvPr/>
        </p:nvGraphicFramePr>
        <p:xfrm>
          <a:off x="6254115" y="3087370"/>
          <a:ext cx="2057400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354580" imgH="1965960" progId="AVIFile">
                  <p:embed/>
                </p:oleObj>
              </mc:Choice>
              <mc:Fallback>
                <p:oleObj name="" r:id="rId1" imgW="2354580" imgH="1965960" progId="AVIFil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54115" y="3087370"/>
                        <a:ext cx="2057400" cy="171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calib_3D.avi">
            <a:hlinkClick r:id="" action="ppaction://media"/>
          </p:cNvPr>
          <p:cNvPicPr>
            <a:picLocks noRot="1"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38800" y="1183005"/>
            <a:ext cx="3200400" cy="1600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Picture 15" descr="face_detec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420" y="1355725"/>
            <a:ext cx="2438400" cy="24320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0" name="Object 13">
            <a:hlinkClick r:id="" action="ppaction://ole?verb="/>
          </p:cNvPr>
          <p:cNvGraphicFramePr/>
          <p:nvPr/>
        </p:nvGraphicFramePr>
        <p:xfrm>
          <a:off x="3200400" y="1877695"/>
          <a:ext cx="2438400" cy="190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7" imgW="2491740" imgH="1950720" progId="AVIFile">
                  <p:embed/>
                </p:oleObj>
              </mc:Choice>
              <mc:Fallback>
                <p:oleObj name="" r:id="rId7" imgW="2491740" imgH="1950720" progId="AVIFil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0400" y="1877695"/>
                        <a:ext cx="2438400" cy="1909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2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sp>
        <p:nvSpPr>
          <p:cNvPr id="22" name="Title 2"/>
          <p:cNvSpPr>
            <a:spLocks noGrp="1"/>
          </p:cNvSpPr>
          <p:nvPr/>
        </p:nvSpPr>
        <p:spPr>
          <a:xfrm>
            <a:off x="157480" y="179705"/>
            <a:ext cx="648525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en-US" altLang="zh-CN" sz="4000" b="1" dirty="0">
                <a:latin typeface="+mn-ea"/>
                <a:ea typeface="+mn-ea"/>
              </a:rPr>
              <a:t>OpenCV</a:t>
            </a:r>
            <a:r>
              <a:rPr lang="zh-CN" altLang="en-US" sz="4000" b="1" dirty="0">
                <a:latin typeface="+mn-ea"/>
                <a:ea typeface="+mn-ea"/>
              </a:rPr>
              <a:t>还可以做什么？</a:t>
            </a:r>
            <a:endParaRPr lang="zh-CN" altLang="en-US" sz="4000" b="1" dirty="0">
              <a:latin typeface="+mn-ea"/>
              <a:ea typeface="+mn-ea"/>
            </a:endParaRPr>
          </a:p>
        </p:txBody>
      </p:sp>
      <p:sp>
        <p:nvSpPr>
          <p:cNvPr id="27651" name="内容占位符 2"/>
          <p:cNvSpPr>
            <a:spLocks noGrp="1"/>
          </p:cNvSpPr>
          <p:nvPr/>
        </p:nvSpPr>
        <p:spPr>
          <a:xfrm>
            <a:off x="762000" y="1149350"/>
            <a:ext cx="3071495" cy="3124200"/>
          </a:xfrm>
          <a:prstGeom prst="rect">
            <a:avLst/>
          </a:prstGeom>
        </p:spPr>
        <p:txBody>
          <a:bodyPr vert="horz" wrap="square" lIns="91440" tIns="45720" rIns="91440" bIns="45720" rtlCol="0" anchor="t"/>
          <a:lstStyle>
            <a:lvl1pPr marL="342900" indent="-3429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+mj-ea"/>
              <a:buNone/>
            </a:pPr>
            <a:r>
              <a:rPr lang="en-GB" altLang="zh-CN" sz="1200" dirty="0">
                <a:latin typeface="Book Antiqua" pitchFamily="18" charset="0"/>
                <a:ea typeface="+mn-ea"/>
                <a:cs typeface="+mn-cs"/>
                <a:sym typeface="+mn-ea"/>
              </a:rPr>
              <a:t>1. 内置数据结构和输入/输出</a:t>
            </a:r>
            <a:endParaRPr lang="en-GB" altLang="zh-CN" sz="12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0" indent="0">
              <a:lnSpc>
                <a:spcPct val="100000"/>
              </a:lnSpc>
              <a:buFont typeface="+mj-ea"/>
              <a:buNone/>
            </a:pPr>
            <a:endParaRPr lang="en-GB" altLang="zh-CN" sz="10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0" indent="0">
              <a:lnSpc>
                <a:spcPct val="100000"/>
              </a:lnSpc>
              <a:buFont typeface="+mj-ea"/>
              <a:buNone/>
            </a:pPr>
            <a:r>
              <a:rPr lang="en-GB" altLang="zh-CN" sz="1200" dirty="0">
                <a:latin typeface="Book Antiqua" pitchFamily="18" charset="0"/>
                <a:ea typeface="+mn-ea"/>
                <a:cs typeface="+mn-cs"/>
                <a:sym typeface="+mn-ea"/>
              </a:rPr>
              <a:t>2. 图像处理操作(Image processing operations)</a:t>
            </a:r>
            <a:endParaRPr lang="en-GB" altLang="zh-CN" sz="12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0" indent="0">
              <a:lnSpc>
                <a:spcPct val="100000"/>
              </a:lnSpc>
              <a:buFont typeface="+mj-ea"/>
              <a:buNone/>
            </a:pPr>
            <a:endParaRPr lang="en-GB" altLang="zh-CN" sz="10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0" indent="0">
              <a:lnSpc>
                <a:spcPct val="100000"/>
              </a:lnSpc>
              <a:buFont typeface="+mj-ea"/>
              <a:buNone/>
            </a:pPr>
            <a:r>
              <a:rPr lang="en-GB" altLang="zh-CN" sz="1200" dirty="0">
                <a:latin typeface="Book Antiqua" pitchFamily="18" charset="0"/>
                <a:ea typeface="+mn-ea"/>
                <a:cs typeface="+mn-cs"/>
                <a:sym typeface="+mn-ea"/>
              </a:rPr>
              <a:t>3. 构建图形用户界面(Build GUI)</a:t>
            </a:r>
            <a:endParaRPr lang="en-GB" altLang="zh-CN" sz="12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0" indent="0">
              <a:lnSpc>
                <a:spcPct val="100000"/>
              </a:lnSpc>
              <a:buFont typeface="+mj-ea"/>
              <a:buNone/>
            </a:pPr>
            <a:endParaRPr lang="en-GB" altLang="zh-CN" sz="10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0" indent="0">
              <a:lnSpc>
                <a:spcPct val="100000"/>
              </a:lnSpc>
              <a:buFont typeface="+mj-ea"/>
              <a:buNone/>
            </a:pPr>
            <a:r>
              <a:rPr lang="en-GB" altLang="zh-CN" sz="1200" dirty="0">
                <a:latin typeface="Book Antiqua" pitchFamily="18" charset="0"/>
                <a:ea typeface="+mn-ea"/>
                <a:cs typeface="+mn-cs"/>
                <a:sym typeface="+mn-ea"/>
              </a:rPr>
              <a:t>4. 视频分析(Video analysis)</a:t>
            </a:r>
            <a:endParaRPr lang="en-GB" altLang="zh-CN" sz="12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0" indent="0">
              <a:lnSpc>
                <a:spcPct val="100000"/>
              </a:lnSpc>
              <a:buFont typeface="+mj-ea"/>
              <a:buNone/>
            </a:pPr>
            <a:endParaRPr lang="en-GB" altLang="zh-CN" sz="10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0" indent="0">
              <a:lnSpc>
                <a:spcPct val="100000"/>
              </a:lnSpc>
              <a:buFont typeface="+mj-ea"/>
              <a:buNone/>
            </a:pPr>
            <a:r>
              <a:rPr lang="en-GB" altLang="zh-CN" sz="1200" dirty="0">
                <a:latin typeface="Book Antiqua" pitchFamily="18" charset="0"/>
                <a:ea typeface="+mn-ea"/>
                <a:cs typeface="+mn-cs"/>
                <a:sym typeface="+mn-ea"/>
              </a:rPr>
              <a:t>5. 3D重建(3D reconstruction)</a:t>
            </a:r>
            <a:endParaRPr lang="en-GB" altLang="zh-CN" sz="12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0" indent="0">
              <a:lnSpc>
                <a:spcPct val="100000"/>
              </a:lnSpc>
              <a:buFont typeface="+mj-ea"/>
              <a:buNone/>
            </a:pPr>
            <a:endParaRPr lang="en-GB" altLang="zh-CN" sz="10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0" indent="0">
              <a:lnSpc>
                <a:spcPct val="100000"/>
              </a:lnSpc>
              <a:buFont typeface="+mj-ea"/>
              <a:buNone/>
            </a:pPr>
            <a:r>
              <a:rPr lang="en-GB" altLang="zh-CN" sz="1200" dirty="0">
                <a:latin typeface="Book Antiqua" pitchFamily="18" charset="0"/>
                <a:ea typeface="+mn-ea"/>
                <a:cs typeface="+mn-cs"/>
                <a:sym typeface="+mn-ea"/>
              </a:rPr>
              <a:t>6. 特征提取(Feature extraction)</a:t>
            </a:r>
            <a:endParaRPr lang="en-GB" altLang="zh-CN" sz="12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0" indent="0">
              <a:lnSpc>
                <a:spcPct val="100000"/>
              </a:lnSpc>
              <a:buFont typeface="+mj-ea"/>
              <a:buNone/>
            </a:pPr>
            <a:endParaRPr lang="en-GB" altLang="zh-CN" sz="10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0" indent="0">
              <a:lnSpc>
                <a:spcPct val="100000"/>
              </a:lnSpc>
              <a:buFont typeface="+mj-ea"/>
              <a:buNone/>
            </a:pPr>
            <a:r>
              <a:rPr lang="en-GB" altLang="zh-CN" sz="1200" dirty="0">
                <a:latin typeface="Book Antiqua" pitchFamily="18" charset="0"/>
                <a:ea typeface="+mn-ea"/>
                <a:cs typeface="+mn-cs"/>
                <a:sym typeface="+mn-ea"/>
              </a:rPr>
              <a:t>7. 目标检测(Object detection)</a:t>
            </a:r>
            <a:endParaRPr lang="en-GB" altLang="zh-CN" sz="12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0" indent="0">
              <a:lnSpc>
                <a:spcPct val="100000"/>
              </a:lnSpc>
              <a:buFont typeface="+mj-ea"/>
              <a:buNone/>
            </a:pPr>
            <a:endParaRPr lang="en-GB" altLang="zh-CN" sz="10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0" indent="0">
              <a:lnSpc>
                <a:spcPct val="100000"/>
              </a:lnSpc>
              <a:buFont typeface="+mj-ea"/>
              <a:buNone/>
            </a:pPr>
            <a:r>
              <a:rPr lang="en-GB" altLang="zh-CN" sz="1200" dirty="0">
                <a:latin typeface="Book Antiqua" pitchFamily="18" charset="0"/>
                <a:ea typeface="+mn-ea"/>
                <a:cs typeface="+mn-cs"/>
                <a:sym typeface="+mn-ea"/>
              </a:rPr>
              <a:t>8. 机器学习(Machine learning)</a:t>
            </a:r>
            <a:endParaRPr lang="en-GB" altLang="zh-CN" sz="1200" dirty="0">
              <a:latin typeface="Book Antiqua" pitchFamily="18" charset="0"/>
              <a:ea typeface="+mn-ea"/>
              <a:cs typeface="+mn-cs"/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149090" y="1230630"/>
            <a:ext cx="4224655" cy="3124200"/>
          </a:xfrm>
          <a:prstGeom prst="rect">
            <a:avLst/>
          </a:prstGeom>
        </p:spPr>
        <p:txBody>
          <a:bodyPr vert="horz" wrap="square" lIns="91440" tIns="45720" rIns="91440" bIns="45720" rtlCol="0" anchor="t"/>
          <a:lstStyle>
            <a:lvl1pPr marL="342900" indent="-3429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+mj-ea"/>
              <a:buNone/>
            </a:pPr>
            <a:r>
              <a:rPr lang="en-GB" altLang="zh-CN" sz="1400" dirty="0">
                <a:latin typeface="Book Antiqua" pitchFamily="18" charset="0"/>
                <a:ea typeface="+mn-ea"/>
                <a:cs typeface="+mn-cs"/>
                <a:sym typeface="+mn-ea"/>
              </a:rPr>
              <a:t>9. 计算摄影(Computational photography)</a:t>
            </a:r>
            <a:endParaRPr lang="en-GB" altLang="zh-CN" sz="14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0" indent="0">
              <a:lnSpc>
                <a:spcPct val="100000"/>
              </a:lnSpc>
              <a:buFont typeface="+mj-ea"/>
              <a:buNone/>
            </a:pPr>
            <a:endParaRPr lang="en-GB" altLang="zh-CN" sz="12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0" indent="0">
              <a:lnSpc>
                <a:spcPct val="100000"/>
              </a:lnSpc>
              <a:buFont typeface="+mj-ea"/>
              <a:buNone/>
            </a:pPr>
            <a:r>
              <a:rPr lang="en-GB" altLang="zh-CN" sz="1400" dirty="0">
                <a:latin typeface="Book Antiqua" pitchFamily="18" charset="0"/>
                <a:ea typeface="+mn-ea"/>
                <a:cs typeface="+mn-cs"/>
                <a:sym typeface="+mn-ea"/>
              </a:rPr>
              <a:t>10. 形状分析(Shape analysis)</a:t>
            </a:r>
            <a:endParaRPr lang="en-GB" altLang="zh-CN" sz="14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0" indent="0">
              <a:lnSpc>
                <a:spcPct val="100000"/>
              </a:lnSpc>
              <a:buFont typeface="+mj-ea"/>
              <a:buNone/>
            </a:pPr>
            <a:endParaRPr lang="en-GB" altLang="zh-CN" sz="12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0" indent="0">
              <a:lnSpc>
                <a:spcPct val="100000"/>
              </a:lnSpc>
              <a:buFont typeface="+mj-ea"/>
              <a:buNone/>
            </a:pPr>
            <a:r>
              <a:rPr lang="en-GB" altLang="zh-CN" sz="1400" dirty="0">
                <a:latin typeface="Book Antiqua" pitchFamily="18" charset="0"/>
                <a:ea typeface="+mn-ea"/>
                <a:cs typeface="+mn-cs"/>
                <a:sym typeface="+mn-ea"/>
              </a:rPr>
              <a:t>11. 光流算法(Optical flow algorithms)</a:t>
            </a:r>
            <a:endParaRPr lang="en-GB" altLang="zh-CN" sz="14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0" indent="0">
              <a:lnSpc>
                <a:spcPct val="100000"/>
              </a:lnSpc>
              <a:buFont typeface="+mj-ea"/>
              <a:buNone/>
            </a:pPr>
            <a:endParaRPr lang="en-GB" altLang="zh-CN" sz="12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0" indent="0">
              <a:lnSpc>
                <a:spcPct val="100000"/>
              </a:lnSpc>
              <a:buFont typeface="+mj-ea"/>
              <a:buNone/>
            </a:pPr>
            <a:r>
              <a:rPr lang="en-GB" altLang="zh-CN" sz="1400" dirty="0">
                <a:latin typeface="Book Antiqua" pitchFamily="18" charset="0"/>
                <a:ea typeface="+mn-ea"/>
                <a:cs typeface="+mn-cs"/>
                <a:sym typeface="+mn-ea"/>
              </a:rPr>
              <a:t>12. 人脸和目标识别(Face and object recognition)</a:t>
            </a:r>
            <a:endParaRPr lang="en-GB" altLang="zh-CN" sz="14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0" indent="0">
              <a:lnSpc>
                <a:spcPct val="100000"/>
              </a:lnSpc>
              <a:buFont typeface="+mj-ea"/>
              <a:buNone/>
            </a:pPr>
            <a:endParaRPr lang="en-GB" altLang="zh-CN" sz="12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0" indent="0">
              <a:lnSpc>
                <a:spcPct val="100000"/>
              </a:lnSpc>
              <a:buFont typeface="+mj-ea"/>
              <a:buNone/>
            </a:pPr>
            <a:r>
              <a:rPr lang="en-GB" altLang="zh-CN" sz="1400" dirty="0">
                <a:latin typeface="Book Antiqua" pitchFamily="18" charset="0"/>
                <a:ea typeface="+mn-ea"/>
                <a:cs typeface="+mn-cs"/>
                <a:sym typeface="+mn-ea"/>
              </a:rPr>
              <a:t>13. 表面匹配(Surface matching)</a:t>
            </a:r>
            <a:endParaRPr lang="en-GB" altLang="zh-CN" sz="14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0" indent="0">
              <a:lnSpc>
                <a:spcPct val="100000"/>
              </a:lnSpc>
              <a:buFont typeface="+mj-ea"/>
              <a:buNone/>
            </a:pPr>
            <a:endParaRPr lang="en-GB" altLang="zh-CN" sz="1200" dirty="0">
              <a:latin typeface="Book Antiqua" pitchFamily="18" charset="0"/>
              <a:ea typeface="+mn-ea"/>
              <a:cs typeface="+mn-cs"/>
              <a:sym typeface="+mn-ea"/>
            </a:endParaRPr>
          </a:p>
          <a:p>
            <a:pPr marL="0" indent="0">
              <a:lnSpc>
                <a:spcPct val="100000"/>
              </a:lnSpc>
              <a:buFont typeface="+mj-ea"/>
              <a:buNone/>
            </a:pPr>
            <a:r>
              <a:rPr lang="en-GB" altLang="zh-CN" sz="1400" dirty="0">
                <a:latin typeface="Book Antiqua" pitchFamily="18" charset="0"/>
                <a:ea typeface="+mn-ea"/>
                <a:cs typeface="+mn-cs"/>
                <a:sym typeface="+mn-ea"/>
              </a:rPr>
              <a:t>14. 文本检测和识别(Text detection and recognition)</a:t>
            </a:r>
            <a:endParaRPr lang="en-GB" altLang="zh-CN" sz="1400" dirty="0">
              <a:latin typeface="Book Antiqua" pitchFamily="18" charset="0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2702</Words>
  <Application>WPS 演示</Application>
  <PresentationFormat>全屏显示(16:9)</PresentationFormat>
  <Paragraphs>356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3" baseType="lpstr">
      <vt:lpstr>Arial</vt:lpstr>
      <vt:lpstr>宋体</vt:lpstr>
      <vt:lpstr>Wingdings</vt:lpstr>
      <vt:lpstr>Glegoo</vt:lpstr>
      <vt:lpstr>Lato Light</vt:lpstr>
      <vt:lpstr>Calibri</vt:lpstr>
      <vt:lpstr>Mission Gothic Regular</vt:lpstr>
      <vt:lpstr>Open Sans</vt:lpstr>
      <vt:lpstr>Signika</vt:lpstr>
      <vt:lpstr>Open Sans Extrabold</vt:lpstr>
      <vt:lpstr>Book Antiqua</vt:lpstr>
      <vt:lpstr>微软雅黑</vt:lpstr>
      <vt:lpstr>Arial Unicode MS</vt:lpstr>
      <vt:lpstr>Segoe Print</vt:lpstr>
      <vt:lpstr>Calibri</vt:lpstr>
      <vt:lpstr>Office Theme</vt:lpstr>
      <vt:lpstr>AVIFile</vt:lpstr>
      <vt:lpstr>AVIFile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cjwddz</cp:lastModifiedBy>
  <cp:revision>871</cp:revision>
  <dcterms:created xsi:type="dcterms:W3CDTF">2013-04-14T18:18:00Z</dcterms:created>
  <dcterms:modified xsi:type="dcterms:W3CDTF">2017-07-22T14:59:06Z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