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29" r:id="rId3"/>
    <p:sldId id="622" r:id="rId4"/>
    <p:sldId id="730" r:id="rId5"/>
    <p:sldId id="731" r:id="rId6"/>
    <p:sldId id="732" r:id="rId7"/>
    <p:sldId id="733" r:id="rId8"/>
    <p:sldId id="740" r:id="rId9"/>
    <p:sldId id="741" r:id="rId10"/>
    <p:sldId id="742" r:id="rId11"/>
    <p:sldId id="743" r:id="rId12"/>
    <p:sldId id="734" r:id="rId13"/>
    <p:sldId id="737" r:id="rId14"/>
    <p:sldId id="738" r:id="rId15"/>
    <p:sldId id="739" r:id="rId16"/>
    <p:sldId id="728" r:id="rId17"/>
    <p:sldId id="67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ddb83-ef2a-4382-98b6-fec33d016608}">
          <p14:sldIdLst>
            <p14:sldId id="529"/>
            <p14:sldId id="622"/>
            <p14:sldId id="730"/>
            <p14:sldId id="731"/>
            <p14:sldId id="732"/>
            <p14:sldId id="733"/>
            <p14:sldId id="741"/>
            <p14:sldId id="742"/>
            <p14:sldId id="743"/>
            <p14:sldId id="734"/>
            <p14:sldId id="737"/>
            <p14:sldId id="738"/>
            <p14:sldId id="728"/>
            <p14:sldId id="677"/>
            <p14:sldId id="739"/>
            <p14:sldId id="7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7F"/>
    <a:srgbClr val="1399EE"/>
    <a:srgbClr val="EFA613"/>
    <a:srgbClr val="AE79F0"/>
    <a:srgbClr val="05C1A8"/>
    <a:srgbClr val="B2B2B2"/>
    <a:srgbClr val="7397BB"/>
    <a:srgbClr val="6B84BB"/>
    <a:srgbClr val="11ADAF"/>
    <a:srgbClr val="0D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9" autoAdjust="0"/>
    <p:restoredTop sz="99203" autoAdjust="0"/>
  </p:normalViewPr>
  <p:slideViewPr>
    <p:cSldViewPr>
      <p:cViewPr>
        <p:scale>
          <a:sx n="89" d="100"/>
          <a:sy n="89" d="100"/>
        </p:scale>
        <p:origin x="-582" y="-138"/>
      </p:cViewPr>
      <p:guideLst>
        <p:guide orient="horz" pos="17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3688" y="-112"/>
      </p:cViewPr>
      <p:guideLst>
        <p:guide orient="horz" pos="309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e 4"/>
          <p:cNvSpPr/>
          <p:nvPr userDrawn="1"/>
        </p:nvSpPr>
        <p:spPr>
          <a:xfrm rot="5400000" flipH="1" flipV="1">
            <a:off x="-623887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4"/>
          <p:cNvSpPr/>
          <p:nvPr userDrawn="1"/>
        </p:nvSpPr>
        <p:spPr>
          <a:xfrm rot="16200000" flipV="1">
            <a:off x="8520113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9144000" cy="2266950"/>
          </a:xfrm>
          <a:prstGeom prst="rect">
            <a:avLst/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3657600" cy="13716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Glegoo"/>
                <a:cs typeface="Glegoo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2419350"/>
            <a:ext cx="9144000" cy="27241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34691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62123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9050"/>
            <a:ext cx="9144000" cy="5162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1352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06831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0" y="1837540"/>
            <a:ext cx="0" cy="1655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86133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6" y="15875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4" y="185498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79" y="1581149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7913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8229600" cy="479425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312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09950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13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1219201" y="3709988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819400" y="3714750"/>
            <a:ext cx="1613026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206358" y="31813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219200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819400" y="3181350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8322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714750"/>
            <a:ext cx="1675229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181350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432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943600" y="3714750"/>
            <a:ext cx="1751964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5943600" y="3181350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5956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12954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8956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958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0960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44557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9718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0" y="1504950"/>
            <a:ext cx="9144000" cy="3638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92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50"/>
            <a:ext cx="4040188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2992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09750"/>
            <a:ext cx="4041775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71600" y="2190750"/>
            <a:ext cx="26670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2876550"/>
            <a:ext cx="26670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95400" y="2876550"/>
            <a:ext cx="63246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95400" y="2190750"/>
            <a:ext cx="63246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7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2550"/>
            <a:ext cx="2552878" cy="3562350"/>
          </a:xfrm>
          <a:prstGeom prst="rect">
            <a:avLst/>
          </a:prstGeom>
        </p:spPr>
      </p:pic>
      <p:sp>
        <p:nvSpPr>
          <p:cNvPr id="2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410200" y="173355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3258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38592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208212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1954212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  <a:latin typeface="Glegoo"/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4835244" y="1428750"/>
            <a:ext cx="1602039" cy="3352800"/>
          </a:xfrm>
          <a:prstGeom prst="rect">
            <a:avLst/>
          </a:prstGeom>
        </p:spPr>
      </p:pic>
      <p:sp>
        <p:nvSpPr>
          <p:cNvPr id="27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029200" y="1962150"/>
            <a:ext cx="1247554" cy="22860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6475161" y="1428750"/>
            <a:ext cx="1602039" cy="3352800"/>
          </a:xfrm>
          <a:prstGeom prst="rect">
            <a:avLst/>
          </a:prstGeom>
        </p:spPr>
      </p:pic>
      <p:sp>
        <p:nvSpPr>
          <p:cNvPr id="2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6669117" y="1962150"/>
            <a:ext cx="1247554" cy="228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2"/>
            <a:ext cx="4419600" cy="2562857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126" y="1809750"/>
            <a:ext cx="3167074" cy="2028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334000" y="2244725"/>
            <a:ext cx="2971800" cy="1774825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334000" y="1962150"/>
            <a:ext cx="2971800" cy="3270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5DF95-D547-449A-B910-FD2F068A3269}" type="slidenum">
              <a:rPr lang="zh-CN" alt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3455670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3455670"/>
            <a:ext cx="2286000" cy="1705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04950"/>
            <a:ext cx="2286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3525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0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3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00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c-Flat-Mock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4038600" cy="3269432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1581150"/>
            <a:ext cx="3581400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53340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53340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53340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53340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53340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69392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469392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469392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469392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469392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jpe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Pie 13"/>
          <p:cNvSpPr/>
          <p:nvPr userDrawn="1"/>
        </p:nvSpPr>
        <p:spPr>
          <a:xfrm flipH="1" flipV="1">
            <a:off x="4252913" y="4824413"/>
            <a:ext cx="638174" cy="6381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>
          <a:solidFill>
            <a:srgbClr val="48597F"/>
          </a:solidFill>
          <a:effectLst/>
          <a:latin typeface="Lato Light"/>
          <a:ea typeface="Calibri" panose="020F0502020204030204"/>
          <a:cs typeface="Lato Light"/>
        </a:defRPr>
      </a:lvl1pPr>
    </p:titleStyle>
    <p:bodyStyle>
      <a:lvl1pPr marL="342900" indent="-3429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32635" y="1363345"/>
            <a:ext cx="4786630" cy="2259330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1394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endParaRPr lang="en-US" sz="1800" b="1" dirty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313940" y="2167255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OpenCV</a:t>
            </a:r>
            <a:r>
              <a:rPr lang="zh-CN" altLang="en-US" sz="4000" b="1" dirty="0" smtClean="0">
                <a:latin typeface="+mn-ea"/>
                <a:ea typeface="+mn-ea"/>
                <a:cs typeface="Glegoo"/>
              </a:rPr>
              <a:t>基础数据结构</a:t>
            </a:r>
            <a:endParaRPr lang="zh-CN" altLang="en-US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77290" y="310527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61300" y="4725035"/>
            <a:ext cx="9118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by cjwddz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51460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4000" b="1">
                <a:latin typeface="+mj-lt"/>
                <a:ea typeface="+mj-lt"/>
                <a:cs typeface="+mn-cs"/>
                <a:sym typeface="+mn-ea"/>
              </a:rPr>
              <a:t>矩阵的使用和创建</a:t>
            </a:r>
            <a:endParaRPr lang="zh-CN" altLang="en-US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826135" y="1094105"/>
            <a:ext cx="8023860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向量乘法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假设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Va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,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Vb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,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Vc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均为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n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元素向量</a:t>
            </a:r>
            <a:endParaRPr lang="en-US" altLang="zh-CN" sz="1200">
              <a:latin typeface="Book Antiqua" pitchFamily="18" charset="0"/>
              <a:ea typeface="+mn-ea"/>
              <a:cs typeface="+mn-cs"/>
            </a:endParaRPr>
          </a:p>
          <a:p>
            <a:pPr lvl="1" indent="-436245"/>
            <a:r>
              <a:rPr lang="en-US" altLang="zh-CN" sz="1200">
                <a:latin typeface="Book Antiqua" pitchFamily="18" charset="0"/>
                <a:sym typeface="+mn-ea"/>
              </a:rPr>
              <a:t>double </a:t>
            </a:r>
            <a:r>
              <a:rPr lang="en-US" altLang="zh-CN" sz="1200" err="1">
                <a:latin typeface="Book Antiqua" pitchFamily="18" charset="0"/>
                <a:sym typeface="+mn-ea"/>
              </a:rPr>
              <a:t>res</a:t>
            </a:r>
            <a:r>
              <a:rPr lang="en-US" altLang="zh-CN" sz="1200">
                <a:latin typeface="Book Antiqua" pitchFamily="18" charset="0"/>
                <a:sym typeface="+mn-ea"/>
              </a:rPr>
              <a:t> = </a:t>
            </a:r>
            <a:r>
              <a:rPr lang="en-US" altLang="zh-CN" sz="1200" err="1">
                <a:latin typeface="Book Antiqua" pitchFamily="18" charset="0"/>
                <a:sym typeface="+mn-ea"/>
              </a:rPr>
              <a:t>cvDotProduct(&amp;Va</a:t>
            </a:r>
            <a:r>
              <a:rPr lang="en-US" altLang="zh-CN" sz="1200">
                <a:latin typeface="Book Antiqua" pitchFamily="18" charset="0"/>
                <a:sym typeface="+mn-ea"/>
              </a:rPr>
              <a:t>, &amp;</a:t>
            </a:r>
            <a:r>
              <a:rPr lang="en-US" altLang="zh-CN" sz="1200" err="1">
                <a:latin typeface="Book Antiqua" pitchFamily="18" charset="0"/>
                <a:sym typeface="+mn-ea"/>
              </a:rPr>
              <a:t>Vb</a:t>
            </a:r>
            <a:r>
              <a:rPr lang="en-US" altLang="zh-CN" sz="1200">
                <a:latin typeface="Book Antiqua" pitchFamily="18" charset="0"/>
                <a:sym typeface="+mn-ea"/>
              </a:rPr>
              <a:t>); //</a:t>
            </a:r>
            <a:r>
              <a:rPr lang="en-US" altLang="zh-CN" sz="1200" err="1">
                <a:latin typeface="Book Antiqua" pitchFamily="18" charset="0"/>
                <a:sym typeface="+mn-ea"/>
              </a:rPr>
              <a:t>Va</a:t>
            </a:r>
            <a:r>
              <a:rPr lang="en-US" altLang="zh-CN" sz="1200">
                <a:latin typeface="Book Antiqua" pitchFamily="18" charset="0"/>
                <a:sym typeface="+mn-ea"/>
              </a:rPr>
              <a:t> •</a:t>
            </a:r>
            <a:r>
              <a:rPr lang="en-US" altLang="zh-CN" sz="1200" err="1">
                <a:latin typeface="Book Antiqua" pitchFamily="18" charset="0"/>
                <a:sym typeface="+mn-ea"/>
              </a:rPr>
              <a:t>Vb</a:t>
            </a:r>
            <a:r>
              <a:rPr lang="en-US" altLang="zh-CN" sz="1200">
                <a:latin typeface="Book Antiqua" pitchFamily="18" charset="0"/>
                <a:sym typeface="+mn-ea"/>
              </a:rPr>
              <a:t> -&gt; </a:t>
            </a:r>
            <a:r>
              <a:rPr lang="en-US" altLang="zh-CN" sz="1200" err="1">
                <a:latin typeface="Book Antiqua" pitchFamily="18" charset="0"/>
                <a:sym typeface="+mn-ea"/>
              </a:rPr>
              <a:t>res</a:t>
            </a:r>
            <a:endParaRPr lang="en-US" altLang="zh-CN" sz="1200">
              <a:latin typeface="Book Antiqua" pitchFamily="18" charset="0"/>
              <a:ea typeface="+mn-ea"/>
            </a:endParaRPr>
          </a:p>
          <a:p>
            <a:pPr lvl="1" indent="-436245"/>
            <a:r>
              <a:rPr lang="en-US" altLang="zh-CN" sz="1200" err="1">
                <a:latin typeface="Book Antiqua" pitchFamily="18" charset="0"/>
                <a:sym typeface="+mn-ea"/>
              </a:rPr>
              <a:t>cvCrossProduct(&amp;Va</a:t>
            </a:r>
            <a:r>
              <a:rPr lang="en-US" altLang="zh-CN" sz="1200">
                <a:latin typeface="Book Antiqua" pitchFamily="18" charset="0"/>
                <a:sym typeface="+mn-ea"/>
              </a:rPr>
              <a:t>, &amp;</a:t>
            </a:r>
            <a:r>
              <a:rPr lang="en-US" altLang="zh-CN" sz="1200" err="1">
                <a:latin typeface="Book Antiqua" pitchFamily="18" charset="0"/>
                <a:sym typeface="+mn-ea"/>
              </a:rPr>
              <a:t>Vb</a:t>
            </a:r>
            <a:r>
              <a:rPr lang="en-US" altLang="zh-CN" sz="1200">
                <a:latin typeface="Book Antiqua" pitchFamily="18" charset="0"/>
                <a:sym typeface="+mn-ea"/>
              </a:rPr>
              <a:t> , &amp;</a:t>
            </a:r>
            <a:r>
              <a:rPr lang="en-US" altLang="zh-CN" sz="1200" err="1">
                <a:latin typeface="Book Antiqua" pitchFamily="18" charset="0"/>
                <a:sym typeface="+mn-ea"/>
              </a:rPr>
              <a:t>Vc</a:t>
            </a:r>
            <a:r>
              <a:rPr lang="en-US" altLang="zh-CN" sz="1200">
                <a:latin typeface="Book Antiqua" pitchFamily="18" charset="0"/>
                <a:sym typeface="+mn-ea"/>
              </a:rPr>
              <a:t>); // </a:t>
            </a:r>
            <a:r>
              <a:rPr lang="en-US" altLang="zh-CN" sz="1200" err="1">
                <a:latin typeface="Book Antiqua" pitchFamily="18" charset="0"/>
                <a:sym typeface="+mn-ea"/>
              </a:rPr>
              <a:t>Va</a:t>
            </a:r>
            <a:r>
              <a:rPr lang="en-US" altLang="zh-CN" sz="1200">
                <a:latin typeface="Book Antiqua" pitchFamily="18" charset="0"/>
                <a:sym typeface="+mn-ea"/>
              </a:rPr>
              <a:t> ×</a:t>
            </a:r>
            <a:r>
              <a:rPr lang="en-US" altLang="zh-CN" sz="1200" err="1">
                <a:latin typeface="Book Antiqua" pitchFamily="18" charset="0"/>
                <a:sym typeface="+mn-ea"/>
              </a:rPr>
              <a:t>Vb</a:t>
            </a:r>
            <a:r>
              <a:rPr lang="en-US" altLang="zh-CN" sz="1200">
                <a:latin typeface="Book Antiqua" pitchFamily="18" charset="0"/>
                <a:sym typeface="+mn-ea"/>
              </a:rPr>
              <a:t> -&gt; </a:t>
            </a:r>
            <a:r>
              <a:rPr lang="en-US" altLang="zh-CN" sz="1200" err="1">
                <a:latin typeface="Book Antiqua" pitchFamily="18" charset="0"/>
                <a:sym typeface="+mn-ea"/>
              </a:rPr>
              <a:t>Vc</a:t>
            </a:r>
            <a:endParaRPr lang="en-US" altLang="zh-CN" sz="1200">
              <a:latin typeface="Book Antiqua" pitchFamily="18" charset="0"/>
              <a:ea typeface="+mn-ea"/>
            </a:endParaRPr>
          </a:p>
          <a:p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矩阵特征值分解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假设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A, E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均为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n*n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方阵，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I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为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n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元素向量</a:t>
            </a:r>
            <a:endParaRPr lang="en-US" altLang="zh-CN" sz="1200">
              <a:latin typeface="Book Antiqua" pitchFamily="18" charset="0"/>
              <a:ea typeface="+mn-ea"/>
              <a:cs typeface="+mn-cs"/>
            </a:endParaRPr>
          </a:p>
          <a:p>
            <a:pPr lvl="1" indent="-436245"/>
            <a:r>
              <a:rPr lang="en-US" altLang="zh-CN" sz="1200" err="1">
                <a:latin typeface="Book Antiqua" pitchFamily="18" charset="0"/>
                <a:sym typeface="+mn-ea"/>
              </a:rPr>
              <a:t>cvEigenVV(&amp;A</a:t>
            </a:r>
            <a:r>
              <a:rPr lang="en-US" altLang="zh-CN" sz="1200">
                <a:latin typeface="Book Antiqua" pitchFamily="18" charset="0"/>
                <a:sym typeface="+mn-ea"/>
              </a:rPr>
              <a:t>, &amp;E , &amp;I); </a:t>
            </a:r>
            <a:endParaRPr lang="en-US" altLang="zh-CN" sz="1200">
              <a:latin typeface="Book Antiqua" pitchFamily="18" charset="0"/>
              <a:ea typeface="+mn-ea"/>
            </a:endParaRPr>
          </a:p>
          <a:p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SVD</a:t>
            </a:r>
            <a:endParaRPr lang="en-US" altLang="zh-CN" sz="1200">
              <a:latin typeface="Book Antiqua" pitchFamily="18" charset="0"/>
              <a:ea typeface="+mn-ea"/>
              <a:cs typeface="+mn-cs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   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假设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A, U, D, V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均为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n*n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方阵</a:t>
            </a:r>
            <a:endParaRPr lang="en-US" altLang="zh-CN" sz="1200">
              <a:latin typeface="Book Antiqua" pitchFamily="18" charset="0"/>
              <a:ea typeface="+mn-ea"/>
              <a:cs typeface="+mn-cs"/>
            </a:endParaRPr>
          </a:p>
          <a:p>
            <a:pPr lvl="1" indent="-436245"/>
            <a:r>
              <a:rPr lang="en-US" altLang="zh-CN" sz="1200" err="1">
                <a:latin typeface="Book Antiqua" pitchFamily="18" charset="0"/>
                <a:sym typeface="+mn-ea"/>
              </a:rPr>
              <a:t>cvSVD(A</a:t>
            </a:r>
            <a:r>
              <a:rPr lang="en-US" altLang="zh-CN" sz="1200">
                <a:latin typeface="Book Antiqua" pitchFamily="18" charset="0"/>
                <a:sym typeface="+mn-ea"/>
              </a:rPr>
              <a:t>, D, U, V, CV_SVD_U_T|| CV_SVD_V_T); //A=UDV~T</a:t>
            </a:r>
            <a:r>
              <a:rPr lang="zh-CN" altLang="en-US" sz="1200" dirty="0">
                <a:latin typeface="Book Antiqua" pitchFamily="18" charset="0"/>
                <a:sym typeface="+mn-ea"/>
              </a:rPr>
              <a:t>标志使</a:t>
            </a:r>
            <a:r>
              <a:rPr lang="en-US" altLang="zh-CN" sz="1200">
                <a:latin typeface="Book Antiqua" pitchFamily="18" charset="0"/>
                <a:sym typeface="+mn-ea"/>
              </a:rPr>
              <a:t>U</a:t>
            </a:r>
            <a:r>
              <a:rPr lang="zh-CN" altLang="en-US" sz="1200" dirty="0">
                <a:latin typeface="Book Antiqua" pitchFamily="18" charset="0"/>
                <a:sym typeface="+mn-ea"/>
              </a:rPr>
              <a:t>和</a:t>
            </a:r>
            <a:r>
              <a:rPr lang="en-US" altLang="zh-CN" sz="1200">
                <a:latin typeface="Book Antiqua" pitchFamily="18" charset="0"/>
                <a:sym typeface="+mn-ea"/>
              </a:rPr>
              <a:t>V</a:t>
            </a:r>
            <a:r>
              <a:rPr lang="zh-CN" altLang="en-US" sz="1200" dirty="0">
                <a:latin typeface="Book Antiqua" pitchFamily="18" charset="0"/>
                <a:sym typeface="+mn-ea"/>
              </a:rPr>
              <a:t>以转置方式返回</a:t>
            </a:r>
            <a:endParaRPr lang="en-US" altLang="zh-CN" sz="1200">
              <a:latin typeface="Book Antiqua" pitchFamily="18" charset="0"/>
              <a:ea typeface="+mn-ea"/>
            </a:endParaRPr>
          </a:p>
          <a:p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非齐次线性系统的求解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zh-CN" altLang="en-US" sz="1200" dirty="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假设</a:t>
            </a:r>
            <a:r>
              <a:rPr lang="en-US" altLang="zh-CN" sz="120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A</a:t>
            </a:r>
            <a:r>
              <a:rPr lang="zh-CN" altLang="en-US" sz="1200" dirty="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为</a:t>
            </a:r>
            <a:r>
              <a:rPr lang="en-US" altLang="zh-CN" sz="120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n*n</a:t>
            </a:r>
            <a:r>
              <a:rPr lang="zh-CN" altLang="en-US" sz="1200" dirty="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方阵，</a:t>
            </a:r>
            <a:r>
              <a:rPr lang="en-US" altLang="zh-CN" sz="1200" err="1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x,b</a:t>
            </a:r>
            <a:r>
              <a:rPr lang="zh-CN" altLang="en-US" sz="1200" dirty="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均为</a:t>
            </a:r>
            <a:r>
              <a:rPr lang="en-US" altLang="zh-CN" sz="120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n</a:t>
            </a:r>
            <a:r>
              <a:rPr lang="zh-CN" altLang="en-US" sz="1200" dirty="0">
                <a:solidFill>
                  <a:srgbClr val="000000"/>
                </a:solidFill>
                <a:latin typeface="Book Antiqua" pitchFamily="18" charset="0"/>
                <a:cs typeface="+mn-cs"/>
                <a:sym typeface="+mn-ea"/>
              </a:rPr>
              <a:t>元素向量</a:t>
            </a:r>
            <a:endParaRPr lang="en-US" altLang="zh-CN" sz="1200">
              <a:solidFill>
                <a:srgbClr val="000000"/>
              </a:solidFill>
              <a:latin typeface="Book Antiqua" pitchFamily="18" charset="0"/>
              <a:ea typeface="+mn-ea"/>
              <a:cs typeface="+mn-cs"/>
            </a:endParaRPr>
          </a:p>
          <a:p>
            <a:pPr lvl="1" indent="-436245"/>
            <a:r>
              <a:rPr lang="en-US" altLang="zh-CN" sz="1200" err="1">
                <a:solidFill>
                  <a:srgbClr val="000000"/>
                </a:solidFill>
                <a:latin typeface="Book Antiqua" pitchFamily="18" charset="0"/>
                <a:sym typeface="+mn-ea"/>
              </a:rPr>
              <a:t>cvSolve(&amp;A</a:t>
            </a:r>
            <a:r>
              <a:rPr lang="en-US" altLang="zh-CN" sz="1200">
                <a:solidFill>
                  <a:srgbClr val="000000"/>
                </a:solidFill>
                <a:latin typeface="Book Antiqua" pitchFamily="18" charset="0"/>
                <a:sym typeface="+mn-ea"/>
              </a:rPr>
              <a:t>, &amp;b, &amp;x)</a:t>
            </a: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IplImage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264795" y="937260"/>
            <a:ext cx="4395470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altLang="zh-CN" sz="1200" b="1" i="1" err="1">
                <a:latin typeface="Book Antiqua" pitchFamily="18" charset="0"/>
                <a:cs typeface="+mn-cs"/>
                <a:sym typeface="+mn-ea"/>
              </a:rPr>
              <a:t>IplImage</a:t>
            </a:r>
            <a:r>
              <a:rPr lang="zh-CN" altLang="en-US" sz="1200" b="1" i="1" dirty="0">
                <a:latin typeface="Book Antiqua" pitchFamily="18" charset="0"/>
                <a:cs typeface="+mn-cs"/>
                <a:sym typeface="+mn-ea"/>
              </a:rPr>
              <a:t>：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IPL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图像头</a:t>
            </a:r>
            <a:br>
              <a:rPr lang="zh-CN" altLang="en-US" sz="1200" dirty="0">
                <a:latin typeface="Book Antiqua" pitchFamily="18" charset="0"/>
                <a:cs typeface="+mn-cs"/>
                <a:sym typeface="+mn-ea"/>
              </a:rPr>
            </a:b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1115060"/>
            <a:ext cx="6334760" cy="3675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IplImage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264795" y="937260"/>
            <a:ext cx="8791575" cy="4029075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IplImage：IPL 图像头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typedef struct _IplImage {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nSize; /* IplImage大小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ID; /* 版本 (=0)*/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nChannels; /* 大多数OPENCV函数支持1,2,3 或4 个通道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alphaChannel; /* 被OpenCV忽略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depth; /* 像素的位深度: IPL_DEPTH_8U,IPL_DEPTH_8S, 			IPL_DEPTH_16U,IPL_DEPTH_16S, IPL_DEPTH_32S, 			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sz="1200">
                <a:latin typeface="Book Antiqua" pitchFamily="18" charset="0"/>
                <a:cs typeface="+mn-cs"/>
                <a:sym typeface="+mn-ea"/>
              </a:rPr>
              <a:t>IPL_DEPTH_32F and IPL_DEPTH_64F 可支持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char colorModel[4]; char channelSeq[4]; /* 被OpenCV忽略 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int dataOrder; /* 0 - 交叉存取颜色通道, 1 - 分开的颜色通道.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cvCreateImage只能创建交叉存取图像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origin; /* 0 - 顶—左结构,1 - 底—左结构 (BMP风格)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int align; /* 图像行排列 (4 or 8). OpenCV 用widthStep 代替 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</a:t>
            </a: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IplImage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264795" y="937260"/>
            <a:ext cx="8791575" cy="4029075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int width; /* 图像宽像素数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int height; /* 图像高像素数*/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struct _IplROI *roi;/* 图像感兴趣区域. 当该值非空只对该区域进行处理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struct _IplImage *maskROI; /* 在 OpenCV中必须置NULL 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void *imageId; /* 同上*/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struct _IplTileInfo *tileInfo; /*同上*/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int imageSize; /* 图像数据大小，单位字节*/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char *imageData; /* 指向排列的图像数据 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int widthStep; /* 排列的图像行大小，以字节为单位 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int BorderMode[4]; int BorderConst[4]; /* 边际结束模式, 被忽略*/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char *imageDataOrigin; /* 指针指向一个不同的图像数据结构，是为了纠正图像内存分配准备的 */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}IplImage;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IplImage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264795" y="937260"/>
            <a:ext cx="8791575" cy="4029075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IplImage结构来自于 Intel Image Processing Library。OpenCV 只支持其中的一个子集: 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alphaChannel 在OpenCV中被忽略。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colorModel 和channelSeq 被OpenCV忽略。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dataOrder 必须是IPL_DATA_ORDER_PIXEL (颜色通道是交叉存取)，然而平面图像的被选择通道可以被处理，就像COI（感兴趣的通道）被设置过一样。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align 是被OpenCV忽略的，而用 widthStep 去访问后继的图像行。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不支持maskROI 。处理MASK的函数把他当作一个分离的参数。MASK在 OpenCV 里是 8-bit，然而在 IPL他是 1-bit。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tileInfo 不支持。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BorderMode和BorderConst是不支持的。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OpenCV处理ROI有不同的要求。要求原图像和目标图像的尺寸或 ROI的尺寸必须精确匹配。</a:t>
            </a: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 err="1">
                <a:latin typeface="+mj-lt"/>
                <a:ea typeface="+mj-lt"/>
                <a:cs typeface="+mn-cs"/>
                <a:sym typeface="+mn-ea"/>
              </a:rPr>
              <a:t>CvPoint</a:t>
            </a:r>
            <a:r>
              <a:rPr lang="en-US" altLang="zh-CN" sz="4000" b="1" i="1">
                <a:latin typeface="+mj-lt"/>
                <a:ea typeface="+mj-lt"/>
                <a:cs typeface="+mn-cs"/>
                <a:sym typeface="+mn-ea"/>
              </a:rPr>
              <a:t> </a:t>
            </a:r>
            <a:endParaRPr lang="zh-CN" altLang="en-US" sz="4000" b="1" dirty="0">
              <a:latin typeface="+mj-lt"/>
              <a:ea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1036955"/>
            <a:ext cx="3238500" cy="342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85491" y="1859596"/>
            <a:ext cx="899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/>
            <a:r>
              <a:rPr lang="zh-CN" altLang="en-US" sz="3000" b="1" dirty="0">
                <a:solidFill>
                  <a:srgbClr val="48597F"/>
                </a:solidFill>
                <a:latin typeface="+mn-ea"/>
              </a:rPr>
              <a:t>结束</a:t>
            </a:r>
            <a:endParaRPr lang="zh-CN" altLang="en-US" sz="3000" b="1" dirty="0">
              <a:solidFill>
                <a:srgbClr val="48597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7557" y="2898280"/>
            <a:ext cx="2562233" cy="191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itchFamily="34" charset="0"/>
              </a:rPr>
              <a:t>学好一门技术需要不断的阅读优秀的代码，思考。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 err="1">
                <a:latin typeface="+mj-lt"/>
                <a:ea typeface="+mj-lt"/>
                <a:cs typeface="+mn-cs"/>
                <a:sym typeface="+mn-ea"/>
              </a:rPr>
              <a:t>CvPoint</a:t>
            </a:r>
            <a:r>
              <a:rPr lang="en-US" altLang="zh-CN" sz="4000" b="1" i="1">
                <a:latin typeface="+mj-lt"/>
                <a:ea typeface="+mj-lt"/>
                <a:cs typeface="+mn-cs"/>
                <a:sym typeface="+mn-ea"/>
              </a:rPr>
              <a:t> </a:t>
            </a:r>
            <a:endParaRPr lang="zh-CN" altLang="en-US" sz="4000" b="1" dirty="0">
              <a:latin typeface="+mj-lt"/>
              <a:ea typeface="+mj-lt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4395470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CvPoint 二维坐标系下的点，类型为整型 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typedef struct CvPoint {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x; /* X坐标, 通常以0为基点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y; /* y坐标, 通常以0为基点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}CvPoint;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/* 构造函数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inline CvPoint cvPoint( int x, int y );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/* 从 CvPoint2D32f类型转换得来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inline CvPoint cvPointFrom32f( CvPoint2D32f point )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CvPoint2D32f ：二维坐标下的点，类型为浮点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CvPoint3D32f ：三维坐标下的点，类型为浮点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8825" y="463550"/>
            <a:ext cx="2492375" cy="1568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假设要在(5, 10)和(20, 30)之间画上一个白色矩形，只需简单调用：</a:t>
            </a:r>
            <a:endParaRPr lang="zh-CN" altLang="en-US" sz="1200"/>
          </a:p>
          <a:p>
            <a:r>
              <a:rPr lang="zh-CN" altLang="en-US" sz="1200"/>
              <a:t>cvRectangle(</a:t>
            </a:r>
            <a:endParaRPr lang="zh-CN" altLang="en-US" sz="1200"/>
          </a:p>
          <a:p>
            <a:r>
              <a:rPr lang="zh-CN" altLang="en-US" sz="1200"/>
              <a:t>myImg,</a:t>
            </a:r>
            <a:endParaRPr lang="zh-CN" altLang="en-US" sz="1200"/>
          </a:p>
          <a:p>
            <a:r>
              <a:rPr lang="zh-CN" altLang="en-US" sz="1200"/>
              <a:t>cvPoint(5, 10),</a:t>
            </a:r>
            <a:endParaRPr lang="zh-CN" altLang="en-US" sz="1200"/>
          </a:p>
          <a:p>
            <a:r>
              <a:rPr lang="zh-CN" altLang="en-US" sz="1200"/>
              <a:t>cvPoint(20, 30),</a:t>
            </a:r>
            <a:endParaRPr lang="zh-CN" altLang="en-US" sz="1200"/>
          </a:p>
          <a:p>
            <a:r>
              <a:rPr lang="zh-CN" altLang="en-US" sz="1200"/>
              <a:t>cvScalar(255, 255, 255)</a:t>
            </a:r>
            <a:endParaRPr lang="zh-CN" altLang="en-US" sz="1200"/>
          </a:p>
          <a:p>
            <a:r>
              <a:rPr lang="zh-CN" altLang="en-US" sz="1200"/>
              <a:t>);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6486525" y="1477645"/>
            <a:ext cx="2492375" cy="2861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将浮点型数据转换为整形数据：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CV_INLINE  CvPoint  cvPointFrom32f( CvPoint2D32f point 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CvPoint ipt;</a:t>
            </a:r>
            <a:endParaRPr lang="zh-CN" altLang="en-US" sz="1200"/>
          </a:p>
          <a:p>
            <a:r>
              <a:rPr lang="zh-CN" altLang="en-US" sz="1200"/>
              <a:t>    ipt.x = cvRound(point.x);</a:t>
            </a:r>
            <a:endParaRPr lang="zh-CN" altLang="en-US" sz="1200"/>
          </a:p>
          <a:p>
            <a:r>
              <a:rPr lang="zh-CN" altLang="en-US" sz="1200"/>
              <a:t>    ipt.y = cvRound(point.y);</a:t>
            </a:r>
            <a:endParaRPr lang="zh-CN" altLang="en-US" sz="1200"/>
          </a:p>
          <a:p>
            <a:r>
              <a:rPr lang="zh-CN" altLang="en-US" sz="1200"/>
              <a:t>    return ipt;</a:t>
            </a:r>
            <a:endParaRPr lang="zh-CN" altLang="en-US" sz="1200"/>
          </a:p>
          <a:p>
            <a:r>
              <a:rPr lang="zh-CN" altLang="en-US" sz="1200"/>
              <a:t>}  //把32位浮点型数据转换为整型数据。</a:t>
            </a:r>
            <a:endParaRPr lang="zh-CN" altLang="en-US" sz="1200"/>
          </a:p>
          <a:p>
            <a:r>
              <a:rPr lang="zh-CN" altLang="en-US" sz="1200"/>
              <a:t>int cvRound (double value)</a:t>
            </a:r>
            <a:endParaRPr lang="zh-CN" altLang="en-US" sz="1200"/>
          </a:p>
          <a:p>
            <a:r>
              <a:rPr lang="zh-CN" altLang="en-US" sz="1200"/>
              <a:t>作用是：对一个double型的数进行四舍五入，返回一个整数。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 err="1">
                <a:latin typeface="+mj-lt"/>
                <a:ea typeface="+mj-lt"/>
                <a:cs typeface="+mn-cs"/>
                <a:sym typeface="+mn-ea"/>
              </a:rPr>
              <a:t>CvSize</a:t>
            </a:r>
            <a:r>
              <a:rPr lang="en-US" altLang="zh-CN" sz="4000" b="1" i="1">
                <a:latin typeface="+mj-lt"/>
                <a:ea typeface="+mj-lt"/>
                <a:cs typeface="+mn-cs"/>
                <a:sym typeface="+mn-ea"/>
              </a:rPr>
              <a:t> </a:t>
            </a:r>
            <a:endParaRPr lang="zh-CN" altLang="en-US" sz="4000" b="1" dirty="0">
              <a:latin typeface="+mj-lt"/>
              <a:ea typeface="+mj-lt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4395470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CvSize 矩形框大小，以像素为精度 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typedef struct CvSize{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width; /* 矩形宽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height; /* 矩形高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}CvSize;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/* 构造函数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CvSize cvSize( int width, int height );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CvSize2D32f 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3725" y="1600200"/>
            <a:ext cx="249237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CvSize size=cvSize(400,300); /* 定义宽为400象素，高为300象素的矩形 */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CvRect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4395470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CvRect 矩形框的偏移和大小 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typedef struct CvRect{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x; /* 方形的最左角的x-坐标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y; /* 方形的最上或者最下角的y-坐标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width; /* 宽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	int height; /* 高 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}CvRect;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/* 构造函数*/</a:t>
            </a:r>
            <a:b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</a:br>
            <a:r>
              <a:rPr lang="en-GB" altLang="zh-CN" sz="1200" b="1" dirty="0">
                <a:latin typeface="Book Antiqua" pitchFamily="18" charset="0"/>
                <a:ea typeface="+mn-ea"/>
                <a:cs typeface="+mn-cs"/>
                <a:sym typeface="+mn-ea"/>
              </a:rPr>
              <a:t>CvRect cvRect(int x, int y, int width, int height);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2275" y="1308100"/>
            <a:ext cx="2492375" cy="829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Rect1=cvRect(176,186,14,22);</a:t>
            </a:r>
            <a:endParaRPr lang="zh-CN" altLang="en-US" sz="1200"/>
          </a:p>
          <a:p>
            <a:r>
              <a:rPr lang="zh-CN" altLang="en-US" sz="1200"/>
              <a:t>//坐标值根据手动标定来确定</a:t>
            </a:r>
            <a:endParaRPr lang="zh-CN" altLang="en-US" sz="1200"/>
          </a:p>
          <a:p>
            <a:r>
              <a:rPr lang="zh-CN" altLang="en-US" sz="1200"/>
              <a:t>ROI=cvRectToROI(Rect1,0);</a:t>
            </a:r>
            <a:endParaRPr lang="zh-CN" altLang="en-US" sz="1200"/>
          </a:p>
          <a:p>
            <a:r>
              <a:rPr lang="zh-CN" altLang="en-US" sz="1200"/>
              <a:t>Image1-&gt;roi=&amp;ROI;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000" b="1">
                <a:latin typeface="+mj-lt"/>
                <a:ea typeface="+mj-lt"/>
                <a:cs typeface="+mn-cs"/>
                <a:sym typeface="+mn-ea"/>
              </a:rPr>
              <a:t>CvMat</a:t>
            </a:r>
            <a:endParaRPr lang="en-US" altLang="zh-CN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4395470" cy="3777615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typedef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struct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CvMat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{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type; /*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CvMat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标识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,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元素类型和标记 *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/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step; /*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以字节为单位的行数据长度*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/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rows; /*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行数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*/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 cols; /*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列数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*/ 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*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refcount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; /*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数据引用计数 *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/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</a:t>
            </a:r>
            <a:r>
              <a:rPr lang="en-US" altLang="zh-CN" sz="12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+mn-cs"/>
                <a:sym typeface="+mn-ea"/>
              </a:rPr>
              <a:t>union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{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uchar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* 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ptr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;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	short* s;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	</a:t>
            </a:r>
            <a:r>
              <a:rPr lang="en-US" altLang="zh-CN" sz="1200" err="1">
                <a:latin typeface="Book Antiqua" pitchFamily="18" charset="0"/>
                <a:cs typeface="+mn-cs"/>
                <a:sym typeface="+mn-ea"/>
              </a:rPr>
              <a:t>int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* i;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	float* fl;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	double* db;	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	} data; /* data 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指针 *</a:t>
            </a:r>
            <a:r>
              <a:rPr lang="en-US" altLang="zh-CN" sz="1200">
                <a:latin typeface="Book Antiqua" pitchFamily="18" charset="0"/>
                <a:cs typeface="+mn-cs"/>
                <a:sym typeface="+mn-ea"/>
              </a:rPr>
              <a:t>/</a:t>
            </a:r>
            <a:br>
              <a:rPr lang="en-US" altLang="zh-CN" sz="1200">
                <a:latin typeface="Book Antiqua" pitchFamily="18" charset="0"/>
                <a:cs typeface="+mn-cs"/>
                <a:sym typeface="+mn-ea"/>
              </a:rPr>
            </a:b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2025" y="819150"/>
            <a:ext cx="2492375" cy="2861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union，中文名“联合体、共用体；</a:t>
            </a:r>
            <a:endParaRPr lang="zh-CN" altLang="en-US" sz="1200"/>
          </a:p>
          <a:p>
            <a:r>
              <a:rPr lang="zh-CN" altLang="en-US" sz="1200"/>
              <a:t>包含的对象共用同一个指针，所以其存在关系是互斥的。</a:t>
            </a:r>
            <a:endParaRPr lang="zh-CN" altLang="en-US" sz="1200"/>
          </a:p>
          <a:p>
            <a:r>
              <a:rPr lang="zh-CN" altLang="en-US" sz="1200"/>
              <a:t>union var{  </a:t>
            </a:r>
            <a:endParaRPr lang="zh-CN" altLang="en-US" sz="1200"/>
          </a:p>
          <a:p>
            <a:r>
              <a:rPr lang="zh-CN" altLang="en-US" sz="1200"/>
              <a:t>        char c[4];  </a:t>
            </a:r>
            <a:endParaRPr lang="zh-CN" altLang="en-US" sz="1200"/>
          </a:p>
          <a:p>
            <a:r>
              <a:rPr lang="zh-CN" altLang="en-US" sz="1200"/>
              <a:t>        int i; </a:t>
            </a:r>
            <a:endParaRPr lang="zh-CN" altLang="en-US" sz="1200"/>
          </a:p>
          <a:p>
            <a:r>
              <a:rPr lang="zh-CN" altLang="en-US" sz="1200"/>
              <a:t>};  </a:t>
            </a:r>
            <a:endParaRPr lang="zh-CN" altLang="en-US" sz="1200"/>
          </a:p>
          <a:p>
            <a:r>
              <a:rPr lang="zh-CN" altLang="en-US" sz="1200"/>
              <a:t>int main(){  </a:t>
            </a:r>
            <a:endParaRPr lang="zh-CN" altLang="en-US" sz="1200"/>
          </a:p>
          <a:p>
            <a:r>
              <a:rPr lang="zh-CN" altLang="en-US" sz="1200"/>
              <a:t>        union var data;  </a:t>
            </a:r>
            <a:endParaRPr lang="zh-CN" altLang="en-US" sz="1200"/>
          </a:p>
          <a:p>
            <a:r>
              <a:rPr lang="zh-CN" altLang="en-US" sz="1200"/>
              <a:t>        data.c[0] = 0x04;</a:t>
            </a:r>
            <a:endParaRPr lang="zh-CN" altLang="en-US" sz="1200"/>
          </a:p>
          <a:p>
            <a:r>
              <a:rPr lang="zh-CN" altLang="en-US" sz="1200"/>
              <a:t>        data.c[1] = 0x03;</a:t>
            </a:r>
            <a:endParaRPr lang="zh-CN" altLang="en-US" sz="1200"/>
          </a:p>
          <a:p>
            <a:r>
              <a:rPr lang="zh-CN" altLang="en-US" sz="1200"/>
              <a:t>        data.c[2] = 0x02;  </a:t>
            </a:r>
            <a:endParaRPr lang="zh-CN" altLang="en-US" sz="1200"/>
          </a:p>
          <a:p>
            <a:r>
              <a:rPr lang="zh-CN" altLang="en-US" sz="1200"/>
              <a:t>        data.c[3] = 0x11;  </a:t>
            </a:r>
            <a:endParaRPr lang="zh-CN" altLang="en-US" sz="1200"/>
          </a:p>
          <a:p>
            <a:r>
              <a:rPr lang="zh-CN" altLang="en-US" sz="1200"/>
              <a:t>        printf("%x\n",data.i);  </a:t>
            </a:r>
            <a:endParaRPr lang="zh-CN" altLang="en-US" sz="1200"/>
          </a:p>
          <a:p>
            <a:r>
              <a:rPr lang="zh-CN" altLang="en-US" sz="1200"/>
              <a:t>} 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51460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4000" b="1">
                <a:latin typeface="+mj-lt"/>
                <a:ea typeface="+mj-lt"/>
                <a:cs typeface="+mn-cs"/>
                <a:sym typeface="+mn-ea"/>
              </a:rPr>
              <a:t>其它矩阵数据结构</a:t>
            </a:r>
            <a:endParaRPr lang="zh-CN" altLang="en-US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4395470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altLang="zh-CN" sz="1200" b="1" i="1" err="1">
                <a:latin typeface="Book Antiqua" pitchFamily="18" charset="0"/>
                <a:cs typeface="+mn-cs"/>
                <a:sym typeface="+mn-ea"/>
              </a:rPr>
              <a:t>CvMatND</a:t>
            </a:r>
            <a:r>
              <a:rPr lang="zh-CN" altLang="en-US" sz="1200" b="1" i="1" dirty="0">
                <a:latin typeface="Book Antiqua" pitchFamily="18" charset="0"/>
                <a:cs typeface="+mn-cs"/>
                <a:sym typeface="+mn-ea"/>
              </a:rPr>
              <a:t>：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多维、多通道密集数组 </a:t>
            </a:r>
            <a:endParaRPr lang="en-US" altLang="zh-CN" sz="1200" b="1">
              <a:latin typeface="Book Antiqua" pitchFamily="18" charset="0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altLang="zh-CN" sz="1200" b="1" i="1" err="1">
                <a:latin typeface="Book Antiqua" pitchFamily="18" charset="0"/>
                <a:cs typeface="+mn-cs"/>
                <a:sym typeface="+mn-ea"/>
              </a:rPr>
              <a:t>CvSparseMat</a:t>
            </a:r>
            <a:r>
              <a:rPr lang="zh-CN" altLang="en-US" sz="1200" b="1" i="1" dirty="0">
                <a:latin typeface="Book Antiqua" pitchFamily="18" charset="0"/>
                <a:cs typeface="+mn-cs"/>
                <a:sym typeface="+mn-ea"/>
              </a:rPr>
              <a:t>：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多维、多通道稀疏数组</a:t>
            </a:r>
            <a:endParaRPr lang="en-US" altLang="zh-CN" sz="1200">
              <a:latin typeface="Book Antiqua" pitchFamily="18" charset="0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en-US" altLang="zh-CN" sz="1200" b="1" i="1" err="1">
                <a:latin typeface="Book Antiqua" pitchFamily="18" charset="0"/>
                <a:cs typeface="+mn-cs"/>
                <a:sym typeface="+mn-ea"/>
              </a:rPr>
              <a:t>CvArr</a:t>
            </a:r>
            <a:r>
              <a:rPr lang="zh-CN" altLang="en-US" sz="1200" b="1" i="1" dirty="0">
                <a:latin typeface="Book Antiqua" pitchFamily="18" charset="0"/>
                <a:cs typeface="+mn-cs"/>
                <a:sym typeface="+mn-ea"/>
              </a:rPr>
              <a:t>：</a:t>
            </a:r>
            <a:r>
              <a:rPr lang="zh-CN" altLang="en-US" sz="1200" dirty="0">
                <a:latin typeface="Book Antiqua" pitchFamily="18" charset="0"/>
                <a:cs typeface="+mn-cs"/>
                <a:sym typeface="+mn-ea"/>
              </a:rPr>
              <a:t>不确定数组</a:t>
            </a:r>
            <a:endParaRPr lang="en-GB" altLang="zh-CN" sz="1200" b="1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51460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4000" b="1">
                <a:latin typeface="+mj-lt"/>
                <a:ea typeface="+mj-lt"/>
                <a:cs typeface="+mn-cs"/>
                <a:sym typeface="+mn-ea"/>
              </a:rPr>
              <a:t>矩阵的使用和创建</a:t>
            </a:r>
            <a:endParaRPr lang="zh-CN" altLang="en-US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941705" y="1149350"/>
            <a:ext cx="8023860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创建矩阵 CreateMat	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CvMat* cvCreateMat( int rows, int cols, int type 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rows 	矩阵行数。 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cols 	矩阵列数。 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type 	矩阵元素类型。 通常以 CV_&lt;比特数&gt;(S|U|F)C&lt;通道数&gt;型式描述， 例如: 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CV_8UC1 意思是一个8-bit 无符号单通道矩阵, CV_32SC2 意思是一个32-bit 有符号二个通道的矩阵。 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	函数 cvCreateMat 为新的矩阵分配头和下面的数据，并且返回一个指向新创建的矩阵的指针。矩阵按行存贮。所有的行以4个字节对齐。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删除矩阵 ReleaseMat 	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void cvReleaseMat( CvMat** mat 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例如：CvMat* M = cvCreateMat( 4, 4, CV_32FC1);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            cvReleaseMat( &amp;M);</a:t>
            </a: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51460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4000" b="1">
                <a:latin typeface="+mj-lt"/>
                <a:ea typeface="+mj-lt"/>
                <a:cs typeface="+mn-cs"/>
                <a:sym typeface="+mn-ea"/>
              </a:rPr>
              <a:t>矩阵的使用和创建</a:t>
            </a:r>
            <a:endParaRPr lang="zh-CN" altLang="en-US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281940" y="1149350"/>
            <a:ext cx="3790315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复制矩阵CloneMat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CvMat* cvCloneMat( const CvMat* mat 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例如：  	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CvMat* M1 = cvCreateMat( 4, 4, CV_32FC1);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CvMat* M2;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M2 = cvCloneMat(M1);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381500" y="1036955"/>
            <a:ext cx="4638675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初始化矩阵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方法1：用cvMat初始化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 double a[] = { 1, 2, 3, 4,5, 6, 7, 8,9, 10, 11, 12 };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 CvMat Ma = cvMat( 3, 4, CV_64FC1, a);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方法2：用cvCreateMatHeader初始化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 CvMat Ma；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 cvInitMatHeader( &amp;Ma, 3, 4, CV_64FC1, a);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初始化单位矩阵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CvMat* M = cvCreateMat( 4, 4, CV_32FC1);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cvSetIdentity(M);</a:t>
            </a: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51460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4000" b="1">
                <a:latin typeface="+mj-lt"/>
                <a:ea typeface="+mj-lt"/>
                <a:cs typeface="+mn-cs"/>
                <a:sym typeface="+mn-ea"/>
              </a:rPr>
              <a:t>矩阵的使用和创建</a:t>
            </a:r>
            <a:endParaRPr lang="zh-CN" altLang="en-US" sz="4000" b="1">
              <a:latin typeface="+mj-lt"/>
              <a:ea typeface="+mj-lt"/>
              <a:cs typeface="+mn-cs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149225" y="1036955"/>
            <a:ext cx="8023860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访问矩阵元素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(1)直接访问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cvmSet(M, i, j, 2, 0); //Set M(i,j)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t = cvmGet(M, i, j); //Get M(i,j)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(2)已知对齐方式的直接访问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CvMat* M = cvCreateMat( 4, 4, CV_32FC1); 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int n = M-&gt;cols;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float *data = M-&gt;data.fl;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data[i*n+j] = 3.0; //假设32位对齐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762500" y="1131570"/>
            <a:ext cx="8023860" cy="350774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(3)未知对齐方式的直接访问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	CvMat* M = cvCreateMat( 4, 4, CV_32FC1); 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int step = M-&gt;step/sizeof(float);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float *data = M-&gt;data.fl;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(data + i*step)[j] = 3.0;</a:t>
            </a:r>
            <a:endParaRPr sz="120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sz="1200">
                <a:latin typeface="Book Antiqua" pitchFamily="18" charset="0"/>
                <a:cs typeface="+mn-cs"/>
                <a:sym typeface="+mn-ea"/>
              </a:rPr>
              <a:t>(4)直接访问一个已初始化的矩阵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r>
              <a:rPr sz="1200">
                <a:latin typeface="Book Antiqua" pitchFamily="18" charset="0"/>
                <a:cs typeface="+mn-cs"/>
                <a:sym typeface="+mn-ea"/>
              </a:rPr>
              <a:t>Ma[i*4 + j] = 2.0;</a:t>
            </a:r>
            <a:br>
              <a:rPr sz="1200">
                <a:latin typeface="Book Antiqua" pitchFamily="18" charset="0"/>
                <a:cs typeface="+mn-cs"/>
                <a:sym typeface="+mn-ea"/>
              </a:rPr>
            </a:br>
            <a:endParaRPr sz="120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4790</Words>
  <Application>WPS 演示</Application>
  <PresentationFormat>全屏显示(16:9)</PresentationFormat>
  <Paragraphs>183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Glegoo</vt:lpstr>
      <vt:lpstr>Lato Light</vt:lpstr>
      <vt:lpstr>Calibri</vt:lpstr>
      <vt:lpstr>Mission Gothic Regular</vt:lpstr>
      <vt:lpstr>Open Sans</vt:lpstr>
      <vt:lpstr>Signika</vt:lpstr>
      <vt:lpstr>Open Sans Extrabold</vt:lpstr>
      <vt:lpstr>Book Antiqua</vt:lpstr>
      <vt:lpstr>微软雅黑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cjwddz</cp:lastModifiedBy>
  <cp:revision>873</cp:revision>
  <dcterms:created xsi:type="dcterms:W3CDTF">2013-04-14T18:18:00Z</dcterms:created>
  <dcterms:modified xsi:type="dcterms:W3CDTF">2017-07-23T00:20:26Z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