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29" r:id="rId3"/>
    <p:sldId id="807" r:id="rId4"/>
    <p:sldId id="840" r:id="rId5"/>
    <p:sldId id="866" r:id="rId6"/>
    <p:sldId id="867" r:id="rId7"/>
    <p:sldId id="868" r:id="rId8"/>
    <p:sldId id="869" r:id="rId9"/>
    <p:sldId id="871" r:id="rId10"/>
    <p:sldId id="877" r:id="rId11"/>
    <p:sldId id="870" r:id="rId12"/>
    <p:sldId id="873" r:id="rId13"/>
    <p:sldId id="872" r:id="rId14"/>
    <p:sldId id="874" r:id="rId15"/>
    <p:sldId id="875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bddb83-ef2a-4382-98b6-fec33d016608}">
          <p14:sldIdLst>
            <p14:sldId id="529"/>
            <p14:sldId id="807"/>
            <p14:sldId id="840"/>
            <p14:sldId id="866"/>
            <p14:sldId id="867"/>
            <p14:sldId id="868"/>
            <p14:sldId id="869"/>
            <p14:sldId id="870"/>
            <p14:sldId id="873"/>
            <p14:sldId id="872"/>
            <p14:sldId id="874"/>
            <p14:sldId id="875"/>
            <p14:sldId id="871"/>
            <p14:sldId id="8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48597F"/>
    <a:srgbClr val="1399EE"/>
    <a:srgbClr val="EFA613"/>
    <a:srgbClr val="AE79F0"/>
    <a:srgbClr val="05C1A8"/>
    <a:srgbClr val="B2B2B2"/>
    <a:srgbClr val="7397BB"/>
    <a:srgbClr val="6B84BB"/>
    <a:srgbClr val="11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9" autoAdjust="0"/>
    <p:restoredTop sz="99203" autoAdjust="0"/>
  </p:normalViewPr>
  <p:slideViewPr>
    <p:cSldViewPr>
      <p:cViewPr>
        <p:scale>
          <a:sx n="89" d="100"/>
          <a:sy n="89" d="100"/>
        </p:scale>
        <p:origin x="-582" y="-138"/>
      </p:cViewPr>
      <p:guideLst>
        <p:guide orient="horz" pos="183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3688" y="-112"/>
      </p:cViewPr>
      <p:guideLst>
        <p:guide orient="horz" pos="3255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Pie 4"/>
          <p:cNvSpPr/>
          <p:nvPr userDrawn="1"/>
        </p:nvSpPr>
        <p:spPr>
          <a:xfrm rot="5400000" flipH="1" flipV="1">
            <a:off x="-623887" y="1947863"/>
            <a:ext cx="1247774" cy="1247774"/>
          </a:xfrm>
          <a:prstGeom prst="pie">
            <a:avLst>
              <a:gd name="adj1" fmla="val 0"/>
              <a:gd name="adj2" fmla="val 10782358"/>
            </a:avLst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ie 4"/>
          <p:cNvSpPr/>
          <p:nvPr userDrawn="1"/>
        </p:nvSpPr>
        <p:spPr>
          <a:xfrm rot="16200000" flipV="1">
            <a:off x="8520113" y="1947863"/>
            <a:ext cx="1247774" cy="1247774"/>
          </a:xfrm>
          <a:prstGeom prst="pie">
            <a:avLst>
              <a:gd name="adj1" fmla="val 0"/>
              <a:gd name="adj2" fmla="val 10782358"/>
            </a:avLst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38200" y="14592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38200" y="16573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38200" y="25260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38200" y="27241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38200" y="3592830"/>
            <a:ext cx="2133600" cy="274320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38200" y="3790950"/>
            <a:ext cx="28194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9144000" cy="2266950"/>
          </a:xfrm>
          <a:prstGeom prst="rect">
            <a:avLst/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4350"/>
            <a:ext cx="3657600" cy="13716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chemeClr val="bg1"/>
                </a:solidFill>
                <a:latin typeface="Glegoo"/>
                <a:cs typeface="Glegoo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0" y="2419350"/>
            <a:ext cx="9144000" cy="2724150"/>
          </a:xfrm>
        </p:spPr>
        <p:txBody>
          <a:bodyPr>
            <a:normAutofit/>
          </a:bodyPr>
          <a:lstStyle>
            <a:lvl1pPr>
              <a:defRPr sz="1400">
                <a:solidFill>
                  <a:srgbClr val="17375E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62"/>
          </p:nvPr>
        </p:nvSpPr>
        <p:spPr>
          <a:xfrm>
            <a:off x="3469120" y="1123950"/>
            <a:ext cx="2093480" cy="89916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6212320" y="1123950"/>
            <a:ext cx="2093480" cy="89916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533400" y="15049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760662" y="15049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533400" y="29527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760662" y="2952750"/>
            <a:ext cx="2133600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33400" y="0"/>
            <a:ext cx="43434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05400" y="666750"/>
            <a:ext cx="35814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0" y="1257300"/>
            <a:ext cx="2188633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9050"/>
            <a:ext cx="9144000" cy="51625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038350"/>
            <a:ext cx="3505200" cy="990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0" y="3181352"/>
            <a:ext cx="2438400" cy="3079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0" y="3706831"/>
            <a:ext cx="2438400" cy="46511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809752"/>
            <a:ext cx="3505200" cy="357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05400" y="666750"/>
            <a:ext cx="35814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0" y="1257300"/>
            <a:ext cx="2188633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72000" y="1837540"/>
            <a:ext cx="0" cy="16559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0" y="1861337"/>
            <a:ext cx="2987675" cy="6405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476" y="1587500"/>
            <a:ext cx="2459037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4" y="1854987"/>
            <a:ext cx="2987675" cy="6405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73679" y="1581149"/>
            <a:ext cx="2459037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648200" y="1962152"/>
            <a:ext cx="3924300" cy="2325687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252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219200" y="2347913"/>
            <a:ext cx="2971800" cy="833437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0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254125"/>
            <a:ext cx="8229600" cy="479425"/>
          </a:xfrm>
        </p:spPr>
        <p:txBody>
          <a:bodyPr>
            <a:noAutofit/>
          </a:bodyPr>
          <a:lstStyle>
            <a:lvl1pPr marL="0" indent="0" algn="ctr">
              <a:lnSpc>
                <a:spcPts val="1500"/>
              </a:lnSpc>
              <a:buNone/>
              <a:defRPr sz="1050">
                <a:solidFill>
                  <a:srgbClr val="595959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219200" y="2119312"/>
            <a:ext cx="18288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219200" y="3409950"/>
            <a:ext cx="2971800" cy="833437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0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219200" y="3181350"/>
            <a:ext cx="18288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1219201" y="3709988"/>
            <a:ext cx="1843230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2819400" y="3714750"/>
            <a:ext cx="1613026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1206358" y="3181350"/>
            <a:ext cx="18303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1219200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2819400" y="3181350"/>
            <a:ext cx="160178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2832242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4419600" y="3714750"/>
            <a:ext cx="1675229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4419600" y="3181350"/>
            <a:ext cx="166355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4432442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5943600" y="3714750"/>
            <a:ext cx="1751964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5943600" y="3181350"/>
            <a:ext cx="1739757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5956442" y="3360738"/>
            <a:ext cx="1097280" cy="2317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rgbClr val="7F7F7F"/>
                </a:solidFill>
                <a:latin typeface="Calibri" panose="020F0502020204030204"/>
                <a:ea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80"/>
          </p:nvPr>
        </p:nvSpPr>
        <p:spPr>
          <a:xfrm>
            <a:off x="12954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81"/>
          </p:nvPr>
        </p:nvSpPr>
        <p:spPr>
          <a:xfrm>
            <a:off x="28956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82"/>
          </p:nvPr>
        </p:nvSpPr>
        <p:spPr>
          <a:xfrm>
            <a:off x="44958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83"/>
          </p:nvPr>
        </p:nvSpPr>
        <p:spPr>
          <a:xfrm>
            <a:off x="6096000" y="1581150"/>
            <a:ext cx="16002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44557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297180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80"/>
          </p:nvPr>
        </p:nvSpPr>
        <p:spPr>
          <a:xfrm>
            <a:off x="0" y="1504950"/>
            <a:ext cx="9144000" cy="363855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7794"/>
            <a:ext cx="4038600" cy="2926556"/>
          </a:xfrm>
        </p:spPr>
        <p:txBody>
          <a:bodyPr>
            <a:normAutofit/>
          </a:bodyPr>
          <a:lstStyle>
            <a:lvl1pPr>
              <a:defRPr sz="1600">
                <a:solidFill>
                  <a:srgbClr val="7F7F7F"/>
                </a:solidFill>
              </a:defRPr>
            </a:lvl1pPr>
            <a:lvl2pPr>
              <a:defRPr sz="1400">
                <a:solidFill>
                  <a:srgbClr val="7F7F7F"/>
                </a:solidFill>
              </a:defRPr>
            </a:lvl2pPr>
            <a:lvl3pPr>
              <a:defRPr sz="1200">
                <a:solidFill>
                  <a:srgbClr val="7F7F7F"/>
                </a:solidFill>
              </a:defRPr>
            </a:lvl3pPr>
            <a:lvl4pPr>
              <a:defRPr sz="1100">
                <a:solidFill>
                  <a:srgbClr val="7F7F7F"/>
                </a:solidFill>
              </a:defRPr>
            </a:lvl4pPr>
            <a:lvl5pPr>
              <a:defRPr sz="11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794"/>
            <a:ext cx="4038600" cy="2926556"/>
          </a:xfrm>
        </p:spPr>
        <p:txBody>
          <a:bodyPr>
            <a:normAutofit/>
          </a:bodyPr>
          <a:lstStyle>
            <a:lvl1pPr>
              <a:defRPr sz="1600">
                <a:solidFill>
                  <a:srgbClr val="7F7F7F"/>
                </a:solidFill>
              </a:defRPr>
            </a:lvl1pPr>
            <a:lvl2pPr>
              <a:defRPr sz="1400">
                <a:solidFill>
                  <a:srgbClr val="7F7F7F"/>
                </a:solidFill>
              </a:defRPr>
            </a:lvl2pPr>
            <a:lvl3pPr>
              <a:defRPr sz="1200">
                <a:solidFill>
                  <a:srgbClr val="7F7F7F"/>
                </a:solidFill>
              </a:defRPr>
            </a:lvl3pPr>
            <a:lvl4pPr>
              <a:defRPr sz="1100">
                <a:solidFill>
                  <a:srgbClr val="7F7F7F"/>
                </a:solidFill>
              </a:defRPr>
            </a:lvl4pPr>
            <a:lvl5pPr>
              <a:defRPr sz="11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928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9750"/>
            <a:ext cx="4040188" cy="278487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F7F7F"/>
                </a:solidFill>
              </a:defRPr>
            </a:lvl1pPr>
            <a:lvl2pPr>
              <a:defRPr sz="1200">
                <a:solidFill>
                  <a:srgbClr val="7F7F7F"/>
                </a:solidFill>
              </a:defRPr>
            </a:lvl2pPr>
            <a:lvl3pPr>
              <a:defRPr sz="1100">
                <a:solidFill>
                  <a:srgbClr val="7F7F7F"/>
                </a:solidFill>
              </a:defRPr>
            </a:lvl3pPr>
            <a:lvl4pPr>
              <a:defRPr sz="1050">
                <a:solidFill>
                  <a:srgbClr val="7F7F7F"/>
                </a:solidFill>
              </a:defRPr>
            </a:lvl4pPr>
            <a:lvl5pPr>
              <a:defRPr sz="105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29928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2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09750"/>
            <a:ext cx="4041775" cy="278487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F7F7F"/>
                </a:solidFill>
              </a:defRPr>
            </a:lvl1pPr>
            <a:lvl2pPr>
              <a:defRPr sz="1200">
                <a:solidFill>
                  <a:srgbClr val="7F7F7F"/>
                </a:solidFill>
              </a:defRPr>
            </a:lvl2pPr>
            <a:lvl3pPr>
              <a:defRPr sz="1100">
                <a:solidFill>
                  <a:srgbClr val="7F7F7F"/>
                </a:solidFill>
              </a:defRPr>
            </a:lvl3pPr>
            <a:lvl4pPr>
              <a:defRPr sz="1050">
                <a:solidFill>
                  <a:srgbClr val="7F7F7F"/>
                </a:solidFill>
              </a:defRPr>
            </a:lvl4pPr>
            <a:lvl5pPr>
              <a:defRPr sz="105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18" name="Picture 17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552878" cy="3562350"/>
          </a:xfrm>
          <a:prstGeom prst="rect">
            <a:avLst/>
          </a:prstGeom>
        </p:spPr>
      </p:pic>
      <p:sp>
        <p:nvSpPr>
          <p:cNvPr id="19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371600" y="2190750"/>
            <a:ext cx="2667000" cy="685800"/>
          </a:xfrm>
          <a:prstGeom prst="rect">
            <a:avLst/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71600" y="2876550"/>
            <a:ext cx="2667000" cy="685800"/>
          </a:xfrm>
          <a:prstGeom prst="rect">
            <a:avLst/>
          </a:prstGeom>
          <a:solidFill>
            <a:srgbClr val="4859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18" name="Picture 17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552878" cy="3562350"/>
          </a:xfrm>
          <a:prstGeom prst="rect">
            <a:avLst/>
          </a:prstGeom>
        </p:spPr>
      </p:pic>
      <p:sp>
        <p:nvSpPr>
          <p:cNvPr id="19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295400" y="2876550"/>
            <a:ext cx="6324600" cy="685800"/>
          </a:xfrm>
          <a:prstGeom prst="rect">
            <a:avLst/>
          </a:prstGeom>
          <a:solidFill>
            <a:srgbClr val="4859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295400" y="2190750"/>
            <a:ext cx="6324600" cy="685800"/>
          </a:xfrm>
          <a:prstGeom prst="rect">
            <a:avLst/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552878" cy="3562350"/>
          </a:xfrm>
          <a:prstGeom prst="rect">
            <a:avLst/>
          </a:prstGeom>
        </p:spPr>
      </p:pic>
      <p:sp>
        <p:nvSpPr>
          <p:cNvPr id="17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mockup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762000" y="2038350"/>
            <a:ext cx="3429000" cy="990600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762000" y="1809750"/>
            <a:ext cx="2286000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20" name="Picture 19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352550"/>
            <a:ext cx="2552878" cy="3562350"/>
          </a:xfrm>
          <a:prstGeom prst="rect">
            <a:avLst/>
          </a:prstGeom>
        </p:spPr>
      </p:pic>
      <p:sp>
        <p:nvSpPr>
          <p:cNvPr id="22" name="Picture Placeholder 20"/>
          <p:cNvSpPr>
            <a:spLocks noGrp="1"/>
          </p:cNvSpPr>
          <p:nvPr>
            <p:ph type="pic" sz="quarter" idx="31"/>
          </p:nvPr>
        </p:nvSpPr>
        <p:spPr>
          <a:xfrm>
            <a:off x="5410200" y="1733550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809750"/>
            <a:ext cx="9144000" cy="1524000"/>
          </a:xfrm>
          <a:prstGeom prst="rect">
            <a:avLst/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828800" y="3325812"/>
            <a:ext cx="2362200" cy="3841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828800" y="3859212"/>
            <a:ext cx="2590800" cy="4651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1143000" y="2208212"/>
            <a:ext cx="3429000" cy="1041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chemeClr val="bg1"/>
                </a:solidFill>
                <a:latin typeface="Calibri" panose="020F0502020204030204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1143000" y="1954212"/>
            <a:ext cx="2362200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bg1"/>
                </a:solidFill>
                <a:latin typeface="Glegoo"/>
              </a:defRPr>
            </a:lvl1pPr>
            <a:lvl2pPr marL="457200" indent="0">
              <a:buFontTx/>
              <a:buNone/>
              <a:defRPr sz="1100">
                <a:solidFill>
                  <a:srgbClr val="424C53"/>
                </a:solidFill>
              </a:defRPr>
            </a:lvl2pPr>
            <a:lvl3pPr marL="914400" indent="0">
              <a:buFontTx/>
              <a:buNone/>
              <a:defRPr sz="1100">
                <a:solidFill>
                  <a:srgbClr val="424C53"/>
                </a:solidFill>
              </a:defRPr>
            </a:lvl3pPr>
            <a:lvl4pPr marL="1371600" indent="0">
              <a:buFontTx/>
              <a:buNone/>
              <a:defRPr sz="1100">
                <a:solidFill>
                  <a:srgbClr val="424C53"/>
                </a:solidFill>
              </a:defRPr>
            </a:lvl4pPr>
            <a:lvl5pPr marL="1828800" indent="0">
              <a:buFontTx/>
              <a:buNone/>
              <a:defRPr sz="1100">
                <a:solidFill>
                  <a:srgbClr val="424C53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r="7816"/>
          <a:stretch>
            <a:fillRect/>
          </a:stretch>
        </p:blipFill>
        <p:spPr>
          <a:xfrm>
            <a:off x="4835244" y="1428750"/>
            <a:ext cx="1602039" cy="3352800"/>
          </a:xfrm>
          <a:prstGeom prst="rect">
            <a:avLst/>
          </a:prstGeom>
        </p:spPr>
      </p:pic>
      <p:sp>
        <p:nvSpPr>
          <p:cNvPr id="27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5029200" y="1962150"/>
            <a:ext cx="1247554" cy="2286000"/>
          </a:xfrm>
        </p:spPr>
        <p:txBody>
          <a:bodyPr/>
          <a:lstStyle/>
          <a:p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r="7816"/>
          <a:stretch>
            <a:fillRect/>
          </a:stretch>
        </p:blipFill>
        <p:spPr>
          <a:xfrm>
            <a:off x="6475161" y="1428750"/>
            <a:ext cx="1602039" cy="3352800"/>
          </a:xfrm>
          <a:prstGeom prst="rect">
            <a:avLst/>
          </a:prstGeom>
        </p:spPr>
      </p:pic>
      <p:sp>
        <p:nvSpPr>
          <p:cNvPr id="29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6669117" y="1962150"/>
            <a:ext cx="1247554" cy="2286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1152"/>
            <a:ext cx="4419600" cy="2562857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81126" y="1809750"/>
            <a:ext cx="3167074" cy="20286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5334000" y="2244725"/>
            <a:ext cx="2971800" cy="1774825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5334000" y="1962150"/>
            <a:ext cx="2971800" cy="3270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5DF95-D547-449A-B910-FD2F068A3269}" type="slidenum">
              <a:rPr lang="zh-CN" alt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3456622"/>
            <a:ext cx="2276856" cy="17059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3456622"/>
            <a:ext cx="2276856" cy="17059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3455670"/>
            <a:ext cx="2276856" cy="170592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3455670"/>
            <a:ext cx="2286000" cy="17059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1504950"/>
            <a:ext cx="2276856" cy="1981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1504950"/>
            <a:ext cx="2276856" cy="1981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1504950"/>
            <a:ext cx="2286000" cy="1981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457200" y="1352550"/>
            <a:ext cx="2671762" cy="30067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rgbClr val="17375E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1817688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1809750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3405328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3397390"/>
            <a:ext cx="2127250" cy="830262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3733800" y="1517508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400800" y="1517508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3733800" y="3101835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400800" y="3101835"/>
            <a:ext cx="1600200" cy="30811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c-Flat-Mock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52550"/>
            <a:ext cx="4038600" cy="3269432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2895600" y="1581150"/>
            <a:ext cx="3581400" cy="2057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2362200" cy="2266950"/>
          </a:xfrm>
        </p:spPr>
        <p:txBody>
          <a:bodyPr>
            <a:normAutofit/>
          </a:bodyPr>
          <a:lstStyle>
            <a:lvl1pPr algn="l">
              <a:lnSpc>
                <a:spcPts val="1400"/>
              </a:lnSpc>
              <a:buNone/>
              <a:defRPr sz="1050">
                <a:solidFill>
                  <a:srgbClr val="7F7F7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139952" y="15811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429000" y="2057400"/>
            <a:ext cx="2362200" cy="2266950"/>
          </a:xfrm>
        </p:spPr>
        <p:txBody>
          <a:bodyPr>
            <a:normAutofit/>
          </a:bodyPr>
          <a:lstStyle>
            <a:lvl1pPr algn="l">
              <a:lnSpc>
                <a:spcPts val="1400"/>
              </a:lnSpc>
              <a:buNone/>
              <a:defRPr sz="1050">
                <a:solidFill>
                  <a:srgbClr val="7F7F7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324600" y="2057400"/>
            <a:ext cx="2362200" cy="2266950"/>
          </a:xfrm>
        </p:spPr>
        <p:txBody>
          <a:bodyPr>
            <a:normAutofit/>
          </a:bodyPr>
          <a:lstStyle>
            <a:lvl1pPr algn="l">
              <a:lnSpc>
                <a:spcPts val="1400"/>
              </a:lnSpc>
              <a:buNone/>
              <a:defRPr sz="1050">
                <a:solidFill>
                  <a:srgbClr val="7F7F7F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886200" y="15811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781800" y="1581150"/>
            <a:ext cx="1984248" cy="347472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1558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092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2701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3235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37687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533400" y="1504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1558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092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27019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32353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3768725"/>
            <a:ext cx="3048000" cy="403225"/>
          </a:xfrm>
        </p:spPr>
        <p:txBody>
          <a:bodyPr anchor="ctr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 b="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533400" y="205359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533400" y="2647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533400" y="31813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533400" y="37147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4693920" y="1504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4693920" y="205359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4693920" y="26479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4693920" y="31813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4693920" y="3714750"/>
            <a:ext cx="411480" cy="411480"/>
          </a:xfrm>
          <a:prstGeom prst="ellipse">
            <a:avLst/>
          </a:prstGeom>
          <a:solidFill>
            <a:srgbClr val="48597F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="0" i="0">
                <a:solidFill>
                  <a:schemeClr val="bg1"/>
                </a:solidFill>
                <a:latin typeface="Glegoo"/>
                <a:ea typeface="Calibri" panose="020F0502020204030204"/>
                <a:cs typeface="Glegoo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0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image" Target="../media/image1.jpeg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k.jpg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1"/>
            <a:ext cx="8229600" cy="31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4" name="Pie 13"/>
          <p:cNvSpPr/>
          <p:nvPr userDrawn="1"/>
        </p:nvSpPr>
        <p:spPr>
          <a:xfrm flipH="1" flipV="1">
            <a:off x="4252913" y="4824413"/>
            <a:ext cx="638174" cy="638174"/>
          </a:xfrm>
          <a:prstGeom prst="pie">
            <a:avLst>
              <a:gd name="adj1" fmla="val 0"/>
              <a:gd name="adj2" fmla="val 10782358"/>
            </a:avLst>
          </a:prstGeom>
          <a:solidFill>
            <a:srgbClr val="139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3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800" b="0" i="0" kern="1200">
          <a:solidFill>
            <a:srgbClr val="48597F"/>
          </a:solidFill>
          <a:effectLst/>
          <a:latin typeface="Lato Light"/>
          <a:ea typeface="Calibri" panose="020F0502020204030204"/>
          <a:cs typeface="Lato Light"/>
        </a:defRPr>
      </a:lvl1pPr>
    </p:titleStyle>
    <p:bodyStyle>
      <a:lvl1pPr marL="342900" indent="-3429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1pPr>
      <a:lvl2pPr marL="742950" indent="-28575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2pPr>
      <a:lvl3pPr marL="1143000" indent="-2286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3pPr>
      <a:lvl4pPr marL="1600200" indent="-2286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–"/>
        <a:defRPr sz="11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4pPr>
      <a:lvl5pPr marL="2057400" indent="-228600" algn="l" defTabSz="914400" rtl="0" eaLnBrk="1" latinLnBrk="0" hangingPunct="1">
        <a:lnSpc>
          <a:spcPts val="1820"/>
        </a:lnSpc>
        <a:spcBef>
          <a:spcPts val="0"/>
        </a:spcBef>
        <a:buFont typeface="Arial" panose="020B0604020202020204" pitchFamily="34" charset="0"/>
        <a:buChar char="»"/>
        <a:defRPr sz="1100" kern="1200">
          <a:solidFill>
            <a:schemeClr val="tx1">
              <a:lumMod val="65000"/>
              <a:lumOff val="35000"/>
            </a:schemeClr>
          </a:solidFill>
          <a:latin typeface="Calibri" panose="020F0502020204030204"/>
          <a:ea typeface="+mn-ea"/>
          <a:cs typeface="Calibri" panose="020F050202020403020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hyperlink" Target="http://en.wikipedia.org/wiki/File:Hough-example-result-en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hotodune-4817954-idea-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42894"/>
            <a:ext cx="9144000" cy="606"/>
          </a:xfrm>
          <a:prstGeom prst="rect">
            <a:avLst/>
          </a:prstGeom>
        </p:spPr>
      </p:pic>
      <p:sp>
        <p:nvSpPr>
          <p:cNvPr id="12" name="Rounded Rectangle 11"/>
          <p:cNvSpPr>
            <a:spLocks noChangeAspect="1"/>
          </p:cNvSpPr>
          <p:nvPr/>
        </p:nvSpPr>
        <p:spPr>
          <a:xfrm>
            <a:off x="2032635" y="1363345"/>
            <a:ext cx="4786630" cy="2259330"/>
          </a:xfrm>
          <a:prstGeom prst="roundRect">
            <a:avLst>
              <a:gd name="adj" fmla="val 50000"/>
            </a:avLst>
          </a:prstGeom>
          <a:solidFill>
            <a:srgbClr val="48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FFFF"/>
              </a:solidFill>
              <a:latin typeface="+mn-ea"/>
              <a:cs typeface="Glegoo"/>
            </a:endParaRPr>
          </a:p>
        </p:txBody>
      </p:sp>
      <p:sp>
        <p:nvSpPr>
          <p:cNvPr id="24" name="Title 2"/>
          <p:cNvSpPr txBox="1"/>
          <p:nvPr/>
        </p:nvSpPr>
        <p:spPr>
          <a:xfrm>
            <a:off x="2313940" y="2682685"/>
            <a:ext cx="4495800" cy="42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endParaRPr lang="en-US" sz="1800" b="1" dirty="0">
              <a:solidFill>
                <a:srgbClr val="FFFFFF"/>
              </a:solidFill>
              <a:latin typeface="+mn-ea"/>
              <a:ea typeface="+mn-ea"/>
              <a:cs typeface="Glegoo"/>
            </a:endParaRPr>
          </a:p>
        </p:txBody>
      </p:sp>
      <p:sp>
        <p:nvSpPr>
          <p:cNvPr id="16" name="Title 2"/>
          <p:cNvSpPr txBox="1"/>
          <p:nvPr/>
        </p:nvSpPr>
        <p:spPr>
          <a:xfrm>
            <a:off x="2254250" y="2032000"/>
            <a:ext cx="4343400" cy="65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Signika"/>
                <a:ea typeface="Open Sans Extrabold" pitchFamily="34" charset="0"/>
                <a:cs typeface="Signika"/>
              </a:defRPr>
            </a:lvl1pPr>
          </a:lstStyle>
          <a:p>
            <a:pPr algn="ctr"/>
            <a:r>
              <a:rPr lang="zh-CN" altLang="en-US" sz="4000" b="1" dirty="0" smtClean="0">
                <a:latin typeface="+mn-ea"/>
                <a:ea typeface="+mn-ea"/>
                <a:cs typeface="Glegoo"/>
              </a:rPr>
              <a:t>哈夫变换</a:t>
            </a:r>
            <a:endParaRPr lang="zh-CN" altLang="en-US" sz="4000" b="1" dirty="0" smtClean="0">
              <a:latin typeface="+mn-ea"/>
              <a:ea typeface="+mn-ea"/>
              <a:cs typeface="Glegoo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577290" y="3105279"/>
            <a:ext cx="1697019" cy="0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861300" y="4725035"/>
            <a:ext cx="91186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by cjwddz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255905" y="284480"/>
            <a:ext cx="4170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哈夫变换</a:t>
            </a:r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—</a:t>
            </a:r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圆的检测</a:t>
            </a:r>
            <a:endParaRPr lang="zh-CN" altLang="en-US" sz="2400" b="1" dirty="0" smtClean="0">
              <a:solidFill>
                <a:srgbClr val="1399EE"/>
              </a:solidFill>
              <a:latin typeface="+mn-ea"/>
              <a:cs typeface="Glegoo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01700" y="1199515"/>
            <a:ext cx="7340600" cy="2744470"/>
          </a:xfrm>
        </p:spPr>
        <p:txBody>
          <a:bodyPr vert="horz" wrap="square" lIns="91440" tIns="45720" rIns="91440" bIns="45720" anchor="t">
            <a:normAutofit lnSpcReduction="20000"/>
          </a:bodyPr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zh-CN" altLang="en-US" sz="1800" dirty="0">
                <a:sym typeface="+mn-ea"/>
              </a:rPr>
              <a:t>圆的直角坐标系方程为</a:t>
            </a:r>
            <a:br>
              <a:rPr lang="zh-CN" altLang="en-US" sz="1800" dirty="0">
                <a:sym typeface="+mn-ea"/>
              </a:rPr>
            </a:br>
            <a:r>
              <a:rPr lang="zh-CN" altLang="en-US" sz="1800" dirty="0">
                <a:sym typeface="+mn-ea"/>
              </a:rPr>
              <a:t>　　　　　　　　(x-a)2+(y-b)2=r2      　　　　             </a:t>
            </a:r>
            <a:endParaRPr lang="zh-CN" altLang="en-US" sz="1800" dirty="0"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zh-CN" altLang="en-US" sz="1800" dirty="0">
                <a:sym typeface="+mn-ea"/>
              </a:rPr>
              <a:t>由此可见， 方程中有3个未知参数：  圆心坐标a和b，  半径r。 需要建立一个三维数组，对于每一个像素，  依次变化a和b，  计算出r。但计算量非常大。  圆周上任意一点的梯度方向均指向圆心或背离圆心。 因此，  只要知道了半径和圆周上一点的梯度方向，  便可确定出圆心位置。</a:t>
            </a: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255905" y="284480"/>
            <a:ext cx="4170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哈夫变换</a:t>
            </a:r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—</a:t>
            </a:r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圆的检测</a:t>
            </a:r>
            <a:endParaRPr lang="zh-CN" altLang="en-US" sz="2400" b="1" dirty="0" smtClean="0">
              <a:solidFill>
                <a:srgbClr val="1399EE"/>
              </a:solidFill>
              <a:latin typeface="+mn-ea"/>
              <a:cs typeface="Glegoo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01700" y="1199515"/>
            <a:ext cx="7340600" cy="3030220"/>
          </a:xfrm>
        </p:spPr>
        <p:txBody>
          <a:bodyPr vert="horz" wrap="square" lIns="91440" tIns="45720" rIns="91440" bIns="45720" anchor="t">
            <a:normAutofit lnSpcReduction="20000"/>
          </a:bodyPr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zh-CN" altLang="en-US" sz="1800" dirty="0">
                <a:sym typeface="+mn-ea"/>
              </a:rPr>
              <a:t>　　圆的极坐标系方程为</a:t>
            </a:r>
            <a:br>
              <a:rPr lang="zh-CN" altLang="en-US" sz="1800" dirty="0">
                <a:sym typeface="+mn-ea"/>
              </a:rPr>
            </a:br>
            <a:r>
              <a:rPr lang="zh-CN" altLang="en-US" sz="1800" dirty="0">
                <a:sym typeface="+mn-ea"/>
              </a:rPr>
              <a:t>　　　　　　x=a+r cosθ，  y=b+r sinθ        　　　    (5-28)</a:t>
            </a:r>
            <a:br>
              <a:rPr lang="zh-CN" altLang="en-US" sz="1800" dirty="0">
                <a:sym typeface="+mn-ea"/>
              </a:rPr>
            </a:br>
            <a:r>
              <a:rPr lang="zh-CN" altLang="en-US" sz="1800" dirty="0">
                <a:sym typeface="+mn-ea"/>
              </a:rPr>
              <a:t>则圆的参数方程为</a:t>
            </a:r>
            <a:br>
              <a:rPr lang="zh-CN" altLang="en-US" sz="1800" dirty="0">
                <a:sym typeface="+mn-ea"/>
              </a:rPr>
            </a:br>
            <a:r>
              <a:rPr lang="zh-CN" altLang="en-US" sz="1800" dirty="0">
                <a:sym typeface="+mn-ea"/>
              </a:rPr>
              <a:t>　　　　　　a=x-r cosθ，  b=y-r sinθ          　　　  (5-29)</a:t>
            </a:r>
            <a:br>
              <a:rPr lang="zh-CN" altLang="en-US" sz="1800" dirty="0">
                <a:sym typeface="+mn-ea"/>
              </a:rPr>
            </a:br>
            <a:r>
              <a:rPr lang="zh-CN" altLang="en-US" sz="1800" dirty="0">
                <a:sym typeface="+mn-ea"/>
              </a:rPr>
              <a:t>式中：  r为半径；  θ为点(x，  y)到圆心(a，  b)的连线与水平轴的夹角。 有了某点的梯度方向之后，可让r取遍所有值，  由式(5-29)计算出对应的圆心坐标。 </a:t>
            </a: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255905" y="284480"/>
            <a:ext cx="4170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哈夫变换</a:t>
            </a:r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—</a:t>
            </a:r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任意曲线检测</a:t>
            </a:r>
            <a:b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</a:br>
            <a:endParaRPr lang="zh-CN" altLang="en-US" sz="2400" b="1" dirty="0" smtClean="0">
              <a:solidFill>
                <a:srgbClr val="1399EE"/>
              </a:solidFill>
              <a:latin typeface="+mn-ea"/>
              <a:cs typeface="Glegoo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01700" y="1199515"/>
            <a:ext cx="7340600" cy="2744470"/>
          </a:xfrm>
        </p:spPr>
        <p:txBody>
          <a:bodyPr vert="horz" wrap="square" lIns="91440" tIns="45720" rIns="91440" bIns="45720" anchor="t">
            <a:normAutofit lnSpcReduction="20000"/>
          </a:bodyPr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zh-CN" altLang="en-US" sz="1800" dirty="0">
                <a:sym typeface="+mn-ea"/>
              </a:rPr>
              <a:t>哈夫变换可以推广到具有解析形式f(x，  a)=0的任意曲线，  其中，  x表示图像像素坐标，  a是参数向量。 任意曲线的检测过程如下：  </a:t>
            </a:r>
            <a:br>
              <a:rPr lang="zh-CN" altLang="en-US" sz="1800" dirty="0">
                <a:sym typeface="+mn-ea"/>
              </a:rPr>
            </a:br>
            <a:r>
              <a:rPr lang="zh-CN" altLang="en-US" sz="1800" dirty="0">
                <a:sym typeface="+mn-ea"/>
              </a:rPr>
              <a:t>  　(1) 根据参数个数建立并初始化累加数组A［a］为0。 </a:t>
            </a:r>
            <a:br>
              <a:rPr lang="zh-CN" altLang="en-US" sz="1800" dirty="0">
                <a:sym typeface="+mn-ea"/>
              </a:rPr>
            </a:br>
            <a:r>
              <a:rPr lang="zh-CN" altLang="en-US" sz="1800" dirty="0">
                <a:sym typeface="+mn-ea"/>
              </a:rPr>
              <a:t>  　(2) 根据某个准则， 如梯度幅值大于某个阈值，确定某点是否为边缘点。对于每个边缘点x， 确定a，使得f(x，a) =0，  并累加对应的数组元素：  A［a］= A［a］+1。</a:t>
            </a: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255905" y="284480"/>
            <a:ext cx="4170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哈夫变换</a:t>
            </a:r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—</a:t>
            </a:r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任意曲线检测</a:t>
            </a:r>
            <a:b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</a:br>
            <a:endParaRPr lang="zh-CN" altLang="en-US" sz="2400" b="1" dirty="0" smtClean="0">
              <a:solidFill>
                <a:srgbClr val="1399EE"/>
              </a:solidFill>
              <a:latin typeface="+mn-ea"/>
              <a:cs typeface="Glegoo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01700" y="1199515"/>
            <a:ext cx="7340600" cy="2744470"/>
          </a:xfrm>
        </p:spPr>
        <p:txBody>
          <a:bodyPr vert="horz" wrap="square" lIns="91440" tIns="45720" rIns="91440" bIns="45720" anchor="t">
            <a:normAutofit lnSpcReduction="20000"/>
          </a:bodyPr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zh-CN" altLang="en-US" sz="1800" dirty="0">
                <a:sym typeface="+mn-ea"/>
              </a:rPr>
              <a:t>哈夫变换可以推广到具有解析形式f(x，  a)=0的任意曲线，  其中，  x表示图像像素坐标，  a是参数向量。 任意曲线的检测过程如下：  </a:t>
            </a:r>
            <a:br>
              <a:rPr lang="zh-CN" altLang="en-US" sz="1800" dirty="0">
                <a:sym typeface="+mn-ea"/>
              </a:rPr>
            </a:br>
            <a:r>
              <a:rPr lang="zh-CN" altLang="en-US" sz="1800" dirty="0">
                <a:sym typeface="+mn-ea"/>
              </a:rPr>
              <a:t>  　(1) 根据参数个数建立并初始化累加数组A［a］为0。 </a:t>
            </a:r>
            <a:br>
              <a:rPr lang="zh-CN" altLang="en-US" sz="1800" dirty="0">
                <a:sym typeface="+mn-ea"/>
              </a:rPr>
            </a:br>
            <a:r>
              <a:rPr lang="zh-CN" altLang="en-US" sz="1800" dirty="0">
                <a:sym typeface="+mn-ea"/>
              </a:rPr>
              <a:t>  　(2) 根据某个准则， 如梯度幅值大于某个阈值，确定某点是否为边缘点。对于每个边缘点x， 确定a，使得f(x，a) =0，  并累加对应的数组元素：  A［a］= A［a］+1。</a:t>
            </a: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255905" y="284480"/>
            <a:ext cx="4170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哈夫变换</a:t>
            </a:r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—</a:t>
            </a:r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任意曲线检测</a:t>
            </a:r>
            <a:b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</a:br>
            <a:endParaRPr lang="zh-CN" altLang="en-US" sz="2400" b="1" dirty="0" smtClean="0">
              <a:solidFill>
                <a:srgbClr val="1399EE"/>
              </a:solidFill>
              <a:latin typeface="+mn-ea"/>
              <a:cs typeface="Glegoo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01700" y="1199515"/>
            <a:ext cx="7340600" cy="2825750"/>
          </a:xfrm>
        </p:spPr>
        <p:txBody>
          <a:bodyPr vert="horz" wrap="square" lIns="91440" tIns="45720" rIns="91440" bIns="45720" anchor="t">
            <a:normAutofit lnSpcReduction="20000"/>
          </a:bodyPr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zh-CN" altLang="en-US" sz="1800" dirty="0">
                <a:sym typeface="+mn-ea"/>
              </a:rPr>
              <a:t> 　(3) A的局部最大值对应图像中的曲线，  它表示图像中有多少个点满足该曲线。 </a:t>
            </a:r>
            <a:br>
              <a:rPr lang="zh-CN" altLang="en-US" sz="1800" dirty="0">
                <a:sym typeface="+mn-ea"/>
              </a:rPr>
            </a:br>
            <a:r>
              <a:rPr lang="zh-CN" altLang="en-US" sz="1800" dirty="0">
                <a:sym typeface="+mn-ea"/>
              </a:rPr>
              <a:t>  　对A中某元素对应的所有点的连通性进行判断，  可以将对应的线段连接起来。 还可以利用最小二乘拟合法将这些点拟合成对应的曲线。 哈夫变换能够抽取明显的断线或虚线特征，如一排石子或者一条被下落树枝分割的道路等。 </a:t>
            </a: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313055" y="929005"/>
            <a:ext cx="2727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</a:rPr>
              <a:t>哈夫变换</a:t>
            </a:r>
            <a:endParaRPr lang="zh-CN" altLang="en-US" sz="2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01700" y="1933575"/>
            <a:ext cx="7340600" cy="2744470"/>
          </a:xfrm>
        </p:spPr>
        <p:txBody>
          <a:bodyPr vert="horz" wrap="square" lIns="91440" tIns="45720" rIns="91440" bIns="45720" anchor="t">
            <a:normAutofit/>
          </a:bodyPr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在已知区域形状的条件下，利用哈夫变换(Hough Transform)可以方便地检测到边界曲线。哈夫变换的主要优点是受噪声和曲线间断的影响小，但计算量较大，通常用于检测已知形状的目标，如直线、圆等。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313055" y="929005"/>
            <a:ext cx="4170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哈夫变换</a:t>
            </a:r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—</a:t>
            </a:r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直线检测</a:t>
            </a:r>
            <a:endParaRPr lang="zh-CN" altLang="en-US" sz="2400" b="1" dirty="0" smtClean="0">
              <a:solidFill>
                <a:srgbClr val="1399EE"/>
              </a:solidFill>
              <a:latin typeface="+mn-ea"/>
              <a:cs typeface="Glegoo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12165" y="1615440"/>
            <a:ext cx="7340600" cy="2744470"/>
          </a:xfrm>
        </p:spPr>
        <p:txBody>
          <a:bodyPr vert="horz" wrap="square" lIns="91440" tIns="45720" rIns="91440" bIns="45720" anchor="t">
            <a:normAutofit fontScale="90000" lnSpcReduction="20000"/>
          </a:bodyPr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在图像空间xy里，过点(xi，yi)的直线方程可表示为yi=axi+b，其中a和b分别表示直线的斜率和截距。如果将直线方程改写为b =-xia+yi，则它表示ab空间(称之为参数空间)中斜率为-xi、截距为yi的一条直线，且</a:t>
            </a:r>
            <a:r>
              <a:rPr lang="zh-CN" altLang="en-US" sz="1800" dirty="0">
                <a:solidFill>
                  <a:srgbClr val="C00000"/>
                </a:solidFill>
                <a:latin typeface="Book Antiqua" pitchFamily="18" charset="0"/>
                <a:cs typeface="+mn-cs"/>
                <a:sym typeface="+mn-ea"/>
              </a:rPr>
              <a:t>经过点(a，b)</a:t>
            </a: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。对于图像空间中与(xi，yi)共线的另一点(xj，yj)，它满足方程yj=axj+b，对应于参数空间中斜率为-xj、截距为yj的一条直线，</a:t>
            </a:r>
            <a:r>
              <a:rPr lang="zh-CN" altLang="en-US" sz="1800" dirty="0">
                <a:solidFill>
                  <a:srgbClr val="C00000"/>
                </a:solidFill>
                <a:latin typeface="Book Antiqua" pitchFamily="18" charset="0"/>
                <a:cs typeface="+mn-cs"/>
                <a:sym typeface="+mn-ea"/>
              </a:rPr>
              <a:t>也必然经过点(a，b)</a:t>
            </a: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。因此，可以推知，图像空间中同一条直线(斜率为a，截距为b)上的点对应于参数空间中相交于一点(坐标为(a，b))的一系列直线。哈夫变换就是利用这种点—线对应关系，把图像空间中的检测问题转换到参数空间中处理。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313055" y="929005"/>
            <a:ext cx="4170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哈夫变换</a:t>
            </a:r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—</a:t>
            </a:r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直线检测</a:t>
            </a:r>
            <a:endParaRPr lang="zh-CN" altLang="en-US" sz="2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12165" y="1615440"/>
            <a:ext cx="7340600" cy="2744470"/>
          </a:xfrm>
        </p:spPr>
        <p:txBody>
          <a:bodyPr vert="horz" wrap="square" lIns="91440" tIns="45720" rIns="91440" bIns="45720" anchor="t">
            <a:normAutofit/>
          </a:bodyPr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哈夫变换需要建立一个累加数组，数组的维数与所检测的曲线方程中的未知参数个数相同。对于直线，它有a和b两个未知参数，因而需要一个二维累加数组。具体计算时，需要对未知参数的可能取值进行量化，以减少运算量。如果将参数a和b分别量化为m和n个数，则定义一个累加数组A(m，n) 并初始化为零。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313055" y="929005"/>
            <a:ext cx="4170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哈夫变换</a:t>
            </a:r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—</a:t>
            </a:r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直线检测</a:t>
            </a:r>
            <a:endParaRPr lang="zh-CN" altLang="en-US" sz="2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12165" y="1615440"/>
            <a:ext cx="7340600" cy="2744470"/>
          </a:xfrm>
        </p:spPr>
        <p:txBody>
          <a:bodyPr vert="horz" wrap="square" lIns="91440" tIns="45720" rIns="91440" bIns="45720" anchor="t">
            <a:normAutofit fontScale="90000"/>
          </a:bodyPr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　　假设a和b量化之后的可能取值分别为{a0，a1，…，am-1}和{b0，b1，…，bn-1}。对于图像空间中的每个目标点(xk，yk)，让a取遍所有可能的值，根据b =-xka+yk计算出相应的b，并将结果取为最接近的可能取值。根据每一对计算结果(ap，bq)(p∈［0，m-1］，q∈［0，n-1］)，对数组进行累加：  A(p，q) = A(p，q) + 1。处理完所有像素后，根据A(p，q)的值便可知道斜率为ap、截距为bq的直线上有多少个点。通过查找累加数组中的峰值，可以得知图像中最有可能的直线参数。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361950" y="194310"/>
            <a:ext cx="4170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哈夫变换</a:t>
            </a:r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—</a:t>
            </a:r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直线检测</a:t>
            </a:r>
            <a:endParaRPr lang="zh-CN" altLang="en-US" sz="2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143361" name="Rectangle 2"/>
          <p:cNvSpPr>
            <a:spLocks noGrp="1"/>
          </p:cNvSpPr>
          <p:nvPr>
            <p:ph type="title"/>
          </p:nvPr>
        </p:nvSpPr>
        <p:spPr>
          <a:xfrm>
            <a:off x="685165" y="654685"/>
            <a:ext cx="7153275" cy="4138930"/>
          </a:xfrm>
        </p:spPr>
        <p:txBody>
          <a:bodyPr wrap="square" lIns="91440" tIns="45720" rIns="91440" bIns="45720" anchor="t"/>
          <a:p>
            <a:pPr algn="l" eaLnBrk="1" hangingPunct="1">
              <a:lnSpc>
                <a:spcPct val="18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　如果需要检测的直线接近竖直方向，则会由于斜率和截距的取值趋于无穷而需要很大的累加数组，导致计算量增大。解决方法之一就是用极坐标来表示直线方程：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362" name="Rectangle 5"/>
          <p:cNvSpPr/>
          <p:nvPr/>
        </p:nvSpPr>
        <p:spPr>
          <a:xfrm>
            <a:off x="1068705" y="1729105"/>
            <a:ext cx="70065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363" name="Object 2"/>
          <p:cNvGraphicFramePr/>
          <p:nvPr/>
        </p:nvGraphicFramePr>
        <p:xfrm>
          <a:off x="2584450" y="2837815"/>
          <a:ext cx="251079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1231265" imgH="203200" progId="Equation.3">
                  <p:embed/>
                </p:oleObj>
              </mc:Choice>
              <mc:Fallback>
                <p:oleObj name="" r:id="rId1" imgW="1231265" imgH="2032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84450" y="2837815"/>
                        <a:ext cx="2510790" cy="391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255905" y="284480"/>
            <a:ext cx="4170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哈夫变换</a:t>
            </a:r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—</a:t>
            </a:r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直线检测</a:t>
            </a:r>
            <a:endParaRPr lang="zh-CN" altLang="en-US" sz="2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01700" y="1199515"/>
            <a:ext cx="7340600" cy="2744470"/>
          </a:xfrm>
        </p:spPr>
        <p:txBody>
          <a:bodyPr vert="horz" wrap="square" lIns="91440" tIns="45720" rIns="91440" bIns="45720" anchor="t">
            <a:normAutofit fontScale="90000"/>
          </a:bodyPr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使用</a:t>
            </a:r>
            <a:r>
              <a:rPr lang="zh-CN" altLang="en-US" sz="1800" dirty="0">
                <a:sym typeface="+mn-ea"/>
              </a:rPr>
              <a:t>极坐标来表示直线方程：</a:t>
            </a:r>
            <a:endParaRPr lang="zh-CN" altLang="en-US" sz="1800" dirty="0"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其优势在于取值都是有限的且范围更小。原先的点-直线对应关系就变成了点-正弦曲线的对应关系。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Font typeface="+mj-ea"/>
              <a:buNone/>
            </a:pPr>
            <a:r>
              <a:rPr lang="zh-CN" altLang="en-US" sz="1800" dirty="0">
                <a:latin typeface="Book Antiqua" pitchFamily="18" charset="0"/>
                <a:cs typeface="+mn-cs"/>
                <a:sym typeface="+mn-ea"/>
              </a:rPr>
              <a:t>计算方法与前面的相似。为了提高效率，可以先计算出每一点的梯度幅值和梯度方向。如果该点的梯度幅值小于某个阈值，即属于边缘点的可能性很小，则不计算该点的参数，否则将梯度方向角代入得出ρ。这样，对于每一个边缘点，没有必要将所有θ值代入方程求解，而只需根据梯度方向角计算一次。</a:t>
            </a:r>
            <a:endParaRPr lang="zh-CN" altLang="en-US" sz="1800" dirty="0">
              <a:latin typeface="Book Antiqua" pitchFamily="18" charset="0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255905" y="284480"/>
            <a:ext cx="4170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哈夫变换</a:t>
            </a:r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—</a:t>
            </a:r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直线检测</a:t>
            </a:r>
            <a:endParaRPr lang="zh-CN" altLang="en-US" sz="2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pic>
        <p:nvPicPr>
          <p:cNvPr id="145410" name="Picture 4" descr="5-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083" y="1318260"/>
            <a:ext cx="6408737" cy="2681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6434" name="Rectangle 3"/>
          <p:cNvSpPr txBox="1"/>
          <p:nvPr/>
        </p:nvSpPr>
        <p:spPr>
          <a:xfrm>
            <a:off x="255905" y="692086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ctr" defTabSz="9144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直线的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Hough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变换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" name="TextBox 81"/>
          <p:cNvSpPr txBox="1"/>
          <p:nvPr/>
        </p:nvSpPr>
        <p:spPr>
          <a:xfrm>
            <a:off x="255905" y="284480"/>
            <a:ext cx="4170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哈夫变换</a:t>
            </a:r>
            <a:r>
              <a:rPr lang="en-US" altLang="zh-CN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—</a:t>
            </a:r>
            <a:r>
              <a:rPr lang="zh-CN" altLang="en-US" sz="2400" b="1" dirty="0" smtClean="0">
                <a:solidFill>
                  <a:srgbClr val="1399EE"/>
                </a:solidFill>
                <a:latin typeface="+mn-ea"/>
                <a:cs typeface="Glegoo"/>
                <a:sym typeface="+mn-ea"/>
              </a:rPr>
              <a:t>直线检测</a:t>
            </a:r>
            <a:endParaRPr lang="zh-CN" altLang="en-US" sz="2400" b="1" dirty="0" smtClean="0">
              <a:solidFill>
                <a:srgbClr val="1399EE"/>
              </a:solidFill>
              <a:latin typeface="+mn-ea"/>
              <a:cs typeface="Glegoo"/>
            </a:endParaRPr>
          </a:p>
        </p:txBody>
      </p:sp>
      <p:pic>
        <p:nvPicPr>
          <p:cNvPr id="146433" name="Picture 2" descr="Hough-example-result-en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35" y="1101725"/>
            <a:ext cx="7521575" cy="38461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6434" name="Rectangle 3"/>
          <p:cNvSpPr txBox="1"/>
          <p:nvPr/>
        </p:nvSpPr>
        <p:spPr>
          <a:xfrm>
            <a:off x="255905" y="692086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ctr" defTabSz="9144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直线的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Hough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变换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2179</Words>
  <Application>WPS 演示</Application>
  <PresentationFormat>全屏显示(16:9)</PresentationFormat>
  <Paragraphs>59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Glegoo</vt:lpstr>
      <vt:lpstr>Lato Light</vt:lpstr>
      <vt:lpstr>Calibri</vt:lpstr>
      <vt:lpstr>Mission Gothic Regular</vt:lpstr>
      <vt:lpstr>Open Sans</vt:lpstr>
      <vt:lpstr>Signika</vt:lpstr>
      <vt:lpstr>Open Sans Extrabold</vt:lpstr>
      <vt:lpstr>Book Antiqua</vt:lpstr>
      <vt:lpstr>Times New Roman</vt:lpstr>
      <vt:lpstr>微软雅黑</vt:lpstr>
      <vt:lpstr>Arial Unicode MS</vt:lpstr>
      <vt:lpstr>Segoe Print</vt:lpstr>
      <vt:lpstr>Office Theme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　　如果需要检测的直线接近竖直方向，则会由于斜率和截距的取值趋于无穷而需要很大的累加数组，导致计算量增大。解决方法之一就是用极坐标来表示直线方程：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cjwddz</cp:lastModifiedBy>
  <cp:revision>882</cp:revision>
  <dcterms:created xsi:type="dcterms:W3CDTF">2013-04-14T18:18:00Z</dcterms:created>
  <dcterms:modified xsi:type="dcterms:W3CDTF">2017-07-25T05:59:34Z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