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handoutMasterIdLst>
    <p:handoutMasterId r:id="rId33"/>
  </p:handoutMasterIdLst>
  <p:sldIdLst>
    <p:sldId id="529" r:id="rId3"/>
    <p:sldId id="738" r:id="rId4"/>
    <p:sldId id="806" r:id="rId5"/>
    <p:sldId id="807" r:id="rId6"/>
    <p:sldId id="808" r:id="rId7"/>
    <p:sldId id="805" r:id="rId9"/>
    <p:sldId id="804" r:id="rId10"/>
    <p:sldId id="818" r:id="rId11"/>
    <p:sldId id="799" r:id="rId12"/>
    <p:sldId id="809" r:id="rId13"/>
    <p:sldId id="723" r:id="rId14"/>
    <p:sldId id="810" r:id="rId15"/>
    <p:sldId id="811" r:id="rId16"/>
    <p:sldId id="796" r:id="rId17"/>
    <p:sldId id="812" r:id="rId18"/>
    <p:sldId id="813" r:id="rId19"/>
    <p:sldId id="814" r:id="rId20"/>
    <p:sldId id="815" r:id="rId21"/>
    <p:sldId id="816" r:id="rId22"/>
    <p:sldId id="817" r:id="rId23"/>
    <p:sldId id="819" r:id="rId24"/>
    <p:sldId id="820" r:id="rId25"/>
    <p:sldId id="821" r:id="rId26"/>
    <p:sldId id="839" r:id="rId27"/>
    <p:sldId id="822" r:id="rId28"/>
    <p:sldId id="823" r:id="rId29"/>
    <p:sldId id="824" r:id="rId30"/>
    <p:sldId id="825" r:id="rId31"/>
    <p:sldId id="82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ddb83-ef2a-4382-98b6-fec33d016608}">
          <p14:sldIdLst>
            <p14:sldId id="529"/>
            <p14:sldId id="738"/>
            <p14:sldId id="806"/>
            <p14:sldId id="807"/>
            <p14:sldId id="808"/>
            <p14:sldId id="805"/>
            <p14:sldId id="804"/>
            <p14:sldId id="818"/>
            <p14:sldId id="799"/>
            <p14:sldId id="809"/>
            <p14:sldId id="723"/>
            <p14:sldId id="810"/>
            <p14:sldId id="811"/>
            <p14:sldId id="796"/>
            <p14:sldId id="812"/>
            <p14:sldId id="813"/>
            <p14:sldId id="814"/>
            <p14:sldId id="815"/>
            <p14:sldId id="816"/>
            <p14:sldId id="817"/>
            <p14:sldId id="819"/>
            <p14:sldId id="820"/>
            <p14:sldId id="821"/>
            <p14:sldId id="839"/>
            <p14:sldId id="822"/>
            <p14:sldId id="823"/>
            <p14:sldId id="824"/>
            <p14:sldId id="825"/>
            <p14:sldId id="8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48597F"/>
    <a:srgbClr val="1399EE"/>
    <a:srgbClr val="EFA613"/>
    <a:srgbClr val="AE79F0"/>
    <a:srgbClr val="05C1A8"/>
    <a:srgbClr val="B2B2B2"/>
    <a:srgbClr val="7397BB"/>
    <a:srgbClr val="6B84BB"/>
    <a:srgbClr val="11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9" autoAdjust="0"/>
    <p:restoredTop sz="99203" autoAdjust="0"/>
  </p:normalViewPr>
  <p:slideViewPr>
    <p:cSldViewPr>
      <p:cViewPr>
        <p:scale>
          <a:sx n="89" d="100"/>
          <a:sy n="89" d="100"/>
        </p:scale>
        <p:origin x="-582" y="-138"/>
      </p:cViewPr>
      <p:guideLst>
        <p:guide orient="horz" pos="1831"/>
        <p:guide pos="2880"/>
      </p:guideLst>
    </p:cSldViewPr>
  </p:slid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3255"/>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灰度图</a:t>
            </a:r>
            <a:endParaRPr lang="zh-CN" altLang="en-US"/>
          </a:p>
          <a:p>
            <a:r>
              <a:rPr lang="zh-CN" altLang="en-US"/>
              <a:t>黑色</a:t>
            </a:r>
            <a:r>
              <a:rPr lang="en-US" altLang="zh-CN"/>
              <a:t>-&gt;</a:t>
            </a:r>
            <a:r>
              <a:rPr lang="zh-CN" altLang="en-US"/>
              <a:t>白色对应</a:t>
            </a:r>
            <a:r>
              <a:rPr lang="en-US" altLang="zh-CN"/>
              <a:t>0-&gt;255</a:t>
            </a:r>
            <a:endParaRPr lang="en-US" altLang="zh-CN"/>
          </a:p>
        </p:txBody>
      </p:sp>
      <p:sp>
        <p:nvSpPr>
          <p:cNvPr id="4" name="灯片编号占位符 3"/>
          <p:cNvSpPr>
            <a:spLocks noGrp="1"/>
          </p:cNvSpPr>
          <p:nvPr>
            <p:ph type="sldNum" sz="quarter" idx="5"/>
          </p:nvPr>
        </p:nvSpPr>
        <p:spPr/>
        <p:txBody>
          <a:bodyPr/>
          <a:p>
            <a:fld id="{FEA829E4-7B8F-48ED-BCF8-1C0A3C64405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panose="020F0502020204030204"/>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1.jpe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p:titleStyle>
    <p:body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1.wmf"/><Relationship Id="rId7" Type="http://schemas.openxmlformats.org/officeDocument/2006/relationships/oleObject" Target="../embeddings/oleObject2.bin"/><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0" Type="http://schemas.openxmlformats.org/officeDocument/2006/relationships/vmlDrawing" Target="../drawings/vmlDrawing1.v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5.wmf"/><Relationship Id="rId7" Type="http://schemas.openxmlformats.org/officeDocument/2006/relationships/oleObject" Target="../embeddings/oleObject6.bin"/><Relationship Id="rId6" Type="http://schemas.openxmlformats.org/officeDocument/2006/relationships/image" Target="../media/image24.wmf"/><Relationship Id="rId5" Type="http://schemas.openxmlformats.org/officeDocument/2006/relationships/oleObject" Target="../embeddings/oleObject5.bin"/><Relationship Id="rId4" Type="http://schemas.openxmlformats.org/officeDocument/2006/relationships/image" Target="../media/image23.wmf"/><Relationship Id="rId3" Type="http://schemas.openxmlformats.org/officeDocument/2006/relationships/oleObject" Target="../embeddings/oleObject4.bin"/><Relationship Id="rId2" Type="http://schemas.openxmlformats.org/officeDocument/2006/relationships/image" Target="../media/image22.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7.wmf"/><Relationship Id="rId3" Type="http://schemas.openxmlformats.org/officeDocument/2006/relationships/oleObject" Target="../embeddings/oleObject8.bin"/><Relationship Id="rId2" Type="http://schemas.openxmlformats.org/officeDocument/2006/relationships/image" Target="../media/image26.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wmf"/><Relationship Id="rId3" Type="http://schemas.openxmlformats.org/officeDocument/2006/relationships/oleObject" Target="../embeddings/oleObject10.bin"/><Relationship Id="rId2" Type="http://schemas.openxmlformats.org/officeDocument/2006/relationships/image" Target="../media/image28.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xml"/><Relationship Id="rId5" Type="http://schemas.openxmlformats.org/officeDocument/2006/relationships/image" Target="../media/image33.wmf"/><Relationship Id="rId4" Type="http://schemas.openxmlformats.org/officeDocument/2006/relationships/oleObject" Target="../embeddings/oleObject12.bin"/><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12" name="Rounded Rectangle 11"/>
          <p:cNvSpPr>
            <a:spLocks noChangeAspect="1"/>
          </p:cNvSpPr>
          <p:nvPr/>
        </p:nvSpPr>
        <p:spPr>
          <a:xfrm>
            <a:off x="2032635" y="1363345"/>
            <a:ext cx="4786630" cy="2259330"/>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1394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endParaRPr lang="en-US" sz="1800" b="1" dirty="0">
              <a:solidFill>
                <a:srgbClr val="FFFFFF"/>
              </a:solidFill>
              <a:latin typeface="+mn-ea"/>
              <a:ea typeface="+mn-ea"/>
              <a:cs typeface="Glegoo"/>
            </a:endParaRPr>
          </a:p>
        </p:txBody>
      </p:sp>
      <p:sp>
        <p:nvSpPr>
          <p:cNvPr id="16" name="Title 2"/>
          <p:cNvSpPr txBox="1"/>
          <p:nvPr/>
        </p:nvSpPr>
        <p:spPr>
          <a:xfrm>
            <a:off x="2254250" y="203200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4000" b="1" dirty="0" smtClean="0">
                <a:latin typeface="+mn-ea"/>
                <a:ea typeface="+mn-ea"/>
                <a:cs typeface="Glegoo"/>
              </a:rPr>
              <a:t>边缘检测</a:t>
            </a:r>
            <a:endParaRPr lang="zh-CN" altLang="en-US" sz="4000" b="1" dirty="0" smtClean="0">
              <a:latin typeface="+mn-ea"/>
              <a:ea typeface="+mn-ea"/>
              <a:cs typeface="Glegoo"/>
            </a:endParaRPr>
          </a:p>
        </p:txBody>
      </p:sp>
      <p:cxnSp>
        <p:nvCxnSpPr>
          <p:cNvPr id="15" name="Straight Connector 14"/>
          <p:cNvCxnSpPr/>
          <p:nvPr/>
        </p:nvCxnSpPr>
        <p:spPr>
          <a:xfrm>
            <a:off x="3577290" y="310527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7861300" y="4725035"/>
            <a:ext cx="911860" cy="275590"/>
          </a:xfrm>
          <a:prstGeom prst="rect">
            <a:avLst/>
          </a:prstGeom>
          <a:noFill/>
        </p:spPr>
        <p:txBody>
          <a:bodyPr wrap="none" rtlCol="0" anchor="t">
            <a:spAutoFit/>
          </a:bodyPr>
          <a:p>
            <a:r>
              <a:rPr lang="en-US" altLang="zh-CN" sz="1200" dirty="0">
                <a:solidFill>
                  <a:schemeClr val="bg1">
                    <a:lumMod val="50000"/>
                  </a:schemeClr>
                </a:solidFill>
                <a:latin typeface="+mn-ea"/>
                <a:sym typeface="+mn-ea"/>
              </a:rPr>
              <a:t>by cjwddz</a:t>
            </a:r>
            <a:endParaRPr lang="en-US" altLang="zh-CN" sz="1200" dirty="0">
              <a:solidFill>
                <a:schemeClr val="bg1">
                  <a:lumMod val="50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4"/>
          <p:cNvPicPr>
            <a:picLocks noChangeAspect="1"/>
          </p:cNvPicPr>
          <p:nvPr/>
        </p:nvPicPr>
        <p:blipFill>
          <a:blip r:embed="rId1"/>
          <a:stretch>
            <a:fillRect/>
          </a:stretch>
        </p:blipFill>
        <p:spPr>
          <a:xfrm>
            <a:off x="5000625" y="1258570"/>
            <a:ext cx="2310765" cy="796290"/>
          </a:xfrm>
          <a:prstGeom prst="rect">
            <a:avLst/>
          </a:prstGeom>
          <a:noFill/>
          <a:ln w="9525">
            <a:noFill/>
          </a:ln>
        </p:spPr>
      </p:pic>
      <p:pic>
        <p:nvPicPr>
          <p:cNvPr id="4" name="Picture 5"/>
          <p:cNvPicPr>
            <a:picLocks noChangeAspect="1"/>
          </p:cNvPicPr>
          <p:nvPr/>
        </p:nvPicPr>
        <p:blipFill>
          <a:blip r:embed="rId2"/>
          <a:stretch>
            <a:fillRect/>
          </a:stretch>
        </p:blipFill>
        <p:spPr>
          <a:xfrm>
            <a:off x="5000625" y="2868930"/>
            <a:ext cx="2310765" cy="789940"/>
          </a:xfrm>
          <a:prstGeom prst="rect">
            <a:avLst/>
          </a:prstGeom>
          <a:noFill/>
          <a:ln w="9525">
            <a:noFill/>
          </a:ln>
        </p:spPr>
      </p:pic>
      <p:pic>
        <p:nvPicPr>
          <p:cNvPr id="5" name="Picture 6"/>
          <p:cNvPicPr>
            <a:picLocks noChangeAspect="1"/>
          </p:cNvPicPr>
          <p:nvPr/>
        </p:nvPicPr>
        <p:blipFill>
          <a:blip r:embed="rId3"/>
          <a:stretch>
            <a:fillRect/>
          </a:stretch>
        </p:blipFill>
        <p:spPr>
          <a:xfrm>
            <a:off x="5000625" y="3797300"/>
            <a:ext cx="2310765" cy="789940"/>
          </a:xfrm>
          <a:prstGeom prst="rect">
            <a:avLst/>
          </a:prstGeom>
          <a:noFill/>
          <a:ln w="9525">
            <a:noFill/>
          </a:ln>
        </p:spPr>
      </p:pic>
      <p:sp>
        <p:nvSpPr>
          <p:cNvPr id="6" name="Text Box 7"/>
          <p:cNvSpPr txBox="1"/>
          <p:nvPr/>
        </p:nvSpPr>
        <p:spPr>
          <a:xfrm>
            <a:off x="1651635" y="2318385"/>
            <a:ext cx="2044065" cy="306705"/>
          </a:xfrm>
          <a:prstGeom prst="rect">
            <a:avLst/>
          </a:prstGeom>
          <a:noFill/>
          <a:ln w="9525">
            <a:noFill/>
          </a:ln>
        </p:spPr>
        <p:txBody>
          <a:bodyPr wrap="square">
            <a:spAutoFit/>
          </a:bodyPr>
          <a:p>
            <a:r>
              <a:rPr lang="zh-CN" altLang="en-US" sz="1400" b="1" dirty="0">
                <a:latin typeface="Times New Roman" panose="02020603050405020304" pitchFamily="18" charset="0"/>
              </a:rPr>
              <a:t>一阶导数的极大值点：</a:t>
            </a:r>
            <a:endParaRPr lang="zh-CN" altLang="en-US" sz="1400" b="1" dirty="0">
              <a:latin typeface="Times New Roman" panose="02020603050405020304" pitchFamily="18" charset="0"/>
            </a:endParaRPr>
          </a:p>
        </p:txBody>
      </p:sp>
      <p:sp>
        <p:nvSpPr>
          <p:cNvPr id="7" name="Text Box 8"/>
          <p:cNvSpPr txBox="1"/>
          <p:nvPr/>
        </p:nvSpPr>
        <p:spPr>
          <a:xfrm>
            <a:off x="1651635" y="3059430"/>
            <a:ext cx="1851660" cy="306705"/>
          </a:xfrm>
          <a:prstGeom prst="rect">
            <a:avLst/>
          </a:prstGeom>
          <a:noFill/>
          <a:ln w="9525">
            <a:noFill/>
          </a:ln>
        </p:spPr>
        <p:txBody>
          <a:bodyPr wrap="square">
            <a:spAutoFit/>
          </a:bodyPr>
          <a:p>
            <a:r>
              <a:rPr lang="zh-CN" altLang="en-US" sz="1400" b="1" dirty="0">
                <a:latin typeface="Times New Roman" panose="02020603050405020304" pitchFamily="18" charset="0"/>
              </a:rPr>
              <a:t>二阶导数的过零点：</a:t>
            </a:r>
            <a:endParaRPr lang="zh-CN" altLang="en-US" sz="1400" b="1" dirty="0">
              <a:latin typeface="Times New Roman" panose="02020603050405020304" pitchFamily="18" charset="0"/>
            </a:endParaRPr>
          </a:p>
        </p:txBody>
      </p:sp>
      <p:pic>
        <p:nvPicPr>
          <p:cNvPr id="8" name="Picture 9"/>
          <p:cNvPicPr>
            <a:picLocks noChangeAspect="1"/>
          </p:cNvPicPr>
          <p:nvPr/>
        </p:nvPicPr>
        <p:blipFill>
          <a:blip r:embed="rId4"/>
          <a:stretch>
            <a:fillRect/>
          </a:stretch>
        </p:blipFill>
        <p:spPr>
          <a:xfrm>
            <a:off x="1709420" y="1258570"/>
            <a:ext cx="2219960" cy="770255"/>
          </a:xfrm>
          <a:prstGeom prst="rect">
            <a:avLst/>
          </a:prstGeom>
          <a:noFill/>
          <a:ln w="9525">
            <a:noFill/>
          </a:ln>
        </p:spPr>
      </p:pic>
      <p:sp>
        <p:nvSpPr>
          <p:cNvPr id="9" name="AutoShape 11"/>
          <p:cNvSpPr/>
          <p:nvPr/>
        </p:nvSpPr>
        <p:spPr>
          <a:xfrm>
            <a:off x="4211955" y="1858010"/>
            <a:ext cx="614680" cy="170815"/>
          </a:xfrm>
          <a:prstGeom prst="rightArrow">
            <a:avLst>
              <a:gd name="adj1" fmla="val 50000"/>
              <a:gd name="adj2" fmla="val 50245"/>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 name="Line 12"/>
          <p:cNvSpPr/>
          <p:nvPr/>
        </p:nvSpPr>
        <p:spPr>
          <a:xfrm>
            <a:off x="1651635" y="2195195"/>
            <a:ext cx="2423795" cy="635"/>
          </a:xfrm>
          <a:prstGeom prst="line">
            <a:avLst/>
          </a:prstGeom>
          <a:ln w="9525" cap="flat" cmpd="sng">
            <a:solidFill>
              <a:schemeClr val="hlink"/>
            </a:solidFill>
            <a:prstDash val="solid"/>
            <a:headEnd type="none" w="med" len="med"/>
            <a:tailEnd type="none" w="med" len="med"/>
          </a:ln>
        </p:spPr>
      </p:sp>
      <p:graphicFrame>
        <p:nvGraphicFramePr>
          <p:cNvPr id="11" name="Object 13"/>
          <p:cNvGraphicFramePr>
            <a:graphicFrameLocks noChangeAspect="1"/>
          </p:cNvGraphicFramePr>
          <p:nvPr/>
        </p:nvGraphicFramePr>
        <p:xfrm>
          <a:off x="1709420" y="2687955"/>
          <a:ext cx="2401570" cy="299720"/>
        </p:xfrm>
        <a:graphic>
          <a:graphicData uri="http://schemas.openxmlformats.org/presentationml/2006/ole">
            <mc:AlternateContent xmlns:mc="http://schemas.openxmlformats.org/markup-compatibility/2006">
              <mc:Choice xmlns:v="urn:schemas-microsoft-com:vml" Requires="v">
                <p:oleObj spid="_x0000_s12" name="" r:id="rId5" imgW="1943100" imgH="203200" progId="Equation.DSMT4">
                  <p:embed/>
                </p:oleObj>
              </mc:Choice>
              <mc:Fallback>
                <p:oleObj name="" r:id="rId5" imgW="1943100" imgH="203200" progId="Equation.DSMT4">
                  <p:embed/>
                  <p:pic>
                    <p:nvPicPr>
                      <p:cNvPr id="0" name="图片 3076"/>
                      <p:cNvPicPr/>
                      <p:nvPr/>
                    </p:nvPicPr>
                    <p:blipFill>
                      <a:blip r:embed="rId6">
                        <a:biLevel thresh="50000"/>
                        <a:grayscl/>
                        <a:lum bright="70001" contrast="-70000"/>
                      </a:blip>
                      <a:stretch>
                        <a:fillRect/>
                      </a:stretch>
                    </p:blipFill>
                    <p:spPr>
                      <a:xfrm>
                        <a:off x="1709420" y="2687955"/>
                        <a:ext cx="2401570" cy="299720"/>
                      </a:xfrm>
                      <a:prstGeom prst="rect">
                        <a:avLst/>
                      </a:prstGeom>
                      <a:noFill/>
                      <a:ln w="38100">
                        <a:noFill/>
                        <a:miter/>
                      </a:ln>
                    </p:spPr>
                  </p:pic>
                </p:oleObj>
              </mc:Fallback>
            </mc:AlternateContent>
          </a:graphicData>
        </a:graphic>
      </p:graphicFrame>
      <p:graphicFrame>
        <p:nvGraphicFramePr>
          <p:cNvPr id="13" name="Object 15"/>
          <p:cNvGraphicFramePr>
            <a:graphicFrameLocks noChangeAspect="1"/>
          </p:cNvGraphicFramePr>
          <p:nvPr/>
        </p:nvGraphicFramePr>
        <p:xfrm>
          <a:off x="1776095" y="3366135"/>
          <a:ext cx="2985135" cy="292735"/>
        </p:xfrm>
        <a:graphic>
          <a:graphicData uri="http://schemas.openxmlformats.org/presentationml/2006/ole">
            <mc:AlternateContent xmlns:mc="http://schemas.openxmlformats.org/markup-compatibility/2006">
              <mc:Choice xmlns:v="urn:schemas-microsoft-com:vml" Requires="v">
                <p:oleObj spid="_x0000_s14" name="" r:id="rId7" imgW="2336800" imgH="203200" progId="Equation.DSMT4">
                  <p:embed/>
                </p:oleObj>
              </mc:Choice>
              <mc:Fallback>
                <p:oleObj name="" r:id="rId7" imgW="2336800" imgH="203200" progId="Equation.DSMT4">
                  <p:embed/>
                  <p:pic>
                    <p:nvPicPr>
                      <p:cNvPr id="0" name="图片 3075"/>
                      <p:cNvPicPr/>
                      <p:nvPr/>
                    </p:nvPicPr>
                    <p:blipFill>
                      <a:blip r:embed="rId8">
                        <a:biLevel thresh="50000"/>
                        <a:grayscl/>
                        <a:lum bright="70001" contrast="-70000"/>
                      </a:blip>
                      <a:stretch>
                        <a:fillRect/>
                      </a:stretch>
                    </p:blipFill>
                    <p:spPr>
                      <a:xfrm>
                        <a:off x="1776095" y="3366135"/>
                        <a:ext cx="2985135" cy="292735"/>
                      </a:xfrm>
                      <a:prstGeom prst="rect">
                        <a:avLst/>
                      </a:prstGeom>
                      <a:noFill/>
                      <a:ln w="38100">
                        <a:noFill/>
                        <a:miter/>
                      </a:ln>
                    </p:spPr>
                  </p:pic>
                </p:oleObj>
              </mc:Fallback>
            </mc:AlternateContent>
          </a:graphicData>
        </a:graphic>
      </p:graphicFrame>
      <p:sp>
        <p:nvSpPr>
          <p:cNvPr id="15" name="Text Box 17"/>
          <p:cNvSpPr txBox="1"/>
          <p:nvPr/>
        </p:nvSpPr>
        <p:spPr>
          <a:xfrm>
            <a:off x="1662430" y="4053840"/>
            <a:ext cx="2448560" cy="533400"/>
          </a:xfrm>
          <a:prstGeom prst="rect">
            <a:avLst/>
          </a:prstGeom>
          <a:noFill/>
          <a:ln w="9525">
            <a:noFill/>
          </a:ln>
        </p:spPr>
        <p:txBody>
          <a:bodyPr wrap="square">
            <a:spAutoFit/>
          </a:bodyPr>
          <a:p>
            <a:pPr>
              <a:lnSpc>
                <a:spcPct val="120000"/>
              </a:lnSpc>
            </a:pPr>
            <a:r>
              <a:rPr lang="zh-CN" altLang="en-US" sz="1200" b="1" dirty="0">
                <a:latin typeface="黑体" panose="02010609060101010101" pitchFamily="2" charset="-122"/>
              </a:rPr>
              <a:t>注意：仅仅等于</a:t>
            </a:r>
            <a:r>
              <a:rPr lang="en-US" altLang="zh-CN" sz="1200" b="1" dirty="0">
                <a:latin typeface="黑体" panose="02010609060101010101" pitchFamily="2" charset="-122"/>
              </a:rPr>
              <a:t>0</a:t>
            </a:r>
            <a:r>
              <a:rPr lang="zh-CN" altLang="en-US" sz="1200" b="1" dirty="0">
                <a:latin typeface="黑体" panose="02010609060101010101" pitchFamily="2" charset="-122"/>
              </a:rPr>
              <a:t>不够，</a:t>
            </a:r>
            <a:r>
              <a:rPr lang="zh-CN" altLang="en-US" sz="1200" b="1" dirty="0">
                <a:solidFill>
                  <a:srgbClr val="C00000"/>
                </a:solidFill>
                <a:latin typeface="黑体" panose="02010609060101010101" pitchFamily="2" charset="-122"/>
              </a:rPr>
              <a:t>常数函数</a:t>
            </a:r>
            <a:endParaRPr lang="zh-CN" altLang="en-US" sz="1200" b="1" dirty="0">
              <a:solidFill>
                <a:srgbClr val="C00000"/>
              </a:solidFill>
              <a:latin typeface="黑体" panose="02010609060101010101" pitchFamily="2" charset="-122"/>
            </a:endParaRPr>
          </a:p>
          <a:p>
            <a:pPr>
              <a:lnSpc>
                <a:spcPct val="120000"/>
              </a:lnSpc>
            </a:pPr>
            <a:r>
              <a:rPr lang="zh-CN" altLang="en-US" sz="1200" b="1" dirty="0">
                <a:solidFill>
                  <a:srgbClr val="C00000"/>
                </a:solidFill>
                <a:latin typeface="黑体" panose="02010609060101010101" pitchFamily="2" charset="-122"/>
              </a:rPr>
              <a:t>也为</a:t>
            </a:r>
            <a:r>
              <a:rPr lang="en-US" altLang="zh-CN" sz="1200" b="1" dirty="0">
                <a:solidFill>
                  <a:srgbClr val="C00000"/>
                </a:solidFill>
                <a:latin typeface="黑体" panose="02010609060101010101" pitchFamily="2" charset="-122"/>
              </a:rPr>
              <a:t>0</a:t>
            </a:r>
            <a:r>
              <a:rPr lang="zh-CN" altLang="en-US" sz="1200" b="1" dirty="0">
                <a:latin typeface="黑体" panose="02010609060101010101" pitchFamily="2" charset="-122"/>
              </a:rPr>
              <a:t>，必须存在符号改变</a:t>
            </a:r>
            <a:endParaRPr lang="zh-CN" altLang="en-US" sz="1200" b="1" dirty="0">
              <a:latin typeface="黑体" panose="02010609060101010101" pitchFamily="2" charset="-122"/>
            </a:endParaRPr>
          </a:p>
        </p:txBody>
      </p:sp>
      <p:sp>
        <p:nvSpPr>
          <p:cNvPr id="16" name="TextBox 81"/>
          <p:cNvSpPr txBox="1"/>
          <p:nvPr/>
        </p:nvSpPr>
        <p:spPr>
          <a:xfrm>
            <a:off x="537845" y="39687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微分算子检测边缘：一维信号</a:t>
            </a:r>
            <a:endParaRPr lang="zh-CN" altLang="en-US" sz="2400" b="1" dirty="0" smtClean="0">
              <a:solidFill>
                <a:srgbClr val="1399EE"/>
              </a:solidFill>
              <a:latin typeface="+mn-ea"/>
              <a:cs typeface="Glegoo"/>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800"/>
                                        <p:tgtEl>
                                          <p:spTgt spid="16"/>
                                        </p:tgtEl>
                                        <p:attrNameLst>
                                          <p:attrName>ppt_y</p:attrName>
                                        </p:attrNameLst>
                                      </p:cBhvr>
                                      <p:tavLst>
                                        <p:tav tm="0">
                                          <p:val>
                                            <p:strVal val="#ppt_y+#ppt_h*1.125000"/>
                                          </p:val>
                                        </p:tav>
                                        <p:tav tm="100000">
                                          <p:val>
                                            <p:strVal val="#ppt_y"/>
                                          </p:val>
                                        </p:tav>
                                      </p:tavLst>
                                    </p:anim>
                                    <p:animEffect transition="in" filter="wipe(up)">
                                      <p:cBhvr>
                                        <p:cTn id="8" dur="8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906645" cy="460375"/>
          </a:xfrm>
          <a:prstGeom prst="rect">
            <a:avLst/>
          </a:prstGeom>
          <a:noFill/>
        </p:spPr>
        <p:txBody>
          <a:bodyPr wrap="square" rtlCol="0">
            <a:spAutoFit/>
          </a:bodyPr>
          <a:p>
            <a:pPr algn="l"/>
            <a:r>
              <a:rPr lang="zh-CN" altLang="en-US" sz="2400" b="1" dirty="0" smtClean="0">
                <a:solidFill>
                  <a:srgbClr val="1399EE"/>
                </a:solidFill>
                <a:latin typeface="+mn-ea"/>
                <a:cs typeface="Glegoo"/>
              </a:rPr>
              <a:t>微分算子检测边缘：一维信号</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991870" y="1573530"/>
            <a:ext cx="7340600" cy="291592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　由上述分析可以得出以下结论：  </a:t>
            </a:r>
            <a:r>
              <a:rPr lang="zh-CN" altLang="en-US" sz="1800" dirty="0">
                <a:solidFill>
                  <a:srgbClr val="C00000"/>
                </a:solidFill>
                <a:latin typeface="Book Antiqua" pitchFamily="18" charset="0"/>
                <a:cs typeface="+mn-cs"/>
                <a:sym typeface="+mn-ea"/>
              </a:rPr>
              <a:t>一阶导数的幅度值可用来检测边缘的存在</a:t>
            </a:r>
            <a:r>
              <a:rPr lang="zh-CN" altLang="en-US" sz="1800" dirty="0">
                <a:latin typeface="Book Antiqua" pitchFamily="18" charset="0"/>
                <a:cs typeface="+mn-cs"/>
                <a:sym typeface="+mn-ea"/>
              </a:rPr>
              <a:t>；  通过检测</a:t>
            </a:r>
            <a:r>
              <a:rPr lang="zh-CN" altLang="en-US" sz="1800" dirty="0">
                <a:solidFill>
                  <a:srgbClr val="C00000"/>
                </a:solidFill>
                <a:latin typeface="Book Antiqua" pitchFamily="18" charset="0"/>
                <a:cs typeface="+mn-cs"/>
                <a:sym typeface="+mn-ea"/>
              </a:rPr>
              <a:t>二阶导数的过零点可以确定边缘的中心位置</a:t>
            </a:r>
            <a:r>
              <a:rPr lang="zh-CN" altLang="en-US" sz="1800" dirty="0">
                <a:latin typeface="Book Antiqua" pitchFamily="18" charset="0"/>
                <a:cs typeface="+mn-cs"/>
                <a:sym typeface="+mn-ea"/>
              </a:rPr>
              <a:t>；  利用</a:t>
            </a:r>
            <a:r>
              <a:rPr lang="zh-CN" altLang="en-US" sz="1800" dirty="0">
                <a:solidFill>
                  <a:srgbClr val="C00000"/>
                </a:solidFill>
                <a:latin typeface="Book Antiqua" pitchFamily="18" charset="0"/>
                <a:cs typeface="+mn-cs"/>
                <a:sym typeface="+mn-ea"/>
              </a:rPr>
              <a:t>二阶导数在过零点附近的符号可以确定边缘像素位于边缘的暗区还是亮区</a:t>
            </a:r>
            <a:r>
              <a:rPr lang="zh-CN" altLang="en-US" sz="1800" dirty="0">
                <a:latin typeface="Book Antiqua" pitchFamily="18" charset="0"/>
                <a:cs typeface="+mn-cs"/>
                <a:sym typeface="+mn-ea"/>
              </a:rPr>
              <a:t>。另外，</a:t>
            </a:r>
            <a:r>
              <a:rPr lang="zh-CN" altLang="en-US" sz="1800" dirty="0">
                <a:solidFill>
                  <a:srgbClr val="C00000"/>
                </a:solidFill>
                <a:latin typeface="Book Antiqua" pitchFamily="18" charset="0"/>
                <a:cs typeface="+mn-cs"/>
                <a:sym typeface="+mn-ea"/>
              </a:rPr>
              <a:t>一阶导数和二阶导数对噪声非常敏感</a:t>
            </a:r>
            <a:r>
              <a:rPr lang="zh-CN" altLang="en-US" sz="1800" dirty="0">
                <a:latin typeface="Book Antiqua" pitchFamily="18" charset="0"/>
                <a:cs typeface="+mn-cs"/>
                <a:sym typeface="+mn-ea"/>
              </a:rPr>
              <a:t>，尤其是二阶导数。因此，在边缘检测之前应考虑</a:t>
            </a:r>
            <a:r>
              <a:rPr lang="zh-CN" altLang="en-US" sz="1800" dirty="0">
                <a:solidFill>
                  <a:srgbClr val="C00000"/>
                </a:solidFill>
                <a:latin typeface="Book Antiqua" pitchFamily="18" charset="0"/>
                <a:cs typeface="+mn-cs"/>
                <a:sym typeface="+mn-ea"/>
              </a:rPr>
              <a:t>图像平滑，减弱噪声</a:t>
            </a:r>
            <a:r>
              <a:rPr lang="zh-CN" altLang="en-US" sz="1800" dirty="0">
                <a:latin typeface="Book Antiqua" pitchFamily="18" charset="0"/>
                <a:cs typeface="+mn-cs"/>
                <a:sym typeface="+mn-ea"/>
              </a:rPr>
              <a:t>的影响。</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Box 81"/>
          <p:cNvSpPr txBox="1"/>
          <p:nvPr/>
        </p:nvSpPr>
        <p:spPr>
          <a:xfrm>
            <a:off x="537845" y="39687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微分算子检测边缘：二维信号</a:t>
            </a:r>
            <a:endParaRPr lang="zh-CN" altLang="en-US" sz="2400" b="1" dirty="0" smtClean="0">
              <a:solidFill>
                <a:srgbClr val="1399EE"/>
              </a:solidFill>
              <a:latin typeface="+mn-ea"/>
              <a:cs typeface="Glegoo"/>
            </a:endParaRPr>
          </a:p>
        </p:txBody>
      </p:sp>
      <p:graphicFrame>
        <p:nvGraphicFramePr>
          <p:cNvPr id="2050" name="Object 12"/>
          <p:cNvGraphicFramePr>
            <a:graphicFrameLocks noChangeAspect="1"/>
          </p:cNvGraphicFramePr>
          <p:nvPr/>
        </p:nvGraphicFramePr>
        <p:xfrm>
          <a:off x="732155" y="1400810"/>
          <a:ext cx="6442710" cy="400685"/>
        </p:xfrm>
        <a:graphic>
          <a:graphicData uri="http://schemas.openxmlformats.org/presentationml/2006/ole">
            <mc:AlternateContent xmlns:mc="http://schemas.openxmlformats.org/markup-compatibility/2006">
              <mc:Choice xmlns:v="urn:schemas-microsoft-com:vml" Requires="v">
                <p:oleObj spid="_x0000_s3077" name="" r:id="rId1" imgW="2692400" imgH="203200" progId="Equation.DSMT4">
                  <p:embed/>
                </p:oleObj>
              </mc:Choice>
              <mc:Fallback>
                <p:oleObj name="" r:id="rId1" imgW="2692400" imgH="203200" progId="Equation.DSMT4">
                  <p:embed/>
                  <p:pic>
                    <p:nvPicPr>
                      <p:cNvPr id="0" name="图片 3076"/>
                      <p:cNvPicPr/>
                      <p:nvPr/>
                    </p:nvPicPr>
                    <p:blipFill>
                      <a:blip r:embed="rId2">
                        <a:biLevel thresh="50000"/>
                        <a:grayscl/>
                        <a:lum bright="70001" contrast="-70000"/>
                      </a:blip>
                      <a:stretch>
                        <a:fillRect/>
                      </a:stretch>
                    </p:blipFill>
                    <p:spPr>
                      <a:xfrm>
                        <a:off x="732155" y="1400810"/>
                        <a:ext cx="6442710" cy="400685"/>
                      </a:xfrm>
                      <a:prstGeom prst="rect">
                        <a:avLst/>
                      </a:prstGeom>
                      <a:noFill/>
                      <a:ln w="38100">
                        <a:noFill/>
                        <a:miter/>
                      </a:ln>
                    </p:spPr>
                  </p:pic>
                </p:oleObj>
              </mc:Fallback>
            </mc:AlternateContent>
          </a:graphicData>
        </a:graphic>
      </p:graphicFrame>
      <p:sp>
        <p:nvSpPr>
          <p:cNvPr id="2057" name="Text Box 18"/>
          <p:cNvSpPr txBox="1"/>
          <p:nvPr/>
        </p:nvSpPr>
        <p:spPr>
          <a:xfrm rot="10800000" flipV="1">
            <a:off x="732155" y="1032510"/>
            <a:ext cx="2483485" cy="368300"/>
          </a:xfrm>
          <a:prstGeom prst="rect">
            <a:avLst/>
          </a:prstGeom>
          <a:noFill/>
          <a:ln w="9525">
            <a:noFill/>
          </a:ln>
        </p:spPr>
        <p:txBody>
          <a:bodyPr wrap="square">
            <a:spAutoFit/>
          </a:bodyPr>
          <a:p>
            <a:r>
              <a:rPr lang="zh-CN" altLang="en-US" b="1" dirty="0">
                <a:solidFill>
                  <a:schemeClr val="tx1">
                    <a:lumMod val="75000"/>
                    <a:lumOff val="25000"/>
                  </a:schemeClr>
                </a:solidFill>
                <a:latin typeface="Times New Roman" panose="02020603050405020304" pitchFamily="18" charset="0"/>
              </a:rPr>
              <a:t>一阶导数的极大值点：</a:t>
            </a:r>
            <a:endParaRPr lang="zh-CN" altLang="en-US" b="1" dirty="0">
              <a:solidFill>
                <a:schemeClr val="tx1">
                  <a:lumMod val="75000"/>
                  <a:lumOff val="25000"/>
                </a:schemeClr>
              </a:solidFill>
              <a:latin typeface="Times New Roman" panose="02020603050405020304" pitchFamily="18" charset="0"/>
            </a:endParaRPr>
          </a:p>
        </p:txBody>
      </p:sp>
      <p:graphicFrame>
        <p:nvGraphicFramePr>
          <p:cNvPr id="2051" name="Object 19"/>
          <p:cNvGraphicFramePr>
            <a:graphicFrameLocks noChangeAspect="1"/>
          </p:cNvGraphicFramePr>
          <p:nvPr/>
        </p:nvGraphicFramePr>
        <p:xfrm>
          <a:off x="3143885" y="1885950"/>
          <a:ext cx="2477770" cy="712470"/>
        </p:xfrm>
        <a:graphic>
          <a:graphicData uri="http://schemas.openxmlformats.org/presentationml/2006/ole">
            <mc:AlternateContent xmlns:mc="http://schemas.openxmlformats.org/markup-compatibility/2006">
              <mc:Choice xmlns:v="urn:schemas-microsoft-com:vml" Requires="v">
                <p:oleObj spid="_x0000_s3076" name="" r:id="rId3" imgW="1219200" imgH="419100" progId="Equation.DSMT4">
                  <p:embed/>
                </p:oleObj>
              </mc:Choice>
              <mc:Fallback>
                <p:oleObj name="" r:id="rId3" imgW="1219200" imgH="419100" progId="Equation.DSMT4">
                  <p:embed/>
                  <p:pic>
                    <p:nvPicPr>
                      <p:cNvPr id="0" name="图片 3075"/>
                      <p:cNvPicPr/>
                      <p:nvPr/>
                    </p:nvPicPr>
                    <p:blipFill>
                      <a:blip r:embed="rId4">
                        <a:biLevel thresh="50000"/>
                        <a:grayscl/>
                        <a:lum bright="70001" contrast="-70000"/>
                      </a:blip>
                      <a:stretch>
                        <a:fillRect/>
                      </a:stretch>
                    </p:blipFill>
                    <p:spPr>
                      <a:xfrm>
                        <a:off x="3143885" y="1885950"/>
                        <a:ext cx="2477770" cy="712470"/>
                      </a:xfrm>
                      <a:prstGeom prst="rect">
                        <a:avLst/>
                      </a:prstGeom>
                      <a:noFill/>
                      <a:ln w="38100">
                        <a:noFill/>
                        <a:miter/>
                      </a:ln>
                    </p:spPr>
                  </p:pic>
                </p:oleObj>
              </mc:Fallback>
            </mc:AlternateContent>
          </a:graphicData>
        </a:graphic>
      </p:graphicFrame>
      <p:sp>
        <p:nvSpPr>
          <p:cNvPr id="2059" name="Text Box 21"/>
          <p:cNvSpPr txBox="1"/>
          <p:nvPr/>
        </p:nvSpPr>
        <p:spPr>
          <a:xfrm rot="10800000" flipV="1">
            <a:off x="732155" y="1845945"/>
            <a:ext cx="2483485" cy="368300"/>
          </a:xfrm>
          <a:prstGeom prst="rect">
            <a:avLst/>
          </a:prstGeom>
          <a:noFill/>
          <a:ln w="9525">
            <a:noFill/>
          </a:ln>
        </p:spPr>
        <p:txBody>
          <a:bodyPr wrap="square">
            <a:spAutoFit/>
          </a:bodyPr>
          <a:p>
            <a:r>
              <a:rPr lang="zh-CN" altLang="en-US" b="1" dirty="0">
                <a:solidFill>
                  <a:schemeClr val="tx1">
                    <a:lumMod val="75000"/>
                    <a:lumOff val="25000"/>
                  </a:schemeClr>
                </a:solidFill>
                <a:latin typeface="Times New Roman" panose="02020603050405020304" pitchFamily="18" charset="0"/>
              </a:rPr>
              <a:t>其中，图像梯度向量：</a:t>
            </a:r>
            <a:endParaRPr lang="zh-CN" altLang="en-US" b="1" dirty="0">
              <a:solidFill>
                <a:schemeClr val="tx1">
                  <a:lumMod val="75000"/>
                  <a:lumOff val="25000"/>
                </a:schemeClr>
              </a:solidFill>
              <a:latin typeface="Times New Roman" panose="02020603050405020304" pitchFamily="18" charset="0"/>
            </a:endParaRPr>
          </a:p>
        </p:txBody>
      </p:sp>
      <p:graphicFrame>
        <p:nvGraphicFramePr>
          <p:cNvPr id="2052" name="Object 22"/>
          <p:cNvGraphicFramePr>
            <a:graphicFrameLocks noChangeAspect="1"/>
          </p:cNvGraphicFramePr>
          <p:nvPr/>
        </p:nvGraphicFramePr>
        <p:xfrm>
          <a:off x="935355" y="3883025"/>
          <a:ext cx="3265170" cy="746760"/>
        </p:xfrm>
        <a:graphic>
          <a:graphicData uri="http://schemas.openxmlformats.org/presentationml/2006/ole">
            <mc:AlternateContent xmlns:mc="http://schemas.openxmlformats.org/markup-compatibility/2006">
              <mc:Choice xmlns:v="urn:schemas-microsoft-com:vml" Requires="v">
                <p:oleObj spid="_x0000_s3078" name="" r:id="rId5" imgW="1701800" imgH="469900" progId="Equation.DSMT4">
                  <p:embed/>
                </p:oleObj>
              </mc:Choice>
              <mc:Fallback>
                <p:oleObj name="" r:id="rId5" imgW="1701800" imgH="469900" progId="Equation.DSMT4">
                  <p:embed/>
                  <p:pic>
                    <p:nvPicPr>
                      <p:cNvPr id="0" name="图片 3077"/>
                      <p:cNvPicPr/>
                      <p:nvPr/>
                    </p:nvPicPr>
                    <p:blipFill>
                      <a:blip r:embed="rId6">
                        <a:biLevel thresh="50000"/>
                        <a:grayscl/>
                        <a:lum bright="70001" contrast="-70000"/>
                      </a:blip>
                      <a:stretch>
                        <a:fillRect/>
                      </a:stretch>
                    </p:blipFill>
                    <p:spPr>
                      <a:xfrm>
                        <a:off x="935355" y="3883025"/>
                        <a:ext cx="3265170" cy="746760"/>
                      </a:xfrm>
                      <a:prstGeom prst="rect">
                        <a:avLst/>
                      </a:prstGeom>
                      <a:solidFill>
                        <a:schemeClr val="tx1"/>
                      </a:solidFill>
                      <a:ln w="38100">
                        <a:noFill/>
                        <a:miter/>
                      </a:ln>
                    </p:spPr>
                  </p:pic>
                </p:oleObj>
              </mc:Fallback>
            </mc:AlternateContent>
          </a:graphicData>
        </a:graphic>
      </p:graphicFrame>
      <p:sp>
        <p:nvSpPr>
          <p:cNvPr id="2061" name="Text Box 24"/>
          <p:cNvSpPr txBox="1"/>
          <p:nvPr/>
        </p:nvSpPr>
        <p:spPr>
          <a:xfrm rot="10800000" flipV="1">
            <a:off x="819150" y="3182620"/>
            <a:ext cx="2718435" cy="368300"/>
          </a:xfrm>
          <a:prstGeom prst="rect">
            <a:avLst/>
          </a:prstGeom>
          <a:noFill/>
          <a:ln w="9525">
            <a:noFill/>
          </a:ln>
        </p:spPr>
        <p:txBody>
          <a:bodyPr wrap="square">
            <a:spAutoFit/>
          </a:bodyPr>
          <a:p>
            <a:r>
              <a:rPr lang="zh-CN" altLang="en-US" b="1" dirty="0">
                <a:solidFill>
                  <a:schemeClr val="tx1">
                    <a:lumMod val="75000"/>
                    <a:lumOff val="25000"/>
                  </a:schemeClr>
                </a:solidFill>
                <a:latin typeface="Times New Roman" panose="02020603050405020304" pitchFamily="18" charset="0"/>
              </a:rPr>
              <a:t>梯度幅值表示边缘的强弱</a:t>
            </a:r>
            <a:endParaRPr lang="zh-CN" altLang="en-US" b="1" dirty="0">
              <a:solidFill>
                <a:schemeClr val="tx1">
                  <a:lumMod val="75000"/>
                  <a:lumOff val="25000"/>
                </a:schemeClr>
              </a:solidFill>
              <a:latin typeface="Times New Roman" panose="02020603050405020304" pitchFamily="18" charset="0"/>
            </a:endParaRPr>
          </a:p>
        </p:txBody>
      </p:sp>
      <p:graphicFrame>
        <p:nvGraphicFramePr>
          <p:cNvPr id="2053" name="Object 26"/>
          <p:cNvGraphicFramePr>
            <a:graphicFrameLocks noChangeAspect="1"/>
          </p:cNvGraphicFramePr>
          <p:nvPr/>
        </p:nvGraphicFramePr>
        <p:xfrm>
          <a:off x="4443095" y="3883025"/>
          <a:ext cx="2731770" cy="598805"/>
        </p:xfrm>
        <a:graphic>
          <a:graphicData uri="http://schemas.openxmlformats.org/presentationml/2006/ole">
            <mc:AlternateContent xmlns:mc="http://schemas.openxmlformats.org/markup-compatibility/2006">
              <mc:Choice xmlns:v="urn:schemas-microsoft-com:vml" Requires="v">
                <p:oleObj spid="_x0000_s3079" name="" r:id="rId7" imgW="1600200" imgH="419100" progId="Equation.DSMT4">
                  <p:embed/>
                </p:oleObj>
              </mc:Choice>
              <mc:Fallback>
                <p:oleObj name="" r:id="rId7" imgW="1600200" imgH="419100" progId="Equation.DSMT4">
                  <p:embed/>
                  <p:pic>
                    <p:nvPicPr>
                      <p:cNvPr id="0" name="图片 3078"/>
                      <p:cNvPicPr/>
                      <p:nvPr/>
                    </p:nvPicPr>
                    <p:blipFill>
                      <a:blip r:embed="rId8">
                        <a:biLevel thresh="50000"/>
                        <a:grayscl/>
                        <a:lum bright="70001" contrast="-70000"/>
                      </a:blip>
                      <a:stretch>
                        <a:fillRect/>
                      </a:stretch>
                    </p:blipFill>
                    <p:spPr>
                      <a:xfrm>
                        <a:off x="4443095" y="3883025"/>
                        <a:ext cx="2731770" cy="598805"/>
                      </a:xfrm>
                      <a:prstGeom prst="rect">
                        <a:avLst/>
                      </a:prstGeom>
                      <a:solidFill>
                        <a:schemeClr val="tx1"/>
                      </a:solidFill>
                      <a:ln w="38100">
                        <a:noFill/>
                        <a:miter/>
                      </a:ln>
                    </p:spPr>
                  </p:pic>
                </p:oleObj>
              </mc:Fallback>
            </mc:AlternateContent>
          </a:graphicData>
        </a:graphic>
      </p:graphicFrame>
      <p:sp>
        <p:nvSpPr>
          <p:cNvPr id="2062" name="Text Box 25"/>
          <p:cNvSpPr txBox="1"/>
          <p:nvPr/>
        </p:nvSpPr>
        <p:spPr>
          <a:xfrm>
            <a:off x="4371023" y="3138170"/>
            <a:ext cx="4779962" cy="457200"/>
          </a:xfrm>
          <a:prstGeom prst="rect">
            <a:avLst/>
          </a:prstGeom>
          <a:noFill/>
          <a:ln w="9525">
            <a:noFill/>
          </a:ln>
        </p:spPr>
        <p:txBody>
          <a:bodyPr wrap="none">
            <a:spAutoFit/>
          </a:bodyPr>
          <a:p>
            <a:r>
              <a:rPr lang="zh-CN" altLang="en-US" b="1" dirty="0">
                <a:solidFill>
                  <a:schemeClr val="tx1">
                    <a:lumMod val="75000"/>
                    <a:lumOff val="25000"/>
                  </a:schemeClr>
                </a:solidFill>
                <a:latin typeface="Times New Roman" panose="02020603050405020304" pitchFamily="18" charset="0"/>
              </a:rPr>
              <a:t>梯度方向代表灰度变化最快的方向</a:t>
            </a:r>
            <a:endParaRPr lang="zh-CN" altLang="en-US" b="1" dirty="0">
              <a:solidFill>
                <a:schemeClr val="tx1">
                  <a:lumMod val="75000"/>
                  <a:lumOff val="25000"/>
                </a:schemeClr>
              </a:solidFill>
              <a:latin typeface="Times New Roman" panose="02020603050405020304" pitchFamily="18" charset="0"/>
            </a:endParaRPr>
          </a:p>
        </p:txBody>
      </p:sp>
      <p:sp>
        <p:nvSpPr>
          <p:cNvPr id="2" name="文本框 1"/>
          <p:cNvSpPr txBox="1"/>
          <p:nvPr/>
        </p:nvSpPr>
        <p:spPr>
          <a:xfrm>
            <a:off x="819150" y="2598420"/>
            <a:ext cx="7335520" cy="368300"/>
          </a:xfrm>
          <a:prstGeom prst="rect">
            <a:avLst/>
          </a:prstGeom>
          <a:noFill/>
        </p:spPr>
        <p:txBody>
          <a:bodyPr wrap="square" rtlCol="0" anchor="t">
            <a:spAutoFit/>
          </a:bodyPr>
          <a:p>
            <a:r>
              <a:rPr lang="en-US" altLang="zh-CN">
                <a:solidFill>
                  <a:schemeClr val="bg1">
                    <a:lumMod val="50000"/>
                  </a:schemeClr>
                </a:solidFill>
              </a:rPr>
              <a:t>(</a:t>
            </a:r>
            <a:r>
              <a:rPr lang="zh-CN" altLang="en-US">
                <a:solidFill>
                  <a:schemeClr val="bg1">
                    <a:lumMod val="50000"/>
                  </a:schemeClr>
                </a:solidFill>
              </a:rPr>
              <a:t>梯度一词有时用于斜度，也就是一个曲面沿着给定方向的倾斜程度。</a:t>
            </a:r>
            <a:r>
              <a:rPr lang="en-US" altLang="zh-CN">
                <a:solidFill>
                  <a:schemeClr val="bg1">
                    <a:lumMod val="50000"/>
                  </a:schemeClr>
                </a:solidFill>
              </a:rPr>
              <a:t>)</a:t>
            </a:r>
            <a:endParaRPr lang="en-US" altLang="zh-CN">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800"/>
                                        <p:tgtEl>
                                          <p:spTgt spid="16"/>
                                        </p:tgtEl>
                                        <p:attrNameLst>
                                          <p:attrName>ppt_y</p:attrName>
                                        </p:attrNameLst>
                                      </p:cBhvr>
                                      <p:tavLst>
                                        <p:tav tm="0">
                                          <p:val>
                                            <p:strVal val="#ppt_y+#ppt_h*1.125000"/>
                                          </p:val>
                                        </p:tav>
                                        <p:tav tm="100000">
                                          <p:val>
                                            <p:strVal val="#ppt_y"/>
                                          </p:val>
                                        </p:tav>
                                      </p:tavLst>
                                    </p:anim>
                                    <p:animEffect transition="in" filter="wipe(up)">
                                      <p:cBhvr>
                                        <p:cTn id="8" dur="8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Box 81"/>
          <p:cNvSpPr txBox="1"/>
          <p:nvPr/>
        </p:nvSpPr>
        <p:spPr>
          <a:xfrm>
            <a:off x="537845" y="39687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微分算子检测边缘：二维信号</a:t>
            </a:r>
            <a:endParaRPr lang="zh-CN" altLang="en-US" sz="2400" b="1" dirty="0" smtClean="0">
              <a:solidFill>
                <a:srgbClr val="1399EE"/>
              </a:solidFill>
              <a:latin typeface="+mn-ea"/>
              <a:cs typeface="Glegoo"/>
            </a:endParaRPr>
          </a:p>
        </p:txBody>
      </p:sp>
      <p:graphicFrame>
        <p:nvGraphicFramePr>
          <p:cNvPr id="3074" name="Object 6"/>
          <p:cNvGraphicFramePr>
            <a:graphicFrameLocks noChangeAspect="1"/>
          </p:cNvGraphicFramePr>
          <p:nvPr/>
        </p:nvGraphicFramePr>
        <p:xfrm>
          <a:off x="788670" y="1715770"/>
          <a:ext cx="7708900" cy="560705"/>
        </p:xfrm>
        <a:graphic>
          <a:graphicData uri="http://schemas.openxmlformats.org/presentationml/2006/ole">
            <mc:AlternateContent xmlns:mc="http://schemas.openxmlformats.org/markup-compatibility/2006">
              <mc:Choice xmlns:v="urn:schemas-microsoft-com:vml" Requires="v">
                <p:oleObj spid="_x0000_s3082" name="" r:id="rId1" imgW="2755900" imgH="203200" progId="Equation.DSMT4">
                  <p:embed/>
                </p:oleObj>
              </mc:Choice>
              <mc:Fallback>
                <p:oleObj name="" r:id="rId1" imgW="2755900" imgH="203200" progId="Equation.DSMT4">
                  <p:embed/>
                  <p:pic>
                    <p:nvPicPr>
                      <p:cNvPr id="0" name="图片 3081"/>
                      <p:cNvPicPr/>
                      <p:nvPr/>
                    </p:nvPicPr>
                    <p:blipFill>
                      <a:blip r:embed="rId2">
                        <a:biLevel thresh="50000"/>
                        <a:grayscl/>
                      </a:blip>
                      <a:stretch>
                        <a:fillRect/>
                      </a:stretch>
                    </p:blipFill>
                    <p:spPr>
                      <a:xfrm>
                        <a:off x="788670" y="1715770"/>
                        <a:ext cx="7708900" cy="560705"/>
                      </a:xfrm>
                      <a:prstGeom prst="rect">
                        <a:avLst/>
                      </a:prstGeom>
                      <a:solidFill>
                        <a:schemeClr val="bg1"/>
                      </a:solidFill>
                      <a:ln w="38100">
                        <a:noFill/>
                        <a:miter/>
                      </a:ln>
                    </p:spPr>
                  </p:pic>
                </p:oleObj>
              </mc:Fallback>
            </mc:AlternateContent>
          </a:graphicData>
        </a:graphic>
      </p:graphicFrame>
      <p:sp>
        <p:nvSpPr>
          <p:cNvPr id="2" name="Text Box 7"/>
          <p:cNvSpPr txBox="1"/>
          <p:nvPr/>
        </p:nvSpPr>
        <p:spPr>
          <a:xfrm>
            <a:off x="537528" y="1258570"/>
            <a:ext cx="2941637" cy="457200"/>
          </a:xfrm>
          <a:prstGeom prst="rect">
            <a:avLst/>
          </a:prstGeom>
          <a:noFill/>
          <a:ln w="9525">
            <a:noFill/>
          </a:ln>
        </p:spPr>
        <p:txBody>
          <a:bodyPr wrap="none">
            <a:spAutoFit/>
          </a:bodyPr>
          <a:p>
            <a:r>
              <a:rPr lang="zh-CN" altLang="en-US" b="1" dirty="0">
                <a:solidFill>
                  <a:schemeClr val="tx1">
                    <a:lumMod val="75000"/>
                    <a:lumOff val="25000"/>
                  </a:schemeClr>
                </a:solidFill>
                <a:latin typeface="Times New Roman" panose="02020603050405020304" pitchFamily="18" charset="0"/>
              </a:rPr>
              <a:t>二阶导数的过零点：</a:t>
            </a:r>
            <a:endParaRPr lang="zh-CN" altLang="en-US" b="1" dirty="0">
              <a:solidFill>
                <a:schemeClr val="tx1">
                  <a:lumMod val="75000"/>
                  <a:lumOff val="25000"/>
                </a:schemeClr>
              </a:solidFill>
              <a:latin typeface="Times New Roman" panose="02020603050405020304" pitchFamily="18" charset="0"/>
            </a:endParaRPr>
          </a:p>
        </p:txBody>
      </p:sp>
      <p:graphicFrame>
        <p:nvGraphicFramePr>
          <p:cNvPr id="3075" name="Object 9"/>
          <p:cNvGraphicFramePr>
            <a:graphicFrameLocks noChangeAspect="1"/>
          </p:cNvGraphicFramePr>
          <p:nvPr/>
        </p:nvGraphicFramePr>
        <p:xfrm>
          <a:off x="788670" y="3118485"/>
          <a:ext cx="2726055" cy="908050"/>
        </p:xfrm>
        <a:graphic>
          <a:graphicData uri="http://schemas.openxmlformats.org/presentationml/2006/ole">
            <mc:AlternateContent xmlns:mc="http://schemas.openxmlformats.org/markup-compatibility/2006">
              <mc:Choice xmlns:v="urn:schemas-microsoft-com:vml" Requires="v">
                <p:oleObj spid="_x0000_s3" name="" r:id="rId3" imgW="1345565" imgH="444500" progId="Equation.DSMT4">
                  <p:embed/>
                </p:oleObj>
              </mc:Choice>
              <mc:Fallback>
                <p:oleObj name="" r:id="rId3" imgW="1345565" imgH="444500" progId="Equation.DSMT4">
                  <p:embed/>
                  <p:pic>
                    <p:nvPicPr>
                      <p:cNvPr id="0" name="图片 1"/>
                      <p:cNvPicPr/>
                      <p:nvPr/>
                    </p:nvPicPr>
                    <p:blipFill>
                      <a:blip r:embed="rId4">
                        <a:biLevel thresh="50000"/>
                        <a:grayscl/>
                        <a:lum bright="6000" contrast="4000"/>
                      </a:blip>
                      <a:stretch>
                        <a:fillRect/>
                      </a:stretch>
                    </p:blipFill>
                    <p:spPr>
                      <a:xfrm>
                        <a:off x="788670" y="3118485"/>
                        <a:ext cx="2726055" cy="908050"/>
                      </a:xfrm>
                      <a:prstGeom prst="rect">
                        <a:avLst/>
                      </a:prstGeom>
                      <a:solidFill>
                        <a:schemeClr val="bg1"/>
                      </a:solidFill>
                      <a:ln w="38100">
                        <a:noFill/>
                        <a:miter/>
                      </a:ln>
                    </p:spPr>
                  </p:pic>
                </p:oleObj>
              </mc:Fallback>
            </mc:AlternateContent>
          </a:graphicData>
        </a:graphic>
      </p:graphicFrame>
      <p:sp>
        <p:nvSpPr>
          <p:cNvPr id="3081" name="Text Box 11"/>
          <p:cNvSpPr txBox="1"/>
          <p:nvPr/>
        </p:nvSpPr>
        <p:spPr>
          <a:xfrm>
            <a:off x="537528" y="2620010"/>
            <a:ext cx="2328862" cy="457200"/>
          </a:xfrm>
          <a:prstGeom prst="rect">
            <a:avLst/>
          </a:prstGeom>
          <a:noFill/>
          <a:ln w="9525">
            <a:noFill/>
          </a:ln>
        </p:spPr>
        <p:txBody>
          <a:bodyPr wrap="none">
            <a:spAutoFit/>
          </a:bodyPr>
          <a:p>
            <a:r>
              <a:rPr lang="zh-CN" altLang="en-US" b="1" dirty="0">
                <a:solidFill>
                  <a:schemeClr val="tx1">
                    <a:lumMod val="75000"/>
                    <a:lumOff val="25000"/>
                  </a:schemeClr>
                </a:solidFill>
                <a:latin typeface="Times New Roman" panose="02020603050405020304" pitchFamily="18" charset="0"/>
              </a:rPr>
              <a:t>拉普拉斯算子：</a:t>
            </a:r>
            <a:endParaRPr lang="zh-CN" altLang="en-US" b="1" dirty="0">
              <a:solidFill>
                <a:schemeClr val="tx1">
                  <a:lumMod val="75000"/>
                  <a:lumOff val="25000"/>
                </a:schemeClr>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800"/>
                                        <p:tgtEl>
                                          <p:spTgt spid="16"/>
                                        </p:tgtEl>
                                        <p:attrNameLst>
                                          <p:attrName>ppt_y</p:attrName>
                                        </p:attrNameLst>
                                      </p:cBhvr>
                                      <p:tavLst>
                                        <p:tav tm="0">
                                          <p:val>
                                            <p:strVal val="#ppt_y+#ppt_h*1.125000"/>
                                          </p:val>
                                        </p:tav>
                                        <p:tav tm="100000">
                                          <p:val>
                                            <p:strVal val="#ppt_y"/>
                                          </p:val>
                                        </p:tav>
                                      </p:tavLst>
                                    </p:anim>
                                    <p:animEffect transition="in" filter="wipe(up)">
                                      <p:cBhvr>
                                        <p:cTn id="8" dur="8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202430" cy="460375"/>
          </a:xfrm>
          <a:prstGeom prst="rect">
            <a:avLst/>
          </a:prstGeom>
          <a:noFill/>
        </p:spPr>
        <p:txBody>
          <a:bodyPr wrap="square" rtlCol="0">
            <a:spAutoFit/>
          </a:bodyPr>
          <a:p>
            <a:pPr algn="l"/>
            <a:r>
              <a:rPr lang="zh-CN" altLang="en-US" sz="2400" b="1" dirty="0" smtClean="0">
                <a:solidFill>
                  <a:srgbClr val="1399EE"/>
                </a:solidFill>
                <a:latin typeface="+mn-ea"/>
                <a:cs typeface="Glegoo"/>
              </a:rPr>
              <a:t>在数字图像上计算梯度</a:t>
            </a:r>
            <a:endParaRPr lang="zh-CN" altLang="en-US" sz="2400" b="1" dirty="0" smtClean="0">
              <a:solidFill>
                <a:srgbClr val="1399EE"/>
              </a:solidFill>
              <a:latin typeface="+mn-ea"/>
              <a:cs typeface="Glegoo"/>
            </a:endParaRPr>
          </a:p>
        </p:txBody>
      </p:sp>
      <p:sp>
        <p:nvSpPr>
          <p:cNvPr id="4101" name="Rectangle 3"/>
          <p:cNvSpPr>
            <a:spLocks noGrp="1"/>
          </p:cNvSpPr>
          <p:nvPr>
            <p:ph type="body" sz="half" idx="1"/>
          </p:nvPr>
        </p:nvSpPr>
        <p:spPr>
          <a:xfrm>
            <a:off x="457200" y="1276350"/>
            <a:ext cx="4067810" cy="313055"/>
          </a:xfrm>
        </p:spPr>
        <p:txBody>
          <a:bodyPr vert="horz" wrap="square" lIns="91440" tIns="45720" rIns="91440" bIns="45720" anchor="t">
            <a:normAutofit fontScale="25000"/>
          </a:bodyPr>
          <a:p>
            <a:pPr eaLnBrk="1" hangingPunct="1"/>
            <a:r>
              <a:rPr lang="zh-CN" altLang="en-US" sz="6600" dirty="0">
                <a:solidFill>
                  <a:schemeClr val="tx1">
                    <a:lumMod val="75000"/>
                    <a:lumOff val="25000"/>
                  </a:schemeClr>
                </a:solidFill>
                <a:ea typeface="黑体" panose="02010609060101010101" pitchFamily="2" charset="-122"/>
              </a:rPr>
              <a:t>一维的情况</a:t>
            </a:r>
            <a:r>
              <a:rPr lang="zh-CN" altLang="en-US" sz="6600" dirty="0">
                <a:solidFill>
                  <a:schemeClr val="tx1">
                    <a:lumMod val="75000"/>
                    <a:lumOff val="25000"/>
                  </a:schemeClr>
                </a:solidFill>
              </a:rPr>
              <a:t>：</a:t>
            </a:r>
            <a:endParaRPr lang="zh-CN" altLang="en-US" sz="6600" dirty="0">
              <a:solidFill>
                <a:schemeClr val="tx1">
                  <a:lumMod val="75000"/>
                  <a:lumOff val="25000"/>
                </a:schemeClr>
              </a:solidFill>
            </a:endParaRPr>
          </a:p>
          <a:p>
            <a:pPr eaLnBrk="1" hangingPunct="1"/>
            <a:endParaRPr lang="zh-CN" altLang="en-US" sz="6600" dirty="0">
              <a:solidFill>
                <a:schemeClr val="tx1">
                  <a:lumMod val="75000"/>
                  <a:lumOff val="25000"/>
                </a:schemeClr>
              </a:solidFill>
            </a:endParaRPr>
          </a:p>
        </p:txBody>
      </p:sp>
      <p:graphicFrame>
        <p:nvGraphicFramePr>
          <p:cNvPr id="4102" name="表格 4101"/>
          <p:cNvGraphicFramePr/>
          <p:nvPr/>
        </p:nvGraphicFramePr>
        <p:xfrm>
          <a:off x="788035" y="3624580"/>
          <a:ext cx="2004060" cy="518160"/>
        </p:xfrm>
        <a:graphic>
          <a:graphicData uri="http://schemas.openxmlformats.org/drawingml/2006/table">
            <a:tbl>
              <a:tblPr/>
              <a:tblGrid>
                <a:gridCol w="668020"/>
                <a:gridCol w="668020"/>
                <a:gridCol w="668020"/>
              </a:tblGrid>
              <a:tr h="518160">
                <a:tc>
                  <a:txBody>
                    <a:bodyPr/>
                    <a:p>
                      <a:pPr lvl="0" algn="ctr" eaLnBrk="1" hangingPunct="1">
                        <a:spcBef>
                          <a:spcPct val="20000"/>
                        </a:spcBef>
                        <a:buNone/>
                      </a:pPr>
                      <a:r>
                        <a:rPr lang="en-US" altLang="zh-CN" sz="2800" dirty="0">
                          <a:solidFill>
                            <a:schemeClr val="tx1">
                              <a:lumMod val="75000"/>
                              <a:lumOff val="25000"/>
                            </a:schemeClr>
                          </a:solidFill>
                          <a:latin typeface="Times New Roman" panose="02020603050405020304" pitchFamily="18" charset="0"/>
                        </a:rPr>
                        <a:t>-1</a:t>
                      </a:r>
                      <a:endParaRPr lang="en-US" altLang="zh-CN" sz="2800" dirty="0">
                        <a:solidFill>
                          <a:schemeClr val="tx1">
                            <a:lumMod val="75000"/>
                            <a:lumOff val="25000"/>
                          </a:schemeClr>
                        </a:solidFill>
                        <a:latin typeface="Times New Roman" panose="02020603050405020304" pitchFamily="18" charset="0"/>
                      </a:endParaRPr>
                    </a:p>
                  </a:txBody>
                  <a:tcPr marT="45664" marB="4566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sz="2800" dirty="0">
                          <a:solidFill>
                            <a:schemeClr val="tx1">
                              <a:lumMod val="75000"/>
                              <a:lumOff val="25000"/>
                            </a:schemeClr>
                          </a:solidFill>
                          <a:latin typeface="Times New Roman" panose="02020603050405020304" pitchFamily="18" charset="0"/>
                        </a:rPr>
                        <a:t>0</a:t>
                      </a:r>
                      <a:endParaRPr lang="en-US" altLang="zh-CN" sz="2800" dirty="0">
                        <a:solidFill>
                          <a:schemeClr val="tx1">
                            <a:lumMod val="75000"/>
                            <a:lumOff val="25000"/>
                          </a:schemeClr>
                        </a:solidFill>
                        <a:latin typeface="Times New Roman" panose="02020603050405020304" pitchFamily="18" charset="0"/>
                      </a:endParaRPr>
                    </a:p>
                  </a:txBody>
                  <a:tcPr marT="45664" marB="4566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sz="2800" dirty="0">
                          <a:solidFill>
                            <a:schemeClr val="tx1">
                              <a:lumMod val="75000"/>
                              <a:lumOff val="25000"/>
                            </a:schemeClr>
                          </a:solidFill>
                          <a:latin typeface="Times New Roman" panose="02020603050405020304" pitchFamily="18" charset="0"/>
                        </a:rPr>
                        <a:t>1</a:t>
                      </a:r>
                      <a:endParaRPr lang="en-US" altLang="zh-CN" sz="2800" dirty="0">
                        <a:solidFill>
                          <a:schemeClr val="tx1">
                            <a:lumMod val="75000"/>
                            <a:lumOff val="25000"/>
                          </a:schemeClr>
                        </a:solidFill>
                        <a:latin typeface="Times New Roman" panose="02020603050405020304" pitchFamily="18" charset="0"/>
                      </a:endParaRPr>
                    </a:p>
                  </a:txBody>
                  <a:tcPr marT="45664" marB="4566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098" name="Object 18"/>
          <p:cNvGraphicFramePr>
            <a:graphicFrameLocks noChangeAspect="1"/>
          </p:cNvGraphicFramePr>
          <p:nvPr/>
        </p:nvGraphicFramePr>
        <p:xfrm>
          <a:off x="702945" y="1590040"/>
          <a:ext cx="3091180" cy="557530"/>
        </p:xfrm>
        <a:graphic>
          <a:graphicData uri="http://schemas.openxmlformats.org/presentationml/2006/ole">
            <mc:AlternateContent xmlns:mc="http://schemas.openxmlformats.org/markup-compatibility/2006">
              <mc:Choice xmlns:v="urn:schemas-microsoft-com:vml" Requires="v">
                <p:oleObj spid="_x0000_s3081" name="" r:id="rId1" imgW="2159000" imgH="393700" progId="Equation.DSMT4">
                  <p:embed/>
                </p:oleObj>
              </mc:Choice>
              <mc:Fallback>
                <p:oleObj name="" r:id="rId1" imgW="2159000" imgH="393700" progId="Equation.DSMT4">
                  <p:embed/>
                  <p:pic>
                    <p:nvPicPr>
                      <p:cNvPr id="0" name="图片 3080"/>
                      <p:cNvPicPr/>
                      <p:nvPr/>
                    </p:nvPicPr>
                    <p:blipFill>
                      <a:blip r:embed="rId2">
                        <a:biLevel thresh="50000"/>
                        <a:grayscl/>
                        <a:lum bright="70001" contrast="-70000"/>
                      </a:blip>
                      <a:stretch>
                        <a:fillRect/>
                      </a:stretch>
                    </p:blipFill>
                    <p:spPr>
                      <a:xfrm>
                        <a:off x="702945" y="1590040"/>
                        <a:ext cx="3091180" cy="557530"/>
                      </a:xfrm>
                      <a:prstGeom prst="rect">
                        <a:avLst/>
                      </a:prstGeom>
                      <a:noFill/>
                      <a:ln w="38100">
                        <a:noFill/>
                        <a:miter/>
                      </a:ln>
                    </p:spPr>
                  </p:pic>
                </p:oleObj>
              </mc:Fallback>
            </mc:AlternateContent>
          </a:graphicData>
        </a:graphic>
      </p:graphicFrame>
      <p:sp>
        <p:nvSpPr>
          <p:cNvPr id="4124" name="Text Box 20"/>
          <p:cNvSpPr txBox="1"/>
          <p:nvPr/>
        </p:nvSpPr>
        <p:spPr>
          <a:xfrm>
            <a:off x="702945" y="2249170"/>
            <a:ext cx="3705225" cy="306705"/>
          </a:xfrm>
          <a:prstGeom prst="rect">
            <a:avLst/>
          </a:prstGeom>
          <a:noFill/>
          <a:ln w="9525">
            <a:noFill/>
          </a:ln>
        </p:spPr>
        <p:txBody>
          <a:bodyPr wrap="square">
            <a:spAutoFit/>
          </a:bodyPr>
          <a:p>
            <a:r>
              <a:rPr lang="zh-CN" altLang="en-US" sz="1400" b="1" dirty="0">
                <a:solidFill>
                  <a:schemeClr val="tx1">
                    <a:lumMod val="75000"/>
                    <a:lumOff val="25000"/>
                  </a:schemeClr>
                </a:solidFill>
                <a:latin typeface="Times New Roman" panose="02020603050405020304" pitchFamily="18" charset="0"/>
              </a:rPr>
              <a:t>对于离散的数字信号，可以使用差分近似</a:t>
            </a:r>
            <a:r>
              <a:rPr lang="zh-CN" altLang="en-US" sz="1400" dirty="0">
                <a:solidFill>
                  <a:schemeClr val="tx1">
                    <a:lumMod val="75000"/>
                    <a:lumOff val="25000"/>
                  </a:schemeClr>
                </a:solidFill>
                <a:latin typeface="Times New Roman" panose="02020603050405020304" pitchFamily="18" charset="0"/>
              </a:rPr>
              <a:t>：</a:t>
            </a:r>
            <a:endParaRPr lang="zh-CN" altLang="en-US" sz="1400" dirty="0">
              <a:solidFill>
                <a:schemeClr val="tx1">
                  <a:lumMod val="75000"/>
                  <a:lumOff val="25000"/>
                </a:schemeClr>
              </a:solidFill>
              <a:latin typeface="Times New Roman" panose="02020603050405020304" pitchFamily="18" charset="0"/>
            </a:endParaRPr>
          </a:p>
        </p:txBody>
      </p:sp>
      <p:graphicFrame>
        <p:nvGraphicFramePr>
          <p:cNvPr id="4099" name="Object 21"/>
          <p:cNvGraphicFramePr>
            <a:graphicFrameLocks noChangeAspect="1"/>
          </p:cNvGraphicFramePr>
          <p:nvPr/>
        </p:nvGraphicFramePr>
        <p:xfrm>
          <a:off x="702945" y="2594610"/>
          <a:ext cx="2295525" cy="547370"/>
        </p:xfrm>
        <a:graphic>
          <a:graphicData uri="http://schemas.openxmlformats.org/presentationml/2006/ole">
            <mc:AlternateContent xmlns:mc="http://schemas.openxmlformats.org/markup-compatibility/2006">
              <mc:Choice xmlns:v="urn:schemas-microsoft-com:vml" Requires="v">
                <p:oleObj spid="_x0000_s3091" name="" r:id="rId3" imgW="1637665" imgH="393700" progId="Equation.DSMT4">
                  <p:embed/>
                </p:oleObj>
              </mc:Choice>
              <mc:Fallback>
                <p:oleObj name="" r:id="rId3" imgW="1637665" imgH="393700" progId="Equation.DSMT4">
                  <p:embed/>
                  <p:pic>
                    <p:nvPicPr>
                      <p:cNvPr id="0" name="图片 3090"/>
                      <p:cNvPicPr/>
                      <p:nvPr/>
                    </p:nvPicPr>
                    <p:blipFill>
                      <a:blip r:embed="rId4">
                        <a:biLevel thresh="50000"/>
                        <a:grayscl/>
                        <a:lum bright="70001" contrast="-70000"/>
                      </a:blip>
                      <a:stretch>
                        <a:fillRect/>
                      </a:stretch>
                    </p:blipFill>
                    <p:spPr>
                      <a:xfrm>
                        <a:off x="702945" y="2594610"/>
                        <a:ext cx="2295525" cy="547370"/>
                      </a:xfrm>
                      <a:prstGeom prst="rect">
                        <a:avLst/>
                      </a:prstGeom>
                      <a:noFill/>
                      <a:ln w="38100">
                        <a:noFill/>
                        <a:miter/>
                      </a:ln>
                    </p:spPr>
                  </p:pic>
                </p:oleObj>
              </mc:Fallback>
            </mc:AlternateContent>
          </a:graphicData>
        </a:graphic>
      </p:graphicFrame>
      <p:sp>
        <p:nvSpPr>
          <p:cNvPr id="4126" name="Text Box 23"/>
          <p:cNvSpPr txBox="1"/>
          <p:nvPr/>
        </p:nvSpPr>
        <p:spPr>
          <a:xfrm>
            <a:off x="702945" y="3188970"/>
            <a:ext cx="3533140" cy="306705"/>
          </a:xfrm>
          <a:prstGeom prst="rect">
            <a:avLst/>
          </a:prstGeom>
          <a:noFill/>
          <a:ln w="9525">
            <a:noFill/>
          </a:ln>
        </p:spPr>
        <p:txBody>
          <a:bodyPr wrap="square">
            <a:spAutoFit/>
          </a:bodyPr>
          <a:p>
            <a:r>
              <a:rPr lang="zh-CN" altLang="en-US" sz="1400" b="1" dirty="0">
                <a:solidFill>
                  <a:schemeClr val="tx1">
                    <a:lumMod val="75000"/>
                    <a:lumOff val="25000"/>
                  </a:schemeClr>
                </a:solidFill>
                <a:latin typeface="Times New Roman" panose="02020603050405020304" pitchFamily="18" charset="0"/>
              </a:rPr>
              <a:t>相当于与如下模版进行卷积运算</a:t>
            </a:r>
            <a:r>
              <a:rPr lang="zh-CN" altLang="en-US" sz="1400" dirty="0">
                <a:solidFill>
                  <a:schemeClr val="tx1">
                    <a:lumMod val="75000"/>
                    <a:lumOff val="25000"/>
                  </a:schemeClr>
                </a:solidFill>
                <a:latin typeface="Times New Roman" panose="02020603050405020304" pitchFamily="18" charset="0"/>
              </a:rPr>
              <a:t>：</a:t>
            </a:r>
            <a:endParaRPr lang="zh-CN" altLang="en-US" sz="1400" dirty="0">
              <a:solidFill>
                <a:schemeClr val="tx1">
                  <a:lumMod val="75000"/>
                  <a:lumOff val="25000"/>
                </a:schemeClr>
              </a:solidFill>
              <a:latin typeface="Times New Roman" panose="02020603050405020304" pitchFamily="18" charset="0"/>
            </a:endParaRPr>
          </a:p>
        </p:txBody>
      </p:sp>
      <p:sp>
        <p:nvSpPr>
          <p:cNvPr id="4127" name="Text Box 38"/>
          <p:cNvSpPr txBox="1"/>
          <p:nvPr/>
        </p:nvSpPr>
        <p:spPr>
          <a:xfrm>
            <a:off x="2998470" y="3699510"/>
            <a:ext cx="795655" cy="368300"/>
          </a:xfrm>
          <a:prstGeom prst="rect">
            <a:avLst/>
          </a:prstGeom>
          <a:noFill/>
          <a:ln w="9525">
            <a:noFill/>
          </a:ln>
        </p:spPr>
        <p:txBody>
          <a:bodyPr wrap="square">
            <a:spAutoFit/>
          </a:bodyPr>
          <a:p>
            <a:r>
              <a:rPr lang="en-US" altLang="zh-CN" b="1" dirty="0">
                <a:solidFill>
                  <a:schemeClr val="tx1">
                    <a:lumMod val="75000"/>
                    <a:lumOff val="25000"/>
                  </a:schemeClr>
                </a:solidFill>
                <a:latin typeface="Times New Roman" panose="02020603050405020304" pitchFamily="18" charset="0"/>
              </a:rPr>
              <a:t>×0.5</a:t>
            </a:r>
            <a:endParaRPr lang="en-US" altLang="zh-CN" b="1" dirty="0">
              <a:solidFill>
                <a:schemeClr val="tx1">
                  <a:lumMod val="75000"/>
                  <a:lumOff val="25000"/>
                </a:schemeClr>
              </a:solidFill>
              <a:latin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716780" y="1396365"/>
            <a:ext cx="2476500" cy="2012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311785"/>
            <a:ext cx="4202430" cy="460375"/>
          </a:xfrm>
          <a:prstGeom prst="rect">
            <a:avLst/>
          </a:prstGeom>
          <a:noFill/>
        </p:spPr>
        <p:txBody>
          <a:bodyPr wrap="square" rtlCol="0">
            <a:spAutoFit/>
          </a:bodyPr>
          <a:p>
            <a:pPr algn="l"/>
            <a:r>
              <a:rPr lang="zh-CN" altLang="en-US" sz="2400" b="1" dirty="0" smtClean="0">
                <a:solidFill>
                  <a:srgbClr val="1399EE"/>
                </a:solidFill>
                <a:latin typeface="+mn-ea"/>
                <a:cs typeface="Glegoo"/>
              </a:rPr>
              <a:t>卷积运算（补充知识）</a:t>
            </a:r>
            <a:endParaRPr lang="zh-CN" altLang="en-US" sz="2400" b="1" dirty="0" smtClean="0">
              <a:solidFill>
                <a:srgbClr val="1399EE"/>
              </a:solidFill>
              <a:latin typeface="+mn-ea"/>
              <a:cs typeface="Glegoo"/>
            </a:endParaRPr>
          </a:p>
        </p:txBody>
      </p:sp>
      <p:sp>
        <p:nvSpPr>
          <p:cNvPr id="5125" name="Rectangle 3"/>
          <p:cNvSpPr>
            <a:spLocks noGrp="1"/>
          </p:cNvSpPr>
          <p:nvPr>
            <p:ph idx="1"/>
          </p:nvPr>
        </p:nvSpPr>
        <p:spPr>
          <a:xfrm>
            <a:off x="410845" y="821691"/>
            <a:ext cx="8229600" cy="3124199"/>
          </a:xfrm>
        </p:spPr>
        <p:txBody>
          <a:bodyPr vert="horz" wrap="square" lIns="91440" tIns="45720" rIns="91440" bIns="45720" anchor="t"/>
          <a:p>
            <a:pPr eaLnBrk="1" hangingPunct="1"/>
            <a:r>
              <a:rPr lang="zh-CN" altLang="en-US" b="1" dirty="0">
                <a:ea typeface="黑体" panose="02010609060101010101" pitchFamily="2" charset="-122"/>
              </a:rPr>
              <a:t>图像（二维数字信号的卷积运算）</a:t>
            </a:r>
            <a:endParaRPr lang="zh-CN" altLang="en-US" dirty="0"/>
          </a:p>
        </p:txBody>
      </p:sp>
      <p:graphicFrame>
        <p:nvGraphicFramePr>
          <p:cNvPr id="5122" name="Object 4"/>
          <p:cNvGraphicFramePr>
            <a:graphicFrameLocks noChangeAspect="1"/>
          </p:cNvGraphicFramePr>
          <p:nvPr/>
        </p:nvGraphicFramePr>
        <p:xfrm>
          <a:off x="742315" y="1151890"/>
          <a:ext cx="4831080" cy="809625"/>
        </p:xfrm>
        <a:graphic>
          <a:graphicData uri="http://schemas.openxmlformats.org/presentationml/2006/ole">
            <mc:AlternateContent xmlns:mc="http://schemas.openxmlformats.org/markup-compatibility/2006">
              <mc:Choice xmlns:v="urn:schemas-microsoft-com:vml" Requires="v">
                <p:oleObj spid="_x0000_s3088" name="" r:id="rId1" imgW="2908300" imgH="431800" progId="Equation.DSMT4">
                  <p:embed/>
                </p:oleObj>
              </mc:Choice>
              <mc:Fallback>
                <p:oleObj name="" r:id="rId1" imgW="2908300" imgH="431800" progId="Equation.DSMT4">
                  <p:embed/>
                  <p:pic>
                    <p:nvPicPr>
                      <p:cNvPr id="0" name="图片 3087"/>
                      <p:cNvPicPr/>
                      <p:nvPr/>
                    </p:nvPicPr>
                    <p:blipFill>
                      <a:blip r:embed="rId2">
                        <a:biLevel thresh="50000"/>
                        <a:grayscl/>
                        <a:lum bright="100000" contrast="98000"/>
                      </a:blip>
                      <a:stretch>
                        <a:fillRect/>
                      </a:stretch>
                    </p:blipFill>
                    <p:spPr>
                      <a:xfrm>
                        <a:off x="742315" y="1151890"/>
                        <a:ext cx="4831080" cy="809625"/>
                      </a:xfrm>
                      <a:prstGeom prst="rect">
                        <a:avLst/>
                      </a:prstGeom>
                      <a:noFill/>
                      <a:ln w="38100">
                        <a:noFill/>
                        <a:miter/>
                      </a:ln>
                    </p:spPr>
                  </p:pic>
                </p:oleObj>
              </mc:Fallback>
            </mc:AlternateContent>
          </a:graphicData>
        </a:graphic>
      </p:graphicFrame>
      <p:pic>
        <p:nvPicPr>
          <p:cNvPr id="5126" name="Picture 5"/>
          <p:cNvPicPr>
            <a:picLocks noChangeAspect="1"/>
          </p:cNvPicPr>
          <p:nvPr/>
        </p:nvPicPr>
        <p:blipFill>
          <a:blip r:embed="rId3"/>
          <a:stretch>
            <a:fillRect/>
          </a:stretch>
        </p:blipFill>
        <p:spPr>
          <a:xfrm>
            <a:off x="5621973" y="1126173"/>
            <a:ext cx="2519362" cy="2514600"/>
          </a:xfrm>
          <a:prstGeom prst="rect">
            <a:avLst/>
          </a:prstGeom>
          <a:noFill/>
          <a:ln w="9525">
            <a:noFill/>
          </a:ln>
        </p:spPr>
      </p:pic>
      <p:sp>
        <p:nvSpPr>
          <p:cNvPr id="5127" name="Rectangle 6"/>
          <p:cNvSpPr/>
          <p:nvPr/>
        </p:nvSpPr>
        <p:spPr>
          <a:xfrm>
            <a:off x="6226810" y="1773873"/>
            <a:ext cx="1050925" cy="1008062"/>
          </a:xfrm>
          <a:prstGeom prst="rect">
            <a:avLst/>
          </a:prstGeom>
          <a:solidFill>
            <a:schemeClr val="bg1">
              <a:alpha val="32156"/>
            </a:schemeClr>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735240" name="AutoShape 8"/>
          <p:cNvSpPr>
            <a:spLocks noChangeArrowheads="1"/>
          </p:cNvSpPr>
          <p:nvPr/>
        </p:nvSpPr>
        <p:spPr bwMode="auto">
          <a:xfrm>
            <a:off x="6630035" y="2134235"/>
            <a:ext cx="288925" cy="217488"/>
          </a:xfrm>
          <a:prstGeom prst="star5">
            <a:avLst/>
          </a:prstGeom>
          <a:solidFill>
            <a:schemeClr val="hlink"/>
          </a:solidFill>
          <a:ln w="9525">
            <a:solidFill>
              <a:schemeClr val="tx1"/>
            </a:solid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5123" name="Object 9"/>
          <p:cNvGraphicFramePr>
            <a:graphicFrameLocks noChangeAspect="1"/>
          </p:cNvGraphicFramePr>
          <p:nvPr/>
        </p:nvGraphicFramePr>
        <p:xfrm>
          <a:off x="1762443" y="2040573"/>
          <a:ext cx="1263650" cy="546100"/>
        </p:xfrm>
        <a:graphic>
          <a:graphicData uri="http://schemas.openxmlformats.org/presentationml/2006/ole">
            <mc:AlternateContent xmlns:mc="http://schemas.openxmlformats.org/markup-compatibility/2006">
              <mc:Choice xmlns:v="urn:schemas-microsoft-com:vml" Requires="v">
                <p:oleObj spid="_x0000_s3086" name="" r:id="rId4" imgW="469900" imgH="203200" progId="Equation.DSMT4">
                  <p:embed/>
                </p:oleObj>
              </mc:Choice>
              <mc:Fallback>
                <p:oleObj name="" r:id="rId4" imgW="469900" imgH="203200" progId="Equation.DSMT4">
                  <p:embed/>
                  <p:pic>
                    <p:nvPicPr>
                      <p:cNvPr id="0" name="图片 3085"/>
                      <p:cNvPicPr/>
                      <p:nvPr/>
                    </p:nvPicPr>
                    <p:blipFill>
                      <a:blip r:embed="rId5">
                        <a:biLevel thresh="50000"/>
                        <a:grayscl/>
                        <a:lum bright="70001" contrast="-70000"/>
                      </a:blip>
                      <a:stretch>
                        <a:fillRect/>
                      </a:stretch>
                    </p:blipFill>
                    <p:spPr>
                      <a:xfrm>
                        <a:off x="1762443" y="2040573"/>
                        <a:ext cx="1263650" cy="546100"/>
                      </a:xfrm>
                      <a:prstGeom prst="rect">
                        <a:avLst/>
                      </a:prstGeom>
                      <a:noFill/>
                      <a:ln w="38100">
                        <a:noFill/>
                        <a:miter/>
                      </a:ln>
                    </p:spPr>
                  </p:pic>
                </p:oleObj>
              </mc:Fallback>
            </mc:AlternateContent>
          </a:graphicData>
        </a:graphic>
      </p:graphicFrame>
      <p:sp>
        <p:nvSpPr>
          <p:cNvPr id="5129" name="Text Box 10"/>
          <p:cNvSpPr txBox="1"/>
          <p:nvPr/>
        </p:nvSpPr>
        <p:spPr>
          <a:xfrm>
            <a:off x="410845" y="2713673"/>
            <a:ext cx="5422900" cy="1844675"/>
          </a:xfrm>
          <a:prstGeom prst="rect">
            <a:avLst/>
          </a:prstGeom>
          <a:noFill/>
          <a:ln w="9525">
            <a:noFill/>
          </a:ln>
        </p:spPr>
        <p:txBody>
          <a:bodyPr wrap="none">
            <a:spAutoFit/>
          </a:bodyPr>
          <a:p>
            <a:pPr>
              <a:lnSpc>
                <a:spcPct val="120000"/>
              </a:lnSpc>
              <a:buChar char="•"/>
            </a:pPr>
            <a:r>
              <a:rPr lang="en-US" altLang="zh-CN" b="1" dirty="0">
                <a:solidFill>
                  <a:schemeClr val="tx1">
                    <a:lumMod val="75000"/>
                    <a:lumOff val="25000"/>
                  </a:schemeClr>
                </a:solidFill>
                <a:latin typeface="Times New Roman" panose="02020603050405020304" pitchFamily="18" charset="0"/>
              </a:rPr>
              <a:t>  </a:t>
            </a:r>
            <a:r>
              <a:rPr lang="zh-CN" altLang="en-US" b="1" dirty="0">
                <a:solidFill>
                  <a:schemeClr val="tx1">
                    <a:lumMod val="75000"/>
                    <a:lumOff val="25000"/>
                  </a:schemeClr>
                </a:solidFill>
                <a:latin typeface="Times New Roman" panose="02020603050405020304" pitchFamily="18" charset="0"/>
              </a:rPr>
              <a:t>尺寸为（</a:t>
            </a:r>
            <a:r>
              <a:rPr lang="en-US" altLang="zh-CN" b="1" i="1" dirty="0">
                <a:solidFill>
                  <a:schemeClr val="tx1">
                    <a:lumMod val="75000"/>
                    <a:lumOff val="25000"/>
                  </a:schemeClr>
                </a:solidFill>
                <a:latin typeface="Times New Roman" panose="02020603050405020304" pitchFamily="18" charset="0"/>
              </a:rPr>
              <a:t>2M+1</a:t>
            </a:r>
            <a:r>
              <a:rPr lang="zh-CN" altLang="en-US" b="1" dirty="0">
                <a:solidFill>
                  <a:schemeClr val="tx1">
                    <a:lumMod val="75000"/>
                    <a:lumOff val="25000"/>
                  </a:schemeClr>
                </a:solidFill>
                <a:latin typeface="Times New Roman" panose="02020603050405020304" pitchFamily="18" charset="0"/>
              </a:rPr>
              <a:t>） </a:t>
            </a:r>
            <a:r>
              <a:rPr lang="en-US" altLang="zh-CN" b="1" dirty="0">
                <a:solidFill>
                  <a:schemeClr val="tx1">
                    <a:lumMod val="75000"/>
                    <a:lumOff val="25000"/>
                  </a:schemeClr>
                </a:solidFill>
                <a:latin typeface="Times New Roman" panose="02020603050405020304" pitchFamily="18" charset="0"/>
              </a:rPr>
              <a:t>×</a:t>
            </a:r>
            <a:r>
              <a:rPr lang="zh-CN" altLang="en-US" b="1" dirty="0">
                <a:solidFill>
                  <a:schemeClr val="tx1">
                    <a:lumMod val="75000"/>
                    <a:lumOff val="25000"/>
                  </a:schemeClr>
                </a:solidFill>
                <a:latin typeface="Times New Roman" panose="02020603050405020304" pitchFamily="18" charset="0"/>
              </a:rPr>
              <a:t>（</a:t>
            </a:r>
            <a:r>
              <a:rPr lang="en-US" altLang="zh-CN" b="1" i="1" dirty="0">
                <a:solidFill>
                  <a:schemeClr val="tx1">
                    <a:lumMod val="75000"/>
                    <a:lumOff val="25000"/>
                  </a:schemeClr>
                </a:solidFill>
                <a:latin typeface="Times New Roman" panose="02020603050405020304" pitchFamily="18" charset="0"/>
              </a:rPr>
              <a:t>2N+1</a:t>
            </a:r>
            <a:r>
              <a:rPr lang="zh-CN" altLang="en-US" b="1" dirty="0">
                <a:solidFill>
                  <a:schemeClr val="tx1">
                    <a:lumMod val="75000"/>
                    <a:lumOff val="25000"/>
                  </a:schemeClr>
                </a:solidFill>
                <a:latin typeface="Times New Roman" panose="02020603050405020304" pitchFamily="18" charset="0"/>
              </a:rPr>
              <a:t>）的模版</a:t>
            </a:r>
            <a:endParaRPr lang="zh-CN" altLang="en-US" b="1" dirty="0">
              <a:solidFill>
                <a:schemeClr val="tx1">
                  <a:lumMod val="75000"/>
                  <a:lumOff val="25000"/>
                </a:schemeClr>
              </a:solidFill>
              <a:latin typeface="Times New Roman" panose="02020603050405020304" pitchFamily="18" charset="0"/>
            </a:endParaRPr>
          </a:p>
          <a:p>
            <a:pPr>
              <a:lnSpc>
                <a:spcPct val="120000"/>
              </a:lnSpc>
              <a:buChar char="•"/>
            </a:pPr>
            <a:r>
              <a:rPr lang="zh-CN" altLang="en-US" b="1" dirty="0">
                <a:solidFill>
                  <a:schemeClr val="tx1">
                    <a:lumMod val="75000"/>
                    <a:lumOff val="25000"/>
                  </a:schemeClr>
                </a:solidFill>
                <a:latin typeface="Times New Roman" panose="02020603050405020304" pitchFamily="18" charset="0"/>
              </a:rPr>
              <a:t>  是对连续卷积核函数的数字采样近似</a:t>
            </a:r>
            <a:endParaRPr lang="zh-CN" altLang="en-US" b="1" dirty="0">
              <a:solidFill>
                <a:schemeClr val="tx1">
                  <a:lumMod val="75000"/>
                  <a:lumOff val="25000"/>
                </a:schemeClr>
              </a:solidFill>
              <a:latin typeface="Times New Roman" panose="02020603050405020304" pitchFamily="18" charset="0"/>
            </a:endParaRPr>
          </a:p>
          <a:p>
            <a:pPr>
              <a:lnSpc>
                <a:spcPct val="120000"/>
              </a:lnSpc>
              <a:buChar char="•"/>
            </a:pPr>
            <a:r>
              <a:rPr lang="zh-CN" altLang="en-US" b="1" dirty="0">
                <a:solidFill>
                  <a:schemeClr val="tx1">
                    <a:lumMod val="75000"/>
                    <a:lumOff val="25000"/>
                  </a:schemeClr>
                </a:solidFill>
                <a:latin typeface="Times New Roman" panose="02020603050405020304" pitchFamily="18" charset="0"/>
              </a:rPr>
              <a:t>  不同模版形式决定了卷积的不同功能</a:t>
            </a:r>
            <a:endParaRPr lang="zh-CN" altLang="en-US" b="1" dirty="0">
              <a:solidFill>
                <a:schemeClr val="tx1">
                  <a:lumMod val="75000"/>
                  <a:lumOff val="25000"/>
                </a:schemeClr>
              </a:solidFill>
              <a:latin typeface="Times New Roman" panose="02020603050405020304" pitchFamily="18" charset="0"/>
            </a:endParaRPr>
          </a:p>
          <a:p>
            <a:pPr lvl="1" eaLnBrk="1" hangingPunct="1">
              <a:lnSpc>
                <a:spcPct val="120000"/>
              </a:lnSpc>
            </a:pPr>
            <a:r>
              <a:rPr lang="en-US" altLang="zh-CN" b="1" dirty="0">
                <a:solidFill>
                  <a:schemeClr val="tx1">
                    <a:lumMod val="75000"/>
                    <a:lumOff val="25000"/>
                  </a:schemeClr>
                </a:solidFill>
                <a:latin typeface="Times New Roman" panose="02020603050405020304" pitchFamily="18" charset="0"/>
              </a:rPr>
              <a:t>--</a:t>
            </a:r>
            <a:r>
              <a:rPr lang="zh-CN" altLang="en-US" b="1" dirty="0">
                <a:solidFill>
                  <a:schemeClr val="tx1">
                    <a:lumMod val="75000"/>
                    <a:lumOff val="25000"/>
                  </a:schemeClr>
                </a:solidFill>
                <a:latin typeface="Times New Roman" panose="02020603050405020304" pitchFamily="18" charset="0"/>
              </a:rPr>
              <a:t>滤波、增强、匹配</a:t>
            </a:r>
            <a:r>
              <a:rPr lang="en-US" altLang="zh-CN" b="1" dirty="0">
                <a:solidFill>
                  <a:schemeClr val="tx1">
                    <a:lumMod val="75000"/>
                    <a:lumOff val="25000"/>
                  </a:schemeClr>
                </a:solidFill>
                <a:latin typeface="Times New Roman" panose="02020603050405020304" pitchFamily="18" charset="0"/>
              </a:rPr>
              <a:t>……</a:t>
            </a:r>
            <a:endParaRPr lang="en-US" altLang="zh-CN" b="1" dirty="0">
              <a:solidFill>
                <a:schemeClr val="tx1">
                  <a:lumMod val="75000"/>
                  <a:lumOff val="25000"/>
                </a:schemeClr>
              </a:solidFill>
              <a:latin typeface="Times New Roman" panose="02020603050405020304" pitchFamily="18" charset="0"/>
            </a:endParaRPr>
          </a:p>
        </p:txBody>
      </p:sp>
      <p:sp>
        <p:nvSpPr>
          <p:cNvPr id="5130" name="Text Box 11"/>
          <p:cNvSpPr txBox="1"/>
          <p:nvPr/>
        </p:nvSpPr>
        <p:spPr>
          <a:xfrm>
            <a:off x="857568" y="2097723"/>
            <a:ext cx="800100" cy="461962"/>
          </a:xfrm>
          <a:prstGeom prst="rect">
            <a:avLst/>
          </a:prstGeom>
          <a:noFill/>
          <a:ln w="9525">
            <a:noFill/>
          </a:ln>
        </p:spPr>
        <p:txBody>
          <a:bodyPr wrap="none">
            <a:spAutoFit/>
          </a:bodyPr>
          <a:p>
            <a:r>
              <a:rPr lang="zh-CN" altLang="en-US" b="1" dirty="0">
                <a:solidFill>
                  <a:schemeClr val="tx1">
                    <a:lumMod val="75000"/>
                    <a:lumOff val="25000"/>
                  </a:schemeClr>
                </a:solidFill>
                <a:latin typeface="Times New Roman" panose="02020603050405020304" pitchFamily="18" charset="0"/>
              </a:rPr>
              <a:t>关于</a:t>
            </a:r>
            <a:endParaRPr lang="zh-CN" altLang="en-US" b="1" dirty="0">
              <a:solidFill>
                <a:schemeClr val="tx1">
                  <a:lumMod val="75000"/>
                  <a:lumOff val="25000"/>
                </a:schemeClr>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311785"/>
            <a:ext cx="4202430" cy="460375"/>
          </a:xfrm>
          <a:prstGeom prst="rect">
            <a:avLst/>
          </a:prstGeom>
          <a:noFill/>
        </p:spPr>
        <p:txBody>
          <a:bodyPr wrap="square" rtlCol="0">
            <a:spAutoFit/>
          </a:bodyPr>
          <a:p>
            <a:pPr algn="l"/>
            <a:r>
              <a:rPr lang="zh-CN" altLang="en-US" sz="2400" b="1" dirty="0" smtClean="0">
                <a:solidFill>
                  <a:srgbClr val="1399EE"/>
                </a:solidFill>
                <a:latin typeface="+mn-ea"/>
                <a:cs typeface="Glegoo"/>
              </a:rPr>
              <a:t>卷积运算（补充知识）</a:t>
            </a:r>
            <a:endParaRPr lang="zh-CN" altLang="en-US" sz="2400" b="1" dirty="0" smtClean="0">
              <a:solidFill>
                <a:srgbClr val="1399EE"/>
              </a:solidFill>
              <a:latin typeface="+mn-ea"/>
              <a:cs typeface="Glegoo"/>
            </a:endParaRPr>
          </a:p>
        </p:txBody>
      </p:sp>
      <p:sp>
        <p:nvSpPr>
          <p:cNvPr id="3" name="文本框 2"/>
          <p:cNvSpPr txBox="1"/>
          <p:nvPr/>
        </p:nvSpPr>
        <p:spPr>
          <a:xfrm>
            <a:off x="1405255" y="1774190"/>
            <a:ext cx="5154295" cy="368300"/>
          </a:xfrm>
          <a:prstGeom prst="rect">
            <a:avLst/>
          </a:prstGeom>
          <a:noFill/>
        </p:spPr>
        <p:txBody>
          <a:bodyPr wrap="square" rtlCol="0" anchor="t">
            <a:spAutoFit/>
          </a:bodyPr>
          <a:p>
            <a:r>
              <a:rPr lang="zh-CN" altLang="en-US"/>
              <a:t>https://www.zhihu.com/question/22298352</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endParaRPr lang="zh-CN" altLang="en-US" sz="2400" b="1" dirty="0" smtClean="0">
              <a:solidFill>
                <a:srgbClr val="1399EE"/>
              </a:solidFill>
              <a:latin typeface="+mn-ea"/>
              <a:cs typeface="Glegoo"/>
            </a:endParaRPr>
          </a:p>
        </p:txBody>
      </p:sp>
      <p:sp>
        <p:nvSpPr>
          <p:cNvPr id="2" name="内容占位符 2"/>
          <p:cNvSpPr>
            <a:spLocks noGrp="1"/>
          </p:cNvSpPr>
          <p:nvPr/>
        </p:nvSpPr>
        <p:spPr>
          <a:xfrm>
            <a:off x="794385" y="1514475"/>
            <a:ext cx="7340600" cy="2425065"/>
          </a:xfrm>
          <a:prstGeom prst="rect">
            <a:avLst/>
          </a:prstGeom>
        </p:spPr>
        <p:txBody>
          <a:bodyPr vert="horz" wrap="square" lIns="91440" tIns="45720" rIns="91440" bIns="45720" rtlCol="0" anchor="t">
            <a:normAutofit fontScale="90000"/>
          </a:bodyPr>
          <a:lst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mj-ea"/>
              <a:buNone/>
            </a:pPr>
            <a:r>
              <a:rPr lang="zh-CN" altLang="en-US" sz="1800" dirty="0">
                <a:latin typeface="Book Antiqua" pitchFamily="18" charset="0"/>
                <a:cs typeface="+mn-cs"/>
                <a:sym typeface="+mn-ea"/>
              </a:rPr>
              <a:t>Canny边缘检测算子是一个非常普遍和有效的算子。Canny算子首先对灰度图像用</a:t>
            </a:r>
            <a:r>
              <a:rPr lang="zh-CN" altLang="en-US" sz="1800" dirty="0">
                <a:solidFill>
                  <a:srgbClr val="C00000"/>
                </a:solidFill>
                <a:latin typeface="Book Antiqua" pitchFamily="18" charset="0"/>
                <a:cs typeface="+mn-cs"/>
                <a:sym typeface="+mn-ea"/>
              </a:rPr>
              <a:t>均方差为σ的高斯滤波器进行平滑</a:t>
            </a:r>
            <a:r>
              <a:rPr lang="zh-CN" altLang="en-US" sz="1800" dirty="0">
                <a:latin typeface="Book Antiqua" pitchFamily="18" charset="0"/>
                <a:cs typeface="+mn-cs"/>
                <a:sym typeface="+mn-ea"/>
              </a:rPr>
              <a:t>，然后对平滑后图像的每个像素计算梯度幅值和梯度方向。梯度方向用于细化边缘，如果当前像素的</a:t>
            </a:r>
            <a:r>
              <a:rPr lang="zh-CN" altLang="en-US" sz="1800" dirty="0">
                <a:solidFill>
                  <a:srgbClr val="C00000"/>
                </a:solidFill>
                <a:latin typeface="Book Antiqua" pitchFamily="18" charset="0"/>
                <a:cs typeface="+mn-cs"/>
                <a:sym typeface="+mn-ea"/>
              </a:rPr>
              <a:t>梯度幅值不高于梯度方向上两个邻点的梯度幅值，则抑制该像素响应</a:t>
            </a:r>
            <a:r>
              <a:rPr lang="zh-CN" altLang="en-US" sz="1800" dirty="0">
                <a:latin typeface="Book Antiqua" pitchFamily="18" charset="0"/>
                <a:cs typeface="+mn-cs"/>
                <a:sym typeface="+mn-ea"/>
              </a:rPr>
              <a:t>，从而使得边缘细化，这种方法称之为非最大抑制(Nonmaximum Suppression)。该方法也可以结合其它边缘检测算子来细化边缘。 </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endParaRPr lang="zh-CN" altLang="en-US" sz="2400" b="1" dirty="0" smtClean="0">
              <a:solidFill>
                <a:srgbClr val="1399EE"/>
              </a:solidFill>
              <a:latin typeface="+mn-ea"/>
              <a:cs typeface="Glegoo"/>
            </a:endParaRPr>
          </a:p>
        </p:txBody>
      </p:sp>
      <p:sp>
        <p:nvSpPr>
          <p:cNvPr id="2" name="内容占位符 2"/>
          <p:cNvSpPr>
            <a:spLocks noGrp="1"/>
          </p:cNvSpPr>
          <p:nvPr/>
        </p:nvSpPr>
        <p:spPr>
          <a:xfrm>
            <a:off x="794385" y="1514475"/>
            <a:ext cx="7340600" cy="2425065"/>
          </a:xfrm>
          <a:prstGeom prst="rect">
            <a:avLst/>
          </a:prstGeom>
        </p:spPr>
        <p:txBody>
          <a:bodyPr vert="horz" wrap="square" lIns="91440" tIns="45720" rIns="91440" bIns="45720" rtlCol="0" anchor="t">
            <a:normAutofit fontScale="90000"/>
          </a:bodyPr>
          <a:lst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mj-ea"/>
              <a:buNone/>
            </a:pPr>
            <a:r>
              <a:rPr lang="zh-CN" altLang="en-US" sz="1800" dirty="0">
                <a:latin typeface="Book Antiqua" pitchFamily="18" charset="0"/>
                <a:cs typeface="+mn-cs"/>
                <a:sym typeface="+mn-ea"/>
              </a:rPr>
              <a:t>　　为了便于处理，需要将梯度方向量化到8个邻域方向上。</a:t>
            </a:r>
            <a:r>
              <a:rPr lang="zh-CN" altLang="en-US" sz="1800" dirty="0">
                <a:solidFill>
                  <a:srgbClr val="C00000"/>
                </a:solidFill>
                <a:latin typeface="Book Antiqua" pitchFamily="18" charset="0"/>
                <a:cs typeface="+mn-cs"/>
                <a:sym typeface="+mn-ea"/>
              </a:rPr>
              <a:t>Canny算子使用两个幅值阈值，高阈值用于检测梯度幅值大的强边缘，低阈值用于检测梯度幅值较小的弱边缘</a:t>
            </a:r>
            <a:r>
              <a:rPr lang="zh-CN" altLang="en-US" sz="1800" dirty="0">
                <a:latin typeface="Book Antiqua" pitchFamily="18" charset="0"/>
                <a:cs typeface="+mn-cs"/>
                <a:sym typeface="+mn-ea"/>
              </a:rPr>
              <a:t>。</a:t>
            </a:r>
            <a:r>
              <a:rPr lang="zh-CN" altLang="en-US" sz="1800" dirty="0">
                <a:solidFill>
                  <a:srgbClr val="C00000"/>
                </a:solidFill>
                <a:latin typeface="Book Antiqua" pitchFamily="18" charset="0"/>
                <a:cs typeface="+mn-cs"/>
                <a:sym typeface="+mn-ea"/>
              </a:rPr>
              <a:t>低阈值通常取为高阈值的一半</a:t>
            </a:r>
            <a:r>
              <a:rPr lang="zh-CN" altLang="en-US" sz="1800" dirty="0">
                <a:latin typeface="Book Antiqua" pitchFamily="18" charset="0"/>
                <a:cs typeface="+mn-cs"/>
                <a:sym typeface="+mn-ea"/>
              </a:rPr>
              <a:t>。边缘细化后，就开始跟踪具有高幅值的轮廓。最后，从满足高阈值的边缘像素开始，顺序跟踪连续的轮廓段，把与强边缘相连的弱边缘连接起来。图5-16是Canny算子与Robert算子和Sobel算子对大米图像的边缘检测效果对比，可见Canny算子检测的边缘比较完整。 </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663575" y="27876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endParaRPr lang="zh-CN" altLang="en-US" sz="2400" b="1" dirty="0" smtClean="0">
              <a:solidFill>
                <a:srgbClr val="1399EE"/>
              </a:solidFill>
              <a:latin typeface="+mn-ea"/>
              <a:cs typeface="Glegoo"/>
            </a:endParaRPr>
          </a:p>
        </p:txBody>
      </p:sp>
      <p:sp>
        <p:nvSpPr>
          <p:cNvPr id="78851" name="Rectangle 3"/>
          <p:cNvSpPr>
            <a:spLocks noGrp="1"/>
          </p:cNvSpPr>
          <p:nvPr>
            <p:ph idx="1"/>
          </p:nvPr>
        </p:nvSpPr>
        <p:spPr>
          <a:xfrm>
            <a:off x="469900" y="1167130"/>
            <a:ext cx="6418580" cy="2334895"/>
          </a:xfrm>
        </p:spPr>
        <p:txBody>
          <a:bodyPr vert="horz" wrap="square" lIns="91440" tIns="45720" rIns="91440" bIns="45720" anchor="t"/>
          <a:p>
            <a:pPr marL="609600" indent="-609600" eaLnBrk="1" hangingPunct="1"/>
            <a:r>
              <a:rPr lang="zh-CN" altLang="en-US" dirty="0">
                <a:ea typeface="黑体" panose="02010609060101010101" pitchFamily="2" charset="-122"/>
              </a:rPr>
              <a:t>算法基本过程</a:t>
            </a:r>
            <a:r>
              <a:rPr lang="zh-CN" altLang="en-US" dirty="0"/>
              <a:t>：</a:t>
            </a:r>
            <a:endParaRPr lang="zh-CN" altLang="en-US" dirty="0"/>
          </a:p>
          <a:p>
            <a:pPr marL="609600" indent="-609600" eaLnBrk="1" hangingPunct="1">
              <a:buAutoNum type="arabicPeriod"/>
            </a:pPr>
            <a:endParaRPr lang="en-US" altLang="zh-CN" dirty="0"/>
          </a:p>
        </p:txBody>
      </p:sp>
      <p:sp>
        <p:nvSpPr>
          <p:cNvPr id="78852" name="Rectangle 4"/>
          <p:cNvSpPr/>
          <p:nvPr/>
        </p:nvSpPr>
        <p:spPr>
          <a:xfrm>
            <a:off x="1584325" y="1848485"/>
            <a:ext cx="2976880" cy="539115"/>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rgbClr val="FFFFFF"/>
                </a:solidFill>
                <a:latin typeface="Times New Roman" panose="02020603050405020304" pitchFamily="18" charset="0"/>
              </a:rPr>
              <a:t>计算图像梯度</a:t>
            </a:r>
            <a:endParaRPr lang="zh-CN" altLang="en-US" sz="2800" b="1" dirty="0">
              <a:solidFill>
                <a:srgbClr val="FFFFFF"/>
              </a:solidFill>
              <a:latin typeface="Times New Roman" panose="02020603050405020304" pitchFamily="18" charset="0"/>
            </a:endParaRPr>
          </a:p>
        </p:txBody>
      </p:sp>
      <p:sp>
        <p:nvSpPr>
          <p:cNvPr id="78853" name="Rectangle 5"/>
          <p:cNvSpPr/>
          <p:nvPr/>
        </p:nvSpPr>
        <p:spPr>
          <a:xfrm>
            <a:off x="1584325" y="2880995"/>
            <a:ext cx="2976880" cy="539115"/>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rgbClr val="FFFFFF"/>
                </a:solidFill>
                <a:latin typeface="Times New Roman" panose="02020603050405020304" pitchFamily="18" charset="0"/>
              </a:rPr>
              <a:t>梯度非极大值抑制</a:t>
            </a:r>
            <a:endParaRPr lang="zh-CN" altLang="en-US" sz="2800" b="1" dirty="0">
              <a:solidFill>
                <a:srgbClr val="FFFFFF"/>
              </a:solidFill>
              <a:latin typeface="Times New Roman" panose="02020603050405020304" pitchFamily="18" charset="0"/>
            </a:endParaRPr>
          </a:p>
        </p:txBody>
      </p:sp>
      <p:sp>
        <p:nvSpPr>
          <p:cNvPr id="78854" name="Rectangle 6"/>
          <p:cNvSpPr/>
          <p:nvPr/>
        </p:nvSpPr>
        <p:spPr>
          <a:xfrm>
            <a:off x="1584325" y="3834765"/>
            <a:ext cx="2976880" cy="539115"/>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rgbClr val="FFFFFF"/>
                </a:solidFill>
                <a:latin typeface="Times New Roman" panose="02020603050405020304" pitchFamily="18" charset="0"/>
              </a:rPr>
              <a:t>双阈值提取边缘点</a:t>
            </a:r>
            <a:endParaRPr lang="zh-CN" altLang="en-US" sz="2800" b="1" dirty="0">
              <a:solidFill>
                <a:srgbClr val="FFFFFF"/>
              </a:solidFill>
              <a:latin typeface="Times New Roman" panose="02020603050405020304" pitchFamily="18" charset="0"/>
            </a:endParaRPr>
          </a:p>
        </p:txBody>
      </p:sp>
      <p:cxnSp>
        <p:nvCxnSpPr>
          <p:cNvPr id="78855" name="AutoShape 7"/>
          <p:cNvCxnSpPr>
            <a:stCxn id="78852" idx="2"/>
            <a:endCxn id="78853" idx="0"/>
          </p:cNvCxnSpPr>
          <p:nvPr/>
        </p:nvCxnSpPr>
        <p:spPr>
          <a:xfrm>
            <a:off x="3072765" y="2387600"/>
            <a:ext cx="0" cy="493395"/>
          </a:xfrm>
          <a:prstGeom prst="straightConnector1">
            <a:avLst/>
          </a:prstGeom>
          <a:ln w="9525" cap="flat" cmpd="sng">
            <a:solidFill>
              <a:schemeClr val="tx1"/>
            </a:solidFill>
            <a:prstDash val="solid"/>
            <a:headEnd type="none" w="med" len="med"/>
            <a:tailEnd type="triangle" w="med" len="med"/>
          </a:ln>
        </p:spPr>
      </p:cxnSp>
      <p:cxnSp>
        <p:nvCxnSpPr>
          <p:cNvPr id="78856" name="AutoShape 8"/>
          <p:cNvCxnSpPr>
            <a:stCxn id="78853" idx="2"/>
            <a:endCxn id="78854" idx="0"/>
          </p:cNvCxnSpPr>
          <p:nvPr/>
        </p:nvCxnSpPr>
        <p:spPr>
          <a:xfrm>
            <a:off x="3072765" y="3420110"/>
            <a:ext cx="0" cy="414655"/>
          </a:xfrm>
          <a:prstGeom prst="straightConnector1">
            <a:avLst/>
          </a:prstGeom>
          <a:ln w="9525" cap="flat" cmpd="sng">
            <a:solidFill>
              <a:schemeClr val="tx1"/>
            </a:solidFill>
            <a:prstDash val="solid"/>
            <a:headEnd type="none" w="med" len="med"/>
            <a:tailEnd type="triangle" w="med" len="med"/>
          </a:ln>
        </p:spPr>
      </p:cxnSp>
      <p:sp>
        <p:nvSpPr>
          <p:cNvPr id="78857" name="Rectangle 9"/>
          <p:cNvSpPr/>
          <p:nvPr/>
        </p:nvSpPr>
        <p:spPr>
          <a:xfrm>
            <a:off x="4977765" y="1687195"/>
            <a:ext cx="2251075" cy="700405"/>
          </a:xfrm>
          <a:prstGeom prst="rect">
            <a:avLst/>
          </a:prstGeom>
          <a:noFill/>
          <a:ln w="9525">
            <a:noFill/>
          </a:ln>
        </p:spPr>
        <p:txBody>
          <a:bodyPr wrap="square">
            <a:spAutoFit/>
          </a:bodyPr>
          <a:p>
            <a:pPr marL="457200" indent="-457200">
              <a:spcBef>
                <a:spcPct val="20000"/>
              </a:spcBef>
            </a:pPr>
            <a:r>
              <a:rPr lang="zh-CN" altLang="en-US" dirty="0">
                <a:solidFill>
                  <a:schemeClr val="tx1"/>
                </a:solidFill>
                <a:latin typeface="Times New Roman" panose="02020603050405020304" pitchFamily="18" charset="0"/>
              </a:rPr>
              <a:t>幅值大小</a:t>
            </a:r>
            <a:r>
              <a:rPr lang="en-US" altLang="zh-CN" dirty="0">
                <a:solidFill>
                  <a:schemeClr val="tx1"/>
                </a:solidFill>
                <a:latin typeface="Times New Roman" panose="02020603050405020304" pitchFamily="18" charset="0"/>
              </a:rPr>
              <a:t>M(x,y) </a:t>
            </a:r>
            <a:endParaRPr lang="en-US" altLang="zh-CN" dirty="0">
              <a:solidFill>
                <a:schemeClr val="tx1"/>
              </a:solidFill>
              <a:latin typeface="Times New Roman" panose="02020603050405020304" pitchFamily="18" charset="0"/>
            </a:endParaRPr>
          </a:p>
          <a:p>
            <a:pPr marL="457200" indent="-457200">
              <a:spcBef>
                <a:spcPct val="20000"/>
              </a:spcBef>
            </a:pPr>
            <a:r>
              <a:rPr lang="zh-CN" altLang="en-US" dirty="0">
                <a:solidFill>
                  <a:schemeClr val="tx1"/>
                </a:solidFill>
                <a:latin typeface="Times New Roman" panose="02020603050405020304" pitchFamily="18" charset="0"/>
              </a:rPr>
              <a:t>方向</a:t>
            </a:r>
            <a:r>
              <a:rPr lang="en-US" altLang="zh-CN" dirty="0">
                <a:solidFill>
                  <a:schemeClr val="tx1"/>
                </a:solidFill>
                <a:latin typeface="Times New Roman" panose="02020603050405020304" pitchFamily="18" charset="0"/>
              </a:rPr>
              <a:t>Theta(x,y)</a:t>
            </a:r>
            <a:endParaRPr lang="en-US" altLang="zh-CN" dirty="0">
              <a:solidFill>
                <a:schemeClr val="tx1"/>
              </a:solidFill>
              <a:latin typeface="Times New Roman" panose="02020603050405020304" pitchFamily="18" charset="0"/>
            </a:endParaRPr>
          </a:p>
        </p:txBody>
      </p:sp>
      <p:sp>
        <p:nvSpPr>
          <p:cNvPr id="78858" name="Rectangle 10"/>
          <p:cNvSpPr/>
          <p:nvPr/>
        </p:nvSpPr>
        <p:spPr>
          <a:xfrm>
            <a:off x="5034280" y="2880995"/>
            <a:ext cx="2648585" cy="645160"/>
          </a:xfrm>
          <a:prstGeom prst="rect">
            <a:avLst/>
          </a:prstGeom>
          <a:noFill/>
          <a:ln w="9525">
            <a:noFill/>
          </a:ln>
        </p:spPr>
        <p:txBody>
          <a:bodyPr wrap="square">
            <a:spAutoFit/>
          </a:bodyPr>
          <a:p>
            <a:r>
              <a:rPr lang="en-US" altLang="zh-CN" dirty="0">
                <a:solidFill>
                  <a:schemeClr val="tx1"/>
                </a:solidFill>
                <a:latin typeface="Times New Roman" panose="02020603050405020304" pitchFamily="18" charset="0"/>
              </a:rPr>
              <a:t>NMS</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r>
              <a:rPr lang="en-US" altLang="zh-CN" dirty="0">
                <a:solidFill>
                  <a:schemeClr val="tx1"/>
                </a:solidFill>
                <a:latin typeface="Times New Roman" panose="02020603050405020304" pitchFamily="18" charset="0"/>
              </a:rPr>
              <a:t>Non-Maxima Suppression</a:t>
            </a:r>
            <a:endParaRPr lang="en-US" altLang="zh-CN"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4" name="Rounded Rectangle 11"/>
          <p:cNvSpPr>
            <a:spLocks noChangeAspect="1"/>
          </p:cNvSpPr>
          <p:nvPr/>
        </p:nvSpPr>
        <p:spPr>
          <a:xfrm>
            <a:off x="6644005" y="2050415"/>
            <a:ext cx="913130" cy="909955"/>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5" name="Title 2"/>
          <p:cNvSpPr txBox="1"/>
          <p:nvPr/>
        </p:nvSpPr>
        <p:spPr>
          <a:xfrm>
            <a:off x="5705475" y="2338070"/>
            <a:ext cx="2789555" cy="334645"/>
          </a:xfrm>
          <a:prstGeom prst="rect">
            <a:avLst/>
          </a:prstGeom>
        </p:spPr>
        <p:txBody>
          <a:bodyPr vert="horz" lIns="91440" tIns="45720" rIns="91440" bIns="45720" rtlCol="0" anchor="ctr">
            <a:normAutofit fontScale="80000"/>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提取的方法</a:t>
            </a:r>
            <a:endParaRPr lang="zh-CN" altLang="en-US" sz="1800" b="1" dirty="0" smtClean="0">
              <a:solidFill>
                <a:srgbClr val="FFFFFF"/>
              </a:solidFill>
              <a:latin typeface="+mn-ea"/>
              <a:ea typeface="+mn-ea"/>
              <a:cs typeface="Glegoo"/>
            </a:endParaRPr>
          </a:p>
        </p:txBody>
      </p:sp>
      <p:sp>
        <p:nvSpPr>
          <p:cNvPr id="9" name="Rounded Rectangle 11"/>
          <p:cNvSpPr>
            <a:spLocks noChangeAspect="1"/>
          </p:cNvSpPr>
          <p:nvPr/>
        </p:nvSpPr>
        <p:spPr>
          <a:xfrm>
            <a:off x="4053205" y="1876425"/>
            <a:ext cx="1262380" cy="1257935"/>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dirty="0">
              <a:solidFill>
                <a:srgbClr val="FFFFFF"/>
              </a:solidFill>
              <a:latin typeface="+mn-ea"/>
              <a:cs typeface="Glegoo"/>
            </a:endParaRPr>
          </a:p>
        </p:txBody>
      </p:sp>
      <p:sp>
        <p:nvSpPr>
          <p:cNvPr id="10" name="Title 2"/>
          <p:cNvSpPr txBox="1"/>
          <p:nvPr/>
        </p:nvSpPr>
        <p:spPr>
          <a:xfrm>
            <a:off x="3289935" y="2338070"/>
            <a:ext cx="2789555" cy="334645"/>
          </a:xfrm>
          <a:prstGeom prst="rect">
            <a:avLst/>
          </a:prstGeom>
        </p:spPr>
        <p:txBody>
          <a:bodyPr vert="horz" lIns="91440" tIns="45720" rIns="91440" bIns="45720" rtlCol="0" anchor="ctr">
            <a:normAutofit fontScale="80000"/>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提取边缘的意义</a:t>
            </a:r>
            <a:endParaRPr lang="zh-CN" altLang="en-US" sz="1800" b="1" dirty="0" smtClean="0">
              <a:solidFill>
                <a:srgbClr val="FFFFFF"/>
              </a:solidFill>
              <a:latin typeface="+mn-ea"/>
              <a:ea typeface="+mn-ea"/>
              <a:cs typeface="Glegoo"/>
            </a:endParaRPr>
          </a:p>
        </p:txBody>
      </p:sp>
      <p:sp>
        <p:nvSpPr>
          <p:cNvPr id="11" name="Rounded Rectangle 11"/>
          <p:cNvSpPr>
            <a:spLocks noChangeAspect="1"/>
          </p:cNvSpPr>
          <p:nvPr/>
        </p:nvSpPr>
        <p:spPr>
          <a:xfrm>
            <a:off x="1686560" y="2050415"/>
            <a:ext cx="913130" cy="909955"/>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13" name="Title 2"/>
          <p:cNvSpPr txBox="1"/>
          <p:nvPr/>
        </p:nvSpPr>
        <p:spPr>
          <a:xfrm>
            <a:off x="748665" y="2338070"/>
            <a:ext cx="2789555" cy="334645"/>
          </a:xfrm>
          <a:prstGeom prst="rect">
            <a:avLst/>
          </a:prstGeom>
        </p:spPr>
        <p:txBody>
          <a:bodyPr vert="horz" lIns="91440" tIns="45720" rIns="91440" bIns="45720" rtlCol="0" anchor="ctr">
            <a:normAutofit fontScale="80000"/>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边缘的定义</a:t>
            </a:r>
            <a:endParaRPr lang="zh-CN" altLang="en-US" sz="1800" b="1" dirty="0" smtClean="0">
              <a:solidFill>
                <a:srgbClr val="FFFFFF"/>
              </a:solidFill>
              <a:latin typeface="+mn-ea"/>
              <a:ea typeface="+mn-ea"/>
              <a:cs typeface="Glegoo"/>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endParaRPr lang="zh-CN" altLang="en-US" sz="2400" b="1" dirty="0" smtClean="0">
              <a:solidFill>
                <a:srgbClr val="1399EE"/>
              </a:solidFill>
              <a:latin typeface="+mn-ea"/>
              <a:cs typeface="Glegoo"/>
            </a:endParaRPr>
          </a:p>
        </p:txBody>
      </p:sp>
      <p:sp>
        <p:nvSpPr>
          <p:cNvPr id="2" name="内容占位符 2"/>
          <p:cNvSpPr>
            <a:spLocks noGrp="1"/>
          </p:cNvSpPr>
          <p:nvPr/>
        </p:nvSpPr>
        <p:spPr>
          <a:xfrm>
            <a:off x="794385" y="1514475"/>
            <a:ext cx="7340600" cy="2425065"/>
          </a:xfrm>
          <a:prstGeom prst="rect">
            <a:avLst/>
          </a:prstGeom>
        </p:spPr>
        <p:txBody>
          <a:bodyPr vert="horz" wrap="square" lIns="91440" tIns="45720" rIns="91440" bIns="45720" rtlCol="0" anchor="t">
            <a:normAutofit fontScale="90000"/>
          </a:bodyPr>
          <a:lst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mj-ea"/>
              <a:buNone/>
            </a:pPr>
            <a:r>
              <a:rPr lang="zh-CN" altLang="en-US" sz="1800" dirty="0">
                <a:latin typeface="Book Antiqua" pitchFamily="18" charset="0"/>
                <a:cs typeface="+mn-cs"/>
                <a:sym typeface="+mn-ea"/>
              </a:rPr>
              <a:t>　　为了便于处理，需要将梯度方向量化到8个邻域方向上。</a:t>
            </a:r>
            <a:r>
              <a:rPr lang="zh-CN" altLang="en-US" sz="1800" dirty="0">
                <a:solidFill>
                  <a:srgbClr val="C00000"/>
                </a:solidFill>
                <a:latin typeface="Book Antiqua" pitchFamily="18" charset="0"/>
                <a:cs typeface="+mn-cs"/>
                <a:sym typeface="+mn-ea"/>
              </a:rPr>
              <a:t>Canny算子使用两个幅值阈值，高阈值用于检测梯度幅值大的强边缘，低阈值用于检测梯度幅值较小的弱边缘</a:t>
            </a:r>
            <a:r>
              <a:rPr lang="zh-CN" altLang="en-US" sz="1800" dirty="0">
                <a:latin typeface="Book Antiqua" pitchFamily="18" charset="0"/>
                <a:cs typeface="+mn-cs"/>
                <a:sym typeface="+mn-ea"/>
              </a:rPr>
              <a:t>。</a:t>
            </a:r>
            <a:r>
              <a:rPr lang="zh-CN" altLang="en-US" sz="1800" dirty="0">
                <a:solidFill>
                  <a:srgbClr val="C00000"/>
                </a:solidFill>
                <a:latin typeface="Book Antiqua" pitchFamily="18" charset="0"/>
                <a:cs typeface="+mn-cs"/>
                <a:sym typeface="+mn-ea"/>
              </a:rPr>
              <a:t>低阈值通常取为高阈值的一半</a:t>
            </a:r>
            <a:r>
              <a:rPr lang="zh-CN" altLang="en-US" sz="1800" dirty="0">
                <a:latin typeface="Book Antiqua" pitchFamily="18" charset="0"/>
                <a:cs typeface="+mn-cs"/>
                <a:sym typeface="+mn-ea"/>
              </a:rPr>
              <a:t>。边缘细化后，就开始跟踪具有高幅值的轮廓。最后，从满足高阈值的边缘像素开始，顺序跟踪连续的轮廓段，把与强边缘相连的弱边缘连接起来。图5-16是Canny算子与Robert算子和Sobel算子对大米图像的边缘检测效果对比，可见Canny算子检测的边缘比较完整。 </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流程</a:t>
            </a:r>
            <a:endParaRPr lang="zh-CN" altLang="en-US" sz="2400" b="1" dirty="0" smtClean="0">
              <a:solidFill>
                <a:srgbClr val="1399EE"/>
              </a:solidFill>
              <a:latin typeface="+mn-ea"/>
              <a:cs typeface="Glegoo"/>
            </a:endParaRPr>
          </a:p>
        </p:txBody>
      </p:sp>
      <p:pic>
        <p:nvPicPr>
          <p:cNvPr id="87043" name="Picture 3"/>
          <p:cNvPicPr>
            <a:picLocks noChangeAspect="1"/>
          </p:cNvPicPr>
          <p:nvPr/>
        </p:nvPicPr>
        <p:blipFill>
          <a:blip r:embed="rId1">
            <a:lum contrast="18000"/>
          </a:blip>
          <a:stretch>
            <a:fillRect/>
          </a:stretch>
        </p:blipFill>
        <p:spPr>
          <a:xfrm>
            <a:off x="1047115" y="1237615"/>
            <a:ext cx="2932430" cy="2668270"/>
          </a:xfrm>
          <a:prstGeom prst="rect">
            <a:avLst/>
          </a:prstGeom>
          <a:noFill/>
          <a:ln w="9525">
            <a:noFill/>
          </a:ln>
        </p:spPr>
      </p:pic>
      <p:sp>
        <p:nvSpPr>
          <p:cNvPr id="87044" name="Text Box 4"/>
          <p:cNvSpPr txBox="1"/>
          <p:nvPr/>
        </p:nvSpPr>
        <p:spPr>
          <a:xfrm>
            <a:off x="988060" y="4123055"/>
            <a:ext cx="2263775" cy="36830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原始图像</a:t>
            </a:r>
            <a:endParaRPr lang="zh-CN" altLang="en-US" dirty="0">
              <a:solidFill>
                <a:schemeClr val="tx1"/>
              </a:solidFill>
              <a:latin typeface="Times New Roman" panose="02020603050405020304" pitchFamily="18" charset="0"/>
            </a:endParaRPr>
          </a:p>
        </p:txBody>
      </p:sp>
      <p:pic>
        <p:nvPicPr>
          <p:cNvPr id="87045" name="Picture 5"/>
          <p:cNvPicPr>
            <a:picLocks noChangeAspect="1"/>
          </p:cNvPicPr>
          <p:nvPr/>
        </p:nvPicPr>
        <p:blipFill>
          <a:blip r:embed="rId2"/>
          <a:stretch>
            <a:fillRect/>
          </a:stretch>
        </p:blipFill>
        <p:spPr>
          <a:xfrm>
            <a:off x="4626610" y="844550"/>
            <a:ext cx="3366770" cy="3061335"/>
          </a:xfrm>
          <a:prstGeom prst="rect">
            <a:avLst/>
          </a:prstGeom>
          <a:noFill/>
          <a:ln w="9525">
            <a:noFill/>
          </a:ln>
        </p:spPr>
      </p:pic>
      <p:sp>
        <p:nvSpPr>
          <p:cNvPr id="87046" name="Text Box 6"/>
          <p:cNvSpPr txBox="1"/>
          <p:nvPr/>
        </p:nvSpPr>
        <p:spPr>
          <a:xfrm>
            <a:off x="4626610" y="4123055"/>
            <a:ext cx="3051810" cy="36830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原始图像经过</a:t>
            </a:r>
            <a:r>
              <a:rPr lang="en-US" altLang="zh-CN" dirty="0">
                <a:solidFill>
                  <a:schemeClr val="tx1"/>
                </a:solidFill>
                <a:latin typeface="Times New Roman" panose="02020603050405020304" pitchFamily="18" charset="0"/>
              </a:rPr>
              <a:t>Gauss</a:t>
            </a:r>
            <a:r>
              <a:rPr lang="zh-CN" altLang="en-US" dirty="0">
                <a:solidFill>
                  <a:schemeClr val="tx1"/>
                </a:solidFill>
                <a:latin typeface="Times New Roman" panose="02020603050405020304" pitchFamily="18" charset="0"/>
              </a:rPr>
              <a:t>平滑</a:t>
            </a:r>
            <a:endParaRPr lang="zh-CN" altLang="en-US"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流程</a:t>
            </a:r>
            <a:endParaRPr lang="zh-CN" altLang="en-US" sz="2400" b="1" dirty="0" smtClean="0">
              <a:solidFill>
                <a:srgbClr val="1399EE"/>
              </a:solidFill>
              <a:latin typeface="+mn-ea"/>
              <a:cs typeface="Glegoo"/>
            </a:endParaRPr>
          </a:p>
        </p:txBody>
      </p:sp>
      <p:pic>
        <p:nvPicPr>
          <p:cNvPr id="88067" name="Picture 3"/>
          <p:cNvPicPr>
            <a:picLocks noChangeAspect="1"/>
          </p:cNvPicPr>
          <p:nvPr/>
        </p:nvPicPr>
        <p:blipFill>
          <a:blip r:embed="rId1"/>
          <a:stretch>
            <a:fillRect/>
          </a:stretch>
        </p:blipFill>
        <p:spPr>
          <a:xfrm>
            <a:off x="936625" y="1321435"/>
            <a:ext cx="3122930" cy="2855595"/>
          </a:xfrm>
          <a:prstGeom prst="rect">
            <a:avLst/>
          </a:prstGeom>
          <a:noFill/>
          <a:ln w="9525">
            <a:noFill/>
          </a:ln>
        </p:spPr>
      </p:pic>
      <p:sp>
        <p:nvSpPr>
          <p:cNvPr id="88068" name="Text Box 4"/>
          <p:cNvSpPr txBox="1"/>
          <p:nvPr/>
        </p:nvSpPr>
        <p:spPr>
          <a:xfrm>
            <a:off x="869315" y="4394835"/>
            <a:ext cx="2398395" cy="36830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梯度幅值图像</a:t>
            </a:r>
            <a:endParaRPr lang="zh-CN" altLang="en-US" dirty="0">
              <a:solidFill>
                <a:schemeClr val="tx1"/>
              </a:solidFill>
              <a:latin typeface="Times New Roman" panose="02020603050405020304" pitchFamily="18" charset="0"/>
            </a:endParaRPr>
          </a:p>
        </p:txBody>
      </p:sp>
      <p:pic>
        <p:nvPicPr>
          <p:cNvPr id="88069" name="Picture 5"/>
          <p:cNvPicPr>
            <a:picLocks noChangeAspect="1"/>
          </p:cNvPicPr>
          <p:nvPr/>
        </p:nvPicPr>
        <p:blipFill>
          <a:blip r:embed="rId2"/>
          <a:stretch>
            <a:fillRect/>
          </a:stretch>
        </p:blipFill>
        <p:spPr>
          <a:xfrm>
            <a:off x="5149850" y="1327785"/>
            <a:ext cx="3115310" cy="2839720"/>
          </a:xfrm>
          <a:prstGeom prst="rect">
            <a:avLst/>
          </a:prstGeom>
          <a:noFill/>
          <a:ln w="9525">
            <a:noFill/>
          </a:ln>
        </p:spPr>
      </p:pic>
      <p:sp>
        <p:nvSpPr>
          <p:cNvPr id="88070" name="Text Box 6"/>
          <p:cNvSpPr txBox="1"/>
          <p:nvPr/>
        </p:nvSpPr>
        <p:spPr>
          <a:xfrm>
            <a:off x="5035550" y="4394835"/>
            <a:ext cx="3313430" cy="36830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梯度幅值经过非极大值抑制</a:t>
            </a:r>
            <a:endParaRPr lang="zh-CN" altLang="en-US"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流程</a:t>
            </a:r>
            <a:endParaRPr lang="zh-CN" altLang="en-US" sz="2400" b="1" dirty="0" smtClean="0">
              <a:solidFill>
                <a:srgbClr val="1399EE"/>
              </a:solidFill>
              <a:latin typeface="+mn-ea"/>
              <a:cs typeface="Glegoo"/>
            </a:endParaRPr>
          </a:p>
        </p:txBody>
      </p:sp>
      <p:pic>
        <p:nvPicPr>
          <p:cNvPr id="89091" name="Picture 3"/>
          <p:cNvPicPr>
            <a:picLocks noChangeAspect="1"/>
          </p:cNvPicPr>
          <p:nvPr/>
        </p:nvPicPr>
        <p:blipFill>
          <a:blip r:embed="rId1"/>
          <a:stretch>
            <a:fillRect/>
          </a:stretch>
        </p:blipFill>
        <p:spPr>
          <a:xfrm>
            <a:off x="687070" y="1481455"/>
            <a:ext cx="2630805" cy="2418715"/>
          </a:xfrm>
          <a:prstGeom prst="rect">
            <a:avLst/>
          </a:prstGeom>
          <a:noFill/>
          <a:ln w="9525">
            <a:noFill/>
          </a:ln>
        </p:spPr>
      </p:pic>
      <p:sp>
        <p:nvSpPr>
          <p:cNvPr id="89092" name="Text Box 4"/>
          <p:cNvSpPr txBox="1"/>
          <p:nvPr/>
        </p:nvSpPr>
        <p:spPr>
          <a:xfrm>
            <a:off x="982345" y="4010025"/>
            <a:ext cx="1144905" cy="645160"/>
          </a:xfrm>
          <a:prstGeom prst="rect">
            <a:avLst/>
          </a:prstGeom>
          <a:noFill/>
          <a:ln w="9525">
            <a:noFill/>
          </a:ln>
        </p:spPr>
        <p:txBody>
          <a:bodyPr wrap="square">
            <a:spAutoFit/>
          </a:bodyPr>
          <a:p>
            <a:r>
              <a:rPr lang="zh-CN" altLang="en-US" b="1" dirty="0">
                <a:solidFill>
                  <a:schemeClr val="tx1"/>
                </a:solidFill>
                <a:latin typeface="Times New Roman" panose="02020603050405020304" pitchFamily="18" charset="0"/>
              </a:rPr>
              <a:t>低阈值边缘图像</a:t>
            </a:r>
            <a:endParaRPr lang="zh-CN" altLang="en-US" b="1" dirty="0">
              <a:solidFill>
                <a:schemeClr val="tx1"/>
              </a:solidFill>
              <a:latin typeface="Times New Roman" panose="02020603050405020304" pitchFamily="18" charset="0"/>
            </a:endParaRPr>
          </a:p>
        </p:txBody>
      </p:sp>
      <p:pic>
        <p:nvPicPr>
          <p:cNvPr id="89093" name="Picture 5"/>
          <p:cNvPicPr>
            <a:picLocks noChangeAspect="1"/>
          </p:cNvPicPr>
          <p:nvPr/>
        </p:nvPicPr>
        <p:blipFill>
          <a:blip r:embed="rId2"/>
          <a:stretch>
            <a:fillRect/>
          </a:stretch>
        </p:blipFill>
        <p:spPr>
          <a:xfrm>
            <a:off x="3487420" y="1477010"/>
            <a:ext cx="2632075" cy="2394585"/>
          </a:xfrm>
          <a:prstGeom prst="rect">
            <a:avLst/>
          </a:prstGeom>
          <a:noFill/>
          <a:ln w="9525">
            <a:noFill/>
          </a:ln>
        </p:spPr>
      </p:pic>
      <p:sp>
        <p:nvSpPr>
          <p:cNvPr id="89094" name="Text Box 6"/>
          <p:cNvSpPr txBox="1"/>
          <p:nvPr/>
        </p:nvSpPr>
        <p:spPr>
          <a:xfrm>
            <a:off x="3655695" y="4076065"/>
            <a:ext cx="2072640" cy="368300"/>
          </a:xfrm>
          <a:prstGeom prst="rect">
            <a:avLst/>
          </a:prstGeom>
          <a:noFill/>
          <a:ln w="9525">
            <a:noFill/>
          </a:ln>
        </p:spPr>
        <p:txBody>
          <a:bodyPr wrap="square">
            <a:spAutoFit/>
          </a:bodyPr>
          <a:p>
            <a:r>
              <a:rPr lang="zh-CN" altLang="en-US" b="1" dirty="0">
                <a:solidFill>
                  <a:schemeClr val="tx1"/>
                </a:solidFill>
                <a:latin typeface="Times New Roman" panose="02020603050405020304" pitchFamily="18" charset="0"/>
              </a:rPr>
              <a:t>高阈值边缘图像</a:t>
            </a:r>
            <a:endParaRPr lang="zh-CN" altLang="en-US" b="1" dirty="0">
              <a:solidFill>
                <a:schemeClr val="tx1"/>
              </a:solidFill>
              <a:latin typeface="Times New Roman" panose="02020603050405020304" pitchFamily="18" charset="0"/>
            </a:endParaRPr>
          </a:p>
        </p:txBody>
      </p:sp>
      <p:pic>
        <p:nvPicPr>
          <p:cNvPr id="89095" name="Picture 7"/>
          <p:cNvPicPr>
            <a:picLocks noChangeAspect="1"/>
          </p:cNvPicPr>
          <p:nvPr/>
        </p:nvPicPr>
        <p:blipFill>
          <a:blip r:embed="rId3"/>
          <a:stretch>
            <a:fillRect/>
          </a:stretch>
        </p:blipFill>
        <p:spPr>
          <a:xfrm>
            <a:off x="6217285" y="1477010"/>
            <a:ext cx="2608580" cy="2372360"/>
          </a:xfrm>
          <a:prstGeom prst="rect">
            <a:avLst/>
          </a:prstGeom>
          <a:noFill/>
          <a:ln w="9525">
            <a:noFill/>
          </a:ln>
        </p:spPr>
      </p:pic>
      <p:sp>
        <p:nvSpPr>
          <p:cNvPr id="89096" name="Text Box 8"/>
          <p:cNvSpPr txBox="1"/>
          <p:nvPr/>
        </p:nvSpPr>
        <p:spPr>
          <a:xfrm>
            <a:off x="6882765" y="3945255"/>
            <a:ext cx="1442720" cy="645160"/>
          </a:xfrm>
          <a:prstGeom prst="rect">
            <a:avLst/>
          </a:prstGeom>
          <a:noFill/>
          <a:ln w="9525">
            <a:noFill/>
          </a:ln>
        </p:spPr>
        <p:txBody>
          <a:bodyPr wrap="square">
            <a:spAutoFit/>
          </a:bodyPr>
          <a:p>
            <a:r>
              <a:rPr lang="en-US" altLang="zh-CN" b="1" dirty="0">
                <a:solidFill>
                  <a:schemeClr val="tx1"/>
                </a:solidFill>
                <a:latin typeface="Times New Roman" panose="02020603050405020304" pitchFamily="18" charset="0"/>
              </a:rPr>
              <a:t>Canny</a:t>
            </a:r>
            <a:r>
              <a:rPr lang="zh-CN" altLang="en-US" b="1" dirty="0">
                <a:solidFill>
                  <a:schemeClr val="tx1"/>
                </a:solidFill>
                <a:latin typeface="Times New Roman" panose="02020603050405020304" pitchFamily="18" charset="0"/>
              </a:rPr>
              <a:t>输出边缘图像</a:t>
            </a:r>
            <a:endParaRPr lang="zh-CN" altLang="en-US" b="1" dirty="0">
              <a:solidFill>
                <a:schemeClr val="tx1"/>
              </a:solidFill>
              <a:latin typeface="Times New Roman" panose="02020603050405020304" pitchFamily="18" charset="0"/>
            </a:endParaRPr>
          </a:p>
        </p:txBody>
      </p:sp>
      <p:sp>
        <p:nvSpPr>
          <p:cNvPr id="89097" name="AutoShape 9"/>
          <p:cNvSpPr/>
          <p:nvPr/>
        </p:nvSpPr>
        <p:spPr>
          <a:xfrm rot="5400000" flipV="1">
            <a:off x="2807970" y="3536950"/>
            <a:ext cx="461010" cy="2400935"/>
          </a:xfrm>
          <a:prstGeom prst="rightBrace">
            <a:avLst>
              <a:gd name="adj1" fmla="val 76615"/>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solidFill>
                <a:srgbClr val="FFFFFF"/>
              </a:solidFill>
              <a:latin typeface="Times New Roman" panose="02020603050405020304" pitchFamily="18" charset="0"/>
            </a:endParaRPr>
          </a:p>
        </p:txBody>
      </p:sp>
      <p:cxnSp>
        <p:nvCxnSpPr>
          <p:cNvPr id="89098" name="AutoShape 10"/>
          <p:cNvCxnSpPr/>
          <p:nvPr/>
        </p:nvCxnSpPr>
        <p:spPr>
          <a:xfrm flipV="1">
            <a:off x="3038475" y="4552950"/>
            <a:ext cx="4352925" cy="415290"/>
          </a:xfrm>
          <a:prstGeom prst="curvedConnector3">
            <a:avLst>
              <a:gd name="adj1" fmla="val 50007"/>
            </a:avLst>
          </a:prstGeom>
          <a:ln w="9525" cap="flat" cmpd="sng">
            <a:solidFill>
              <a:schemeClr val="tx1"/>
            </a:solidFill>
            <a:prstDash val="soli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5147310"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双阈值作用</a:t>
            </a:r>
            <a:endParaRPr lang="zh-CN" altLang="en-US" sz="2400" b="1" dirty="0" smtClean="0">
              <a:solidFill>
                <a:srgbClr val="1399EE"/>
              </a:solidFill>
              <a:latin typeface="+mn-ea"/>
              <a:cs typeface="Glegoo"/>
            </a:endParaRPr>
          </a:p>
        </p:txBody>
      </p:sp>
      <p:sp>
        <p:nvSpPr>
          <p:cNvPr id="118786" name="Rectangle 3"/>
          <p:cNvSpPr>
            <a:spLocks noGrp="1"/>
          </p:cNvSpPr>
          <p:nvPr>
            <p:ph idx="1"/>
          </p:nvPr>
        </p:nvSpPr>
        <p:spPr>
          <a:xfrm>
            <a:off x="375285" y="1249680"/>
            <a:ext cx="8147050" cy="1973263"/>
          </a:xfrm>
        </p:spPr>
        <p:txBody>
          <a:bodyPr wrap="square" lIns="91440" tIns="45720" rIns="91440" bIns="45720" anchor="t"/>
          <a:p>
            <a:pPr eaLnBrk="1" hangingPunct="1">
              <a:lnSpc>
                <a:spcPct val="90000"/>
              </a:lnSpc>
            </a:pPr>
            <a:r>
              <a:rPr lang="zh-CN" altLang="en-US" dirty="0">
                <a:latin typeface="黑体" panose="02010609060101010101" pitchFamily="2" charset="-122"/>
                <a:ea typeface="黑体" panose="02010609060101010101" pitchFamily="2" charset="-122"/>
              </a:rPr>
              <a:t>两个阈值</a:t>
            </a:r>
            <a:r>
              <a:rPr lang="en-US" altLang="zh-CN" dirty="0">
                <a:latin typeface="黑体" panose="02010609060101010101" pitchFamily="2" charset="-122"/>
                <a:ea typeface="黑体" panose="02010609060101010101" pitchFamily="2" charset="-122"/>
              </a:rPr>
              <a:t>T1</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T2</a:t>
            </a: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T2  &gt;&gt; T1</a:t>
            </a:r>
            <a:endParaRPr lang="en-US" altLang="zh-CN" dirty="0">
              <a:latin typeface="黑体" panose="02010609060101010101" pitchFamily="2" charset="-122"/>
              <a:ea typeface="黑体" panose="02010609060101010101" pitchFamily="2" charset="-122"/>
            </a:endParaRPr>
          </a:p>
          <a:p>
            <a:pPr lvl="1" eaLnBrk="1" hangingPunct="1">
              <a:lnSpc>
                <a:spcPct val="90000"/>
              </a:lnSpc>
            </a:pPr>
            <a:r>
              <a:rPr lang="zh-CN" altLang="en-US" sz="2400" dirty="0">
                <a:latin typeface="黑体" panose="02010609060101010101" pitchFamily="2" charset="-122"/>
                <a:ea typeface="黑体" panose="02010609060101010101" pitchFamily="2" charset="-122"/>
              </a:rPr>
              <a:t>由</a:t>
            </a:r>
            <a:r>
              <a:rPr lang="en-US" altLang="zh-CN" sz="2400" dirty="0">
                <a:latin typeface="黑体" panose="02010609060101010101" pitchFamily="2" charset="-122"/>
                <a:ea typeface="黑体" panose="02010609060101010101" pitchFamily="2" charset="-122"/>
              </a:rPr>
              <a:t>T1</a:t>
            </a:r>
            <a:r>
              <a:rPr lang="zh-CN" altLang="en-US" sz="2400" dirty="0">
                <a:latin typeface="黑体" panose="02010609060101010101" pitchFamily="2" charset="-122"/>
                <a:ea typeface="黑体" panose="02010609060101010101" pitchFamily="2" charset="-122"/>
              </a:rPr>
              <a:t>得到 </a:t>
            </a:r>
            <a:r>
              <a:rPr lang="en-US" altLang="zh-CN" sz="2400" dirty="0">
                <a:latin typeface="黑体" panose="02010609060101010101" pitchFamily="2" charset="-122"/>
                <a:ea typeface="黑体" panose="02010609060101010101" pitchFamily="2" charset="-122"/>
              </a:rPr>
              <a:t>E1(x,y)</a:t>
            </a:r>
            <a:r>
              <a:rPr lang="zh-CN" altLang="en-US" sz="2400" dirty="0">
                <a:latin typeface="黑体" panose="02010609060101010101" pitchFamily="2" charset="-122"/>
                <a:ea typeface="黑体" panose="02010609060101010101" pitchFamily="2" charset="-122"/>
              </a:rPr>
              <a:t>，低阈值边缘图：更大的误检测率</a:t>
            </a:r>
            <a:endParaRPr lang="zh-CN" altLang="en-US" sz="2400" dirty="0">
              <a:latin typeface="黑体" panose="02010609060101010101" pitchFamily="2" charset="-122"/>
              <a:ea typeface="黑体" panose="02010609060101010101" pitchFamily="2" charset="-122"/>
            </a:endParaRPr>
          </a:p>
          <a:p>
            <a:pPr lvl="1" eaLnBrk="1" hangingPunct="1">
              <a:lnSpc>
                <a:spcPct val="90000"/>
              </a:lnSpc>
            </a:pPr>
            <a:r>
              <a:rPr lang="zh-CN" altLang="en-US" sz="2400" dirty="0">
                <a:latin typeface="黑体" panose="02010609060101010101" pitchFamily="2" charset="-122"/>
                <a:ea typeface="黑体" panose="02010609060101010101" pitchFamily="2" charset="-122"/>
              </a:rPr>
              <a:t>由</a:t>
            </a:r>
            <a:r>
              <a:rPr lang="en-US" altLang="zh-CN" sz="2400" dirty="0">
                <a:latin typeface="黑体" panose="02010609060101010101" pitchFamily="2" charset="-122"/>
                <a:ea typeface="黑体" panose="02010609060101010101" pitchFamily="2" charset="-122"/>
              </a:rPr>
              <a:t>T2</a:t>
            </a:r>
            <a:r>
              <a:rPr lang="zh-CN" altLang="en-US" sz="2400" dirty="0">
                <a:latin typeface="黑体" panose="02010609060101010101" pitchFamily="2" charset="-122"/>
                <a:ea typeface="黑体" panose="02010609060101010101" pitchFamily="2" charset="-122"/>
              </a:rPr>
              <a:t>得到 </a:t>
            </a:r>
            <a:r>
              <a:rPr lang="en-US" altLang="zh-CN" sz="2400" dirty="0">
                <a:latin typeface="黑体" panose="02010609060101010101" pitchFamily="2" charset="-122"/>
                <a:ea typeface="黑体" panose="02010609060101010101" pitchFamily="2" charset="-122"/>
              </a:rPr>
              <a:t>E2(x,y)</a:t>
            </a:r>
            <a:r>
              <a:rPr lang="zh-CN" altLang="en-US" sz="2400" dirty="0">
                <a:latin typeface="黑体" panose="02010609060101010101" pitchFamily="2" charset="-122"/>
                <a:ea typeface="黑体" panose="02010609060101010101" pitchFamily="2" charset="-122"/>
              </a:rPr>
              <a:t>，高阈值边缘图：更加可靠</a:t>
            </a:r>
            <a:endParaRPr lang="zh-CN" altLang="en-US" sz="2400" dirty="0">
              <a:latin typeface="黑体" panose="02010609060101010101" pitchFamily="2" charset="-122"/>
              <a:ea typeface="黑体" panose="02010609060101010101" pitchFamily="2" charset="-122"/>
            </a:endParaRPr>
          </a:p>
          <a:p>
            <a:pPr eaLnBrk="1" hangingPunct="1">
              <a:lnSpc>
                <a:spcPct val="90000"/>
              </a:lnSpc>
            </a:pPr>
            <a:r>
              <a:rPr lang="zh-CN" altLang="en-US" dirty="0">
                <a:latin typeface="黑体" panose="02010609060101010101" pitchFamily="2" charset="-122"/>
                <a:ea typeface="黑体" panose="02010609060101010101" pitchFamily="2" charset="-122"/>
              </a:rPr>
              <a:t>边缘连接</a:t>
            </a:r>
            <a:r>
              <a:rPr lang="zh-CN" altLang="en-US" dirty="0"/>
              <a:t>：</a:t>
            </a:r>
            <a:endParaRPr lang="zh-CN" altLang="en-US" dirty="0"/>
          </a:p>
        </p:txBody>
      </p:sp>
      <p:pic>
        <p:nvPicPr>
          <p:cNvPr id="118787" name="Picture 4"/>
          <p:cNvPicPr>
            <a:picLocks noChangeAspect="1"/>
          </p:cNvPicPr>
          <p:nvPr/>
        </p:nvPicPr>
        <p:blipFill>
          <a:blip r:embed="rId1"/>
          <a:stretch>
            <a:fillRect/>
          </a:stretch>
        </p:blipFill>
        <p:spPr>
          <a:xfrm>
            <a:off x="2785428" y="2361565"/>
            <a:ext cx="4103687" cy="2517775"/>
          </a:xfrm>
          <a:prstGeom prst="rect">
            <a:avLst/>
          </a:prstGeom>
          <a:noFill/>
          <a:ln w="9525">
            <a:noFill/>
          </a:ln>
        </p:spPr>
      </p:pic>
      <p:sp>
        <p:nvSpPr>
          <p:cNvPr id="118788" name="Text Box 5"/>
          <p:cNvSpPr txBox="1"/>
          <p:nvPr/>
        </p:nvSpPr>
        <p:spPr>
          <a:xfrm>
            <a:off x="3250565" y="3789363"/>
            <a:ext cx="463550" cy="366712"/>
          </a:xfrm>
          <a:prstGeom prst="rect">
            <a:avLst/>
          </a:prstGeom>
          <a:noFill/>
          <a:ln w="9525">
            <a:noFill/>
          </a:ln>
        </p:spPr>
        <p:txBody>
          <a:bodyPr wrap="none" anchor="t">
            <a:spAutoFit/>
          </a:bodyPr>
          <a:p>
            <a:r>
              <a:rPr lang="en-US" altLang="zh-CN" dirty="0">
                <a:solidFill>
                  <a:srgbClr val="0000FF"/>
                </a:solidFill>
                <a:latin typeface="Times New Roman" panose="02020603050405020304" pitchFamily="18" charset="0"/>
                <a:ea typeface="宋体" panose="02010600030101010101" pitchFamily="2" charset="-122"/>
              </a:rPr>
              <a:t>E1</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18789" name="Text Box 6"/>
          <p:cNvSpPr txBox="1"/>
          <p:nvPr/>
        </p:nvSpPr>
        <p:spPr>
          <a:xfrm>
            <a:off x="4605338" y="2618740"/>
            <a:ext cx="463550" cy="366713"/>
          </a:xfrm>
          <a:prstGeom prst="rect">
            <a:avLst/>
          </a:prstGeom>
          <a:noFill/>
          <a:ln w="9525">
            <a:noFill/>
          </a:ln>
        </p:spPr>
        <p:txBody>
          <a:bodyPr wrap="none" anchor="t">
            <a:spAutoFit/>
          </a:bodyPr>
          <a:p>
            <a:r>
              <a:rPr lang="en-US" altLang="zh-CN" dirty="0">
                <a:solidFill>
                  <a:srgbClr val="0000FF"/>
                </a:solidFill>
                <a:latin typeface="Times New Roman" panose="02020603050405020304" pitchFamily="18" charset="0"/>
                <a:ea typeface="宋体" panose="02010600030101010101" pitchFamily="2" charset="-122"/>
              </a:rPr>
              <a:t>E1</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18790" name="Text Box 7"/>
          <p:cNvSpPr txBox="1"/>
          <p:nvPr/>
        </p:nvSpPr>
        <p:spPr>
          <a:xfrm>
            <a:off x="5499100" y="3638868"/>
            <a:ext cx="463550" cy="366712"/>
          </a:xfrm>
          <a:prstGeom prst="rect">
            <a:avLst/>
          </a:prstGeom>
          <a:noFill/>
          <a:ln w="9525">
            <a:noFill/>
          </a:ln>
        </p:spPr>
        <p:txBody>
          <a:bodyPr wrap="none" anchor="t">
            <a:spAutoFit/>
          </a:bodyPr>
          <a:p>
            <a:r>
              <a:rPr lang="en-US" altLang="zh-CN" dirty="0">
                <a:solidFill>
                  <a:srgbClr val="0000FF"/>
                </a:solidFill>
                <a:latin typeface="Times New Roman" panose="02020603050405020304" pitchFamily="18" charset="0"/>
                <a:ea typeface="宋体" panose="02010600030101010101" pitchFamily="2" charset="-122"/>
              </a:rPr>
              <a:t>E1</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18791" name="Text Box 8"/>
          <p:cNvSpPr txBox="1"/>
          <p:nvPr/>
        </p:nvSpPr>
        <p:spPr>
          <a:xfrm>
            <a:off x="4340225" y="3860483"/>
            <a:ext cx="463550" cy="366712"/>
          </a:xfrm>
          <a:prstGeom prst="rect">
            <a:avLst/>
          </a:prstGeom>
          <a:noFill/>
          <a:ln w="9525">
            <a:noFill/>
          </a:ln>
        </p:spPr>
        <p:txBody>
          <a:bodyPr wrap="none" anchor="t">
            <a:spAutoFit/>
          </a:bodyPr>
          <a:p>
            <a:r>
              <a:rPr lang="en-US" altLang="zh-CN" dirty="0">
                <a:solidFill>
                  <a:srgbClr val="0000FF"/>
                </a:solidFill>
                <a:latin typeface="Times New Roman" panose="02020603050405020304" pitchFamily="18" charset="0"/>
                <a:ea typeface="宋体" panose="02010600030101010101" pitchFamily="2" charset="-122"/>
              </a:rPr>
              <a:t>E1</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18792" name="Text Box 9"/>
          <p:cNvSpPr txBox="1"/>
          <p:nvPr/>
        </p:nvSpPr>
        <p:spPr>
          <a:xfrm>
            <a:off x="3952240" y="4356100"/>
            <a:ext cx="462915" cy="368300"/>
          </a:xfrm>
          <a:prstGeom prst="rect">
            <a:avLst/>
          </a:prstGeom>
          <a:noFill/>
          <a:ln w="9525">
            <a:noFill/>
          </a:ln>
        </p:spPr>
        <p:txBody>
          <a:bodyPr wrap="square" anchor="t">
            <a:spAutoFit/>
          </a:bodyPr>
          <a:p>
            <a:r>
              <a:rPr lang="en-US" altLang="zh-CN" dirty="0">
                <a:solidFill>
                  <a:srgbClr val="FF0000"/>
                </a:solidFill>
                <a:latin typeface="Times New Roman" panose="02020603050405020304" pitchFamily="18" charset="0"/>
                <a:ea typeface="宋体" panose="02010600030101010101" pitchFamily="2" charset="-122"/>
              </a:rPr>
              <a:t>E2</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118793" name="Text Box 10"/>
          <p:cNvSpPr txBox="1"/>
          <p:nvPr/>
        </p:nvSpPr>
        <p:spPr>
          <a:xfrm>
            <a:off x="5035550" y="4149408"/>
            <a:ext cx="463550" cy="366712"/>
          </a:xfrm>
          <a:prstGeom prst="rect">
            <a:avLst/>
          </a:prstGeom>
          <a:noFill/>
          <a:ln w="9525">
            <a:noFill/>
          </a:ln>
        </p:spPr>
        <p:txBody>
          <a:bodyPr wrap="none" anchor="t">
            <a:spAutoFit/>
          </a:bodyPr>
          <a:p>
            <a:r>
              <a:rPr lang="en-US" altLang="zh-CN" dirty="0">
                <a:solidFill>
                  <a:srgbClr val="FF0000"/>
                </a:solidFill>
                <a:latin typeface="Times New Roman" panose="02020603050405020304" pitchFamily="18" charset="0"/>
                <a:ea typeface="宋体" panose="02010600030101010101" pitchFamily="2" charset="-122"/>
              </a:rPr>
              <a:t>E2</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118794" name="Text Box 11"/>
          <p:cNvSpPr txBox="1"/>
          <p:nvPr/>
        </p:nvSpPr>
        <p:spPr>
          <a:xfrm>
            <a:off x="5805488" y="2798763"/>
            <a:ext cx="463550" cy="366712"/>
          </a:xfrm>
          <a:prstGeom prst="rect">
            <a:avLst/>
          </a:prstGeom>
          <a:noFill/>
          <a:ln w="9525">
            <a:noFill/>
          </a:ln>
        </p:spPr>
        <p:txBody>
          <a:bodyPr wrap="none" anchor="t">
            <a:spAutoFit/>
          </a:bodyPr>
          <a:p>
            <a:r>
              <a:rPr lang="en-US" altLang="zh-CN" dirty="0">
                <a:solidFill>
                  <a:srgbClr val="FF0000"/>
                </a:solidFill>
                <a:latin typeface="Times New Roman" panose="02020603050405020304" pitchFamily="18" charset="0"/>
                <a:ea typeface="宋体" panose="02010600030101010101" pitchFamily="2" charset="-122"/>
              </a:rPr>
              <a:t>E2</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118798" name="Line 15"/>
          <p:cNvSpPr/>
          <p:nvPr/>
        </p:nvSpPr>
        <p:spPr>
          <a:xfrm flipH="1" flipV="1">
            <a:off x="6156325" y="4183063"/>
            <a:ext cx="215900" cy="144462"/>
          </a:xfrm>
          <a:prstGeom prst="line">
            <a:avLst/>
          </a:prstGeom>
          <a:ln w="9525" cap="flat" cmpd="sng">
            <a:solidFill>
              <a:schemeClr val="bg1"/>
            </a:solidFill>
            <a:prstDash val="solid"/>
            <a:round/>
            <a:headEnd type="none" w="med" len="med"/>
            <a:tailEnd type="triangle" w="med" len="med"/>
          </a:ln>
        </p:spPr>
      </p:sp>
      <p:sp>
        <p:nvSpPr>
          <p:cNvPr id="118799" name="Line 16"/>
          <p:cNvSpPr/>
          <p:nvPr/>
        </p:nvSpPr>
        <p:spPr>
          <a:xfrm flipH="1">
            <a:off x="5076825" y="3789363"/>
            <a:ext cx="215900" cy="215900"/>
          </a:xfrm>
          <a:prstGeom prst="line">
            <a:avLst/>
          </a:prstGeom>
          <a:ln w="9525" cap="flat" cmpd="sng">
            <a:solidFill>
              <a:schemeClr val="bg1"/>
            </a:solidFill>
            <a:prstDash val="solid"/>
            <a:round/>
            <a:headEnd type="none" w="med" len="med"/>
            <a:tailEnd type="triangle" w="med" len="med"/>
          </a:ln>
        </p:spPr>
      </p:sp>
      <p:sp>
        <p:nvSpPr>
          <p:cNvPr id="118800" name="Line 17"/>
          <p:cNvSpPr/>
          <p:nvPr/>
        </p:nvSpPr>
        <p:spPr>
          <a:xfrm>
            <a:off x="4643438" y="4437063"/>
            <a:ext cx="217487" cy="287337"/>
          </a:xfrm>
          <a:prstGeom prst="line">
            <a:avLst/>
          </a:prstGeom>
          <a:ln w="9525" cap="flat" cmpd="sng">
            <a:solidFill>
              <a:schemeClr val="bg1"/>
            </a:solidFill>
            <a:prstDash val="solid"/>
            <a:round/>
            <a:headEnd type="none" w="med" len="med"/>
            <a:tailEnd type="triangle" w="med" len="med"/>
          </a:ln>
        </p:spPr>
      </p:sp>
      <p:sp>
        <p:nvSpPr>
          <p:cNvPr id="118801" name="Line 18"/>
          <p:cNvSpPr/>
          <p:nvPr/>
        </p:nvSpPr>
        <p:spPr>
          <a:xfrm flipV="1">
            <a:off x="3492500" y="4398963"/>
            <a:ext cx="287338" cy="361950"/>
          </a:xfrm>
          <a:prstGeom prst="line">
            <a:avLst/>
          </a:prstGeom>
          <a:ln w="9525" cap="flat" cmpd="sng">
            <a:solidFill>
              <a:schemeClr val="bg1"/>
            </a:solidFill>
            <a:prstDash val="solid"/>
            <a:round/>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70675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endParaRPr lang="zh-CN" altLang="en-US" sz="2400" b="1" dirty="0" smtClean="0">
              <a:solidFill>
                <a:srgbClr val="1399EE"/>
              </a:solidFill>
              <a:latin typeface="+mn-ea"/>
              <a:cs typeface="Glegoo"/>
            </a:endParaRPr>
          </a:p>
        </p:txBody>
      </p:sp>
      <p:sp>
        <p:nvSpPr>
          <p:cNvPr id="2" name="内容占位符 2"/>
          <p:cNvSpPr>
            <a:spLocks noGrp="1"/>
          </p:cNvSpPr>
          <p:nvPr/>
        </p:nvSpPr>
        <p:spPr>
          <a:xfrm>
            <a:off x="794385" y="1514475"/>
            <a:ext cx="7340600" cy="2425065"/>
          </a:xfrm>
          <a:prstGeom prst="rect">
            <a:avLst/>
          </a:prstGeom>
        </p:spPr>
        <p:txBody>
          <a:bodyPr vert="horz" wrap="square" lIns="91440" tIns="45720" rIns="91440" bIns="45720" rtlCol="0" anchor="t">
            <a:normAutofit fontScale="90000" lnSpcReduction="20000"/>
          </a:bodyPr>
          <a:lst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mj-ea"/>
              <a:buNone/>
            </a:pPr>
            <a:r>
              <a:rPr lang="zh-CN" altLang="en-US" sz="1800" dirty="0">
                <a:latin typeface="Book Antiqua" pitchFamily="18" charset="0"/>
                <a:cs typeface="+mn-cs"/>
                <a:sym typeface="+mn-ea"/>
              </a:rPr>
              <a:t>Canny算子的优点：</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参数较少</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计算效率</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得到的边缘连续完整</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参数的选择：</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Gauss滤波的尺度</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双阈值的选择(LOW=HIGH*0.4)</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36220" y="113665"/>
            <a:ext cx="605345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高斯参数影响</a:t>
            </a:r>
            <a:endParaRPr lang="zh-CN" altLang="en-US" sz="2400" b="1" dirty="0" smtClean="0">
              <a:solidFill>
                <a:srgbClr val="1399EE"/>
              </a:solidFill>
              <a:latin typeface="+mn-ea"/>
              <a:cs typeface="Glegoo"/>
            </a:endParaRPr>
          </a:p>
        </p:txBody>
      </p:sp>
      <p:pic>
        <p:nvPicPr>
          <p:cNvPr id="91138" name="Picture 2"/>
          <p:cNvPicPr>
            <a:picLocks noChangeAspect="1"/>
          </p:cNvPicPr>
          <p:nvPr/>
        </p:nvPicPr>
        <p:blipFill>
          <a:blip r:embed="rId1"/>
          <a:stretch>
            <a:fillRect/>
          </a:stretch>
        </p:blipFill>
        <p:spPr>
          <a:xfrm>
            <a:off x="602615" y="570865"/>
            <a:ext cx="1988185" cy="1919605"/>
          </a:xfrm>
          <a:prstGeom prst="rect">
            <a:avLst/>
          </a:prstGeom>
          <a:noFill/>
          <a:ln w="9525">
            <a:noFill/>
          </a:ln>
        </p:spPr>
      </p:pic>
      <p:pic>
        <p:nvPicPr>
          <p:cNvPr id="91139" name="Picture 3"/>
          <p:cNvPicPr>
            <a:picLocks noChangeAspect="1"/>
          </p:cNvPicPr>
          <p:nvPr/>
        </p:nvPicPr>
        <p:blipFill>
          <a:blip r:embed="rId2"/>
          <a:stretch>
            <a:fillRect/>
          </a:stretch>
        </p:blipFill>
        <p:spPr>
          <a:xfrm>
            <a:off x="2590800" y="574040"/>
            <a:ext cx="1967230" cy="1916430"/>
          </a:xfrm>
          <a:prstGeom prst="rect">
            <a:avLst/>
          </a:prstGeom>
          <a:noFill/>
          <a:ln w="9525">
            <a:noFill/>
          </a:ln>
        </p:spPr>
      </p:pic>
      <p:pic>
        <p:nvPicPr>
          <p:cNvPr id="91140" name="Picture 4"/>
          <p:cNvPicPr>
            <a:picLocks noChangeAspect="1"/>
          </p:cNvPicPr>
          <p:nvPr/>
        </p:nvPicPr>
        <p:blipFill>
          <a:blip r:embed="rId3"/>
          <a:stretch>
            <a:fillRect/>
          </a:stretch>
        </p:blipFill>
        <p:spPr>
          <a:xfrm>
            <a:off x="4501515" y="574040"/>
            <a:ext cx="1994535" cy="1915795"/>
          </a:xfrm>
          <a:prstGeom prst="rect">
            <a:avLst/>
          </a:prstGeom>
          <a:noFill/>
          <a:ln w="9525">
            <a:noFill/>
          </a:ln>
        </p:spPr>
      </p:pic>
      <p:pic>
        <p:nvPicPr>
          <p:cNvPr id="91141" name="Picture 5"/>
          <p:cNvPicPr>
            <a:picLocks noChangeAspect="1"/>
          </p:cNvPicPr>
          <p:nvPr/>
        </p:nvPicPr>
        <p:blipFill>
          <a:blip r:embed="rId4"/>
          <a:stretch>
            <a:fillRect/>
          </a:stretch>
        </p:blipFill>
        <p:spPr>
          <a:xfrm>
            <a:off x="602615" y="2489835"/>
            <a:ext cx="1987550" cy="1887220"/>
          </a:xfrm>
          <a:prstGeom prst="rect">
            <a:avLst/>
          </a:prstGeom>
          <a:noFill/>
          <a:ln w="9525">
            <a:noFill/>
          </a:ln>
        </p:spPr>
      </p:pic>
      <p:pic>
        <p:nvPicPr>
          <p:cNvPr id="91142" name="Picture 6"/>
          <p:cNvPicPr>
            <a:picLocks noChangeAspect="1"/>
          </p:cNvPicPr>
          <p:nvPr/>
        </p:nvPicPr>
        <p:blipFill>
          <a:blip r:embed="rId5"/>
          <a:stretch>
            <a:fillRect/>
          </a:stretch>
        </p:blipFill>
        <p:spPr>
          <a:xfrm>
            <a:off x="2590165" y="2489835"/>
            <a:ext cx="1955165" cy="1887220"/>
          </a:xfrm>
          <a:prstGeom prst="rect">
            <a:avLst/>
          </a:prstGeom>
          <a:noFill/>
          <a:ln w="9525">
            <a:noFill/>
          </a:ln>
        </p:spPr>
      </p:pic>
      <p:pic>
        <p:nvPicPr>
          <p:cNvPr id="91143" name="Picture 7"/>
          <p:cNvPicPr>
            <a:picLocks noChangeAspect="1"/>
          </p:cNvPicPr>
          <p:nvPr/>
        </p:nvPicPr>
        <p:blipFill>
          <a:blip r:embed="rId6"/>
          <a:stretch>
            <a:fillRect/>
          </a:stretch>
        </p:blipFill>
        <p:spPr>
          <a:xfrm>
            <a:off x="4501515" y="2489835"/>
            <a:ext cx="1995170" cy="1895475"/>
          </a:xfrm>
          <a:prstGeom prst="rect">
            <a:avLst/>
          </a:prstGeom>
          <a:noFill/>
          <a:ln w="9525">
            <a:noFill/>
          </a:ln>
        </p:spPr>
      </p:pic>
      <p:sp>
        <p:nvSpPr>
          <p:cNvPr id="91144" name="Text Box 8"/>
          <p:cNvSpPr txBox="1"/>
          <p:nvPr/>
        </p:nvSpPr>
        <p:spPr>
          <a:xfrm>
            <a:off x="6572885" y="1956435"/>
            <a:ext cx="1593850" cy="64516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渐增高斯滤波模版的尺寸</a:t>
            </a:r>
            <a:endParaRPr lang="zh-CN" altLang="en-US"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36220" y="113665"/>
            <a:ext cx="605345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双阈值影响</a:t>
            </a:r>
            <a:endParaRPr lang="zh-CN" altLang="en-US" sz="2400" b="1" dirty="0" smtClean="0">
              <a:solidFill>
                <a:srgbClr val="1399EE"/>
              </a:solidFill>
              <a:latin typeface="+mn-ea"/>
              <a:cs typeface="Glegoo"/>
            </a:endParaRPr>
          </a:p>
        </p:txBody>
      </p:sp>
      <p:pic>
        <p:nvPicPr>
          <p:cNvPr id="92162" name="Picture 2"/>
          <p:cNvPicPr>
            <a:picLocks noChangeAspect="1"/>
          </p:cNvPicPr>
          <p:nvPr/>
        </p:nvPicPr>
        <p:blipFill>
          <a:blip r:embed="rId1"/>
          <a:stretch>
            <a:fillRect/>
          </a:stretch>
        </p:blipFill>
        <p:spPr>
          <a:xfrm>
            <a:off x="343535" y="571500"/>
            <a:ext cx="2393950" cy="2305685"/>
          </a:xfrm>
          <a:prstGeom prst="rect">
            <a:avLst/>
          </a:prstGeom>
          <a:noFill/>
          <a:ln w="9525">
            <a:noFill/>
          </a:ln>
        </p:spPr>
      </p:pic>
      <p:pic>
        <p:nvPicPr>
          <p:cNvPr id="92163" name="Picture 3"/>
          <p:cNvPicPr>
            <a:picLocks noChangeAspect="1"/>
          </p:cNvPicPr>
          <p:nvPr/>
        </p:nvPicPr>
        <p:blipFill>
          <a:blip r:embed="rId2"/>
          <a:stretch>
            <a:fillRect/>
          </a:stretch>
        </p:blipFill>
        <p:spPr>
          <a:xfrm>
            <a:off x="2737485" y="574040"/>
            <a:ext cx="2406015" cy="2317115"/>
          </a:xfrm>
          <a:prstGeom prst="rect">
            <a:avLst/>
          </a:prstGeom>
          <a:noFill/>
          <a:ln w="9525">
            <a:noFill/>
          </a:ln>
        </p:spPr>
      </p:pic>
      <p:pic>
        <p:nvPicPr>
          <p:cNvPr id="92164" name="Picture 4"/>
          <p:cNvPicPr>
            <a:picLocks noChangeAspect="1"/>
          </p:cNvPicPr>
          <p:nvPr/>
        </p:nvPicPr>
        <p:blipFill>
          <a:blip r:embed="rId3"/>
          <a:stretch>
            <a:fillRect/>
          </a:stretch>
        </p:blipFill>
        <p:spPr>
          <a:xfrm>
            <a:off x="5143500" y="577850"/>
            <a:ext cx="2408555" cy="2313305"/>
          </a:xfrm>
          <a:prstGeom prst="rect">
            <a:avLst/>
          </a:prstGeom>
          <a:noFill/>
          <a:ln w="9525">
            <a:noFill/>
          </a:ln>
        </p:spPr>
      </p:pic>
      <p:pic>
        <p:nvPicPr>
          <p:cNvPr id="92165" name="Picture 5"/>
          <p:cNvPicPr>
            <a:picLocks noChangeAspect="1"/>
          </p:cNvPicPr>
          <p:nvPr/>
        </p:nvPicPr>
        <p:blipFill>
          <a:blip r:embed="rId4"/>
          <a:stretch>
            <a:fillRect/>
          </a:stretch>
        </p:blipFill>
        <p:spPr>
          <a:xfrm>
            <a:off x="343535" y="2877185"/>
            <a:ext cx="2407285" cy="2306955"/>
          </a:xfrm>
          <a:prstGeom prst="rect">
            <a:avLst/>
          </a:prstGeom>
          <a:noFill/>
          <a:ln w="9525">
            <a:noFill/>
          </a:ln>
        </p:spPr>
      </p:pic>
      <p:pic>
        <p:nvPicPr>
          <p:cNvPr id="92166" name="Picture 6"/>
          <p:cNvPicPr>
            <a:picLocks noChangeAspect="1"/>
          </p:cNvPicPr>
          <p:nvPr/>
        </p:nvPicPr>
        <p:blipFill>
          <a:blip r:embed="rId5"/>
          <a:stretch>
            <a:fillRect/>
          </a:stretch>
        </p:blipFill>
        <p:spPr>
          <a:xfrm>
            <a:off x="2750820" y="2877185"/>
            <a:ext cx="2407285" cy="2305685"/>
          </a:xfrm>
          <a:prstGeom prst="rect">
            <a:avLst/>
          </a:prstGeom>
          <a:noFill/>
          <a:ln w="9525">
            <a:noFill/>
          </a:ln>
        </p:spPr>
      </p:pic>
      <p:pic>
        <p:nvPicPr>
          <p:cNvPr id="92167" name="Picture 7"/>
          <p:cNvPicPr>
            <a:picLocks noChangeAspect="1"/>
          </p:cNvPicPr>
          <p:nvPr/>
        </p:nvPicPr>
        <p:blipFill>
          <a:blip r:embed="rId6"/>
          <a:stretch>
            <a:fillRect/>
          </a:stretch>
        </p:blipFill>
        <p:spPr>
          <a:xfrm>
            <a:off x="5158105" y="2870835"/>
            <a:ext cx="2407285" cy="2312035"/>
          </a:xfrm>
          <a:prstGeom prst="rect">
            <a:avLst/>
          </a:prstGeom>
          <a:noFill/>
          <a:ln w="9525">
            <a:noFill/>
          </a:ln>
        </p:spPr>
      </p:pic>
      <p:sp>
        <p:nvSpPr>
          <p:cNvPr id="92168" name="Text Box 8"/>
          <p:cNvSpPr txBox="1"/>
          <p:nvPr/>
        </p:nvSpPr>
        <p:spPr>
          <a:xfrm>
            <a:off x="7552055" y="715010"/>
            <a:ext cx="1576705" cy="922020"/>
          </a:xfrm>
          <a:prstGeom prst="rect">
            <a:avLst/>
          </a:prstGeom>
          <a:noFill/>
          <a:ln w="9525">
            <a:noFill/>
          </a:ln>
        </p:spPr>
        <p:txBody>
          <a:bodyPr wrap="square">
            <a:spAutoFit/>
          </a:bodyPr>
          <a:p>
            <a:r>
              <a:rPr lang="zh-CN" altLang="en-US" dirty="0">
                <a:solidFill>
                  <a:schemeClr val="tx1"/>
                </a:solidFill>
                <a:latin typeface="Times New Roman" panose="02020603050405020304" pitchFamily="18" charset="0"/>
              </a:rPr>
              <a:t>渐增双阈值的大小，保持</a:t>
            </a:r>
            <a:r>
              <a:rPr lang="en-US" altLang="zh-CN" dirty="0">
                <a:solidFill>
                  <a:schemeClr val="tx1"/>
                </a:solidFill>
                <a:latin typeface="Times New Roman" panose="02020603050405020304" pitchFamily="18" charset="0"/>
              </a:rPr>
              <a:t>low = high*0.4</a:t>
            </a:r>
            <a:endParaRPr lang="en-US" altLang="zh-CN"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36220" y="113665"/>
            <a:ext cx="605345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Canny边缘检测</a:t>
            </a:r>
            <a:r>
              <a:rPr lang="en-US" altLang="zh-CN" sz="2400" b="1" dirty="0" smtClean="0">
                <a:solidFill>
                  <a:srgbClr val="1399EE"/>
                </a:solidFill>
                <a:latin typeface="+mn-ea"/>
                <a:cs typeface="Glegoo"/>
              </a:rPr>
              <a:t>--</a:t>
            </a:r>
            <a:r>
              <a:rPr lang="zh-CN" altLang="en-US" sz="2400" b="1" dirty="0" smtClean="0">
                <a:solidFill>
                  <a:srgbClr val="1399EE"/>
                </a:solidFill>
                <a:latin typeface="+mn-ea"/>
                <a:cs typeface="Glegoo"/>
              </a:rPr>
              <a:t>展示</a:t>
            </a:r>
            <a:endParaRPr lang="zh-CN" altLang="en-US" sz="2400" b="1" dirty="0" smtClean="0">
              <a:solidFill>
                <a:srgbClr val="1399EE"/>
              </a:solidFill>
              <a:latin typeface="+mn-ea"/>
              <a:cs typeface="Glegoo"/>
            </a:endParaRPr>
          </a:p>
        </p:txBody>
      </p:sp>
      <p:pic>
        <p:nvPicPr>
          <p:cNvPr id="93186" name="Picture 2"/>
          <p:cNvPicPr>
            <a:picLocks noChangeAspect="1"/>
          </p:cNvPicPr>
          <p:nvPr/>
        </p:nvPicPr>
        <p:blipFill>
          <a:blip r:embed="rId1"/>
          <a:stretch>
            <a:fillRect/>
          </a:stretch>
        </p:blipFill>
        <p:spPr>
          <a:xfrm>
            <a:off x="735330" y="662940"/>
            <a:ext cx="3343275" cy="2480310"/>
          </a:xfrm>
          <a:prstGeom prst="rect">
            <a:avLst/>
          </a:prstGeom>
          <a:noFill/>
          <a:ln w="9525">
            <a:noFill/>
          </a:ln>
        </p:spPr>
      </p:pic>
      <p:pic>
        <p:nvPicPr>
          <p:cNvPr id="93187" name="Picture 3"/>
          <p:cNvPicPr>
            <a:picLocks noChangeAspect="1"/>
          </p:cNvPicPr>
          <p:nvPr/>
        </p:nvPicPr>
        <p:blipFill>
          <a:blip r:embed="rId2"/>
          <a:stretch>
            <a:fillRect/>
          </a:stretch>
        </p:blipFill>
        <p:spPr>
          <a:xfrm>
            <a:off x="4208780" y="375285"/>
            <a:ext cx="3343275" cy="2480310"/>
          </a:xfrm>
          <a:prstGeom prst="rect">
            <a:avLst/>
          </a:prstGeom>
          <a:noFill/>
          <a:ln w="9525">
            <a:noFill/>
          </a:ln>
        </p:spPr>
      </p:pic>
      <p:pic>
        <p:nvPicPr>
          <p:cNvPr id="93188" name="Picture 4"/>
          <p:cNvPicPr>
            <a:picLocks noChangeAspect="1"/>
          </p:cNvPicPr>
          <p:nvPr/>
        </p:nvPicPr>
        <p:blipFill>
          <a:blip r:embed="rId3"/>
          <a:stretch>
            <a:fillRect/>
          </a:stretch>
        </p:blipFill>
        <p:spPr>
          <a:xfrm>
            <a:off x="1868805" y="2855595"/>
            <a:ext cx="2787650" cy="2291715"/>
          </a:xfrm>
          <a:prstGeom prst="rect">
            <a:avLst/>
          </a:prstGeom>
          <a:noFill/>
          <a:ln w="9525">
            <a:noFill/>
          </a:ln>
        </p:spPr>
      </p:pic>
      <p:pic>
        <p:nvPicPr>
          <p:cNvPr id="93189" name="Picture 5"/>
          <p:cNvPicPr>
            <a:picLocks noChangeAspect="1"/>
          </p:cNvPicPr>
          <p:nvPr/>
        </p:nvPicPr>
        <p:blipFill>
          <a:blip r:embed="rId4"/>
          <a:stretch>
            <a:fillRect/>
          </a:stretch>
        </p:blipFill>
        <p:spPr>
          <a:xfrm>
            <a:off x="4925695" y="2855595"/>
            <a:ext cx="2787650" cy="2291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702945" y="698500"/>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 Canny小结</a:t>
            </a:r>
            <a:endParaRPr lang="zh-CN" altLang="en-US" sz="2400" b="1" dirty="0" smtClean="0">
              <a:solidFill>
                <a:srgbClr val="1399EE"/>
              </a:solidFill>
              <a:latin typeface="+mn-ea"/>
              <a:cs typeface="Glegoo"/>
            </a:endParaRPr>
          </a:p>
        </p:txBody>
      </p:sp>
      <p:sp>
        <p:nvSpPr>
          <p:cNvPr id="2" name="内容占位符 2"/>
          <p:cNvSpPr>
            <a:spLocks noGrp="1"/>
          </p:cNvSpPr>
          <p:nvPr/>
        </p:nvSpPr>
        <p:spPr>
          <a:xfrm>
            <a:off x="794385" y="1514475"/>
            <a:ext cx="7340600" cy="2987675"/>
          </a:xfrm>
          <a:prstGeom prst="rect">
            <a:avLst/>
          </a:prstGeom>
        </p:spPr>
        <p:txBody>
          <a:bodyPr vert="horz" wrap="square" lIns="91440" tIns="45720" rIns="91440" bIns="45720" rtlCol="0" anchor="t">
            <a:normAutofit fontScale="80000"/>
          </a:bodyPr>
          <a:lst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mj-ea"/>
              <a:buNone/>
            </a:pPr>
            <a:r>
              <a:rPr lang="zh-CN" altLang="en-US" sz="1800" dirty="0">
                <a:latin typeface="Book Antiqua" pitchFamily="18" charset="0"/>
                <a:cs typeface="+mn-cs"/>
                <a:sym typeface="+mn-ea"/>
              </a:rPr>
              <a:t>边缘检测是计算机视觉中最基本的问题之一</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没有一种统一的方法可以解决所有的边缘分割问题：</a:t>
            </a:r>
            <a:endParaRPr lang="zh-CN" altLang="en-US" sz="1800" dirty="0">
              <a:latin typeface="Book Antiqua" pitchFamily="18" charset="0"/>
              <a:cs typeface="+mn-cs"/>
              <a:sym typeface="+mn-ea"/>
            </a:endParaRPr>
          </a:p>
          <a:p>
            <a:pPr>
              <a:lnSpc>
                <a:spcPct val="150000"/>
              </a:lnSpc>
              <a:buFont typeface="+mj-lt"/>
              <a:buAutoNum type="arabicPeriod"/>
            </a:pPr>
            <a:r>
              <a:rPr lang="zh-CN" altLang="en-US" sz="1800" dirty="0">
                <a:latin typeface="Book Antiqua" pitchFamily="18" charset="0"/>
                <a:cs typeface="+mn-cs"/>
                <a:sym typeface="+mn-ea"/>
              </a:rPr>
              <a:t>抑制噪声的能力</a:t>
            </a:r>
            <a:endParaRPr lang="zh-CN" altLang="en-US" sz="1800" dirty="0">
              <a:latin typeface="Book Antiqua" pitchFamily="18" charset="0"/>
              <a:cs typeface="+mn-cs"/>
              <a:sym typeface="+mn-ea"/>
            </a:endParaRPr>
          </a:p>
          <a:p>
            <a:pPr>
              <a:lnSpc>
                <a:spcPct val="150000"/>
              </a:lnSpc>
              <a:buFont typeface="+mj-lt"/>
              <a:buAutoNum type="arabicPeriod"/>
            </a:pPr>
            <a:r>
              <a:rPr lang="zh-CN" altLang="en-US" sz="1800" dirty="0">
                <a:latin typeface="Book Antiqua" pitchFamily="18" charset="0"/>
                <a:cs typeface="+mn-cs"/>
                <a:sym typeface="+mn-ea"/>
              </a:rPr>
              <a:t>定位精度</a:t>
            </a:r>
            <a:endParaRPr lang="zh-CN" altLang="en-US" sz="1800" dirty="0">
              <a:latin typeface="Book Antiqua" pitchFamily="18" charset="0"/>
              <a:cs typeface="+mn-cs"/>
              <a:sym typeface="+mn-ea"/>
            </a:endParaRPr>
          </a:p>
          <a:p>
            <a:pPr>
              <a:lnSpc>
                <a:spcPct val="150000"/>
              </a:lnSpc>
              <a:buFont typeface="+mj-lt"/>
              <a:buAutoNum type="arabicPeriod"/>
            </a:pPr>
            <a:r>
              <a:rPr lang="zh-CN" altLang="en-US" sz="1800" dirty="0">
                <a:latin typeface="Book Antiqua" pitchFamily="18" charset="0"/>
                <a:cs typeface="+mn-cs"/>
                <a:sym typeface="+mn-ea"/>
              </a:rPr>
              <a:t>计算的复杂程度</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困难的原因：</a:t>
            </a:r>
            <a:endParaRPr lang="zh-CN" altLang="en-US" sz="1800" dirty="0">
              <a:latin typeface="Book Antiqua" pitchFamily="18" charset="0"/>
              <a:cs typeface="+mn-cs"/>
              <a:sym typeface="+mn-ea"/>
            </a:endParaRPr>
          </a:p>
          <a:p>
            <a:pPr>
              <a:lnSpc>
                <a:spcPct val="150000"/>
              </a:lnSpc>
              <a:buFont typeface="+mj-lt"/>
              <a:buAutoNum type="arabicPeriod"/>
            </a:pPr>
            <a:r>
              <a:rPr lang="zh-CN" altLang="en-US" sz="1800" dirty="0">
                <a:latin typeface="Book Antiqua" pitchFamily="18" charset="0"/>
                <a:cs typeface="+mn-cs"/>
                <a:sym typeface="+mn-ea"/>
              </a:rPr>
              <a:t>让计算机理解图像：从数值矩阵到语义概念</a:t>
            </a:r>
            <a:endParaRPr lang="zh-CN" altLang="en-US" sz="1800" dirty="0">
              <a:latin typeface="Book Antiqua" pitchFamily="18" charset="0"/>
              <a:cs typeface="+mn-cs"/>
              <a:sym typeface="+mn-ea"/>
            </a:endParaRPr>
          </a:p>
          <a:p>
            <a:pPr>
              <a:lnSpc>
                <a:spcPct val="150000"/>
              </a:lnSpc>
              <a:buFont typeface="+mj-lt"/>
              <a:buAutoNum type="arabicPeriod"/>
            </a:pPr>
            <a:r>
              <a:rPr lang="zh-CN" altLang="en-US" sz="1800" dirty="0">
                <a:latin typeface="Book Antiqua" pitchFamily="18" charset="0"/>
                <a:cs typeface="+mn-cs"/>
                <a:sym typeface="+mn-ea"/>
              </a:rPr>
              <a:t>实际问题的复杂性：噪声，光照，阴影…</a:t>
            </a:r>
            <a:endParaRPr lang="zh-CN" altLang="en-US" sz="1800" dirty="0">
              <a:latin typeface="Book Antiqua" pitchFamily="18" charset="0"/>
              <a:cs typeface="+mn-cs"/>
              <a:sym typeface="+mn-ea"/>
            </a:endParaRPr>
          </a:p>
          <a:p>
            <a:pPr marL="0" indent="0">
              <a:lnSpc>
                <a:spcPct val="150000"/>
              </a:lnSpc>
              <a:buFont typeface="+mj-ea"/>
              <a:buNone/>
            </a:pP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80670" y="2355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边缘的产生</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77240" y="695960"/>
            <a:ext cx="7340600" cy="492760"/>
          </a:xfrm>
        </p:spPr>
        <p:txBody>
          <a:bodyPr vert="horz" wrap="square" lIns="91440" tIns="45720" rIns="91440" bIns="45720" anchor="t">
            <a:normAutofit lnSpcReduction="10000"/>
          </a:bodyPr>
          <a:p>
            <a:pPr marL="0" indent="0">
              <a:lnSpc>
                <a:spcPct val="150000"/>
              </a:lnSpc>
              <a:buFont typeface="+mj-ea"/>
              <a:buNone/>
            </a:pPr>
            <a:r>
              <a:rPr lang="zh-CN" altLang="en-US" sz="1800" dirty="0">
                <a:latin typeface="Book Antiqua" pitchFamily="18" charset="0"/>
                <a:cs typeface="+mn-cs"/>
                <a:sym typeface="+mn-ea"/>
              </a:rPr>
              <a:t>物体的边界、表面方向的改变、不同的颜色、光照明暗的变化。</a:t>
            </a:r>
            <a:endParaRPr lang="zh-CN" altLang="en-US" sz="1800" dirty="0">
              <a:latin typeface="Book Antiqua" pitchFamily="18" charset="0"/>
              <a:cs typeface="+mn-cs"/>
              <a:sym typeface="+mn-ea"/>
            </a:endParaRPr>
          </a:p>
        </p:txBody>
      </p:sp>
      <p:pic>
        <p:nvPicPr>
          <p:cNvPr id="2" name="Picture 10"/>
          <p:cNvPicPr>
            <a:picLocks noChangeAspect="1"/>
          </p:cNvPicPr>
          <p:nvPr/>
        </p:nvPicPr>
        <p:blipFill>
          <a:blip r:embed="rId1"/>
          <a:stretch>
            <a:fillRect/>
          </a:stretch>
        </p:blipFill>
        <p:spPr>
          <a:xfrm>
            <a:off x="4597718" y="1910080"/>
            <a:ext cx="4176712" cy="3105150"/>
          </a:xfrm>
          <a:prstGeom prst="rect">
            <a:avLst/>
          </a:prstGeom>
          <a:noFill/>
          <a:ln w="9525">
            <a:noFill/>
          </a:ln>
        </p:spPr>
      </p:pic>
      <p:pic>
        <p:nvPicPr>
          <p:cNvPr id="3" name="Picture 4"/>
          <p:cNvPicPr>
            <a:picLocks noChangeAspect="1"/>
          </p:cNvPicPr>
          <p:nvPr/>
        </p:nvPicPr>
        <p:blipFill>
          <a:blip r:embed="rId2">
            <a:lum bright="29999" contrast="54000"/>
          </a:blip>
          <a:stretch>
            <a:fillRect/>
          </a:stretch>
        </p:blipFill>
        <p:spPr>
          <a:xfrm>
            <a:off x="421005" y="1910080"/>
            <a:ext cx="4176713" cy="3138488"/>
          </a:xfrm>
          <a:prstGeom prst="rect">
            <a:avLst/>
          </a:prstGeom>
          <a:noFill/>
          <a:ln w="9525">
            <a:noFill/>
          </a:ln>
        </p:spPr>
      </p:pic>
      <p:sp>
        <p:nvSpPr>
          <p:cNvPr id="4" name="Text Box 6"/>
          <p:cNvSpPr txBox="1"/>
          <p:nvPr/>
        </p:nvSpPr>
        <p:spPr>
          <a:xfrm>
            <a:off x="4008438" y="1635443"/>
            <a:ext cx="1708150" cy="457200"/>
          </a:xfrm>
          <a:prstGeom prst="rect">
            <a:avLst/>
          </a:prstGeom>
          <a:noFill/>
          <a:ln w="9525">
            <a:noFill/>
          </a:ln>
        </p:spPr>
        <p:txBody>
          <a:bodyPr wrap="none">
            <a:spAutoFit/>
          </a:bodyPr>
          <a:p>
            <a:pPr algn="ctr"/>
            <a:r>
              <a:rPr lang="zh-CN" altLang="en-US" b="1" dirty="0">
                <a:solidFill>
                  <a:srgbClr val="FF3300"/>
                </a:solidFill>
                <a:latin typeface="Times New Roman" panose="02020603050405020304" pitchFamily="18" charset="0"/>
              </a:rPr>
              <a:t>物体的边界</a:t>
            </a:r>
            <a:endParaRPr lang="zh-CN" altLang="en-US" b="1" dirty="0">
              <a:solidFill>
                <a:srgbClr val="FF3300"/>
              </a:solidFill>
              <a:latin typeface="Times New Roman" panose="02020603050405020304" pitchFamily="18" charset="0"/>
            </a:endParaRPr>
          </a:p>
        </p:txBody>
      </p:sp>
      <p:sp>
        <p:nvSpPr>
          <p:cNvPr id="5" name="Text Box 7"/>
          <p:cNvSpPr txBox="1"/>
          <p:nvPr/>
        </p:nvSpPr>
        <p:spPr>
          <a:xfrm>
            <a:off x="6920865" y="1523683"/>
            <a:ext cx="2012950" cy="457200"/>
          </a:xfrm>
          <a:prstGeom prst="rect">
            <a:avLst/>
          </a:prstGeom>
          <a:noFill/>
          <a:ln w="9525">
            <a:noFill/>
          </a:ln>
        </p:spPr>
        <p:txBody>
          <a:bodyPr wrap="none">
            <a:spAutoFit/>
          </a:bodyPr>
          <a:p>
            <a:pPr algn="ctr"/>
            <a:r>
              <a:rPr lang="zh-CN" altLang="en-US" b="1" dirty="0">
                <a:solidFill>
                  <a:srgbClr val="FF3300"/>
                </a:solidFill>
                <a:latin typeface="Times New Roman" panose="02020603050405020304" pitchFamily="18" charset="0"/>
              </a:rPr>
              <a:t>表面方向变化</a:t>
            </a:r>
            <a:endParaRPr lang="zh-CN" altLang="en-US" b="1" dirty="0">
              <a:solidFill>
                <a:srgbClr val="FF3300"/>
              </a:solidFill>
              <a:latin typeface="Times New Roman" panose="02020603050405020304" pitchFamily="18" charset="0"/>
            </a:endParaRPr>
          </a:p>
        </p:txBody>
      </p:sp>
      <p:sp>
        <p:nvSpPr>
          <p:cNvPr id="6" name="Line 9"/>
          <p:cNvSpPr/>
          <p:nvPr/>
        </p:nvSpPr>
        <p:spPr>
          <a:xfrm>
            <a:off x="5037138" y="2092643"/>
            <a:ext cx="863600" cy="720725"/>
          </a:xfrm>
          <a:prstGeom prst="line">
            <a:avLst/>
          </a:prstGeom>
          <a:ln w="28575" cap="flat" cmpd="sng">
            <a:solidFill>
              <a:schemeClr val="hlink"/>
            </a:solidFill>
            <a:prstDash val="solid"/>
            <a:headEnd type="none" w="med" len="med"/>
            <a:tailEnd type="triangle" w="med" len="med"/>
          </a:ln>
        </p:spPr>
      </p:sp>
      <p:sp>
        <p:nvSpPr>
          <p:cNvPr id="7" name="Text Box 12"/>
          <p:cNvSpPr txBox="1"/>
          <p:nvPr/>
        </p:nvSpPr>
        <p:spPr>
          <a:xfrm>
            <a:off x="3662998" y="3181350"/>
            <a:ext cx="2012950" cy="457200"/>
          </a:xfrm>
          <a:prstGeom prst="rect">
            <a:avLst/>
          </a:prstGeom>
          <a:noFill/>
          <a:ln w="9525">
            <a:noFill/>
          </a:ln>
        </p:spPr>
        <p:txBody>
          <a:bodyPr wrap="none">
            <a:spAutoFit/>
          </a:bodyPr>
          <a:p>
            <a:pPr algn="ctr"/>
            <a:r>
              <a:rPr lang="zh-CN" altLang="en-US" b="1" dirty="0">
                <a:solidFill>
                  <a:srgbClr val="FF3300"/>
                </a:solidFill>
                <a:latin typeface="Times New Roman" panose="02020603050405020304" pitchFamily="18" charset="0"/>
              </a:rPr>
              <a:t>不同颜色区域</a:t>
            </a:r>
            <a:endParaRPr lang="zh-CN" altLang="en-US" b="1" dirty="0">
              <a:solidFill>
                <a:srgbClr val="FF3300"/>
              </a:solidFill>
              <a:latin typeface="Times New Roman" panose="02020603050405020304" pitchFamily="18" charset="0"/>
            </a:endParaRPr>
          </a:p>
        </p:txBody>
      </p:sp>
      <p:sp>
        <p:nvSpPr>
          <p:cNvPr id="9" name="Text Box 14"/>
          <p:cNvSpPr txBox="1"/>
          <p:nvPr/>
        </p:nvSpPr>
        <p:spPr>
          <a:xfrm>
            <a:off x="7530148" y="3108325"/>
            <a:ext cx="1403350" cy="457200"/>
          </a:xfrm>
          <a:prstGeom prst="rect">
            <a:avLst/>
          </a:prstGeom>
          <a:noFill/>
          <a:ln w="9525">
            <a:noFill/>
          </a:ln>
        </p:spPr>
        <p:txBody>
          <a:bodyPr wrap="none">
            <a:spAutoFit/>
          </a:bodyPr>
          <a:p>
            <a:pPr algn="ctr"/>
            <a:r>
              <a:rPr lang="zh-CN" altLang="en-US" b="1" dirty="0">
                <a:solidFill>
                  <a:srgbClr val="FF3300"/>
                </a:solidFill>
                <a:latin typeface="Times New Roman" panose="02020603050405020304" pitchFamily="18" charset="0"/>
              </a:rPr>
              <a:t>光照明暗</a:t>
            </a:r>
            <a:endParaRPr lang="zh-CN" altLang="en-US" b="1" dirty="0">
              <a:solidFill>
                <a:srgbClr val="FF3300"/>
              </a:solidFill>
              <a:latin typeface="Times New Roman" panose="02020603050405020304" pitchFamily="18" charset="0"/>
            </a:endParaRPr>
          </a:p>
        </p:txBody>
      </p:sp>
      <p:sp>
        <p:nvSpPr>
          <p:cNvPr id="10" name="Line 15"/>
          <p:cNvSpPr/>
          <p:nvPr/>
        </p:nvSpPr>
        <p:spPr>
          <a:xfrm flipH="1">
            <a:off x="7819073" y="3565525"/>
            <a:ext cx="358775" cy="576263"/>
          </a:xfrm>
          <a:prstGeom prst="line">
            <a:avLst/>
          </a:prstGeom>
          <a:ln w="28575" cap="flat" cmpd="sng">
            <a:solidFill>
              <a:schemeClr val="hlink"/>
            </a:solidFill>
            <a:prstDash val="solid"/>
            <a:headEnd type="none" w="med" len="med"/>
            <a:tailEnd type="triangle" w="med" len="med"/>
          </a:ln>
        </p:spPr>
      </p:sp>
      <p:sp>
        <p:nvSpPr>
          <p:cNvPr id="13" name="Line 15"/>
          <p:cNvSpPr/>
          <p:nvPr/>
        </p:nvSpPr>
        <p:spPr>
          <a:xfrm flipH="1">
            <a:off x="7460298" y="1910080"/>
            <a:ext cx="358775" cy="576263"/>
          </a:xfrm>
          <a:prstGeom prst="line">
            <a:avLst/>
          </a:prstGeom>
          <a:ln w="28575" cap="flat" cmpd="sng">
            <a:solidFill>
              <a:schemeClr val="hlink"/>
            </a:solidFill>
            <a:prstDash val="solid"/>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80670" y="2355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边缘的产生</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77240" y="695960"/>
            <a:ext cx="7340600" cy="274447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定义：</a:t>
            </a:r>
            <a:endParaRPr lang="zh-CN" altLang="en-US" sz="1800" dirty="0">
              <a:latin typeface="Book Antiqua" pitchFamily="18" charset="0"/>
              <a:cs typeface="+mn-cs"/>
              <a:sym typeface="+mn-ea"/>
            </a:endParaRPr>
          </a:p>
          <a:p>
            <a:pPr marL="0" indent="0">
              <a:lnSpc>
                <a:spcPct val="150000"/>
              </a:lnSpc>
              <a:buFont typeface="+mj-ea"/>
              <a:buNone/>
            </a:pPr>
            <a:r>
              <a:rPr lang="en-US" altLang="zh-CN" sz="1800" dirty="0">
                <a:latin typeface="Book Antiqua" pitchFamily="18" charset="0"/>
                <a:cs typeface="+mn-cs"/>
                <a:sym typeface="+mn-ea"/>
              </a:rPr>
              <a:t>	</a:t>
            </a:r>
            <a:r>
              <a:rPr lang="zh-CN" altLang="en-US" sz="1800" dirty="0">
                <a:latin typeface="Book Antiqua" pitchFamily="18" charset="0"/>
                <a:cs typeface="+mn-cs"/>
                <a:sym typeface="+mn-ea"/>
              </a:rPr>
              <a:t>边缘是图像中亮度突然变化的区域。</a:t>
            </a:r>
            <a:endParaRPr lang="zh-CN" altLang="en-US" sz="1800" dirty="0">
              <a:latin typeface="Book Antiqua" pitchFamily="18" charset="0"/>
              <a:cs typeface="+mn-cs"/>
              <a:sym typeface="+mn-ea"/>
            </a:endParaRPr>
          </a:p>
          <a:p>
            <a:pPr marL="0" indent="0">
              <a:lnSpc>
                <a:spcPct val="150000"/>
              </a:lnSpc>
              <a:buFont typeface="+mj-ea"/>
              <a:buNone/>
            </a:pPr>
            <a:r>
              <a:rPr lang="en-US" altLang="zh-CN" sz="1800" dirty="0">
                <a:latin typeface="Book Antiqua" pitchFamily="18" charset="0"/>
                <a:cs typeface="+mn-cs"/>
                <a:sym typeface="+mn-ea"/>
              </a:rPr>
              <a:t>	</a:t>
            </a:r>
            <a:r>
              <a:rPr lang="zh-CN" altLang="en-US" sz="1800" dirty="0">
                <a:latin typeface="Book Antiqua" pitchFamily="18" charset="0"/>
                <a:cs typeface="+mn-cs"/>
                <a:sym typeface="+mn-ea"/>
              </a:rPr>
              <a:t>图像灰度构成的曲面上的陡峭区域。</a:t>
            </a:r>
            <a:endParaRPr lang="zh-CN" altLang="en-US" sz="1800" dirty="0">
              <a:latin typeface="Book Antiqua" pitchFamily="18" charset="0"/>
              <a:cs typeface="+mn-cs"/>
              <a:sym typeface="+mn-ea"/>
            </a:endParaRPr>
          </a:p>
          <a:p>
            <a:pPr marL="914400" lvl="2" indent="0">
              <a:lnSpc>
                <a:spcPct val="150000"/>
              </a:lnSpc>
              <a:buFont typeface="+mj-ea"/>
              <a:buNone/>
            </a:pPr>
            <a:r>
              <a:rPr lang="zh-CN" altLang="en-US" sz="1600" dirty="0">
                <a:latin typeface="Book Antiqua" pitchFamily="18" charset="0"/>
                <a:cs typeface="+mn-cs"/>
                <a:sym typeface="+mn-ea"/>
              </a:rPr>
              <a:t>像素灰度存在阶跃变化或屋脊状变化的像素的集合。</a:t>
            </a:r>
            <a:endParaRPr lang="zh-CN" altLang="en-US" sz="16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80670" y="235585"/>
            <a:ext cx="4352925" cy="460375"/>
          </a:xfrm>
          <a:prstGeom prst="rect">
            <a:avLst/>
          </a:prstGeom>
          <a:noFill/>
        </p:spPr>
        <p:txBody>
          <a:bodyPr wrap="square" rtlCol="0">
            <a:spAutoFit/>
          </a:bodyPr>
          <a:p>
            <a:pPr algn="l"/>
            <a:r>
              <a:rPr lang="zh-CN" altLang="en-US" sz="2400" b="1" dirty="0" smtClean="0">
                <a:solidFill>
                  <a:srgbClr val="1399EE"/>
                </a:solidFill>
                <a:latin typeface="+mn-ea"/>
                <a:cs typeface="Glegoo"/>
              </a:rPr>
              <a:t>灰度图像中边缘的类型</a:t>
            </a:r>
            <a:endParaRPr lang="zh-CN" altLang="en-US" sz="2400" b="1" dirty="0" smtClean="0">
              <a:solidFill>
                <a:srgbClr val="1399EE"/>
              </a:solidFill>
              <a:latin typeface="+mn-ea"/>
              <a:cs typeface="Glegoo"/>
            </a:endParaRPr>
          </a:p>
        </p:txBody>
      </p:sp>
      <p:grpSp>
        <p:nvGrpSpPr>
          <p:cNvPr id="61443" name="Group 4"/>
          <p:cNvGrpSpPr/>
          <p:nvPr/>
        </p:nvGrpSpPr>
        <p:grpSpPr>
          <a:xfrm>
            <a:off x="1579880" y="1475105"/>
            <a:ext cx="1079500" cy="431800"/>
            <a:chOff x="855" y="1605"/>
            <a:chExt cx="1162" cy="464"/>
          </a:xfrm>
        </p:grpSpPr>
        <p:sp>
          <p:nvSpPr>
            <p:cNvPr id="61485" name="Line 5"/>
            <p:cNvSpPr/>
            <p:nvPr/>
          </p:nvSpPr>
          <p:spPr>
            <a:xfrm>
              <a:off x="855" y="2060"/>
              <a:ext cx="581" cy="0"/>
            </a:xfrm>
            <a:prstGeom prst="line">
              <a:avLst/>
            </a:prstGeom>
            <a:ln w="28575" cap="flat" cmpd="sng">
              <a:solidFill>
                <a:schemeClr val="tx1"/>
              </a:solidFill>
              <a:prstDash val="solid"/>
              <a:headEnd type="none" w="med" len="med"/>
              <a:tailEnd type="none" w="med" len="med"/>
            </a:ln>
          </p:spPr>
        </p:sp>
        <p:sp>
          <p:nvSpPr>
            <p:cNvPr id="61486" name="Line 6"/>
            <p:cNvSpPr/>
            <p:nvPr/>
          </p:nvSpPr>
          <p:spPr>
            <a:xfrm>
              <a:off x="1436" y="1614"/>
              <a:ext cx="581" cy="0"/>
            </a:xfrm>
            <a:prstGeom prst="line">
              <a:avLst/>
            </a:prstGeom>
            <a:ln w="28575" cap="flat" cmpd="sng">
              <a:solidFill>
                <a:schemeClr val="tx1"/>
              </a:solidFill>
              <a:prstDash val="solid"/>
              <a:headEnd type="none" w="med" len="med"/>
              <a:tailEnd type="none" w="med" len="med"/>
            </a:ln>
          </p:spPr>
        </p:sp>
        <p:sp>
          <p:nvSpPr>
            <p:cNvPr id="61487" name="Line 7"/>
            <p:cNvSpPr/>
            <p:nvPr/>
          </p:nvSpPr>
          <p:spPr>
            <a:xfrm rot="-5400000">
              <a:off x="1203" y="1837"/>
              <a:ext cx="464" cy="0"/>
            </a:xfrm>
            <a:prstGeom prst="line">
              <a:avLst/>
            </a:prstGeom>
            <a:ln w="28575" cap="flat" cmpd="sng">
              <a:solidFill>
                <a:schemeClr val="tx1"/>
              </a:solidFill>
              <a:prstDash val="solid"/>
              <a:headEnd type="none" w="med" len="med"/>
              <a:tailEnd type="none" w="med" len="med"/>
            </a:ln>
          </p:spPr>
        </p:sp>
      </p:grpSp>
      <p:grpSp>
        <p:nvGrpSpPr>
          <p:cNvPr id="61444" name="Group 8"/>
          <p:cNvGrpSpPr/>
          <p:nvPr/>
        </p:nvGrpSpPr>
        <p:grpSpPr>
          <a:xfrm>
            <a:off x="4496118" y="1330643"/>
            <a:ext cx="1116012" cy="647700"/>
            <a:chOff x="2328" y="1606"/>
            <a:chExt cx="1157" cy="455"/>
          </a:xfrm>
        </p:grpSpPr>
        <p:sp>
          <p:nvSpPr>
            <p:cNvPr id="61482" name="Line 9"/>
            <p:cNvSpPr/>
            <p:nvPr/>
          </p:nvSpPr>
          <p:spPr>
            <a:xfrm flipV="1">
              <a:off x="2328" y="1955"/>
              <a:ext cx="581" cy="106"/>
            </a:xfrm>
            <a:prstGeom prst="line">
              <a:avLst/>
            </a:prstGeom>
            <a:ln w="28575" cap="flat" cmpd="sng">
              <a:solidFill>
                <a:schemeClr val="tx1"/>
              </a:solidFill>
              <a:prstDash val="solid"/>
              <a:headEnd type="none" w="med" len="med"/>
              <a:tailEnd type="none" w="med" len="med"/>
            </a:ln>
          </p:spPr>
        </p:sp>
        <p:sp>
          <p:nvSpPr>
            <p:cNvPr id="61483" name="Line 10"/>
            <p:cNvSpPr/>
            <p:nvPr/>
          </p:nvSpPr>
          <p:spPr>
            <a:xfrm>
              <a:off x="2909" y="1615"/>
              <a:ext cx="576" cy="150"/>
            </a:xfrm>
            <a:prstGeom prst="line">
              <a:avLst/>
            </a:prstGeom>
            <a:ln w="28575" cap="flat" cmpd="sng">
              <a:solidFill>
                <a:schemeClr val="tx1"/>
              </a:solidFill>
              <a:prstDash val="solid"/>
              <a:headEnd type="none" w="med" len="med"/>
              <a:tailEnd type="none" w="med" len="med"/>
            </a:ln>
          </p:spPr>
        </p:sp>
        <p:sp>
          <p:nvSpPr>
            <p:cNvPr id="61484" name="Line 11"/>
            <p:cNvSpPr/>
            <p:nvPr/>
          </p:nvSpPr>
          <p:spPr>
            <a:xfrm rot="-5400000">
              <a:off x="2731" y="1776"/>
              <a:ext cx="347" cy="6"/>
            </a:xfrm>
            <a:prstGeom prst="line">
              <a:avLst/>
            </a:prstGeom>
            <a:ln w="28575" cap="flat" cmpd="sng">
              <a:solidFill>
                <a:schemeClr val="tx1"/>
              </a:solidFill>
              <a:prstDash val="solid"/>
              <a:headEnd type="none" w="med" len="med"/>
              <a:tailEnd type="none" w="med" len="med"/>
            </a:ln>
          </p:spPr>
        </p:sp>
      </p:grpSp>
      <p:grpSp>
        <p:nvGrpSpPr>
          <p:cNvPr id="61445" name="Group 12"/>
          <p:cNvGrpSpPr/>
          <p:nvPr/>
        </p:nvGrpSpPr>
        <p:grpSpPr>
          <a:xfrm>
            <a:off x="7267893" y="1186180"/>
            <a:ext cx="936625" cy="898525"/>
            <a:chOff x="3871" y="1501"/>
            <a:chExt cx="982" cy="566"/>
          </a:xfrm>
        </p:grpSpPr>
        <p:sp>
          <p:nvSpPr>
            <p:cNvPr id="61479" name="Line 13"/>
            <p:cNvSpPr/>
            <p:nvPr/>
          </p:nvSpPr>
          <p:spPr>
            <a:xfrm flipV="1">
              <a:off x="3871" y="1961"/>
              <a:ext cx="581" cy="106"/>
            </a:xfrm>
            <a:prstGeom prst="line">
              <a:avLst/>
            </a:prstGeom>
            <a:ln w="28575" cap="flat" cmpd="sng">
              <a:solidFill>
                <a:schemeClr val="tx1"/>
              </a:solidFill>
              <a:prstDash val="solid"/>
              <a:headEnd type="none" w="med" len="med"/>
              <a:tailEnd type="none" w="med" len="med"/>
            </a:ln>
          </p:spPr>
        </p:sp>
        <p:sp>
          <p:nvSpPr>
            <p:cNvPr id="61480" name="Line 14"/>
            <p:cNvSpPr/>
            <p:nvPr/>
          </p:nvSpPr>
          <p:spPr>
            <a:xfrm rot="-5400000">
              <a:off x="4353" y="1864"/>
              <a:ext cx="187" cy="3"/>
            </a:xfrm>
            <a:prstGeom prst="line">
              <a:avLst/>
            </a:prstGeom>
            <a:ln w="28575" cap="flat" cmpd="sng">
              <a:solidFill>
                <a:schemeClr val="tx1"/>
              </a:solidFill>
              <a:prstDash val="solid"/>
              <a:headEnd type="none" w="med" len="med"/>
              <a:tailEnd type="none" w="med" len="med"/>
            </a:ln>
          </p:spPr>
        </p:sp>
        <p:sp>
          <p:nvSpPr>
            <p:cNvPr id="61481" name="Freeform 15"/>
            <p:cNvSpPr/>
            <p:nvPr/>
          </p:nvSpPr>
          <p:spPr>
            <a:xfrm>
              <a:off x="4448" y="1501"/>
              <a:ext cx="405" cy="285"/>
            </a:xfrm>
            <a:custGeom>
              <a:avLst/>
              <a:gdLst>
                <a:gd name="txL" fmla="*/ 0 w 405"/>
                <a:gd name="txT" fmla="*/ 0 h 285"/>
                <a:gd name="txR" fmla="*/ 405 w 405"/>
                <a:gd name="txB" fmla="*/ 285 h 285"/>
              </a:gdLst>
              <a:ahLst/>
              <a:cxnLst>
                <a:cxn ang="0">
                  <a:pos x="0" y="285"/>
                </a:cxn>
                <a:cxn ang="0">
                  <a:pos x="26" y="147"/>
                </a:cxn>
                <a:cxn ang="0">
                  <a:pos x="128" y="29"/>
                </a:cxn>
                <a:cxn ang="0">
                  <a:pos x="320" y="3"/>
                </a:cxn>
                <a:cxn ang="0">
                  <a:pos x="405" y="13"/>
                </a:cxn>
              </a:cxnLst>
              <a:rect l="txL" t="txT" r="txR" b="txB"/>
              <a:pathLst>
                <a:path w="405" h="285">
                  <a:moveTo>
                    <a:pt x="0" y="285"/>
                  </a:moveTo>
                  <a:cubicBezTo>
                    <a:pt x="2" y="237"/>
                    <a:pt x="5" y="190"/>
                    <a:pt x="26" y="147"/>
                  </a:cubicBezTo>
                  <a:cubicBezTo>
                    <a:pt x="47" y="104"/>
                    <a:pt x="79" y="53"/>
                    <a:pt x="128" y="29"/>
                  </a:cubicBezTo>
                  <a:cubicBezTo>
                    <a:pt x="177" y="5"/>
                    <a:pt x="274" y="6"/>
                    <a:pt x="320" y="3"/>
                  </a:cubicBezTo>
                  <a:cubicBezTo>
                    <a:pt x="366" y="0"/>
                    <a:pt x="385" y="6"/>
                    <a:pt x="405" y="13"/>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61446" name="Rectangle 16"/>
          <p:cNvSpPr/>
          <p:nvPr/>
        </p:nvSpPr>
        <p:spPr>
          <a:xfrm>
            <a:off x="356235" y="827405"/>
            <a:ext cx="8207375" cy="147510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61447" name="Group 17"/>
          <p:cNvGrpSpPr/>
          <p:nvPr/>
        </p:nvGrpSpPr>
        <p:grpSpPr>
          <a:xfrm>
            <a:off x="1632268" y="3562668"/>
            <a:ext cx="1171575" cy="681037"/>
            <a:chOff x="792" y="3128"/>
            <a:chExt cx="1146" cy="429"/>
          </a:xfrm>
        </p:grpSpPr>
        <p:sp>
          <p:nvSpPr>
            <p:cNvPr id="61477" name="Line 18"/>
            <p:cNvSpPr/>
            <p:nvPr/>
          </p:nvSpPr>
          <p:spPr>
            <a:xfrm flipV="1">
              <a:off x="792" y="3128"/>
              <a:ext cx="586" cy="219"/>
            </a:xfrm>
            <a:prstGeom prst="line">
              <a:avLst/>
            </a:prstGeom>
            <a:ln w="28575" cap="flat" cmpd="sng">
              <a:solidFill>
                <a:schemeClr val="tx1"/>
              </a:solidFill>
              <a:prstDash val="solid"/>
              <a:headEnd type="none" w="med" len="med"/>
              <a:tailEnd type="none" w="med" len="med"/>
            </a:ln>
          </p:spPr>
        </p:sp>
        <p:sp>
          <p:nvSpPr>
            <p:cNvPr id="61478" name="Line 19"/>
            <p:cNvSpPr/>
            <p:nvPr/>
          </p:nvSpPr>
          <p:spPr>
            <a:xfrm>
              <a:off x="1373" y="3131"/>
              <a:ext cx="565" cy="426"/>
            </a:xfrm>
            <a:prstGeom prst="line">
              <a:avLst/>
            </a:prstGeom>
            <a:ln w="28575" cap="flat" cmpd="sng">
              <a:solidFill>
                <a:schemeClr val="tx1"/>
              </a:solidFill>
              <a:prstDash val="solid"/>
              <a:headEnd type="none" w="med" len="med"/>
              <a:tailEnd type="none" w="med" len="med"/>
            </a:ln>
          </p:spPr>
        </p:sp>
      </p:grpSp>
      <p:grpSp>
        <p:nvGrpSpPr>
          <p:cNvPr id="61448" name="Group 20"/>
          <p:cNvGrpSpPr/>
          <p:nvPr/>
        </p:nvGrpSpPr>
        <p:grpSpPr>
          <a:xfrm>
            <a:off x="4315143" y="3491230"/>
            <a:ext cx="1584325" cy="736600"/>
            <a:chOff x="2360" y="3068"/>
            <a:chExt cx="1242" cy="464"/>
          </a:xfrm>
        </p:grpSpPr>
        <p:sp>
          <p:nvSpPr>
            <p:cNvPr id="61472" name="Line 21"/>
            <p:cNvSpPr/>
            <p:nvPr/>
          </p:nvSpPr>
          <p:spPr>
            <a:xfrm>
              <a:off x="2360" y="3523"/>
              <a:ext cx="581" cy="0"/>
            </a:xfrm>
            <a:prstGeom prst="line">
              <a:avLst/>
            </a:prstGeom>
            <a:ln w="28575" cap="flat" cmpd="sng">
              <a:solidFill>
                <a:schemeClr val="tx1"/>
              </a:solidFill>
              <a:prstDash val="solid"/>
              <a:headEnd type="none" w="med" len="med"/>
              <a:tailEnd type="none" w="med" len="med"/>
            </a:ln>
          </p:spPr>
        </p:sp>
        <p:sp>
          <p:nvSpPr>
            <p:cNvPr id="61473" name="Line 22"/>
            <p:cNvSpPr/>
            <p:nvPr/>
          </p:nvSpPr>
          <p:spPr>
            <a:xfrm>
              <a:off x="3021" y="3525"/>
              <a:ext cx="581" cy="0"/>
            </a:xfrm>
            <a:prstGeom prst="line">
              <a:avLst/>
            </a:prstGeom>
            <a:ln w="28575" cap="flat" cmpd="sng">
              <a:solidFill>
                <a:schemeClr val="tx1"/>
              </a:solidFill>
              <a:prstDash val="solid"/>
              <a:headEnd type="none" w="med" len="med"/>
              <a:tailEnd type="none" w="med" len="med"/>
            </a:ln>
          </p:spPr>
        </p:sp>
        <p:sp>
          <p:nvSpPr>
            <p:cNvPr id="61474" name="Line 23"/>
            <p:cNvSpPr/>
            <p:nvPr/>
          </p:nvSpPr>
          <p:spPr>
            <a:xfrm rot="-5400000">
              <a:off x="2708" y="3300"/>
              <a:ext cx="464" cy="0"/>
            </a:xfrm>
            <a:prstGeom prst="line">
              <a:avLst/>
            </a:prstGeom>
            <a:ln w="28575" cap="flat" cmpd="sng">
              <a:solidFill>
                <a:schemeClr val="tx1"/>
              </a:solidFill>
              <a:prstDash val="solid"/>
              <a:headEnd type="none" w="med" len="med"/>
              <a:tailEnd type="none" w="med" len="med"/>
            </a:ln>
          </p:spPr>
        </p:sp>
        <p:sp>
          <p:nvSpPr>
            <p:cNvPr id="61475" name="Line 24"/>
            <p:cNvSpPr/>
            <p:nvPr/>
          </p:nvSpPr>
          <p:spPr>
            <a:xfrm rot="-5400000">
              <a:off x="2795" y="3300"/>
              <a:ext cx="464" cy="0"/>
            </a:xfrm>
            <a:prstGeom prst="line">
              <a:avLst/>
            </a:prstGeom>
            <a:ln w="28575" cap="flat" cmpd="sng">
              <a:solidFill>
                <a:schemeClr val="tx1"/>
              </a:solidFill>
              <a:prstDash val="solid"/>
              <a:headEnd type="none" w="med" len="med"/>
              <a:tailEnd type="none" w="med" len="med"/>
            </a:ln>
          </p:spPr>
        </p:sp>
        <p:sp>
          <p:nvSpPr>
            <p:cNvPr id="61476" name="Line 25"/>
            <p:cNvSpPr/>
            <p:nvPr/>
          </p:nvSpPr>
          <p:spPr>
            <a:xfrm>
              <a:off x="2936" y="3073"/>
              <a:ext cx="95" cy="0"/>
            </a:xfrm>
            <a:prstGeom prst="line">
              <a:avLst/>
            </a:prstGeom>
            <a:ln w="28575" cap="flat" cmpd="sng">
              <a:solidFill>
                <a:schemeClr val="tx1"/>
              </a:solidFill>
              <a:prstDash val="solid"/>
              <a:headEnd type="none" w="med" len="med"/>
              <a:tailEnd type="none" w="med" len="med"/>
            </a:ln>
          </p:spPr>
        </p:sp>
      </p:grpSp>
      <p:grpSp>
        <p:nvGrpSpPr>
          <p:cNvPr id="61449" name="Group 26"/>
          <p:cNvGrpSpPr/>
          <p:nvPr/>
        </p:nvGrpSpPr>
        <p:grpSpPr>
          <a:xfrm>
            <a:off x="7290118" y="3359468"/>
            <a:ext cx="1130300" cy="995362"/>
            <a:chOff x="4127" y="3064"/>
            <a:chExt cx="848" cy="627"/>
          </a:xfrm>
        </p:grpSpPr>
        <p:sp>
          <p:nvSpPr>
            <p:cNvPr id="61467" name="Line 27"/>
            <p:cNvSpPr/>
            <p:nvPr/>
          </p:nvSpPr>
          <p:spPr>
            <a:xfrm>
              <a:off x="4127" y="3278"/>
              <a:ext cx="410" cy="208"/>
            </a:xfrm>
            <a:prstGeom prst="line">
              <a:avLst/>
            </a:prstGeom>
            <a:ln w="28575" cap="flat" cmpd="sng">
              <a:solidFill>
                <a:schemeClr val="tx1"/>
              </a:solidFill>
              <a:prstDash val="solid"/>
              <a:headEnd type="none" w="med" len="med"/>
              <a:tailEnd type="none" w="med" len="med"/>
            </a:ln>
          </p:spPr>
        </p:sp>
        <p:sp>
          <p:nvSpPr>
            <p:cNvPr id="61468" name="Line 28"/>
            <p:cNvSpPr/>
            <p:nvPr/>
          </p:nvSpPr>
          <p:spPr>
            <a:xfrm>
              <a:off x="4622" y="3526"/>
              <a:ext cx="353" cy="165"/>
            </a:xfrm>
            <a:prstGeom prst="line">
              <a:avLst/>
            </a:prstGeom>
            <a:ln w="28575" cap="flat" cmpd="sng">
              <a:solidFill>
                <a:schemeClr val="tx1"/>
              </a:solidFill>
              <a:prstDash val="solid"/>
              <a:headEnd type="none" w="med" len="med"/>
              <a:tailEnd type="none" w="med" len="med"/>
            </a:ln>
          </p:spPr>
        </p:sp>
        <p:sp>
          <p:nvSpPr>
            <p:cNvPr id="61469" name="Line 29"/>
            <p:cNvSpPr/>
            <p:nvPr/>
          </p:nvSpPr>
          <p:spPr>
            <a:xfrm rot="-5400000">
              <a:off x="4328" y="3277"/>
              <a:ext cx="416" cy="0"/>
            </a:xfrm>
            <a:prstGeom prst="line">
              <a:avLst/>
            </a:prstGeom>
            <a:ln w="28575" cap="flat" cmpd="sng">
              <a:solidFill>
                <a:schemeClr val="tx1"/>
              </a:solidFill>
              <a:prstDash val="solid"/>
              <a:headEnd type="none" w="med" len="med"/>
              <a:tailEnd type="none" w="med" len="med"/>
            </a:ln>
          </p:spPr>
        </p:sp>
        <p:sp>
          <p:nvSpPr>
            <p:cNvPr id="61470" name="Line 30"/>
            <p:cNvSpPr/>
            <p:nvPr/>
          </p:nvSpPr>
          <p:spPr>
            <a:xfrm rot="-5400000">
              <a:off x="4396" y="3296"/>
              <a:ext cx="464" cy="0"/>
            </a:xfrm>
            <a:prstGeom prst="line">
              <a:avLst/>
            </a:prstGeom>
            <a:ln w="28575" cap="flat" cmpd="sng">
              <a:solidFill>
                <a:schemeClr val="tx1"/>
              </a:solidFill>
              <a:prstDash val="solid"/>
              <a:headEnd type="none" w="med" len="med"/>
              <a:tailEnd type="none" w="med" len="med"/>
            </a:ln>
          </p:spPr>
        </p:sp>
        <p:sp>
          <p:nvSpPr>
            <p:cNvPr id="61471" name="Line 31"/>
            <p:cNvSpPr/>
            <p:nvPr/>
          </p:nvSpPr>
          <p:spPr>
            <a:xfrm>
              <a:off x="4532" y="3074"/>
              <a:ext cx="95" cy="0"/>
            </a:xfrm>
            <a:prstGeom prst="line">
              <a:avLst/>
            </a:prstGeom>
            <a:ln w="28575" cap="flat" cmpd="sng">
              <a:solidFill>
                <a:schemeClr val="tx1"/>
              </a:solidFill>
              <a:prstDash val="solid"/>
              <a:headEnd type="none" w="med" len="med"/>
              <a:tailEnd type="none" w="med" len="med"/>
            </a:ln>
          </p:spPr>
        </p:sp>
      </p:grpSp>
      <p:sp>
        <p:nvSpPr>
          <p:cNvPr id="61450" name="Rectangle 32"/>
          <p:cNvSpPr/>
          <p:nvPr/>
        </p:nvSpPr>
        <p:spPr>
          <a:xfrm>
            <a:off x="355918" y="2537143"/>
            <a:ext cx="2663825" cy="208756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61451" name="Rectangle 33"/>
          <p:cNvSpPr/>
          <p:nvPr/>
        </p:nvSpPr>
        <p:spPr>
          <a:xfrm>
            <a:off x="3105150" y="2537143"/>
            <a:ext cx="5399088" cy="208756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61452" name="Text Box 34"/>
          <p:cNvSpPr txBox="1"/>
          <p:nvPr/>
        </p:nvSpPr>
        <p:spPr>
          <a:xfrm>
            <a:off x="355918" y="827405"/>
            <a:ext cx="1716087" cy="457200"/>
          </a:xfrm>
          <a:prstGeom prst="rect">
            <a:avLst/>
          </a:prstGeom>
          <a:noFill/>
          <a:ln w="9525">
            <a:noFill/>
          </a:ln>
        </p:spPr>
        <p:txBody>
          <a:bodyPr wrap="none">
            <a:spAutoFit/>
          </a:bodyPr>
          <a:p>
            <a:pPr algn="ctr"/>
            <a:r>
              <a:rPr lang="zh-CN" altLang="en-US" b="1" dirty="0">
                <a:solidFill>
                  <a:srgbClr val="FFFF00"/>
                </a:solidFill>
                <a:latin typeface="Times New Roman" panose="02020603050405020304" pitchFamily="18" charset="0"/>
              </a:rPr>
              <a:t>阶梯状边缘</a:t>
            </a:r>
            <a:endParaRPr lang="zh-CN" altLang="en-US" b="1" dirty="0">
              <a:solidFill>
                <a:srgbClr val="FFFF00"/>
              </a:solidFill>
              <a:latin typeface="Times New Roman" panose="02020603050405020304" pitchFamily="18" charset="0"/>
            </a:endParaRPr>
          </a:p>
        </p:txBody>
      </p:sp>
      <p:sp>
        <p:nvSpPr>
          <p:cNvPr id="61453" name="Text Box 35"/>
          <p:cNvSpPr txBox="1"/>
          <p:nvPr/>
        </p:nvSpPr>
        <p:spPr>
          <a:xfrm>
            <a:off x="355600" y="2537143"/>
            <a:ext cx="1716088" cy="457200"/>
          </a:xfrm>
          <a:prstGeom prst="rect">
            <a:avLst/>
          </a:prstGeom>
          <a:noFill/>
          <a:ln w="9525">
            <a:noFill/>
          </a:ln>
        </p:spPr>
        <p:txBody>
          <a:bodyPr wrap="none">
            <a:spAutoFit/>
          </a:bodyPr>
          <a:p>
            <a:pPr algn="ctr"/>
            <a:r>
              <a:rPr lang="zh-CN" altLang="en-US" b="1" dirty="0">
                <a:solidFill>
                  <a:srgbClr val="FFFF00"/>
                </a:solidFill>
                <a:latin typeface="Times New Roman" panose="02020603050405020304" pitchFamily="18" charset="0"/>
              </a:rPr>
              <a:t>屋脊状边缘</a:t>
            </a:r>
            <a:endParaRPr lang="zh-CN" altLang="en-US" b="1" dirty="0">
              <a:solidFill>
                <a:srgbClr val="FFFF00"/>
              </a:solidFill>
              <a:latin typeface="Times New Roman" panose="02020603050405020304" pitchFamily="18" charset="0"/>
            </a:endParaRPr>
          </a:p>
        </p:txBody>
      </p:sp>
      <p:sp>
        <p:nvSpPr>
          <p:cNvPr id="61454" name="Text Box 36"/>
          <p:cNvSpPr txBox="1"/>
          <p:nvPr/>
        </p:nvSpPr>
        <p:spPr>
          <a:xfrm>
            <a:off x="3105150" y="2537143"/>
            <a:ext cx="1716088" cy="457200"/>
          </a:xfrm>
          <a:prstGeom prst="rect">
            <a:avLst/>
          </a:prstGeom>
          <a:noFill/>
          <a:ln w="9525">
            <a:noFill/>
          </a:ln>
        </p:spPr>
        <p:txBody>
          <a:bodyPr wrap="none">
            <a:spAutoFit/>
          </a:bodyPr>
          <a:p>
            <a:pPr algn="ctr"/>
            <a:r>
              <a:rPr lang="zh-CN" altLang="en-US" b="1" dirty="0">
                <a:solidFill>
                  <a:srgbClr val="FFFF00"/>
                </a:solidFill>
                <a:latin typeface="Times New Roman" panose="02020603050405020304" pitchFamily="18" charset="0"/>
              </a:rPr>
              <a:t>线条状边缘</a:t>
            </a:r>
            <a:endParaRPr lang="zh-CN" altLang="en-US" b="1" dirty="0">
              <a:solidFill>
                <a:srgbClr val="FFFF00"/>
              </a:solidFill>
              <a:latin typeface="Times New Roman" panose="02020603050405020304" pitchFamily="18" charset="0"/>
            </a:endParaRPr>
          </a:p>
        </p:txBody>
      </p:sp>
      <p:pic>
        <p:nvPicPr>
          <p:cNvPr id="61455" name="Picture 37"/>
          <p:cNvPicPr>
            <a:picLocks noChangeAspect="1"/>
          </p:cNvPicPr>
          <p:nvPr/>
        </p:nvPicPr>
        <p:blipFill>
          <a:blip r:embed="rId1"/>
          <a:stretch>
            <a:fillRect/>
          </a:stretch>
        </p:blipFill>
        <p:spPr>
          <a:xfrm>
            <a:off x="498793" y="1292543"/>
            <a:ext cx="857250" cy="830262"/>
          </a:xfrm>
          <a:prstGeom prst="rect">
            <a:avLst/>
          </a:prstGeom>
          <a:noFill/>
          <a:ln w="9525">
            <a:noFill/>
          </a:ln>
        </p:spPr>
      </p:pic>
      <p:pic>
        <p:nvPicPr>
          <p:cNvPr id="61456" name="Picture 38"/>
          <p:cNvPicPr>
            <a:picLocks noChangeAspect="1"/>
          </p:cNvPicPr>
          <p:nvPr/>
        </p:nvPicPr>
        <p:blipFill>
          <a:blip r:embed="rId2"/>
          <a:stretch>
            <a:fillRect/>
          </a:stretch>
        </p:blipFill>
        <p:spPr>
          <a:xfrm>
            <a:off x="3454718" y="1257618"/>
            <a:ext cx="860425" cy="865187"/>
          </a:xfrm>
          <a:prstGeom prst="rect">
            <a:avLst/>
          </a:prstGeom>
          <a:noFill/>
          <a:ln w="9525">
            <a:noFill/>
          </a:ln>
        </p:spPr>
      </p:pic>
      <p:pic>
        <p:nvPicPr>
          <p:cNvPr id="61457" name="Picture 39"/>
          <p:cNvPicPr>
            <a:picLocks noChangeAspect="1"/>
          </p:cNvPicPr>
          <p:nvPr/>
        </p:nvPicPr>
        <p:blipFill>
          <a:blip r:embed="rId3"/>
          <a:stretch>
            <a:fillRect/>
          </a:stretch>
        </p:blipFill>
        <p:spPr>
          <a:xfrm>
            <a:off x="6259830" y="1257618"/>
            <a:ext cx="865188" cy="860425"/>
          </a:xfrm>
          <a:prstGeom prst="rect">
            <a:avLst/>
          </a:prstGeom>
          <a:noFill/>
          <a:ln w="9525">
            <a:noFill/>
          </a:ln>
        </p:spPr>
      </p:pic>
      <p:pic>
        <p:nvPicPr>
          <p:cNvPr id="61458" name="Picture 40"/>
          <p:cNvPicPr>
            <a:picLocks noChangeAspect="1"/>
          </p:cNvPicPr>
          <p:nvPr/>
        </p:nvPicPr>
        <p:blipFill>
          <a:blip r:embed="rId4"/>
          <a:stretch>
            <a:fillRect/>
          </a:stretch>
        </p:blipFill>
        <p:spPr>
          <a:xfrm>
            <a:off x="6331268" y="3430905"/>
            <a:ext cx="850900" cy="865188"/>
          </a:xfrm>
          <a:prstGeom prst="rect">
            <a:avLst/>
          </a:prstGeom>
          <a:noFill/>
          <a:ln w="9525">
            <a:noFill/>
          </a:ln>
        </p:spPr>
      </p:pic>
      <p:sp>
        <p:nvSpPr>
          <p:cNvPr id="61459" name="Line 41"/>
          <p:cNvSpPr/>
          <p:nvPr/>
        </p:nvSpPr>
        <p:spPr>
          <a:xfrm>
            <a:off x="427355" y="1906905"/>
            <a:ext cx="1008063" cy="0"/>
          </a:xfrm>
          <a:prstGeom prst="line">
            <a:avLst/>
          </a:prstGeom>
          <a:ln w="9525" cap="flat" cmpd="sng">
            <a:solidFill>
              <a:srgbClr val="FF0000"/>
            </a:solidFill>
            <a:prstDash val="solid"/>
            <a:headEnd type="none" w="med" len="med"/>
            <a:tailEnd type="none" w="med" len="med"/>
          </a:ln>
        </p:spPr>
      </p:sp>
      <p:sp>
        <p:nvSpPr>
          <p:cNvPr id="61460" name="Line 42"/>
          <p:cNvSpPr/>
          <p:nvPr/>
        </p:nvSpPr>
        <p:spPr>
          <a:xfrm>
            <a:off x="3380105" y="1906905"/>
            <a:ext cx="1008063" cy="0"/>
          </a:xfrm>
          <a:prstGeom prst="line">
            <a:avLst/>
          </a:prstGeom>
          <a:ln w="9525" cap="flat" cmpd="sng">
            <a:solidFill>
              <a:srgbClr val="FF0000"/>
            </a:solidFill>
            <a:prstDash val="solid"/>
            <a:headEnd type="none" w="med" len="med"/>
            <a:tailEnd type="none" w="med" len="med"/>
          </a:ln>
        </p:spPr>
      </p:sp>
      <p:sp>
        <p:nvSpPr>
          <p:cNvPr id="61461" name="Line 43"/>
          <p:cNvSpPr/>
          <p:nvPr/>
        </p:nvSpPr>
        <p:spPr>
          <a:xfrm>
            <a:off x="6188393" y="1906905"/>
            <a:ext cx="1008062" cy="0"/>
          </a:xfrm>
          <a:prstGeom prst="line">
            <a:avLst/>
          </a:prstGeom>
          <a:ln w="9525" cap="flat" cmpd="sng">
            <a:solidFill>
              <a:srgbClr val="FF0000"/>
            </a:solidFill>
            <a:prstDash val="solid"/>
            <a:headEnd type="none" w="med" len="med"/>
            <a:tailEnd type="none" w="med" len="med"/>
          </a:ln>
        </p:spPr>
      </p:sp>
      <p:sp>
        <p:nvSpPr>
          <p:cNvPr id="61462" name="Line 44"/>
          <p:cNvSpPr/>
          <p:nvPr/>
        </p:nvSpPr>
        <p:spPr>
          <a:xfrm>
            <a:off x="6259830" y="4065905"/>
            <a:ext cx="1008063" cy="0"/>
          </a:xfrm>
          <a:prstGeom prst="line">
            <a:avLst/>
          </a:prstGeom>
          <a:ln w="9525" cap="flat" cmpd="sng">
            <a:solidFill>
              <a:srgbClr val="FF0000"/>
            </a:solidFill>
            <a:prstDash val="solid"/>
            <a:headEnd type="none" w="med" len="med"/>
            <a:tailEnd type="none" w="med" len="med"/>
          </a:ln>
        </p:spPr>
      </p:sp>
      <p:pic>
        <p:nvPicPr>
          <p:cNvPr id="61463" name="Picture 45"/>
          <p:cNvPicPr>
            <a:picLocks noChangeAspect="1"/>
          </p:cNvPicPr>
          <p:nvPr/>
        </p:nvPicPr>
        <p:blipFill>
          <a:blip r:embed="rId5"/>
          <a:stretch>
            <a:fillRect/>
          </a:stretch>
        </p:blipFill>
        <p:spPr>
          <a:xfrm>
            <a:off x="3307080" y="3429318"/>
            <a:ext cx="863600" cy="854075"/>
          </a:xfrm>
          <a:prstGeom prst="rect">
            <a:avLst/>
          </a:prstGeom>
          <a:noFill/>
          <a:ln w="9525">
            <a:noFill/>
          </a:ln>
        </p:spPr>
      </p:pic>
      <p:sp>
        <p:nvSpPr>
          <p:cNvPr id="61464" name="Line 46"/>
          <p:cNvSpPr/>
          <p:nvPr/>
        </p:nvSpPr>
        <p:spPr>
          <a:xfrm>
            <a:off x="3235643" y="4065905"/>
            <a:ext cx="1008062" cy="0"/>
          </a:xfrm>
          <a:prstGeom prst="line">
            <a:avLst/>
          </a:prstGeom>
          <a:ln w="9525" cap="flat" cmpd="sng">
            <a:solidFill>
              <a:srgbClr val="FF0000"/>
            </a:solidFill>
            <a:prstDash val="solid"/>
            <a:headEnd type="none" w="med" len="med"/>
            <a:tailEnd type="none" w="med" len="med"/>
          </a:ln>
        </p:spPr>
      </p:sp>
      <p:pic>
        <p:nvPicPr>
          <p:cNvPr id="61465" name="Picture 47"/>
          <p:cNvPicPr>
            <a:picLocks noChangeAspect="1"/>
          </p:cNvPicPr>
          <p:nvPr/>
        </p:nvPicPr>
        <p:blipFill>
          <a:blip r:embed="rId6"/>
          <a:stretch>
            <a:fillRect/>
          </a:stretch>
        </p:blipFill>
        <p:spPr>
          <a:xfrm>
            <a:off x="498793" y="3429318"/>
            <a:ext cx="863600" cy="854075"/>
          </a:xfrm>
          <a:prstGeom prst="rect">
            <a:avLst/>
          </a:prstGeom>
          <a:noFill/>
          <a:ln w="9525">
            <a:noFill/>
          </a:ln>
        </p:spPr>
      </p:pic>
      <p:sp>
        <p:nvSpPr>
          <p:cNvPr id="61466" name="Line 48"/>
          <p:cNvSpPr/>
          <p:nvPr/>
        </p:nvSpPr>
        <p:spPr>
          <a:xfrm>
            <a:off x="427355" y="4065905"/>
            <a:ext cx="1008063" cy="0"/>
          </a:xfrm>
          <a:prstGeom prst="line">
            <a:avLst/>
          </a:prstGeom>
          <a:ln w="9525" cap="flat" cmpd="sng">
            <a:solidFill>
              <a:srgbClr val="FF0000"/>
            </a:solidFill>
            <a:prstDash val="solid"/>
            <a:headEnd type="none" w="med" len="med"/>
            <a:tailEnd type="none" w="med" len="med"/>
          </a:ln>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683260" y="69342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为什么要提取边缘？</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901700" y="1283970"/>
            <a:ext cx="7340600" cy="291592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边缘是最基本的图像特征之一：</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可以表达物体的特征</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边缘特征对于图像的</a:t>
            </a:r>
            <a:r>
              <a:rPr lang="zh-CN" altLang="en-US" sz="1800" dirty="0">
                <a:solidFill>
                  <a:srgbClr val="C00000"/>
                </a:solidFill>
                <a:latin typeface="Book Antiqua" pitchFamily="18" charset="0"/>
                <a:cs typeface="+mn-cs"/>
                <a:sym typeface="+mn-ea"/>
              </a:rPr>
              <a:t>变化不敏感</a:t>
            </a:r>
            <a:r>
              <a:rPr lang="zh-CN" altLang="en-US" sz="1800" dirty="0">
                <a:latin typeface="Book Antiqua" pitchFamily="18" charset="0"/>
                <a:cs typeface="+mn-cs"/>
                <a:sym typeface="+mn-ea"/>
              </a:rPr>
              <a:t>（包括：几何变化，灰度变化，光照方向变化）</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可以为</a:t>
            </a:r>
            <a:r>
              <a:rPr lang="zh-CN" altLang="en-US" sz="1800" dirty="0">
                <a:solidFill>
                  <a:srgbClr val="C00000"/>
                </a:solidFill>
                <a:latin typeface="Book Antiqua" pitchFamily="18" charset="0"/>
                <a:cs typeface="+mn-cs"/>
                <a:sym typeface="+mn-ea"/>
              </a:rPr>
              <a:t>物体检测</a:t>
            </a:r>
            <a:r>
              <a:rPr lang="zh-CN" altLang="en-US" sz="1800" dirty="0">
                <a:latin typeface="Book Antiqua" pitchFamily="18" charset="0"/>
                <a:cs typeface="+mn-cs"/>
                <a:sym typeface="+mn-ea"/>
              </a:rPr>
              <a:t>提供有用的信息</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是一种典型的图像预处理过程</a:t>
            </a:r>
            <a:endParaRPr lang="zh-CN" altLang="en-US" sz="1800" dirty="0">
              <a:latin typeface="Book Antiqua" pitchFamily="18" charset="0"/>
              <a:cs typeface="+mn-cs"/>
              <a:sym typeface="+mn-ea"/>
            </a:endParaRPr>
          </a:p>
        </p:txBody>
      </p:sp>
      <p:sp>
        <p:nvSpPr>
          <p:cNvPr id="12" name="Rectangle 4"/>
          <p:cNvSpPr/>
          <p:nvPr/>
        </p:nvSpPr>
        <p:spPr>
          <a:xfrm>
            <a:off x="584835" y="4199573"/>
            <a:ext cx="1152525" cy="504825"/>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原始图像</a:t>
            </a:r>
            <a:endParaRPr lang="zh-CN" altLang="en-US" sz="2000" b="1" dirty="0">
              <a:latin typeface="Times New Roman" panose="02020603050405020304" pitchFamily="18" charset="0"/>
            </a:endParaRPr>
          </a:p>
        </p:txBody>
      </p:sp>
      <p:sp>
        <p:nvSpPr>
          <p:cNvPr id="13" name="Rectangle 6"/>
          <p:cNvSpPr/>
          <p:nvPr/>
        </p:nvSpPr>
        <p:spPr>
          <a:xfrm>
            <a:off x="7209473" y="4199573"/>
            <a:ext cx="1152525" cy="504825"/>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输出结果</a:t>
            </a:r>
            <a:endParaRPr lang="zh-CN" altLang="en-US" sz="2000" b="1" dirty="0">
              <a:latin typeface="Times New Roman" panose="02020603050405020304" pitchFamily="18" charset="0"/>
            </a:endParaRPr>
          </a:p>
        </p:txBody>
      </p:sp>
      <p:sp>
        <p:nvSpPr>
          <p:cNvPr id="14" name="AutoShape 9"/>
          <p:cNvSpPr/>
          <p:nvPr/>
        </p:nvSpPr>
        <p:spPr>
          <a:xfrm>
            <a:off x="5482273" y="4199573"/>
            <a:ext cx="1384300" cy="503237"/>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模式识别</a:t>
            </a:r>
            <a:endParaRPr lang="zh-CN" altLang="en-US" b="1" dirty="0">
              <a:latin typeface="Times New Roman" panose="02020603050405020304" pitchFamily="18" charset="0"/>
            </a:endParaRPr>
          </a:p>
        </p:txBody>
      </p:sp>
      <p:sp>
        <p:nvSpPr>
          <p:cNvPr id="15" name="AutoShape 16"/>
          <p:cNvSpPr/>
          <p:nvPr/>
        </p:nvSpPr>
        <p:spPr>
          <a:xfrm>
            <a:off x="2024698" y="4201160"/>
            <a:ext cx="1384300" cy="50323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预处理</a:t>
            </a:r>
            <a:endParaRPr lang="zh-CN" altLang="en-US" b="1" dirty="0">
              <a:latin typeface="Times New Roman" panose="02020603050405020304" pitchFamily="18" charset="0"/>
            </a:endParaRPr>
          </a:p>
        </p:txBody>
      </p:sp>
      <p:sp>
        <p:nvSpPr>
          <p:cNvPr id="16" name="AutoShape 17"/>
          <p:cNvSpPr/>
          <p:nvPr/>
        </p:nvSpPr>
        <p:spPr>
          <a:xfrm>
            <a:off x="3753485" y="4201160"/>
            <a:ext cx="1384300" cy="50323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特征提取</a:t>
            </a:r>
            <a:endParaRPr lang="zh-CN" altLang="en-US" b="1" dirty="0">
              <a:latin typeface="Times New Roman" panose="02020603050405020304" pitchFamily="18" charset="0"/>
            </a:endParaRPr>
          </a:p>
        </p:txBody>
      </p:sp>
      <p:cxnSp>
        <p:nvCxnSpPr>
          <p:cNvPr id="17" name="AutoShape 18"/>
          <p:cNvCxnSpPr>
            <a:stCxn id="12" idx="3"/>
            <a:endCxn id="15" idx="1"/>
          </p:cNvCxnSpPr>
          <p:nvPr/>
        </p:nvCxnSpPr>
        <p:spPr>
          <a:xfrm>
            <a:off x="1737360" y="4452620"/>
            <a:ext cx="287655" cy="635"/>
          </a:xfrm>
          <a:prstGeom prst="straightConnector1">
            <a:avLst/>
          </a:prstGeom>
          <a:ln w="9525" cap="flat" cmpd="sng">
            <a:solidFill>
              <a:schemeClr val="tx1"/>
            </a:solidFill>
            <a:prstDash val="solid"/>
            <a:headEnd type="none" w="med" len="med"/>
            <a:tailEnd type="triangle" w="med" len="med"/>
          </a:ln>
        </p:spPr>
      </p:cxnSp>
      <p:cxnSp>
        <p:nvCxnSpPr>
          <p:cNvPr id="18" name="AutoShape 19"/>
          <p:cNvCxnSpPr>
            <a:stCxn id="15" idx="3"/>
            <a:endCxn id="16" idx="1"/>
          </p:cNvCxnSpPr>
          <p:nvPr/>
        </p:nvCxnSpPr>
        <p:spPr>
          <a:xfrm>
            <a:off x="3408998" y="4452938"/>
            <a:ext cx="344170" cy="0"/>
          </a:xfrm>
          <a:prstGeom prst="straightConnector1">
            <a:avLst/>
          </a:prstGeom>
          <a:ln w="9525" cap="flat" cmpd="sng">
            <a:solidFill>
              <a:schemeClr val="tx1"/>
            </a:solidFill>
            <a:prstDash val="solid"/>
            <a:headEnd type="none" w="med" len="med"/>
            <a:tailEnd type="triangle" w="med" len="med"/>
          </a:ln>
        </p:spPr>
      </p:cxnSp>
      <p:cxnSp>
        <p:nvCxnSpPr>
          <p:cNvPr id="19" name="AutoShape 20"/>
          <p:cNvCxnSpPr>
            <a:stCxn id="16" idx="3"/>
            <a:endCxn id="14" idx="1"/>
          </p:cNvCxnSpPr>
          <p:nvPr/>
        </p:nvCxnSpPr>
        <p:spPr>
          <a:xfrm flipV="1">
            <a:off x="5137785" y="4451033"/>
            <a:ext cx="344805" cy="1905"/>
          </a:xfrm>
          <a:prstGeom prst="straightConnector1">
            <a:avLst/>
          </a:prstGeom>
          <a:ln w="9525" cap="flat" cmpd="sng">
            <a:solidFill>
              <a:schemeClr val="tx1"/>
            </a:solidFill>
            <a:prstDash val="solid"/>
            <a:headEnd type="none" w="med" len="med"/>
            <a:tailEnd type="triangle" w="med" len="med"/>
          </a:ln>
        </p:spPr>
      </p:cxnSp>
      <p:cxnSp>
        <p:nvCxnSpPr>
          <p:cNvPr id="20" name="AutoShape 21"/>
          <p:cNvCxnSpPr>
            <a:stCxn id="14" idx="3"/>
            <a:endCxn id="13" idx="1"/>
          </p:cNvCxnSpPr>
          <p:nvPr/>
        </p:nvCxnSpPr>
        <p:spPr>
          <a:xfrm>
            <a:off x="6866573" y="4451350"/>
            <a:ext cx="342900" cy="1270"/>
          </a:xfrm>
          <a:prstGeom prst="straightConnector1">
            <a:avLst/>
          </a:prstGeom>
          <a:ln w="9525" cap="flat" cmpd="sng">
            <a:solidFill>
              <a:schemeClr val="tx1"/>
            </a:solidFill>
            <a:prstDash val="soli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683260" y="69342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如何提取边缘特征？</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901700" y="1323340"/>
            <a:ext cx="7340600" cy="174371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灰度图象边缘提取，主要的思想：</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抑制噪声（低通滤波、平滑、去噪、模糊）</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边缘特征增强（高通滤波、锐化）</a:t>
            </a:r>
            <a:endParaRPr lang="zh-CN" altLang="en-US" sz="1800" dirty="0">
              <a:latin typeface="Book Antiqua" pitchFamily="18" charset="0"/>
              <a:cs typeface="+mn-cs"/>
              <a:sym typeface="+mn-ea"/>
            </a:endParaRPr>
          </a:p>
          <a:p>
            <a:pPr>
              <a:lnSpc>
                <a:spcPct val="150000"/>
              </a:lnSpc>
              <a:buFont typeface="+mj-ea"/>
              <a:buAutoNum type="circleNumDbPlain"/>
            </a:pPr>
            <a:r>
              <a:rPr lang="zh-CN" altLang="en-US" sz="1800" dirty="0">
                <a:latin typeface="Book Antiqua" pitchFamily="18" charset="0"/>
                <a:cs typeface="+mn-cs"/>
                <a:sym typeface="+mn-ea"/>
              </a:rPr>
              <a:t>边缘定位</a:t>
            </a:r>
            <a:endParaRPr lang="zh-CN" altLang="en-US" sz="1800" dirty="0">
              <a:latin typeface="Book Antiqua" pitchFamily="18" charset="0"/>
              <a:cs typeface="+mn-cs"/>
              <a:sym typeface="+mn-ea"/>
            </a:endParaRPr>
          </a:p>
        </p:txBody>
      </p:sp>
      <p:sp>
        <p:nvSpPr>
          <p:cNvPr id="63492" name="Rectangle 4"/>
          <p:cNvSpPr/>
          <p:nvPr/>
        </p:nvSpPr>
        <p:spPr>
          <a:xfrm>
            <a:off x="153353" y="3542665"/>
            <a:ext cx="1368425" cy="649288"/>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原始图像</a:t>
            </a:r>
            <a:endParaRPr lang="zh-CN" altLang="en-US" b="1" dirty="0">
              <a:latin typeface="Times New Roman" panose="02020603050405020304" pitchFamily="18" charset="0"/>
            </a:endParaRPr>
          </a:p>
        </p:txBody>
      </p:sp>
      <p:sp>
        <p:nvSpPr>
          <p:cNvPr id="63493" name="Rectangle 5"/>
          <p:cNvSpPr/>
          <p:nvPr/>
        </p:nvSpPr>
        <p:spPr>
          <a:xfrm>
            <a:off x="3825240" y="3542665"/>
            <a:ext cx="1441450" cy="649288"/>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中间结果</a:t>
            </a:r>
            <a:endParaRPr lang="zh-CN" altLang="en-US" b="1" dirty="0">
              <a:latin typeface="Times New Roman" panose="02020603050405020304" pitchFamily="18" charset="0"/>
            </a:endParaRPr>
          </a:p>
        </p:txBody>
      </p:sp>
      <p:sp>
        <p:nvSpPr>
          <p:cNvPr id="63494" name="Rectangle 6"/>
          <p:cNvSpPr/>
          <p:nvPr/>
        </p:nvSpPr>
        <p:spPr>
          <a:xfrm>
            <a:off x="7570153" y="3542665"/>
            <a:ext cx="1368425" cy="649288"/>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图像边缘</a:t>
            </a:r>
            <a:endParaRPr lang="zh-CN" altLang="en-US" b="1" dirty="0">
              <a:latin typeface="Times New Roman" panose="02020603050405020304" pitchFamily="18" charset="0"/>
            </a:endParaRPr>
          </a:p>
        </p:txBody>
      </p:sp>
      <p:sp>
        <p:nvSpPr>
          <p:cNvPr id="63495" name="AutoShape 8"/>
          <p:cNvSpPr/>
          <p:nvPr/>
        </p:nvSpPr>
        <p:spPr>
          <a:xfrm>
            <a:off x="1882140" y="3182303"/>
            <a:ext cx="1728788" cy="576262"/>
          </a:xfrm>
          <a:prstGeom prst="roundRect">
            <a:avLst>
              <a:gd name="adj" fmla="val 16667"/>
            </a:avLst>
          </a:prstGeom>
          <a:solidFill>
            <a:srgbClr val="6600CC"/>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抑制噪声</a:t>
            </a:r>
            <a:endParaRPr lang="zh-CN" altLang="en-US" b="1" dirty="0">
              <a:latin typeface="Times New Roman" panose="02020603050405020304" pitchFamily="18" charset="0"/>
            </a:endParaRPr>
          </a:p>
        </p:txBody>
      </p:sp>
      <p:sp>
        <p:nvSpPr>
          <p:cNvPr id="63496" name="AutoShape 9"/>
          <p:cNvSpPr/>
          <p:nvPr/>
        </p:nvSpPr>
        <p:spPr>
          <a:xfrm>
            <a:off x="1882140" y="3974465"/>
            <a:ext cx="1728788" cy="576263"/>
          </a:xfrm>
          <a:prstGeom prst="roundRect">
            <a:avLst>
              <a:gd name="adj" fmla="val 16667"/>
            </a:avLst>
          </a:prstGeom>
          <a:solidFill>
            <a:srgbClr val="6600CC"/>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增强边缘</a:t>
            </a:r>
            <a:endParaRPr lang="zh-CN" altLang="en-US" b="1" dirty="0">
              <a:latin typeface="Times New Roman" panose="02020603050405020304" pitchFamily="18" charset="0"/>
            </a:endParaRPr>
          </a:p>
        </p:txBody>
      </p:sp>
      <p:sp>
        <p:nvSpPr>
          <p:cNvPr id="63497" name="AutoShape 10"/>
          <p:cNvSpPr/>
          <p:nvPr/>
        </p:nvSpPr>
        <p:spPr>
          <a:xfrm>
            <a:off x="5554028" y="3542665"/>
            <a:ext cx="1655762" cy="647700"/>
          </a:xfrm>
          <a:prstGeom prst="roundRect">
            <a:avLst>
              <a:gd name="adj" fmla="val 16667"/>
            </a:avLst>
          </a:prstGeom>
          <a:solidFill>
            <a:srgbClr val="6600CC"/>
          </a:solidFill>
          <a:ln w="9525" cap="flat" cmpd="sng">
            <a:solidFill>
              <a:schemeClr val="tx1"/>
            </a:solidFill>
            <a:prstDash val="solid"/>
            <a:headEnd type="none" w="med" len="med"/>
            <a:tailEnd type="none" w="med" len="med"/>
          </a:ln>
        </p:spPr>
        <p:txBody>
          <a:bodyPr wrap="none" anchor="ctr"/>
          <a:p>
            <a:pPr algn="ctr"/>
            <a:r>
              <a:rPr lang="zh-CN" altLang="en-US" b="1" dirty="0">
                <a:latin typeface="Times New Roman" panose="02020603050405020304" pitchFamily="18" charset="0"/>
              </a:rPr>
              <a:t>边缘定位</a:t>
            </a:r>
            <a:endParaRPr lang="zh-CN" altLang="en-US" b="1" dirty="0">
              <a:latin typeface="Times New Roman" panose="02020603050405020304" pitchFamily="18" charset="0"/>
            </a:endParaRPr>
          </a:p>
        </p:txBody>
      </p:sp>
      <p:cxnSp>
        <p:nvCxnSpPr>
          <p:cNvPr id="63498" name="AutoShape 11"/>
          <p:cNvCxnSpPr>
            <a:stCxn id="63492" idx="3"/>
            <a:endCxn id="63495" idx="1"/>
          </p:cNvCxnSpPr>
          <p:nvPr/>
        </p:nvCxnSpPr>
        <p:spPr>
          <a:xfrm flipV="1">
            <a:off x="1522095" y="3470910"/>
            <a:ext cx="360045" cy="396875"/>
          </a:xfrm>
          <a:prstGeom prst="curvedConnector3">
            <a:avLst>
              <a:gd name="adj1" fmla="val 50088"/>
            </a:avLst>
          </a:prstGeom>
          <a:ln w="9525" cap="flat" cmpd="sng">
            <a:solidFill>
              <a:schemeClr val="tx1"/>
            </a:solidFill>
            <a:prstDash val="solid"/>
            <a:headEnd type="none" w="med" len="med"/>
            <a:tailEnd type="triangle" w="med" len="med"/>
          </a:ln>
        </p:spPr>
      </p:cxnSp>
      <p:cxnSp>
        <p:nvCxnSpPr>
          <p:cNvPr id="63499" name="AutoShape 12"/>
          <p:cNvCxnSpPr>
            <a:stCxn id="63492" idx="3"/>
            <a:endCxn id="63496" idx="1"/>
          </p:cNvCxnSpPr>
          <p:nvPr/>
        </p:nvCxnSpPr>
        <p:spPr>
          <a:xfrm>
            <a:off x="1522095" y="3867785"/>
            <a:ext cx="360045" cy="394970"/>
          </a:xfrm>
          <a:prstGeom prst="curvedConnector3">
            <a:avLst>
              <a:gd name="adj1" fmla="val 50088"/>
            </a:avLst>
          </a:prstGeom>
          <a:ln w="9525" cap="flat" cmpd="sng">
            <a:solidFill>
              <a:schemeClr val="tx1"/>
            </a:solidFill>
            <a:prstDash val="solid"/>
            <a:headEnd type="none" w="med" len="med"/>
            <a:tailEnd type="triangle" w="med" len="med"/>
          </a:ln>
        </p:spPr>
      </p:cxnSp>
      <p:cxnSp>
        <p:nvCxnSpPr>
          <p:cNvPr id="63500" name="AutoShape 13"/>
          <p:cNvCxnSpPr>
            <a:stCxn id="63495" idx="3"/>
            <a:endCxn id="63493" idx="1"/>
          </p:cNvCxnSpPr>
          <p:nvPr/>
        </p:nvCxnSpPr>
        <p:spPr>
          <a:xfrm>
            <a:off x="3611245" y="3470910"/>
            <a:ext cx="213995" cy="396875"/>
          </a:xfrm>
          <a:prstGeom prst="curvedConnector3">
            <a:avLst>
              <a:gd name="adj1" fmla="val 50148"/>
            </a:avLst>
          </a:prstGeom>
          <a:ln w="9525" cap="flat" cmpd="sng">
            <a:solidFill>
              <a:schemeClr val="tx1"/>
            </a:solidFill>
            <a:prstDash val="solid"/>
            <a:headEnd type="none" w="med" len="med"/>
            <a:tailEnd type="triangle" w="med" len="med"/>
          </a:ln>
        </p:spPr>
      </p:cxnSp>
      <p:cxnSp>
        <p:nvCxnSpPr>
          <p:cNvPr id="63501" name="AutoShape 14"/>
          <p:cNvCxnSpPr>
            <a:stCxn id="63496" idx="3"/>
            <a:endCxn id="63493" idx="1"/>
          </p:cNvCxnSpPr>
          <p:nvPr/>
        </p:nvCxnSpPr>
        <p:spPr>
          <a:xfrm flipV="1">
            <a:off x="3611245" y="3867785"/>
            <a:ext cx="213995" cy="394970"/>
          </a:xfrm>
          <a:prstGeom prst="curvedConnector3">
            <a:avLst>
              <a:gd name="adj1" fmla="val 50148"/>
            </a:avLst>
          </a:prstGeom>
          <a:ln w="9525" cap="flat" cmpd="sng">
            <a:solidFill>
              <a:schemeClr val="tx1"/>
            </a:solidFill>
            <a:prstDash val="solid"/>
            <a:headEnd type="none" w="med" len="med"/>
            <a:tailEnd type="triangle" w="med" len="med"/>
          </a:ln>
        </p:spPr>
      </p:cxnSp>
      <p:cxnSp>
        <p:nvCxnSpPr>
          <p:cNvPr id="63502" name="AutoShape 16"/>
          <p:cNvCxnSpPr>
            <a:stCxn id="63493" idx="3"/>
            <a:endCxn id="63497" idx="1"/>
          </p:cNvCxnSpPr>
          <p:nvPr/>
        </p:nvCxnSpPr>
        <p:spPr>
          <a:xfrm flipV="1">
            <a:off x="5266690" y="3866198"/>
            <a:ext cx="287655" cy="1270"/>
          </a:xfrm>
          <a:prstGeom prst="straightConnector1">
            <a:avLst/>
          </a:prstGeom>
          <a:ln w="9525" cap="flat" cmpd="sng">
            <a:solidFill>
              <a:schemeClr val="tx1"/>
            </a:solidFill>
            <a:prstDash val="solid"/>
            <a:headEnd type="none" w="med" len="med"/>
            <a:tailEnd type="triangle" w="med" len="med"/>
          </a:ln>
        </p:spPr>
      </p:cxnSp>
      <p:cxnSp>
        <p:nvCxnSpPr>
          <p:cNvPr id="63503" name="AutoShape 17"/>
          <p:cNvCxnSpPr>
            <a:stCxn id="63497" idx="3"/>
            <a:endCxn id="63494" idx="1"/>
          </p:cNvCxnSpPr>
          <p:nvPr/>
        </p:nvCxnSpPr>
        <p:spPr>
          <a:xfrm>
            <a:off x="7209790" y="3866515"/>
            <a:ext cx="360680" cy="1270"/>
          </a:xfrm>
          <a:prstGeom prst="straightConnector1">
            <a:avLst/>
          </a:prstGeom>
          <a:ln w="9525" cap="flat" cmpd="sng">
            <a:solidFill>
              <a:schemeClr val="tx1"/>
            </a:solidFill>
            <a:prstDash val="soli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683260" y="693420"/>
            <a:ext cx="4030345" cy="460375"/>
          </a:xfrm>
          <a:prstGeom prst="rect">
            <a:avLst/>
          </a:prstGeom>
          <a:noFill/>
        </p:spPr>
        <p:txBody>
          <a:bodyPr wrap="square" rtlCol="0">
            <a:spAutoFit/>
          </a:bodyPr>
          <a:p>
            <a:pPr algn="l"/>
            <a:r>
              <a:rPr lang="zh-CN" altLang="en-US" sz="2400" b="1" dirty="0" smtClean="0">
                <a:solidFill>
                  <a:srgbClr val="1399EE"/>
                </a:solidFill>
                <a:latin typeface="+mn-ea"/>
                <a:cs typeface="Glegoo"/>
              </a:rPr>
              <a:t>提取算法的评价标准</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901700" y="1323340"/>
            <a:ext cx="7340600" cy="2915920"/>
          </a:xfrm>
        </p:spPr>
        <p:txBody>
          <a:bodyPr vert="horz" wrap="square" lIns="91440" tIns="45720" rIns="91440" bIns="45720" anchor="t">
            <a:normAutofit fontScale="90000"/>
          </a:bodyPr>
          <a:p>
            <a:pPr marL="0" indent="0">
              <a:lnSpc>
                <a:spcPct val="150000"/>
              </a:lnSpc>
              <a:buFont typeface="+mj-ea"/>
              <a:buNone/>
            </a:pPr>
            <a:r>
              <a:rPr lang="zh-CN" altLang="en-US" sz="1800" dirty="0">
                <a:latin typeface="Book Antiqua" pitchFamily="18" charset="0"/>
                <a:cs typeface="+mn-cs"/>
                <a:sym typeface="+mn-ea"/>
              </a:rPr>
              <a:t>三条边缘检测最优准则：</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好的边缘检测性能：Good detection</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			对边缘的响应大于对噪声的响应</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好的定位性能：Good localization</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			其最大值应接近边缘的实际位置</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低的错误检测率：Low false positives</a:t>
            </a:r>
            <a:endParaRPr lang="zh-CN" altLang="en-US" sz="1800" dirty="0">
              <a:latin typeface="Book Antiqua" pitchFamily="18" charset="0"/>
              <a:cs typeface="+mn-cs"/>
              <a:sym typeface="+mn-ea"/>
            </a:endParaRPr>
          </a:p>
          <a:p>
            <a:pPr marL="0" indent="0">
              <a:lnSpc>
                <a:spcPct val="150000"/>
              </a:lnSpc>
              <a:buFont typeface="+mj-ea"/>
              <a:buNone/>
            </a:pPr>
            <a:r>
              <a:rPr lang="zh-CN" altLang="en-US" sz="1800" dirty="0">
                <a:latin typeface="Book Antiqua" pitchFamily="18" charset="0"/>
                <a:cs typeface="+mn-cs"/>
                <a:sym typeface="+mn-ea"/>
              </a:rPr>
              <a:t>			在边缘附近只有一个极大值点</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93065" y="258445"/>
            <a:ext cx="4176395" cy="460375"/>
          </a:xfrm>
          <a:prstGeom prst="rect">
            <a:avLst/>
          </a:prstGeom>
          <a:noFill/>
        </p:spPr>
        <p:txBody>
          <a:bodyPr wrap="square" rtlCol="0">
            <a:spAutoFit/>
          </a:bodyPr>
          <a:p>
            <a:pPr algn="l"/>
            <a:r>
              <a:rPr lang="zh-CN" altLang="en-US" sz="2400" b="1" dirty="0" smtClean="0">
                <a:solidFill>
                  <a:srgbClr val="1399EE"/>
                </a:solidFill>
                <a:latin typeface="+mn-ea"/>
                <a:cs typeface="Glegoo"/>
              </a:rPr>
              <a:t>几种边缘检测算法的比较</a:t>
            </a:r>
            <a:endParaRPr lang="zh-CN" altLang="en-US" sz="2400" b="1" dirty="0" smtClean="0">
              <a:solidFill>
                <a:srgbClr val="1399EE"/>
              </a:solidFill>
              <a:latin typeface="+mn-ea"/>
              <a:cs typeface="Glegoo"/>
            </a:endParaRPr>
          </a:p>
        </p:txBody>
      </p:sp>
      <p:pic>
        <p:nvPicPr>
          <p:cNvPr id="97283" name="Picture 4" descr="5-16"/>
          <p:cNvPicPr>
            <a:picLocks noChangeAspect="1"/>
          </p:cNvPicPr>
          <p:nvPr/>
        </p:nvPicPr>
        <p:blipFill>
          <a:blip r:embed="rId1"/>
          <a:stretch>
            <a:fillRect/>
          </a:stretch>
        </p:blipFill>
        <p:spPr>
          <a:xfrm>
            <a:off x="891858" y="1422718"/>
            <a:ext cx="7561262" cy="20923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2317</Words>
  <Application>WPS 演示</Application>
  <PresentationFormat>全屏显示(16:9)</PresentationFormat>
  <Paragraphs>251</Paragraphs>
  <Slides>29</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12</vt:i4>
      </vt:variant>
      <vt:variant>
        <vt:lpstr>幻灯片标题</vt:lpstr>
      </vt:variant>
      <vt:variant>
        <vt:i4>29</vt:i4>
      </vt:variant>
    </vt:vector>
  </HeadingPairs>
  <TitlesOfParts>
    <vt:vector size="58" baseType="lpstr">
      <vt:lpstr>Arial</vt:lpstr>
      <vt:lpstr>宋体</vt:lpstr>
      <vt:lpstr>Wingdings</vt:lpstr>
      <vt:lpstr>Glegoo</vt:lpstr>
      <vt:lpstr>Lato Light</vt:lpstr>
      <vt:lpstr>Calibri</vt:lpstr>
      <vt:lpstr>Mission Gothic Regular</vt:lpstr>
      <vt:lpstr>Open Sans</vt:lpstr>
      <vt:lpstr>Signika</vt:lpstr>
      <vt:lpstr>Open Sans Extrabold</vt:lpstr>
      <vt:lpstr>Book Antiqua</vt:lpstr>
      <vt:lpstr>Times New Roman</vt:lpstr>
      <vt:lpstr>黑体</vt:lpstr>
      <vt:lpstr>微软雅黑</vt:lpstr>
      <vt:lpstr>Arial Unicode MS</vt:lpstr>
      <vt:lpstr>Segoe Print</vt:lpstr>
      <vt:lpstr>Office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cjwddz</cp:lastModifiedBy>
  <cp:revision>880</cp:revision>
  <dcterms:created xsi:type="dcterms:W3CDTF">2013-04-14T18:18:00Z</dcterms:created>
  <dcterms:modified xsi:type="dcterms:W3CDTF">2017-07-24T23:59:08Z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