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29" r:id="rId3"/>
    <p:sldId id="887" r:id="rId4"/>
    <p:sldId id="807" r:id="rId5"/>
    <p:sldId id="883" r:id="rId6"/>
    <p:sldId id="904" r:id="rId7"/>
    <p:sldId id="90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bddb83-ef2a-4382-98b6-fec33d016608}">
          <p14:sldIdLst>
            <p14:sldId id="529"/>
            <p14:sldId id="887"/>
            <p14:sldId id="883"/>
            <p14:sldId id="904"/>
            <p14:sldId id="905"/>
            <p14:sldId id="8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48597F"/>
    <a:srgbClr val="1399EE"/>
    <a:srgbClr val="EFA613"/>
    <a:srgbClr val="AE79F0"/>
    <a:srgbClr val="05C1A8"/>
    <a:srgbClr val="B2B2B2"/>
    <a:srgbClr val="7397BB"/>
    <a:srgbClr val="6B84BB"/>
    <a:srgbClr val="11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9" autoAdjust="0"/>
    <p:restoredTop sz="99203" autoAdjust="0"/>
  </p:normalViewPr>
  <p:slideViewPr>
    <p:cSldViewPr>
      <p:cViewPr>
        <p:scale>
          <a:sx n="89" d="100"/>
          <a:sy n="89" d="100"/>
        </p:scale>
        <p:origin x="-582" y="-138"/>
      </p:cViewPr>
      <p:guideLst>
        <p:guide orient="horz" pos="17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3688" y="-112"/>
      </p:cViewPr>
      <p:guideLst>
        <p:guide orient="horz" pos="31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Pie 4"/>
          <p:cNvSpPr/>
          <p:nvPr userDrawn="1"/>
        </p:nvSpPr>
        <p:spPr>
          <a:xfrm rot="5400000" flipH="1" flipV="1">
            <a:off x="-623887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ie 4"/>
          <p:cNvSpPr/>
          <p:nvPr userDrawn="1"/>
        </p:nvSpPr>
        <p:spPr>
          <a:xfrm rot="16200000" flipV="1">
            <a:off x="8520113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4592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16573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25260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27241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35928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37909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9144000" cy="2266950"/>
          </a:xfrm>
          <a:prstGeom prst="rect">
            <a:avLst/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3657600" cy="13716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bg1"/>
                </a:solidFill>
                <a:latin typeface="Glegoo"/>
                <a:cs typeface="Glegoo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0" y="2419350"/>
            <a:ext cx="9144000" cy="272415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34691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62123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9050"/>
            <a:ext cx="9144000" cy="51625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3181352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3706831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2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0" y="1837540"/>
            <a:ext cx="0" cy="16559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0" y="186133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6" y="1587500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4" y="185498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79" y="1581149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1962152"/>
            <a:ext cx="3924300" cy="232568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347913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8229600" cy="479425"/>
          </a:xfrm>
        </p:spPr>
        <p:txBody>
          <a:bodyPr>
            <a:noAutofit/>
          </a:bodyPr>
          <a:lstStyle>
            <a:lvl1pPr marL="0" indent="0" algn="ctr">
              <a:lnSpc>
                <a:spcPts val="1500"/>
              </a:lnSpc>
              <a:buNone/>
              <a:defRPr sz="1050">
                <a:solidFill>
                  <a:srgbClr val="595959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119312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3409950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3181350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1219201" y="3709988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819400" y="3714750"/>
            <a:ext cx="1613026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1206358" y="31813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1219200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819400" y="3181350"/>
            <a:ext cx="16017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8322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419600" y="3714750"/>
            <a:ext cx="1675229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419600" y="3181350"/>
            <a:ext cx="16635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432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5943600" y="3714750"/>
            <a:ext cx="1751964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5943600" y="3181350"/>
            <a:ext cx="17397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5956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12954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28956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44958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60960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44557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29718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0" y="1504950"/>
            <a:ext cx="9144000" cy="36385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928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50"/>
            <a:ext cx="4040188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29928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09750"/>
            <a:ext cx="4041775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371600" y="2190750"/>
            <a:ext cx="26670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71600" y="2876550"/>
            <a:ext cx="26670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95400" y="2876550"/>
            <a:ext cx="63246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295400" y="2190750"/>
            <a:ext cx="63246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7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038350"/>
            <a:ext cx="3429000" cy="990600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1809750"/>
            <a:ext cx="22860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52550"/>
            <a:ext cx="2552878" cy="3562350"/>
          </a:xfrm>
          <a:prstGeom prst="rect">
            <a:avLst/>
          </a:prstGeom>
        </p:spPr>
      </p:pic>
      <p:sp>
        <p:nvSpPr>
          <p:cNvPr id="22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5410200" y="173355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325812"/>
            <a:ext cx="2362200" cy="3841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3859212"/>
            <a:ext cx="2590800" cy="465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208212"/>
            <a:ext cx="34290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1954212"/>
            <a:ext cx="23622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  <a:latin typeface="Glegoo"/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4835244" y="1428750"/>
            <a:ext cx="1602039" cy="3352800"/>
          </a:xfrm>
          <a:prstGeom prst="rect">
            <a:avLst/>
          </a:prstGeom>
        </p:spPr>
      </p:pic>
      <p:sp>
        <p:nvSpPr>
          <p:cNvPr id="27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029200" y="1962150"/>
            <a:ext cx="1247554" cy="2286000"/>
          </a:xfrm>
        </p:spPr>
        <p:txBody>
          <a:bodyPr/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6475161" y="1428750"/>
            <a:ext cx="1602039" cy="3352800"/>
          </a:xfrm>
          <a:prstGeom prst="rect">
            <a:avLst/>
          </a:prstGeom>
        </p:spPr>
      </p:pic>
      <p:sp>
        <p:nvSpPr>
          <p:cNvPr id="29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6669117" y="1962150"/>
            <a:ext cx="1247554" cy="228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152"/>
            <a:ext cx="4419600" cy="2562857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126" y="1809750"/>
            <a:ext cx="3167074" cy="20286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5334000" y="2244725"/>
            <a:ext cx="2971800" cy="1774825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5334000" y="1962150"/>
            <a:ext cx="2971800" cy="3270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5DF95-D547-449A-B910-FD2F068A3269}" type="slidenum">
              <a:rPr lang="zh-CN" alt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3455670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3455670"/>
            <a:ext cx="2286000" cy="1705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1504950"/>
            <a:ext cx="2286000" cy="198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352550"/>
            <a:ext cx="2671762" cy="30067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181768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180975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40532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39739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733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400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3733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400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c-Flat-Mock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2550"/>
            <a:ext cx="4038600" cy="3269432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1581150"/>
            <a:ext cx="3581400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53340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53340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53340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53340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53340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469392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469392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469392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469392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469392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image" Target="../media/image1.jpeg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k.jp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1"/>
            <a:ext cx="82296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4" name="Pie 13"/>
          <p:cNvSpPr/>
          <p:nvPr userDrawn="1"/>
        </p:nvSpPr>
        <p:spPr>
          <a:xfrm flipH="1" flipV="1">
            <a:off x="4252913" y="4824413"/>
            <a:ext cx="638174" cy="6381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0" i="0" kern="1200">
          <a:solidFill>
            <a:srgbClr val="48597F"/>
          </a:solidFill>
          <a:effectLst/>
          <a:latin typeface="Lato Light"/>
          <a:ea typeface="Calibri" panose="020F0502020204030204"/>
          <a:cs typeface="Lato Light"/>
        </a:defRPr>
      </a:lvl1pPr>
    </p:titleStyle>
    <p:bodyStyle>
      <a:lvl1pPr marL="342900" indent="-3429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1pPr>
      <a:lvl2pPr marL="742950" indent="-28575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2pPr>
      <a:lvl3pPr marL="11430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3pPr>
      <a:lvl4pPr marL="16002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4pPr>
      <a:lvl5pPr marL="20574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»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2032635" y="1363345"/>
            <a:ext cx="4786630" cy="2259330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1394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endParaRPr lang="en-US" sz="1800" b="1" dirty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254250" y="203200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4000" b="1" dirty="0" smtClean="0">
                <a:latin typeface="+mn-ea"/>
                <a:ea typeface="+mn-ea"/>
                <a:cs typeface="Glegoo"/>
              </a:rPr>
              <a:t>角点检测</a:t>
            </a:r>
            <a:endParaRPr lang="zh-CN" altLang="en-US" sz="4000" b="1" dirty="0" smtClean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77290" y="310527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61300" y="4725035"/>
            <a:ext cx="9118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by cjwddz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1441450" y="1483360"/>
            <a:ext cx="6502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 smtClean="0">
                <a:solidFill>
                  <a:srgbClr val="1399EE"/>
                </a:solidFill>
                <a:latin typeface="+mn-ea"/>
                <a:cs typeface="Glegoo"/>
              </a:rPr>
              <a:t>Harris角点检测算法</a:t>
            </a:r>
            <a:endParaRPr lang="zh-CN" altLang="en-US" sz="5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15900" y="121285"/>
            <a:ext cx="272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Harris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694690"/>
            <a:ext cx="6569710" cy="4189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15900" y="121285"/>
            <a:ext cx="272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Harris基本思想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54380" y="1198880"/>
            <a:ext cx="3393440" cy="2745105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从图像局部的小窗口观察图像特征。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此时，当窗口向</a:t>
            </a:r>
            <a:r>
              <a:rPr lang="zh-CN" altLang="en-US" sz="1800" dirty="0">
                <a:solidFill>
                  <a:srgbClr val="C00000"/>
                </a:solidFill>
                <a:latin typeface="Book Antiqua" pitchFamily="18" charset="0"/>
                <a:cs typeface="+mn-cs"/>
                <a:sym typeface="+mn-ea"/>
              </a:rPr>
              <a:t>任意方向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的移动都导致图像灰度发生明显变化的区域，被当作是角点区域。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0945" y="1404620"/>
            <a:ext cx="2478405" cy="2378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15900" y="121285"/>
            <a:ext cx="272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Harris基本思想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333500" y="1035685"/>
            <a:ext cx="3393440" cy="351155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平坦区域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：任意方向，无灰度变化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边缘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：沿边沿方向无灰度变化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角点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：任意方向的移动都有明显的灰度变化。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5455"/>
          <a:stretch>
            <a:fillRect/>
          </a:stretch>
        </p:blipFill>
        <p:spPr>
          <a:xfrm>
            <a:off x="5483860" y="524510"/>
            <a:ext cx="1529715" cy="1531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60" y="2210435"/>
            <a:ext cx="154432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0" y="3655060"/>
            <a:ext cx="1529080" cy="1357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15900" y="121285"/>
            <a:ext cx="272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Harris角点的性质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2580" y="1052195"/>
            <a:ext cx="2822575" cy="3560445"/>
          </a:xfrm>
        </p:spPr>
        <p:txBody>
          <a:bodyPr vert="horz" wrap="square" lIns="91440" tIns="45720" rIns="91440" bIns="45720" anchor="t">
            <a:normAutofit fontScale="90000" lnSpcReduction="20000"/>
          </a:bodyPr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Book Antiqua" pitchFamily="18" charset="0"/>
                <a:cs typeface="+mn-cs"/>
                <a:sym typeface="+mn-ea"/>
              </a:rPr>
              <a:t>Harris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角点具有</a:t>
            </a: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旋转不变性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可以用于两个相邻帧或不同角度获取到的图片之间的匹配。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对图片灰度的</a:t>
            </a: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仿射变化具有部分不变性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对图像</a:t>
            </a: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几何尺度变化不具不变性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9390" y="581660"/>
            <a:ext cx="2670810" cy="139636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3952240" y="79375"/>
            <a:ext cx="1452245" cy="5022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旋转不变性</a:t>
            </a:r>
            <a:r>
              <a:rPr lang="en-US" altLang="zh-CN" sz="1800" b="1" dirty="0">
                <a:latin typeface="Book Antiqua" pitchFamily="18" charset="0"/>
                <a:cs typeface="+mn-cs"/>
                <a:sym typeface="+mn-ea"/>
              </a:rPr>
              <a:t>:</a:t>
            </a:r>
            <a:endParaRPr lang="en-US" altLang="zh-CN" sz="1800" b="1" dirty="0">
              <a:latin typeface="Book Antiqua" pitchFamily="18" charset="0"/>
              <a:cs typeface="+mn-cs"/>
              <a:sym typeface="+mn-ea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zh-CN" sz="1800" dirty="0">
              <a:latin typeface="Book Antiqua" pitchFamily="18" charset="0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20" y="2523490"/>
            <a:ext cx="2660650" cy="127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085340"/>
            <a:ext cx="2241550" cy="1708150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/>
        </p:nvSpPr>
        <p:spPr>
          <a:xfrm>
            <a:off x="3952240" y="2021205"/>
            <a:ext cx="1687830" cy="5022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0000"/>
          </a:bodyPr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200000"/>
              </a:lnSpc>
              <a:buNone/>
            </a:pP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灰度仿射部分不变性：</a:t>
            </a:r>
            <a:endParaRPr lang="zh-CN" altLang="en-US" sz="1800" b="1" dirty="0">
              <a:latin typeface="Book Antiqua" pitchFamily="18" charset="0"/>
              <a:cs typeface="+mn-cs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3898900"/>
            <a:ext cx="4349750" cy="1183005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/>
        </p:nvSpPr>
        <p:spPr>
          <a:xfrm>
            <a:off x="2259965" y="4323715"/>
            <a:ext cx="2675255" cy="5022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0000"/>
          </a:bodyPr>
          <a:lstStyle>
            <a:lvl1pPr marL="342900" indent="-3429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lnSpc>
                <a:spcPts val="182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200000"/>
              </a:lnSpc>
              <a:buNone/>
            </a:pPr>
            <a:r>
              <a:rPr lang="zh-CN" altLang="en-US" sz="1800" b="1" dirty="0">
                <a:latin typeface="Book Antiqua" pitchFamily="18" charset="0"/>
                <a:cs typeface="+mn-cs"/>
                <a:sym typeface="+mn-ea"/>
              </a:rPr>
              <a:t>几何尺寸变换不具有不变性：</a:t>
            </a:r>
            <a:r>
              <a:rPr lang="en-US" altLang="zh-CN" sz="1800" b="1" dirty="0">
                <a:latin typeface="Book Antiqua" pitchFamily="18" charset="0"/>
                <a:cs typeface="+mn-cs"/>
                <a:sym typeface="+mn-ea"/>
              </a:rPr>
              <a:t>--&gt;</a:t>
            </a:r>
            <a:endParaRPr lang="zh-CN" altLang="en-US" sz="1800" b="1" dirty="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全屏显示(16:9)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Glegoo</vt:lpstr>
      <vt:lpstr>Lato Light</vt:lpstr>
      <vt:lpstr>Calibri</vt:lpstr>
      <vt:lpstr>Mission Gothic Regular</vt:lpstr>
      <vt:lpstr>Open Sans</vt:lpstr>
      <vt:lpstr>Signika</vt:lpstr>
      <vt:lpstr>Open Sans Extrabold</vt:lpstr>
      <vt:lpstr>Book Antiqua</vt:lpstr>
      <vt:lpstr>微软雅黑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cjwddz</cp:lastModifiedBy>
  <cp:revision>885</cp:revision>
  <dcterms:created xsi:type="dcterms:W3CDTF">2013-04-14T18:18:00Z</dcterms:created>
  <dcterms:modified xsi:type="dcterms:W3CDTF">2017-07-27T00:45:32Z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