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handoutMasterIdLst>
    <p:handoutMasterId r:id="rId38"/>
  </p:handoutMasterIdLst>
  <p:sldIdLst>
    <p:sldId id="529" r:id="rId3"/>
    <p:sldId id="631" r:id="rId4"/>
    <p:sldId id="715" r:id="rId5"/>
    <p:sldId id="714" r:id="rId6"/>
    <p:sldId id="711" r:id="rId7"/>
    <p:sldId id="713" r:id="rId8"/>
    <p:sldId id="712" r:id="rId9"/>
    <p:sldId id="717" r:id="rId10"/>
    <p:sldId id="718" r:id="rId12"/>
    <p:sldId id="725" r:id="rId13"/>
    <p:sldId id="716" r:id="rId14"/>
    <p:sldId id="721" r:id="rId15"/>
    <p:sldId id="722" r:id="rId16"/>
    <p:sldId id="724" r:id="rId17"/>
    <p:sldId id="726" r:id="rId18"/>
    <p:sldId id="727" r:id="rId19"/>
    <p:sldId id="728" r:id="rId20"/>
    <p:sldId id="729" r:id="rId21"/>
    <p:sldId id="730" r:id="rId22"/>
    <p:sldId id="742" r:id="rId23"/>
    <p:sldId id="741" r:id="rId24"/>
    <p:sldId id="738" r:id="rId25"/>
    <p:sldId id="743" r:id="rId26"/>
    <p:sldId id="735" r:id="rId27"/>
    <p:sldId id="732" r:id="rId28"/>
    <p:sldId id="733" r:id="rId29"/>
    <p:sldId id="734" r:id="rId30"/>
    <p:sldId id="744" r:id="rId31"/>
    <p:sldId id="745" r:id="rId32"/>
    <p:sldId id="746" r:id="rId33"/>
    <p:sldId id="747" r:id="rId34"/>
    <p:sldId id="748" r:id="rId35"/>
    <p:sldId id="749" r:id="rId36"/>
    <p:sldId id="750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BDDB83-EF2A-4382-98B6-FEC33D016608}">
          <p14:sldIdLst>
            <p14:sldId id="529"/>
            <p14:sldId id="715"/>
            <p14:sldId id="711"/>
            <p14:sldId id="712"/>
            <p14:sldId id="717"/>
            <p14:sldId id="716"/>
            <p14:sldId id="721"/>
            <p14:sldId id="714"/>
            <p14:sldId id="713"/>
            <p14:sldId id="718"/>
            <p14:sldId id="725"/>
            <p14:sldId id="722"/>
            <p14:sldId id="724"/>
            <p14:sldId id="631"/>
            <p14:sldId id="726"/>
            <p14:sldId id="729"/>
            <p14:sldId id="728"/>
            <p14:sldId id="727"/>
            <p14:sldId id="732"/>
            <p14:sldId id="733"/>
            <p14:sldId id="734"/>
            <p14:sldId id="744"/>
            <p14:sldId id="745"/>
            <p14:sldId id="746"/>
            <p14:sldId id="747"/>
            <p14:sldId id="748"/>
            <p14:sldId id="749"/>
            <p14:sldId id="750"/>
            <p14:sldId id="730"/>
            <p14:sldId id="742"/>
            <p14:sldId id="741"/>
            <p14:sldId id="735"/>
            <p14:sldId id="738"/>
            <p14:sldId id="74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597F"/>
    <a:srgbClr val="1399EE"/>
    <a:srgbClr val="EFA613"/>
    <a:srgbClr val="AE79F0"/>
    <a:srgbClr val="05C1A8"/>
    <a:srgbClr val="B2B2B2"/>
    <a:srgbClr val="7397BB"/>
    <a:srgbClr val="6B84BB"/>
    <a:srgbClr val="11ADAF"/>
    <a:srgbClr val="0D8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9" autoAdjust="0"/>
    <p:restoredTop sz="99203" autoAdjust="0"/>
  </p:normalViewPr>
  <p:slideViewPr>
    <p:cSldViewPr>
      <p:cViewPr>
        <p:scale>
          <a:sx n="89" d="100"/>
          <a:sy n="89" d="100"/>
        </p:scale>
        <p:origin x="-666" y="-192"/>
      </p:cViewPr>
      <p:guideLst>
        <p:guide orient="horz" pos="17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3688" y="-112"/>
      </p:cViewPr>
      <p:guideLst>
        <p:guide orient="horz" pos="3094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3954A-C201-EB40-9459-342C786798D2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2853C-6216-544B-82BE-E4DDDB9FF42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D0FC4-79A4-4CD6-9D21-6D2AFDDF42E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829E4-7B8F-48ED-BCF8-1C0A3C64405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为啥我们要了解这两个概念呢？因为组成图像的基本元素就是像素，然而每个像素的基本构成就是</a:t>
            </a:r>
            <a:r>
              <a:rPr lang="en-US" altLang="zh-CN">
                <a:sym typeface="+mn-ea"/>
              </a:rPr>
              <a:t>RGB</a:t>
            </a:r>
            <a:r>
              <a:rPr lang="zh-CN" altLang="en-US">
                <a:sym typeface="+mn-ea"/>
              </a:rPr>
              <a:t>值或是</a:t>
            </a:r>
            <a:r>
              <a:rPr lang="en-US" altLang="zh-CN">
                <a:sym typeface="+mn-ea"/>
              </a:rPr>
              <a:t>HSB</a:t>
            </a:r>
            <a:r>
              <a:rPr lang="zh-CN" altLang="en-US">
                <a:sym typeface="+mn-ea"/>
              </a:rPr>
              <a:t>值，我们以下在程序里面的就是要获取像素的</a:t>
            </a:r>
            <a:r>
              <a:rPr lang="en-US" altLang="zh-CN">
                <a:sym typeface="+mn-ea"/>
              </a:rPr>
              <a:t>RGB</a:t>
            </a:r>
            <a:r>
              <a:rPr lang="zh-CN" altLang="en-US">
                <a:sym typeface="+mn-ea"/>
              </a:rPr>
              <a:t>值，来判断物体的类别。甚至要更改图片的像素，使计算机更好地识别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EA829E4-7B8F-48ED-BCF8-1C0A3C64405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EA829E4-7B8F-48ED-BCF8-1C0A3C64405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p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Pie 4"/>
          <p:cNvSpPr/>
          <p:nvPr userDrawn="1"/>
        </p:nvSpPr>
        <p:spPr>
          <a:xfrm rot="5400000" flipH="1" flipV="1">
            <a:off x="-623887" y="1947863"/>
            <a:ext cx="1247774" cy="1247774"/>
          </a:xfrm>
          <a:prstGeom prst="pie">
            <a:avLst>
              <a:gd name="adj1" fmla="val 0"/>
              <a:gd name="adj2" fmla="val 10782358"/>
            </a:avLst>
          </a:prstGeom>
          <a:solidFill>
            <a:srgbClr val="1399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Pie 4"/>
          <p:cNvSpPr/>
          <p:nvPr userDrawn="1"/>
        </p:nvSpPr>
        <p:spPr>
          <a:xfrm rot="16200000" flipV="1">
            <a:off x="8520113" y="1947863"/>
            <a:ext cx="1247774" cy="1247774"/>
          </a:xfrm>
          <a:prstGeom prst="pie">
            <a:avLst>
              <a:gd name="adj1" fmla="val 0"/>
              <a:gd name="adj2" fmla="val 10782358"/>
            </a:avLst>
          </a:prstGeom>
          <a:solidFill>
            <a:srgbClr val="1399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838200" y="1459230"/>
            <a:ext cx="2133600" cy="274320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838200" y="1657350"/>
            <a:ext cx="28194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  <a:latin typeface="Calibri" panose="020F0502020204030204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838200" y="2526030"/>
            <a:ext cx="2133600" cy="274320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838200" y="2724150"/>
            <a:ext cx="28194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  <a:latin typeface="Calibri" panose="020F0502020204030204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838200" y="3592830"/>
            <a:ext cx="2133600" cy="274320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838200" y="3790950"/>
            <a:ext cx="28194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  <a:latin typeface="Calibri" panose="020F0502020204030204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9144000" cy="2266950"/>
          </a:xfrm>
          <a:prstGeom prst="rect">
            <a:avLst/>
          </a:prstGeom>
          <a:solidFill>
            <a:srgbClr val="48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4350"/>
            <a:ext cx="3657600" cy="1371600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chemeClr val="bg1"/>
                </a:solidFill>
                <a:latin typeface="Glegoo"/>
                <a:cs typeface="Glegoo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59"/>
          </p:nvPr>
        </p:nvSpPr>
        <p:spPr>
          <a:xfrm>
            <a:off x="0" y="2419350"/>
            <a:ext cx="9144000" cy="2724150"/>
          </a:xfrm>
        </p:spPr>
        <p:txBody>
          <a:bodyPr>
            <a:normAutofit/>
          </a:bodyPr>
          <a:lstStyle>
            <a:lvl1pPr>
              <a:defRPr sz="1400">
                <a:solidFill>
                  <a:srgbClr val="17375E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62"/>
          </p:nvPr>
        </p:nvSpPr>
        <p:spPr>
          <a:xfrm>
            <a:off x="3469120" y="1123950"/>
            <a:ext cx="2093480" cy="89916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63"/>
          </p:nvPr>
        </p:nvSpPr>
        <p:spPr>
          <a:xfrm>
            <a:off x="6212320" y="1123950"/>
            <a:ext cx="2093480" cy="89916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533400" y="1504950"/>
            <a:ext cx="2133600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2760662" y="1504950"/>
            <a:ext cx="2133600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533400" y="2952750"/>
            <a:ext cx="2133600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2760662" y="2952750"/>
            <a:ext cx="2133600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533400" y="0"/>
            <a:ext cx="4343400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105400" y="666750"/>
            <a:ext cx="3581400" cy="85725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105400" y="1257300"/>
            <a:ext cx="2188633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9050"/>
            <a:ext cx="9144000" cy="51625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51435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5029200" y="2038350"/>
            <a:ext cx="3505200" cy="990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5791200" y="3181352"/>
            <a:ext cx="2438400" cy="3079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5791200" y="3706831"/>
            <a:ext cx="2438400" cy="46511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029200" y="1809752"/>
            <a:ext cx="3505200" cy="357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05400" y="666750"/>
            <a:ext cx="3581400" cy="85725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105400" y="1257300"/>
            <a:ext cx="2188633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4572000" y="1837540"/>
            <a:ext cx="0" cy="16559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9600" y="1861337"/>
            <a:ext cx="2987675" cy="64056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25476" y="1587500"/>
            <a:ext cx="2459037" cy="37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257804" y="1854987"/>
            <a:ext cx="2987675" cy="64056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273679" y="1581149"/>
            <a:ext cx="2459037" cy="37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4648200" y="1962152"/>
            <a:ext cx="3924300" cy="2325687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17252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219200" y="2347913"/>
            <a:ext cx="2971800" cy="833437"/>
          </a:xfrm>
        </p:spPr>
        <p:txBody>
          <a:bodyPr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0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57200" y="1254125"/>
            <a:ext cx="8229600" cy="479425"/>
          </a:xfrm>
        </p:spPr>
        <p:txBody>
          <a:bodyPr>
            <a:noAutofit/>
          </a:bodyPr>
          <a:lstStyle>
            <a:lvl1pPr marL="0" indent="0" algn="ctr">
              <a:lnSpc>
                <a:spcPts val="1500"/>
              </a:lnSpc>
              <a:buNone/>
              <a:defRPr sz="1050">
                <a:solidFill>
                  <a:srgbClr val="595959"/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1219200" y="2119312"/>
            <a:ext cx="1828800" cy="3571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1219200" y="3409950"/>
            <a:ext cx="2971800" cy="833437"/>
          </a:xfrm>
        </p:spPr>
        <p:txBody>
          <a:bodyPr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0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1219200" y="3181350"/>
            <a:ext cx="1828800" cy="3571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1219201" y="3709988"/>
            <a:ext cx="1843230" cy="533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2819400" y="3714750"/>
            <a:ext cx="1613026" cy="533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1206358" y="3181350"/>
            <a:ext cx="1830387" cy="3000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71"/>
          </p:nvPr>
        </p:nvSpPr>
        <p:spPr>
          <a:xfrm>
            <a:off x="1219200" y="3360738"/>
            <a:ext cx="1097280" cy="2317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rgbClr val="7F7F7F"/>
                </a:solidFill>
                <a:latin typeface="Calibri" panose="020F0502020204030204"/>
                <a:ea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2819400" y="3181350"/>
            <a:ext cx="1601787" cy="3000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73"/>
          </p:nvPr>
        </p:nvSpPr>
        <p:spPr>
          <a:xfrm>
            <a:off x="2832242" y="3360738"/>
            <a:ext cx="1097280" cy="2317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rgbClr val="7F7F7F"/>
                </a:solidFill>
                <a:latin typeface="Calibri" panose="020F0502020204030204"/>
                <a:ea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4419600" y="3714750"/>
            <a:ext cx="1675229" cy="533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4419600" y="3181350"/>
            <a:ext cx="1663557" cy="3000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76"/>
          </p:nvPr>
        </p:nvSpPr>
        <p:spPr>
          <a:xfrm>
            <a:off x="4432442" y="3360738"/>
            <a:ext cx="1097280" cy="2317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rgbClr val="7F7F7F"/>
                </a:solidFill>
                <a:latin typeface="Calibri" panose="020F0502020204030204"/>
                <a:ea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5943600" y="3714750"/>
            <a:ext cx="1751964" cy="533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5943600" y="3181350"/>
            <a:ext cx="1739757" cy="3000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79"/>
          </p:nvPr>
        </p:nvSpPr>
        <p:spPr>
          <a:xfrm>
            <a:off x="5956442" y="3360738"/>
            <a:ext cx="1097280" cy="2317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rgbClr val="7F7F7F"/>
                </a:solidFill>
                <a:latin typeface="Calibri" panose="020F0502020204030204"/>
                <a:ea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80"/>
          </p:nvPr>
        </p:nvSpPr>
        <p:spPr>
          <a:xfrm>
            <a:off x="1295400" y="1581150"/>
            <a:ext cx="1600200" cy="14478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81"/>
          </p:nvPr>
        </p:nvSpPr>
        <p:spPr>
          <a:xfrm>
            <a:off x="2895600" y="1581150"/>
            <a:ext cx="1600200" cy="1447800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82"/>
          </p:nvPr>
        </p:nvSpPr>
        <p:spPr>
          <a:xfrm>
            <a:off x="4495800" y="1581150"/>
            <a:ext cx="1600200" cy="1447800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Picture Placeholder 4"/>
          <p:cNvSpPr>
            <a:spLocks noGrp="1"/>
          </p:cNvSpPr>
          <p:nvPr>
            <p:ph type="pic" sz="quarter" idx="83"/>
          </p:nvPr>
        </p:nvSpPr>
        <p:spPr>
          <a:xfrm>
            <a:off x="6096000" y="1581150"/>
            <a:ext cx="1600200" cy="1447800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44557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297180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80"/>
          </p:nvPr>
        </p:nvSpPr>
        <p:spPr>
          <a:xfrm>
            <a:off x="0" y="1504950"/>
            <a:ext cx="9144000" cy="363855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97794"/>
            <a:ext cx="4038600" cy="2926556"/>
          </a:xfrm>
        </p:spPr>
        <p:txBody>
          <a:bodyPr>
            <a:normAutofit/>
          </a:bodyPr>
          <a:lstStyle>
            <a:lvl1pPr>
              <a:defRPr sz="1600">
                <a:solidFill>
                  <a:srgbClr val="7F7F7F"/>
                </a:solidFill>
              </a:defRPr>
            </a:lvl1pPr>
            <a:lvl2pPr>
              <a:defRPr sz="1400">
                <a:solidFill>
                  <a:srgbClr val="7F7F7F"/>
                </a:solidFill>
              </a:defRPr>
            </a:lvl2pPr>
            <a:lvl3pPr>
              <a:defRPr sz="1200">
                <a:solidFill>
                  <a:srgbClr val="7F7F7F"/>
                </a:solidFill>
              </a:defRPr>
            </a:lvl3pPr>
            <a:lvl4pPr>
              <a:defRPr sz="1100">
                <a:solidFill>
                  <a:srgbClr val="7F7F7F"/>
                </a:solidFill>
              </a:defRPr>
            </a:lvl4pPr>
            <a:lvl5pPr>
              <a:defRPr sz="1100">
                <a:solidFill>
                  <a:srgbClr val="7F7F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794"/>
            <a:ext cx="4038600" cy="2926556"/>
          </a:xfrm>
        </p:spPr>
        <p:txBody>
          <a:bodyPr>
            <a:normAutofit/>
          </a:bodyPr>
          <a:lstStyle>
            <a:lvl1pPr>
              <a:defRPr sz="1600">
                <a:solidFill>
                  <a:srgbClr val="7F7F7F"/>
                </a:solidFill>
              </a:defRPr>
            </a:lvl1pPr>
            <a:lvl2pPr>
              <a:defRPr sz="1400">
                <a:solidFill>
                  <a:srgbClr val="7F7F7F"/>
                </a:solidFill>
              </a:defRPr>
            </a:lvl2pPr>
            <a:lvl3pPr>
              <a:defRPr sz="1200">
                <a:solidFill>
                  <a:srgbClr val="7F7F7F"/>
                </a:solidFill>
              </a:defRPr>
            </a:lvl3pPr>
            <a:lvl4pPr>
              <a:defRPr sz="1100">
                <a:solidFill>
                  <a:srgbClr val="7F7F7F"/>
                </a:solidFill>
              </a:defRPr>
            </a:lvl4pPr>
            <a:lvl5pPr>
              <a:defRPr sz="1100">
                <a:solidFill>
                  <a:srgbClr val="7F7F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9928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200" b="1">
                <a:solidFill>
                  <a:srgbClr val="7F7F7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09750"/>
            <a:ext cx="4040188" cy="278487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7F7F7F"/>
                </a:solidFill>
              </a:defRPr>
            </a:lvl1pPr>
            <a:lvl2pPr>
              <a:defRPr sz="1200">
                <a:solidFill>
                  <a:srgbClr val="7F7F7F"/>
                </a:solidFill>
              </a:defRPr>
            </a:lvl2pPr>
            <a:lvl3pPr>
              <a:defRPr sz="1100">
                <a:solidFill>
                  <a:srgbClr val="7F7F7F"/>
                </a:solidFill>
              </a:defRPr>
            </a:lvl3pPr>
            <a:lvl4pPr>
              <a:defRPr sz="1050">
                <a:solidFill>
                  <a:srgbClr val="7F7F7F"/>
                </a:solidFill>
              </a:defRPr>
            </a:lvl4pPr>
            <a:lvl5pPr>
              <a:defRPr sz="1050">
                <a:solidFill>
                  <a:srgbClr val="7F7F7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329928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200" b="1">
                <a:solidFill>
                  <a:srgbClr val="7F7F7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809750"/>
            <a:ext cx="4041775" cy="278487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7F7F7F"/>
                </a:solidFill>
              </a:defRPr>
            </a:lvl1pPr>
            <a:lvl2pPr>
              <a:defRPr sz="1200">
                <a:solidFill>
                  <a:srgbClr val="7F7F7F"/>
                </a:solidFill>
              </a:defRPr>
            </a:lvl2pPr>
            <a:lvl3pPr>
              <a:defRPr sz="1100">
                <a:solidFill>
                  <a:srgbClr val="7F7F7F"/>
                </a:solidFill>
              </a:defRPr>
            </a:lvl3pPr>
            <a:lvl4pPr>
              <a:defRPr sz="1050">
                <a:solidFill>
                  <a:srgbClr val="7F7F7F"/>
                </a:solidFill>
              </a:defRPr>
            </a:lvl4pPr>
            <a:lvl5pPr>
              <a:defRPr sz="1050">
                <a:solidFill>
                  <a:srgbClr val="7F7F7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mock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pic>
        <p:nvPicPr>
          <p:cNvPr id="18" name="Picture 17" descr="iPad-Retina-Display-Mock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95400"/>
            <a:ext cx="2552878" cy="3562350"/>
          </a:xfrm>
          <a:prstGeom prst="rect">
            <a:avLst/>
          </a:prstGeom>
        </p:spPr>
      </p:pic>
      <p:sp>
        <p:nvSpPr>
          <p:cNvPr id="19" name="Picture Placeholder 20"/>
          <p:cNvSpPr>
            <a:spLocks noGrp="1"/>
          </p:cNvSpPr>
          <p:nvPr>
            <p:ph type="pic" sz="quarter" idx="25"/>
          </p:nvPr>
        </p:nvSpPr>
        <p:spPr>
          <a:xfrm>
            <a:off x="3505200" y="1676400"/>
            <a:ext cx="1956816" cy="24193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AD mock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371600" y="2190750"/>
            <a:ext cx="2667000" cy="685800"/>
          </a:xfrm>
          <a:prstGeom prst="rect">
            <a:avLst/>
          </a:prstGeom>
          <a:solidFill>
            <a:srgbClr val="1399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371600" y="2876550"/>
            <a:ext cx="2667000" cy="685800"/>
          </a:xfrm>
          <a:prstGeom prst="rect">
            <a:avLst/>
          </a:prstGeom>
          <a:solidFill>
            <a:srgbClr val="4859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pic>
        <p:nvPicPr>
          <p:cNvPr id="18" name="Picture 17" descr="iPad-Retina-Display-Mock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95400"/>
            <a:ext cx="2552878" cy="3562350"/>
          </a:xfrm>
          <a:prstGeom prst="rect">
            <a:avLst/>
          </a:prstGeom>
        </p:spPr>
      </p:pic>
      <p:sp>
        <p:nvSpPr>
          <p:cNvPr id="19" name="Picture Placeholder 20"/>
          <p:cNvSpPr>
            <a:spLocks noGrp="1"/>
          </p:cNvSpPr>
          <p:nvPr>
            <p:ph type="pic" sz="quarter" idx="25"/>
          </p:nvPr>
        </p:nvSpPr>
        <p:spPr>
          <a:xfrm>
            <a:off x="3505200" y="1676400"/>
            <a:ext cx="1956816" cy="24193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AD mock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95400" y="2876550"/>
            <a:ext cx="6324600" cy="685800"/>
          </a:xfrm>
          <a:prstGeom prst="rect">
            <a:avLst/>
          </a:prstGeom>
          <a:solidFill>
            <a:srgbClr val="4859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295400" y="2190750"/>
            <a:ext cx="6324600" cy="685800"/>
          </a:xfrm>
          <a:prstGeom prst="rect">
            <a:avLst/>
          </a:prstGeom>
          <a:solidFill>
            <a:srgbClr val="1399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iPad-Retina-Display-Mock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95400"/>
            <a:ext cx="2552878" cy="3562350"/>
          </a:xfrm>
          <a:prstGeom prst="rect">
            <a:avLst/>
          </a:prstGeom>
        </p:spPr>
      </p:pic>
      <p:sp>
        <p:nvSpPr>
          <p:cNvPr id="17" name="Picture Placeholder 20"/>
          <p:cNvSpPr>
            <a:spLocks noGrp="1"/>
          </p:cNvSpPr>
          <p:nvPr>
            <p:ph type="pic" sz="quarter" idx="25"/>
          </p:nvPr>
        </p:nvSpPr>
        <p:spPr>
          <a:xfrm>
            <a:off x="3505200" y="1676400"/>
            <a:ext cx="1956816" cy="24193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mockup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>
          <a:xfrm>
            <a:off x="762000" y="2038350"/>
            <a:ext cx="3429000" cy="990600"/>
          </a:xfrm>
        </p:spPr>
        <p:txBody>
          <a:bodyPr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6"/>
          </p:nvPr>
        </p:nvSpPr>
        <p:spPr>
          <a:xfrm>
            <a:off x="762000" y="1809750"/>
            <a:ext cx="2286000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pic>
        <p:nvPicPr>
          <p:cNvPr id="20" name="Picture 19" descr="iPad-Retina-Display-Mock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352550"/>
            <a:ext cx="2552878" cy="3562350"/>
          </a:xfrm>
          <a:prstGeom prst="rect">
            <a:avLst/>
          </a:prstGeom>
        </p:spPr>
      </p:pic>
      <p:sp>
        <p:nvSpPr>
          <p:cNvPr id="22" name="Picture Placeholder 20"/>
          <p:cNvSpPr>
            <a:spLocks noGrp="1"/>
          </p:cNvSpPr>
          <p:nvPr>
            <p:ph type="pic" sz="quarter" idx="31"/>
          </p:nvPr>
        </p:nvSpPr>
        <p:spPr>
          <a:xfrm>
            <a:off x="5410200" y="1733550"/>
            <a:ext cx="1956816" cy="24193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mock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809750"/>
            <a:ext cx="9144000" cy="1524000"/>
          </a:xfrm>
          <a:prstGeom prst="rect">
            <a:avLst/>
          </a:prstGeom>
          <a:solidFill>
            <a:srgbClr val="1399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828800" y="3325812"/>
            <a:ext cx="2362200" cy="3841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2pPr>
            <a:lvl3pPr marL="9144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3pPr>
            <a:lvl4pPr marL="13716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4pPr>
            <a:lvl5pPr marL="18288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828800" y="3859212"/>
            <a:ext cx="2590800" cy="4651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  <a:latin typeface="Calibri" panose="020F0502020204030204"/>
              </a:defRPr>
            </a:lvl1pPr>
            <a:lvl2pPr marL="4572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9144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3716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18288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1143000" y="2208212"/>
            <a:ext cx="34290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chemeClr val="bg1"/>
                </a:solidFill>
                <a:latin typeface="Calibri" panose="020F0502020204030204"/>
              </a:defRPr>
            </a:lvl1pPr>
            <a:lvl2pPr marL="4572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9144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3716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18288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>
          <a:xfrm>
            <a:off x="1143000" y="1954212"/>
            <a:ext cx="2362200" cy="3571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bg1"/>
                </a:solidFill>
                <a:latin typeface="Glegoo"/>
              </a:defRPr>
            </a:lvl1pPr>
            <a:lvl2pPr marL="457200" indent="0">
              <a:buFontTx/>
              <a:buNone/>
              <a:defRPr sz="1100">
                <a:solidFill>
                  <a:srgbClr val="424C53"/>
                </a:solidFill>
              </a:defRPr>
            </a:lvl2pPr>
            <a:lvl3pPr marL="914400" indent="0">
              <a:buFontTx/>
              <a:buNone/>
              <a:defRPr sz="1100">
                <a:solidFill>
                  <a:srgbClr val="424C53"/>
                </a:solidFill>
              </a:defRPr>
            </a:lvl3pPr>
            <a:lvl4pPr marL="1371600" indent="0">
              <a:buFontTx/>
              <a:buNone/>
              <a:defRPr sz="1100">
                <a:solidFill>
                  <a:srgbClr val="424C53"/>
                </a:solidFill>
              </a:defRPr>
            </a:lvl4pPr>
            <a:lvl5pPr marL="1828800" indent="0">
              <a:buFontTx/>
              <a:buNone/>
              <a:defRPr sz="1100">
                <a:solidFill>
                  <a:srgbClr val="424C53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" r="7816"/>
          <a:stretch>
            <a:fillRect/>
          </a:stretch>
        </p:blipFill>
        <p:spPr>
          <a:xfrm>
            <a:off x="4835244" y="1428750"/>
            <a:ext cx="1602039" cy="3352800"/>
          </a:xfrm>
          <a:prstGeom prst="rect">
            <a:avLst/>
          </a:prstGeom>
        </p:spPr>
      </p:pic>
      <p:sp>
        <p:nvSpPr>
          <p:cNvPr id="27" name="Picture Placeholder 19"/>
          <p:cNvSpPr>
            <a:spLocks noGrp="1"/>
          </p:cNvSpPr>
          <p:nvPr>
            <p:ph type="pic" sz="quarter" idx="64"/>
          </p:nvPr>
        </p:nvSpPr>
        <p:spPr>
          <a:xfrm>
            <a:off x="5029200" y="1962150"/>
            <a:ext cx="1247554" cy="2286000"/>
          </a:xfrm>
        </p:spPr>
        <p:txBody>
          <a:bodyPr/>
          <a:lstStyle/>
          <a:p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" r="7816"/>
          <a:stretch>
            <a:fillRect/>
          </a:stretch>
        </p:blipFill>
        <p:spPr>
          <a:xfrm>
            <a:off x="6475161" y="1428750"/>
            <a:ext cx="1602039" cy="3352800"/>
          </a:xfrm>
          <a:prstGeom prst="rect">
            <a:avLst/>
          </a:prstGeom>
        </p:spPr>
      </p:pic>
      <p:sp>
        <p:nvSpPr>
          <p:cNvPr id="29" name="Picture Placeholder 19"/>
          <p:cNvSpPr>
            <a:spLocks noGrp="1"/>
          </p:cNvSpPr>
          <p:nvPr>
            <p:ph type="pic" sz="quarter" idx="65"/>
          </p:nvPr>
        </p:nvSpPr>
        <p:spPr>
          <a:xfrm>
            <a:off x="6669117" y="1962150"/>
            <a:ext cx="1247554" cy="2286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1152"/>
            <a:ext cx="4419600" cy="2562857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81126" y="1809750"/>
            <a:ext cx="3167074" cy="202866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24"/>
          </p:nvPr>
        </p:nvSpPr>
        <p:spPr>
          <a:xfrm>
            <a:off x="5334000" y="2244725"/>
            <a:ext cx="2971800" cy="1774825"/>
          </a:xfrm>
        </p:spPr>
        <p:txBody>
          <a:bodyPr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5"/>
          </p:nvPr>
        </p:nvSpPr>
        <p:spPr>
          <a:xfrm>
            <a:off x="5334000" y="1962150"/>
            <a:ext cx="2971800" cy="3270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5DF95-D547-449A-B910-FD2F068A3269}" type="slidenum">
              <a:rPr lang="zh-CN" alt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3456622"/>
            <a:ext cx="2276856" cy="170592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2286000" y="3456622"/>
            <a:ext cx="2276856" cy="170592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4572000" y="3455670"/>
            <a:ext cx="2276856" cy="170592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6858000" y="3455670"/>
            <a:ext cx="2286000" cy="17059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2286000" y="1504950"/>
            <a:ext cx="2276856" cy="1981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4572000" y="1504950"/>
            <a:ext cx="2276856" cy="19812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6858000" y="1504950"/>
            <a:ext cx="2286000" cy="1981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457200" y="1352550"/>
            <a:ext cx="2671762" cy="30067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rgbClr val="17375E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3733800" y="1817688"/>
            <a:ext cx="2127250" cy="830262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6407150" y="1809750"/>
            <a:ext cx="2127250" cy="830262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3736975" y="3405328"/>
            <a:ext cx="2127250" cy="830262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6410325" y="3397390"/>
            <a:ext cx="2127250" cy="830262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3733800" y="1517508"/>
            <a:ext cx="1600200" cy="30811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4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400800" y="1517508"/>
            <a:ext cx="1600200" cy="30811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3733800" y="3101835"/>
            <a:ext cx="1600200" cy="30811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6400800" y="3101835"/>
            <a:ext cx="1600200" cy="30811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 mock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ac-Flat-Mockup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352550"/>
            <a:ext cx="4038600" cy="3269432"/>
          </a:xfrm>
          <a:prstGeom prst="rect">
            <a:avLst/>
          </a:prstGeom>
        </p:spPr>
      </p:pic>
      <p:sp>
        <p:nvSpPr>
          <p:cNvPr id="19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2895600" y="1581150"/>
            <a:ext cx="3581400" cy="20574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09600" y="2057400"/>
            <a:ext cx="2362200" cy="2266950"/>
          </a:xfrm>
        </p:spPr>
        <p:txBody>
          <a:bodyPr>
            <a:normAutofit/>
          </a:bodyPr>
          <a:lstStyle>
            <a:lvl1pPr algn="l">
              <a:lnSpc>
                <a:spcPts val="1400"/>
              </a:lnSpc>
              <a:buNone/>
              <a:defRPr sz="1050">
                <a:solidFill>
                  <a:srgbClr val="7F7F7F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139952" y="1581150"/>
            <a:ext cx="1984248" cy="347472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42"/>
          </p:nvPr>
        </p:nvSpPr>
        <p:spPr>
          <a:xfrm>
            <a:off x="3429000" y="2057400"/>
            <a:ext cx="2362200" cy="2266950"/>
          </a:xfrm>
        </p:spPr>
        <p:txBody>
          <a:bodyPr>
            <a:normAutofit/>
          </a:bodyPr>
          <a:lstStyle>
            <a:lvl1pPr algn="l">
              <a:lnSpc>
                <a:spcPts val="1400"/>
              </a:lnSpc>
              <a:buNone/>
              <a:defRPr sz="1050">
                <a:solidFill>
                  <a:srgbClr val="7F7F7F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43"/>
          </p:nvPr>
        </p:nvSpPr>
        <p:spPr>
          <a:xfrm>
            <a:off x="6324600" y="2057400"/>
            <a:ext cx="2362200" cy="2266950"/>
          </a:xfrm>
        </p:spPr>
        <p:txBody>
          <a:bodyPr>
            <a:normAutofit/>
          </a:bodyPr>
          <a:lstStyle>
            <a:lvl1pPr algn="l">
              <a:lnSpc>
                <a:spcPts val="1400"/>
              </a:lnSpc>
              <a:buNone/>
              <a:defRPr sz="1050">
                <a:solidFill>
                  <a:srgbClr val="7F7F7F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60"/>
          </p:nvPr>
        </p:nvSpPr>
        <p:spPr>
          <a:xfrm>
            <a:off x="3886200" y="1581150"/>
            <a:ext cx="1984248" cy="347472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Content Placeholder 38"/>
          <p:cNvSpPr>
            <a:spLocks noGrp="1"/>
          </p:cNvSpPr>
          <p:nvPr>
            <p:ph sz="quarter" idx="61"/>
          </p:nvPr>
        </p:nvSpPr>
        <p:spPr>
          <a:xfrm>
            <a:off x="6781800" y="1581150"/>
            <a:ext cx="1984248" cy="347472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989964" y="15589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990282" y="20923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990600" y="27019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990600" y="32353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990600" y="37687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55" hasCustomPrompt="1"/>
          </p:nvPr>
        </p:nvSpPr>
        <p:spPr>
          <a:xfrm>
            <a:off x="533400" y="150495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5181282" y="15589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5181600" y="20923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5181600" y="27019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5181600" y="32353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5181600" y="37687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Content Placeholder 6"/>
          <p:cNvSpPr>
            <a:spLocks noGrp="1"/>
          </p:cNvSpPr>
          <p:nvPr>
            <p:ph sz="quarter" idx="65" hasCustomPrompt="1"/>
          </p:nvPr>
        </p:nvSpPr>
        <p:spPr>
          <a:xfrm>
            <a:off x="533400" y="205359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Content Placeholder 6"/>
          <p:cNvSpPr>
            <a:spLocks noGrp="1"/>
          </p:cNvSpPr>
          <p:nvPr>
            <p:ph sz="quarter" idx="66" hasCustomPrompt="1"/>
          </p:nvPr>
        </p:nvSpPr>
        <p:spPr>
          <a:xfrm>
            <a:off x="533400" y="264795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Content Placeholder 6"/>
          <p:cNvSpPr>
            <a:spLocks noGrp="1"/>
          </p:cNvSpPr>
          <p:nvPr>
            <p:ph sz="quarter" idx="67" hasCustomPrompt="1"/>
          </p:nvPr>
        </p:nvSpPr>
        <p:spPr>
          <a:xfrm>
            <a:off x="533400" y="318135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Content Placeholder 6"/>
          <p:cNvSpPr>
            <a:spLocks noGrp="1"/>
          </p:cNvSpPr>
          <p:nvPr>
            <p:ph sz="quarter" idx="68" hasCustomPrompt="1"/>
          </p:nvPr>
        </p:nvSpPr>
        <p:spPr>
          <a:xfrm>
            <a:off x="533400" y="371475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Content Placeholder 6"/>
          <p:cNvSpPr>
            <a:spLocks noGrp="1"/>
          </p:cNvSpPr>
          <p:nvPr>
            <p:ph sz="quarter" idx="69" hasCustomPrompt="1"/>
          </p:nvPr>
        </p:nvSpPr>
        <p:spPr>
          <a:xfrm>
            <a:off x="4693920" y="150495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Content Placeholder 6"/>
          <p:cNvSpPr>
            <a:spLocks noGrp="1"/>
          </p:cNvSpPr>
          <p:nvPr>
            <p:ph sz="quarter" idx="70" hasCustomPrompt="1"/>
          </p:nvPr>
        </p:nvSpPr>
        <p:spPr>
          <a:xfrm>
            <a:off x="4693920" y="205359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Content Placeholder 6"/>
          <p:cNvSpPr>
            <a:spLocks noGrp="1"/>
          </p:cNvSpPr>
          <p:nvPr>
            <p:ph sz="quarter" idx="71" hasCustomPrompt="1"/>
          </p:nvPr>
        </p:nvSpPr>
        <p:spPr>
          <a:xfrm>
            <a:off x="4693920" y="264795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Content Placeholder 6"/>
          <p:cNvSpPr>
            <a:spLocks noGrp="1"/>
          </p:cNvSpPr>
          <p:nvPr>
            <p:ph sz="quarter" idx="72" hasCustomPrompt="1"/>
          </p:nvPr>
        </p:nvSpPr>
        <p:spPr>
          <a:xfrm>
            <a:off x="4693920" y="318135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Content Placeholder 6"/>
          <p:cNvSpPr>
            <a:spLocks noGrp="1"/>
          </p:cNvSpPr>
          <p:nvPr>
            <p:ph sz="quarter" idx="73" hasCustomPrompt="1"/>
          </p:nvPr>
        </p:nvSpPr>
        <p:spPr>
          <a:xfrm>
            <a:off x="4693920" y="371475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4" Type="http://schemas.openxmlformats.org/officeDocument/2006/relationships/theme" Target="../theme/theme1.xml"/><Relationship Id="rId33" Type="http://schemas.openxmlformats.org/officeDocument/2006/relationships/image" Target="../media/image1.jpeg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pk.jpg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6351"/>
            <a:ext cx="8229600" cy="3124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14" name="Pie 13"/>
          <p:cNvSpPr/>
          <p:nvPr userDrawn="1"/>
        </p:nvSpPr>
        <p:spPr>
          <a:xfrm flipH="1" flipV="1">
            <a:off x="4252913" y="4824413"/>
            <a:ext cx="638174" cy="638174"/>
          </a:xfrm>
          <a:prstGeom prst="pie">
            <a:avLst>
              <a:gd name="adj1" fmla="val 0"/>
              <a:gd name="adj2" fmla="val 10782358"/>
            </a:avLst>
          </a:prstGeom>
          <a:solidFill>
            <a:srgbClr val="1399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2800" b="0" i="0" kern="1200">
          <a:solidFill>
            <a:srgbClr val="48597F"/>
          </a:solidFill>
          <a:effectLst/>
          <a:latin typeface="Lato Light"/>
          <a:ea typeface="Calibri" panose="020F0502020204030204"/>
          <a:cs typeface="Lato Light"/>
        </a:defRPr>
      </a:lvl1pPr>
    </p:titleStyle>
    <p:bodyStyle>
      <a:lvl1pPr marL="342900" indent="-342900" algn="l" defTabSz="914400" rtl="0" eaLnBrk="1" latinLnBrk="0" hangingPunct="1">
        <a:lnSpc>
          <a:spcPts val="182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Calibri" panose="020F0502020204030204"/>
          <a:ea typeface="+mn-ea"/>
          <a:cs typeface="Calibri" panose="020F0502020204030204"/>
        </a:defRPr>
      </a:lvl1pPr>
      <a:lvl2pPr marL="742950" indent="-285750" algn="l" defTabSz="914400" rtl="0" eaLnBrk="1" latinLnBrk="0" hangingPunct="1">
        <a:lnSpc>
          <a:spcPts val="182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Calibri" panose="020F0502020204030204"/>
          <a:ea typeface="+mn-ea"/>
          <a:cs typeface="Calibri" panose="020F0502020204030204"/>
        </a:defRPr>
      </a:lvl2pPr>
      <a:lvl3pPr marL="1143000" indent="-228600" algn="l" defTabSz="914400" rtl="0" eaLnBrk="1" latinLnBrk="0" hangingPunct="1">
        <a:lnSpc>
          <a:spcPts val="182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Calibri" panose="020F0502020204030204"/>
          <a:ea typeface="+mn-ea"/>
          <a:cs typeface="Calibri" panose="020F0502020204030204"/>
        </a:defRPr>
      </a:lvl3pPr>
      <a:lvl4pPr marL="1600200" indent="-228600" algn="l" defTabSz="914400" rtl="0" eaLnBrk="1" latinLnBrk="0" hangingPunct="1">
        <a:lnSpc>
          <a:spcPts val="1820"/>
        </a:lnSpc>
        <a:spcBef>
          <a:spcPts val="0"/>
        </a:spcBef>
        <a:buFont typeface="Arial" panose="020B0604020202020204" pitchFamily="34" charset="0"/>
        <a:buChar char="–"/>
        <a:defRPr sz="1100" kern="1200">
          <a:solidFill>
            <a:schemeClr val="tx1">
              <a:lumMod val="65000"/>
              <a:lumOff val="35000"/>
            </a:schemeClr>
          </a:solidFill>
          <a:latin typeface="Calibri" panose="020F0502020204030204"/>
          <a:ea typeface="+mn-ea"/>
          <a:cs typeface="Calibri" panose="020F0502020204030204"/>
        </a:defRPr>
      </a:lvl4pPr>
      <a:lvl5pPr marL="2057400" indent="-228600" algn="l" defTabSz="914400" rtl="0" eaLnBrk="1" latinLnBrk="0" hangingPunct="1">
        <a:lnSpc>
          <a:spcPts val="1820"/>
        </a:lnSpc>
        <a:spcBef>
          <a:spcPts val="0"/>
        </a:spcBef>
        <a:buFont typeface="Arial" panose="020B0604020202020204" pitchFamily="34" charset="0"/>
        <a:buChar char="»"/>
        <a:defRPr sz="1100" kern="1200">
          <a:solidFill>
            <a:schemeClr val="tx1">
              <a:lumMod val="65000"/>
              <a:lumOff val="35000"/>
            </a:schemeClr>
          </a:solidFill>
          <a:latin typeface="Calibri" panose="020F0502020204030204"/>
          <a:ea typeface="+mn-ea"/>
          <a:cs typeface="Calibri" panose="020F050202020403020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1.xml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1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hotodune-4817954-idea-l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142894"/>
            <a:ext cx="9144000" cy="606"/>
          </a:xfrm>
          <a:prstGeom prst="rect">
            <a:avLst/>
          </a:prstGeom>
        </p:spPr>
      </p:pic>
      <p:sp>
        <p:nvSpPr>
          <p:cNvPr id="12" name="Rounded Rectangle 11"/>
          <p:cNvSpPr>
            <a:spLocks noChangeAspect="1"/>
          </p:cNvSpPr>
          <p:nvPr/>
        </p:nvSpPr>
        <p:spPr>
          <a:xfrm>
            <a:off x="2032635" y="1363345"/>
            <a:ext cx="4786630" cy="2259330"/>
          </a:xfrm>
          <a:prstGeom prst="roundRect">
            <a:avLst>
              <a:gd name="adj" fmla="val 50000"/>
            </a:avLst>
          </a:prstGeom>
          <a:solidFill>
            <a:srgbClr val="48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FFFF"/>
              </a:solidFill>
              <a:latin typeface="+mn-ea"/>
              <a:cs typeface="Glegoo"/>
            </a:endParaRPr>
          </a:p>
        </p:txBody>
      </p:sp>
      <p:sp>
        <p:nvSpPr>
          <p:cNvPr id="24" name="Title 2"/>
          <p:cNvSpPr txBox="1"/>
          <p:nvPr/>
        </p:nvSpPr>
        <p:spPr>
          <a:xfrm>
            <a:off x="2313940" y="2682685"/>
            <a:ext cx="4495800" cy="42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Signika"/>
                <a:ea typeface="Open Sans Extrabold" pitchFamily="34" charset="0"/>
                <a:cs typeface="Signika"/>
              </a:defRPr>
            </a:lvl1pPr>
          </a:lstStyle>
          <a:p>
            <a:pPr algn="ctr"/>
            <a:endParaRPr lang="en-US" sz="1800" b="1" dirty="0">
              <a:solidFill>
                <a:srgbClr val="FFFFFF"/>
              </a:solidFill>
              <a:latin typeface="+mn-ea"/>
              <a:ea typeface="+mn-ea"/>
              <a:cs typeface="Glegoo"/>
            </a:endParaRPr>
          </a:p>
        </p:txBody>
      </p:sp>
      <p:sp>
        <p:nvSpPr>
          <p:cNvPr id="16" name="Title 2"/>
          <p:cNvSpPr txBox="1"/>
          <p:nvPr/>
        </p:nvSpPr>
        <p:spPr>
          <a:xfrm>
            <a:off x="2313940" y="2167255"/>
            <a:ext cx="4343400" cy="651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Signika"/>
                <a:ea typeface="Open Sans Extrabold" pitchFamily="34" charset="0"/>
                <a:cs typeface="Signika"/>
              </a:defRPr>
            </a:lvl1pPr>
          </a:lstStyle>
          <a:p>
            <a:pPr algn="ctr"/>
            <a:r>
              <a:rPr lang="en-US" altLang="zh-CN" sz="4000" b="1" dirty="0" smtClean="0">
                <a:latin typeface="+mn-ea"/>
                <a:ea typeface="+mn-ea"/>
                <a:cs typeface="Glegoo"/>
              </a:rPr>
              <a:t>OpenCV</a:t>
            </a:r>
            <a:r>
              <a:rPr lang="zh-CN" altLang="en-US" sz="4000" b="1" dirty="0" smtClean="0">
                <a:latin typeface="+mn-ea"/>
                <a:ea typeface="+mn-ea"/>
                <a:cs typeface="Glegoo"/>
              </a:rPr>
              <a:t>颜色直方图和颜色识别</a:t>
            </a:r>
            <a:endParaRPr lang="zh-CN" altLang="en-US" sz="4000" b="1" dirty="0" smtClean="0">
              <a:latin typeface="+mn-ea"/>
              <a:ea typeface="+mn-ea"/>
              <a:cs typeface="Glegoo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861300" y="4725035"/>
            <a:ext cx="86296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by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陆延杰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55DF95-D547-449A-B910-FD2F068A3269}" type="slidenum">
              <a:rPr lang="zh-CN" altLang="en-US"/>
            </a:fld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010" y="991235"/>
            <a:ext cx="3322320" cy="21348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725" y="991235"/>
            <a:ext cx="3469640" cy="2094865"/>
          </a:xfrm>
          <a:prstGeom prst="rect">
            <a:avLst/>
          </a:prstGeom>
        </p:spPr>
      </p:pic>
      <p:sp>
        <p:nvSpPr>
          <p:cNvPr id="22" name="Title 2"/>
          <p:cNvSpPr>
            <a:spLocks noGrp="1"/>
          </p:cNvSpPr>
          <p:nvPr/>
        </p:nvSpPr>
        <p:spPr>
          <a:xfrm>
            <a:off x="1244600" y="133985"/>
            <a:ext cx="665543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r>
              <a:rPr lang="en-US" altLang="zh-CN" sz="4000" b="1" dirty="0">
                <a:latin typeface="+mn-ea"/>
                <a:ea typeface="+mn-ea"/>
              </a:rPr>
              <a:t>HSB</a:t>
            </a:r>
            <a:r>
              <a:rPr lang="zh-CN" altLang="en-US" sz="4000" b="1" dirty="0">
                <a:latin typeface="+mn-ea"/>
                <a:ea typeface="+mn-ea"/>
              </a:rPr>
              <a:t>图的作用</a:t>
            </a:r>
            <a:r>
              <a:rPr lang="en-US" altLang="zh-CN" sz="4000" b="1" dirty="0">
                <a:latin typeface="+mn-ea"/>
                <a:ea typeface="+mn-ea"/>
              </a:rPr>
              <a:t>——</a:t>
            </a:r>
            <a:r>
              <a:rPr lang="zh-CN" altLang="en-US" sz="4000" b="1" dirty="0">
                <a:latin typeface="+mn-ea"/>
                <a:ea typeface="+mn-ea"/>
              </a:rPr>
              <a:t>颜色过滤</a:t>
            </a:r>
            <a:endParaRPr lang="zh-CN" altLang="en-US" sz="4000" b="1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itle 2"/>
          <p:cNvSpPr>
            <a:spLocks noGrp="1"/>
          </p:cNvSpPr>
          <p:nvPr/>
        </p:nvSpPr>
        <p:spPr>
          <a:xfrm>
            <a:off x="2500630" y="19050"/>
            <a:ext cx="41427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r>
              <a:rPr lang="zh-CN" altLang="en-US" sz="4000" b="1" dirty="0">
                <a:latin typeface="+mn-ea"/>
                <a:ea typeface="+mn-ea"/>
              </a:rPr>
              <a:t>转化算法</a:t>
            </a:r>
            <a:endParaRPr lang="zh-CN" altLang="en-US" sz="4000" b="1" dirty="0">
              <a:latin typeface="+mn-ea"/>
              <a:ea typeface="+mn-ea"/>
            </a:endParaRPr>
          </a:p>
        </p:txBody>
      </p:sp>
      <p:pic>
        <p:nvPicPr>
          <p:cNvPr id="5" name="图片 4" descr="1353461596_75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155" y="1102360"/>
            <a:ext cx="7482840" cy="2961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itle 2"/>
          <p:cNvSpPr>
            <a:spLocks noGrp="1"/>
          </p:cNvSpPr>
          <p:nvPr/>
        </p:nvSpPr>
        <p:spPr>
          <a:xfrm>
            <a:off x="1972945" y="122555"/>
            <a:ext cx="519747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r>
              <a:rPr lang="en-US" altLang="zh-CN" sz="4000" b="1" dirty="0">
                <a:latin typeface="+mn-ea"/>
                <a:ea typeface="+mn-ea"/>
              </a:rPr>
              <a:t>RGB</a:t>
            </a:r>
            <a:r>
              <a:rPr lang="zh-CN" altLang="en-US" sz="4000" b="1" dirty="0">
                <a:latin typeface="+mn-ea"/>
                <a:ea typeface="+mn-ea"/>
              </a:rPr>
              <a:t>图转化为</a:t>
            </a:r>
            <a:r>
              <a:rPr lang="zh-CN" sz="4000" b="1" dirty="0">
                <a:latin typeface="+mn-ea"/>
                <a:ea typeface="+mn-ea"/>
              </a:rPr>
              <a:t>灰度图</a:t>
            </a:r>
            <a:endParaRPr lang="zh-CN" sz="4000" b="1" dirty="0"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5035" y="1190625"/>
            <a:ext cx="792035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Mat HSVImage;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cvtColor(srcImage, HSVImage, COLOR_BGR2HSV);//将图像转换为HSV图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namedWindow("HSV",WINDOW_AUTOSIZE);</a:t>
            </a:r>
            <a:endParaRPr lang="zh-CN" altLang="en-US"/>
          </a:p>
          <a:p>
            <a:r>
              <a:rPr lang="zh-CN" altLang="en-US"/>
              <a:t>imshow("HSV",HSVImage);</a:t>
            </a:r>
            <a:endParaRPr lang="zh-CN" altLang="en-US"/>
          </a:p>
          <a:p>
            <a:r>
              <a:rPr lang="zh-CN" altLang="en-US"/>
              <a:t>cvWaitKey();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itle 2"/>
          <p:cNvSpPr>
            <a:spLocks noGrp="1"/>
          </p:cNvSpPr>
          <p:nvPr/>
        </p:nvSpPr>
        <p:spPr>
          <a:xfrm>
            <a:off x="2500630" y="19050"/>
            <a:ext cx="41427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r>
              <a:rPr lang="zh-CN" sz="4000" b="1" dirty="0">
                <a:latin typeface="+mn-ea"/>
                <a:ea typeface="+mn-ea"/>
              </a:rPr>
              <a:t>程序效果</a:t>
            </a:r>
            <a:endParaRPr lang="zh-CN" sz="4000" b="1" dirty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7475" y="784225"/>
            <a:ext cx="3829050" cy="2068830"/>
          </a:xfrm>
          <a:prstGeom prst="rect">
            <a:avLst/>
          </a:prstGeom>
        </p:spPr>
      </p:pic>
      <p:pic>
        <p:nvPicPr>
          <p:cNvPr id="4" name="图片 3" descr="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2988945"/>
            <a:ext cx="3828415" cy="2067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hotodune-4817954-idea-l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142894"/>
            <a:ext cx="9144000" cy="606"/>
          </a:xfrm>
          <a:prstGeom prst="rect">
            <a:avLst/>
          </a:prstGeom>
        </p:spPr>
      </p:pic>
      <p:sp>
        <p:nvSpPr>
          <p:cNvPr id="12" name="Rounded Rectangle 11"/>
          <p:cNvSpPr>
            <a:spLocks noChangeAspect="1"/>
          </p:cNvSpPr>
          <p:nvPr/>
        </p:nvSpPr>
        <p:spPr>
          <a:xfrm>
            <a:off x="3428510" y="1442356"/>
            <a:ext cx="2266660" cy="2259452"/>
          </a:xfrm>
          <a:prstGeom prst="roundRect">
            <a:avLst>
              <a:gd name="adj" fmla="val 50000"/>
            </a:avLst>
          </a:prstGeom>
          <a:solidFill>
            <a:srgbClr val="48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FFFF"/>
              </a:solidFill>
              <a:latin typeface="+mn-ea"/>
              <a:cs typeface="Glegoo"/>
            </a:endParaRPr>
          </a:p>
        </p:txBody>
      </p:sp>
      <p:sp>
        <p:nvSpPr>
          <p:cNvPr id="24" name="Title 2"/>
          <p:cNvSpPr txBox="1"/>
          <p:nvPr/>
        </p:nvSpPr>
        <p:spPr>
          <a:xfrm>
            <a:off x="2324100" y="2682685"/>
            <a:ext cx="4495800" cy="42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Signika"/>
                <a:ea typeface="Open Sans Extrabold" pitchFamily="34" charset="0"/>
                <a:cs typeface="Signika"/>
              </a:defRPr>
            </a:lvl1pPr>
          </a:lstStyle>
          <a:p>
            <a:pPr algn="ctr"/>
            <a:r>
              <a:rPr lang="zh-CN" altLang="en-US" sz="1800" b="1" dirty="0" smtClean="0">
                <a:solidFill>
                  <a:srgbClr val="FFFFFF"/>
                </a:solidFill>
                <a:latin typeface="+mn-ea"/>
                <a:ea typeface="+mn-ea"/>
                <a:cs typeface="Glegoo"/>
              </a:rPr>
              <a:t>颜色过滤</a:t>
            </a:r>
            <a:endParaRPr lang="zh-CN" altLang="en-US" sz="1800" b="1" dirty="0" smtClean="0">
              <a:solidFill>
                <a:srgbClr val="FFFFFF"/>
              </a:solidFill>
              <a:latin typeface="+mn-ea"/>
              <a:ea typeface="+mn-ea"/>
              <a:cs typeface="Glegoo"/>
            </a:endParaRPr>
          </a:p>
        </p:txBody>
      </p:sp>
      <p:sp>
        <p:nvSpPr>
          <p:cNvPr id="16" name="Title 2"/>
          <p:cNvSpPr txBox="1"/>
          <p:nvPr/>
        </p:nvSpPr>
        <p:spPr>
          <a:xfrm>
            <a:off x="2400300" y="1962150"/>
            <a:ext cx="4343400" cy="651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Signika"/>
                <a:ea typeface="Open Sans Extrabold" pitchFamily="34" charset="0"/>
                <a:cs typeface="Signika"/>
              </a:defRPr>
            </a:lvl1pPr>
          </a:lstStyle>
          <a:p>
            <a:pPr algn="ctr"/>
            <a:r>
              <a:rPr lang="en-US" altLang="zh-CN" sz="4000" b="1" dirty="0" smtClean="0">
                <a:latin typeface="+mn-ea"/>
                <a:ea typeface="+mn-ea"/>
                <a:cs typeface="Glegoo"/>
              </a:rPr>
              <a:t>PART 2</a:t>
            </a:r>
            <a:endParaRPr lang="en-US" sz="4000" b="1" dirty="0">
              <a:latin typeface="+mn-ea"/>
              <a:ea typeface="+mn-ea"/>
              <a:cs typeface="Glego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713180" y="2630299"/>
            <a:ext cx="1697019" cy="0"/>
          </a:xfrm>
          <a:prstGeom prst="line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u=105822085,3330820209&amp;fm=200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4415" y="1567180"/>
            <a:ext cx="3006090" cy="2008505"/>
          </a:xfrm>
          <a:prstGeom prst="rect">
            <a:avLst/>
          </a:prstGeom>
        </p:spPr>
      </p:pic>
      <p:pic>
        <p:nvPicPr>
          <p:cNvPr id="3" name="图片 2" descr="c83d70cf3bc79f3da437b214b8a1cd11728b293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830" y="1567180"/>
            <a:ext cx="1945640" cy="2432685"/>
          </a:xfrm>
          <a:prstGeom prst="rect">
            <a:avLst/>
          </a:prstGeom>
        </p:spPr>
      </p:pic>
      <p:sp>
        <p:nvSpPr>
          <p:cNvPr id="22" name="Title 2"/>
          <p:cNvSpPr>
            <a:spLocks noGrp="1"/>
          </p:cNvSpPr>
          <p:nvPr/>
        </p:nvSpPr>
        <p:spPr>
          <a:xfrm>
            <a:off x="2500630" y="19050"/>
            <a:ext cx="41427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r>
              <a:rPr lang="zh-CN" sz="4000" b="1" dirty="0">
                <a:latin typeface="+mn-ea"/>
                <a:ea typeface="+mn-ea"/>
              </a:rPr>
              <a:t>应用场景</a:t>
            </a:r>
            <a:endParaRPr lang="zh-CN" sz="4000" b="1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itle 2"/>
          <p:cNvSpPr>
            <a:spLocks noGrp="1"/>
          </p:cNvSpPr>
          <p:nvPr/>
        </p:nvSpPr>
        <p:spPr>
          <a:xfrm>
            <a:off x="2500630" y="19050"/>
            <a:ext cx="41427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r>
              <a:rPr lang="zh-CN" altLang="en-US" sz="4000" b="1" dirty="0">
                <a:latin typeface="+mn-ea"/>
                <a:ea typeface="+mn-ea"/>
              </a:rPr>
              <a:t>算法原理</a:t>
            </a:r>
            <a:endParaRPr lang="zh-CN" altLang="en-US" sz="4000" b="1" dirty="0"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5495" y="962660"/>
            <a:ext cx="734441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600" b="1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1</a:t>
            </a:r>
            <a:r>
              <a:rPr lang="zh-CN" altLang="en-US" sz="3600" b="1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，获取目标颜色的</a:t>
            </a:r>
            <a:r>
              <a:rPr lang="en-US" altLang="zh-CN" sz="3600" b="1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HSV</a:t>
            </a:r>
            <a:r>
              <a:rPr lang="zh-CN" altLang="en-US" sz="3600" b="1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值范围</a:t>
            </a:r>
            <a:endParaRPr lang="zh-CN" altLang="en-US" sz="3600" b="1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1075" y="2442845"/>
            <a:ext cx="734441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6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3</a:t>
            </a:r>
            <a:r>
              <a:rPr lang="zh-CN" altLang="en-US" sz="36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，遍历</a:t>
            </a:r>
            <a:r>
              <a:rPr lang="en-US" altLang="zh-CN" sz="36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HSV</a:t>
            </a:r>
            <a:r>
              <a:rPr lang="zh-CN" altLang="en-US" sz="36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像素将其他颜色像素变成黑色</a:t>
            </a:r>
            <a:endParaRPr lang="zh-CN" altLang="en-US" sz="36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1075" y="1656715"/>
            <a:ext cx="734441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6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2</a:t>
            </a:r>
            <a:r>
              <a:rPr lang="zh-CN" altLang="en-US" sz="36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，将图像从</a:t>
            </a:r>
            <a:r>
              <a:rPr lang="en-US" altLang="zh-CN" sz="36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RGB</a:t>
            </a:r>
            <a:r>
              <a:rPr lang="zh-CN" altLang="en-US" sz="36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图</a:t>
            </a:r>
            <a:r>
              <a:rPr lang="zh-CN" altLang="en-US" sz="36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转化为</a:t>
            </a:r>
            <a:r>
              <a:rPr lang="en-US" altLang="zh-CN" sz="36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HSV</a:t>
            </a:r>
            <a:r>
              <a:rPr lang="zh-CN" altLang="en-US" sz="36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图</a:t>
            </a:r>
            <a:endParaRPr lang="zh-CN" altLang="en-US" sz="36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itle 2"/>
          <p:cNvSpPr>
            <a:spLocks noGrp="1"/>
          </p:cNvSpPr>
          <p:nvPr/>
        </p:nvSpPr>
        <p:spPr>
          <a:xfrm>
            <a:off x="2500630" y="-118110"/>
            <a:ext cx="41427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r>
              <a:rPr lang="zh-CN" altLang="en-US" sz="4000" b="1" dirty="0">
                <a:latin typeface="+mn-ea"/>
                <a:ea typeface="+mn-ea"/>
              </a:rPr>
              <a:t>核心算法</a:t>
            </a:r>
            <a:endParaRPr lang="zh-CN" altLang="en-US" sz="4000" b="1" dirty="0"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6425" y="581660"/>
            <a:ext cx="849376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for (i = 0; i &lt; height; i++)  </a:t>
            </a:r>
            <a:endParaRPr lang="zh-CN" altLang="en-US"/>
          </a:p>
          <a:p>
            <a:r>
              <a:rPr lang="zh-CN" altLang="en-US"/>
              <a:t>        for (j = 0; j &lt; width; j++)  </a:t>
            </a:r>
            <a:endParaRPr lang="zh-CN" altLang="en-US"/>
          </a:p>
          <a:p>
            <a:r>
              <a:rPr lang="zh-CN" altLang="en-US"/>
              <a:t>        {  </a:t>
            </a:r>
            <a:endParaRPr lang="zh-CN" altLang="en-US"/>
          </a:p>
          <a:p>
            <a:r>
              <a:rPr lang="zh-CN" altLang="en-US"/>
              <a:t>            CvScalar s_hsv = cvGet2D(hsv, i, j);//获取像素点为（j, i）点的HSV的值   </a:t>
            </a:r>
            <a:endParaRPr lang="zh-CN" altLang="en-US"/>
          </a:p>
          <a:p>
            <a:r>
              <a:rPr lang="zh-CN" altLang="en-US"/>
              <a:t>            /* </a:t>
            </a:r>
            <a:endParaRPr lang="zh-CN" altLang="en-US"/>
          </a:p>
          <a:p>
            <a:r>
              <a:rPr lang="zh-CN" altLang="en-US"/>
              <a:t>                opencv 的H范围是0~180，红色的H范围大概是(0~8)∪(160,180)   </a:t>
            </a:r>
            <a:endParaRPr lang="zh-CN" altLang="en-US"/>
          </a:p>
          <a:p>
            <a:r>
              <a:rPr lang="zh-CN" altLang="en-US"/>
              <a:t>            */  </a:t>
            </a:r>
            <a:endParaRPr lang="zh-CN" altLang="en-US"/>
          </a:p>
          <a:p>
            <a:r>
              <a:rPr lang="zh-CN" altLang="en-US"/>
              <a:t>            CvScalar s;  </a:t>
            </a:r>
            <a:endParaRPr lang="zh-CN" altLang="en-US"/>
          </a:p>
          <a:p>
            <a:r>
              <a:rPr lang="zh-CN" altLang="en-US"/>
              <a:t>     if (!(((s_hsv.val[0]&gt;0)&amp;&amp;(s_hsv.val[0]&lt;8)) || (s_hsv.val[0]&gt;120)&amp;&amp;(s_hsv.val[0]&lt;180)))  </a:t>
            </a:r>
            <a:endParaRPr lang="zh-CN" altLang="en-US"/>
          </a:p>
          <a:p>
            <a:r>
              <a:rPr lang="zh-CN" altLang="en-US"/>
              <a:t>            {  </a:t>
            </a:r>
            <a:endParaRPr lang="zh-CN" altLang="en-US"/>
          </a:p>
          <a:p>
            <a:r>
              <a:rPr lang="zh-CN" altLang="en-US"/>
              <a:t>                s.val[0] =0;s.val[1]=0;s.val[2]=0;  </a:t>
            </a:r>
            <a:endParaRPr lang="zh-CN" altLang="en-US"/>
          </a:p>
          <a:p>
            <a:r>
              <a:rPr lang="zh-CN" altLang="en-US"/>
              <a:t>                cvSet2D(hsv, i ,j, s);  </a:t>
            </a:r>
            <a:endParaRPr lang="zh-CN" altLang="en-US"/>
          </a:p>
          <a:p>
            <a:r>
              <a:rPr lang="zh-CN" altLang="en-US"/>
              <a:t>            }  </a:t>
            </a:r>
            <a:endParaRPr lang="zh-CN" altLang="en-US"/>
          </a:p>
          <a:p>
            <a:r>
              <a:rPr lang="zh-CN" altLang="en-US"/>
              <a:t>        } 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55DF95-D547-449A-B910-FD2F068A3269}" type="slidenum">
              <a:rPr lang="zh-CN" altLang="en-US"/>
            </a:fld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010" y="991235"/>
            <a:ext cx="3322320" cy="21348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725" y="991235"/>
            <a:ext cx="3469640" cy="2094865"/>
          </a:xfrm>
          <a:prstGeom prst="rect">
            <a:avLst/>
          </a:prstGeom>
        </p:spPr>
      </p:pic>
      <p:sp>
        <p:nvSpPr>
          <p:cNvPr id="22" name="Title 2"/>
          <p:cNvSpPr>
            <a:spLocks noGrp="1"/>
          </p:cNvSpPr>
          <p:nvPr/>
        </p:nvSpPr>
        <p:spPr>
          <a:xfrm>
            <a:off x="1244600" y="133985"/>
            <a:ext cx="665543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r>
              <a:rPr lang="zh-CN" altLang="en-US" sz="4000" b="1" dirty="0">
                <a:latin typeface="+mn-ea"/>
                <a:ea typeface="+mn-ea"/>
              </a:rPr>
              <a:t>程序效果</a:t>
            </a:r>
            <a:endParaRPr lang="zh-CN" altLang="en-US" sz="4000" b="1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hotodune-4817954-idea-l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142894"/>
            <a:ext cx="9144000" cy="606"/>
          </a:xfrm>
          <a:prstGeom prst="rect">
            <a:avLst/>
          </a:prstGeom>
        </p:spPr>
      </p:pic>
      <p:sp>
        <p:nvSpPr>
          <p:cNvPr id="12" name="Rounded Rectangle 11"/>
          <p:cNvSpPr>
            <a:spLocks noChangeAspect="1"/>
          </p:cNvSpPr>
          <p:nvPr/>
        </p:nvSpPr>
        <p:spPr>
          <a:xfrm>
            <a:off x="3428510" y="1442356"/>
            <a:ext cx="2266660" cy="2259452"/>
          </a:xfrm>
          <a:prstGeom prst="roundRect">
            <a:avLst>
              <a:gd name="adj" fmla="val 50000"/>
            </a:avLst>
          </a:prstGeom>
          <a:solidFill>
            <a:srgbClr val="48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FFFF"/>
              </a:solidFill>
              <a:latin typeface="+mn-ea"/>
              <a:cs typeface="Glegoo"/>
            </a:endParaRPr>
          </a:p>
        </p:txBody>
      </p:sp>
      <p:sp>
        <p:nvSpPr>
          <p:cNvPr id="24" name="Title 2"/>
          <p:cNvSpPr txBox="1"/>
          <p:nvPr/>
        </p:nvSpPr>
        <p:spPr>
          <a:xfrm>
            <a:off x="2324100" y="2682685"/>
            <a:ext cx="4495800" cy="42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Signika"/>
                <a:ea typeface="Open Sans Extrabold" pitchFamily="34" charset="0"/>
                <a:cs typeface="Signika"/>
              </a:defRPr>
            </a:lvl1pPr>
          </a:lstStyle>
          <a:p>
            <a:pPr algn="ctr"/>
            <a:r>
              <a:rPr lang="zh-CN" altLang="en-US" sz="1800" b="1" dirty="0" smtClean="0">
                <a:solidFill>
                  <a:srgbClr val="FFFFFF"/>
                </a:solidFill>
                <a:latin typeface="+mn-ea"/>
                <a:ea typeface="+mn-ea"/>
                <a:cs typeface="Glegoo"/>
              </a:rPr>
              <a:t>颜色直方图</a:t>
            </a:r>
            <a:endParaRPr lang="zh-CN" altLang="en-US" sz="1800" b="1" dirty="0" smtClean="0">
              <a:solidFill>
                <a:srgbClr val="FFFFFF"/>
              </a:solidFill>
              <a:latin typeface="+mn-ea"/>
              <a:ea typeface="+mn-ea"/>
              <a:cs typeface="Glegoo"/>
            </a:endParaRPr>
          </a:p>
        </p:txBody>
      </p:sp>
      <p:sp>
        <p:nvSpPr>
          <p:cNvPr id="16" name="Title 2"/>
          <p:cNvSpPr txBox="1"/>
          <p:nvPr/>
        </p:nvSpPr>
        <p:spPr>
          <a:xfrm>
            <a:off x="2400300" y="1962150"/>
            <a:ext cx="4343400" cy="651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Signika"/>
                <a:ea typeface="Open Sans Extrabold" pitchFamily="34" charset="0"/>
                <a:cs typeface="Signika"/>
              </a:defRPr>
            </a:lvl1pPr>
          </a:lstStyle>
          <a:p>
            <a:pPr algn="ctr"/>
            <a:r>
              <a:rPr lang="en-US" altLang="zh-CN" sz="4000" b="1" dirty="0" smtClean="0">
                <a:latin typeface="+mn-ea"/>
                <a:ea typeface="+mn-ea"/>
                <a:cs typeface="Glegoo"/>
              </a:rPr>
              <a:t>PART 3</a:t>
            </a:r>
            <a:endParaRPr lang="en-US" sz="4000" b="1" dirty="0">
              <a:latin typeface="+mn-ea"/>
              <a:ea typeface="+mn-ea"/>
              <a:cs typeface="Glego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713180" y="2630299"/>
            <a:ext cx="1697019" cy="0"/>
          </a:xfrm>
          <a:prstGeom prst="line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hotodune-4817954-idea-l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142894"/>
            <a:ext cx="9144000" cy="606"/>
          </a:xfrm>
          <a:prstGeom prst="rect">
            <a:avLst/>
          </a:prstGeom>
        </p:spPr>
      </p:pic>
      <p:sp>
        <p:nvSpPr>
          <p:cNvPr id="12" name="Rounded Rectangle 11"/>
          <p:cNvSpPr>
            <a:spLocks noChangeAspect="1"/>
          </p:cNvSpPr>
          <p:nvPr/>
        </p:nvSpPr>
        <p:spPr>
          <a:xfrm>
            <a:off x="3428510" y="1442356"/>
            <a:ext cx="2266660" cy="2259452"/>
          </a:xfrm>
          <a:prstGeom prst="roundRect">
            <a:avLst>
              <a:gd name="adj" fmla="val 50000"/>
            </a:avLst>
          </a:prstGeom>
          <a:solidFill>
            <a:srgbClr val="48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FFFF"/>
              </a:solidFill>
              <a:latin typeface="+mn-ea"/>
              <a:cs typeface="Glegoo"/>
            </a:endParaRPr>
          </a:p>
        </p:txBody>
      </p:sp>
      <p:sp>
        <p:nvSpPr>
          <p:cNvPr id="24" name="Title 2"/>
          <p:cNvSpPr txBox="1"/>
          <p:nvPr/>
        </p:nvSpPr>
        <p:spPr>
          <a:xfrm>
            <a:off x="2324100" y="2682685"/>
            <a:ext cx="4495800" cy="42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Signika"/>
                <a:ea typeface="Open Sans Extrabold" pitchFamily="34" charset="0"/>
                <a:cs typeface="Signika"/>
              </a:defRPr>
            </a:lvl1pPr>
          </a:lstStyle>
          <a:p>
            <a:pPr algn="ctr"/>
            <a:r>
              <a:rPr lang="zh-CN" altLang="en-US" sz="1800" b="1" dirty="0" smtClean="0">
                <a:solidFill>
                  <a:srgbClr val="FFFFFF"/>
                </a:solidFill>
                <a:latin typeface="+mn-ea"/>
                <a:ea typeface="+mn-ea"/>
                <a:cs typeface="Glegoo"/>
              </a:rPr>
              <a:t>灰度图和</a:t>
            </a:r>
            <a:r>
              <a:rPr lang="en-US" altLang="zh-CN" sz="1800" b="1" dirty="0" smtClean="0">
                <a:solidFill>
                  <a:srgbClr val="FFFFFF"/>
                </a:solidFill>
                <a:latin typeface="+mn-ea"/>
                <a:ea typeface="+mn-ea"/>
                <a:cs typeface="Glegoo"/>
              </a:rPr>
              <a:t>HSV</a:t>
            </a:r>
            <a:r>
              <a:rPr lang="zh-CN" altLang="en-US" sz="1800" b="1" dirty="0" smtClean="0">
                <a:solidFill>
                  <a:srgbClr val="FFFFFF"/>
                </a:solidFill>
                <a:latin typeface="+mn-ea"/>
                <a:ea typeface="+mn-ea"/>
                <a:cs typeface="Glegoo"/>
              </a:rPr>
              <a:t>图</a:t>
            </a:r>
            <a:endParaRPr lang="zh-CN" altLang="en-US" sz="1800" b="1" dirty="0" smtClean="0">
              <a:solidFill>
                <a:srgbClr val="FFFFFF"/>
              </a:solidFill>
              <a:latin typeface="+mn-ea"/>
              <a:ea typeface="+mn-ea"/>
              <a:cs typeface="Glegoo"/>
            </a:endParaRPr>
          </a:p>
        </p:txBody>
      </p:sp>
      <p:sp>
        <p:nvSpPr>
          <p:cNvPr id="16" name="Title 2"/>
          <p:cNvSpPr txBox="1"/>
          <p:nvPr/>
        </p:nvSpPr>
        <p:spPr>
          <a:xfrm>
            <a:off x="2400300" y="1962150"/>
            <a:ext cx="4343400" cy="651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Signika"/>
                <a:ea typeface="Open Sans Extrabold" pitchFamily="34" charset="0"/>
                <a:cs typeface="Signika"/>
              </a:defRPr>
            </a:lvl1pPr>
          </a:lstStyle>
          <a:p>
            <a:pPr algn="ctr"/>
            <a:r>
              <a:rPr lang="en-US" altLang="zh-CN" sz="4000" b="1" dirty="0" smtClean="0">
                <a:latin typeface="+mn-ea"/>
                <a:ea typeface="+mn-ea"/>
                <a:cs typeface="Glegoo"/>
              </a:rPr>
              <a:t>PART 1</a:t>
            </a:r>
            <a:endParaRPr lang="en-US" sz="4000" b="1" dirty="0">
              <a:latin typeface="+mn-ea"/>
              <a:ea typeface="+mn-ea"/>
              <a:cs typeface="Glego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713180" y="2630299"/>
            <a:ext cx="1697019" cy="0"/>
          </a:xfrm>
          <a:prstGeom prst="line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itle 2"/>
          <p:cNvSpPr>
            <a:spLocks noGrp="1"/>
          </p:cNvSpPr>
          <p:nvPr/>
        </p:nvSpPr>
        <p:spPr>
          <a:xfrm>
            <a:off x="2500630" y="19050"/>
            <a:ext cx="41427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r>
              <a:rPr lang="zh-CN" sz="4000" b="1" dirty="0">
                <a:latin typeface="+mn-ea"/>
                <a:ea typeface="+mn-ea"/>
              </a:rPr>
              <a:t>颜色直方图</a:t>
            </a:r>
            <a:endParaRPr lang="zh-CN" sz="4000" b="1" dirty="0">
              <a:latin typeface="+mn-ea"/>
              <a:ea typeface="+mn-ea"/>
            </a:endParaRPr>
          </a:p>
        </p:txBody>
      </p:sp>
      <p:pic>
        <p:nvPicPr>
          <p:cNvPr id="3" name="图片 2" descr="u=3958779874,3357424248&amp;fm=26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1415" y="876300"/>
            <a:ext cx="4900295" cy="3848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55DF95-D547-449A-B910-FD2F068A3269}" type="slidenum">
              <a:rPr lang="zh-CN" altLang="en-US"/>
            </a:fld>
            <a:endParaRPr lang="en-US"/>
          </a:p>
        </p:txBody>
      </p:sp>
      <p:sp>
        <p:nvSpPr>
          <p:cNvPr id="22" name="Title 2"/>
          <p:cNvSpPr>
            <a:spLocks noGrp="1"/>
          </p:cNvSpPr>
          <p:nvPr/>
        </p:nvSpPr>
        <p:spPr>
          <a:xfrm>
            <a:off x="137795" y="225425"/>
            <a:ext cx="645541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r>
              <a:rPr lang="en-US" altLang="zh-CN" sz="4000" b="1" dirty="0">
                <a:latin typeface="+mn-ea"/>
                <a:ea typeface="+mn-ea"/>
              </a:rPr>
              <a:t>RGB</a:t>
            </a:r>
            <a:r>
              <a:rPr lang="zh-CN" altLang="en-US" sz="4000" b="1" dirty="0">
                <a:latin typeface="+mn-ea"/>
                <a:ea typeface="+mn-ea"/>
              </a:rPr>
              <a:t>值的含义及作用</a:t>
            </a:r>
            <a:endParaRPr lang="zh-CN" altLang="en-US" sz="4000" b="1" dirty="0">
              <a:latin typeface="+mn-ea"/>
              <a:ea typeface="+mn-ea"/>
            </a:endParaRPr>
          </a:p>
        </p:txBody>
      </p:sp>
      <p:pic>
        <p:nvPicPr>
          <p:cNvPr id="12293" name="内容占位符 8" descr="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426835" y="2897188"/>
            <a:ext cx="2095500" cy="1571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09295" y="1002665"/>
            <a:ext cx="70948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红、绿、蓝三个颜色通道每种色各分为256阶亮度，在0时“灯”最弱——是关掉的，而在255时“灯”最亮。当三色灰度数值相同时，产生不同灰度值的灰色调，即三色灰度都为0时，是最暗的黑色调；三色灰度都为255时，是最亮的白色调。</a:t>
            </a:r>
            <a:endParaRPr lang="zh-CN" altLang="en-US"/>
          </a:p>
        </p:txBody>
      </p:sp>
      <p:pic>
        <p:nvPicPr>
          <p:cNvPr id="5" name="图片 4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" y="2499360"/>
            <a:ext cx="2625725" cy="1969770"/>
          </a:xfrm>
          <a:prstGeom prst="rect">
            <a:avLst/>
          </a:prstGeom>
        </p:spPr>
      </p:pic>
      <p:pic>
        <p:nvPicPr>
          <p:cNvPr id="6" name="图片 5" descr="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580" y="2423160"/>
            <a:ext cx="2225040" cy="2225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30605" y="1338580"/>
            <a:ext cx="6279515" cy="2368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/>
              <a:t>       </a:t>
            </a:r>
            <a:r>
              <a:rPr lang="zh-CN" altLang="en-US" sz="2400" b="1"/>
              <a:t>颜色直方图是在许多图像检索系统中被广泛采用的颜色特征。</a:t>
            </a:r>
            <a:endParaRPr lang="zh-CN" altLang="en-US" sz="2400" b="1"/>
          </a:p>
          <a:p>
            <a:endParaRPr lang="zh-CN" altLang="en-US" sz="2800" b="1"/>
          </a:p>
          <a:p>
            <a:r>
              <a:rPr lang="zh-CN" altLang="en-US" sz="2400" b="1"/>
              <a:t>       它所描述的是不同色彩在整幅图像中所占的比例，而并不关心每种色彩所处的空间位置</a:t>
            </a:r>
            <a:endParaRPr lang="zh-CN" altLang="en-US" sz="2400" b="1"/>
          </a:p>
        </p:txBody>
      </p:sp>
      <p:sp>
        <p:nvSpPr>
          <p:cNvPr id="22" name="Title 2"/>
          <p:cNvSpPr>
            <a:spLocks noGrp="1"/>
          </p:cNvSpPr>
          <p:nvPr/>
        </p:nvSpPr>
        <p:spPr>
          <a:xfrm>
            <a:off x="2500630" y="19050"/>
            <a:ext cx="41427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r>
              <a:rPr lang="zh-CN" sz="4000" b="1" dirty="0">
                <a:latin typeface="+mn-ea"/>
                <a:ea typeface="+mn-ea"/>
              </a:rPr>
              <a:t>颜色直方图</a:t>
            </a:r>
            <a:endParaRPr lang="zh-CN" sz="4000" b="1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itle 2"/>
          <p:cNvSpPr>
            <a:spLocks noGrp="1"/>
          </p:cNvSpPr>
          <p:nvPr/>
        </p:nvSpPr>
        <p:spPr>
          <a:xfrm>
            <a:off x="2500630" y="19050"/>
            <a:ext cx="41427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r>
              <a:rPr lang="zh-CN" altLang="en-US" sz="4000" b="1" dirty="0">
                <a:latin typeface="+mn-ea"/>
                <a:ea typeface="+mn-ea"/>
              </a:rPr>
              <a:t>算法原理</a:t>
            </a:r>
            <a:endParaRPr lang="zh-CN" altLang="en-US" sz="4000" b="1" dirty="0"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5495" y="962660"/>
            <a:ext cx="734441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6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1</a:t>
            </a:r>
            <a:r>
              <a:rPr lang="zh-CN" altLang="en-US" sz="36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，获取目标颜色的</a:t>
            </a:r>
            <a:r>
              <a:rPr lang="en-US" altLang="zh-CN" sz="36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HSV</a:t>
            </a:r>
            <a:r>
              <a:rPr lang="zh-CN" altLang="en-US" sz="36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值范围</a:t>
            </a:r>
            <a:endParaRPr lang="zh-CN" altLang="en-US" sz="36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7680" y="2431415"/>
            <a:ext cx="734441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6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3</a:t>
            </a:r>
            <a:r>
              <a:rPr lang="zh-CN" altLang="en-US" sz="36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，将统计结果绘制矩形展示</a:t>
            </a:r>
            <a:endParaRPr lang="zh-CN" altLang="en-US" sz="36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7680" y="1696720"/>
            <a:ext cx="734441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6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2</a:t>
            </a:r>
            <a:r>
              <a:rPr lang="zh-CN" altLang="en-US" sz="36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，将每一个像素的颜色统计</a:t>
            </a:r>
            <a:endParaRPr lang="zh-CN" altLang="en-US" sz="36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8260" y="749935"/>
            <a:ext cx="3829050" cy="2068830"/>
          </a:xfrm>
          <a:prstGeom prst="rect">
            <a:avLst/>
          </a:prstGeom>
        </p:spPr>
      </p:pic>
      <p:sp>
        <p:nvSpPr>
          <p:cNvPr id="22" name="Title 2"/>
          <p:cNvSpPr>
            <a:spLocks noGrp="1"/>
          </p:cNvSpPr>
          <p:nvPr/>
        </p:nvSpPr>
        <p:spPr>
          <a:xfrm>
            <a:off x="2500630" y="19050"/>
            <a:ext cx="41427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r>
              <a:rPr lang="zh-CN" sz="4000" b="1" dirty="0">
                <a:latin typeface="+mn-ea"/>
                <a:ea typeface="+mn-ea"/>
              </a:rPr>
              <a:t>程序效果</a:t>
            </a:r>
            <a:endParaRPr lang="zh-CN" sz="4000" b="1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225" y="3171190"/>
            <a:ext cx="1087120" cy="1885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630" y="3171190"/>
            <a:ext cx="1026795" cy="1879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045" y="3171190"/>
            <a:ext cx="1082675" cy="1878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hotodune-4817954-idea-l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142894"/>
            <a:ext cx="9144000" cy="606"/>
          </a:xfrm>
          <a:prstGeom prst="rect">
            <a:avLst/>
          </a:prstGeom>
        </p:spPr>
      </p:pic>
      <p:sp>
        <p:nvSpPr>
          <p:cNvPr id="12" name="Rounded Rectangle 11"/>
          <p:cNvSpPr>
            <a:spLocks noChangeAspect="1"/>
          </p:cNvSpPr>
          <p:nvPr/>
        </p:nvSpPr>
        <p:spPr>
          <a:xfrm>
            <a:off x="3428510" y="1442356"/>
            <a:ext cx="2266660" cy="2259452"/>
          </a:xfrm>
          <a:prstGeom prst="roundRect">
            <a:avLst>
              <a:gd name="adj" fmla="val 50000"/>
            </a:avLst>
          </a:prstGeom>
          <a:solidFill>
            <a:srgbClr val="48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FFFF"/>
              </a:solidFill>
              <a:latin typeface="+mn-ea"/>
              <a:cs typeface="Glegoo"/>
            </a:endParaRPr>
          </a:p>
        </p:txBody>
      </p:sp>
      <p:sp>
        <p:nvSpPr>
          <p:cNvPr id="24" name="Title 2"/>
          <p:cNvSpPr txBox="1"/>
          <p:nvPr/>
        </p:nvSpPr>
        <p:spPr>
          <a:xfrm>
            <a:off x="2324100" y="2682685"/>
            <a:ext cx="4495800" cy="42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Signika"/>
                <a:ea typeface="Open Sans Extrabold" pitchFamily="34" charset="0"/>
                <a:cs typeface="Signika"/>
              </a:defRPr>
            </a:lvl1pPr>
          </a:lstStyle>
          <a:p>
            <a:pPr algn="ctr"/>
            <a:r>
              <a:rPr lang="zh-CN" altLang="en-US" sz="1800" b="1" dirty="0" smtClean="0">
                <a:solidFill>
                  <a:srgbClr val="FFFFFF"/>
                </a:solidFill>
                <a:latin typeface="+mn-ea"/>
                <a:ea typeface="+mn-ea"/>
                <a:cs typeface="Glegoo"/>
              </a:rPr>
              <a:t>基础回顾</a:t>
            </a:r>
            <a:endParaRPr lang="zh-CN" altLang="en-US" sz="1800" b="1" dirty="0" smtClean="0">
              <a:solidFill>
                <a:srgbClr val="FFFFFF"/>
              </a:solidFill>
              <a:latin typeface="+mn-ea"/>
              <a:ea typeface="+mn-ea"/>
              <a:cs typeface="Glegoo"/>
            </a:endParaRPr>
          </a:p>
        </p:txBody>
      </p:sp>
      <p:sp>
        <p:nvSpPr>
          <p:cNvPr id="16" name="Title 2"/>
          <p:cNvSpPr txBox="1"/>
          <p:nvPr/>
        </p:nvSpPr>
        <p:spPr>
          <a:xfrm>
            <a:off x="2400300" y="1962150"/>
            <a:ext cx="4343400" cy="651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Signika"/>
                <a:ea typeface="Open Sans Extrabold" pitchFamily="34" charset="0"/>
                <a:cs typeface="Signika"/>
              </a:defRPr>
            </a:lvl1pPr>
          </a:lstStyle>
          <a:p>
            <a:pPr algn="ctr"/>
            <a:r>
              <a:rPr lang="en-US" altLang="zh-CN" sz="4000" b="1" dirty="0" smtClean="0">
                <a:latin typeface="+mn-ea"/>
                <a:ea typeface="+mn-ea"/>
                <a:cs typeface="Glegoo"/>
              </a:rPr>
              <a:t>PART 4</a:t>
            </a:r>
            <a:endParaRPr lang="en-US" sz="4000" b="1" dirty="0">
              <a:latin typeface="+mn-ea"/>
              <a:ea typeface="+mn-ea"/>
              <a:cs typeface="Glego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713180" y="2630299"/>
            <a:ext cx="1697019" cy="0"/>
          </a:xfrm>
          <a:prstGeom prst="line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itle 2"/>
          <p:cNvSpPr>
            <a:spLocks noGrp="1"/>
          </p:cNvSpPr>
          <p:nvPr/>
        </p:nvSpPr>
        <p:spPr>
          <a:xfrm>
            <a:off x="1755140" y="122555"/>
            <a:ext cx="623062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r>
              <a:rPr lang="en-US" altLang="zh-CN" sz="4000" b="1" dirty="0">
                <a:latin typeface="+mn-ea"/>
                <a:ea typeface="+mn-ea"/>
              </a:rPr>
              <a:t>1</a:t>
            </a:r>
            <a:r>
              <a:rPr lang="zh-CN" altLang="en-US" sz="4000" b="1" dirty="0">
                <a:latin typeface="+mn-ea"/>
                <a:ea typeface="+mn-ea"/>
              </a:rPr>
              <a:t>，</a:t>
            </a:r>
            <a:r>
              <a:rPr lang="en-US" altLang="zh-CN" sz="4000" b="1" dirty="0">
                <a:latin typeface="+mn-ea"/>
                <a:ea typeface="+mn-ea"/>
              </a:rPr>
              <a:t>IpImage</a:t>
            </a:r>
            <a:r>
              <a:rPr lang="zh-CN" altLang="en-US" sz="4000" b="1" dirty="0">
                <a:latin typeface="+mn-ea"/>
                <a:ea typeface="+mn-ea"/>
              </a:rPr>
              <a:t>的安全用法</a:t>
            </a:r>
            <a:endParaRPr lang="zh-CN" altLang="en-US" sz="4000" b="1" dirty="0"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9830" y="1287780"/>
            <a:ext cx="738060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IplImage *img = cvLoadImage("ab.jpg");</a:t>
            </a:r>
            <a:endParaRPr lang="zh-CN" altLang="en-US"/>
          </a:p>
          <a:p>
            <a:r>
              <a:rPr lang="zh-CN" altLang="en-US"/>
              <a:t>cvNamedWindow("img",CV_WINDOW_AUTOSIZE); </a:t>
            </a:r>
            <a:endParaRPr lang="zh-CN" altLang="en-US"/>
          </a:p>
          <a:p>
            <a:r>
              <a:rPr lang="zh-CN" altLang="en-US"/>
              <a:t>cvShowImage("img",img);</a:t>
            </a:r>
            <a:endParaRPr lang="zh-CN" altLang="en-US"/>
          </a:p>
          <a:p>
            <a:r>
              <a:rPr lang="zh-CN" altLang="en-US"/>
              <a:t>cvWaitKey(0);</a:t>
            </a:r>
            <a:endParaRPr lang="zh-CN" altLang="en-US"/>
          </a:p>
          <a:p>
            <a:r>
              <a:rPr lang="zh-CN" altLang="en-US"/>
              <a:t>cvReleaseImage(&amp;img);</a:t>
            </a:r>
            <a:endParaRPr lang="zh-CN" altLang="en-US"/>
          </a:p>
          <a:p>
            <a:r>
              <a:rPr lang="zh-CN" altLang="en-US"/>
              <a:t>cvDestroyWindow("img");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itle 2"/>
          <p:cNvSpPr>
            <a:spLocks noGrp="1"/>
          </p:cNvSpPr>
          <p:nvPr/>
        </p:nvSpPr>
        <p:spPr>
          <a:xfrm>
            <a:off x="1755140" y="122555"/>
            <a:ext cx="623062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r>
              <a:rPr lang="en-US" altLang="zh-CN" sz="4000" b="1" dirty="0">
                <a:latin typeface="+mn-ea"/>
                <a:ea typeface="+mn-ea"/>
              </a:rPr>
              <a:t>2</a:t>
            </a:r>
            <a:r>
              <a:rPr lang="zh-CN" altLang="en-US" sz="4000" b="1" dirty="0">
                <a:latin typeface="+mn-ea"/>
                <a:ea typeface="+mn-ea"/>
              </a:rPr>
              <a:t>，</a:t>
            </a:r>
            <a:r>
              <a:rPr lang="en-US" altLang="zh-CN" sz="4000" b="1" dirty="0">
                <a:latin typeface="+mn-ea"/>
                <a:ea typeface="+mn-ea"/>
              </a:rPr>
              <a:t>Mat</a:t>
            </a:r>
            <a:r>
              <a:rPr lang="zh-CN" altLang="en-US" sz="4000" b="1" dirty="0">
                <a:latin typeface="+mn-ea"/>
                <a:ea typeface="+mn-ea"/>
              </a:rPr>
              <a:t>的安全用法</a:t>
            </a:r>
            <a:endParaRPr lang="zh-CN" altLang="en-US" sz="4000" b="1" dirty="0"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6185" y="1379220"/>
            <a:ext cx="747204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</a:t>
            </a:r>
            <a:r>
              <a:rPr lang="zh-CN" altLang="en-US"/>
              <a:t>Mat mat=imread("ab.jpg");</a:t>
            </a:r>
            <a:endParaRPr lang="zh-CN" altLang="en-US"/>
          </a:p>
          <a:p>
            <a:r>
              <a:rPr lang="zh-CN" altLang="en-US"/>
              <a:t>   cvNamedWindow("mat",CV_WINDOW_AUTOSIZE); </a:t>
            </a:r>
            <a:endParaRPr lang="zh-CN" altLang="en-US"/>
          </a:p>
          <a:p>
            <a:r>
              <a:rPr lang="zh-CN" altLang="en-US"/>
              <a:t>   imshow("mat",mat);</a:t>
            </a:r>
            <a:endParaRPr lang="zh-CN" altLang="en-US"/>
          </a:p>
          <a:p>
            <a:r>
              <a:rPr lang="zh-CN" altLang="en-US"/>
              <a:t>   cvWaitKey(0);</a:t>
            </a:r>
            <a:endParaRPr lang="zh-CN" altLang="en-US"/>
          </a:p>
          <a:p>
            <a:r>
              <a:rPr lang="zh-CN" altLang="en-US"/>
              <a:t>   mat.release();</a:t>
            </a:r>
            <a:endParaRPr lang="zh-CN" altLang="en-US"/>
          </a:p>
          <a:p>
            <a:r>
              <a:rPr lang="zh-CN" altLang="en-US"/>
              <a:t>   cvDestroyWindow("mat");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itle 2"/>
          <p:cNvSpPr>
            <a:spLocks noGrp="1"/>
          </p:cNvSpPr>
          <p:nvPr/>
        </p:nvSpPr>
        <p:spPr>
          <a:xfrm>
            <a:off x="1755140" y="122555"/>
            <a:ext cx="623062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r>
              <a:rPr lang="en-US" altLang="zh-CN" sz="4000" b="1" dirty="0">
                <a:latin typeface="+mn-ea"/>
                <a:ea typeface="+mn-ea"/>
              </a:rPr>
              <a:t>3</a:t>
            </a:r>
            <a:r>
              <a:rPr lang="zh-CN" altLang="en-US" sz="4000" b="1" dirty="0">
                <a:latin typeface="+mn-ea"/>
                <a:ea typeface="+mn-ea"/>
              </a:rPr>
              <a:t>，</a:t>
            </a:r>
            <a:r>
              <a:rPr lang="en-US" altLang="zh-CN" sz="4000" b="1" dirty="0">
                <a:latin typeface="+mn-ea"/>
                <a:ea typeface="+mn-ea"/>
              </a:rPr>
              <a:t>Mat</a:t>
            </a:r>
            <a:r>
              <a:rPr lang="zh-CN" altLang="en-US" sz="4000" b="1" dirty="0">
                <a:latin typeface="+mn-ea"/>
                <a:ea typeface="+mn-ea"/>
              </a:rPr>
              <a:t>与</a:t>
            </a:r>
            <a:r>
              <a:rPr lang="en-US" altLang="zh-CN" sz="4000" b="1" dirty="0">
                <a:latin typeface="+mn-ea"/>
                <a:ea typeface="+mn-ea"/>
              </a:rPr>
              <a:t>IplImage</a:t>
            </a:r>
            <a:r>
              <a:rPr lang="zh-CN" altLang="en-US" sz="4000" b="1" dirty="0">
                <a:latin typeface="+mn-ea"/>
                <a:ea typeface="+mn-ea"/>
              </a:rPr>
              <a:t>转换</a:t>
            </a:r>
            <a:endParaRPr lang="zh-CN" altLang="en-US" sz="4000" b="1" dirty="0"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32560" y="1556385"/>
            <a:ext cx="6278880" cy="3199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Mat mat;</a:t>
            </a:r>
            <a:endParaRPr lang="zh-CN" altLang="en-US"/>
          </a:p>
          <a:p>
            <a:r>
              <a:rPr lang="zh-CN" altLang="en-US"/>
              <a:t>   IplImage *img;</a:t>
            </a:r>
            <a:endParaRPr lang="zh-CN" altLang="en-US"/>
          </a:p>
          <a:p>
            <a:r>
              <a:rPr lang="zh-CN" altLang="en-US"/>
              <a:t>   Mat mat1;</a:t>
            </a:r>
            <a:endParaRPr lang="zh-CN" altLang="en-US"/>
          </a:p>
          <a:p>
            <a:r>
              <a:rPr lang="zh-CN" altLang="en-US"/>
              <a:t>   IplImage *img1;</a:t>
            </a:r>
            <a:endParaRPr lang="zh-CN" altLang="en-US"/>
          </a:p>
          <a:p>
            <a:endParaRPr lang="zh-CN" altLang="en-US"/>
          </a:p>
          <a:p>
            <a:r>
              <a:rPr lang="zh-CN" altLang="en-US" sz="3600"/>
              <a:t>   img1=&amp;IplImage(mat);</a:t>
            </a:r>
            <a:endParaRPr lang="zh-CN" altLang="en-US" sz="3600"/>
          </a:p>
          <a:p>
            <a:endParaRPr lang="zh-CN" altLang="en-US" sz="4000"/>
          </a:p>
          <a:p>
            <a:r>
              <a:rPr lang="zh-CN" altLang="en-US" sz="3600"/>
              <a:t>   mat1=Mat(img,false);</a:t>
            </a:r>
            <a:endParaRPr lang="zh-CN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itle 2"/>
          <p:cNvSpPr>
            <a:spLocks noGrp="1"/>
          </p:cNvSpPr>
          <p:nvPr/>
        </p:nvSpPr>
        <p:spPr>
          <a:xfrm>
            <a:off x="1755140" y="122555"/>
            <a:ext cx="623062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r>
              <a:rPr lang="en-US" altLang="zh-CN" sz="4000" b="1" dirty="0">
                <a:latin typeface="+mn-ea"/>
                <a:ea typeface="+mn-ea"/>
              </a:rPr>
              <a:t>4</a:t>
            </a:r>
            <a:r>
              <a:rPr lang="zh-CN" altLang="en-US" sz="4000" b="1" dirty="0">
                <a:latin typeface="+mn-ea"/>
                <a:ea typeface="+mn-ea"/>
              </a:rPr>
              <a:t>，构造</a:t>
            </a:r>
            <a:r>
              <a:rPr lang="en-US" altLang="zh-CN" sz="4000" b="1" dirty="0">
                <a:latin typeface="+mn-ea"/>
                <a:ea typeface="+mn-ea"/>
              </a:rPr>
              <a:t>Mat</a:t>
            </a:r>
            <a:endParaRPr lang="en-US" altLang="zh-CN" sz="4000" b="1" dirty="0"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8500" y="979805"/>
            <a:ext cx="814895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/>
              <a:t>Mat M(100,100,CV_8UC3, Scalar(255,0,255));</a:t>
            </a:r>
            <a:endParaRPr lang="zh-CN" altLang="en-US" sz="3600" b="1"/>
          </a:p>
          <a:p>
            <a:endParaRPr lang="zh-CN" altLang="en-US"/>
          </a:p>
          <a:p>
            <a:r>
              <a:rPr lang="zh-CN" altLang="en-US"/>
              <a:t>cvNamedWindow("mat",CV_WINDOW_AUTOSIZE); </a:t>
            </a:r>
            <a:endParaRPr lang="zh-CN" altLang="en-US"/>
          </a:p>
          <a:p>
            <a:r>
              <a:rPr lang="zh-CN" altLang="en-US"/>
              <a:t>imshow("mat",M);</a:t>
            </a:r>
            <a:endParaRPr lang="zh-CN" altLang="en-US"/>
          </a:p>
          <a:p>
            <a:r>
              <a:rPr lang="zh-CN" altLang="en-US"/>
              <a:t>cvWaitKey(0);</a:t>
            </a:r>
            <a:endParaRPr lang="zh-CN" altLang="en-US"/>
          </a:p>
          <a:p>
            <a:r>
              <a:rPr lang="zh-CN" altLang="en-US"/>
              <a:t>M.release();</a:t>
            </a:r>
            <a:endParaRPr lang="zh-CN" altLang="en-US"/>
          </a:p>
          <a:p>
            <a:r>
              <a:rPr lang="zh-CN" altLang="en-US"/>
              <a:t>cvDestroyWindow("mat");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itle 2"/>
          <p:cNvSpPr>
            <a:spLocks noGrp="1"/>
          </p:cNvSpPr>
          <p:nvPr/>
        </p:nvSpPr>
        <p:spPr>
          <a:xfrm>
            <a:off x="2500630" y="19050"/>
            <a:ext cx="41427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r>
              <a:rPr lang="zh-CN" sz="4000" b="1" dirty="0">
                <a:latin typeface="+mn-ea"/>
                <a:ea typeface="+mn-ea"/>
              </a:rPr>
              <a:t>灰度图</a:t>
            </a:r>
            <a:endParaRPr lang="zh-CN" sz="4000" b="1" dirty="0"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8500" y="876300"/>
            <a:ext cx="774763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   </a:t>
            </a:r>
            <a:r>
              <a:rPr lang="zh-CN" altLang="en-US"/>
              <a:t>灰度图是只含有黑白颜色，和0~255亮度等级的图片。灰度图具有存储小，其亮度值就是256色调色板索引号，从整幅图像的整体和局部的色彩以及亮度等级分布特征来看，灰度图描述与彩色图的描述是一致的特点。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例如视频目标跟踪和识别时，第一步就是要转换为灰度图。现有的成熟分析算法多是基于灰度图像的，灰度图像综合了真彩色位图的RGB各通道的信息。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itle 2"/>
          <p:cNvSpPr>
            <a:spLocks noGrp="1"/>
          </p:cNvSpPr>
          <p:nvPr/>
        </p:nvSpPr>
        <p:spPr>
          <a:xfrm>
            <a:off x="1755140" y="122555"/>
            <a:ext cx="623062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r>
              <a:rPr lang="en-US" altLang="zh-CN" sz="4000" b="1" dirty="0">
                <a:latin typeface="+mn-ea"/>
                <a:ea typeface="+mn-ea"/>
              </a:rPr>
              <a:t>5</a:t>
            </a:r>
            <a:r>
              <a:rPr lang="zh-CN" altLang="en-US" sz="4000" b="1" dirty="0">
                <a:latin typeface="+mn-ea"/>
                <a:ea typeface="+mn-ea"/>
              </a:rPr>
              <a:t>，构造</a:t>
            </a:r>
            <a:r>
              <a:rPr lang="en-US" altLang="zh-CN" sz="4000" b="1" dirty="0">
                <a:latin typeface="+mn-ea"/>
                <a:ea typeface="+mn-ea"/>
              </a:rPr>
              <a:t>IplImage</a:t>
            </a:r>
            <a:endParaRPr lang="en-US" altLang="zh-CN" sz="4000" b="1" dirty="0"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6305" y="1137920"/>
            <a:ext cx="7312025" cy="3446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/>
              <a:t>IplImage* img=cvCreateImage(cvSize(100,100),IPL_DEPTH_8U,1);</a:t>
            </a:r>
            <a:endParaRPr lang="zh-CN" altLang="en-US" sz="3200" b="1"/>
          </a:p>
          <a:p>
            <a:r>
              <a:rPr lang="zh-CN" altLang="en-US" sz="3200"/>
              <a:t>  </a:t>
            </a:r>
            <a:endParaRPr lang="zh-CN" altLang="en-US" sz="3200"/>
          </a:p>
          <a:p>
            <a:r>
              <a:rPr lang="zh-CN" altLang="en-US"/>
              <a:t>cvNamedWindow("img",CV_WINDOW_AUTOSIZE); </a:t>
            </a:r>
            <a:endParaRPr lang="zh-CN" altLang="en-US"/>
          </a:p>
          <a:p>
            <a:r>
              <a:rPr lang="zh-CN" altLang="en-US"/>
              <a:t>cvShowImage("img",img);</a:t>
            </a:r>
            <a:endParaRPr lang="zh-CN" altLang="en-US"/>
          </a:p>
          <a:p>
            <a:r>
              <a:rPr lang="zh-CN" altLang="en-US"/>
              <a:t>cvWaitKey(0);</a:t>
            </a:r>
            <a:endParaRPr lang="zh-CN" altLang="en-US"/>
          </a:p>
          <a:p>
            <a:r>
              <a:rPr lang="zh-CN" altLang="en-US"/>
              <a:t>cvReleaseImage(&amp;img);</a:t>
            </a:r>
            <a:endParaRPr lang="zh-CN" altLang="en-US"/>
          </a:p>
          <a:p>
            <a:r>
              <a:rPr lang="zh-CN" altLang="en-US"/>
              <a:t>cvDestroyWindow("img");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itle 2"/>
          <p:cNvSpPr>
            <a:spLocks noGrp="1"/>
          </p:cNvSpPr>
          <p:nvPr/>
        </p:nvSpPr>
        <p:spPr>
          <a:xfrm>
            <a:off x="1755140" y="122555"/>
            <a:ext cx="623062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r>
              <a:rPr lang="en-US" altLang="zh-CN" sz="4000" b="1" dirty="0">
                <a:latin typeface="+mn-ea"/>
                <a:ea typeface="+mn-ea"/>
              </a:rPr>
              <a:t>6</a:t>
            </a:r>
            <a:r>
              <a:rPr lang="zh-CN" altLang="en-US" sz="4000" b="1" dirty="0">
                <a:latin typeface="+mn-ea"/>
                <a:ea typeface="+mn-ea"/>
              </a:rPr>
              <a:t>，图像合并</a:t>
            </a:r>
            <a:endParaRPr lang="en-US" altLang="zh-CN" sz="4000" b="1" dirty="0"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50365" y="1323975"/>
            <a:ext cx="666813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outImg_left = img_merge(Rect(0, 0, image1.cols, image1.rows));</a:t>
            </a:r>
            <a:endParaRPr lang="zh-CN" altLang="en-US"/>
          </a:p>
          <a:p>
            <a:r>
              <a:rPr lang="zh-CN" altLang="en-US"/>
              <a:t>	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outImg_right = img_merge(Rect(image1.cols, 0, image1.cols, image1.rows));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image1.copyTo(outImg_left);</a:t>
            </a:r>
            <a:endParaRPr lang="zh-CN" altLang="en-US"/>
          </a:p>
          <a:p>
            <a:r>
              <a:rPr lang="zh-CN" altLang="en-US"/>
              <a:t>image2.copyTo(outImg_right);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itle 2"/>
          <p:cNvSpPr>
            <a:spLocks noGrp="1"/>
          </p:cNvSpPr>
          <p:nvPr/>
        </p:nvSpPr>
        <p:spPr>
          <a:xfrm>
            <a:off x="1755140" y="122555"/>
            <a:ext cx="623062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r>
              <a:rPr lang="en-US" altLang="zh-CN" sz="4000" b="1" dirty="0">
                <a:latin typeface="+mn-ea"/>
                <a:ea typeface="+mn-ea"/>
              </a:rPr>
              <a:t>7</a:t>
            </a:r>
            <a:r>
              <a:rPr lang="zh-CN" altLang="en-US" sz="4000" b="1" dirty="0">
                <a:latin typeface="+mn-ea"/>
                <a:ea typeface="+mn-ea"/>
              </a:rPr>
              <a:t>，图像切割</a:t>
            </a:r>
            <a:endParaRPr lang="en-US" altLang="zh-CN" sz="4000" b="1" dirty="0"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4895" y="601345"/>
            <a:ext cx="71405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//</a:t>
            </a:r>
            <a:r>
              <a:rPr lang="zh-CN" altLang="en-US"/>
              <a:t>对cvMat操作</a:t>
            </a:r>
            <a:endParaRPr lang="zh-CN" altLang="en-US"/>
          </a:p>
          <a:p>
            <a:r>
              <a:rPr lang="zh-CN" altLang="en-US"/>
              <a:t>Mat image= imreadimag）；</a:t>
            </a:r>
            <a:endParaRPr lang="zh-CN" altLang="en-US"/>
          </a:p>
          <a:p>
            <a:r>
              <a:rPr lang="zh-CN" altLang="en-US"/>
              <a:t>Rect rect(10, 20, 100, 50);</a:t>
            </a:r>
            <a:endParaRPr lang="zh-CN" altLang="en-US"/>
          </a:p>
          <a:p>
            <a:r>
              <a:rPr lang="zh-CN" altLang="en-US"/>
              <a:t>Mat image_roi = image(rect);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55015" y="2201545"/>
            <a:ext cx="826579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//</a:t>
            </a:r>
            <a:r>
              <a:rPr lang="zh-CN" altLang="en-US">
                <a:sym typeface="+mn-ea"/>
              </a:rPr>
              <a:t>对</a:t>
            </a:r>
            <a:r>
              <a:rPr lang="en-US" altLang="zh-CN">
                <a:sym typeface="+mn-ea"/>
              </a:rPr>
              <a:t>IplImage</a:t>
            </a:r>
            <a:r>
              <a:rPr lang="zh-CN" altLang="en-US">
                <a:sym typeface="+mn-ea"/>
              </a:rPr>
              <a:t>操作</a:t>
            </a:r>
            <a:endParaRPr lang="zh-CN" altLang="en-US"/>
          </a:p>
          <a:p>
            <a:r>
              <a:rPr lang="zh-CN" altLang="en-US"/>
              <a:t>IplImage* img </a:t>
            </a:r>
            <a:endParaRPr lang="zh-CN" altLang="en-US"/>
          </a:p>
          <a:p>
            <a:r>
              <a:rPr lang="zh-CN" altLang="en-US"/>
              <a:t>CvSize size= cvSize(40,50);//区域大小</a:t>
            </a:r>
            <a:endParaRPr lang="zh-CN" altLang="en-US"/>
          </a:p>
          <a:p>
            <a:r>
              <a:rPr lang="zh-CN" altLang="en-US"/>
              <a:t>cvSetImageROI(pSrc,cvRect(60,70,size.width, size.height));//设置源图像</a:t>
            </a:r>
            <a:endParaRPr lang="zh-CN" altLang="en-US"/>
          </a:p>
          <a:p>
            <a:r>
              <a:rPr lang="zh-CN" altLang="en-US"/>
              <a:t> IplImage* pDest = cvCreateImage(size,pSrc-&gt;depth,pSrc-&gt;nChannels);</a:t>
            </a:r>
            <a:endParaRPr lang="zh-CN" altLang="en-US"/>
          </a:p>
          <a:p>
            <a:r>
              <a:rPr lang="zh-CN" altLang="en-US"/>
              <a:t>//创建目标图像</a:t>
            </a:r>
            <a:endParaRPr lang="zh-CN" altLang="en-US"/>
          </a:p>
          <a:p>
            <a:r>
              <a:rPr lang="zh-CN" altLang="en-US"/>
              <a:t> cvCopy(pSrc,pDest); //复制图像</a:t>
            </a:r>
            <a:endParaRPr lang="zh-CN" altLang="en-US"/>
          </a:p>
          <a:p>
            <a:r>
              <a:rPr lang="zh-CN" altLang="en-US"/>
              <a:t> cvResetImageROI(pDest);//源图像用完后，清空ROI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itle 2"/>
          <p:cNvSpPr>
            <a:spLocks noGrp="1"/>
          </p:cNvSpPr>
          <p:nvPr/>
        </p:nvSpPr>
        <p:spPr>
          <a:xfrm>
            <a:off x="1755140" y="122555"/>
            <a:ext cx="623062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r>
              <a:rPr lang="en-US" altLang="zh-CN" sz="4000" b="1" dirty="0">
                <a:latin typeface="+mn-ea"/>
                <a:ea typeface="+mn-ea"/>
              </a:rPr>
              <a:t>8</a:t>
            </a:r>
            <a:r>
              <a:rPr lang="zh-CN" altLang="en-US" sz="4000" b="1" dirty="0">
                <a:latin typeface="+mn-ea"/>
                <a:ea typeface="+mn-ea"/>
              </a:rPr>
              <a:t>，更改图片分辨率</a:t>
            </a:r>
            <a:endParaRPr lang="en-US" altLang="zh-CN" sz="4000" b="1" dirty="0"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795" y="2639060"/>
            <a:ext cx="734441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6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b</a:t>
            </a:r>
            <a:r>
              <a:rPr lang="zh-CN" altLang="en-US" sz="36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，立方插值</a:t>
            </a:r>
            <a:endParaRPr lang="en-US" altLang="zh-CN" sz="36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0290" y="1068070"/>
            <a:ext cx="734441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6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a</a:t>
            </a:r>
            <a:r>
              <a:rPr lang="zh-CN" altLang="en-US" sz="36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，双线性插值</a:t>
            </a:r>
            <a:endParaRPr lang="zh-CN" altLang="en-US" sz="36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67890" y="1412240"/>
            <a:ext cx="727773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resize(src_img, dst_img1, Size(), 0.5, 0.5);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resize(src_img, dst_img2, dst_img2.size(), INTER_CUBIC);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itle 2"/>
          <p:cNvSpPr>
            <a:spLocks noGrp="1"/>
          </p:cNvSpPr>
          <p:nvPr/>
        </p:nvSpPr>
        <p:spPr>
          <a:xfrm>
            <a:off x="1755140" y="122555"/>
            <a:ext cx="623062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r>
              <a:rPr lang="en-US" altLang="zh-CN" sz="4000" b="1" dirty="0">
                <a:latin typeface="+mn-ea"/>
                <a:ea typeface="+mn-ea"/>
              </a:rPr>
              <a:t>9</a:t>
            </a:r>
            <a:r>
              <a:rPr lang="zh-CN" altLang="en-US" sz="4000" b="1" dirty="0">
                <a:latin typeface="+mn-ea"/>
                <a:ea typeface="+mn-ea"/>
              </a:rPr>
              <a:t>，图像的几何变换</a:t>
            </a:r>
            <a:endParaRPr lang="en-US" altLang="zh-CN" sz="4000" b="1" dirty="0"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795" y="1191895"/>
            <a:ext cx="734441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6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1</a:t>
            </a:r>
            <a:r>
              <a:rPr lang="zh-CN" altLang="en-US" sz="36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，旋转</a:t>
            </a:r>
            <a:endParaRPr lang="zh-CN" altLang="en-US" sz="36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795" y="1984375"/>
            <a:ext cx="734441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6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2</a:t>
            </a:r>
            <a:r>
              <a:rPr lang="zh-CN" altLang="en-US" sz="36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，翻转</a:t>
            </a:r>
            <a:endParaRPr lang="zh-CN" altLang="en-US" sz="36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795" y="2787650"/>
            <a:ext cx="734441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6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3</a:t>
            </a:r>
            <a:r>
              <a:rPr lang="zh-CN" altLang="en-US" sz="36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，倒置</a:t>
            </a:r>
            <a:endParaRPr lang="zh-CN" altLang="en-US" sz="36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795" y="3522980"/>
            <a:ext cx="734441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6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4</a:t>
            </a:r>
            <a:r>
              <a:rPr lang="zh-CN" altLang="en-US" sz="36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，平移</a:t>
            </a:r>
            <a:endParaRPr lang="zh-CN" altLang="en-US" sz="36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795" y="4168140"/>
            <a:ext cx="734441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6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5</a:t>
            </a:r>
            <a:r>
              <a:rPr lang="zh-CN" altLang="en-US" sz="36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，镜像</a:t>
            </a:r>
            <a:endParaRPr lang="zh-CN" altLang="en-US" sz="36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" y="1741805"/>
            <a:ext cx="2888615" cy="2350770"/>
          </a:xfrm>
          <a:prstGeom prst="rect">
            <a:avLst/>
          </a:prstGeom>
        </p:spPr>
      </p:pic>
      <p:pic>
        <p:nvPicPr>
          <p:cNvPr id="3" name="图片 2" descr="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365" y="1489075"/>
            <a:ext cx="2286000" cy="2856865"/>
          </a:xfrm>
          <a:prstGeom prst="rect">
            <a:avLst/>
          </a:prstGeom>
        </p:spPr>
      </p:pic>
      <p:sp>
        <p:nvSpPr>
          <p:cNvPr id="22" name="Title 2"/>
          <p:cNvSpPr>
            <a:spLocks noGrp="1"/>
          </p:cNvSpPr>
          <p:nvPr/>
        </p:nvSpPr>
        <p:spPr>
          <a:xfrm>
            <a:off x="2500630" y="19050"/>
            <a:ext cx="41427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r>
              <a:rPr lang="zh-CN" sz="4000" b="1" dirty="0">
                <a:latin typeface="+mn-ea"/>
                <a:ea typeface="+mn-ea"/>
              </a:rPr>
              <a:t>灰度图的作用</a:t>
            </a:r>
            <a:endParaRPr lang="zh-CN" sz="4000" b="1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itle 2"/>
          <p:cNvSpPr>
            <a:spLocks noGrp="1"/>
          </p:cNvSpPr>
          <p:nvPr/>
        </p:nvSpPr>
        <p:spPr>
          <a:xfrm>
            <a:off x="1996440" y="-3810"/>
            <a:ext cx="464693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pPr algn="ctr"/>
            <a:r>
              <a:rPr lang="zh-CN" sz="4000" b="1" dirty="0">
                <a:latin typeface="+mn-ea"/>
                <a:ea typeface="+mn-ea"/>
              </a:rPr>
              <a:t>灰度图的计算原理</a:t>
            </a:r>
            <a:endParaRPr lang="zh-CN" sz="4000" b="1" dirty="0"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3155" y="926465"/>
            <a:ext cx="691705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什么叫灰度图？</a:t>
            </a:r>
            <a:endParaRPr lang="zh-CN" altLang="en-US"/>
          </a:p>
          <a:p>
            <a:r>
              <a:rPr lang="zh-CN" altLang="en-US"/>
              <a:t>任何颜色都有红、绿、蓝三原色组成，假如原来某点的颜色为RGB(R，G，B)</a:t>
            </a:r>
            <a:endParaRPr lang="zh-CN" altLang="en-US"/>
          </a:p>
          <a:p>
            <a:r>
              <a:rPr lang="zh-CN" altLang="en-US"/>
              <a:t>1.浮点算法：Gray=R*0.3+G*0.59+B*0.11</a:t>
            </a:r>
            <a:endParaRPr lang="zh-CN" altLang="en-US"/>
          </a:p>
          <a:p>
            <a:r>
              <a:rPr lang="zh-CN" altLang="en-US"/>
              <a:t>2.整数方法：Gray=(R*30+G*59+B*11)/100</a:t>
            </a:r>
            <a:endParaRPr lang="zh-CN" altLang="en-US"/>
          </a:p>
          <a:p>
            <a:r>
              <a:rPr lang="zh-CN" altLang="en-US"/>
              <a:t>3.移位方法：Gray =(R*76+G*151+B*28)&gt;&gt;8;</a:t>
            </a:r>
            <a:endParaRPr lang="zh-CN" altLang="en-US"/>
          </a:p>
          <a:p>
            <a:r>
              <a:rPr lang="zh-CN" altLang="en-US"/>
              <a:t>4.平均值法：Gray=（R+G+B）/3;</a:t>
            </a:r>
            <a:endParaRPr lang="zh-CN" altLang="en-US"/>
          </a:p>
          <a:p>
            <a:r>
              <a:rPr lang="zh-CN" altLang="en-US"/>
              <a:t>5.仅取绿色：Gray=G；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itle 2"/>
          <p:cNvSpPr>
            <a:spLocks noGrp="1"/>
          </p:cNvSpPr>
          <p:nvPr/>
        </p:nvSpPr>
        <p:spPr>
          <a:xfrm>
            <a:off x="1972945" y="122555"/>
            <a:ext cx="519747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r>
              <a:rPr lang="en-US" altLang="zh-CN" sz="4000" b="1" dirty="0">
                <a:latin typeface="+mn-ea"/>
                <a:ea typeface="+mn-ea"/>
              </a:rPr>
              <a:t>RGB</a:t>
            </a:r>
            <a:r>
              <a:rPr lang="zh-CN" altLang="en-US" sz="4000" b="1" dirty="0">
                <a:latin typeface="+mn-ea"/>
                <a:ea typeface="+mn-ea"/>
              </a:rPr>
              <a:t>图转化为</a:t>
            </a:r>
            <a:r>
              <a:rPr lang="zh-CN" sz="4000" b="1" dirty="0">
                <a:latin typeface="+mn-ea"/>
                <a:ea typeface="+mn-ea"/>
              </a:rPr>
              <a:t>灰度图</a:t>
            </a:r>
            <a:endParaRPr lang="zh-CN" sz="4000" b="1" dirty="0"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0615" y="1238250"/>
            <a:ext cx="764540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Mat grayImage;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cvtColor(srcImage, grayImage, CV_BGR2GRAY);     </a:t>
            </a:r>
            <a:endParaRPr lang="zh-CN" altLang="en-US"/>
          </a:p>
          <a:p>
            <a:r>
              <a:rPr lang="zh-CN" altLang="en-US"/>
              <a:t>//将图像转换为灰度图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namedWindow("灰度图",WINDOW_AUTOSIZE);</a:t>
            </a:r>
            <a:endParaRPr lang="zh-CN" altLang="en-US"/>
          </a:p>
          <a:p>
            <a:r>
              <a:rPr lang="zh-CN" altLang="en-US"/>
              <a:t>imshow("灰度图",grayImage);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itle 2"/>
          <p:cNvSpPr>
            <a:spLocks noGrp="1"/>
          </p:cNvSpPr>
          <p:nvPr/>
        </p:nvSpPr>
        <p:spPr>
          <a:xfrm>
            <a:off x="2500630" y="19050"/>
            <a:ext cx="414274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r>
              <a:rPr lang="zh-CN" sz="4000" b="1" dirty="0">
                <a:latin typeface="+mn-ea"/>
                <a:ea typeface="+mn-ea"/>
              </a:rPr>
              <a:t>程序效果</a:t>
            </a:r>
            <a:endParaRPr lang="zh-CN" sz="4000" b="1" dirty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7475" y="784225"/>
            <a:ext cx="3829050" cy="20688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605" y="2977515"/>
            <a:ext cx="3804920" cy="2055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55DF95-D547-449A-B910-FD2F068A3269}" type="slidenum">
              <a:rPr lang="zh-CN" altLang="en-US"/>
            </a:fld>
            <a:endParaRPr lang="en-US"/>
          </a:p>
        </p:txBody>
      </p:sp>
      <p:sp>
        <p:nvSpPr>
          <p:cNvPr id="22" name="Title 2"/>
          <p:cNvSpPr>
            <a:spLocks noGrp="1"/>
          </p:cNvSpPr>
          <p:nvPr/>
        </p:nvSpPr>
        <p:spPr>
          <a:xfrm>
            <a:off x="1244600" y="213995"/>
            <a:ext cx="665543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r>
              <a:rPr lang="en-US" altLang="zh-CN" sz="4000" b="1" dirty="0">
                <a:latin typeface="+mn-ea"/>
                <a:ea typeface="+mn-ea"/>
              </a:rPr>
              <a:t>HSB</a:t>
            </a:r>
            <a:r>
              <a:rPr lang="zh-CN" altLang="en-US" sz="4000" b="1" dirty="0">
                <a:latin typeface="+mn-ea"/>
                <a:ea typeface="+mn-ea"/>
              </a:rPr>
              <a:t>值的含义 </a:t>
            </a:r>
            <a:endParaRPr lang="zh-CN" altLang="en-US" sz="4000" b="1" dirty="0"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9295" y="1002665"/>
            <a:ext cx="709485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H是色彩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S是深浅， S = 0时，只有灰度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V是明暗，表示色彩的明亮程度，但与光强无直接联系，（意思是有一点点联系吧）。</a:t>
            </a:r>
            <a:endParaRPr lang="zh-CN" altLang="en-US"/>
          </a:p>
        </p:txBody>
      </p:sp>
      <p:pic>
        <p:nvPicPr>
          <p:cNvPr id="5" name="图片 4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9800" y="2595245"/>
            <a:ext cx="2088515" cy="2088515"/>
          </a:xfrm>
          <a:prstGeom prst="rect">
            <a:avLst/>
          </a:prstGeom>
        </p:spPr>
      </p:pic>
      <p:pic>
        <p:nvPicPr>
          <p:cNvPr id="7" name="图片 6" descr="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915" y="2533015"/>
            <a:ext cx="2220595" cy="2150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55DF95-D547-449A-B910-FD2F068A3269}" type="slidenum">
              <a:rPr lang="zh-CN" altLang="en-US"/>
            </a:fld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806450" y="874395"/>
            <a:ext cx="75311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颜色分割，颜色过滤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分割原理：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用H和S分量来表示颜色距离，颜色距离指代表两种颜色之间的数值差异。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   亮度大于75%并且饱和度大于20%为亮彩色区域，亮度小于25%为黑色区域，亮度大于75%并且饱和度小于20%为白色区域，其他为彩色区域。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 对于不同的彩色区域，混合H与S变量，划定阈值，即可进行简单的分割。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2" name="Title 2"/>
          <p:cNvSpPr>
            <a:spLocks noGrp="1"/>
          </p:cNvSpPr>
          <p:nvPr/>
        </p:nvSpPr>
        <p:spPr>
          <a:xfrm>
            <a:off x="1244600" y="133985"/>
            <a:ext cx="665543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8597F"/>
                </a:solidFill>
                <a:effectLst/>
                <a:latin typeface="Lato Light"/>
                <a:ea typeface="Calibri" panose="020F0502020204030204"/>
                <a:cs typeface="Lato Light"/>
              </a:defRPr>
            </a:lvl1pPr>
          </a:lstStyle>
          <a:p>
            <a:r>
              <a:rPr lang="en-US" altLang="zh-CN" sz="4000" b="1" dirty="0">
                <a:latin typeface="+mn-ea"/>
                <a:ea typeface="+mn-ea"/>
              </a:rPr>
              <a:t>HSB</a:t>
            </a:r>
            <a:r>
              <a:rPr lang="zh-CN" altLang="en-US" sz="4000" b="1" dirty="0">
                <a:latin typeface="+mn-ea"/>
                <a:ea typeface="+mn-ea"/>
              </a:rPr>
              <a:t>图的作用</a:t>
            </a:r>
            <a:endParaRPr lang="zh-CN" altLang="en-US" sz="4000" b="1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3347</Words>
  <Application>WPS 演示</Application>
  <PresentationFormat>全屏显示(16:9)</PresentationFormat>
  <Paragraphs>259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Arial</vt:lpstr>
      <vt:lpstr>宋体</vt:lpstr>
      <vt:lpstr>Wingdings</vt:lpstr>
      <vt:lpstr>Glegoo</vt:lpstr>
      <vt:lpstr>Lato Light</vt:lpstr>
      <vt:lpstr>Calibri</vt:lpstr>
      <vt:lpstr>Mission Gothic Regular</vt:lpstr>
      <vt:lpstr>Open Sans</vt:lpstr>
      <vt:lpstr>Signika</vt:lpstr>
      <vt:lpstr>Open Sans Extrabold</vt:lpstr>
      <vt:lpstr>微软雅黑</vt:lpstr>
      <vt:lpstr>Arial Unicode MS</vt:lpstr>
      <vt:lpstr>Segoe Print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939</cp:revision>
  <dcterms:created xsi:type="dcterms:W3CDTF">2013-04-14T18:18:00Z</dcterms:created>
  <dcterms:modified xsi:type="dcterms:W3CDTF">2017-07-27T06:00:44Z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