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Override PartName="/ppt/slides/slide2.xml" ContentType="application/vnd.openxmlformats-officedocument.presentationml.slide+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2.xml" ContentType="application/vnd.openxmlformats-officedocument.presentationml.slideMaster+xml"/>
  <Override PartName="/ppt/theme/theme3.xml" ContentType="application/vnd.openxmlformats-officedocument.theme+xml"/>
  <Override PartName="/ppt/slides/slide3.xml" ContentType="application/vnd.openxmlformats-officedocument.presentationml.slide+xml"/>
  <Override PartName="/ppt/notesSlides/notesSlide3.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slideMaster3.xml" ContentType="application/vnd.openxmlformats-officedocument.presentationml.slideMaster+xml"/>
  <Override PartName="/ppt/theme/theme4.xml" ContentType="application/vnd.openxmlformats-officedocument.theme+xml"/>
  <Override PartName="/ppt/slides/slide4.xml" ContentType="application/vnd.openxmlformats-officedocument.presentationml.slide+xml"/>
  <Override PartName="/ppt/notesSlides/notesSlide4.xml" ContentType="application/vnd.openxmlformats-officedocument.presentationml.notesSl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Masters/slideMaster4.xml" ContentType="application/vnd.openxmlformats-officedocument.presentationml.slideMaster+xml"/>
  <Override PartName="/ppt/theme/theme5.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r:id="rId19-created" id="2147483671"/>
    <p:sldMasterId r:id="rId32-created" id="2147483683"/>
    <p:sldMasterId r:id="rId45-created" id="2147483695"/>
  </p:sldMasterIdLst>
  <p:notesMasterIdLst>
    <p:notesMasterId r:id="rId5"/>
  </p:notesMasterIdLst>
  <p:sldIdLst>
    <p:sldId r:id="rId7-created" id="256"/>
    <p:sldId r:id="rId20-created" id="257"/>
    <p:sldId r:id="rId33-created" id="2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created" Type="http://schemas.openxmlformats.org/officeDocument/2006/relationships/slide" Target="slides/slide2.xml"/><Relationship Id="rId8-created" Type="http://schemas.openxmlformats.org/officeDocument/2006/relationships/slideLayout" Target="slideLayouts/slideLayout12.xml"/><Relationship Id="rId9-created" Type="http://schemas.openxmlformats.org/officeDocument/2006/relationships/slideLayout" Target="slideLayouts/slideLayout13.xml"/><Relationship Id="rId10-created" Type="http://schemas.openxmlformats.org/officeDocument/2006/relationships/slideLayout" Target="slideLayouts/slideLayout14.xml"/><Relationship Id="rId11-created" Type="http://schemas.openxmlformats.org/officeDocument/2006/relationships/slideLayout" Target="slideLayouts/slideLayout15.xml"/><Relationship Id="rId12-created" Type="http://schemas.openxmlformats.org/officeDocument/2006/relationships/slideLayout" Target="slideLayouts/slideLayout16.xml"/><Relationship Id="rId13-created" Type="http://schemas.openxmlformats.org/officeDocument/2006/relationships/slideLayout" Target="slideLayouts/slideLayout17.xml"/><Relationship Id="rId14-created" Type="http://schemas.openxmlformats.org/officeDocument/2006/relationships/slideLayout" Target="slideLayouts/slideLayout18.xml"/><Relationship Id="rId15-created" Type="http://schemas.openxmlformats.org/officeDocument/2006/relationships/slideLayout" Target="slideLayouts/slideLayout19.xml"/><Relationship Id="rId16-created" Type="http://schemas.openxmlformats.org/officeDocument/2006/relationships/slideLayout" Target="slideLayouts/slideLayout20.xml"/><Relationship Id="rId17-created" Type="http://schemas.openxmlformats.org/officeDocument/2006/relationships/slideLayout" Target="slideLayouts/slideLayout21.xml"/><Relationship Id="rId18-created" Type="http://schemas.openxmlformats.org/officeDocument/2006/relationships/slideLayout" Target="slideLayouts/slideLayout22.xml"/><Relationship Id="rId19-created" Type="http://schemas.openxmlformats.org/officeDocument/2006/relationships/slideMaster" Target="slideMasters/slideMaster2.xml"/><Relationship Id="rId20-created" Type="http://schemas.openxmlformats.org/officeDocument/2006/relationships/slide" Target="slides/slide3.xml"/><Relationship Id="rId21-created" Type="http://schemas.openxmlformats.org/officeDocument/2006/relationships/slideLayout" Target="slideLayouts/slideLayout23.xml"/><Relationship Id="rId22-created" Type="http://schemas.openxmlformats.org/officeDocument/2006/relationships/slideLayout" Target="slideLayouts/slideLayout24.xml"/><Relationship Id="rId23-created" Type="http://schemas.openxmlformats.org/officeDocument/2006/relationships/slideLayout" Target="slideLayouts/slideLayout25.xml"/><Relationship Id="rId24-created" Type="http://schemas.openxmlformats.org/officeDocument/2006/relationships/slideLayout" Target="slideLayouts/slideLayout26.xml"/><Relationship Id="rId25-created" Type="http://schemas.openxmlformats.org/officeDocument/2006/relationships/slideLayout" Target="slideLayouts/slideLayout27.xml"/><Relationship Id="rId26-created" Type="http://schemas.openxmlformats.org/officeDocument/2006/relationships/slideLayout" Target="slideLayouts/slideLayout28.xml"/><Relationship Id="rId27-created" Type="http://schemas.openxmlformats.org/officeDocument/2006/relationships/slideLayout" Target="slideLayouts/slideLayout29.xml"/><Relationship Id="rId28-created" Type="http://schemas.openxmlformats.org/officeDocument/2006/relationships/slideLayout" Target="slideLayouts/slideLayout30.xml"/><Relationship Id="rId29-created" Type="http://schemas.openxmlformats.org/officeDocument/2006/relationships/slideLayout" Target="slideLayouts/slideLayout31.xml"/><Relationship Id="rId30-created" Type="http://schemas.openxmlformats.org/officeDocument/2006/relationships/slideLayout" Target="slideLayouts/slideLayout32.xml"/><Relationship Id="rId31-created" Type="http://schemas.openxmlformats.org/officeDocument/2006/relationships/slideLayout" Target="slideLayouts/slideLayout33.xml"/><Relationship Id="rId32-created" Type="http://schemas.openxmlformats.org/officeDocument/2006/relationships/slideMaster" Target="slideMasters/slideMaster3.xml"/><Relationship Id="rId33-created" Type="http://schemas.openxmlformats.org/officeDocument/2006/relationships/slide" Target="slides/slide4.xml"/><Relationship Id="rId34-created" Type="http://schemas.openxmlformats.org/officeDocument/2006/relationships/slideLayout" Target="slideLayouts/slideLayout34.xml"/><Relationship Id="rId35-created" Type="http://schemas.openxmlformats.org/officeDocument/2006/relationships/slideLayout" Target="slideLayouts/slideLayout35.xml"/><Relationship Id="rId36-created" Type="http://schemas.openxmlformats.org/officeDocument/2006/relationships/slideLayout" Target="slideLayouts/slideLayout36.xml"/><Relationship Id="rId37-created" Type="http://schemas.openxmlformats.org/officeDocument/2006/relationships/slideLayout" Target="slideLayouts/slideLayout37.xml"/><Relationship Id="rId38-created" Type="http://schemas.openxmlformats.org/officeDocument/2006/relationships/slideLayout" Target="slideLayouts/slideLayout38.xml"/><Relationship Id="rId39-created" Type="http://schemas.openxmlformats.org/officeDocument/2006/relationships/slideLayout" Target="slideLayouts/slideLayout39.xml"/><Relationship Id="rId40-created" Type="http://schemas.openxmlformats.org/officeDocument/2006/relationships/slideLayout" Target="slideLayouts/slideLayout40.xml"/><Relationship Id="rId41-created" Type="http://schemas.openxmlformats.org/officeDocument/2006/relationships/slideLayout" Target="slideLayouts/slideLayout41.xml"/><Relationship Id="rId42-created" Type="http://schemas.openxmlformats.org/officeDocument/2006/relationships/slideLayout" Target="slideLayouts/slideLayout42.xml"/><Relationship Id="rId43-created" Type="http://schemas.openxmlformats.org/officeDocument/2006/relationships/slideLayout" Target="slideLayouts/slideLayout43.xml"/><Relationship Id="rId44-created" Type="http://schemas.openxmlformats.org/officeDocument/2006/relationships/slideLayout" Target="slideLayouts/slideLayout44.xml"/><Relationship Id="rId45-created"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16.xml"/><Relationship Id="rId10" Type="http://schemas.openxmlformats.org/officeDocument/2006/relationships/slideLayout" Target="../slideLayouts/slideLayout17.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27.xml"/><Relationship Id="rId10" Type="http://schemas.openxmlformats.org/officeDocument/2006/relationships/slideLayout" Target="../slideLayouts/slideLayout28.xml"/><Relationship Id="rId12" Type="http://schemas.openxmlformats.org/officeDocument/2006/relationships/theme" Target="../theme/theme4.xml"/><Relationship Id="rId9"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38.xml"/><Relationship Id="rId10" Type="http://schemas.openxmlformats.org/officeDocument/2006/relationships/slideLayout" Target="../slideLayouts/slideLayout39.xml"/><Relationship Id="rId12" Type="http://schemas.openxmlformats.org/officeDocument/2006/relationships/theme" Target="../theme/theme5.xml"/><Relationship Id="rId9"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143525" y="759800"/>
            <a:ext cx="7845300" cy="3489600"/>
          </a:xfrm>
          <a:prstGeom prst="parallelogram">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701775" y="203972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Centralised Buy List and Focus Funds</a:t>
            </a:r>
            <a:endParaRPr sz="1800">
              <a:solidFill>
                <a:schemeClr val="dk2"/>
              </a:solidFill>
            </a:endParaRPr>
          </a:p>
        </p:txBody>
      </p:sp>
      <p:sp>
        <p:nvSpPr>
          <p:cNvPr id="56" name="Google Shape;56;p13"/>
          <p:cNvSpPr txBox="1"/>
          <p:nvPr/>
        </p:nvSpPr>
        <p:spPr>
          <a:xfrm>
            <a:off x="3986700" y="243067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{{date}}</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143525" y="759800"/>
            <a:ext cx="7845300" cy="3489600"/>
          </a:xfrm>
          <a:prstGeom prst="parallelogram">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701775" y="203972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Centralised Buy List and Focus Funds</a:t>
            </a:r>
            <a:endParaRPr sz="1800">
              <a:solidFill>
                <a:schemeClr val="dk2"/>
              </a:solidFill>
            </a:endParaRPr>
          </a:p>
        </p:txBody>
      </p:sp>
      <p:sp>
        <p:nvSpPr>
          <p:cNvPr id="56" name="Google Shape;56;p13"/>
          <p:cNvSpPr txBox="1"/>
          <p:nvPr/>
        </p:nvSpPr>
        <p:spPr>
          <a:xfrm>
            <a:off x="3986700" y="243067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2023-10-01</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Global Equity Fund</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Over the past five years, the Global Equity Fund has delivered an impressive 15% annualized return, consistently outperforming its benchmark, the MSCI World Index. This strong performance is a testament to our disciplined investment process, which emphasizes thorough research, active management, and a focus on high-quality, innovative companies. Even during periods of heightened market volatility, the fund has demonstrated resilience, maintaining robust returns and protecting investor capital. Our approach to portfolio construction—balancing established industry leaders with promising up-and-comers—has enabled us to capture upside potential while managing downside risk. The fund’s diversified exposure across sectors and geographies has further contributed to its stability and performance, allowing us to capitalize on growth opportunities wherever they arise. We have also maintained a prudent risk management framework, with active monitoring of portfolio risk metrics such as tracking error and active money. In addition to strong absolute returns, the fund has delivered superior risk-adjusted performance, as evidenced by its Sharpe ratio and other key metrics. Our commitment to ESG integration has also resonated with investors, attracting significant inflows and contributing to the fund’s growth in assets under management. Over the past decade, the Global Equity Fund has demonstrated its ability to adapt to changing market conditions, seize emerging opportunities, and deliver value to investors. We remain focused on sustaining this track record of excellence and continuing to provide attractive returns for our clients in the years ahead.</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Global Equity Fund is strategically positioned to capitalize on the most compelling trends shaping the global economy, with a particular focus on technology-driven innovation. Our portfolio managers maintain a forward-looking investment strategy, targeting companies at the forefront of transformative developments such as artificial intelligence, cloud computing, digital transformation, and sustainable technologies. This approach enables us to identify businesses with sustainable competitive advantages and strong growth prospects. We employ a rigorous fundamental analysis process, evaluating each company’s financial health, management quality, and long-term strategic vision. Our portfolio is balanced between established market leaders—who provide stability and consistent performance—and emerging innovators, which offer significant upside potential. This blend allows us to participate in the growth of mature companies while also capturing opportunities in rapidly evolving sectors. Geographic and sector diversification are key pillars of our positioning, helping to mitigate risk and enhance returns. We maintain exposure to both developed and emerging markets, ensuring that the fund benefits from global growth drivers. ESG considerations are fully integrated into our investment decisions, reflecting our commitment to responsible investing and long-term value creation. Active management is central to our approach, allowing us to respond quickly to changing market conditions and capitalize on new opportunities as they arise. We continuously monitor portfolio holdings and adjust allocations to reflect our latest research and market outlook. Our goal is to deliver superior risk-adjusted returns over the long term, making the Global Equity Fund a compelling choice for investors seeking growth, innovation, and resilience in their portfolios.</a:t>
            </a:r>
            <a:endParaRPr sz="8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Global Equity Fund</a:t>
            </a:r>
            <a:endParaRPr sz="1600">
              <a:solidFill>
                <a:schemeClr val="dk1"/>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Strategy Overview</a:t>
            </a:r>
            <a:endParaRPr sz="1200">
              <a:solidFill>
                <a:schemeClr val="dk1"/>
              </a:solidFill>
            </a:endParaRPr>
          </a:p>
        </p:txBody>
      </p:sp>
      <p:sp>
        <p:nvSpPr>
          <p:cNvPr id="56" name="Google Shape;56;p13"/>
          <p:cNvSpPr txBox="1"/>
          <p:nvPr/>
        </p:nvSpPr>
        <p:spPr>
          <a:xfrm>
            <a:off x="61245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{{icon1}}</a:t>
            </a:r>
            <a:endParaRPr sz="900">
              <a:solidFill>
                <a:schemeClr val="dk1"/>
              </a:solidFill>
            </a:endParaRPr>
          </a:p>
        </p:txBody>
      </p:sp>
      <p:sp>
        <p:nvSpPr>
          <p:cNvPr id="57" name="Google Shape;57;p13"/>
          <p:cNvSpPr/>
          <p:nvPr/>
        </p:nvSpPr>
        <p:spPr>
          <a:xfrm>
            <a:off x="176663"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Portfolio Manager(s)</a:t>
            </a:r>
            <a:endParaRPr sz="1100">
              <a:solidFill>
                <a:schemeClr val="lt1"/>
              </a:solidFill>
            </a:endParaRPr>
          </a:p>
        </p:txBody>
      </p:sp>
      <p:sp>
        <p:nvSpPr>
          <p:cNvPr id="58" name="Google Shape;58;p13"/>
          <p:cNvSpPr/>
          <p:nvPr/>
        </p:nvSpPr>
        <p:spPr>
          <a:xfrm>
            <a:off x="6124547"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Typical Portfolio Characteristics</a:t>
            </a:r>
            <a:endParaRPr sz="1100">
              <a:solidFill>
                <a:schemeClr val="lt1"/>
              </a:solidFill>
            </a:endParaRPr>
          </a:p>
        </p:txBody>
      </p:sp>
      <p:sp>
        <p:nvSpPr>
          <p:cNvPr id="59" name="Google Shape;59;p13"/>
          <p:cNvSpPr/>
          <p:nvPr/>
        </p:nvSpPr>
        <p:spPr>
          <a:xfrm>
            <a:off x="3150605"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Investment</a:t>
            </a:r>
            <a:r>
              <a:rPr lang="en" sz="1100">
                <a:solidFill>
                  <a:schemeClr val="lt1"/>
                </a:solidFill>
              </a:rPr>
              <a:t> Approach</a:t>
            </a:r>
            <a:endParaRPr sz="1100">
              <a:solidFill>
                <a:schemeClr val="lt1"/>
              </a:solidFill>
            </a:endParaRPr>
          </a:p>
        </p:txBody>
      </p:sp>
      <p:sp>
        <p:nvSpPr>
          <p:cNvPr id="60" name="Google Shape;60;p13"/>
          <p:cNvSpPr/>
          <p:nvPr/>
        </p:nvSpPr>
        <p:spPr>
          <a:xfrm>
            <a:off x="176663" y="3041350"/>
            <a:ext cx="58167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Overview</a:t>
            </a:r>
            <a:endParaRPr sz="1100">
              <a:solidFill>
                <a:schemeClr val="lt1"/>
              </a:solidFill>
            </a:endParaRPr>
          </a:p>
        </p:txBody>
      </p:sp>
      <p:sp>
        <p:nvSpPr>
          <p:cNvPr id="61" name="Google Shape;61;p13"/>
          <p:cNvSpPr/>
          <p:nvPr/>
        </p:nvSpPr>
        <p:spPr>
          <a:xfrm>
            <a:off x="6124550" y="304135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Fund Basics</a:t>
            </a:r>
            <a:endParaRPr sz="1100">
              <a:solidFill>
                <a:schemeClr val="lt1"/>
              </a:solidFill>
            </a:endParaRPr>
          </a:p>
        </p:txBody>
      </p:sp>
      <p:sp>
        <p:nvSpPr>
          <p:cNvPr id="62" name="Google Shape;62;p13"/>
          <p:cNvSpPr txBox="1"/>
          <p:nvPr/>
        </p:nvSpPr>
        <p:spPr>
          <a:xfrm>
            <a:off x="1643275" y="1042400"/>
            <a:ext cx="13761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Alice Smith
Lead Portfolio Manager
Tenure: 8 years
Experience: 15 years in global equity markets
Based in: New York, USA
Education: MBA, Harvard Business School</a:t>
            </a:r>
            <a:endParaRPr sz="800">
              <a:solidFill>
                <a:schemeClr val="dk2"/>
              </a:solidFill>
            </a:endParaRPr>
          </a:p>
        </p:txBody>
      </p:sp>
      <p:sp>
        <p:nvSpPr>
          <p:cNvPr id="63" name="Google Shape;63;p13"/>
          <p:cNvSpPr txBox="1"/>
          <p:nvPr/>
        </p:nvSpPr>
        <p:spPr>
          <a:xfrm>
            <a:off x="3195900" y="1086675"/>
            <a:ext cx="27975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Our investment approach focuses on long-term capital growth by identifying innovative companies with sustainable competitive advantages. We emphasize technology and disruptive sectors, using rigorous fundamental analysis and ESG integration. Active management and global diversification help us capture opportunities and manage risk in a rapidly evolving market environment.</a:t>
            </a:r>
            <a:endParaRPr sz="800">
              <a:solidFill>
                <a:schemeClr val="dk2"/>
              </a:solidFill>
            </a:endParaRPr>
          </a:p>
        </p:txBody>
      </p:sp>
      <p:sp>
        <p:nvSpPr>
          <p:cNvPr id="64" name="Google Shape;64;p13"/>
          <p:cNvSpPr txBox="1"/>
          <p:nvPr/>
        </p:nvSpPr>
        <p:spPr>
          <a:xfrm>
            <a:off x="199325" y="3402900"/>
            <a:ext cx="58167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Global Equity Fund provides investors with access to a diversified portfolio of high-quality global equities, emphasizing companies driving innovation and shaping the future. Our philosophy centers on identifying businesses with robust financial health, strong management, and sustainable competitive advantages. We focus on long-term growth, particularly in technology, to deliver superior returns while managing risk. The fund’s strategy involves thorough research into company financials, industry trends, and macroeconomic factors. We invest in both established leaders and emerging disruptors, diversifying across sectors and geographies to mitigate risk and capture growth. ESG considerations are integrated into our process, ensuring responsible investing aligned with our clients’ values. Our experienced team maintains a disciplined process and adapts to changing markets, aiming to provide consistent results and transparent communication. The Global Equity Fund is a compelling choice for investors seeking long-term capital appreciation in a dynamic global marketplace.</a:t>
            </a:r>
            <a:endParaRPr sz="800">
              <a:solidFill>
                <a:schemeClr val="dk2"/>
              </a:solidFill>
            </a:endParaRPr>
          </a:p>
        </p:txBody>
      </p:sp>
      <p:sp>
        <p:nvSpPr>
          <p:cNvPr id="65" name="Google Shape;65;p13"/>
          <p:cNvSpPr txBox="1"/>
          <p:nvPr/>
        </p:nvSpPr>
        <p:spPr>
          <a:xfrm>
            <a:off x="6124550" y="96620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Number of stocks</a:t>
            </a:r>
            <a:endParaRPr sz="800">
              <a:solidFill>
                <a:schemeClr val="dk2"/>
              </a:solidFill>
            </a:endParaRPr>
          </a:p>
        </p:txBody>
      </p:sp>
      <p:sp>
        <p:nvSpPr>
          <p:cNvPr id="66" name="Google Shape;66;p13"/>
          <p:cNvSpPr txBox="1"/>
          <p:nvPr/>
        </p:nvSpPr>
        <p:spPr>
          <a:xfrm>
            <a:off x="6124550" y="117162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Stock limit</a:t>
            </a:r>
            <a:endParaRPr sz="800">
              <a:solidFill>
                <a:schemeClr val="dk2"/>
              </a:solidFill>
            </a:endParaRPr>
          </a:p>
        </p:txBody>
      </p:sp>
      <p:sp>
        <p:nvSpPr>
          <p:cNvPr id="67" name="Google Shape;67;p13"/>
          <p:cNvSpPr txBox="1"/>
          <p:nvPr/>
        </p:nvSpPr>
        <p:spPr>
          <a:xfrm>
            <a:off x="6124550" y="136377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 limit</a:t>
            </a:r>
            <a:endParaRPr sz="800">
              <a:solidFill>
                <a:schemeClr val="dk2"/>
              </a:solidFill>
            </a:endParaRPr>
          </a:p>
        </p:txBody>
      </p:sp>
      <p:sp>
        <p:nvSpPr>
          <p:cNvPr id="68" name="Google Shape;68;p13"/>
          <p:cNvSpPr txBox="1"/>
          <p:nvPr/>
        </p:nvSpPr>
        <p:spPr>
          <a:xfrm>
            <a:off x="6124550" y="156920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Country limit</a:t>
            </a:r>
            <a:endParaRPr sz="800">
              <a:solidFill>
                <a:schemeClr val="dk2"/>
              </a:solidFill>
            </a:endParaRPr>
          </a:p>
        </p:txBody>
      </p:sp>
      <p:sp>
        <p:nvSpPr>
          <p:cNvPr id="69" name="Google Shape;69;p13"/>
          <p:cNvSpPr txBox="1"/>
          <p:nvPr/>
        </p:nvSpPr>
        <p:spPr>
          <a:xfrm>
            <a:off x="6124550" y="1766893"/>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Active Money</a:t>
            </a:r>
            <a:endParaRPr sz="800">
              <a:solidFill>
                <a:schemeClr val="dk2"/>
              </a:solidFill>
            </a:endParaRPr>
          </a:p>
        </p:txBody>
      </p:sp>
      <p:sp>
        <p:nvSpPr>
          <p:cNvPr id="70" name="Google Shape;70;p13"/>
          <p:cNvSpPr txBox="1"/>
          <p:nvPr/>
        </p:nvSpPr>
        <p:spPr>
          <a:xfrm>
            <a:off x="6124550" y="1972319"/>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Track Error</a:t>
            </a:r>
            <a:endParaRPr sz="800">
              <a:solidFill>
                <a:schemeClr val="dk2"/>
              </a:solidFill>
            </a:endParaRPr>
          </a:p>
        </p:txBody>
      </p:sp>
      <p:sp>
        <p:nvSpPr>
          <p:cNvPr id="71" name="Google Shape;71;p13"/>
          <p:cNvSpPr txBox="1"/>
          <p:nvPr/>
        </p:nvSpPr>
        <p:spPr>
          <a:xfrm>
            <a:off x="6124550" y="2164471"/>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Minimum Market Cap</a:t>
            </a:r>
            <a:endParaRPr sz="800">
              <a:solidFill>
                <a:schemeClr val="dk2"/>
              </a:solidFill>
            </a:endParaRPr>
          </a:p>
        </p:txBody>
      </p:sp>
      <p:sp>
        <p:nvSpPr>
          <p:cNvPr id="72" name="Google Shape;72;p13"/>
          <p:cNvSpPr txBox="1"/>
          <p:nvPr/>
        </p:nvSpPr>
        <p:spPr>
          <a:xfrm>
            <a:off x="6124550" y="236989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Turnover</a:t>
            </a:r>
            <a:endParaRPr sz="800">
              <a:solidFill>
                <a:schemeClr val="dk2"/>
              </a:solidFill>
            </a:endParaRPr>
          </a:p>
        </p:txBody>
      </p:sp>
      <p:sp>
        <p:nvSpPr>
          <p:cNvPr id="73" name="Google Shape;73;p13"/>
          <p:cNvSpPr txBox="1"/>
          <p:nvPr/>
        </p:nvSpPr>
        <p:spPr>
          <a:xfrm>
            <a:off x="6124550" y="256204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Cash</a:t>
            </a:r>
            <a:endParaRPr sz="800">
              <a:solidFill>
                <a:schemeClr val="dk2"/>
              </a:solidFill>
            </a:endParaRPr>
          </a:p>
        </p:txBody>
      </p:sp>
      <p:sp>
        <p:nvSpPr>
          <p:cNvPr id="74" name="Google Shape;74;p13"/>
          <p:cNvSpPr txBox="1"/>
          <p:nvPr/>
        </p:nvSpPr>
        <p:spPr>
          <a:xfrm>
            <a:off x="6124550" y="276747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Morningstar Style</a:t>
            </a:r>
            <a:endParaRPr sz="800">
              <a:solidFill>
                <a:schemeClr val="dk2"/>
              </a:solidFill>
            </a:endParaRPr>
          </a:p>
        </p:txBody>
      </p:sp>
      <p:sp>
        <p:nvSpPr>
          <p:cNvPr id="75" name="Google Shape;75;p13"/>
          <p:cNvSpPr txBox="1"/>
          <p:nvPr/>
        </p:nvSpPr>
        <p:spPr>
          <a:xfrm>
            <a:off x="66543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{{icon2}}</a:t>
            </a:r>
            <a:endParaRPr sz="900">
              <a:solidFill>
                <a:schemeClr val="dk1"/>
              </a:solidFill>
            </a:endParaRPr>
          </a:p>
        </p:txBody>
      </p:sp>
      <p:sp>
        <p:nvSpPr>
          <p:cNvPr id="76" name="Google Shape;76;p13"/>
          <p:cNvSpPr txBox="1"/>
          <p:nvPr/>
        </p:nvSpPr>
        <p:spPr>
          <a:xfrm>
            <a:off x="72065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{{icon3}}</a:t>
            </a:r>
            <a:endParaRPr sz="900">
              <a:solidFill>
                <a:schemeClr val="dk1"/>
              </a:solidFill>
            </a:endParaRPr>
          </a:p>
        </p:txBody>
      </p:sp>
      <p:sp>
        <p:nvSpPr>
          <p:cNvPr id="77" name="Google Shape;77;p13"/>
          <p:cNvSpPr txBox="1"/>
          <p:nvPr/>
        </p:nvSpPr>
        <p:spPr>
          <a:xfrm>
            <a:off x="82884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{{icon5}}</a:t>
            </a:r>
            <a:endParaRPr sz="900">
              <a:solidFill>
                <a:schemeClr val="dk1"/>
              </a:solidFill>
            </a:endParaRPr>
          </a:p>
        </p:txBody>
      </p:sp>
      <p:sp>
        <p:nvSpPr>
          <p:cNvPr id="78" name="Google Shape;78;p13"/>
          <p:cNvSpPr txBox="1"/>
          <p:nvPr/>
        </p:nvSpPr>
        <p:spPr>
          <a:xfrm>
            <a:off x="77367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{{icon4}}</a:t>
            </a:r>
            <a:endParaRPr sz="900">
              <a:solidFill>
                <a:schemeClr val="dk1"/>
              </a:solidFill>
            </a:endParaRPr>
          </a:p>
        </p:txBody>
      </p:sp>
      <p:sp>
        <p:nvSpPr>
          <p:cNvPr id="79" name="Google Shape;79;p13"/>
          <p:cNvSpPr txBox="1"/>
          <p:nvPr/>
        </p:nvSpPr>
        <p:spPr>
          <a:xfrm>
            <a:off x="6124550" y="3255650"/>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Launch Date</a:t>
            </a:r>
            <a:endParaRPr sz="800">
              <a:solidFill>
                <a:schemeClr val="dk2"/>
              </a:solidFill>
            </a:endParaRPr>
          </a:p>
        </p:txBody>
      </p:sp>
      <p:sp>
        <p:nvSpPr>
          <p:cNvPr id="80" name="Google Shape;80;p13"/>
          <p:cNvSpPr txBox="1"/>
          <p:nvPr/>
        </p:nvSpPr>
        <p:spPr>
          <a:xfrm>
            <a:off x="6124550" y="344780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Comparative index</a:t>
            </a:r>
            <a:endParaRPr sz="800">
              <a:solidFill>
                <a:schemeClr val="dk2"/>
              </a:solidFill>
            </a:endParaRPr>
          </a:p>
        </p:txBody>
      </p:sp>
      <p:sp>
        <p:nvSpPr>
          <p:cNvPr id="81" name="Google Shape;81;p13"/>
          <p:cNvSpPr txBox="1"/>
          <p:nvPr/>
        </p:nvSpPr>
        <p:spPr>
          <a:xfrm>
            <a:off x="6124550" y="3653228"/>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a:t>
            </a:r>
            <a:endParaRPr sz="800">
              <a:solidFill>
                <a:schemeClr val="dk2"/>
              </a:solidFill>
            </a:endParaRPr>
          </a:p>
        </p:txBody>
      </p:sp>
      <p:sp>
        <p:nvSpPr>
          <p:cNvPr id="82" name="Google Shape;82;p13"/>
          <p:cNvSpPr txBox="1"/>
          <p:nvPr/>
        </p:nvSpPr>
        <p:spPr>
          <a:xfrm>
            <a:off x="6124550" y="3850917"/>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structure</a:t>
            </a:r>
            <a:endParaRPr sz="800">
              <a:solidFill>
                <a:schemeClr val="dk2"/>
              </a:solidFill>
            </a:endParaRPr>
          </a:p>
        </p:txBody>
      </p:sp>
      <p:sp>
        <p:nvSpPr>
          <p:cNvPr id="83" name="Google Shape;83;p13"/>
          <p:cNvSpPr txBox="1"/>
          <p:nvPr/>
        </p:nvSpPr>
        <p:spPr>
          <a:xfrm>
            <a:off x="6124550" y="4056343"/>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size</a:t>
            </a:r>
            <a:endParaRPr sz="800">
              <a:solidFill>
                <a:schemeClr val="dk2"/>
              </a:solidFill>
            </a:endParaRPr>
          </a:p>
        </p:txBody>
      </p:sp>
      <p:sp>
        <p:nvSpPr>
          <p:cNvPr id="84" name="Google Shape;84;p13"/>
          <p:cNvSpPr txBox="1"/>
          <p:nvPr/>
        </p:nvSpPr>
        <p:spPr>
          <a:xfrm>
            <a:off x="6124550" y="4248495"/>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OCF</a:t>
            </a:r>
            <a:endParaRPr sz="800">
              <a:solidFill>
                <a:schemeClr val="dk2"/>
              </a:solidFill>
            </a:endParaRPr>
          </a:p>
        </p:txBody>
      </p:sp>
      <p:sp>
        <p:nvSpPr>
          <p:cNvPr id="85" name="Google Shape;85;p13"/>
          <p:cNvSpPr txBox="1"/>
          <p:nvPr/>
        </p:nvSpPr>
        <p:spPr>
          <a:xfrm>
            <a:off x="6124550" y="445392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ISIN</a:t>
            </a:r>
            <a:endParaRPr sz="800">
              <a:solidFill>
                <a:schemeClr val="dk2"/>
              </a:solidFill>
            </a:endParaRPr>
          </a:p>
        </p:txBody>
      </p:sp>
      <p:sp>
        <p:nvSpPr>
          <p:cNvPr id="86" name="Google Shape;86;p13"/>
          <p:cNvSpPr txBox="1"/>
          <p:nvPr/>
        </p:nvSpPr>
        <p:spPr>
          <a:xfrm>
            <a:off x="6124550" y="4646072"/>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SENDOL</a:t>
            </a:r>
            <a:endParaRPr sz="800">
              <a:solidFill>
                <a:schemeClr val="dk2"/>
              </a:solidFill>
            </a:endParaRPr>
          </a:p>
        </p:txBody>
      </p:sp>
      <p:sp>
        <p:nvSpPr>
          <p:cNvPr id="87" name="Google Shape;87;p13"/>
          <p:cNvSpPr txBox="1"/>
          <p:nvPr/>
        </p:nvSpPr>
        <p:spPr>
          <a:xfrm>
            <a:off x="7684725" y="96618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50</a:t>
            </a:r>
            <a:endParaRPr sz="800">
              <a:solidFill>
                <a:schemeClr val="dk2"/>
              </a:solidFill>
            </a:endParaRPr>
          </a:p>
        </p:txBody>
      </p:sp>
      <p:sp>
        <p:nvSpPr>
          <p:cNvPr id="88" name="Google Shape;88;p13"/>
          <p:cNvSpPr txBox="1"/>
          <p:nvPr/>
        </p:nvSpPr>
        <p:spPr>
          <a:xfrm>
            <a:off x="7684725" y="117161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10%</a:t>
            </a:r>
            <a:endParaRPr sz="800">
              <a:solidFill>
                <a:schemeClr val="dk2"/>
              </a:solidFill>
            </a:endParaRPr>
          </a:p>
        </p:txBody>
      </p:sp>
      <p:sp>
        <p:nvSpPr>
          <p:cNvPr id="89" name="Google Shape;89;p13"/>
          <p:cNvSpPr txBox="1"/>
          <p:nvPr/>
        </p:nvSpPr>
        <p:spPr>
          <a:xfrm>
            <a:off x="7684725" y="136376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a:t>
            </a:r>
            <a:endParaRPr sz="800">
              <a:solidFill>
                <a:schemeClr val="dk2"/>
              </a:solidFill>
            </a:endParaRPr>
          </a:p>
        </p:txBody>
      </p:sp>
      <p:sp>
        <p:nvSpPr>
          <p:cNvPr id="90" name="Google Shape;90;p13"/>
          <p:cNvSpPr txBox="1"/>
          <p:nvPr/>
        </p:nvSpPr>
        <p:spPr>
          <a:xfrm>
            <a:off x="7684725" y="156919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30%</a:t>
            </a:r>
            <a:endParaRPr sz="800">
              <a:solidFill>
                <a:schemeClr val="dk2"/>
              </a:solidFill>
            </a:endParaRPr>
          </a:p>
        </p:txBody>
      </p:sp>
      <p:sp>
        <p:nvSpPr>
          <p:cNvPr id="91" name="Google Shape;91;p13"/>
          <p:cNvSpPr txBox="1"/>
          <p:nvPr/>
        </p:nvSpPr>
        <p:spPr>
          <a:xfrm>
            <a:off x="7684725" y="176688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a:t>
            </a:r>
            <a:endParaRPr sz="800">
              <a:solidFill>
                <a:schemeClr val="dk2"/>
              </a:solidFill>
            </a:endParaRPr>
          </a:p>
        </p:txBody>
      </p:sp>
      <p:sp>
        <p:nvSpPr>
          <p:cNvPr id="92" name="Google Shape;92;p13"/>
          <p:cNvSpPr txBox="1"/>
          <p:nvPr/>
        </p:nvSpPr>
        <p:spPr>
          <a:xfrm>
            <a:off x="7684725" y="197230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a:t>
            </a:r>
            <a:endParaRPr sz="800">
              <a:solidFill>
                <a:schemeClr val="dk2"/>
              </a:solidFill>
            </a:endParaRPr>
          </a:p>
        </p:txBody>
      </p:sp>
      <p:sp>
        <p:nvSpPr>
          <p:cNvPr id="93" name="Google Shape;93;p13"/>
          <p:cNvSpPr txBox="1"/>
          <p:nvPr/>
        </p:nvSpPr>
        <p:spPr>
          <a:xfrm>
            <a:off x="7684725" y="216445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$1B</a:t>
            </a:r>
            <a:endParaRPr sz="800">
              <a:solidFill>
                <a:schemeClr val="dk2"/>
              </a:solidFill>
            </a:endParaRPr>
          </a:p>
        </p:txBody>
      </p:sp>
      <p:sp>
        <p:nvSpPr>
          <p:cNvPr id="94" name="Google Shape;94;p13"/>
          <p:cNvSpPr txBox="1"/>
          <p:nvPr/>
        </p:nvSpPr>
        <p:spPr>
          <a:xfrm>
            <a:off x="7684725" y="236988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30%</a:t>
            </a:r>
            <a:endParaRPr sz="800">
              <a:solidFill>
                <a:schemeClr val="dk2"/>
              </a:solidFill>
            </a:endParaRPr>
          </a:p>
        </p:txBody>
      </p:sp>
      <p:sp>
        <p:nvSpPr>
          <p:cNvPr id="95" name="Google Shape;95;p13"/>
          <p:cNvSpPr txBox="1"/>
          <p:nvPr/>
        </p:nvSpPr>
        <p:spPr>
          <a:xfrm>
            <a:off x="7684725" y="256203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a:t>
            </a:r>
            <a:endParaRPr sz="800">
              <a:solidFill>
                <a:schemeClr val="dk2"/>
              </a:solidFill>
            </a:endParaRPr>
          </a:p>
        </p:txBody>
      </p:sp>
      <p:sp>
        <p:nvSpPr>
          <p:cNvPr id="96" name="Google Shape;96;p13"/>
          <p:cNvSpPr txBox="1"/>
          <p:nvPr/>
        </p:nvSpPr>
        <p:spPr>
          <a:xfrm>
            <a:off x="7684725" y="276746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Growth</a:t>
            </a:r>
            <a:endParaRPr sz="800">
              <a:solidFill>
                <a:schemeClr val="dk2"/>
              </a:solidFill>
            </a:endParaRPr>
          </a:p>
        </p:txBody>
      </p:sp>
      <p:sp>
        <p:nvSpPr>
          <p:cNvPr id="97" name="Google Shape;97;p13"/>
          <p:cNvSpPr txBox="1"/>
          <p:nvPr/>
        </p:nvSpPr>
        <p:spPr>
          <a:xfrm>
            <a:off x="7414250" y="3255600"/>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2010-01-01</a:t>
            </a:r>
            <a:endParaRPr sz="800">
              <a:solidFill>
                <a:schemeClr val="dk2"/>
              </a:solidFill>
            </a:endParaRPr>
          </a:p>
        </p:txBody>
      </p:sp>
      <p:sp>
        <p:nvSpPr>
          <p:cNvPr id="98" name="Google Shape;98;p13"/>
          <p:cNvSpPr txBox="1"/>
          <p:nvPr/>
        </p:nvSpPr>
        <p:spPr>
          <a:xfrm>
            <a:off x="7414250" y="3447752"/>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MSCI World Index</a:t>
            </a:r>
            <a:endParaRPr sz="800">
              <a:solidFill>
                <a:schemeClr val="dk2"/>
              </a:solidFill>
            </a:endParaRPr>
          </a:p>
        </p:txBody>
      </p:sp>
      <p:sp>
        <p:nvSpPr>
          <p:cNvPr id="99" name="Google Shape;99;p13"/>
          <p:cNvSpPr txBox="1"/>
          <p:nvPr/>
        </p:nvSpPr>
        <p:spPr>
          <a:xfrm>
            <a:off x="7414250" y="3653179"/>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Technology</a:t>
            </a:r>
            <a:endParaRPr sz="800">
              <a:solidFill>
                <a:schemeClr val="dk2"/>
              </a:solidFill>
            </a:endParaRPr>
          </a:p>
        </p:txBody>
      </p:sp>
      <p:sp>
        <p:nvSpPr>
          <p:cNvPr id="100" name="Google Shape;100;p13"/>
          <p:cNvSpPr txBox="1"/>
          <p:nvPr/>
        </p:nvSpPr>
        <p:spPr>
          <a:xfrm>
            <a:off x="7414250" y="3850868"/>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Open-ended</a:t>
            </a:r>
            <a:endParaRPr sz="800">
              <a:solidFill>
                <a:schemeClr val="dk2"/>
              </a:solidFill>
            </a:endParaRPr>
          </a:p>
        </p:txBody>
      </p:sp>
      <p:sp>
        <p:nvSpPr>
          <p:cNvPr id="101" name="Google Shape;101;p13"/>
          <p:cNvSpPr txBox="1"/>
          <p:nvPr/>
        </p:nvSpPr>
        <p:spPr>
          <a:xfrm>
            <a:off x="7414250" y="405629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$500M</a:t>
            </a:r>
            <a:endParaRPr sz="800">
              <a:solidFill>
                <a:schemeClr val="dk2"/>
              </a:solidFill>
            </a:endParaRPr>
          </a:p>
        </p:txBody>
      </p:sp>
      <p:sp>
        <p:nvSpPr>
          <p:cNvPr id="102" name="Google Shape;102;p13"/>
          <p:cNvSpPr txBox="1"/>
          <p:nvPr/>
        </p:nvSpPr>
        <p:spPr>
          <a:xfrm>
            <a:off x="7414250" y="4248446"/>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1.5%</a:t>
            </a:r>
            <a:endParaRPr sz="800">
              <a:solidFill>
                <a:schemeClr val="dk2"/>
              </a:solidFill>
            </a:endParaRPr>
          </a:p>
        </p:txBody>
      </p:sp>
      <p:sp>
        <p:nvSpPr>
          <p:cNvPr id="103" name="Google Shape;103;p13"/>
          <p:cNvSpPr txBox="1"/>
          <p:nvPr/>
        </p:nvSpPr>
        <p:spPr>
          <a:xfrm>
            <a:off x="7414250" y="4453873"/>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US1234567890</a:t>
            </a:r>
            <a:endParaRPr sz="800">
              <a:solidFill>
                <a:schemeClr val="dk2"/>
              </a:solidFill>
            </a:endParaRPr>
          </a:p>
        </p:txBody>
      </p:sp>
      <p:sp>
        <p:nvSpPr>
          <p:cNvPr id="104" name="Google Shape;104;p13"/>
          <p:cNvSpPr txBox="1"/>
          <p:nvPr/>
        </p:nvSpPr>
        <p:spPr>
          <a:xfrm>
            <a:off x="7414250" y="464602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USD</a:t>
            </a:r>
            <a:endParaRPr sz="800">
              <a:solidFill>
                <a:schemeClr val="dk2"/>
              </a:solidFill>
            </a:endParaRPr>
          </a:p>
        </p:txBody>
      </p:sp>
      <p:sp>
        <p:nvSpPr>
          <p:cNvPr id="105" name="Google Shape;105;p13"/>
          <p:cNvSpPr txBox="1"/>
          <p:nvPr/>
        </p:nvSpPr>
        <p:spPr>
          <a:xfrm>
            <a:off x="199325" y="1040325"/>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{{pm1}}</a:t>
            </a:r>
            <a:endParaRPr sz="900">
              <a:solidFill>
                <a:schemeClr val="dk1"/>
              </a:solidFill>
            </a:endParaRPr>
          </a:p>
        </p:txBody>
      </p:sp>
      <p:sp>
        <p:nvSpPr>
          <p:cNvPr id="106" name="Google Shape;106;p13"/>
          <p:cNvSpPr txBox="1"/>
          <p:nvPr/>
        </p:nvSpPr>
        <p:spPr>
          <a:xfrm>
            <a:off x="1643275" y="2041875"/>
            <a:ext cx="14724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Bob Johnson
Co-Portfolio Manager
Tenure: 5 years
Experience: 10 years in investment management
Based in: London, UK
Education: MSc Finance, London School of Economics</a:t>
            </a:r>
            <a:endParaRPr sz="800">
              <a:solidFill>
                <a:schemeClr val="dk2"/>
              </a:solidFill>
            </a:endParaRPr>
          </a:p>
        </p:txBody>
      </p:sp>
      <p:sp>
        <p:nvSpPr>
          <p:cNvPr id="107" name="Google Shape;107;p13"/>
          <p:cNvSpPr txBox="1"/>
          <p:nvPr/>
        </p:nvSpPr>
        <p:spPr>
          <a:xfrm>
            <a:off x="199325" y="2040838"/>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{{pm2}}</a:t>
            </a:r>
            <a:endParaRPr sz="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