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Override PartName="/ppt/slides/slide2.xml" ContentType="application/vnd.openxmlformats-officedocument.presentationml.slide+xml"/>
  <Override PartName="/ppt/notesSlides/notesSlide2.xml" ContentType="application/vnd.openxmlformats-officedocument.presentationml.notesSl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Masters/slideMaster2.xml" ContentType="application/vnd.openxmlformats-officedocument.presentationml.slideMaster+xml"/>
  <Override PartName="/ppt/theme/theme3.xml" ContentType="application/vnd.openxmlformats-officedocument.theme+xml"/>
  <Override PartName="/ppt/slides/slide3.xml" ContentType="application/vnd.openxmlformats-officedocument.presentationml.slide+xml"/>
  <Override PartName="/ppt/notesSlides/notesSlide3.xml" ContentType="application/vnd.openxmlformats-officedocument.presentationml.notesSl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Masters/slideMaster3.xml" ContentType="application/vnd.openxmlformats-officedocument.presentationml.slideMaster+xml"/>
  <Override PartName="/ppt/theme/theme4.xml" ContentType="application/vnd.openxmlformats-officedocument.theme+xml"/>
  <Override PartName="/ppt/slides/slide4.xml" ContentType="application/vnd.openxmlformats-officedocument.presentationml.slide+xml"/>
  <Override PartName="/ppt/notesSlides/notesSlide4.xml" ContentType="application/vnd.openxmlformats-officedocument.presentationml.notesSl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Masters/slideMaster4.xml" ContentType="application/vnd.openxmlformats-officedocument.presentationml.slideMaster+xml"/>
  <Override PartName="/ppt/theme/theme5.xml" ContentType="application/vnd.openxmlformats-officedocument.them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r:id="rId19-created" id="2147483671"/>
    <p:sldMasterId r:id="rId32-created" id="2147483683"/>
    <p:sldMasterId r:id="rId45-created" id="2147483695"/>
  </p:sldMasterIdLst>
  <p:notesMasterIdLst>
    <p:notesMasterId r:id="rId5"/>
  </p:notesMasterIdLst>
  <p:sldIdLst>
    <p:sldId r:id="rId7-created" id="256"/>
    <p:sldId r:id="rId20-created" id="257"/>
    <p:sldId r:id="rId33-created" id="258"/>
    <p:sldId r:id="rId46-created" id="259"/>
    <p:sldId r:id="rId47-created" id="26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created" Type="http://schemas.openxmlformats.org/officeDocument/2006/relationships/slide" Target="slides/slide2.xml"/><Relationship Id="rId8-created" Type="http://schemas.openxmlformats.org/officeDocument/2006/relationships/slideLayout" Target="slideLayouts/slideLayout12.xml"/><Relationship Id="rId9-created" Type="http://schemas.openxmlformats.org/officeDocument/2006/relationships/slideLayout" Target="slideLayouts/slideLayout13.xml"/><Relationship Id="rId10-created" Type="http://schemas.openxmlformats.org/officeDocument/2006/relationships/slideLayout" Target="slideLayouts/slideLayout14.xml"/><Relationship Id="rId11-created" Type="http://schemas.openxmlformats.org/officeDocument/2006/relationships/slideLayout" Target="slideLayouts/slideLayout15.xml"/><Relationship Id="rId12-created" Type="http://schemas.openxmlformats.org/officeDocument/2006/relationships/slideLayout" Target="slideLayouts/slideLayout16.xml"/><Relationship Id="rId13-created" Type="http://schemas.openxmlformats.org/officeDocument/2006/relationships/slideLayout" Target="slideLayouts/slideLayout17.xml"/><Relationship Id="rId14-created" Type="http://schemas.openxmlformats.org/officeDocument/2006/relationships/slideLayout" Target="slideLayouts/slideLayout18.xml"/><Relationship Id="rId15-created" Type="http://schemas.openxmlformats.org/officeDocument/2006/relationships/slideLayout" Target="slideLayouts/slideLayout19.xml"/><Relationship Id="rId16-created" Type="http://schemas.openxmlformats.org/officeDocument/2006/relationships/slideLayout" Target="slideLayouts/slideLayout20.xml"/><Relationship Id="rId17-created" Type="http://schemas.openxmlformats.org/officeDocument/2006/relationships/slideLayout" Target="slideLayouts/slideLayout21.xml"/><Relationship Id="rId18-created" Type="http://schemas.openxmlformats.org/officeDocument/2006/relationships/slideLayout" Target="slideLayouts/slideLayout22.xml"/><Relationship Id="rId19-created" Type="http://schemas.openxmlformats.org/officeDocument/2006/relationships/slideMaster" Target="slideMasters/slideMaster2.xml"/><Relationship Id="rId20-created" Type="http://schemas.openxmlformats.org/officeDocument/2006/relationships/slide" Target="slides/slide3.xml"/><Relationship Id="rId21-created" Type="http://schemas.openxmlformats.org/officeDocument/2006/relationships/slideLayout" Target="slideLayouts/slideLayout23.xml"/><Relationship Id="rId22-created" Type="http://schemas.openxmlformats.org/officeDocument/2006/relationships/slideLayout" Target="slideLayouts/slideLayout24.xml"/><Relationship Id="rId23-created" Type="http://schemas.openxmlformats.org/officeDocument/2006/relationships/slideLayout" Target="slideLayouts/slideLayout25.xml"/><Relationship Id="rId24-created" Type="http://schemas.openxmlformats.org/officeDocument/2006/relationships/slideLayout" Target="slideLayouts/slideLayout26.xml"/><Relationship Id="rId25-created" Type="http://schemas.openxmlformats.org/officeDocument/2006/relationships/slideLayout" Target="slideLayouts/slideLayout27.xml"/><Relationship Id="rId26-created" Type="http://schemas.openxmlformats.org/officeDocument/2006/relationships/slideLayout" Target="slideLayouts/slideLayout28.xml"/><Relationship Id="rId27-created" Type="http://schemas.openxmlformats.org/officeDocument/2006/relationships/slideLayout" Target="slideLayouts/slideLayout29.xml"/><Relationship Id="rId28-created" Type="http://schemas.openxmlformats.org/officeDocument/2006/relationships/slideLayout" Target="slideLayouts/slideLayout30.xml"/><Relationship Id="rId29-created" Type="http://schemas.openxmlformats.org/officeDocument/2006/relationships/slideLayout" Target="slideLayouts/slideLayout31.xml"/><Relationship Id="rId30-created" Type="http://schemas.openxmlformats.org/officeDocument/2006/relationships/slideLayout" Target="slideLayouts/slideLayout32.xml"/><Relationship Id="rId31-created" Type="http://schemas.openxmlformats.org/officeDocument/2006/relationships/slideLayout" Target="slideLayouts/slideLayout33.xml"/><Relationship Id="rId32-created" Type="http://schemas.openxmlformats.org/officeDocument/2006/relationships/slideMaster" Target="slideMasters/slideMaster3.xml"/><Relationship Id="rId33-created" Type="http://schemas.openxmlformats.org/officeDocument/2006/relationships/slide" Target="slides/slide4.xml"/><Relationship Id="rId34-created" Type="http://schemas.openxmlformats.org/officeDocument/2006/relationships/slideLayout" Target="slideLayouts/slideLayout34.xml"/><Relationship Id="rId35-created" Type="http://schemas.openxmlformats.org/officeDocument/2006/relationships/slideLayout" Target="slideLayouts/slideLayout35.xml"/><Relationship Id="rId36-created" Type="http://schemas.openxmlformats.org/officeDocument/2006/relationships/slideLayout" Target="slideLayouts/slideLayout36.xml"/><Relationship Id="rId37-created" Type="http://schemas.openxmlformats.org/officeDocument/2006/relationships/slideLayout" Target="slideLayouts/slideLayout37.xml"/><Relationship Id="rId38-created" Type="http://schemas.openxmlformats.org/officeDocument/2006/relationships/slideLayout" Target="slideLayouts/slideLayout38.xml"/><Relationship Id="rId39-created" Type="http://schemas.openxmlformats.org/officeDocument/2006/relationships/slideLayout" Target="slideLayouts/slideLayout39.xml"/><Relationship Id="rId40-created" Type="http://schemas.openxmlformats.org/officeDocument/2006/relationships/slideLayout" Target="slideLayouts/slideLayout40.xml"/><Relationship Id="rId41-created" Type="http://schemas.openxmlformats.org/officeDocument/2006/relationships/slideLayout" Target="slideLayouts/slideLayout41.xml"/><Relationship Id="rId42-created" Type="http://schemas.openxmlformats.org/officeDocument/2006/relationships/slideLayout" Target="slideLayouts/slideLayout42.xml"/><Relationship Id="rId43-created" Type="http://schemas.openxmlformats.org/officeDocument/2006/relationships/slideLayout" Target="slideLayouts/slideLayout43.xml"/><Relationship Id="rId44-created" Type="http://schemas.openxmlformats.org/officeDocument/2006/relationships/slideLayout" Target="slideLayouts/slideLayout44.xml"/><Relationship Id="rId45-created" Type="http://schemas.openxmlformats.org/officeDocument/2006/relationships/slideMaster" Target="slideMasters/slideMaster4.xml"/><Relationship Id="rId46-created" Type="http://schemas.openxmlformats.org/officeDocument/2006/relationships/slide" Target="slides/slide5.xml"/><Relationship Id="rId47-created"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16.xml"/><Relationship Id="rId10" Type="http://schemas.openxmlformats.org/officeDocument/2006/relationships/slideLayout" Target="../slideLayouts/slideLayout17.xml"/><Relationship Id="rId12" Type="http://schemas.openxmlformats.org/officeDocument/2006/relationships/theme" Target="../theme/theme3.xml"/><Relationship Id="rId9"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27.xml"/><Relationship Id="rId10" Type="http://schemas.openxmlformats.org/officeDocument/2006/relationships/slideLayout" Target="../slideLayouts/slideLayout28.xml"/><Relationship Id="rId12" Type="http://schemas.openxmlformats.org/officeDocument/2006/relationships/theme" Target="../theme/theme4.xml"/><Relationship Id="rId9"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38.xml"/><Relationship Id="rId10" Type="http://schemas.openxmlformats.org/officeDocument/2006/relationships/slideLayout" Target="../slideLayouts/slideLayout39.xml"/><Relationship Id="rId12" Type="http://schemas.openxmlformats.org/officeDocument/2006/relationships/theme" Target="../theme/theme5.xml"/><Relationship Id="rId9"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143525" y="759800"/>
            <a:ext cx="7845300" cy="3489600"/>
          </a:xfrm>
          <a:prstGeom prst="parallelogram">
            <a:avLst>
              <a:gd fmla="val 25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a:off x="3701775" y="2039725"/>
            <a:ext cx="47001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Centralised Buy List and Focus Funds</a:t>
            </a:r>
            <a:endParaRPr sz="1800">
              <a:solidFill>
                <a:schemeClr val="dk2"/>
              </a:solidFill>
            </a:endParaRPr>
          </a:p>
        </p:txBody>
      </p:sp>
      <p:sp>
        <p:nvSpPr>
          <p:cNvPr id="56" name="Google Shape;56;p13"/>
          <p:cNvSpPr txBox="1"/>
          <p:nvPr/>
        </p:nvSpPr>
        <p:spPr>
          <a:xfrm>
            <a:off x="3986700" y="2430675"/>
            <a:ext cx="47001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{{date}}</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143525" y="759800"/>
            <a:ext cx="7845300" cy="3489600"/>
          </a:xfrm>
          <a:prstGeom prst="parallelogram">
            <a:avLst>
              <a:gd fmla="val 25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a:off x="3701775" y="2039725"/>
            <a:ext cx="47001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Centralised Buy List and Focus Funds</a:t>
            </a:r>
            <a:endParaRPr sz="1800">
              <a:solidFill>
                <a:schemeClr val="dk2"/>
              </a:solidFill>
            </a:endParaRPr>
          </a:p>
        </p:txBody>
      </p:sp>
      <p:sp>
        <p:nvSpPr>
          <p:cNvPr id="56" name="Google Shape;56;p13"/>
          <p:cNvSpPr txBox="1"/>
          <p:nvPr/>
        </p:nvSpPr>
        <p:spPr>
          <a:xfrm>
            <a:off x="3986700" y="2430675"/>
            <a:ext cx="47001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2023-09-15</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3025" y="44200"/>
            <a:ext cx="37371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Emerging Markets Growth Fund</a:t>
            </a:r>
            <a:endParaRPr sz="1600">
              <a:solidFill>
                <a:srgbClr val="000000"/>
              </a:solidFill>
            </a:endParaRPr>
          </a:p>
        </p:txBody>
      </p:sp>
      <p:sp>
        <p:nvSpPr>
          <p:cNvPr id="55" name="Google Shape;55;p13"/>
          <p:cNvSpPr txBox="1"/>
          <p:nvPr/>
        </p:nvSpPr>
        <p:spPr>
          <a:xfrm>
            <a:off x="53025" y="326900"/>
            <a:ext cx="3737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Quarterly Performance &amp; Positioning Review</a:t>
            </a:r>
            <a:endParaRPr sz="1200">
              <a:solidFill>
                <a:srgbClr val="000000"/>
              </a:solidFill>
            </a:endParaRPr>
          </a:p>
        </p:txBody>
      </p:sp>
      <p:sp>
        <p:nvSpPr>
          <p:cNvPr id="56" name="Google Shape;56;p13"/>
          <p:cNvSpPr txBox="1"/>
          <p:nvPr/>
        </p:nvSpPr>
        <p:spPr>
          <a:xfrm>
            <a:off x="53025" y="871375"/>
            <a:ext cx="89142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The Emerging Markets Growth Fund has achieved a 12% annualized return over the last five years, outperforming its benchmark in most periods. Our disciplined approach and local expertise have enabled us to navigate volatility and capitalize on secular growth trends in emerging markets. The fund’s performance is driven by a combination of top-down macroeconomic analysis and bottom-up stock selection, allowing us to identify companies with strong growth prospects and resilient business models. We have maintained a diversified portfolio, balancing exposure to established leaders and emerging innovators across Asia, Latin America, and EMEA. Our active risk management framework, including ongoing monitoring of portfolio risk metrics, has helped us manage downside risk and preserve capital during periods of market turbulence. ESG integration is a key component of our investment process, ensuring that we invest responsibly and align with the values of our investors. The fund’s strong track record has attracted significant inflows, contributing to growth in assets under management. We remain committed to delivering superior risk-adjusted returns and adapting our strategy to evolving market conditions, making the Emerging Markets Growth Fund a compelling choice for investors seeking exposure to high-growth regions.</a:t>
            </a:r>
            <a:endParaRPr sz="800">
              <a:solidFill>
                <a:srgbClr val="595959"/>
              </a:solidFill>
            </a:endParaRPr>
          </a:p>
        </p:txBody>
      </p:sp>
      <p:sp>
        <p:nvSpPr>
          <p:cNvPr id="57" name="Google Shape;57;p13"/>
          <p:cNvSpPr txBox="1"/>
          <p:nvPr/>
        </p:nvSpPr>
        <p:spPr>
          <a:xfrm>
            <a:off x="53025" y="680300"/>
            <a:ext cx="16080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accent1"/>
                </a:solidFill>
              </a:rPr>
              <a:t>Fund Performance</a:t>
            </a:r>
            <a:endParaRPr b="1" sz="800">
              <a:solidFill>
                <a:schemeClr val="accent1"/>
              </a:solidFill>
            </a:endParaRPr>
          </a:p>
        </p:txBody>
      </p:sp>
      <p:sp>
        <p:nvSpPr>
          <p:cNvPr id="58" name="Google Shape;58;p13"/>
          <p:cNvSpPr txBox="1"/>
          <p:nvPr/>
        </p:nvSpPr>
        <p:spPr>
          <a:xfrm>
            <a:off x="53025" y="2430450"/>
            <a:ext cx="16080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accent1"/>
                </a:solidFill>
              </a:rPr>
              <a:t>Fund Positioning</a:t>
            </a:r>
            <a:endParaRPr b="1" sz="800">
              <a:solidFill>
                <a:schemeClr val="accent1"/>
              </a:solidFill>
            </a:endParaRPr>
          </a:p>
        </p:txBody>
      </p:sp>
      <p:sp>
        <p:nvSpPr>
          <p:cNvPr id="59" name="Google Shape;59;p13"/>
          <p:cNvSpPr txBox="1"/>
          <p:nvPr/>
        </p:nvSpPr>
        <p:spPr>
          <a:xfrm>
            <a:off x="53025" y="2651350"/>
            <a:ext cx="8967300" cy="20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We maintain a diversified portfolio with a tilt towards technology and consumer sectors, reflecting the rising middle class and digital adoption in emerging economies. Our positioning is informed by a combination of macroeconomic analysis and local market insights, allowing us to identify companies with strong growth potential and sustainable business models. We actively manage sector and country exposures to capture opportunities and mitigate risks, with a focus on companies benefiting from demographic trends, economic reforms, and technological innovation. ESG integration is central to our process, ensuring responsible investing and long-term value creation. We overweight sectors such as technology, consumer goods, and financials, while maintaining selective exposure to healthcare and industrials. Our portfolio is balanced between established market leaders and emerging innovators, providing stability and upside potential. Active risk management and ongoing monitoring of portfolio holdings enable us to respond quickly to changing market conditions and capitalize on new opportunities. The Emerging Markets Growth Fund is well-positioned to benefit from the continued growth and transformation of emerging economies, offering investors access to some of the world’s most dynamic markets.</a:t>
            </a:r>
            <a:endParaRPr sz="800">
              <a:solidFill>
                <a:srgbClr val="59595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3025" y="44200"/>
            <a:ext cx="37371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Emerging Markets Growth Fund</a:t>
            </a:r>
            <a:endParaRPr sz="1600">
              <a:solidFill>
                <a:schemeClr val="dk1"/>
              </a:solidFill>
            </a:endParaRPr>
          </a:p>
        </p:txBody>
      </p:sp>
      <p:sp>
        <p:nvSpPr>
          <p:cNvPr id="55" name="Google Shape;55;p13"/>
          <p:cNvSpPr txBox="1"/>
          <p:nvPr/>
        </p:nvSpPr>
        <p:spPr>
          <a:xfrm>
            <a:off x="53025" y="326900"/>
            <a:ext cx="3737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Strategy Overview</a:t>
            </a:r>
            <a:endParaRPr sz="1200">
              <a:solidFill>
                <a:schemeClr val="dk1"/>
              </a:solidFill>
            </a:endParaRPr>
          </a:p>
        </p:txBody>
      </p:sp>
      <p:sp>
        <p:nvSpPr>
          <p:cNvPr id="56" name="Google Shape;56;p13"/>
          <p:cNvSpPr txBox="1"/>
          <p:nvPr/>
        </p:nvSpPr>
        <p:spPr>
          <a:xfrm>
            <a:off x="612455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{{icon1}}</a:t>
            </a:r>
            <a:endParaRPr sz="900">
              <a:solidFill>
                <a:schemeClr val="dk1"/>
              </a:solidFill>
            </a:endParaRPr>
          </a:p>
        </p:txBody>
      </p:sp>
      <p:sp>
        <p:nvSpPr>
          <p:cNvPr id="57" name="Google Shape;57;p13"/>
          <p:cNvSpPr/>
          <p:nvPr/>
        </p:nvSpPr>
        <p:spPr>
          <a:xfrm>
            <a:off x="176663" y="74210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Portfolio Manager(s)</a:t>
            </a:r>
            <a:endParaRPr sz="1100">
              <a:solidFill>
                <a:schemeClr val="lt1"/>
              </a:solidFill>
            </a:endParaRPr>
          </a:p>
        </p:txBody>
      </p:sp>
      <p:sp>
        <p:nvSpPr>
          <p:cNvPr id="58" name="Google Shape;58;p13"/>
          <p:cNvSpPr/>
          <p:nvPr/>
        </p:nvSpPr>
        <p:spPr>
          <a:xfrm>
            <a:off x="6124547" y="74210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Typical Portfolio Characteristics</a:t>
            </a:r>
            <a:endParaRPr sz="1100">
              <a:solidFill>
                <a:schemeClr val="lt1"/>
              </a:solidFill>
            </a:endParaRPr>
          </a:p>
        </p:txBody>
      </p:sp>
      <p:sp>
        <p:nvSpPr>
          <p:cNvPr id="59" name="Google Shape;59;p13"/>
          <p:cNvSpPr/>
          <p:nvPr/>
        </p:nvSpPr>
        <p:spPr>
          <a:xfrm>
            <a:off x="3150605" y="74210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Investment</a:t>
            </a:r>
            <a:r>
              <a:rPr lang="en" sz="1100">
                <a:solidFill>
                  <a:schemeClr val="lt1"/>
                </a:solidFill>
              </a:rPr>
              <a:t> Approach</a:t>
            </a:r>
            <a:endParaRPr sz="1100">
              <a:solidFill>
                <a:schemeClr val="lt1"/>
              </a:solidFill>
            </a:endParaRPr>
          </a:p>
        </p:txBody>
      </p:sp>
      <p:sp>
        <p:nvSpPr>
          <p:cNvPr id="60" name="Google Shape;60;p13"/>
          <p:cNvSpPr/>
          <p:nvPr/>
        </p:nvSpPr>
        <p:spPr>
          <a:xfrm>
            <a:off x="176663" y="3041350"/>
            <a:ext cx="58167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Overview</a:t>
            </a:r>
            <a:endParaRPr sz="1100">
              <a:solidFill>
                <a:schemeClr val="lt1"/>
              </a:solidFill>
            </a:endParaRPr>
          </a:p>
        </p:txBody>
      </p:sp>
      <p:sp>
        <p:nvSpPr>
          <p:cNvPr id="61" name="Google Shape;61;p13"/>
          <p:cNvSpPr/>
          <p:nvPr/>
        </p:nvSpPr>
        <p:spPr>
          <a:xfrm>
            <a:off x="6124550" y="304135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Fund Basics</a:t>
            </a:r>
            <a:endParaRPr sz="1100">
              <a:solidFill>
                <a:schemeClr val="lt1"/>
              </a:solidFill>
            </a:endParaRPr>
          </a:p>
        </p:txBody>
      </p:sp>
      <p:sp>
        <p:nvSpPr>
          <p:cNvPr id="62" name="Google Shape;62;p13"/>
          <p:cNvSpPr txBox="1"/>
          <p:nvPr/>
        </p:nvSpPr>
        <p:spPr>
          <a:xfrm>
            <a:off x="1643275" y="1042400"/>
            <a:ext cx="1376100" cy="8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Carlos Mendes
Lead Portfolio Manager
Tenure: 10 years
Experience: 18 years in emerging markets
Based in: São Paulo, Brazil
Education: MBA, INSEAD</a:t>
            </a:r>
            <a:endParaRPr sz="800">
              <a:solidFill>
                <a:schemeClr val="dk2"/>
              </a:solidFill>
            </a:endParaRPr>
          </a:p>
        </p:txBody>
      </p:sp>
      <p:sp>
        <p:nvSpPr>
          <p:cNvPr id="63" name="Google Shape;63;p13"/>
          <p:cNvSpPr txBox="1"/>
          <p:nvPr/>
        </p:nvSpPr>
        <p:spPr>
          <a:xfrm>
            <a:off x="3195900" y="1086675"/>
            <a:ext cx="2797500" cy="17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We focus on high-growth companies in emerging economies, emphasizing sectors like consumer goods, technology, and financials. Our approach combines top-down macroeconomic analysis with bottom-up stock selection, leveraging local expertise and ESG integration to identify attractive opportunities and manage risks in dynamic markets.</a:t>
            </a:r>
            <a:endParaRPr sz="800">
              <a:solidFill>
                <a:schemeClr val="dk2"/>
              </a:solidFill>
            </a:endParaRPr>
          </a:p>
        </p:txBody>
      </p:sp>
      <p:sp>
        <p:nvSpPr>
          <p:cNvPr id="64" name="Google Shape;64;p13"/>
          <p:cNvSpPr txBox="1"/>
          <p:nvPr/>
        </p:nvSpPr>
        <p:spPr>
          <a:xfrm>
            <a:off x="199325" y="3402900"/>
            <a:ext cx="58167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The Emerging Markets Growth Fund is designed to capture the dynamic growth potential of emerging economies by investing in companies poised for expansion. Our strategy emphasizes sectors such as consumer goods, technology, and financials, where demographic trends and economic reforms are driving rapid change. We combine macroeconomic analysis with bottom-up stock selection to identify the most attractive opportunities across Asia, Latin America, and EMEA. The fund is managed by a team with deep local expertise, allowing us to navigate volatility and capitalize on secular growth trends. We maintain a diversified portfolio, balancing exposure to established leaders and emerging innovators. ESG integration is central to our process, ensuring responsible investing and long-term value creation. The Emerging Markets Growth Fund is suitable for investors seeking exposure to high-growth regions and companies benefiting from transformative economic shifts.</a:t>
            </a:r>
            <a:endParaRPr sz="800">
              <a:solidFill>
                <a:schemeClr val="dk2"/>
              </a:solidFill>
            </a:endParaRPr>
          </a:p>
        </p:txBody>
      </p:sp>
      <p:sp>
        <p:nvSpPr>
          <p:cNvPr id="65" name="Google Shape;65;p13"/>
          <p:cNvSpPr txBox="1"/>
          <p:nvPr/>
        </p:nvSpPr>
        <p:spPr>
          <a:xfrm>
            <a:off x="6124550" y="966200"/>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Number of stocks</a:t>
            </a:r>
            <a:endParaRPr sz="800">
              <a:solidFill>
                <a:schemeClr val="dk2"/>
              </a:solidFill>
            </a:endParaRPr>
          </a:p>
        </p:txBody>
      </p:sp>
      <p:sp>
        <p:nvSpPr>
          <p:cNvPr id="66" name="Google Shape;66;p13"/>
          <p:cNvSpPr txBox="1"/>
          <p:nvPr/>
        </p:nvSpPr>
        <p:spPr>
          <a:xfrm>
            <a:off x="6124550" y="1171626"/>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Stock limit</a:t>
            </a:r>
            <a:endParaRPr sz="800">
              <a:solidFill>
                <a:schemeClr val="dk2"/>
              </a:solidFill>
            </a:endParaRPr>
          </a:p>
        </p:txBody>
      </p:sp>
      <p:sp>
        <p:nvSpPr>
          <p:cNvPr id="67" name="Google Shape;67;p13"/>
          <p:cNvSpPr txBox="1"/>
          <p:nvPr/>
        </p:nvSpPr>
        <p:spPr>
          <a:xfrm>
            <a:off x="6124550" y="136377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Sector limit</a:t>
            </a:r>
            <a:endParaRPr sz="800">
              <a:solidFill>
                <a:schemeClr val="dk2"/>
              </a:solidFill>
            </a:endParaRPr>
          </a:p>
        </p:txBody>
      </p:sp>
      <p:sp>
        <p:nvSpPr>
          <p:cNvPr id="68" name="Google Shape;68;p13"/>
          <p:cNvSpPr txBox="1"/>
          <p:nvPr/>
        </p:nvSpPr>
        <p:spPr>
          <a:xfrm>
            <a:off x="6124550" y="1569204"/>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Country limit</a:t>
            </a:r>
            <a:endParaRPr sz="800">
              <a:solidFill>
                <a:schemeClr val="dk2"/>
              </a:solidFill>
            </a:endParaRPr>
          </a:p>
        </p:txBody>
      </p:sp>
      <p:sp>
        <p:nvSpPr>
          <p:cNvPr id="69" name="Google Shape;69;p13"/>
          <p:cNvSpPr txBox="1"/>
          <p:nvPr/>
        </p:nvSpPr>
        <p:spPr>
          <a:xfrm>
            <a:off x="6124550" y="1766893"/>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Risk – Active Money</a:t>
            </a:r>
            <a:endParaRPr sz="800">
              <a:solidFill>
                <a:schemeClr val="dk2"/>
              </a:solidFill>
            </a:endParaRPr>
          </a:p>
        </p:txBody>
      </p:sp>
      <p:sp>
        <p:nvSpPr>
          <p:cNvPr id="70" name="Google Shape;70;p13"/>
          <p:cNvSpPr txBox="1"/>
          <p:nvPr/>
        </p:nvSpPr>
        <p:spPr>
          <a:xfrm>
            <a:off x="6124550" y="1972319"/>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Risk – Track Error</a:t>
            </a:r>
            <a:endParaRPr sz="800">
              <a:solidFill>
                <a:schemeClr val="dk2"/>
              </a:solidFill>
            </a:endParaRPr>
          </a:p>
        </p:txBody>
      </p:sp>
      <p:sp>
        <p:nvSpPr>
          <p:cNvPr id="71" name="Google Shape;71;p13"/>
          <p:cNvSpPr txBox="1"/>
          <p:nvPr/>
        </p:nvSpPr>
        <p:spPr>
          <a:xfrm>
            <a:off x="6124550" y="2164471"/>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Minimum Market Cap</a:t>
            </a:r>
            <a:endParaRPr sz="800">
              <a:solidFill>
                <a:schemeClr val="dk2"/>
              </a:solidFill>
            </a:endParaRPr>
          </a:p>
        </p:txBody>
      </p:sp>
      <p:sp>
        <p:nvSpPr>
          <p:cNvPr id="72" name="Google Shape;72;p13"/>
          <p:cNvSpPr txBox="1"/>
          <p:nvPr/>
        </p:nvSpPr>
        <p:spPr>
          <a:xfrm>
            <a:off x="6124550" y="2369897"/>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Turnover</a:t>
            </a:r>
            <a:endParaRPr sz="800">
              <a:solidFill>
                <a:schemeClr val="dk2"/>
              </a:solidFill>
            </a:endParaRPr>
          </a:p>
        </p:txBody>
      </p:sp>
      <p:sp>
        <p:nvSpPr>
          <p:cNvPr id="73" name="Google Shape;73;p13"/>
          <p:cNvSpPr txBox="1"/>
          <p:nvPr/>
        </p:nvSpPr>
        <p:spPr>
          <a:xfrm>
            <a:off x="6124550" y="256204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Cash</a:t>
            </a:r>
            <a:endParaRPr sz="800">
              <a:solidFill>
                <a:schemeClr val="dk2"/>
              </a:solidFill>
            </a:endParaRPr>
          </a:p>
        </p:txBody>
      </p:sp>
      <p:sp>
        <p:nvSpPr>
          <p:cNvPr id="74" name="Google Shape;74;p13"/>
          <p:cNvSpPr txBox="1"/>
          <p:nvPr/>
        </p:nvSpPr>
        <p:spPr>
          <a:xfrm>
            <a:off x="6124550" y="2767475"/>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Morningstar Style</a:t>
            </a:r>
            <a:endParaRPr sz="800">
              <a:solidFill>
                <a:schemeClr val="dk2"/>
              </a:solidFill>
            </a:endParaRPr>
          </a:p>
        </p:txBody>
      </p:sp>
      <p:sp>
        <p:nvSpPr>
          <p:cNvPr id="75" name="Google Shape;75;p13"/>
          <p:cNvSpPr txBox="1"/>
          <p:nvPr/>
        </p:nvSpPr>
        <p:spPr>
          <a:xfrm>
            <a:off x="665435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{{icon2}}</a:t>
            </a:r>
            <a:endParaRPr sz="900">
              <a:solidFill>
                <a:schemeClr val="dk1"/>
              </a:solidFill>
            </a:endParaRPr>
          </a:p>
        </p:txBody>
      </p:sp>
      <p:sp>
        <p:nvSpPr>
          <p:cNvPr id="76" name="Google Shape;76;p13"/>
          <p:cNvSpPr txBox="1"/>
          <p:nvPr/>
        </p:nvSpPr>
        <p:spPr>
          <a:xfrm>
            <a:off x="720650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{{icon3}}</a:t>
            </a:r>
            <a:endParaRPr sz="900">
              <a:solidFill>
                <a:schemeClr val="dk1"/>
              </a:solidFill>
            </a:endParaRPr>
          </a:p>
        </p:txBody>
      </p:sp>
      <p:sp>
        <p:nvSpPr>
          <p:cNvPr id="77" name="Google Shape;77;p13"/>
          <p:cNvSpPr txBox="1"/>
          <p:nvPr/>
        </p:nvSpPr>
        <p:spPr>
          <a:xfrm>
            <a:off x="828845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{{icon5}}</a:t>
            </a:r>
            <a:endParaRPr sz="900">
              <a:solidFill>
                <a:schemeClr val="dk1"/>
              </a:solidFill>
            </a:endParaRPr>
          </a:p>
        </p:txBody>
      </p:sp>
      <p:sp>
        <p:nvSpPr>
          <p:cNvPr id="78" name="Google Shape;78;p13"/>
          <p:cNvSpPr txBox="1"/>
          <p:nvPr/>
        </p:nvSpPr>
        <p:spPr>
          <a:xfrm>
            <a:off x="773670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{{icon4}}</a:t>
            </a:r>
            <a:endParaRPr sz="900">
              <a:solidFill>
                <a:schemeClr val="dk1"/>
              </a:solidFill>
            </a:endParaRPr>
          </a:p>
        </p:txBody>
      </p:sp>
      <p:sp>
        <p:nvSpPr>
          <p:cNvPr id="79" name="Google Shape;79;p13"/>
          <p:cNvSpPr txBox="1"/>
          <p:nvPr/>
        </p:nvSpPr>
        <p:spPr>
          <a:xfrm>
            <a:off x="6124550" y="3255650"/>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Launch Date</a:t>
            </a:r>
            <a:endParaRPr sz="800">
              <a:solidFill>
                <a:schemeClr val="dk2"/>
              </a:solidFill>
            </a:endParaRPr>
          </a:p>
        </p:txBody>
      </p:sp>
      <p:sp>
        <p:nvSpPr>
          <p:cNvPr id="80" name="Google Shape;80;p13"/>
          <p:cNvSpPr txBox="1"/>
          <p:nvPr/>
        </p:nvSpPr>
        <p:spPr>
          <a:xfrm>
            <a:off x="6124550" y="3447801"/>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Comparative index</a:t>
            </a:r>
            <a:endParaRPr sz="800">
              <a:solidFill>
                <a:schemeClr val="dk2"/>
              </a:solidFill>
            </a:endParaRPr>
          </a:p>
        </p:txBody>
      </p:sp>
      <p:sp>
        <p:nvSpPr>
          <p:cNvPr id="81" name="Google Shape;81;p13"/>
          <p:cNvSpPr txBox="1"/>
          <p:nvPr/>
        </p:nvSpPr>
        <p:spPr>
          <a:xfrm>
            <a:off x="6124550" y="3653228"/>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Sector</a:t>
            </a:r>
            <a:endParaRPr sz="800">
              <a:solidFill>
                <a:schemeClr val="dk2"/>
              </a:solidFill>
            </a:endParaRPr>
          </a:p>
        </p:txBody>
      </p:sp>
      <p:sp>
        <p:nvSpPr>
          <p:cNvPr id="82" name="Google Shape;82;p13"/>
          <p:cNvSpPr txBox="1"/>
          <p:nvPr/>
        </p:nvSpPr>
        <p:spPr>
          <a:xfrm>
            <a:off x="6124550" y="3850917"/>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Fund structure</a:t>
            </a:r>
            <a:endParaRPr sz="800">
              <a:solidFill>
                <a:schemeClr val="dk2"/>
              </a:solidFill>
            </a:endParaRPr>
          </a:p>
        </p:txBody>
      </p:sp>
      <p:sp>
        <p:nvSpPr>
          <p:cNvPr id="83" name="Google Shape;83;p13"/>
          <p:cNvSpPr txBox="1"/>
          <p:nvPr/>
        </p:nvSpPr>
        <p:spPr>
          <a:xfrm>
            <a:off x="6124550" y="4056343"/>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Fund size</a:t>
            </a:r>
            <a:endParaRPr sz="800">
              <a:solidFill>
                <a:schemeClr val="dk2"/>
              </a:solidFill>
            </a:endParaRPr>
          </a:p>
        </p:txBody>
      </p:sp>
      <p:sp>
        <p:nvSpPr>
          <p:cNvPr id="84" name="Google Shape;84;p13"/>
          <p:cNvSpPr txBox="1"/>
          <p:nvPr/>
        </p:nvSpPr>
        <p:spPr>
          <a:xfrm>
            <a:off x="6124550" y="4248495"/>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OCF</a:t>
            </a:r>
            <a:endParaRPr sz="800">
              <a:solidFill>
                <a:schemeClr val="dk2"/>
              </a:solidFill>
            </a:endParaRPr>
          </a:p>
        </p:txBody>
      </p:sp>
      <p:sp>
        <p:nvSpPr>
          <p:cNvPr id="85" name="Google Shape;85;p13"/>
          <p:cNvSpPr txBox="1"/>
          <p:nvPr/>
        </p:nvSpPr>
        <p:spPr>
          <a:xfrm>
            <a:off x="6124550" y="4453921"/>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ISIN</a:t>
            </a:r>
            <a:endParaRPr sz="800">
              <a:solidFill>
                <a:schemeClr val="dk2"/>
              </a:solidFill>
            </a:endParaRPr>
          </a:p>
        </p:txBody>
      </p:sp>
      <p:sp>
        <p:nvSpPr>
          <p:cNvPr id="86" name="Google Shape;86;p13"/>
          <p:cNvSpPr txBox="1"/>
          <p:nvPr/>
        </p:nvSpPr>
        <p:spPr>
          <a:xfrm>
            <a:off x="6124550" y="4646072"/>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SENDOL</a:t>
            </a:r>
            <a:endParaRPr sz="800">
              <a:solidFill>
                <a:schemeClr val="dk2"/>
              </a:solidFill>
            </a:endParaRPr>
          </a:p>
        </p:txBody>
      </p:sp>
      <p:sp>
        <p:nvSpPr>
          <p:cNvPr id="87" name="Google Shape;87;p13"/>
          <p:cNvSpPr txBox="1"/>
          <p:nvPr/>
        </p:nvSpPr>
        <p:spPr>
          <a:xfrm>
            <a:off x="7684725" y="96618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60</a:t>
            </a:r>
            <a:endParaRPr sz="800">
              <a:solidFill>
                <a:schemeClr val="dk2"/>
              </a:solidFill>
            </a:endParaRPr>
          </a:p>
        </p:txBody>
      </p:sp>
      <p:sp>
        <p:nvSpPr>
          <p:cNvPr id="88" name="Google Shape;88;p13"/>
          <p:cNvSpPr txBox="1"/>
          <p:nvPr/>
        </p:nvSpPr>
        <p:spPr>
          <a:xfrm>
            <a:off x="7684725" y="1171614"/>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8%</a:t>
            </a:r>
            <a:endParaRPr sz="800">
              <a:solidFill>
                <a:schemeClr val="dk2"/>
              </a:solidFill>
            </a:endParaRPr>
          </a:p>
        </p:txBody>
      </p:sp>
      <p:sp>
        <p:nvSpPr>
          <p:cNvPr id="89" name="Google Shape;89;p13"/>
          <p:cNvSpPr txBox="1"/>
          <p:nvPr/>
        </p:nvSpPr>
        <p:spPr>
          <a:xfrm>
            <a:off x="7684725" y="1363765"/>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18%</a:t>
            </a:r>
            <a:endParaRPr sz="800">
              <a:solidFill>
                <a:schemeClr val="dk2"/>
              </a:solidFill>
            </a:endParaRPr>
          </a:p>
        </p:txBody>
      </p:sp>
      <p:sp>
        <p:nvSpPr>
          <p:cNvPr id="90" name="Google Shape;90;p13"/>
          <p:cNvSpPr txBox="1"/>
          <p:nvPr/>
        </p:nvSpPr>
        <p:spPr>
          <a:xfrm>
            <a:off x="7684725" y="1569192"/>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25%</a:t>
            </a:r>
            <a:endParaRPr sz="800">
              <a:solidFill>
                <a:schemeClr val="dk2"/>
              </a:solidFill>
            </a:endParaRPr>
          </a:p>
        </p:txBody>
      </p:sp>
      <p:sp>
        <p:nvSpPr>
          <p:cNvPr id="91" name="Google Shape;91;p13"/>
          <p:cNvSpPr txBox="1"/>
          <p:nvPr/>
        </p:nvSpPr>
        <p:spPr>
          <a:xfrm>
            <a:off x="7684725" y="1766880"/>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6%</a:t>
            </a:r>
            <a:endParaRPr sz="800">
              <a:solidFill>
                <a:schemeClr val="dk2"/>
              </a:solidFill>
            </a:endParaRPr>
          </a:p>
        </p:txBody>
      </p:sp>
      <p:sp>
        <p:nvSpPr>
          <p:cNvPr id="92" name="Google Shape;92;p13"/>
          <p:cNvSpPr txBox="1"/>
          <p:nvPr/>
        </p:nvSpPr>
        <p:spPr>
          <a:xfrm>
            <a:off x="7684725" y="1972307"/>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2.5%</a:t>
            </a:r>
            <a:endParaRPr sz="800">
              <a:solidFill>
                <a:schemeClr val="dk2"/>
              </a:solidFill>
            </a:endParaRPr>
          </a:p>
        </p:txBody>
      </p:sp>
      <p:sp>
        <p:nvSpPr>
          <p:cNvPr id="93" name="Google Shape;93;p13"/>
          <p:cNvSpPr txBox="1"/>
          <p:nvPr/>
        </p:nvSpPr>
        <p:spPr>
          <a:xfrm>
            <a:off x="7684725" y="216445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$500M</a:t>
            </a:r>
            <a:endParaRPr sz="800">
              <a:solidFill>
                <a:schemeClr val="dk2"/>
              </a:solidFill>
            </a:endParaRPr>
          </a:p>
        </p:txBody>
      </p:sp>
      <p:sp>
        <p:nvSpPr>
          <p:cNvPr id="94" name="Google Shape;94;p13"/>
          <p:cNvSpPr txBox="1"/>
          <p:nvPr/>
        </p:nvSpPr>
        <p:spPr>
          <a:xfrm>
            <a:off x="7684725" y="2369884"/>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40%</a:t>
            </a:r>
            <a:endParaRPr sz="800">
              <a:solidFill>
                <a:schemeClr val="dk2"/>
              </a:solidFill>
            </a:endParaRPr>
          </a:p>
        </p:txBody>
      </p:sp>
      <p:sp>
        <p:nvSpPr>
          <p:cNvPr id="95" name="Google Shape;95;p13"/>
          <p:cNvSpPr txBox="1"/>
          <p:nvPr/>
        </p:nvSpPr>
        <p:spPr>
          <a:xfrm>
            <a:off x="7684725" y="2562036"/>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7%</a:t>
            </a:r>
            <a:endParaRPr sz="800">
              <a:solidFill>
                <a:schemeClr val="dk2"/>
              </a:solidFill>
            </a:endParaRPr>
          </a:p>
        </p:txBody>
      </p:sp>
      <p:sp>
        <p:nvSpPr>
          <p:cNvPr id="96" name="Google Shape;96;p13"/>
          <p:cNvSpPr txBox="1"/>
          <p:nvPr/>
        </p:nvSpPr>
        <p:spPr>
          <a:xfrm>
            <a:off x="7684725" y="2767462"/>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Growth</a:t>
            </a:r>
            <a:endParaRPr sz="800">
              <a:solidFill>
                <a:schemeClr val="dk2"/>
              </a:solidFill>
            </a:endParaRPr>
          </a:p>
        </p:txBody>
      </p:sp>
      <p:sp>
        <p:nvSpPr>
          <p:cNvPr id="97" name="Google Shape;97;p13"/>
          <p:cNvSpPr txBox="1"/>
          <p:nvPr/>
        </p:nvSpPr>
        <p:spPr>
          <a:xfrm>
            <a:off x="7414250" y="3255600"/>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2012-06-01</a:t>
            </a:r>
            <a:endParaRPr sz="800">
              <a:solidFill>
                <a:schemeClr val="dk2"/>
              </a:solidFill>
            </a:endParaRPr>
          </a:p>
        </p:txBody>
      </p:sp>
      <p:sp>
        <p:nvSpPr>
          <p:cNvPr id="98" name="Google Shape;98;p13"/>
          <p:cNvSpPr txBox="1"/>
          <p:nvPr/>
        </p:nvSpPr>
        <p:spPr>
          <a:xfrm>
            <a:off x="7414250" y="3447752"/>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MSCI Emerging Markets Index</a:t>
            </a:r>
            <a:endParaRPr sz="800">
              <a:solidFill>
                <a:schemeClr val="dk2"/>
              </a:solidFill>
            </a:endParaRPr>
          </a:p>
        </p:txBody>
      </p:sp>
      <p:sp>
        <p:nvSpPr>
          <p:cNvPr id="99" name="Google Shape;99;p13"/>
          <p:cNvSpPr txBox="1"/>
          <p:nvPr/>
        </p:nvSpPr>
        <p:spPr>
          <a:xfrm>
            <a:off x="7414250" y="3653179"/>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Multi-sector</a:t>
            </a:r>
            <a:endParaRPr sz="800">
              <a:solidFill>
                <a:schemeClr val="dk2"/>
              </a:solidFill>
            </a:endParaRPr>
          </a:p>
        </p:txBody>
      </p:sp>
      <p:sp>
        <p:nvSpPr>
          <p:cNvPr id="100" name="Google Shape;100;p13"/>
          <p:cNvSpPr txBox="1"/>
          <p:nvPr/>
        </p:nvSpPr>
        <p:spPr>
          <a:xfrm>
            <a:off x="7414250" y="3850868"/>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Open-ended</a:t>
            </a:r>
            <a:endParaRPr sz="800">
              <a:solidFill>
                <a:schemeClr val="dk2"/>
              </a:solidFill>
            </a:endParaRPr>
          </a:p>
        </p:txBody>
      </p:sp>
      <p:sp>
        <p:nvSpPr>
          <p:cNvPr id="101" name="Google Shape;101;p13"/>
          <p:cNvSpPr txBox="1"/>
          <p:nvPr/>
        </p:nvSpPr>
        <p:spPr>
          <a:xfrm>
            <a:off x="7414250" y="4056295"/>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$350M</a:t>
            </a:r>
            <a:endParaRPr sz="800">
              <a:solidFill>
                <a:schemeClr val="dk2"/>
              </a:solidFill>
            </a:endParaRPr>
          </a:p>
        </p:txBody>
      </p:sp>
      <p:sp>
        <p:nvSpPr>
          <p:cNvPr id="102" name="Google Shape;102;p13"/>
          <p:cNvSpPr txBox="1"/>
          <p:nvPr/>
        </p:nvSpPr>
        <p:spPr>
          <a:xfrm>
            <a:off x="7414250" y="4248446"/>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1.8%</a:t>
            </a:r>
            <a:endParaRPr sz="800">
              <a:solidFill>
                <a:schemeClr val="dk2"/>
              </a:solidFill>
            </a:endParaRPr>
          </a:p>
        </p:txBody>
      </p:sp>
      <p:sp>
        <p:nvSpPr>
          <p:cNvPr id="103" name="Google Shape;103;p13"/>
          <p:cNvSpPr txBox="1"/>
          <p:nvPr/>
        </p:nvSpPr>
        <p:spPr>
          <a:xfrm>
            <a:off x="7414250" y="4453873"/>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LU2345678901</a:t>
            </a:r>
            <a:endParaRPr sz="800">
              <a:solidFill>
                <a:schemeClr val="dk2"/>
              </a:solidFill>
            </a:endParaRPr>
          </a:p>
        </p:txBody>
      </p:sp>
      <p:sp>
        <p:nvSpPr>
          <p:cNvPr id="104" name="Google Shape;104;p13"/>
          <p:cNvSpPr txBox="1"/>
          <p:nvPr/>
        </p:nvSpPr>
        <p:spPr>
          <a:xfrm>
            <a:off x="7414250" y="4646025"/>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USD</a:t>
            </a:r>
            <a:endParaRPr sz="800">
              <a:solidFill>
                <a:schemeClr val="dk2"/>
              </a:solidFill>
            </a:endParaRPr>
          </a:p>
        </p:txBody>
      </p:sp>
      <p:sp>
        <p:nvSpPr>
          <p:cNvPr id="105" name="Google Shape;105;p13"/>
          <p:cNvSpPr txBox="1"/>
          <p:nvPr/>
        </p:nvSpPr>
        <p:spPr>
          <a:xfrm>
            <a:off x="199325" y="1040325"/>
            <a:ext cx="1208700" cy="9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{{pm1}}</a:t>
            </a:r>
            <a:endParaRPr sz="900">
              <a:solidFill>
                <a:schemeClr val="dk1"/>
              </a:solidFill>
            </a:endParaRPr>
          </a:p>
        </p:txBody>
      </p:sp>
      <p:sp>
        <p:nvSpPr>
          <p:cNvPr id="106" name="Google Shape;106;p13"/>
          <p:cNvSpPr txBox="1"/>
          <p:nvPr/>
        </p:nvSpPr>
        <p:spPr>
          <a:xfrm>
            <a:off x="1643275" y="2041875"/>
            <a:ext cx="1472400" cy="8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Priya Patel
Co-Portfolio Manager
Tenure: 6 years
Experience: 12 years in global equities
Based in: Mumbai, India
Education: CFA, MSc Economics, University of Mumbai</a:t>
            </a:r>
            <a:endParaRPr sz="800">
              <a:solidFill>
                <a:schemeClr val="dk2"/>
              </a:solidFill>
            </a:endParaRPr>
          </a:p>
        </p:txBody>
      </p:sp>
      <p:sp>
        <p:nvSpPr>
          <p:cNvPr id="107" name="Google Shape;107;p13"/>
          <p:cNvSpPr txBox="1"/>
          <p:nvPr/>
        </p:nvSpPr>
        <p:spPr>
          <a:xfrm>
            <a:off x="199325" y="2040838"/>
            <a:ext cx="1208700" cy="9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{{pm2}}</a:t>
            </a:r>
            <a:endParaRPr sz="9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3025" y="44200"/>
            <a:ext cx="37371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Sustainable Future Fund</a:t>
            </a:r>
            <a:endParaRPr sz="1600">
              <a:solidFill>
                <a:srgbClr val="000000"/>
              </a:solidFill>
            </a:endParaRPr>
          </a:p>
        </p:txBody>
      </p:sp>
      <p:sp>
        <p:nvSpPr>
          <p:cNvPr id="55" name="Google Shape;55;p13"/>
          <p:cNvSpPr txBox="1"/>
          <p:nvPr/>
        </p:nvSpPr>
        <p:spPr>
          <a:xfrm>
            <a:off x="53025" y="326900"/>
            <a:ext cx="3737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Quarterly Performance &amp; Positioning Review</a:t>
            </a:r>
            <a:endParaRPr sz="1200">
              <a:solidFill>
                <a:srgbClr val="000000"/>
              </a:solidFill>
            </a:endParaRPr>
          </a:p>
        </p:txBody>
      </p:sp>
      <p:sp>
        <p:nvSpPr>
          <p:cNvPr id="56" name="Google Shape;56;p13"/>
          <p:cNvSpPr txBox="1"/>
          <p:nvPr/>
        </p:nvSpPr>
        <p:spPr>
          <a:xfrm>
            <a:off x="53025" y="871375"/>
            <a:ext cx="89142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The Sustainable Future Fund has delivered a 10% annualized return since inception, with lower volatility than the broader market. Our ESG focus has attracted strong inflows and contributed to consistent outperformance. The fund’s performance is driven by a disciplined investment process that integrates ESG analysis at every stage, from idea generation to portfolio construction and ongoing monitoring. We invest in companies that are leaders in environmental stewardship, social responsibility, and corporate governance, believing that these factors contribute to long-term value creation and risk mitigation. Our portfolio is diversified across sectors and geographies, with a preference for renewable energy, clean technology, and companies with strong corporate governance. Active engagement with portfolio companies is a key part of our stewardship, enabling us to influence positive change and enhance long-term returns. The fund’s strong track record has attracted significant inflows, contributing to growth in assets under management. We remain committed to delivering superior risk-adjusted returns and positive environmental and social outcomes for our investors.</a:t>
            </a:r>
            <a:endParaRPr sz="800">
              <a:solidFill>
                <a:srgbClr val="595959"/>
              </a:solidFill>
            </a:endParaRPr>
          </a:p>
        </p:txBody>
      </p:sp>
      <p:sp>
        <p:nvSpPr>
          <p:cNvPr id="57" name="Google Shape;57;p13"/>
          <p:cNvSpPr txBox="1"/>
          <p:nvPr/>
        </p:nvSpPr>
        <p:spPr>
          <a:xfrm>
            <a:off x="53025" y="680300"/>
            <a:ext cx="16080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accent1"/>
                </a:solidFill>
              </a:rPr>
              <a:t>Fund Performance</a:t>
            </a:r>
            <a:endParaRPr b="1" sz="800">
              <a:solidFill>
                <a:schemeClr val="accent1"/>
              </a:solidFill>
            </a:endParaRPr>
          </a:p>
        </p:txBody>
      </p:sp>
      <p:sp>
        <p:nvSpPr>
          <p:cNvPr id="58" name="Google Shape;58;p13"/>
          <p:cNvSpPr txBox="1"/>
          <p:nvPr/>
        </p:nvSpPr>
        <p:spPr>
          <a:xfrm>
            <a:off x="53025" y="2430450"/>
            <a:ext cx="16080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accent1"/>
                </a:solidFill>
              </a:rPr>
              <a:t>Fund Positioning</a:t>
            </a:r>
            <a:endParaRPr b="1" sz="800">
              <a:solidFill>
                <a:schemeClr val="accent1"/>
              </a:solidFill>
            </a:endParaRPr>
          </a:p>
        </p:txBody>
      </p:sp>
      <p:sp>
        <p:nvSpPr>
          <p:cNvPr id="59" name="Google Shape;59;p13"/>
          <p:cNvSpPr txBox="1"/>
          <p:nvPr/>
        </p:nvSpPr>
        <p:spPr>
          <a:xfrm>
            <a:off x="53025" y="2651350"/>
            <a:ext cx="8967300" cy="20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We overweight renewable energy and technology sectors, and underweight industries with high carbon footprints. Our portfolio is constructed to capture opportunities in companies that are well-positioned to benefit from the global transition to a more sustainable economy. We maintain a diversified portfolio across sectors and geographies, with a focus on companies that demonstrate strong ESG credentials and sustainable business models. Active engagement with portfolio companies is a key part of our stewardship, enabling us to influence positive change and enhance long-term returns. We continuously monitor portfolio holdings and adjust allocations to reflect our latest research and market outlook. ESG integration is central to our process, ensuring responsible investing and long-term value creation. The Sustainable Future Fund is well-positioned to benefit from the continued growth and transformation of the global economy, offering investors access to high-quality opportunities in this rapidly evolving space.</a:t>
            </a:r>
            <a:endParaRPr sz="800">
              <a:solidFill>
                <a:srgbClr val="59595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3025" y="44200"/>
            <a:ext cx="37371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Sustainable Future Fund</a:t>
            </a:r>
            <a:endParaRPr sz="1600">
              <a:solidFill>
                <a:schemeClr val="dk1"/>
              </a:solidFill>
            </a:endParaRPr>
          </a:p>
        </p:txBody>
      </p:sp>
      <p:sp>
        <p:nvSpPr>
          <p:cNvPr id="55" name="Google Shape;55;p13"/>
          <p:cNvSpPr txBox="1"/>
          <p:nvPr/>
        </p:nvSpPr>
        <p:spPr>
          <a:xfrm>
            <a:off x="53025" y="326900"/>
            <a:ext cx="3737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Strategy Overview</a:t>
            </a:r>
            <a:endParaRPr sz="1200">
              <a:solidFill>
                <a:schemeClr val="dk1"/>
              </a:solidFill>
            </a:endParaRPr>
          </a:p>
        </p:txBody>
      </p:sp>
      <p:sp>
        <p:nvSpPr>
          <p:cNvPr id="56" name="Google Shape;56;p13"/>
          <p:cNvSpPr txBox="1"/>
          <p:nvPr/>
        </p:nvSpPr>
        <p:spPr>
          <a:xfrm>
            <a:off x="612455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{{icon1}}</a:t>
            </a:r>
            <a:endParaRPr sz="900">
              <a:solidFill>
                <a:schemeClr val="dk1"/>
              </a:solidFill>
            </a:endParaRPr>
          </a:p>
        </p:txBody>
      </p:sp>
      <p:sp>
        <p:nvSpPr>
          <p:cNvPr id="57" name="Google Shape;57;p13"/>
          <p:cNvSpPr/>
          <p:nvPr/>
        </p:nvSpPr>
        <p:spPr>
          <a:xfrm>
            <a:off x="176663" y="74210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Portfolio Manager(s)</a:t>
            </a:r>
            <a:endParaRPr sz="1100">
              <a:solidFill>
                <a:schemeClr val="lt1"/>
              </a:solidFill>
            </a:endParaRPr>
          </a:p>
        </p:txBody>
      </p:sp>
      <p:sp>
        <p:nvSpPr>
          <p:cNvPr id="58" name="Google Shape;58;p13"/>
          <p:cNvSpPr/>
          <p:nvPr/>
        </p:nvSpPr>
        <p:spPr>
          <a:xfrm>
            <a:off x="6124547" y="74210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Typical Portfolio Characteristics</a:t>
            </a:r>
            <a:endParaRPr sz="1100">
              <a:solidFill>
                <a:schemeClr val="lt1"/>
              </a:solidFill>
            </a:endParaRPr>
          </a:p>
        </p:txBody>
      </p:sp>
      <p:sp>
        <p:nvSpPr>
          <p:cNvPr id="59" name="Google Shape;59;p13"/>
          <p:cNvSpPr/>
          <p:nvPr/>
        </p:nvSpPr>
        <p:spPr>
          <a:xfrm>
            <a:off x="3150605" y="74210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Investment</a:t>
            </a:r>
            <a:r>
              <a:rPr lang="en" sz="1100">
                <a:solidFill>
                  <a:schemeClr val="lt1"/>
                </a:solidFill>
              </a:rPr>
              <a:t> Approach</a:t>
            </a:r>
            <a:endParaRPr sz="1100">
              <a:solidFill>
                <a:schemeClr val="lt1"/>
              </a:solidFill>
            </a:endParaRPr>
          </a:p>
        </p:txBody>
      </p:sp>
      <p:sp>
        <p:nvSpPr>
          <p:cNvPr id="60" name="Google Shape;60;p13"/>
          <p:cNvSpPr/>
          <p:nvPr/>
        </p:nvSpPr>
        <p:spPr>
          <a:xfrm>
            <a:off x="176663" y="3041350"/>
            <a:ext cx="58167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Overview</a:t>
            </a:r>
            <a:endParaRPr sz="1100">
              <a:solidFill>
                <a:schemeClr val="lt1"/>
              </a:solidFill>
            </a:endParaRPr>
          </a:p>
        </p:txBody>
      </p:sp>
      <p:sp>
        <p:nvSpPr>
          <p:cNvPr id="61" name="Google Shape;61;p13"/>
          <p:cNvSpPr/>
          <p:nvPr/>
        </p:nvSpPr>
        <p:spPr>
          <a:xfrm>
            <a:off x="6124550" y="304135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Fund Basics</a:t>
            </a:r>
            <a:endParaRPr sz="1100">
              <a:solidFill>
                <a:schemeClr val="lt1"/>
              </a:solidFill>
            </a:endParaRPr>
          </a:p>
        </p:txBody>
      </p:sp>
      <p:sp>
        <p:nvSpPr>
          <p:cNvPr id="62" name="Google Shape;62;p13"/>
          <p:cNvSpPr txBox="1"/>
          <p:nvPr/>
        </p:nvSpPr>
        <p:spPr>
          <a:xfrm>
            <a:off x="1643275" y="1042400"/>
            <a:ext cx="1376100" cy="8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Emma Lee
Lead Portfolio Manager
Tenure: 7 years
Experience: 14 years in sustainable investing
Based in: Sydney, Australia
Education: MSc Environmental Science, University of Sydney</a:t>
            </a:r>
            <a:endParaRPr sz="800">
              <a:solidFill>
                <a:schemeClr val="dk2"/>
              </a:solidFill>
            </a:endParaRPr>
          </a:p>
        </p:txBody>
      </p:sp>
      <p:sp>
        <p:nvSpPr>
          <p:cNvPr id="63" name="Google Shape;63;p13"/>
          <p:cNvSpPr txBox="1"/>
          <p:nvPr/>
        </p:nvSpPr>
        <p:spPr>
          <a:xfrm>
            <a:off x="3195900" y="1086675"/>
            <a:ext cx="2797500" cy="17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We invest in companies with strong ESG credentials and sustainable business models, focusing on renewable energy, clean technology, and robust corporate governance. Our approach combines sector diversification, fundamental analysis, and active engagement to drive long-term value and positive environmental and social impact.</a:t>
            </a:r>
            <a:endParaRPr sz="800">
              <a:solidFill>
                <a:schemeClr val="dk2"/>
              </a:solidFill>
            </a:endParaRPr>
          </a:p>
        </p:txBody>
      </p:sp>
      <p:sp>
        <p:nvSpPr>
          <p:cNvPr id="64" name="Google Shape;64;p13"/>
          <p:cNvSpPr txBox="1"/>
          <p:nvPr/>
        </p:nvSpPr>
        <p:spPr>
          <a:xfrm>
            <a:off x="199325" y="3402900"/>
            <a:ext cx="58167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The Sustainable Future Fund targets companies that are leaders in environmental, social, and governance practices. We believe that sustainable business models drive long-term value creation and risk mitigation. The fund invests across sectors, with a preference for renewable energy, clean technology, and companies with strong corporate governance. Our disciplined investment process integrates ESG analysis at every stage, ensuring that our portfolio aligns with the values of our investors. We seek to identify businesses that are well-positioned to benefit from the global transition to a more sustainable economy. The fund is managed by an experienced team with deep expertise in sustainable investing, providing investors with access to high-quality opportunities in this rapidly evolving space. The Sustainable Future Fund is ideal for investors seeking to combine financial returns with positive environmental and social outcomes.</a:t>
            </a:r>
            <a:endParaRPr sz="800">
              <a:solidFill>
                <a:schemeClr val="dk2"/>
              </a:solidFill>
            </a:endParaRPr>
          </a:p>
        </p:txBody>
      </p:sp>
      <p:sp>
        <p:nvSpPr>
          <p:cNvPr id="65" name="Google Shape;65;p13"/>
          <p:cNvSpPr txBox="1"/>
          <p:nvPr/>
        </p:nvSpPr>
        <p:spPr>
          <a:xfrm>
            <a:off x="6124550" y="966200"/>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Number of stocks</a:t>
            </a:r>
            <a:endParaRPr sz="800">
              <a:solidFill>
                <a:schemeClr val="dk2"/>
              </a:solidFill>
            </a:endParaRPr>
          </a:p>
        </p:txBody>
      </p:sp>
      <p:sp>
        <p:nvSpPr>
          <p:cNvPr id="66" name="Google Shape;66;p13"/>
          <p:cNvSpPr txBox="1"/>
          <p:nvPr/>
        </p:nvSpPr>
        <p:spPr>
          <a:xfrm>
            <a:off x="6124550" y="1171626"/>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Stock limit</a:t>
            </a:r>
            <a:endParaRPr sz="800">
              <a:solidFill>
                <a:schemeClr val="dk2"/>
              </a:solidFill>
            </a:endParaRPr>
          </a:p>
        </p:txBody>
      </p:sp>
      <p:sp>
        <p:nvSpPr>
          <p:cNvPr id="67" name="Google Shape;67;p13"/>
          <p:cNvSpPr txBox="1"/>
          <p:nvPr/>
        </p:nvSpPr>
        <p:spPr>
          <a:xfrm>
            <a:off x="6124550" y="136377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Sector limit</a:t>
            </a:r>
            <a:endParaRPr sz="800">
              <a:solidFill>
                <a:schemeClr val="dk2"/>
              </a:solidFill>
            </a:endParaRPr>
          </a:p>
        </p:txBody>
      </p:sp>
      <p:sp>
        <p:nvSpPr>
          <p:cNvPr id="68" name="Google Shape;68;p13"/>
          <p:cNvSpPr txBox="1"/>
          <p:nvPr/>
        </p:nvSpPr>
        <p:spPr>
          <a:xfrm>
            <a:off x="6124550" y="1569204"/>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Country limit</a:t>
            </a:r>
            <a:endParaRPr sz="800">
              <a:solidFill>
                <a:schemeClr val="dk2"/>
              </a:solidFill>
            </a:endParaRPr>
          </a:p>
        </p:txBody>
      </p:sp>
      <p:sp>
        <p:nvSpPr>
          <p:cNvPr id="69" name="Google Shape;69;p13"/>
          <p:cNvSpPr txBox="1"/>
          <p:nvPr/>
        </p:nvSpPr>
        <p:spPr>
          <a:xfrm>
            <a:off x="6124550" y="1766893"/>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Risk – Active Money</a:t>
            </a:r>
            <a:endParaRPr sz="800">
              <a:solidFill>
                <a:schemeClr val="dk2"/>
              </a:solidFill>
            </a:endParaRPr>
          </a:p>
        </p:txBody>
      </p:sp>
      <p:sp>
        <p:nvSpPr>
          <p:cNvPr id="70" name="Google Shape;70;p13"/>
          <p:cNvSpPr txBox="1"/>
          <p:nvPr/>
        </p:nvSpPr>
        <p:spPr>
          <a:xfrm>
            <a:off x="6124550" y="1972319"/>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Risk – Track Error</a:t>
            </a:r>
            <a:endParaRPr sz="800">
              <a:solidFill>
                <a:schemeClr val="dk2"/>
              </a:solidFill>
            </a:endParaRPr>
          </a:p>
        </p:txBody>
      </p:sp>
      <p:sp>
        <p:nvSpPr>
          <p:cNvPr id="71" name="Google Shape;71;p13"/>
          <p:cNvSpPr txBox="1"/>
          <p:nvPr/>
        </p:nvSpPr>
        <p:spPr>
          <a:xfrm>
            <a:off x="6124550" y="2164471"/>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Minimum Market Cap</a:t>
            </a:r>
            <a:endParaRPr sz="800">
              <a:solidFill>
                <a:schemeClr val="dk2"/>
              </a:solidFill>
            </a:endParaRPr>
          </a:p>
        </p:txBody>
      </p:sp>
      <p:sp>
        <p:nvSpPr>
          <p:cNvPr id="72" name="Google Shape;72;p13"/>
          <p:cNvSpPr txBox="1"/>
          <p:nvPr/>
        </p:nvSpPr>
        <p:spPr>
          <a:xfrm>
            <a:off x="6124550" y="2369897"/>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Turnover</a:t>
            </a:r>
            <a:endParaRPr sz="800">
              <a:solidFill>
                <a:schemeClr val="dk2"/>
              </a:solidFill>
            </a:endParaRPr>
          </a:p>
        </p:txBody>
      </p:sp>
      <p:sp>
        <p:nvSpPr>
          <p:cNvPr id="73" name="Google Shape;73;p13"/>
          <p:cNvSpPr txBox="1"/>
          <p:nvPr/>
        </p:nvSpPr>
        <p:spPr>
          <a:xfrm>
            <a:off x="6124550" y="256204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Cash</a:t>
            </a:r>
            <a:endParaRPr sz="800">
              <a:solidFill>
                <a:schemeClr val="dk2"/>
              </a:solidFill>
            </a:endParaRPr>
          </a:p>
        </p:txBody>
      </p:sp>
      <p:sp>
        <p:nvSpPr>
          <p:cNvPr id="74" name="Google Shape;74;p13"/>
          <p:cNvSpPr txBox="1"/>
          <p:nvPr/>
        </p:nvSpPr>
        <p:spPr>
          <a:xfrm>
            <a:off x="6124550" y="2767475"/>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Morningstar Style</a:t>
            </a:r>
            <a:endParaRPr sz="800">
              <a:solidFill>
                <a:schemeClr val="dk2"/>
              </a:solidFill>
            </a:endParaRPr>
          </a:p>
        </p:txBody>
      </p:sp>
      <p:sp>
        <p:nvSpPr>
          <p:cNvPr id="75" name="Google Shape;75;p13"/>
          <p:cNvSpPr txBox="1"/>
          <p:nvPr/>
        </p:nvSpPr>
        <p:spPr>
          <a:xfrm>
            <a:off x="665435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{{icon2}}</a:t>
            </a:r>
            <a:endParaRPr sz="900">
              <a:solidFill>
                <a:schemeClr val="dk1"/>
              </a:solidFill>
            </a:endParaRPr>
          </a:p>
        </p:txBody>
      </p:sp>
      <p:sp>
        <p:nvSpPr>
          <p:cNvPr id="76" name="Google Shape;76;p13"/>
          <p:cNvSpPr txBox="1"/>
          <p:nvPr/>
        </p:nvSpPr>
        <p:spPr>
          <a:xfrm>
            <a:off x="720650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{{icon3}}</a:t>
            </a:r>
            <a:endParaRPr sz="900">
              <a:solidFill>
                <a:schemeClr val="dk1"/>
              </a:solidFill>
            </a:endParaRPr>
          </a:p>
        </p:txBody>
      </p:sp>
      <p:sp>
        <p:nvSpPr>
          <p:cNvPr id="77" name="Google Shape;77;p13"/>
          <p:cNvSpPr txBox="1"/>
          <p:nvPr/>
        </p:nvSpPr>
        <p:spPr>
          <a:xfrm>
            <a:off x="828845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{{icon5}}</a:t>
            </a:r>
            <a:endParaRPr sz="900">
              <a:solidFill>
                <a:schemeClr val="dk1"/>
              </a:solidFill>
            </a:endParaRPr>
          </a:p>
        </p:txBody>
      </p:sp>
      <p:sp>
        <p:nvSpPr>
          <p:cNvPr id="78" name="Google Shape;78;p13"/>
          <p:cNvSpPr txBox="1"/>
          <p:nvPr/>
        </p:nvSpPr>
        <p:spPr>
          <a:xfrm>
            <a:off x="773670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{{icon4}}</a:t>
            </a:r>
            <a:endParaRPr sz="900">
              <a:solidFill>
                <a:schemeClr val="dk1"/>
              </a:solidFill>
            </a:endParaRPr>
          </a:p>
        </p:txBody>
      </p:sp>
      <p:sp>
        <p:nvSpPr>
          <p:cNvPr id="79" name="Google Shape;79;p13"/>
          <p:cNvSpPr txBox="1"/>
          <p:nvPr/>
        </p:nvSpPr>
        <p:spPr>
          <a:xfrm>
            <a:off x="6124550" y="3255650"/>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Launch Date</a:t>
            </a:r>
            <a:endParaRPr sz="800">
              <a:solidFill>
                <a:schemeClr val="dk2"/>
              </a:solidFill>
            </a:endParaRPr>
          </a:p>
        </p:txBody>
      </p:sp>
      <p:sp>
        <p:nvSpPr>
          <p:cNvPr id="80" name="Google Shape;80;p13"/>
          <p:cNvSpPr txBox="1"/>
          <p:nvPr/>
        </p:nvSpPr>
        <p:spPr>
          <a:xfrm>
            <a:off x="6124550" y="3447801"/>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Comparative index</a:t>
            </a:r>
            <a:endParaRPr sz="800">
              <a:solidFill>
                <a:schemeClr val="dk2"/>
              </a:solidFill>
            </a:endParaRPr>
          </a:p>
        </p:txBody>
      </p:sp>
      <p:sp>
        <p:nvSpPr>
          <p:cNvPr id="81" name="Google Shape;81;p13"/>
          <p:cNvSpPr txBox="1"/>
          <p:nvPr/>
        </p:nvSpPr>
        <p:spPr>
          <a:xfrm>
            <a:off x="6124550" y="3653228"/>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Sector</a:t>
            </a:r>
            <a:endParaRPr sz="800">
              <a:solidFill>
                <a:schemeClr val="dk2"/>
              </a:solidFill>
            </a:endParaRPr>
          </a:p>
        </p:txBody>
      </p:sp>
      <p:sp>
        <p:nvSpPr>
          <p:cNvPr id="82" name="Google Shape;82;p13"/>
          <p:cNvSpPr txBox="1"/>
          <p:nvPr/>
        </p:nvSpPr>
        <p:spPr>
          <a:xfrm>
            <a:off x="6124550" y="3850917"/>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Fund structure</a:t>
            </a:r>
            <a:endParaRPr sz="800">
              <a:solidFill>
                <a:schemeClr val="dk2"/>
              </a:solidFill>
            </a:endParaRPr>
          </a:p>
        </p:txBody>
      </p:sp>
      <p:sp>
        <p:nvSpPr>
          <p:cNvPr id="83" name="Google Shape;83;p13"/>
          <p:cNvSpPr txBox="1"/>
          <p:nvPr/>
        </p:nvSpPr>
        <p:spPr>
          <a:xfrm>
            <a:off x="6124550" y="4056343"/>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Fund size</a:t>
            </a:r>
            <a:endParaRPr sz="800">
              <a:solidFill>
                <a:schemeClr val="dk2"/>
              </a:solidFill>
            </a:endParaRPr>
          </a:p>
        </p:txBody>
      </p:sp>
      <p:sp>
        <p:nvSpPr>
          <p:cNvPr id="84" name="Google Shape;84;p13"/>
          <p:cNvSpPr txBox="1"/>
          <p:nvPr/>
        </p:nvSpPr>
        <p:spPr>
          <a:xfrm>
            <a:off x="6124550" y="4248495"/>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OCF</a:t>
            </a:r>
            <a:endParaRPr sz="800">
              <a:solidFill>
                <a:schemeClr val="dk2"/>
              </a:solidFill>
            </a:endParaRPr>
          </a:p>
        </p:txBody>
      </p:sp>
      <p:sp>
        <p:nvSpPr>
          <p:cNvPr id="85" name="Google Shape;85;p13"/>
          <p:cNvSpPr txBox="1"/>
          <p:nvPr/>
        </p:nvSpPr>
        <p:spPr>
          <a:xfrm>
            <a:off x="6124550" y="4453921"/>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ISIN</a:t>
            </a:r>
            <a:endParaRPr sz="800">
              <a:solidFill>
                <a:schemeClr val="dk2"/>
              </a:solidFill>
            </a:endParaRPr>
          </a:p>
        </p:txBody>
      </p:sp>
      <p:sp>
        <p:nvSpPr>
          <p:cNvPr id="86" name="Google Shape;86;p13"/>
          <p:cNvSpPr txBox="1"/>
          <p:nvPr/>
        </p:nvSpPr>
        <p:spPr>
          <a:xfrm>
            <a:off x="6124550" y="4646072"/>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SENDOL</a:t>
            </a:r>
            <a:endParaRPr sz="800">
              <a:solidFill>
                <a:schemeClr val="dk2"/>
              </a:solidFill>
            </a:endParaRPr>
          </a:p>
        </p:txBody>
      </p:sp>
      <p:sp>
        <p:nvSpPr>
          <p:cNvPr id="87" name="Google Shape;87;p13"/>
          <p:cNvSpPr txBox="1"/>
          <p:nvPr/>
        </p:nvSpPr>
        <p:spPr>
          <a:xfrm>
            <a:off x="7684725" y="96618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40</a:t>
            </a:r>
            <a:endParaRPr sz="800">
              <a:solidFill>
                <a:schemeClr val="dk2"/>
              </a:solidFill>
            </a:endParaRPr>
          </a:p>
        </p:txBody>
      </p:sp>
      <p:sp>
        <p:nvSpPr>
          <p:cNvPr id="88" name="Google Shape;88;p13"/>
          <p:cNvSpPr txBox="1"/>
          <p:nvPr/>
        </p:nvSpPr>
        <p:spPr>
          <a:xfrm>
            <a:off x="7684725" y="1171614"/>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12%</a:t>
            </a:r>
            <a:endParaRPr sz="800">
              <a:solidFill>
                <a:schemeClr val="dk2"/>
              </a:solidFill>
            </a:endParaRPr>
          </a:p>
        </p:txBody>
      </p:sp>
      <p:sp>
        <p:nvSpPr>
          <p:cNvPr id="89" name="Google Shape;89;p13"/>
          <p:cNvSpPr txBox="1"/>
          <p:nvPr/>
        </p:nvSpPr>
        <p:spPr>
          <a:xfrm>
            <a:off x="7684725" y="1363765"/>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22%</a:t>
            </a:r>
            <a:endParaRPr sz="800">
              <a:solidFill>
                <a:schemeClr val="dk2"/>
              </a:solidFill>
            </a:endParaRPr>
          </a:p>
        </p:txBody>
      </p:sp>
      <p:sp>
        <p:nvSpPr>
          <p:cNvPr id="90" name="Google Shape;90;p13"/>
          <p:cNvSpPr txBox="1"/>
          <p:nvPr/>
        </p:nvSpPr>
        <p:spPr>
          <a:xfrm>
            <a:off x="7684725" y="1569192"/>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28%</a:t>
            </a:r>
            <a:endParaRPr sz="800">
              <a:solidFill>
                <a:schemeClr val="dk2"/>
              </a:solidFill>
            </a:endParaRPr>
          </a:p>
        </p:txBody>
      </p:sp>
      <p:sp>
        <p:nvSpPr>
          <p:cNvPr id="91" name="Google Shape;91;p13"/>
          <p:cNvSpPr txBox="1"/>
          <p:nvPr/>
        </p:nvSpPr>
        <p:spPr>
          <a:xfrm>
            <a:off x="7684725" y="1766880"/>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4%</a:t>
            </a:r>
            <a:endParaRPr sz="800">
              <a:solidFill>
                <a:schemeClr val="dk2"/>
              </a:solidFill>
            </a:endParaRPr>
          </a:p>
        </p:txBody>
      </p:sp>
      <p:sp>
        <p:nvSpPr>
          <p:cNvPr id="92" name="Google Shape;92;p13"/>
          <p:cNvSpPr txBox="1"/>
          <p:nvPr/>
        </p:nvSpPr>
        <p:spPr>
          <a:xfrm>
            <a:off x="7684725" y="1972307"/>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1.8%</a:t>
            </a:r>
            <a:endParaRPr sz="800">
              <a:solidFill>
                <a:schemeClr val="dk2"/>
              </a:solidFill>
            </a:endParaRPr>
          </a:p>
        </p:txBody>
      </p:sp>
      <p:sp>
        <p:nvSpPr>
          <p:cNvPr id="93" name="Google Shape;93;p13"/>
          <p:cNvSpPr txBox="1"/>
          <p:nvPr/>
        </p:nvSpPr>
        <p:spPr>
          <a:xfrm>
            <a:off x="7684725" y="216445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$750M</a:t>
            </a:r>
            <a:endParaRPr sz="800">
              <a:solidFill>
                <a:schemeClr val="dk2"/>
              </a:solidFill>
            </a:endParaRPr>
          </a:p>
        </p:txBody>
      </p:sp>
      <p:sp>
        <p:nvSpPr>
          <p:cNvPr id="94" name="Google Shape;94;p13"/>
          <p:cNvSpPr txBox="1"/>
          <p:nvPr/>
        </p:nvSpPr>
        <p:spPr>
          <a:xfrm>
            <a:off x="7684725" y="2369884"/>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25%</a:t>
            </a:r>
            <a:endParaRPr sz="800">
              <a:solidFill>
                <a:schemeClr val="dk2"/>
              </a:solidFill>
            </a:endParaRPr>
          </a:p>
        </p:txBody>
      </p:sp>
      <p:sp>
        <p:nvSpPr>
          <p:cNvPr id="95" name="Google Shape;95;p13"/>
          <p:cNvSpPr txBox="1"/>
          <p:nvPr/>
        </p:nvSpPr>
        <p:spPr>
          <a:xfrm>
            <a:off x="7684725" y="2562036"/>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6%</a:t>
            </a:r>
            <a:endParaRPr sz="800">
              <a:solidFill>
                <a:schemeClr val="dk2"/>
              </a:solidFill>
            </a:endParaRPr>
          </a:p>
        </p:txBody>
      </p:sp>
      <p:sp>
        <p:nvSpPr>
          <p:cNvPr id="96" name="Google Shape;96;p13"/>
          <p:cNvSpPr txBox="1"/>
          <p:nvPr/>
        </p:nvSpPr>
        <p:spPr>
          <a:xfrm>
            <a:off x="7684725" y="2767462"/>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Blend</a:t>
            </a:r>
            <a:endParaRPr sz="800">
              <a:solidFill>
                <a:schemeClr val="dk2"/>
              </a:solidFill>
            </a:endParaRPr>
          </a:p>
        </p:txBody>
      </p:sp>
      <p:sp>
        <p:nvSpPr>
          <p:cNvPr id="97" name="Google Shape;97;p13"/>
          <p:cNvSpPr txBox="1"/>
          <p:nvPr/>
        </p:nvSpPr>
        <p:spPr>
          <a:xfrm>
            <a:off x="7414250" y="3255600"/>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2015-03-15</a:t>
            </a:r>
            <a:endParaRPr sz="800">
              <a:solidFill>
                <a:schemeClr val="dk2"/>
              </a:solidFill>
            </a:endParaRPr>
          </a:p>
        </p:txBody>
      </p:sp>
      <p:sp>
        <p:nvSpPr>
          <p:cNvPr id="98" name="Google Shape;98;p13"/>
          <p:cNvSpPr txBox="1"/>
          <p:nvPr/>
        </p:nvSpPr>
        <p:spPr>
          <a:xfrm>
            <a:off x="7414250" y="3447752"/>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MSCI ACWI ESG Leaders Index</a:t>
            </a:r>
            <a:endParaRPr sz="800">
              <a:solidFill>
                <a:schemeClr val="dk2"/>
              </a:solidFill>
            </a:endParaRPr>
          </a:p>
        </p:txBody>
      </p:sp>
      <p:sp>
        <p:nvSpPr>
          <p:cNvPr id="99" name="Google Shape;99;p13"/>
          <p:cNvSpPr txBox="1"/>
          <p:nvPr/>
        </p:nvSpPr>
        <p:spPr>
          <a:xfrm>
            <a:off x="7414250" y="3653179"/>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Sustainable</a:t>
            </a:r>
            <a:endParaRPr sz="800">
              <a:solidFill>
                <a:schemeClr val="dk2"/>
              </a:solidFill>
            </a:endParaRPr>
          </a:p>
        </p:txBody>
      </p:sp>
      <p:sp>
        <p:nvSpPr>
          <p:cNvPr id="100" name="Google Shape;100;p13"/>
          <p:cNvSpPr txBox="1"/>
          <p:nvPr/>
        </p:nvSpPr>
        <p:spPr>
          <a:xfrm>
            <a:off x="7414250" y="3850868"/>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Open-ended</a:t>
            </a:r>
            <a:endParaRPr sz="800">
              <a:solidFill>
                <a:schemeClr val="dk2"/>
              </a:solidFill>
            </a:endParaRPr>
          </a:p>
        </p:txBody>
      </p:sp>
      <p:sp>
        <p:nvSpPr>
          <p:cNvPr id="101" name="Google Shape;101;p13"/>
          <p:cNvSpPr txBox="1"/>
          <p:nvPr/>
        </p:nvSpPr>
        <p:spPr>
          <a:xfrm>
            <a:off x="7414250" y="4056295"/>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$200M</a:t>
            </a:r>
            <a:endParaRPr sz="800">
              <a:solidFill>
                <a:schemeClr val="dk2"/>
              </a:solidFill>
            </a:endParaRPr>
          </a:p>
        </p:txBody>
      </p:sp>
      <p:sp>
        <p:nvSpPr>
          <p:cNvPr id="102" name="Google Shape;102;p13"/>
          <p:cNvSpPr txBox="1"/>
          <p:nvPr/>
        </p:nvSpPr>
        <p:spPr>
          <a:xfrm>
            <a:off x="7414250" y="4248446"/>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1.3%</a:t>
            </a:r>
            <a:endParaRPr sz="800">
              <a:solidFill>
                <a:schemeClr val="dk2"/>
              </a:solidFill>
            </a:endParaRPr>
          </a:p>
        </p:txBody>
      </p:sp>
      <p:sp>
        <p:nvSpPr>
          <p:cNvPr id="103" name="Google Shape;103;p13"/>
          <p:cNvSpPr txBox="1"/>
          <p:nvPr/>
        </p:nvSpPr>
        <p:spPr>
          <a:xfrm>
            <a:off x="7414250" y="4453873"/>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IE3456789012</a:t>
            </a:r>
            <a:endParaRPr sz="800">
              <a:solidFill>
                <a:schemeClr val="dk2"/>
              </a:solidFill>
            </a:endParaRPr>
          </a:p>
        </p:txBody>
      </p:sp>
      <p:sp>
        <p:nvSpPr>
          <p:cNvPr id="104" name="Google Shape;104;p13"/>
          <p:cNvSpPr txBox="1"/>
          <p:nvPr/>
        </p:nvSpPr>
        <p:spPr>
          <a:xfrm>
            <a:off x="7414250" y="4646025"/>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USD</a:t>
            </a:r>
            <a:endParaRPr sz="800">
              <a:solidFill>
                <a:schemeClr val="dk2"/>
              </a:solidFill>
            </a:endParaRPr>
          </a:p>
        </p:txBody>
      </p:sp>
      <p:sp>
        <p:nvSpPr>
          <p:cNvPr id="105" name="Google Shape;105;p13"/>
          <p:cNvSpPr txBox="1"/>
          <p:nvPr/>
        </p:nvSpPr>
        <p:spPr>
          <a:xfrm>
            <a:off x="199325" y="1040325"/>
            <a:ext cx="1208700" cy="9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{{pm1}}</a:t>
            </a:r>
            <a:endParaRPr sz="900">
              <a:solidFill>
                <a:schemeClr val="dk1"/>
              </a:solidFill>
            </a:endParaRPr>
          </a:p>
        </p:txBody>
      </p:sp>
      <p:sp>
        <p:nvSpPr>
          <p:cNvPr id="106" name="Google Shape;106;p13"/>
          <p:cNvSpPr txBox="1"/>
          <p:nvPr/>
        </p:nvSpPr>
        <p:spPr>
          <a:xfrm>
            <a:off x="1643275" y="2041875"/>
            <a:ext cx="1472400" cy="8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{{portfolioManager2}}</a:t>
            </a:r>
            <a:endParaRPr sz="800">
              <a:solidFill>
                <a:schemeClr val="dk2"/>
              </a:solidFill>
            </a:endParaRPr>
          </a:p>
        </p:txBody>
      </p:sp>
      <p:sp>
        <p:nvSpPr>
          <p:cNvPr id="107" name="Google Shape;107;p13"/>
          <p:cNvSpPr txBox="1"/>
          <p:nvPr/>
        </p:nvSpPr>
        <p:spPr>
          <a:xfrm>
            <a:off x="199325" y="2040838"/>
            <a:ext cx="1208700" cy="9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{{pm2}}</a:t>
            </a:r>
            <a:endParaRPr sz="9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