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ppt/slides/slide2.xml" ContentType="application/vnd.openxmlformats-officedocument.presentationml.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r:id="rId19-created" id="2147483671"/>
  </p:sldMasterIdLst>
  <p:notesMasterIdLst>
    <p:notesMasterId r:id="rId5"/>
  </p:notesMasterIdLst>
  <p:sldIdLst>
    <p:sldId id="256" r:id="rId6"/>
    <p:sldId r:id="rId7-created" id="2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created" Type="http://schemas.openxmlformats.org/officeDocument/2006/relationships/slide" Target="slides/slide2.xml"/><Relationship Id="rId8-created" Type="http://schemas.openxmlformats.org/officeDocument/2006/relationships/slideLayout" Target="slideLayouts/slideLayout12.xml"/><Relationship Id="rId9-created" Type="http://schemas.openxmlformats.org/officeDocument/2006/relationships/slideLayout" Target="slideLayouts/slideLayout13.xml"/><Relationship Id="rId10-created" Type="http://schemas.openxmlformats.org/officeDocument/2006/relationships/slideLayout" Target="slideLayouts/slideLayout14.xml"/><Relationship Id="rId11-created" Type="http://schemas.openxmlformats.org/officeDocument/2006/relationships/slideLayout" Target="slideLayouts/slideLayout15.xml"/><Relationship Id="rId12-created" Type="http://schemas.openxmlformats.org/officeDocument/2006/relationships/slideLayout" Target="slideLayouts/slideLayout16.xml"/><Relationship Id="rId13-created" Type="http://schemas.openxmlformats.org/officeDocument/2006/relationships/slideLayout" Target="slideLayouts/slideLayout17.xml"/><Relationship Id="rId14-created" Type="http://schemas.openxmlformats.org/officeDocument/2006/relationships/slideLayout" Target="slideLayouts/slideLayout18.xml"/><Relationship Id="rId15-created" Type="http://schemas.openxmlformats.org/officeDocument/2006/relationships/slideLayout" Target="slideLayouts/slideLayout19.xml"/><Relationship Id="rId16-created" Type="http://schemas.openxmlformats.org/officeDocument/2006/relationships/slideLayout" Target="slideLayouts/slideLayout20.xml"/><Relationship Id="rId17-created" Type="http://schemas.openxmlformats.org/officeDocument/2006/relationships/slideLayout" Target="slideLayouts/slideLayout21.xml"/><Relationship Id="rId18-created" Type="http://schemas.openxmlformats.org/officeDocument/2006/relationships/slideLayout" Target="slideLayouts/slideLayout22.xml"/><Relationship Id="rId19-created"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bdccc14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bdccc1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16.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143525" y="759800"/>
            <a:ext cx="7845300" cy="3489600"/>
          </a:xfrm>
          <a:prstGeom prst="parallelogram">
            <a:avLst>
              <a:gd fmla="val 25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701775" y="203972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Centralised Buy List and Focus Funds</a:t>
            </a:r>
            <a:endParaRPr sz="1800">
              <a:solidFill>
                <a:schemeClr val="dk2"/>
              </a:solidFill>
            </a:endParaRPr>
          </a:p>
        </p:txBody>
      </p:sp>
      <p:sp>
        <p:nvSpPr>
          <p:cNvPr id="56" name="Google Shape;56;p13"/>
          <p:cNvSpPr txBox="1"/>
          <p:nvPr/>
        </p:nvSpPr>
        <p:spPr>
          <a:xfrm>
            <a:off x="3986700" y="2430675"/>
            <a:ext cx="4700100" cy="5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{{date}}</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3025" y="44200"/>
            <a:ext cx="37371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a:t>
            </a:r>
            <a:r>
              <a:rPr lang="en" sz="1600"/>
              <a:t>fundName</a:t>
            </a:r>
            <a:r>
              <a:rPr lang="en" sz="1600">
                <a:solidFill>
                  <a:srgbClr val="000000"/>
                </a:solidFill>
              </a:rPr>
              <a:t>}}</a:t>
            </a:r>
            <a:endParaRPr sz="1600">
              <a:solidFill>
                <a:srgbClr val="000000"/>
              </a:solidFill>
            </a:endParaRPr>
          </a:p>
        </p:txBody>
      </p:sp>
      <p:sp>
        <p:nvSpPr>
          <p:cNvPr id="55" name="Google Shape;55;p13"/>
          <p:cNvSpPr txBox="1"/>
          <p:nvPr/>
        </p:nvSpPr>
        <p:spPr>
          <a:xfrm>
            <a:off x="53025" y="326900"/>
            <a:ext cx="3737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Quarterly Performance &amp; Positioning Review</a:t>
            </a:r>
            <a:endParaRPr sz="1200">
              <a:solidFill>
                <a:srgbClr val="000000"/>
              </a:solidFill>
            </a:endParaRPr>
          </a:p>
        </p:txBody>
      </p:sp>
      <p:sp>
        <p:nvSpPr>
          <p:cNvPr id="56" name="Google Shape;56;p13"/>
          <p:cNvSpPr txBox="1"/>
          <p:nvPr/>
        </p:nvSpPr>
        <p:spPr>
          <a:xfrm>
            <a:off x="53025" y="871375"/>
            <a:ext cx="8914200" cy="1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15% annualized return over the last five years. The fund has consistently outperformed its benchmark, delivering strong results even during periods of market volatility. Our disciplined investment process and focus on high-quality, innovative companies have contributed to robust returns. The portfolio is diversified across multiple sectors and geographies, which has helped to mitigate risk and enhance performance. In addition, our active management approach allows us to respond quickly to changing market conditions and capitalize on emerging opportunities. Over the past decade, the fund has demonstrated resilience and adaptability, making it a compelling choice for long-term investors seeking growth.</a:t>
            </a:r>
            <a:endParaRPr sz="800">
              <a:solidFill>
                <a:srgbClr val="595959"/>
              </a:solidFill>
            </a:endParaRPr>
          </a:p>
        </p:txBody>
      </p:sp>
      <p:sp>
        <p:nvSpPr>
          <p:cNvPr id="57" name="Google Shape;57;p13"/>
          <p:cNvSpPr txBox="1"/>
          <p:nvPr/>
        </p:nvSpPr>
        <p:spPr>
          <a:xfrm>
            <a:off x="53025" y="68030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Performance</a:t>
            </a:r>
            <a:endParaRPr b="1" sz="800">
              <a:solidFill>
                <a:schemeClr val="accent1"/>
              </a:solidFill>
            </a:endParaRPr>
          </a:p>
        </p:txBody>
      </p:sp>
      <p:sp>
        <p:nvSpPr>
          <p:cNvPr id="58" name="Google Shape;58;p13"/>
          <p:cNvSpPr txBox="1"/>
          <p:nvPr/>
        </p:nvSpPr>
        <p:spPr>
          <a:xfrm>
            <a:off x="53025" y="2430450"/>
            <a:ext cx="16080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accent1"/>
                </a:solidFill>
              </a:rPr>
              <a:t>Fund Positioning</a:t>
            </a:r>
            <a:endParaRPr b="1" sz="800">
              <a:solidFill>
                <a:schemeClr val="accent1"/>
              </a:solidFill>
            </a:endParaRPr>
          </a:p>
        </p:txBody>
      </p:sp>
      <p:sp>
        <p:nvSpPr>
          <p:cNvPr id="59" name="Google Shape;59;p13"/>
          <p:cNvSpPr txBox="1"/>
          <p:nvPr/>
        </p:nvSpPr>
        <p:spPr>
          <a:xfrm>
            <a:off x="53025" y="2651350"/>
            <a:ext cx="8967300" cy="20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595959"/>
                </a:solidFill>
              </a:rPr>
              <a:t>The fund is positioned to capitalize on emerging technology trends. We maintain a forward-looking investment strategy, targeting companies at the forefront of innovation in areas such as artificial intelligence, cloud computing, and digital transformation. Our portfolio managers conduct rigorous fundamental analysis to identify businesses with sustainable competitive advantages and strong growth prospects. The fund maintains a balanced allocation across established leaders and promising up-and-comers, ensuring exposure to both stability and potential upside. We also consider environmental, social, and governance (ESG) factors in our investment decisions, aligning with the evolving preferences of global investors. This positioning aims to deliver superior risk-adjusted returns over the long term.</a:t>
            </a:r>
            <a:endParaRPr sz="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