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media/image2.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8288000" cy="10287000"/>
  <p:notesSz cx="6858000" cy="9144000"/>
  <p:embeddedFontLst>
    <p:embeddedFont>
      <p:font typeface="Times New Roman Bold" panose="02030802070405020303"/>
      <p:bold r:id="rId17"/>
    </p:embeddedFont>
    <p:embeddedFont>
      <p:font typeface="DejaVu Serif Bold" panose="02060803050605020204"/>
      <p:bold r:id="rId18"/>
    </p:embeddedFont>
    <p:embeddedFont>
      <p:font typeface="DejaVu Serif" panose="02060603050605020204"/>
      <p:regular r:id="rId19"/>
    </p:embeddedFont>
    <p:embeddedFont>
      <p:font typeface="Calibri" panose="020F0502020204030204"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7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74" d="100"/>
          <a:sy n="74" d="100"/>
        </p:scale>
        <p:origin x="-1092" y="-90"/>
      </p:cViewPr>
      <p:guideLst>
        <p:guide orient="horz" pos="2160"/>
        <p:guide pos="287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FEFF"/>
        </a:solidFill>
        <a:effectLst/>
      </p:bgPr>
    </p:bg>
    <p:spTree>
      <p:nvGrpSpPr>
        <p:cNvPr id="1" name=""/>
        <p:cNvGrpSpPr/>
        <p:nvPr/>
      </p:nvGrpSpPr>
      <p:grpSpPr>
        <a:xfrm>
          <a:off x="0" y="0"/>
          <a:ext cx="0" cy="0"/>
          <a:chOff x="0" y="0"/>
          <a:chExt cx="0" cy="0"/>
        </a:xfrm>
      </p:grpSpPr>
      <p:sp>
        <p:nvSpPr>
          <p:cNvPr id="2" name="Freeform 2"/>
          <p:cNvSpPr/>
          <p:nvPr/>
        </p:nvSpPr>
        <p:spPr>
          <a:xfrm>
            <a:off x="1028700" y="9089241"/>
            <a:ext cx="338117" cy="338117"/>
          </a:xfrm>
          <a:custGeom>
            <a:avLst/>
            <a:gdLst/>
            <a:ahLst/>
            <a:cxnLst/>
            <a:rect l="l" t="t" r="r" b="b"/>
            <a:pathLst>
              <a:path w="338117" h="338117">
                <a:moveTo>
                  <a:pt x="0" y="0"/>
                </a:moveTo>
                <a:lnTo>
                  <a:pt x="338117" y="0"/>
                </a:lnTo>
                <a:lnTo>
                  <a:pt x="338117" y="338118"/>
                </a:lnTo>
                <a:lnTo>
                  <a:pt x="0" y="33811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7909169" y="2483658"/>
            <a:ext cx="2404654" cy="2143278"/>
          </a:xfrm>
          <a:custGeom>
            <a:avLst/>
            <a:gdLst/>
            <a:ahLst/>
            <a:cxnLst/>
            <a:rect l="l" t="t" r="r" b="b"/>
            <a:pathLst>
              <a:path w="2404654" h="2143278">
                <a:moveTo>
                  <a:pt x="0" y="0"/>
                </a:moveTo>
                <a:lnTo>
                  <a:pt x="2404654" y="0"/>
                </a:lnTo>
                <a:lnTo>
                  <a:pt x="2404654" y="2143278"/>
                </a:lnTo>
                <a:lnTo>
                  <a:pt x="0" y="2143278"/>
                </a:lnTo>
                <a:lnTo>
                  <a:pt x="0" y="0"/>
                </a:lnTo>
                <a:close/>
              </a:path>
            </a:pathLst>
          </a:custGeom>
          <a:blipFill>
            <a:blip r:embed="rId3"/>
            <a:stretch>
              <a:fillRect/>
            </a:stretch>
          </a:blipFill>
        </p:spPr>
      </p:sp>
      <p:sp>
        <p:nvSpPr>
          <p:cNvPr id="4" name="Freeform 4"/>
          <p:cNvSpPr/>
          <p:nvPr/>
        </p:nvSpPr>
        <p:spPr>
          <a:xfrm>
            <a:off x="1366817" y="482727"/>
            <a:ext cx="1770542" cy="2171956"/>
          </a:xfrm>
          <a:custGeom>
            <a:avLst/>
            <a:gdLst/>
            <a:ahLst/>
            <a:cxnLst/>
            <a:rect l="l" t="t" r="r" b="b"/>
            <a:pathLst>
              <a:path w="1770542" h="2171956">
                <a:moveTo>
                  <a:pt x="0" y="0"/>
                </a:moveTo>
                <a:lnTo>
                  <a:pt x="1770542" y="0"/>
                </a:lnTo>
                <a:lnTo>
                  <a:pt x="1770542" y="2171956"/>
                </a:lnTo>
                <a:lnTo>
                  <a:pt x="0" y="2171956"/>
                </a:lnTo>
                <a:lnTo>
                  <a:pt x="0" y="0"/>
                </a:lnTo>
                <a:close/>
              </a:path>
            </a:pathLst>
          </a:custGeom>
          <a:blipFill>
            <a:blip r:embed="rId4"/>
            <a:stretch>
              <a:fillRect t="-10269" b="-10269"/>
            </a:stretch>
          </a:blipFill>
        </p:spPr>
      </p:sp>
      <p:sp>
        <p:nvSpPr>
          <p:cNvPr id="5" name="Freeform 5"/>
          <p:cNvSpPr/>
          <p:nvPr/>
        </p:nvSpPr>
        <p:spPr>
          <a:xfrm>
            <a:off x="14377114" y="-1507093"/>
            <a:ext cx="5764372" cy="5764372"/>
          </a:xfrm>
          <a:custGeom>
            <a:avLst/>
            <a:gdLst/>
            <a:ahLst/>
            <a:cxnLst/>
            <a:rect l="l" t="t" r="r" b="b"/>
            <a:pathLst>
              <a:path w="5764372" h="5764372">
                <a:moveTo>
                  <a:pt x="0" y="0"/>
                </a:moveTo>
                <a:lnTo>
                  <a:pt x="5764372" y="0"/>
                </a:lnTo>
                <a:lnTo>
                  <a:pt x="5764372" y="5764372"/>
                </a:lnTo>
                <a:lnTo>
                  <a:pt x="0" y="5764372"/>
                </a:lnTo>
                <a:lnTo>
                  <a:pt x="0" y="0"/>
                </a:lnTo>
                <a:close/>
              </a:path>
            </a:pathLst>
          </a:custGeom>
          <a:blipFill>
            <a:blip r:embed="rId5"/>
            <a:stretch>
              <a:fillRect/>
            </a:stretch>
          </a:blipFill>
        </p:spPr>
      </p:sp>
      <p:sp>
        <p:nvSpPr>
          <p:cNvPr id="6" name="Freeform 6"/>
          <p:cNvSpPr/>
          <p:nvPr/>
        </p:nvSpPr>
        <p:spPr>
          <a:xfrm>
            <a:off x="-832337" y="8481628"/>
            <a:ext cx="3084425" cy="3084425"/>
          </a:xfrm>
          <a:custGeom>
            <a:avLst/>
            <a:gdLst/>
            <a:ahLst/>
            <a:cxnLst/>
            <a:rect l="l" t="t" r="r" b="b"/>
            <a:pathLst>
              <a:path w="3084425" h="3084425">
                <a:moveTo>
                  <a:pt x="0" y="0"/>
                </a:moveTo>
                <a:lnTo>
                  <a:pt x="3084425" y="0"/>
                </a:lnTo>
                <a:lnTo>
                  <a:pt x="3084425" y="3084425"/>
                </a:lnTo>
                <a:lnTo>
                  <a:pt x="0" y="3084425"/>
                </a:lnTo>
                <a:lnTo>
                  <a:pt x="0" y="0"/>
                </a:lnTo>
                <a:close/>
              </a:path>
            </a:pathLst>
          </a:custGeom>
          <a:blipFill>
            <a:blip r:embed="rId6"/>
            <a:stretch>
              <a:fillRect/>
            </a:stretch>
          </a:blipFill>
        </p:spPr>
      </p:sp>
      <p:sp>
        <p:nvSpPr>
          <p:cNvPr id="7" name="TextBox 7"/>
          <p:cNvSpPr txBox="1"/>
          <p:nvPr/>
        </p:nvSpPr>
        <p:spPr>
          <a:xfrm>
            <a:off x="4801791" y="619442"/>
            <a:ext cx="8684419" cy="755650"/>
          </a:xfrm>
          <a:prstGeom prst="rect">
            <a:avLst/>
          </a:prstGeom>
        </p:spPr>
        <p:txBody>
          <a:bodyPr lIns="0" tIns="0" rIns="0" bIns="0" rtlCol="0" anchor="t">
            <a:spAutoFit/>
          </a:bodyPr>
          <a:lstStyle/>
          <a:p>
            <a:pPr algn="ctr">
              <a:lnSpc>
                <a:spcPts val="5600"/>
              </a:lnSpc>
              <a:spcBef>
                <a:spcPct val="0"/>
              </a:spcBef>
            </a:pPr>
            <a:r>
              <a:rPr lang="en-US" sz="4000">
                <a:solidFill>
                  <a:srgbClr val="000000"/>
                </a:solidFill>
                <a:latin typeface="Times New Roman" panose="02020603050405020304"/>
                <a:ea typeface="Times New Roman" panose="02020603050405020304"/>
                <a:cs typeface="Times New Roman" panose="02020603050405020304"/>
                <a:sym typeface="Times New Roman" panose="02020603050405020304"/>
              </a:rPr>
              <a:t>KHOA KỸ THUẬT VÀ CÔNG NGHỆ</a:t>
            </a:r>
            <a:endParaRPr lang="en-US" sz="40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 name="TextBox 8"/>
          <p:cNvSpPr txBox="1"/>
          <p:nvPr/>
        </p:nvSpPr>
        <p:spPr>
          <a:xfrm>
            <a:off x="4775200" y="1416050"/>
            <a:ext cx="9033510" cy="717550"/>
          </a:xfrm>
          <a:prstGeom prst="rect">
            <a:avLst/>
          </a:prstGeom>
        </p:spPr>
        <p:txBody>
          <a:bodyPr wrap="square" lIns="0" tIns="0" rIns="0" bIns="0" rtlCol="0" anchor="t">
            <a:spAutoFit/>
          </a:bodyPr>
          <a:lstStyle/>
          <a:p>
            <a:pPr algn="ctr">
              <a:lnSpc>
                <a:spcPts val="5600"/>
              </a:lnSpc>
              <a:spcBef>
                <a:spcPct val="0"/>
              </a:spcBef>
            </a:pPr>
            <a:r>
              <a:rPr lang="en-US" sz="40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BỘ MÔN CÔNG NGHỆ THÔNG TIN</a:t>
            </a:r>
            <a:endParaRPr lang="en-US" sz="40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p:txBody>
      </p:sp>
      <p:sp>
        <p:nvSpPr>
          <p:cNvPr id="9" name="TextBox 9"/>
          <p:cNvSpPr txBox="1"/>
          <p:nvPr/>
        </p:nvSpPr>
        <p:spPr>
          <a:xfrm>
            <a:off x="4555510" y="4667567"/>
            <a:ext cx="9176981" cy="1435735"/>
          </a:xfrm>
          <a:prstGeom prst="rect">
            <a:avLst/>
          </a:prstGeom>
        </p:spPr>
        <p:txBody>
          <a:bodyPr lIns="0" tIns="0" rIns="0" bIns="0" rtlCol="0" anchor="t">
            <a:spAutoFit/>
          </a:bodyPr>
          <a:lstStyle/>
          <a:p>
            <a:pPr algn="ctr">
              <a:lnSpc>
                <a:spcPts val="5600"/>
              </a:lnSpc>
            </a:pPr>
            <a:r>
              <a:rPr lang="en-US" sz="4000" b="1">
                <a:solidFill>
                  <a:srgbClr val="000000"/>
                </a:solidFill>
                <a:latin typeface="Times New Roman" panose="02020603050405020304" charset="0"/>
                <a:ea typeface="DejaVu Serif Bold" panose="02060803050605020204"/>
                <a:cs typeface="Times New Roman" panose="02020603050405020304" charset="0"/>
                <a:sym typeface="DejaVu Serif Bold" panose="02060803050605020204"/>
              </a:rPr>
              <a:t>XÂY DỰNG ỨNG DỤNG ÔN TẬP </a:t>
            </a:r>
            <a:endParaRPr lang="en-US" sz="4000" b="1">
              <a:solidFill>
                <a:srgbClr val="000000"/>
              </a:solidFill>
              <a:latin typeface="Times New Roman" panose="02020603050405020304" charset="0"/>
              <a:ea typeface="DejaVu Serif Bold" panose="02060803050605020204"/>
              <a:cs typeface="Times New Roman" panose="02020603050405020304" charset="0"/>
              <a:sym typeface="DejaVu Serif Bold" panose="02060803050605020204"/>
            </a:endParaRPr>
          </a:p>
          <a:p>
            <a:pPr algn="ctr">
              <a:lnSpc>
                <a:spcPts val="5600"/>
              </a:lnSpc>
            </a:pPr>
            <a:r>
              <a:rPr lang="en-US" sz="4000" b="1">
                <a:solidFill>
                  <a:srgbClr val="000000"/>
                </a:solidFill>
                <a:latin typeface="Times New Roman" panose="02020603050405020304" charset="0"/>
                <a:ea typeface="DejaVu Serif Bold" panose="02060803050605020204"/>
                <a:cs typeface="Times New Roman" panose="02020603050405020304" charset="0"/>
                <a:sym typeface="DejaVu Serif Bold" panose="02060803050605020204"/>
              </a:rPr>
              <a:t>LUẬT GIAO THÔNG ĐƯỜNG BỘ</a:t>
            </a:r>
            <a:endParaRPr lang="en-US" sz="4000" b="1">
              <a:solidFill>
                <a:srgbClr val="000000"/>
              </a:solidFill>
              <a:latin typeface="Times New Roman" panose="02020603050405020304" charset="0"/>
              <a:ea typeface="DejaVu Serif Bold" panose="02060803050605020204"/>
              <a:cs typeface="Times New Roman" panose="02020603050405020304" charset="0"/>
              <a:sym typeface="DejaVu Serif Bold" panose="02060803050605020204"/>
            </a:endParaRPr>
          </a:p>
        </p:txBody>
      </p:sp>
      <p:sp>
        <p:nvSpPr>
          <p:cNvPr id="10" name="TextBox 10"/>
          <p:cNvSpPr txBox="1"/>
          <p:nvPr/>
        </p:nvSpPr>
        <p:spPr>
          <a:xfrm>
            <a:off x="1028700" y="6506297"/>
            <a:ext cx="6689170" cy="1435735"/>
          </a:xfrm>
          <a:prstGeom prst="rect">
            <a:avLst/>
          </a:prstGeom>
        </p:spPr>
        <p:txBody>
          <a:bodyPr lIns="0" tIns="0" rIns="0" bIns="0" rtlCol="0" anchor="t">
            <a:spAutoFit/>
          </a:bodyPr>
          <a:lstStyle/>
          <a:p>
            <a:pPr algn="ctr">
              <a:lnSpc>
                <a:spcPts val="5600"/>
              </a:lnSpc>
              <a:spcBef>
                <a:spcPct val="0"/>
              </a:spcBef>
            </a:pPr>
            <a:r>
              <a:rPr lang="en-US" sz="4000">
                <a:solidFill>
                  <a:srgbClr val="000000"/>
                </a:solidFill>
                <a:latin typeface="Times New Roman" panose="02020603050405020304" charset="0"/>
                <a:ea typeface="DejaVu Serif" panose="02060603050605020204"/>
                <a:cs typeface="Times New Roman" panose="02020603050405020304" charset="0"/>
                <a:sym typeface="DejaVu Serif" panose="02060603050605020204"/>
              </a:rPr>
              <a:t>Giáo viên hướng dẫn:</a:t>
            </a:r>
            <a:endParaRPr lang="en-US" sz="4000">
              <a:solidFill>
                <a:srgbClr val="000000"/>
              </a:solidFill>
              <a:latin typeface="Times New Roman" panose="02020603050405020304" charset="0"/>
              <a:ea typeface="DejaVu Serif" panose="02060603050605020204"/>
              <a:cs typeface="Times New Roman" panose="02020603050405020304" charset="0"/>
              <a:sym typeface="DejaVu Serif" panose="02060603050605020204"/>
            </a:endParaRPr>
          </a:p>
          <a:p>
            <a:pPr algn="ctr">
              <a:lnSpc>
                <a:spcPts val="5600"/>
              </a:lnSpc>
              <a:spcBef>
                <a:spcPct val="0"/>
              </a:spcBef>
            </a:pPr>
            <a:r>
              <a:rPr lang="en-US" sz="4000">
                <a:solidFill>
                  <a:srgbClr val="000000"/>
                </a:solidFill>
                <a:latin typeface="Times New Roman" panose="02020603050405020304" charset="0"/>
                <a:ea typeface="DejaVu Serif" panose="02060603050605020204"/>
                <a:cs typeface="Times New Roman" panose="02020603050405020304" charset="0"/>
                <a:sym typeface="DejaVu Serif" panose="02060603050605020204"/>
              </a:rPr>
              <a:t>Nguyễn Hoàng Duy Thiện</a:t>
            </a:r>
            <a:endParaRPr lang="en-US" sz="4000">
              <a:solidFill>
                <a:srgbClr val="000000"/>
              </a:solidFill>
              <a:latin typeface="Times New Roman" panose="02020603050405020304" charset="0"/>
              <a:ea typeface="DejaVu Serif" panose="02060603050605020204"/>
              <a:cs typeface="Times New Roman" panose="02020603050405020304" charset="0"/>
              <a:sym typeface="DejaVu Serif" panose="02060603050605020204"/>
            </a:endParaRPr>
          </a:p>
        </p:txBody>
      </p:sp>
      <p:sp>
        <p:nvSpPr>
          <p:cNvPr id="11" name="TextBox 11"/>
          <p:cNvSpPr txBox="1"/>
          <p:nvPr/>
        </p:nvSpPr>
        <p:spPr>
          <a:xfrm>
            <a:off x="12101632" y="6455497"/>
            <a:ext cx="5157668" cy="2872105"/>
          </a:xfrm>
          <a:prstGeom prst="rect">
            <a:avLst/>
          </a:prstGeom>
        </p:spPr>
        <p:txBody>
          <a:bodyPr lIns="0" tIns="0" rIns="0" bIns="0" rtlCol="0" anchor="t">
            <a:spAutoFit/>
          </a:bodyPr>
          <a:lstStyle/>
          <a:p>
            <a:pPr algn="l">
              <a:lnSpc>
                <a:spcPts val="5600"/>
              </a:lnSpc>
            </a:pPr>
            <a:r>
              <a:rPr lang="en-US" sz="4000">
                <a:solidFill>
                  <a:srgbClr val="000000"/>
                </a:solidFill>
                <a:latin typeface="Times New Roman" panose="02020603050405020304" charset="0"/>
                <a:ea typeface="DejaVu Serif" panose="02060603050605020204"/>
                <a:cs typeface="Times New Roman" panose="02020603050405020304" charset="0"/>
                <a:sym typeface="DejaVu Serif" panose="02060603050605020204"/>
              </a:rPr>
              <a:t>Sinh viên thực hiện:</a:t>
            </a:r>
            <a:endParaRPr lang="en-US" sz="4000">
              <a:solidFill>
                <a:srgbClr val="000000"/>
              </a:solidFill>
              <a:latin typeface="Times New Roman" panose="02020603050405020304" charset="0"/>
              <a:ea typeface="DejaVu Serif" panose="02060603050605020204"/>
              <a:cs typeface="Times New Roman" panose="02020603050405020304" charset="0"/>
              <a:sym typeface="DejaVu Serif" panose="02060603050605020204"/>
            </a:endParaRPr>
          </a:p>
          <a:p>
            <a:pPr algn="l">
              <a:lnSpc>
                <a:spcPts val="5600"/>
              </a:lnSpc>
            </a:pPr>
            <a:r>
              <a:rPr lang="en-US" sz="4000">
                <a:solidFill>
                  <a:srgbClr val="000000"/>
                </a:solidFill>
                <a:latin typeface="Times New Roman" panose="02020603050405020304" charset="0"/>
                <a:ea typeface="DejaVu Serif" panose="02060603050605020204"/>
                <a:cs typeface="Times New Roman" panose="02020603050405020304" charset="0"/>
                <a:sym typeface="DejaVu Serif" panose="02060603050605020204"/>
              </a:rPr>
              <a:t>Lê Trường An</a:t>
            </a:r>
            <a:endParaRPr lang="en-US" sz="4000">
              <a:solidFill>
                <a:srgbClr val="000000"/>
              </a:solidFill>
              <a:latin typeface="Times New Roman" panose="02020603050405020304" charset="0"/>
              <a:ea typeface="DejaVu Serif" panose="02060603050605020204"/>
              <a:cs typeface="Times New Roman" panose="02020603050405020304" charset="0"/>
              <a:sym typeface="DejaVu Serif" panose="02060603050605020204"/>
            </a:endParaRPr>
          </a:p>
          <a:p>
            <a:pPr algn="l">
              <a:lnSpc>
                <a:spcPts val="5600"/>
              </a:lnSpc>
            </a:pPr>
            <a:r>
              <a:rPr lang="en-US" sz="4000">
                <a:solidFill>
                  <a:srgbClr val="000000"/>
                </a:solidFill>
                <a:latin typeface="Times New Roman" panose="02020603050405020304" charset="0"/>
                <a:ea typeface="DejaVu Serif" panose="02060603050605020204"/>
                <a:cs typeface="Times New Roman" panose="02020603050405020304" charset="0"/>
                <a:sym typeface="DejaVu Serif" panose="02060603050605020204"/>
              </a:rPr>
              <a:t>MSSV: 110121180</a:t>
            </a:r>
            <a:endParaRPr lang="en-US" sz="4000">
              <a:solidFill>
                <a:srgbClr val="000000"/>
              </a:solidFill>
              <a:latin typeface="Times New Roman" panose="02020603050405020304" charset="0"/>
              <a:ea typeface="DejaVu Serif" panose="02060603050605020204"/>
              <a:cs typeface="Times New Roman" panose="02020603050405020304" charset="0"/>
              <a:sym typeface="DejaVu Serif" panose="02060603050605020204"/>
            </a:endParaRPr>
          </a:p>
          <a:p>
            <a:pPr algn="l">
              <a:lnSpc>
                <a:spcPts val="5600"/>
              </a:lnSpc>
              <a:spcBef>
                <a:spcPct val="0"/>
              </a:spcBef>
            </a:pPr>
            <a:r>
              <a:rPr lang="en-US" sz="4000">
                <a:solidFill>
                  <a:srgbClr val="000000"/>
                </a:solidFill>
                <a:latin typeface="Times New Roman" panose="02020603050405020304" charset="0"/>
                <a:ea typeface="DejaVu Serif" panose="02060603050605020204"/>
                <a:cs typeface="Times New Roman" panose="02020603050405020304" charset="0"/>
                <a:sym typeface="DejaVu Serif" panose="02060603050605020204"/>
              </a:rPr>
              <a:t>Lớp: DA21TTC</a:t>
            </a:r>
            <a:endParaRPr lang="en-US" sz="4000">
              <a:solidFill>
                <a:srgbClr val="000000"/>
              </a:solidFill>
              <a:latin typeface="Times New Roman" panose="02020603050405020304" charset="0"/>
              <a:ea typeface="DejaVu Serif" panose="02060603050605020204"/>
              <a:cs typeface="Times New Roman" panose="02020603050405020304" charset="0"/>
              <a:sym typeface="DejaVu Serif" panose="02060603050605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ECED"/>
        </a:solidFill>
        <a:effectLst/>
      </p:bgPr>
    </p:bg>
    <p:spTree>
      <p:nvGrpSpPr>
        <p:cNvPr id="1" name=""/>
        <p:cNvGrpSpPr/>
        <p:nvPr/>
      </p:nvGrpSpPr>
      <p:grpSpPr>
        <a:xfrm>
          <a:off x="0" y="0"/>
          <a:ext cx="0" cy="0"/>
          <a:chOff x="0" y="0"/>
          <a:chExt cx="0" cy="0"/>
        </a:xfrm>
      </p:grpSpPr>
      <p:sp>
        <p:nvSpPr>
          <p:cNvPr id="2" name="TextBox 2"/>
          <p:cNvSpPr txBox="1"/>
          <p:nvPr/>
        </p:nvSpPr>
        <p:spPr>
          <a:xfrm>
            <a:off x="1028700" y="828675"/>
            <a:ext cx="5542122" cy="958850"/>
          </a:xfrm>
          <a:prstGeom prst="rect">
            <a:avLst/>
          </a:prstGeom>
        </p:spPr>
        <p:txBody>
          <a:bodyPr lIns="0" tIns="0" rIns="0" bIns="0" rtlCol="0" anchor="t">
            <a:spAutoFit/>
          </a:bodyPr>
          <a:lstStyle/>
          <a:p>
            <a:pPr algn="ctr">
              <a:lnSpc>
                <a:spcPts val="7000"/>
              </a:lnSpc>
              <a:spcBef>
                <a:spcPct val="0"/>
              </a:spcBef>
            </a:pPr>
            <a:r>
              <a:rPr lang="en-US" sz="5000">
                <a:solidFill>
                  <a:srgbClr val="000000"/>
                </a:solidFill>
                <a:latin typeface="Times New Roman" panose="02020603050405020304"/>
                <a:ea typeface="Times New Roman" panose="02020603050405020304"/>
                <a:cs typeface="Times New Roman" panose="02020603050405020304"/>
                <a:sym typeface="Times New Roman" panose="02020603050405020304"/>
              </a:rPr>
              <a:t>4. Hướng phát triển</a:t>
            </a:r>
            <a:endParaRPr lang="en-US" sz="50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 name="TextBox 3"/>
          <p:cNvSpPr txBox="1"/>
          <p:nvPr/>
        </p:nvSpPr>
        <p:spPr>
          <a:xfrm>
            <a:off x="1720711" y="2303982"/>
            <a:ext cx="8713708" cy="2447290"/>
          </a:xfrm>
          <a:prstGeom prst="rect">
            <a:avLst/>
          </a:prstGeom>
        </p:spPr>
        <p:txBody>
          <a:bodyPr lIns="0" tIns="0" rIns="0" bIns="0" rtlCol="0" anchor="t">
            <a:spAutoFit/>
          </a:bodyPr>
          <a:lstStyle/>
          <a:p>
            <a:pPr marL="734060" lvl="1" indent="-367030" algn="just">
              <a:lnSpc>
                <a:spcPts val="4760"/>
              </a:lnSpc>
              <a:buFont typeface="Arial" panose="020B0604020202020204"/>
              <a:buChar char="•"/>
            </a:pPr>
            <a:r>
              <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rPr>
              <a:t>Thiết kế giao diện đẹp mắt hơn</a:t>
            </a:r>
            <a:endPar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734060" lvl="1" indent="-367030" algn="just">
              <a:lnSpc>
                <a:spcPts val="4760"/>
              </a:lnSpc>
              <a:buFont typeface="Arial" panose="020B0604020202020204"/>
              <a:buChar char="•"/>
            </a:pPr>
            <a:r>
              <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rPr>
              <a:t>Thêm tính năng lưu trữ câu hỏi thường sai</a:t>
            </a:r>
            <a:endPar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734060" lvl="1" indent="-367030" algn="just">
              <a:lnSpc>
                <a:spcPts val="4760"/>
              </a:lnSpc>
              <a:buFont typeface="Arial" panose="020B0604020202020204"/>
              <a:buChar char="•"/>
            </a:pPr>
            <a:r>
              <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rPr>
              <a:t>Thêm tính năng tra hỏi luật giao thông</a:t>
            </a:r>
            <a:endPar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734060" lvl="1" indent="-367030" algn="just">
              <a:lnSpc>
                <a:spcPts val="4760"/>
              </a:lnSpc>
              <a:buFont typeface="Arial" panose="020B0604020202020204"/>
              <a:buChar char="•"/>
            </a:pPr>
            <a:r>
              <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rPr>
              <a:t>Cập nhật luật giao thông mới nhất</a:t>
            </a:r>
            <a:r>
              <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DECED"/>
        </a:solidFill>
        <a:effectLst/>
      </p:bgPr>
    </p:bg>
    <p:spTree>
      <p:nvGrpSpPr>
        <p:cNvPr id="1" name=""/>
        <p:cNvGrpSpPr/>
        <p:nvPr/>
      </p:nvGrpSpPr>
      <p:grpSpPr>
        <a:xfrm>
          <a:off x="0" y="0"/>
          <a:ext cx="0" cy="0"/>
          <a:chOff x="0" y="0"/>
          <a:chExt cx="0" cy="0"/>
        </a:xfrm>
      </p:grpSpPr>
      <p:sp>
        <p:nvSpPr>
          <p:cNvPr id="2" name="Freeform 2"/>
          <p:cNvSpPr/>
          <p:nvPr/>
        </p:nvSpPr>
        <p:spPr>
          <a:xfrm>
            <a:off x="3768809" y="586968"/>
            <a:ext cx="11186212" cy="9480315"/>
          </a:xfrm>
          <a:custGeom>
            <a:avLst/>
            <a:gdLst/>
            <a:ahLst/>
            <a:cxnLst/>
            <a:rect l="l" t="t" r="r" b="b"/>
            <a:pathLst>
              <a:path w="11186212" h="9480315">
                <a:moveTo>
                  <a:pt x="0" y="0"/>
                </a:moveTo>
                <a:lnTo>
                  <a:pt x="11186212" y="0"/>
                </a:lnTo>
                <a:lnTo>
                  <a:pt x="11186212" y="9480315"/>
                </a:lnTo>
                <a:lnTo>
                  <a:pt x="0" y="9480315"/>
                </a:lnTo>
                <a:lnTo>
                  <a:pt x="0" y="0"/>
                </a:lnTo>
                <a:close/>
              </a:path>
            </a:pathLst>
          </a:custGeom>
          <a:blipFill>
            <a:blip r:embed="rId1"/>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CED"/>
        </a:solidFill>
        <a:effectLst/>
      </p:bgPr>
    </p:bg>
    <p:spTree>
      <p:nvGrpSpPr>
        <p:cNvPr id="1" name=""/>
        <p:cNvGrpSpPr/>
        <p:nvPr/>
      </p:nvGrpSpPr>
      <p:grpSpPr>
        <a:xfrm>
          <a:off x="0" y="0"/>
          <a:ext cx="0" cy="0"/>
          <a:chOff x="0" y="0"/>
          <a:chExt cx="0" cy="0"/>
        </a:xfrm>
      </p:grpSpPr>
      <p:sp>
        <p:nvSpPr>
          <p:cNvPr id="2" name="Freeform 2"/>
          <p:cNvSpPr/>
          <p:nvPr/>
        </p:nvSpPr>
        <p:spPr>
          <a:xfrm>
            <a:off x="9344228" y="1845670"/>
            <a:ext cx="6457614" cy="6944469"/>
          </a:xfrm>
          <a:custGeom>
            <a:avLst/>
            <a:gdLst/>
            <a:ahLst/>
            <a:cxnLst/>
            <a:rect l="l" t="t" r="r" b="b"/>
            <a:pathLst>
              <a:path w="6457614" h="6944469">
                <a:moveTo>
                  <a:pt x="0" y="0"/>
                </a:moveTo>
                <a:lnTo>
                  <a:pt x="6457614" y="0"/>
                </a:lnTo>
                <a:lnTo>
                  <a:pt x="6457614" y="6944470"/>
                </a:lnTo>
                <a:lnTo>
                  <a:pt x="0" y="6944470"/>
                </a:lnTo>
                <a:lnTo>
                  <a:pt x="0" y="0"/>
                </a:lnTo>
                <a:close/>
              </a:path>
            </a:pathLst>
          </a:custGeom>
          <a:blipFill>
            <a:blip r:embed="rId1"/>
            <a:stretch>
              <a:fillRect l="-4866" r="-4866"/>
            </a:stretch>
          </a:blipFill>
        </p:spPr>
      </p:sp>
      <p:sp>
        <p:nvSpPr>
          <p:cNvPr id="3" name="Freeform 3"/>
          <p:cNvSpPr/>
          <p:nvPr/>
        </p:nvSpPr>
        <p:spPr>
          <a:xfrm>
            <a:off x="7940210" y="1496860"/>
            <a:ext cx="565229" cy="7293279"/>
          </a:xfrm>
          <a:custGeom>
            <a:avLst/>
            <a:gdLst/>
            <a:ahLst/>
            <a:cxnLst/>
            <a:rect l="l" t="t" r="r" b="b"/>
            <a:pathLst>
              <a:path w="565229" h="7293279">
                <a:moveTo>
                  <a:pt x="0" y="0"/>
                </a:moveTo>
                <a:lnTo>
                  <a:pt x="565229" y="0"/>
                </a:lnTo>
                <a:lnTo>
                  <a:pt x="565229" y="7293280"/>
                </a:lnTo>
                <a:lnTo>
                  <a:pt x="0" y="7293280"/>
                </a:lnTo>
                <a:lnTo>
                  <a:pt x="0" y="0"/>
                </a:lnTo>
                <a:close/>
              </a:path>
            </a:pathLst>
          </a:custGeom>
          <a:blipFill>
            <a:blip r:embed="rId2"/>
            <a:stretch>
              <a:fillRect/>
            </a:stretch>
          </a:blipFill>
        </p:spPr>
      </p:sp>
      <p:sp>
        <p:nvSpPr>
          <p:cNvPr id="4" name="TextBox 4"/>
          <p:cNvSpPr txBox="1"/>
          <p:nvPr/>
        </p:nvSpPr>
        <p:spPr>
          <a:xfrm>
            <a:off x="2465375" y="3747851"/>
            <a:ext cx="4027603" cy="873125"/>
          </a:xfrm>
          <a:prstGeom prst="rect">
            <a:avLst/>
          </a:prstGeom>
        </p:spPr>
        <p:txBody>
          <a:bodyPr lIns="0" tIns="0" rIns="0" bIns="0" rtlCol="0" anchor="t">
            <a:spAutoFit/>
          </a:bodyPr>
          <a:lstStyle/>
          <a:p>
            <a:pPr algn="ctr">
              <a:lnSpc>
                <a:spcPts val="7000"/>
              </a:lnSpc>
              <a:spcBef>
                <a:spcPct val="0"/>
              </a:spcBef>
            </a:pPr>
            <a:r>
              <a:rPr lang="en-US" sz="5000">
                <a:solidFill>
                  <a:srgbClr val="000000"/>
                </a:solidFill>
                <a:latin typeface="DejaVu Serif" panose="02060603050605020204"/>
                <a:ea typeface="DejaVu Serif" panose="02060603050605020204"/>
                <a:cs typeface="DejaVu Serif" panose="02060603050605020204"/>
                <a:sym typeface="DejaVu Serif" panose="02060603050605020204"/>
              </a:rPr>
              <a:t>NỘI DUNG </a:t>
            </a:r>
            <a:endParaRPr lang="en-US" sz="5000">
              <a:solidFill>
                <a:srgbClr val="000000"/>
              </a:solidFill>
              <a:latin typeface="DejaVu Serif" panose="02060603050605020204"/>
              <a:ea typeface="DejaVu Serif" panose="02060603050605020204"/>
              <a:cs typeface="DejaVu Serif" panose="02060603050605020204"/>
              <a:sym typeface="DejaVu Serif" panose="02060603050605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CED"/>
        </a:solidFill>
        <a:effectLst/>
      </p:bgPr>
    </p:bg>
    <p:spTree>
      <p:nvGrpSpPr>
        <p:cNvPr id="1" name=""/>
        <p:cNvGrpSpPr/>
        <p:nvPr/>
      </p:nvGrpSpPr>
      <p:grpSpPr>
        <a:xfrm>
          <a:off x="0" y="0"/>
          <a:ext cx="0" cy="0"/>
          <a:chOff x="0" y="0"/>
          <a:chExt cx="0" cy="0"/>
        </a:xfrm>
      </p:grpSpPr>
      <p:sp>
        <p:nvSpPr>
          <p:cNvPr id="2" name="Freeform 2"/>
          <p:cNvSpPr/>
          <p:nvPr/>
        </p:nvSpPr>
        <p:spPr>
          <a:xfrm>
            <a:off x="9128108" y="1965021"/>
            <a:ext cx="36466" cy="7293279"/>
          </a:xfrm>
          <a:custGeom>
            <a:avLst/>
            <a:gdLst/>
            <a:ahLst/>
            <a:cxnLst/>
            <a:rect l="l" t="t" r="r" b="b"/>
            <a:pathLst>
              <a:path w="36466" h="7293279">
                <a:moveTo>
                  <a:pt x="0" y="0"/>
                </a:moveTo>
                <a:lnTo>
                  <a:pt x="36466" y="0"/>
                </a:lnTo>
                <a:lnTo>
                  <a:pt x="36466" y="7293279"/>
                </a:lnTo>
                <a:lnTo>
                  <a:pt x="0" y="7293279"/>
                </a:lnTo>
                <a:lnTo>
                  <a:pt x="0" y="0"/>
                </a:lnTo>
                <a:close/>
              </a:path>
            </a:pathLst>
          </a:custGeom>
          <a:blipFill>
            <a:blip r:embed="rId1"/>
            <a:stretch>
              <a:fillRect/>
            </a:stretch>
          </a:blipFill>
        </p:spPr>
      </p:sp>
      <p:sp>
        <p:nvSpPr>
          <p:cNvPr id="3" name="Freeform 3"/>
          <p:cNvSpPr/>
          <p:nvPr/>
        </p:nvSpPr>
        <p:spPr>
          <a:xfrm>
            <a:off x="9280508" y="2117421"/>
            <a:ext cx="47625" cy="6356958"/>
          </a:xfrm>
          <a:custGeom>
            <a:avLst/>
            <a:gdLst/>
            <a:ahLst/>
            <a:cxnLst/>
            <a:rect l="l" t="t" r="r" b="b"/>
            <a:pathLst>
              <a:path w="47625" h="6356958">
                <a:moveTo>
                  <a:pt x="0" y="0"/>
                </a:moveTo>
                <a:lnTo>
                  <a:pt x="47625" y="0"/>
                </a:lnTo>
                <a:lnTo>
                  <a:pt x="47625" y="6356958"/>
                </a:lnTo>
                <a:lnTo>
                  <a:pt x="0" y="6356958"/>
                </a:lnTo>
                <a:lnTo>
                  <a:pt x="0" y="0"/>
                </a:lnTo>
                <a:close/>
              </a:path>
            </a:pathLst>
          </a:custGeom>
          <a:blipFill>
            <a:blip r:embed="rId2"/>
            <a:stretch>
              <a:fillRect t="-560430" r="-714799" b="-560430"/>
            </a:stretch>
          </a:blipFill>
          <a:ln w="38100" cap="sq">
            <a:solidFill>
              <a:srgbClr val="000000"/>
            </a:solidFill>
            <a:prstDash val="solid"/>
            <a:miter/>
          </a:ln>
        </p:spPr>
      </p:sp>
      <p:sp>
        <p:nvSpPr>
          <p:cNvPr id="4" name="TextBox 4"/>
          <p:cNvSpPr txBox="1"/>
          <p:nvPr/>
        </p:nvSpPr>
        <p:spPr>
          <a:xfrm>
            <a:off x="1443752" y="876300"/>
            <a:ext cx="4191714" cy="755650"/>
          </a:xfrm>
          <a:prstGeom prst="rect">
            <a:avLst/>
          </a:prstGeom>
        </p:spPr>
        <p:txBody>
          <a:bodyPr lIns="0" tIns="0" rIns="0" bIns="0" rtlCol="0" anchor="t">
            <a:spAutoFit/>
          </a:bodyPr>
          <a:lstStyle/>
          <a:p>
            <a:pPr algn="ctr">
              <a:lnSpc>
                <a:spcPts val="5600"/>
              </a:lnSpc>
              <a:spcBef>
                <a:spcPct val="0"/>
              </a:spcBef>
            </a:pPr>
            <a:r>
              <a:rPr lang="en-US" sz="40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1. Tổng quan đề tài</a:t>
            </a:r>
            <a:endParaRPr lang="en-US" sz="40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p:txBody>
      </p:sp>
      <p:sp>
        <p:nvSpPr>
          <p:cNvPr id="5" name="TextBox 5"/>
          <p:cNvSpPr txBox="1"/>
          <p:nvPr/>
        </p:nvSpPr>
        <p:spPr>
          <a:xfrm>
            <a:off x="1564600" y="2507597"/>
            <a:ext cx="3768566" cy="755650"/>
          </a:xfrm>
          <a:prstGeom prst="rect">
            <a:avLst/>
          </a:prstGeom>
        </p:spPr>
        <p:txBody>
          <a:bodyPr lIns="0" tIns="0" rIns="0" bIns="0" rtlCol="0" anchor="t">
            <a:spAutoFit/>
          </a:bodyPr>
          <a:lstStyle/>
          <a:p>
            <a:pPr algn="ctr">
              <a:lnSpc>
                <a:spcPts val="5600"/>
              </a:lnSpc>
            </a:pPr>
            <a:r>
              <a:rPr lang="en-US" sz="40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Lý do chọn đề tài</a:t>
            </a:r>
            <a:endParaRPr lang="en-US" sz="40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p:txBody>
      </p:sp>
      <p:sp>
        <p:nvSpPr>
          <p:cNvPr id="6" name="TextBox 6"/>
          <p:cNvSpPr txBox="1"/>
          <p:nvPr/>
        </p:nvSpPr>
        <p:spPr>
          <a:xfrm>
            <a:off x="12152732" y="2507597"/>
            <a:ext cx="2042993" cy="755650"/>
          </a:xfrm>
          <a:prstGeom prst="rect">
            <a:avLst/>
          </a:prstGeom>
        </p:spPr>
        <p:txBody>
          <a:bodyPr lIns="0" tIns="0" rIns="0" bIns="0" rtlCol="0" anchor="t">
            <a:spAutoFit/>
          </a:bodyPr>
          <a:lstStyle/>
          <a:p>
            <a:pPr algn="ctr">
              <a:lnSpc>
                <a:spcPts val="5600"/>
              </a:lnSpc>
              <a:spcBef>
                <a:spcPct val="0"/>
              </a:spcBef>
            </a:pPr>
            <a:r>
              <a:rPr lang="en-US" sz="40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Phạm vi :</a:t>
            </a:r>
            <a:endParaRPr lang="en-US" sz="40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p:txBody>
      </p:sp>
      <p:sp>
        <p:nvSpPr>
          <p:cNvPr id="7" name="TextBox 7"/>
          <p:cNvSpPr txBox="1"/>
          <p:nvPr/>
        </p:nvSpPr>
        <p:spPr>
          <a:xfrm>
            <a:off x="1508998" y="3405505"/>
            <a:ext cx="5484786" cy="3647440"/>
          </a:xfrm>
          <a:prstGeom prst="rect">
            <a:avLst/>
          </a:prstGeom>
        </p:spPr>
        <p:txBody>
          <a:bodyPr lIns="0" tIns="0" rIns="0" bIns="0" rtlCol="0" anchor="t">
            <a:spAutoFit/>
          </a:bodyPr>
          <a:lstStyle/>
          <a:p>
            <a:pPr algn="just">
              <a:lnSpc>
                <a:spcPts val="4760"/>
              </a:lnSpc>
            </a:pPr>
            <a:r>
              <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rPr>
              <a:t>Xuất phát từ việc hiện nay vẫn còn nhiều người vẫn chưa thông thạo luật giao thông đường bộ nên dẫn đến việc tai nạn giao thông diễn ra thường xuyên </a:t>
            </a:r>
            <a:endPar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 name="TextBox 8"/>
          <p:cNvSpPr txBox="1"/>
          <p:nvPr/>
        </p:nvSpPr>
        <p:spPr>
          <a:xfrm>
            <a:off x="10096873" y="5010150"/>
            <a:ext cx="4111719" cy="1247140"/>
          </a:xfrm>
          <a:prstGeom prst="rect">
            <a:avLst/>
          </a:prstGeom>
        </p:spPr>
        <p:txBody>
          <a:bodyPr lIns="0" tIns="0" rIns="0" bIns="0" rtlCol="0" anchor="t">
            <a:spAutoFit/>
          </a:bodyPr>
          <a:lstStyle/>
          <a:p>
            <a:pPr algn="just">
              <a:lnSpc>
                <a:spcPts val="4760"/>
              </a:lnSpc>
              <a:spcBef>
                <a:spcPct val="0"/>
              </a:spcBef>
            </a:pPr>
            <a:r>
              <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rPr>
              <a:t>•Thời gian: Học kỳ I năm học 2024 - 2025</a:t>
            </a:r>
            <a:endPar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 name="TextBox 9"/>
          <p:cNvSpPr txBox="1"/>
          <p:nvPr/>
        </p:nvSpPr>
        <p:spPr>
          <a:xfrm>
            <a:off x="10084007" y="3405505"/>
            <a:ext cx="7175483" cy="1247140"/>
          </a:xfrm>
          <a:prstGeom prst="rect">
            <a:avLst/>
          </a:prstGeom>
        </p:spPr>
        <p:txBody>
          <a:bodyPr lIns="0" tIns="0" rIns="0" bIns="0" rtlCol="0" anchor="t">
            <a:spAutoFit/>
          </a:bodyPr>
          <a:lstStyle/>
          <a:p>
            <a:pPr algn="just">
              <a:lnSpc>
                <a:spcPts val="4760"/>
              </a:lnSpc>
              <a:spcBef>
                <a:spcPct val="0"/>
              </a:spcBef>
            </a:pPr>
            <a:r>
              <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rPr>
              <a:t>•Nội dung: Xây dựng ứng dụng ôn tập luật giao thông đường bộ. </a:t>
            </a:r>
            <a:endPar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CED"/>
        </a:solidFill>
        <a:effectLst/>
      </p:bgPr>
    </p:bg>
    <p:spTree>
      <p:nvGrpSpPr>
        <p:cNvPr id="1" name=""/>
        <p:cNvGrpSpPr/>
        <p:nvPr/>
      </p:nvGrpSpPr>
      <p:grpSpPr>
        <a:xfrm>
          <a:off x="0" y="0"/>
          <a:ext cx="0" cy="0"/>
          <a:chOff x="0" y="0"/>
          <a:chExt cx="0" cy="0"/>
        </a:xfrm>
      </p:grpSpPr>
      <p:sp>
        <p:nvSpPr>
          <p:cNvPr id="2" name="TextBox 2"/>
          <p:cNvSpPr txBox="1"/>
          <p:nvPr/>
        </p:nvSpPr>
        <p:spPr>
          <a:xfrm>
            <a:off x="2267281" y="1447973"/>
            <a:ext cx="2620208" cy="679450"/>
          </a:xfrm>
          <a:prstGeom prst="rect">
            <a:avLst/>
          </a:prstGeom>
        </p:spPr>
        <p:txBody>
          <a:bodyPr lIns="0" tIns="0" rIns="0" bIns="0" rtlCol="0" anchor="t">
            <a:spAutoFit/>
          </a:bodyPr>
          <a:lstStyle/>
          <a:p>
            <a:pPr algn="ctr">
              <a:lnSpc>
                <a:spcPts val="5600"/>
              </a:lnSpc>
              <a:spcBef>
                <a:spcPct val="0"/>
              </a:spcBef>
            </a:pPr>
            <a:r>
              <a:rPr lang="en-US" sz="4000">
                <a:solidFill>
                  <a:srgbClr val="000000"/>
                </a:solidFill>
                <a:latin typeface="DejaVu Serif" panose="02060603050605020204"/>
                <a:ea typeface="DejaVu Serif" panose="02060603050605020204"/>
                <a:cs typeface="DejaVu Serif" panose="02060603050605020204"/>
                <a:sym typeface="DejaVu Serif" panose="02060603050605020204"/>
              </a:rPr>
              <a:t>Mục tiêu :</a:t>
            </a:r>
            <a:endParaRPr lang="en-US" sz="4000">
              <a:solidFill>
                <a:srgbClr val="000000"/>
              </a:solidFill>
              <a:latin typeface="DejaVu Serif" panose="02060603050605020204"/>
              <a:ea typeface="DejaVu Serif" panose="02060603050605020204"/>
              <a:cs typeface="DejaVu Serif" panose="02060603050605020204"/>
              <a:sym typeface="DejaVu Serif" panose="02060603050605020204"/>
            </a:endParaRPr>
          </a:p>
        </p:txBody>
      </p:sp>
      <p:sp>
        <p:nvSpPr>
          <p:cNvPr id="3" name="TextBox 3"/>
          <p:cNvSpPr txBox="1"/>
          <p:nvPr/>
        </p:nvSpPr>
        <p:spPr>
          <a:xfrm>
            <a:off x="9785003" y="1447973"/>
            <a:ext cx="7474297" cy="679450"/>
          </a:xfrm>
          <a:prstGeom prst="rect">
            <a:avLst/>
          </a:prstGeom>
        </p:spPr>
        <p:txBody>
          <a:bodyPr lIns="0" tIns="0" rIns="0" bIns="0" rtlCol="0" anchor="t">
            <a:spAutoFit/>
          </a:bodyPr>
          <a:lstStyle/>
          <a:p>
            <a:pPr algn="ctr">
              <a:lnSpc>
                <a:spcPts val="5600"/>
              </a:lnSpc>
              <a:spcBef>
                <a:spcPct val="0"/>
              </a:spcBef>
            </a:pPr>
            <a:r>
              <a:rPr lang="en-US" sz="4000">
                <a:solidFill>
                  <a:srgbClr val="000000"/>
                </a:solidFill>
                <a:latin typeface="DejaVu Serif" panose="02060603050605020204"/>
                <a:ea typeface="DejaVu Serif" panose="02060603050605020204"/>
                <a:cs typeface="DejaVu Serif" panose="02060603050605020204"/>
                <a:sym typeface="DejaVu Serif" panose="02060603050605020204"/>
              </a:rPr>
              <a:t>Phương pháp nghiên cứu:</a:t>
            </a:r>
            <a:endParaRPr lang="en-US" sz="4000">
              <a:solidFill>
                <a:srgbClr val="000000"/>
              </a:solidFill>
              <a:latin typeface="DejaVu Serif" panose="02060603050605020204"/>
              <a:ea typeface="DejaVu Serif" panose="02060603050605020204"/>
              <a:cs typeface="DejaVu Serif" panose="02060603050605020204"/>
              <a:sym typeface="DejaVu Serif" panose="02060603050605020204"/>
            </a:endParaRPr>
          </a:p>
        </p:txBody>
      </p:sp>
      <p:sp>
        <p:nvSpPr>
          <p:cNvPr id="4" name="Freeform 4"/>
          <p:cNvSpPr/>
          <p:nvPr/>
        </p:nvSpPr>
        <p:spPr>
          <a:xfrm>
            <a:off x="9137326" y="1524173"/>
            <a:ext cx="54299" cy="7247733"/>
          </a:xfrm>
          <a:custGeom>
            <a:avLst/>
            <a:gdLst/>
            <a:ahLst/>
            <a:cxnLst/>
            <a:rect l="l" t="t" r="r" b="b"/>
            <a:pathLst>
              <a:path w="54299" h="7247733">
                <a:moveTo>
                  <a:pt x="0" y="0"/>
                </a:moveTo>
                <a:lnTo>
                  <a:pt x="54299" y="0"/>
                </a:lnTo>
                <a:lnTo>
                  <a:pt x="54299" y="7247733"/>
                </a:lnTo>
                <a:lnTo>
                  <a:pt x="0" y="7247733"/>
                </a:lnTo>
                <a:lnTo>
                  <a:pt x="0" y="0"/>
                </a:lnTo>
                <a:close/>
              </a:path>
            </a:pathLst>
          </a:custGeom>
          <a:blipFill>
            <a:blip r:embed="rId1"/>
            <a:stretch>
              <a:fillRect t="-560430" r="-714799" b="-560430"/>
            </a:stretch>
          </a:blipFill>
          <a:ln w="38100" cap="sq">
            <a:solidFill>
              <a:srgbClr val="000000"/>
            </a:solidFill>
            <a:prstDash val="solid"/>
            <a:miter/>
          </a:ln>
        </p:spPr>
      </p:sp>
      <p:sp>
        <p:nvSpPr>
          <p:cNvPr id="5" name="TextBox 5"/>
          <p:cNvSpPr txBox="1"/>
          <p:nvPr/>
        </p:nvSpPr>
        <p:spPr>
          <a:xfrm>
            <a:off x="620778" y="2971976"/>
            <a:ext cx="7115604" cy="2447290"/>
          </a:xfrm>
          <a:prstGeom prst="rect">
            <a:avLst/>
          </a:prstGeom>
        </p:spPr>
        <p:txBody>
          <a:bodyPr lIns="0" tIns="0" rIns="0" bIns="0" rtlCol="0" anchor="t">
            <a:spAutoFit/>
          </a:bodyPr>
          <a:lstStyle/>
          <a:p>
            <a:pPr algn="just">
              <a:lnSpc>
                <a:spcPts val="4760"/>
              </a:lnSpc>
            </a:pPr>
            <a:r>
              <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rPr>
              <a:t>Xây dựng ứng dụng để ôn tập và học hỏi các kiến thức về luật giao thông đường bộ</a:t>
            </a:r>
            <a:endPar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just">
              <a:lnSpc>
                <a:spcPts val="4760"/>
              </a:lnSpc>
            </a:pPr>
          </a:p>
        </p:txBody>
      </p:sp>
      <p:sp>
        <p:nvSpPr>
          <p:cNvPr id="6" name="TextBox 6"/>
          <p:cNvSpPr txBox="1"/>
          <p:nvPr/>
        </p:nvSpPr>
        <p:spPr>
          <a:xfrm>
            <a:off x="9527361" y="2724166"/>
            <a:ext cx="7115604" cy="5447665"/>
          </a:xfrm>
          <a:prstGeom prst="rect">
            <a:avLst/>
          </a:prstGeom>
        </p:spPr>
        <p:txBody>
          <a:bodyPr lIns="0" tIns="0" rIns="0" bIns="0" rtlCol="0" anchor="t">
            <a:spAutoFit/>
          </a:bodyPr>
          <a:lstStyle/>
          <a:p>
            <a:pPr algn="just">
              <a:lnSpc>
                <a:spcPts val="4760"/>
              </a:lnSpc>
            </a:pPr>
            <a:r>
              <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rPr>
              <a:t>1. Xác định yêu cầu: Xác định mục tiêu và chức năng cần có trong ứng dụng thông qua việc thu thập thông tin từ người dùng, tìm hiểu về bộ đề thi luật giao thông đường bộ</a:t>
            </a:r>
            <a:endPar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just">
              <a:lnSpc>
                <a:spcPts val="4760"/>
              </a:lnSpc>
            </a:pPr>
            <a:r>
              <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rPr>
              <a:t>2. Thiết kế hệ thống: Dựa vào mục tiêu đã xác định, tiến hành thiết kế hệ thống</a:t>
            </a:r>
            <a:endPar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just">
              <a:lnSpc>
                <a:spcPts val="4760"/>
              </a:lnSpc>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CED"/>
        </a:solidFill>
        <a:effectLst/>
      </p:bgPr>
    </p:bg>
    <p:spTree>
      <p:nvGrpSpPr>
        <p:cNvPr id="1" name=""/>
        <p:cNvGrpSpPr/>
        <p:nvPr/>
      </p:nvGrpSpPr>
      <p:grpSpPr>
        <a:xfrm>
          <a:off x="0" y="0"/>
          <a:ext cx="0" cy="0"/>
          <a:chOff x="0" y="0"/>
          <a:chExt cx="0" cy="0"/>
        </a:xfrm>
      </p:grpSpPr>
      <p:sp>
        <p:nvSpPr>
          <p:cNvPr id="2" name="Freeform 2"/>
          <p:cNvSpPr/>
          <p:nvPr/>
        </p:nvSpPr>
        <p:spPr>
          <a:xfrm>
            <a:off x="2191231" y="3685554"/>
            <a:ext cx="5549642" cy="2621610"/>
          </a:xfrm>
          <a:custGeom>
            <a:avLst/>
            <a:gdLst/>
            <a:ahLst/>
            <a:cxnLst/>
            <a:rect l="l" t="t" r="r" b="b"/>
            <a:pathLst>
              <a:path w="5549642" h="2621610">
                <a:moveTo>
                  <a:pt x="0" y="0"/>
                </a:moveTo>
                <a:lnTo>
                  <a:pt x="5549641" y="0"/>
                </a:lnTo>
                <a:lnTo>
                  <a:pt x="5549641" y="2621610"/>
                </a:lnTo>
                <a:lnTo>
                  <a:pt x="0" y="2621610"/>
                </a:lnTo>
                <a:lnTo>
                  <a:pt x="0" y="0"/>
                </a:lnTo>
                <a:close/>
              </a:path>
            </a:pathLst>
          </a:custGeom>
          <a:blipFill>
            <a:blip r:embed="rId1"/>
            <a:stretch>
              <a:fillRect/>
            </a:stretch>
          </a:blipFill>
        </p:spPr>
      </p:sp>
      <p:sp>
        <p:nvSpPr>
          <p:cNvPr id="3" name="Freeform 3"/>
          <p:cNvSpPr/>
          <p:nvPr/>
        </p:nvSpPr>
        <p:spPr>
          <a:xfrm>
            <a:off x="9817602" y="2744331"/>
            <a:ext cx="5778062" cy="5778062"/>
          </a:xfrm>
          <a:custGeom>
            <a:avLst/>
            <a:gdLst/>
            <a:ahLst/>
            <a:cxnLst/>
            <a:rect l="l" t="t" r="r" b="b"/>
            <a:pathLst>
              <a:path w="5778062" h="5778062">
                <a:moveTo>
                  <a:pt x="0" y="0"/>
                </a:moveTo>
                <a:lnTo>
                  <a:pt x="5778063" y="0"/>
                </a:lnTo>
                <a:lnTo>
                  <a:pt x="5778063" y="5778062"/>
                </a:lnTo>
                <a:lnTo>
                  <a:pt x="0" y="5778062"/>
                </a:lnTo>
                <a:lnTo>
                  <a:pt x="0" y="0"/>
                </a:lnTo>
                <a:close/>
              </a:path>
            </a:pathLst>
          </a:custGeom>
          <a:blipFill>
            <a:blip r:embed="rId2"/>
            <a:stretch>
              <a:fillRect/>
            </a:stretch>
          </a:blipFill>
        </p:spPr>
      </p:sp>
      <p:sp>
        <p:nvSpPr>
          <p:cNvPr id="4" name="TextBox 4"/>
          <p:cNvSpPr txBox="1"/>
          <p:nvPr/>
        </p:nvSpPr>
        <p:spPr>
          <a:xfrm>
            <a:off x="6914852" y="1292107"/>
            <a:ext cx="4458295" cy="679450"/>
          </a:xfrm>
          <a:prstGeom prst="rect">
            <a:avLst/>
          </a:prstGeom>
        </p:spPr>
        <p:txBody>
          <a:bodyPr lIns="0" tIns="0" rIns="0" bIns="0" rtlCol="0" anchor="t">
            <a:spAutoFit/>
          </a:bodyPr>
          <a:lstStyle/>
          <a:p>
            <a:pPr algn="ctr">
              <a:lnSpc>
                <a:spcPts val="5600"/>
              </a:lnSpc>
              <a:spcBef>
                <a:spcPct val="0"/>
              </a:spcBef>
            </a:pPr>
            <a:r>
              <a:rPr lang="en-US" sz="4000">
                <a:solidFill>
                  <a:srgbClr val="000000"/>
                </a:solidFill>
                <a:latin typeface="DejaVu Serif" panose="02060603050605020204"/>
                <a:ea typeface="DejaVu Serif" panose="02060603050605020204"/>
                <a:cs typeface="DejaVu Serif" panose="02060603050605020204"/>
                <a:sym typeface="DejaVu Serif" panose="02060603050605020204"/>
              </a:rPr>
              <a:t>Phần mềm hỗ trợ</a:t>
            </a:r>
            <a:endParaRPr lang="en-US" sz="4000">
              <a:solidFill>
                <a:srgbClr val="000000"/>
              </a:solidFill>
              <a:latin typeface="DejaVu Serif" panose="02060603050605020204"/>
              <a:ea typeface="DejaVu Serif" panose="02060603050605020204"/>
              <a:cs typeface="DejaVu Serif" panose="02060603050605020204"/>
              <a:sym typeface="DejaVu Serif" panose="02060603050605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CED"/>
        </a:solidFill>
        <a:effectLst/>
      </p:bgPr>
    </p:bg>
    <p:spTree>
      <p:nvGrpSpPr>
        <p:cNvPr id="1" name=""/>
        <p:cNvGrpSpPr/>
        <p:nvPr/>
      </p:nvGrpSpPr>
      <p:grpSpPr>
        <a:xfrm>
          <a:off x="0" y="0"/>
          <a:ext cx="0" cy="0"/>
          <a:chOff x="0" y="0"/>
          <a:chExt cx="0" cy="0"/>
        </a:xfrm>
      </p:grpSpPr>
      <p:sp>
        <p:nvSpPr>
          <p:cNvPr id="2" name="Freeform 2"/>
          <p:cNvSpPr/>
          <p:nvPr/>
        </p:nvSpPr>
        <p:spPr>
          <a:xfrm>
            <a:off x="7288349" y="2816656"/>
            <a:ext cx="3998157" cy="6973768"/>
          </a:xfrm>
          <a:custGeom>
            <a:avLst/>
            <a:gdLst/>
            <a:ahLst/>
            <a:cxnLst/>
            <a:rect l="l" t="t" r="r" b="b"/>
            <a:pathLst>
              <a:path w="3998157" h="6973768">
                <a:moveTo>
                  <a:pt x="0" y="0"/>
                </a:moveTo>
                <a:lnTo>
                  <a:pt x="3998157" y="0"/>
                </a:lnTo>
                <a:lnTo>
                  <a:pt x="3998157" y="6973769"/>
                </a:lnTo>
                <a:lnTo>
                  <a:pt x="0" y="6973769"/>
                </a:lnTo>
                <a:lnTo>
                  <a:pt x="0" y="0"/>
                </a:lnTo>
                <a:close/>
              </a:path>
            </a:pathLst>
          </a:custGeom>
          <a:blipFill>
            <a:blip r:embed="rId1"/>
            <a:stretch>
              <a:fillRect/>
            </a:stretch>
          </a:blipFill>
        </p:spPr>
      </p:sp>
      <p:sp>
        <p:nvSpPr>
          <p:cNvPr id="3" name="TextBox 3"/>
          <p:cNvSpPr txBox="1"/>
          <p:nvPr/>
        </p:nvSpPr>
        <p:spPr>
          <a:xfrm>
            <a:off x="1511330" y="1209474"/>
            <a:ext cx="6536889" cy="873125"/>
          </a:xfrm>
          <a:prstGeom prst="rect">
            <a:avLst/>
          </a:prstGeom>
        </p:spPr>
        <p:txBody>
          <a:bodyPr lIns="0" tIns="0" rIns="0" bIns="0" rtlCol="0" anchor="t">
            <a:spAutoFit/>
          </a:bodyPr>
          <a:lstStyle/>
          <a:p>
            <a:pPr algn="ctr">
              <a:lnSpc>
                <a:spcPts val="7000"/>
              </a:lnSpc>
              <a:spcBef>
                <a:spcPct val="0"/>
              </a:spcBef>
            </a:pPr>
            <a:r>
              <a:rPr lang="en-US" sz="5000">
                <a:solidFill>
                  <a:srgbClr val="000000"/>
                </a:solidFill>
                <a:latin typeface="DejaVu Serif" panose="02060603050605020204"/>
                <a:ea typeface="DejaVu Serif" panose="02060603050605020204"/>
                <a:cs typeface="DejaVu Serif" panose="02060603050605020204"/>
                <a:sym typeface="DejaVu Serif" panose="02060603050605020204"/>
              </a:rPr>
              <a:t>2. Đánh giá kết quả </a:t>
            </a:r>
            <a:endParaRPr lang="en-US" sz="5000">
              <a:solidFill>
                <a:srgbClr val="000000"/>
              </a:solidFill>
              <a:latin typeface="DejaVu Serif" panose="02060603050605020204"/>
              <a:ea typeface="DejaVu Serif" panose="02060603050605020204"/>
              <a:cs typeface="DejaVu Serif" panose="02060603050605020204"/>
              <a:sym typeface="DejaVu Serif" panose="02060603050605020204"/>
            </a:endParaRPr>
          </a:p>
        </p:txBody>
      </p:sp>
      <p:sp>
        <p:nvSpPr>
          <p:cNvPr id="4" name="TextBox 4"/>
          <p:cNvSpPr txBox="1"/>
          <p:nvPr/>
        </p:nvSpPr>
        <p:spPr>
          <a:xfrm>
            <a:off x="6293584" y="2169591"/>
            <a:ext cx="5700832" cy="647065"/>
          </a:xfrm>
          <a:prstGeom prst="rect">
            <a:avLst/>
          </a:prstGeom>
        </p:spPr>
        <p:txBody>
          <a:bodyPr lIns="0" tIns="0" rIns="0" bIns="0" rtlCol="0" anchor="t">
            <a:spAutoFit/>
          </a:bodyPr>
          <a:lstStyle/>
          <a:p>
            <a:pPr algn="ctr">
              <a:lnSpc>
                <a:spcPts val="4760"/>
              </a:lnSpc>
            </a:pPr>
            <a:r>
              <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rPr>
              <a:t>Giao diện chính của ứng dụng</a:t>
            </a:r>
            <a:endPar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ECED"/>
        </a:solidFill>
        <a:effectLst/>
      </p:bgPr>
    </p:bg>
    <p:spTree>
      <p:nvGrpSpPr>
        <p:cNvPr id="1" name=""/>
        <p:cNvGrpSpPr/>
        <p:nvPr/>
      </p:nvGrpSpPr>
      <p:grpSpPr>
        <a:xfrm>
          <a:off x="0" y="0"/>
          <a:ext cx="0" cy="0"/>
          <a:chOff x="0" y="0"/>
          <a:chExt cx="0" cy="0"/>
        </a:xfrm>
      </p:grpSpPr>
      <p:sp>
        <p:nvSpPr>
          <p:cNvPr id="2" name="Freeform 2"/>
          <p:cNvSpPr/>
          <p:nvPr/>
        </p:nvSpPr>
        <p:spPr>
          <a:xfrm>
            <a:off x="7019920" y="1449112"/>
            <a:ext cx="4534599" cy="7809188"/>
          </a:xfrm>
          <a:custGeom>
            <a:avLst/>
            <a:gdLst/>
            <a:ahLst/>
            <a:cxnLst/>
            <a:rect l="l" t="t" r="r" b="b"/>
            <a:pathLst>
              <a:path w="4534599" h="7809188">
                <a:moveTo>
                  <a:pt x="0" y="0"/>
                </a:moveTo>
                <a:lnTo>
                  <a:pt x="4534599" y="0"/>
                </a:lnTo>
                <a:lnTo>
                  <a:pt x="4534599" y="7809188"/>
                </a:lnTo>
                <a:lnTo>
                  <a:pt x="0" y="7809188"/>
                </a:lnTo>
                <a:lnTo>
                  <a:pt x="0" y="0"/>
                </a:lnTo>
                <a:close/>
              </a:path>
            </a:pathLst>
          </a:custGeom>
          <a:blipFill>
            <a:blip r:embed="rId1"/>
            <a:stretch>
              <a:fillRect l="-29494" r="-41783"/>
            </a:stretch>
          </a:blipFill>
        </p:spPr>
      </p:sp>
      <p:sp>
        <p:nvSpPr>
          <p:cNvPr id="3" name="TextBox 3"/>
          <p:cNvSpPr txBox="1"/>
          <p:nvPr/>
        </p:nvSpPr>
        <p:spPr>
          <a:xfrm>
            <a:off x="5818237" y="700899"/>
            <a:ext cx="6651525" cy="748213"/>
          </a:xfrm>
          <a:prstGeom prst="rect">
            <a:avLst/>
          </a:prstGeom>
        </p:spPr>
        <p:txBody>
          <a:bodyPr lIns="0" tIns="0" rIns="0" bIns="0" rtlCol="0" anchor="t">
            <a:spAutoFit/>
          </a:bodyPr>
          <a:lstStyle/>
          <a:p>
            <a:pPr algn="ctr">
              <a:lnSpc>
                <a:spcPts val="5520"/>
              </a:lnSpc>
            </a:pPr>
            <a:r>
              <a:rPr lang="en-US" sz="3945">
                <a:solidFill>
                  <a:srgbClr val="000000"/>
                </a:solidFill>
                <a:latin typeface="Times New Roman" panose="02020603050405020304"/>
                <a:ea typeface="Times New Roman" panose="02020603050405020304"/>
                <a:cs typeface="Times New Roman" panose="02020603050405020304"/>
                <a:sym typeface="Times New Roman" panose="02020603050405020304"/>
              </a:rPr>
              <a:t>Giao diện khi làm trắc nghiệm</a:t>
            </a:r>
            <a:endParaRPr lang="en-US" sz="394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ECED"/>
        </a:solidFill>
        <a:effectLst/>
      </p:bgPr>
    </p:bg>
    <p:spTree>
      <p:nvGrpSpPr>
        <p:cNvPr id="1" name=""/>
        <p:cNvGrpSpPr/>
        <p:nvPr/>
      </p:nvGrpSpPr>
      <p:grpSpPr>
        <a:xfrm>
          <a:off x="0" y="0"/>
          <a:ext cx="0" cy="0"/>
          <a:chOff x="0" y="0"/>
          <a:chExt cx="0" cy="0"/>
        </a:xfrm>
      </p:grpSpPr>
      <p:sp>
        <p:nvSpPr>
          <p:cNvPr id="2" name="Freeform 2"/>
          <p:cNvSpPr/>
          <p:nvPr/>
        </p:nvSpPr>
        <p:spPr>
          <a:xfrm>
            <a:off x="7195373" y="1285558"/>
            <a:ext cx="4535479" cy="8321979"/>
          </a:xfrm>
          <a:custGeom>
            <a:avLst/>
            <a:gdLst/>
            <a:ahLst/>
            <a:cxnLst/>
            <a:rect l="l" t="t" r="r" b="b"/>
            <a:pathLst>
              <a:path w="4535479" h="8321979">
                <a:moveTo>
                  <a:pt x="0" y="0"/>
                </a:moveTo>
                <a:lnTo>
                  <a:pt x="4535478" y="0"/>
                </a:lnTo>
                <a:lnTo>
                  <a:pt x="4535478" y="8321979"/>
                </a:lnTo>
                <a:lnTo>
                  <a:pt x="0" y="8321979"/>
                </a:lnTo>
                <a:lnTo>
                  <a:pt x="0" y="0"/>
                </a:lnTo>
                <a:close/>
              </a:path>
            </a:pathLst>
          </a:custGeom>
          <a:blipFill>
            <a:blip r:embed="rId1"/>
            <a:stretch>
              <a:fillRect/>
            </a:stretch>
          </a:blipFill>
        </p:spPr>
      </p:sp>
      <p:sp>
        <p:nvSpPr>
          <p:cNvPr id="3" name="TextBox 3"/>
          <p:cNvSpPr txBox="1"/>
          <p:nvPr/>
        </p:nvSpPr>
        <p:spPr>
          <a:xfrm>
            <a:off x="5224343" y="638492"/>
            <a:ext cx="7839313" cy="647065"/>
          </a:xfrm>
          <a:prstGeom prst="rect">
            <a:avLst/>
          </a:prstGeom>
        </p:spPr>
        <p:txBody>
          <a:bodyPr lIns="0" tIns="0" rIns="0" bIns="0" rtlCol="0" anchor="t">
            <a:spAutoFit/>
          </a:bodyPr>
          <a:lstStyle/>
          <a:p>
            <a:pPr algn="ctr">
              <a:lnSpc>
                <a:spcPts val="4760"/>
              </a:lnSpc>
            </a:pPr>
            <a:r>
              <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rPr>
              <a:t>Giao diện khi hoàn thành bài trắc nghiệm</a:t>
            </a:r>
            <a:endPar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DECED"/>
        </a:solidFill>
        <a:effectLst/>
      </p:bgPr>
    </p:bg>
    <p:spTree>
      <p:nvGrpSpPr>
        <p:cNvPr id="1" name=""/>
        <p:cNvGrpSpPr/>
        <p:nvPr/>
      </p:nvGrpSpPr>
      <p:grpSpPr>
        <a:xfrm>
          <a:off x="0" y="0"/>
          <a:ext cx="0" cy="0"/>
          <a:chOff x="0" y="0"/>
          <a:chExt cx="0" cy="0"/>
        </a:xfrm>
      </p:grpSpPr>
      <p:sp>
        <p:nvSpPr>
          <p:cNvPr id="2" name="TextBox 2"/>
          <p:cNvSpPr txBox="1"/>
          <p:nvPr/>
        </p:nvSpPr>
        <p:spPr>
          <a:xfrm>
            <a:off x="1555138" y="967884"/>
            <a:ext cx="3287435" cy="958850"/>
          </a:xfrm>
          <a:prstGeom prst="rect">
            <a:avLst/>
          </a:prstGeom>
        </p:spPr>
        <p:txBody>
          <a:bodyPr lIns="0" tIns="0" rIns="0" bIns="0" rtlCol="0" anchor="t">
            <a:spAutoFit/>
          </a:bodyPr>
          <a:lstStyle/>
          <a:p>
            <a:pPr algn="ctr">
              <a:lnSpc>
                <a:spcPts val="7000"/>
              </a:lnSpc>
              <a:spcBef>
                <a:spcPct val="0"/>
              </a:spcBef>
            </a:pPr>
            <a:r>
              <a:rPr lang="en-US" sz="5000">
                <a:solidFill>
                  <a:srgbClr val="000000"/>
                </a:solidFill>
                <a:latin typeface="Times New Roman" panose="02020603050405020304"/>
                <a:ea typeface="Times New Roman" panose="02020603050405020304"/>
                <a:cs typeface="Times New Roman" panose="02020603050405020304"/>
                <a:sym typeface="Times New Roman" panose="02020603050405020304"/>
              </a:rPr>
              <a:t>3. Kết luận </a:t>
            </a:r>
            <a:endParaRPr lang="en-US" sz="50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 name="TextBox 3"/>
          <p:cNvSpPr txBox="1"/>
          <p:nvPr/>
        </p:nvSpPr>
        <p:spPr>
          <a:xfrm>
            <a:off x="1555138" y="2138233"/>
            <a:ext cx="4525208" cy="679450"/>
          </a:xfrm>
          <a:prstGeom prst="rect">
            <a:avLst/>
          </a:prstGeom>
        </p:spPr>
        <p:txBody>
          <a:bodyPr lIns="0" tIns="0" rIns="0" bIns="0" rtlCol="0" anchor="t">
            <a:spAutoFit/>
          </a:bodyPr>
          <a:lstStyle/>
          <a:p>
            <a:pPr algn="ctr">
              <a:lnSpc>
                <a:spcPts val="5600"/>
              </a:lnSpc>
              <a:spcBef>
                <a:spcPct val="0"/>
              </a:spcBef>
            </a:pPr>
            <a:r>
              <a:rPr lang="en-US" sz="4000">
                <a:solidFill>
                  <a:srgbClr val="000000"/>
                </a:solidFill>
                <a:latin typeface="DejaVu Serif" panose="02060603050605020204"/>
                <a:ea typeface="DejaVu Serif" panose="02060603050605020204"/>
                <a:cs typeface="DejaVu Serif" panose="02060603050605020204"/>
                <a:sym typeface="DejaVu Serif" panose="02060603050605020204"/>
              </a:rPr>
              <a:t>Kết quả làm được</a:t>
            </a:r>
            <a:endParaRPr lang="en-US" sz="4000">
              <a:solidFill>
                <a:srgbClr val="000000"/>
              </a:solidFill>
              <a:latin typeface="DejaVu Serif" panose="02060603050605020204"/>
              <a:ea typeface="DejaVu Serif" panose="02060603050605020204"/>
              <a:cs typeface="DejaVu Serif" panose="02060603050605020204"/>
              <a:sym typeface="DejaVu Serif" panose="02060603050605020204"/>
            </a:endParaRPr>
          </a:p>
        </p:txBody>
      </p:sp>
      <p:sp>
        <p:nvSpPr>
          <p:cNvPr id="4" name="TextBox 4"/>
          <p:cNvSpPr txBox="1"/>
          <p:nvPr/>
        </p:nvSpPr>
        <p:spPr>
          <a:xfrm>
            <a:off x="872835" y="3279775"/>
            <a:ext cx="7591214" cy="2153920"/>
          </a:xfrm>
          <a:prstGeom prst="rect">
            <a:avLst/>
          </a:prstGeom>
        </p:spPr>
        <p:txBody>
          <a:bodyPr lIns="0" tIns="0" rIns="0" bIns="0" rtlCol="0" anchor="t">
            <a:spAutoFit/>
          </a:bodyPr>
          <a:lstStyle/>
          <a:p>
            <a:pPr algn="just">
              <a:lnSpc>
                <a:spcPts val="5600"/>
              </a:lnSpc>
              <a:spcBef>
                <a:spcPct val="0"/>
              </a:spcBef>
            </a:pPr>
            <a:r>
              <a:rPr lang="en-US" sz="4000">
                <a:solidFill>
                  <a:srgbClr val="000000"/>
                </a:solidFill>
                <a:latin typeface="Times New Roman" panose="02020603050405020304"/>
                <a:ea typeface="Times New Roman" panose="02020603050405020304"/>
                <a:cs typeface="Times New Roman" panose="02020603050405020304"/>
                <a:sym typeface="Times New Roman" panose="02020603050405020304"/>
              </a:rPr>
              <a:t>•Xây dựng một ứng dụng giúp người dùng ôn tập luật giao thông đường bộ</a:t>
            </a:r>
            <a:endParaRPr lang="en-US" sz="40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 name="Freeform 6"/>
          <p:cNvSpPr/>
          <p:nvPr/>
        </p:nvSpPr>
        <p:spPr>
          <a:xfrm>
            <a:off x="9137326" y="1524173"/>
            <a:ext cx="54299" cy="7247733"/>
          </a:xfrm>
          <a:custGeom>
            <a:avLst/>
            <a:gdLst/>
            <a:ahLst/>
            <a:cxnLst/>
            <a:rect l="l" t="t" r="r" b="b"/>
            <a:pathLst>
              <a:path w="54299" h="7247733">
                <a:moveTo>
                  <a:pt x="0" y="0"/>
                </a:moveTo>
                <a:lnTo>
                  <a:pt x="54299" y="0"/>
                </a:lnTo>
                <a:lnTo>
                  <a:pt x="54299" y="7247733"/>
                </a:lnTo>
                <a:lnTo>
                  <a:pt x="0" y="7247733"/>
                </a:lnTo>
                <a:lnTo>
                  <a:pt x="0" y="0"/>
                </a:lnTo>
                <a:close/>
              </a:path>
            </a:pathLst>
          </a:custGeom>
          <a:blipFill>
            <a:blip r:embed="rId1"/>
            <a:stretch>
              <a:fillRect t="-560430" r="-714799" b="-560430"/>
            </a:stretch>
          </a:blipFill>
          <a:ln w="38100" cap="sq">
            <a:solidFill>
              <a:srgbClr val="000000"/>
            </a:solidFill>
            <a:prstDash val="solid"/>
            <a:miter/>
          </a:ln>
        </p:spPr>
      </p:sp>
      <p:sp>
        <p:nvSpPr>
          <p:cNvPr id="7" name="TextBox 7"/>
          <p:cNvSpPr txBox="1"/>
          <p:nvPr/>
        </p:nvSpPr>
        <p:spPr>
          <a:xfrm>
            <a:off x="10792172" y="2062033"/>
            <a:ext cx="5432107" cy="755650"/>
          </a:xfrm>
          <a:prstGeom prst="rect">
            <a:avLst/>
          </a:prstGeom>
        </p:spPr>
        <p:txBody>
          <a:bodyPr lIns="0" tIns="0" rIns="0" bIns="0" rtlCol="0" anchor="t">
            <a:spAutoFit/>
          </a:bodyPr>
          <a:lstStyle/>
          <a:p>
            <a:pPr algn="ctr">
              <a:lnSpc>
                <a:spcPts val="5600"/>
              </a:lnSpc>
              <a:spcBef>
                <a:spcPct val="0"/>
              </a:spcBef>
            </a:pPr>
            <a:r>
              <a:rPr lang="en-US" sz="4000">
                <a:solidFill>
                  <a:srgbClr val="000000"/>
                </a:solidFill>
                <a:latin typeface="Times New Roman" panose="02020603050405020304"/>
                <a:ea typeface="Times New Roman" panose="02020603050405020304"/>
                <a:cs typeface="Times New Roman" panose="02020603050405020304"/>
                <a:sym typeface="Times New Roman" panose="02020603050405020304"/>
              </a:rPr>
              <a:t>Kết quả chưa làm được:</a:t>
            </a:r>
            <a:endParaRPr lang="en-US" sz="40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 name="TextBox 8"/>
          <p:cNvSpPr txBox="1"/>
          <p:nvPr/>
        </p:nvSpPr>
        <p:spPr>
          <a:xfrm>
            <a:off x="9668086" y="3279775"/>
            <a:ext cx="7591214" cy="755650"/>
          </a:xfrm>
          <a:prstGeom prst="rect">
            <a:avLst/>
          </a:prstGeom>
        </p:spPr>
        <p:txBody>
          <a:bodyPr lIns="0" tIns="0" rIns="0" bIns="0" rtlCol="0" anchor="t">
            <a:spAutoFit/>
          </a:bodyPr>
          <a:lstStyle/>
          <a:p>
            <a:pPr algn="just">
              <a:lnSpc>
                <a:spcPts val="5600"/>
              </a:lnSpc>
              <a:spcBef>
                <a:spcPct val="0"/>
              </a:spcBef>
            </a:pPr>
            <a:r>
              <a:rPr lang="en-US" sz="4000">
                <a:solidFill>
                  <a:srgbClr val="000000"/>
                </a:solidFill>
                <a:latin typeface="Times New Roman" panose="02020603050405020304"/>
                <a:ea typeface="Times New Roman" panose="02020603050405020304"/>
                <a:cs typeface="Times New Roman" panose="02020603050405020304"/>
                <a:sym typeface="Times New Roman" panose="02020603050405020304"/>
              </a:rPr>
              <a:t>• Giao diện chưa được đẹp mắt </a:t>
            </a:r>
            <a:endParaRPr lang="en-US" sz="40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 name="TextBox 9"/>
          <p:cNvSpPr txBox="1"/>
          <p:nvPr/>
        </p:nvSpPr>
        <p:spPr>
          <a:xfrm>
            <a:off x="9712619" y="4035425"/>
            <a:ext cx="7591214" cy="1460500"/>
          </a:xfrm>
          <a:prstGeom prst="rect">
            <a:avLst/>
          </a:prstGeom>
        </p:spPr>
        <p:txBody>
          <a:bodyPr lIns="0" tIns="0" rIns="0" bIns="0" rtlCol="0" anchor="t">
            <a:spAutoFit/>
          </a:bodyPr>
          <a:lstStyle/>
          <a:p>
            <a:pPr algn="just">
              <a:lnSpc>
                <a:spcPts val="5600"/>
              </a:lnSpc>
              <a:spcBef>
                <a:spcPct val="0"/>
              </a:spcBef>
            </a:pPr>
            <a:r>
              <a:rPr lang="en-US" sz="4000">
                <a:solidFill>
                  <a:srgbClr val="000000"/>
                </a:solidFill>
                <a:latin typeface="Times New Roman" panose="02020603050405020304"/>
                <a:ea typeface="Times New Roman" panose="02020603050405020304"/>
                <a:cs typeface="Times New Roman" panose="02020603050405020304"/>
                <a:sym typeface="Times New Roman" panose="02020603050405020304"/>
              </a:rPr>
              <a:t>• Dữ liệu số câu hỏi chưa được đầy đủ</a:t>
            </a:r>
            <a:endParaRPr lang="en-US" sz="40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1349</Words>
  <Application>WPS Presentation</Application>
  <PresentationFormat>On-screen Show (4:3)</PresentationFormat>
  <Paragraphs>69</Paragraphs>
  <Slides>11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SimSun</vt:lpstr>
      <vt:lpstr>Wingdings</vt:lpstr>
      <vt:lpstr>Times New Roman</vt:lpstr>
      <vt:lpstr>Times New Roman Bold</vt:lpstr>
      <vt:lpstr>DejaVu Serif Bold</vt:lpstr>
      <vt:lpstr>DejaVu Serif</vt:lpstr>
      <vt:lpstr>Arial</vt:lpstr>
      <vt:lpstr>Microsoft YaHei</vt:lpstr>
      <vt:lpstr>Arial Unicode MS</vt:lpstr>
      <vt:lpstr>Calibri</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xuất Kinh doanh Thuyết trình Kinh doanh theo Phong cách Khối màu Xanh dương Đậm Xám</dc:title>
  <dc:creator/>
  <cp:lastModifiedBy>TRUONG AN</cp:lastModifiedBy>
  <cp:revision>5</cp:revision>
  <dcterms:created xsi:type="dcterms:W3CDTF">2006-08-16T00:00:00Z</dcterms:created>
  <dcterms:modified xsi:type="dcterms:W3CDTF">2025-01-12T16:37:05Z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63A3A5EC4A364B1CA3C526AEDB7A938A_12</vt:lpwstr>
  </property>
  <property fmtid="{D5CDD505-2E9C-101B-9397-08002B2CF9AE}" pid="3" name="KSOProductBuildVer">
    <vt:lpwstr>1033-12.2.0.19805</vt:lpwstr>
  </property>
</Properties>
</file>