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Times New Roman Bold" panose="02030802070405020303"/>
      <p:bold r:id="rId17"/>
    </p:embeddedFont>
    <p:embeddedFont>
      <p:font typeface="DejaVu Serif Bold" panose="02060803050605020204"/>
      <p:bold r:id="rId18"/>
    </p:embeddedFont>
    <p:embeddedFont>
      <p:font typeface="DejaVu Serif" panose="02060603050605020204"/>
      <p:regular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F"/>
        </a:solidFill>
        <a:effectLst/>
      </p:bgPr>
    </p:bg>
    <p:spTree>
      <p:nvGrpSpPr>
        <p:cNvPr id="1" name=""/>
        <p:cNvGrpSpPr/>
        <p:nvPr/>
      </p:nvGrpSpPr>
      <p:grpSpPr>
        <a:xfrm>
          <a:off x="0" y="0"/>
          <a:ext cx="0" cy="0"/>
          <a:chOff x="0" y="0"/>
          <a:chExt cx="0" cy="0"/>
        </a:xfrm>
      </p:grpSpPr>
      <p:sp>
        <p:nvSpPr>
          <p:cNvPr id="2" name="Freeform 2"/>
          <p:cNvSpPr/>
          <p:nvPr/>
        </p:nvSpPr>
        <p:spPr>
          <a:xfrm>
            <a:off x="1028700" y="9089241"/>
            <a:ext cx="338117" cy="338117"/>
          </a:xfrm>
          <a:custGeom>
            <a:avLst/>
            <a:gdLst/>
            <a:ahLst/>
            <a:cxnLst/>
            <a:rect l="l" t="t" r="r" b="b"/>
            <a:pathLst>
              <a:path w="338117" h="338117">
                <a:moveTo>
                  <a:pt x="0" y="0"/>
                </a:moveTo>
                <a:lnTo>
                  <a:pt x="338117" y="0"/>
                </a:lnTo>
                <a:lnTo>
                  <a:pt x="338117" y="338118"/>
                </a:lnTo>
                <a:lnTo>
                  <a:pt x="0" y="33811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7909169" y="2483658"/>
            <a:ext cx="2404654" cy="2143278"/>
          </a:xfrm>
          <a:custGeom>
            <a:avLst/>
            <a:gdLst/>
            <a:ahLst/>
            <a:cxnLst/>
            <a:rect l="l" t="t" r="r" b="b"/>
            <a:pathLst>
              <a:path w="2404654" h="2143278">
                <a:moveTo>
                  <a:pt x="0" y="0"/>
                </a:moveTo>
                <a:lnTo>
                  <a:pt x="2404654" y="0"/>
                </a:lnTo>
                <a:lnTo>
                  <a:pt x="2404654" y="2143278"/>
                </a:lnTo>
                <a:lnTo>
                  <a:pt x="0" y="2143278"/>
                </a:lnTo>
                <a:lnTo>
                  <a:pt x="0" y="0"/>
                </a:lnTo>
                <a:close/>
              </a:path>
            </a:pathLst>
          </a:custGeom>
          <a:blipFill>
            <a:blip r:embed="rId3"/>
            <a:stretch>
              <a:fillRect/>
            </a:stretch>
          </a:blipFill>
        </p:spPr>
      </p:sp>
      <p:sp>
        <p:nvSpPr>
          <p:cNvPr id="4" name="Freeform 4"/>
          <p:cNvSpPr/>
          <p:nvPr/>
        </p:nvSpPr>
        <p:spPr>
          <a:xfrm>
            <a:off x="1366817" y="482727"/>
            <a:ext cx="1770542" cy="2171956"/>
          </a:xfrm>
          <a:custGeom>
            <a:avLst/>
            <a:gdLst/>
            <a:ahLst/>
            <a:cxnLst/>
            <a:rect l="l" t="t" r="r" b="b"/>
            <a:pathLst>
              <a:path w="1770542" h="2171956">
                <a:moveTo>
                  <a:pt x="0" y="0"/>
                </a:moveTo>
                <a:lnTo>
                  <a:pt x="1770542" y="0"/>
                </a:lnTo>
                <a:lnTo>
                  <a:pt x="1770542" y="2171956"/>
                </a:lnTo>
                <a:lnTo>
                  <a:pt x="0" y="2171956"/>
                </a:lnTo>
                <a:lnTo>
                  <a:pt x="0" y="0"/>
                </a:lnTo>
                <a:close/>
              </a:path>
            </a:pathLst>
          </a:custGeom>
          <a:blipFill>
            <a:blip r:embed="rId4"/>
            <a:stretch>
              <a:fillRect t="-10269" b="-10269"/>
            </a:stretch>
          </a:blipFill>
        </p:spPr>
      </p:sp>
      <p:sp>
        <p:nvSpPr>
          <p:cNvPr id="5" name="Freeform 5"/>
          <p:cNvSpPr/>
          <p:nvPr/>
        </p:nvSpPr>
        <p:spPr>
          <a:xfrm>
            <a:off x="14377114" y="-1507093"/>
            <a:ext cx="5764372" cy="5764372"/>
          </a:xfrm>
          <a:custGeom>
            <a:avLst/>
            <a:gdLst/>
            <a:ahLst/>
            <a:cxnLst/>
            <a:rect l="l" t="t" r="r" b="b"/>
            <a:pathLst>
              <a:path w="5764372" h="5764372">
                <a:moveTo>
                  <a:pt x="0" y="0"/>
                </a:moveTo>
                <a:lnTo>
                  <a:pt x="5764372" y="0"/>
                </a:lnTo>
                <a:lnTo>
                  <a:pt x="5764372" y="5764372"/>
                </a:lnTo>
                <a:lnTo>
                  <a:pt x="0" y="5764372"/>
                </a:lnTo>
                <a:lnTo>
                  <a:pt x="0" y="0"/>
                </a:lnTo>
                <a:close/>
              </a:path>
            </a:pathLst>
          </a:custGeom>
          <a:blipFill>
            <a:blip r:embed="rId5"/>
            <a:stretch>
              <a:fillRect/>
            </a:stretch>
          </a:blipFill>
        </p:spPr>
      </p:sp>
      <p:sp>
        <p:nvSpPr>
          <p:cNvPr id="6" name="Freeform 6"/>
          <p:cNvSpPr/>
          <p:nvPr/>
        </p:nvSpPr>
        <p:spPr>
          <a:xfrm>
            <a:off x="-832337" y="8481628"/>
            <a:ext cx="3084425" cy="3084425"/>
          </a:xfrm>
          <a:custGeom>
            <a:avLst/>
            <a:gdLst/>
            <a:ahLst/>
            <a:cxnLst/>
            <a:rect l="l" t="t" r="r" b="b"/>
            <a:pathLst>
              <a:path w="3084425" h="3084425">
                <a:moveTo>
                  <a:pt x="0" y="0"/>
                </a:moveTo>
                <a:lnTo>
                  <a:pt x="3084425" y="0"/>
                </a:lnTo>
                <a:lnTo>
                  <a:pt x="3084425" y="3084425"/>
                </a:lnTo>
                <a:lnTo>
                  <a:pt x="0" y="3084425"/>
                </a:lnTo>
                <a:lnTo>
                  <a:pt x="0" y="0"/>
                </a:lnTo>
                <a:close/>
              </a:path>
            </a:pathLst>
          </a:custGeom>
          <a:blipFill>
            <a:blip r:embed="rId6"/>
            <a:stretch>
              <a:fillRect/>
            </a:stretch>
          </a:blipFill>
        </p:spPr>
      </p:sp>
      <p:sp>
        <p:nvSpPr>
          <p:cNvPr id="7" name="TextBox 7"/>
          <p:cNvSpPr txBox="1"/>
          <p:nvPr/>
        </p:nvSpPr>
        <p:spPr>
          <a:xfrm>
            <a:off x="4801791" y="619442"/>
            <a:ext cx="8684419" cy="7556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rPr>
              <a:t>KHOA KỸ THUẬT VÀ CÔNG NGHỆ</a:t>
            </a:r>
            <a:endPar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TextBox 8"/>
          <p:cNvSpPr txBox="1"/>
          <p:nvPr/>
        </p:nvSpPr>
        <p:spPr>
          <a:xfrm>
            <a:off x="4775200" y="1416050"/>
            <a:ext cx="9033510" cy="717550"/>
          </a:xfrm>
          <a:prstGeom prst="rect">
            <a:avLst/>
          </a:prstGeom>
        </p:spPr>
        <p:txBody>
          <a:bodyPr wrap="square" lIns="0" tIns="0" rIns="0" bIns="0" rtlCol="0" anchor="t">
            <a:spAutoFit/>
          </a:bodyPr>
          <a:lstStyle/>
          <a:p>
            <a:pPr algn="ctr">
              <a:lnSpc>
                <a:spcPts val="5600"/>
              </a:lnSpc>
              <a:spcBef>
                <a:spcPct val="0"/>
              </a:spcBef>
            </a:pPr>
            <a:r>
              <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BỘ MÔN CÔNG NGHỆ THÔNG TIN</a:t>
            </a:r>
            <a:endPar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9" name="TextBox 9"/>
          <p:cNvSpPr txBox="1"/>
          <p:nvPr/>
        </p:nvSpPr>
        <p:spPr>
          <a:xfrm>
            <a:off x="4555510" y="4667567"/>
            <a:ext cx="9176981" cy="1384300"/>
          </a:xfrm>
          <a:prstGeom prst="rect">
            <a:avLst/>
          </a:prstGeom>
        </p:spPr>
        <p:txBody>
          <a:bodyPr lIns="0" tIns="0" rIns="0" bIns="0" rtlCol="0" anchor="t">
            <a:spAutoFit/>
          </a:bodyPr>
          <a:lstStyle/>
          <a:p>
            <a:pPr algn="ctr">
              <a:lnSpc>
                <a:spcPts val="5600"/>
              </a:lnSpc>
            </a:pPr>
            <a:r>
              <a:rPr lang="en-US" sz="40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XÂY DỰNG ỨNG DỤNG ÔN TẬP </a:t>
            </a:r>
            <a:endParaRPr lang="en-US" sz="40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a:p>
            <a:pPr algn="ctr">
              <a:lnSpc>
                <a:spcPts val="5600"/>
              </a:lnSpc>
            </a:pPr>
            <a:r>
              <a:rPr lang="en-US" sz="40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rPr>
              <a:t>GIAO THÔNG ĐƯỜNG BỘ</a:t>
            </a:r>
            <a:endParaRPr lang="en-US" sz="4000" b="1">
              <a:solidFill>
                <a:srgbClr val="000000"/>
              </a:solidFill>
              <a:latin typeface="DejaVu Serif Bold" panose="02060803050605020204"/>
              <a:ea typeface="DejaVu Serif Bold" panose="02060803050605020204"/>
              <a:cs typeface="DejaVu Serif Bold" panose="02060803050605020204"/>
              <a:sym typeface="DejaVu Serif Bold" panose="02060803050605020204"/>
            </a:endParaRPr>
          </a:p>
        </p:txBody>
      </p:sp>
      <p:sp>
        <p:nvSpPr>
          <p:cNvPr id="10" name="TextBox 10"/>
          <p:cNvSpPr txBox="1"/>
          <p:nvPr/>
        </p:nvSpPr>
        <p:spPr>
          <a:xfrm>
            <a:off x="1028700" y="6506297"/>
            <a:ext cx="6689170" cy="138430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Giáo viên hướng dẫn:</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a:p>
            <a:pPr algn="ctr">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Nguyễn Hoàng Duy Thiện</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
        <p:nvSpPr>
          <p:cNvPr id="11" name="TextBox 11"/>
          <p:cNvSpPr txBox="1"/>
          <p:nvPr/>
        </p:nvSpPr>
        <p:spPr>
          <a:xfrm>
            <a:off x="12101632" y="6455497"/>
            <a:ext cx="5157668" cy="2794000"/>
          </a:xfrm>
          <a:prstGeom prst="rect">
            <a:avLst/>
          </a:prstGeom>
        </p:spPr>
        <p:txBody>
          <a:bodyPr lIns="0" tIns="0" rIns="0" bIns="0" rtlCol="0" anchor="t">
            <a:spAutoFit/>
          </a:bodyPr>
          <a:lstStyle/>
          <a:p>
            <a:pPr algn="l">
              <a:lnSpc>
                <a:spcPts val="5600"/>
              </a:lnSpc>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Sinh viên thực hiện:</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a:p>
            <a:pPr algn="l">
              <a:lnSpc>
                <a:spcPts val="5600"/>
              </a:lnSpc>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Lê Trường An</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a:p>
            <a:pPr algn="l">
              <a:lnSpc>
                <a:spcPts val="5600"/>
              </a:lnSpc>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MSSV: 110121180</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a:p>
            <a:pPr algn="l">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Lớp: DA21TTC</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TextBox 2"/>
          <p:cNvSpPr txBox="1"/>
          <p:nvPr/>
        </p:nvSpPr>
        <p:spPr>
          <a:xfrm>
            <a:off x="1028700" y="828675"/>
            <a:ext cx="5542122" cy="958850"/>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4. Hướng phát triển</a:t>
            </a:r>
            <a:endPar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Box 3"/>
          <p:cNvSpPr txBox="1"/>
          <p:nvPr/>
        </p:nvSpPr>
        <p:spPr>
          <a:xfrm>
            <a:off x="1720711" y="2303982"/>
            <a:ext cx="8713708" cy="2447290"/>
          </a:xfrm>
          <a:prstGeom prst="rect">
            <a:avLst/>
          </a:prstGeom>
        </p:spPr>
        <p:txBody>
          <a:bodyPr lIns="0" tIns="0" rIns="0" bIns="0" rtlCol="0" anchor="t">
            <a:spAutoFit/>
          </a:bodyPr>
          <a:lstStyle/>
          <a:p>
            <a:pPr marL="734060" lvl="1" indent="-367030" algn="just">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Thiết kế giao diện đẹp mắt hơn</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4060" lvl="1" indent="-367030" algn="just">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Thêm tính năng lưu trữ câu hỏi thường sai</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4060" lvl="1" indent="-367030" algn="just">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Thêm tính năng tra hỏi luật giao thông</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4060" lvl="1" indent="-367030" algn="just">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Cập nhật luật giao thông mới nhất</a:t>
            </a: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3768809" y="586968"/>
            <a:ext cx="11186212" cy="9480315"/>
          </a:xfrm>
          <a:custGeom>
            <a:avLst/>
            <a:gdLst/>
            <a:ahLst/>
            <a:cxnLst/>
            <a:rect l="l" t="t" r="r" b="b"/>
            <a:pathLst>
              <a:path w="11186212" h="9480315">
                <a:moveTo>
                  <a:pt x="0" y="0"/>
                </a:moveTo>
                <a:lnTo>
                  <a:pt x="11186212" y="0"/>
                </a:lnTo>
                <a:lnTo>
                  <a:pt x="11186212" y="9480315"/>
                </a:lnTo>
                <a:lnTo>
                  <a:pt x="0" y="9480315"/>
                </a:lnTo>
                <a:lnTo>
                  <a:pt x="0" y="0"/>
                </a:lnTo>
                <a:close/>
              </a:path>
            </a:pathLst>
          </a:custGeom>
          <a:blipFill>
            <a:blip r:embed="rId1"/>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9344228" y="1845670"/>
            <a:ext cx="6457614" cy="6944469"/>
          </a:xfrm>
          <a:custGeom>
            <a:avLst/>
            <a:gdLst/>
            <a:ahLst/>
            <a:cxnLst/>
            <a:rect l="l" t="t" r="r" b="b"/>
            <a:pathLst>
              <a:path w="6457614" h="6944469">
                <a:moveTo>
                  <a:pt x="0" y="0"/>
                </a:moveTo>
                <a:lnTo>
                  <a:pt x="6457614" y="0"/>
                </a:lnTo>
                <a:lnTo>
                  <a:pt x="6457614" y="6944470"/>
                </a:lnTo>
                <a:lnTo>
                  <a:pt x="0" y="6944470"/>
                </a:lnTo>
                <a:lnTo>
                  <a:pt x="0" y="0"/>
                </a:lnTo>
                <a:close/>
              </a:path>
            </a:pathLst>
          </a:custGeom>
          <a:blipFill>
            <a:blip r:embed="rId1"/>
            <a:stretch>
              <a:fillRect l="-4866" r="-4866"/>
            </a:stretch>
          </a:blipFill>
        </p:spPr>
      </p:sp>
      <p:sp>
        <p:nvSpPr>
          <p:cNvPr id="3" name="Freeform 3"/>
          <p:cNvSpPr/>
          <p:nvPr/>
        </p:nvSpPr>
        <p:spPr>
          <a:xfrm>
            <a:off x="7940210" y="1496860"/>
            <a:ext cx="565229" cy="7293279"/>
          </a:xfrm>
          <a:custGeom>
            <a:avLst/>
            <a:gdLst/>
            <a:ahLst/>
            <a:cxnLst/>
            <a:rect l="l" t="t" r="r" b="b"/>
            <a:pathLst>
              <a:path w="565229" h="7293279">
                <a:moveTo>
                  <a:pt x="0" y="0"/>
                </a:moveTo>
                <a:lnTo>
                  <a:pt x="565229" y="0"/>
                </a:lnTo>
                <a:lnTo>
                  <a:pt x="565229" y="7293280"/>
                </a:lnTo>
                <a:lnTo>
                  <a:pt x="0" y="7293280"/>
                </a:lnTo>
                <a:lnTo>
                  <a:pt x="0" y="0"/>
                </a:lnTo>
                <a:close/>
              </a:path>
            </a:pathLst>
          </a:custGeom>
          <a:blipFill>
            <a:blip r:embed="rId2"/>
            <a:stretch>
              <a:fillRect/>
            </a:stretch>
          </a:blipFill>
        </p:spPr>
      </p:sp>
      <p:sp>
        <p:nvSpPr>
          <p:cNvPr id="4" name="TextBox 4"/>
          <p:cNvSpPr txBox="1"/>
          <p:nvPr/>
        </p:nvSpPr>
        <p:spPr>
          <a:xfrm>
            <a:off x="2465375" y="3747851"/>
            <a:ext cx="4027603" cy="87312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DejaVu Serif" panose="02060603050605020204"/>
                <a:ea typeface="DejaVu Serif" panose="02060603050605020204"/>
                <a:cs typeface="DejaVu Serif" panose="02060603050605020204"/>
                <a:sym typeface="DejaVu Serif" panose="02060603050605020204"/>
              </a:rPr>
              <a:t>NỘI DUNG </a:t>
            </a:r>
            <a:endParaRPr lang="en-US" sz="5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9128108" y="1965021"/>
            <a:ext cx="36466" cy="7293279"/>
          </a:xfrm>
          <a:custGeom>
            <a:avLst/>
            <a:gdLst/>
            <a:ahLst/>
            <a:cxnLst/>
            <a:rect l="l" t="t" r="r" b="b"/>
            <a:pathLst>
              <a:path w="36466" h="7293279">
                <a:moveTo>
                  <a:pt x="0" y="0"/>
                </a:moveTo>
                <a:lnTo>
                  <a:pt x="36466" y="0"/>
                </a:lnTo>
                <a:lnTo>
                  <a:pt x="36466" y="7293279"/>
                </a:lnTo>
                <a:lnTo>
                  <a:pt x="0" y="7293279"/>
                </a:lnTo>
                <a:lnTo>
                  <a:pt x="0" y="0"/>
                </a:lnTo>
                <a:close/>
              </a:path>
            </a:pathLst>
          </a:custGeom>
          <a:blipFill>
            <a:blip r:embed="rId1"/>
            <a:stretch>
              <a:fillRect/>
            </a:stretch>
          </a:blipFill>
        </p:spPr>
      </p:sp>
      <p:sp>
        <p:nvSpPr>
          <p:cNvPr id="3" name="Freeform 3"/>
          <p:cNvSpPr/>
          <p:nvPr/>
        </p:nvSpPr>
        <p:spPr>
          <a:xfrm>
            <a:off x="9280508" y="2117421"/>
            <a:ext cx="47625" cy="6356958"/>
          </a:xfrm>
          <a:custGeom>
            <a:avLst/>
            <a:gdLst/>
            <a:ahLst/>
            <a:cxnLst/>
            <a:rect l="l" t="t" r="r" b="b"/>
            <a:pathLst>
              <a:path w="47625" h="6356958">
                <a:moveTo>
                  <a:pt x="0" y="0"/>
                </a:moveTo>
                <a:lnTo>
                  <a:pt x="47625" y="0"/>
                </a:lnTo>
                <a:lnTo>
                  <a:pt x="47625" y="6356958"/>
                </a:lnTo>
                <a:lnTo>
                  <a:pt x="0" y="6356958"/>
                </a:lnTo>
                <a:lnTo>
                  <a:pt x="0" y="0"/>
                </a:lnTo>
                <a:close/>
              </a:path>
            </a:pathLst>
          </a:custGeom>
          <a:blipFill>
            <a:blip r:embed="rId2"/>
            <a:stretch>
              <a:fillRect t="-560430" r="-714799" b="-560430"/>
            </a:stretch>
          </a:blipFill>
          <a:ln w="38100" cap="sq">
            <a:solidFill>
              <a:srgbClr val="000000"/>
            </a:solidFill>
            <a:prstDash val="solid"/>
            <a:miter/>
          </a:ln>
        </p:spPr>
      </p:sp>
      <p:sp>
        <p:nvSpPr>
          <p:cNvPr id="4" name="TextBox 4"/>
          <p:cNvSpPr txBox="1"/>
          <p:nvPr/>
        </p:nvSpPr>
        <p:spPr>
          <a:xfrm>
            <a:off x="1443752" y="876300"/>
            <a:ext cx="4191714" cy="755650"/>
          </a:xfrm>
          <a:prstGeom prst="rect">
            <a:avLst/>
          </a:prstGeom>
        </p:spPr>
        <p:txBody>
          <a:bodyPr lIns="0" tIns="0" rIns="0" bIns="0" rtlCol="0" anchor="t">
            <a:spAutoFit/>
          </a:bodyPr>
          <a:lstStyle/>
          <a:p>
            <a:pPr algn="ctr">
              <a:lnSpc>
                <a:spcPts val="5600"/>
              </a:lnSpc>
              <a:spcBef>
                <a:spcPct val="0"/>
              </a:spcBef>
            </a:pPr>
            <a:r>
              <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1. Tổng quan đề tài</a:t>
            </a:r>
            <a:endPar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5" name="TextBox 5"/>
          <p:cNvSpPr txBox="1"/>
          <p:nvPr/>
        </p:nvSpPr>
        <p:spPr>
          <a:xfrm>
            <a:off x="1564600" y="2507597"/>
            <a:ext cx="3768566" cy="755650"/>
          </a:xfrm>
          <a:prstGeom prst="rect">
            <a:avLst/>
          </a:prstGeom>
        </p:spPr>
        <p:txBody>
          <a:bodyPr lIns="0" tIns="0" rIns="0" bIns="0" rtlCol="0" anchor="t">
            <a:spAutoFit/>
          </a:bodyPr>
          <a:lstStyle/>
          <a:p>
            <a:pPr algn="ctr">
              <a:lnSpc>
                <a:spcPts val="5600"/>
              </a:lnSpc>
            </a:pPr>
            <a:r>
              <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Lý do chọn đề tài</a:t>
            </a:r>
            <a:endPar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6" name="TextBox 6"/>
          <p:cNvSpPr txBox="1"/>
          <p:nvPr/>
        </p:nvSpPr>
        <p:spPr>
          <a:xfrm>
            <a:off x="12152732" y="2507597"/>
            <a:ext cx="2042993" cy="755650"/>
          </a:xfrm>
          <a:prstGeom prst="rect">
            <a:avLst/>
          </a:prstGeom>
        </p:spPr>
        <p:txBody>
          <a:bodyPr lIns="0" tIns="0" rIns="0" bIns="0" rtlCol="0" anchor="t">
            <a:spAutoFit/>
          </a:bodyPr>
          <a:lstStyle/>
          <a:p>
            <a:pPr algn="ctr">
              <a:lnSpc>
                <a:spcPts val="5600"/>
              </a:lnSpc>
              <a:spcBef>
                <a:spcPct val="0"/>
              </a:spcBef>
            </a:pPr>
            <a:r>
              <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Phạm vi :</a:t>
            </a:r>
            <a:endParaRPr lang="en-US" sz="4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7" name="TextBox 7"/>
          <p:cNvSpPr txBox="1"/>
          <p:nvPr/>
        </p:nvSpPr>
        <p:spPr>
          <a:xfrm>
            <a:off x="1508998" y="3405505"/>
            <a:ext cx="5484786" cy="3647440"/>
          </a:xfrm>
          <a:prstGeom prst="rect">
            <a:avLst/>
          </a:prstGeom>
        </p:spPr>
        <p:txBody>
          <a:bodyPr lIns="0" tIns="0" rIns="0" bIns="0" rtlCol="0" anchor="t">
            <a:spAutoFit/>
          </a:bodyPr>
          <a:lstStyle/>
          <a:p>
            <a:pPr algn="just">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Xuất phát từ việc hiện nay vẫn còn nhiều người vẫn chưa thông thạo luật giao thông đường bộ nên dẫn đến việc tai nạn giao thông diễn ra thường xuyên </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TextBox 8"/>
          <p:cNvSpPr txBox="1"/>
          <p:nvPr/>
        </p:nvSpPr>
        <p:spPr>
          <a:xfrm>
            <a:off x="10096873" y="5010150"/>
            <a:ext cx="4111719" cy="1247140"/>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•Thời gian: Học kỳ I năm học 2024 - 2025</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 name="TextBox 9"/>
          <p:cNvSpPr txBox="1"/>
          <p:nvPr/>
        </p:nvSpPr>
        <p:spPr>
          <a:xfrm>
            <a:off x="10084007" y="3405505"/>
            <a:ext cx="7175483" cy="1247140"/>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•Nội dung: Xây dựng ứng dụng ôn tập luật giao thông đường bộ. </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TextBox 2"/>
          <p:cNvSpPr txBox="1"/>
          <p:nvPr/>
        </p:nvSpPr>
        <p:spPr>
          <a:xfrm>
            <a:off x="2267281" y="1447973"/>
            <a:ext cx="2620208" cy="6794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Mục tiêu :</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
        <p:nvSpPr>
          <p:cNvPr id="3" name="TextBox 3"/>
          <p:cNvSpPr txBox="1"/>
          <p:nvPr/>
        </p:nvSpPr>
        <p:spPr>
          <a:xfrm>
            <a:off x="9785003" y="1447973"/>
            <a:ext cx="7474297" cy="6794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Phương pháp nghiên cứu:</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
        <p:nvSpPr>
          <p:cNvPr id="4" name="Freeform 4"/>
          <p:cNvSpPr/>
          <p:nvPr/>
        </p:nvSpPr>
        <p:spPr>
          <a:xfrm>
            <a:off x="9137326" y="1524173"/>
            <a:ext cx="54299" cy="7247733"/>
          </a:xfrm>
          <a:custGeom>
            <a:avLst/>
            <a:gdLst/>
            <a:ahLst/>
            <a:cxnLst/>
            <a:rect l="l" t="t" r="r" b="b"/>
            <a:pathLst>
              <a:path w="54299" h="7247733">
                <a:moveTo>
                  <a:pt x="0" y="0"/>
                </a:moveTo>
                <a:lnTo>
                  <a:pt x="54299" y="0"/>
                </a:lnTo>
                <a:lnTo>
                  <a:pt x="54299" y="7247733"/>
                </a:lnTo>
                <a:lnTo>
                  <a:pt x="0" y="7247733"/>
                </a:lnTo>
                <a:lnTo>
                  <a:pt x="0" y="0"/>
                </a:lnTo>
                <a:close/>
              </a:path>
            </a:pathLst>
          </a:custGeom>
          <a:blipFill>
            <a:blip r:embed="rId1"/>
            <a:stretch>
              <a:fillRect t="-560430" r="-714799" b="-560430"/>
            </a:stretch>
          </a:blipFill>
          <a:ln w="38100" cap="sq">
            <a:solidFill>
              <a:srgbClr val="000000"/>
            </a:solidFill>
            <a:prstDash val="solid"/>
            <a:miter/>
          </a:ln>
        </p:spPr>
      </p:sp>
      <p:sp>
        <p:nvSpPr>
          <p:cNvPr id="5" name="TextBox 5"/>
          <p:cNvSpPr txBox="1"/>
          <p:nvPr/>
        </p:nvSpPr>
        <p:spPr>
          <a:xfrm>
            <a:off x="620778" y="2971976"/>
            <a:ext cx="7115604" cy="2447290"/>
          </a:xfrm>
          <a:prstGeom prst="rect">
            <a:avLst/>
          </a:prstGeom>
        </p:spPr>
        <p:txBody>
          <a:bodyPr lIns="0" tIns="0" rIns="0" bIns="0" rtlCol="0" anchor="t">
            <a:spAutoFit/>
          </a:bodyPr>
          <a:lstStyle/>
          <a:p>
            <a:pPr algn="just">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Xây dựng ứng dụng để ôn tập và học hỏi các kiến thức về luật giao thông đường bộ</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760"/>
              </a:lnSpc>
            </a:pPr>
          </a:p>
        </p:txBody>
      </p:sp>
      <p:sp>
        <p:nvSpPr>
          <p:cNvPr id="6" name="TextBox 6"/>
          <p:cNvSpPr txBox="1"/>
          <p:nvPr/>
        </p:nvSpPr>
        <p:spPr>
          <a:xfrm>
            <a:off x="9527361" y="2724166"/>
            <a:ext cx="7115604" cy="5447665"/>
          </a:xfrm>
          <a:prstGeom prst="rect">
            <a:avLst/>
          </a:prstGeom>
        </p:spPr>
        <p:txBody>
          <a:bodyPr lIns="0" tIns="0" rIns="0" bIns="0" rtlCol="0" anchor="t">
            <a:spAutoFit/>
          </a:bodyPr>
          <a:lstStyle/>
          <a:p>
            <a:pPr algn="just">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1. Xác định yêu cầu: Xác định mục tiêu và chức năng cần có trong ứng dụng thông qua việc thu thập thông tin từ người dùng, tìm hiểu về bộ đề thi luật giao thông đường bộ</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2. Thiết kế hệ thống: Dựa vào mục tiêu đã xác định, tiến hành thiết kế hệ thống</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760"/>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2191231" y="3685554"/>
            <a:ext cx="5549642" cy="2621610"/>
          </a:xfrm>
          <a:custGeom>
            <a:avLst/>
            <a:gdLst/>
            <a:ahLst/>
            <a:cxnLst/>
            <a:rect l="l" t="t" r="r" b="b"/>
            <a:pathLst>
              <a:path w="5549642" h="2621610">
                <a:moveTo>
                  <a:pt x="0" y="0"/>
                </a:moveTo>
                <a:lnTo>
                  <a:pt x="5549641" y="0"/>
                </a:lnTo>
                <a:lnTo>
                  <a:pt x="5549641" y="2621610"/>
                </a:lnTo>
                <a:lnTo>
                  <a:pt x="0" y="2621610"/>
                </a:lnTo>
                <a:lnTo>
                  <a:pt x="0" y="0"/>
                </a:lnTo>
                <a:close/>
              </a:path>
            </a:pathLst>
          </a:custGeom>
          <a:blipFill>
            <a:blip r:embed="rId1"/>
            <a:stretch>
              <a:fillRect/>
            </a:stretch>
          </a:blipFill>
        </p:spPr>
      </p:sp>
      <p:sp>
        <p:nvSpPr>
          <p:cNvPr id="3" name="Freeform 3"/>
          <p:cNvSpPr/>
          <p:nvPr/>
        </p:nvSpPr>
        <p:spPr>
          <a:xfrm>
            <a:off x="9817602" y="2744331"/>
            <a:ext cx="5778062" cy="5778062"/>
          </a:xfrm>
          <a:custGeom>
            <a:avLst/>
            <a:gdLst/>
            <a:ahLst/>
            <a:cxnLst/>
            <a:rect l="l" t="t" r="r" b="b"/>
            <a:pathLst>
              <a:path w="5778062" h="5778062">
                <a:moveTo>
                  <a:pt x="0" y="0"/>
                </a:moveTo>
                <a:lnTo>
                  <a:pt x="5778063" y="0"/>
                </a:lnTo>
                <a:lnTo>
                  <a:pt x="5778063" y="5778062"/>
                </a:lnTo>
                <a:lnTo>
                  <a:pt x="0" y="5778062"/>
                </a:lnTo>
                <a:lnTo>
                  <a:pt x="0" y="0"/>
                </a:lnTo>
                <a:close/>
              </a:path>
            </a:pathLst>
          </a:custGeom>
          <a:blipFill>
            <a:blip r:embed="rId2"/>
            <a:stretch>
              <a:fillRect/>
            </a:stretch>
          </a:blipFill>
        </p:spPr>
      </p:sp>
      <p:sp>
        <p:nvSpPr>
          <p:cNvPr id="4" name="TextBox 4"/>
          <p:cNvSpPr txBox="1"/>
          <p:nvPr/>
        </p:nvSpPr>
        <p:spPr>
          <a:xfrm>
            <a:off x="6914852" y="1292107"/>
            <a:ext cx="4458295" cy="6794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Phần mềm hỗ trợ</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7288349" y="2816656"/>
            <a:ext cx="3998157" cy="6973768"/>
          </a:xfrm>
          <a:custGeom>
            <a:avLst/>
            <a:gdLst/>
            <a:ahLst/>
            <a:cxnLst/>
            <a:rect l="l" t="t" r="r" b="b"/>
            <a:pathLst>
              <a:path w="3998157" h="6973768">
                <a:moveTo>
                  <a:pt x="0" y="0"/>
                </a:moveTo>
                <a:lnTo>
                  <a:pt x="3998157" y="0"/>
                </a:lnTo>
                <a:lnTo>
                  <a:pt x="3998157" y="6973769"/>
                </a:lnTo>
                <a:lnTo>
                  <a:pt x="0" y="6973769"/>
                </a:lnTo>
                <a:lnTo>
                  <a:pt x="0" y="0"/>
                </a:lnTo>
                <a:close/>
              </a:path>
            </a:pathLst>
          </a:custGeom>
          <a:blipFill>
            <a:blip r:embed="rId1"/>
            <a:stretch>
              <a:fillRect/>
            </a:stretch>
          </a:blipFill>
        </p:spPr>
      </p:sp>
      <p:sp>
        <p:nvSpPr>
          <p:cNvPr id="3" name="TextBox 3"/>
          <p:cNvSpPr txBox="1"/>
          <p:nvPr/>
        </p:nvSpPr>
        <p:spPr>
          <a:xfrm>
            <a:off x="1511330" y="1209474"/>
            <a:ext cx="6536889" cy="87312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DejaVu Serif" panose="02060603050605020204"/>
                <a:ea typeface="DejaVu Serif" panose="02060603050605020204"/>
                <a:cs typeface="DejaVu Serif" panose="02060603050605020204"/>
                <a:sym typeface="DejaVu Serif" panose="02060603050605020204"/>
              </a:rPr>
              <a:t>2. Đánh giá kết quả </a:t>
            </a:r>
            <a:endParaRPr lang="en-US" sz="5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
        <p:nvSpPr>
          <p:cNvPr id="4" name="TextBox 4"/>
          <p:cNvSpPr txBox="1"/>
          <p:nvPr/>
        </p:nvSpPr>
        <p:spPr>
          <a:xfrm>
            <a:off x="6293584" y="2169591"/>
            <a:ext cx="5700832" cy="647065"/>
          </a:xfrm>
          <a:prstGeom prst="rect">
            <a:avLst/>
          </a:prstGeom>
        </p:spPr>
        <p:txBody>
          <a:bodyPr lIns="0" tIns="0" rIns="0" bIns="0" rtlCol="0" anchor="t">
            <a:spAutoFit/>
          </a:bodyPr>
          <a:lstStyle/>
          <a:p>
            <a:pPr algn="ctr">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Giao diện chính của ứng dụng</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7019920" y="1449112"/>
            <a:ext cx="4534599" cy="7809188"/>
          </a:xfrm>
          <a:custGeom>
            <a:avLst/>
            <a:gdLst/>
            <a:ahLst/>
            <a:cxnLst/>
            <a:rect l="l" t="t" r="r" b="b"/>
            <a:pathLst>
              <a:path w="4534599" h="7809188">
                <a:moveTo>
                  <a:pt x="0" y="0"/>
                </a:moveTo>
                <a:lnTo>
                  <a:pt x="4534599" y="0"/>
                </a:lnTo>
                <a:lnTo>
                  <a:pt x="4534599" y="7809188"/>
                </a:lnTo>
                <a:lnTo>
                  <a:pt x="0" y="7809188"/>
                </a:lnTo>
                <a:lnTo>
                  <a:pt x="0" y="0"/>
                </a:lnTo>
                <a:close/>
              </a:path>
            </a:pathLst>
          </a:custGeom>
          <a:blipFill>
            <a:blip r:embed="rId1"/>
            <a:stretch>
              <a:fillRect l="-29494" r="-41783"/>
            </a:stretch>
          </a:blipFill>
        </p:spPr>
      </p:sp>
      <p:sp>
        <p:nvSpPr>
          <p:cNvPr id="3" name="TextBox 3"/>
          <p:cNvSpPr txBox="1"/>
          <p:nvPr/>
        </p:nvSpPr>
        <p:spPr>
          <a:xfrm>
            <a:off x="5818237" y="700899"/>
            <a:ext cx="6651525" cy="748213"/>
          </a:xfrm>
          <a:prstGeom prst="rect">
            <a:avLst/>
          </a:prstGeom>
        </p:spPr>
        <p:txBody>
          <a:bodyPr lIns="0" tIns="0" rIns="0" bIns="0" rtlCol="0" anchor="t">
            <a:spAutoFit/>
          </a:bodyPr>
          <a:lstStyle/>
          <a:p>
            <a:pPr algn="ctr">
              <a:lnSpc>
                <a:spcPts val="5520"/>
              </a:lnSpc>
            </a:pPr>
            <a:r>
              <a:rPr lang="en-US" sz="3945">
                <a:solidFill>
                  <a:srgbClr val="000000"/>
                </a:solidFill>
                <a:latin typeface="Times New Roman" panose="02020603050405020304"/>
                <a:ea typeface="Times New Roman" panose="02020603050405020304"/>
                <a:cs typeface="Times New Roman" panose="02020603050405020304"/>
                <a:sym typeface="Times New Roman" panose="02020603050405020304"/>
              </a:rPr>
              <a:t>Giao diện khi làm trắc nghiệm</a:t>
            </a:r>
            <a:endParaRPr lang="en-US" sz="394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Freeform 2"/>
          <p:cNvSpPr/>
          <p:nvPr/>
        </p:nvSpPr>
        <p:spPr>
          <a:xfrm>
            <a:off x="7195373" y="1285558"/>
            <a:ext cx="4535479" cy="8321979"/>
          </a:xfrm>
          <a:custGeom>
            <a:avLst/>
            <a:gdLst/>
            <a:ahLst/>
            <a:cxnLst/>
            <a:rect l="l" t="t" r="r" b="b"/>
            <a:pathLst>
              <a:path w="4535479" h="8321979">
                <a:moveTo>
                  <a:pt x="0" y="0"/>
                </a:moveTo>
                <a:lnTo>
                  <a:pt x="4535478" y="0"/>
                </a:lnTo>
                <a:lnTo>
                  <a:pt x="4535478" y="8321979"/>
                </a:lnTo>
                <a:lnTo>
                  <a:pt x="0" y="8321979"/>
                </a:lnTo>
                <a:lnTo>
                  <a:pt x="0" y="0"/>
                </a:lnTo>
                <a:close/>
              </a:path>
            </a:pathLst>
          </a:custGeom>
          <a:blipFill>
            <a:blip r:embed="rId1"/>
            <a:stretch>
              <a:fillRect/>
            </a:stretch>
          </a:blipFill>
        </p:spPr>
      </p:sp>
      <p:sp>
        <p:nvSpPr>
          <p:cNvPr id="3" name="TextBox 3"/>
          <p:cNvSpPr txBox="1"/>
          <p:nvPr/>
        </p:nvSpPr>
        <p:spPr>
          <a:xfrm>
            <a:off x="5224343" y="638492"/>
            <a:ext cx="7839313" cy="647065"/>
          </a:xfrm>
          <a:prstGeom prst="rect">
            <a:avLst/>
          </a:prstGeom>
        </p:spPr>
        <p:txBody>
          <a:bodyPr lIns="0" tIns="0" rIns="0" bIns="0" rtlCol="0" anchor="t">
            <a:spAutoFit/>
          </a:bodyPr>
          <a:lstStyle/>
          <a:p>
            <a:pPr algn="ctr">
              <a:lnSpc>
                <a:spcPts val="4760"/>
              </a:lnSpc>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Giao diện khi hoàn thành bài trắc nghiệm</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TextBox 2"/>
          <p:cNvSpPr txBox="1"/>
          <p:nvPr/>
        </p:nvSpPr>
        <p:spPr>
          <a:xfrm>
            <a:off x="1555138" y="967884"/>
            <a:ext cx="3287435" cy="958850"/>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3. Kết luận </a:t>
            </a:r>
            <a:endPar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Box 3"/>
          <p:cNvSpPr txBox="1"/>
          <p:nvPr/>
        </p:nvSpPr>
        <p:spPr>
          <a:xfrm>
            <a:off x="1555138" y="2138233"/>
            <a:ext cx="4525208" cy="6794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DejaVu Serif" panose="02060603050605020204"/>
                <a:ea typeface="DejaVu Serif" panose="02060603050605020204"/>
                <a:cs typeface="DejaVu Serif" panose="02060603050605020204"/>
                <a:sym typeface="DejaVu Serif" panose="02060603050605020204"/>
              </a:rPr>
              <a:t>Kết quả làm được</a:t>
            </a:r>
            <a:endParaRPr lang="en-US" sz="4000">
              <a:solidFill>
                <a:srgbClr val="000000"/>
              </a:solidFill>
              <a:latin typeface="DejaVu Serif" panose="02060603050605020204"/>
              <a:ea typeface="DejaVu Serif" panose="02060603050605020204"/>
              <a:cs typeface="DejaVu Serif" panose="02060603050605020204"/>
              <a:sym typeface="DejaVu Serif" panose="02060603050605020204"/>
            </a:endParaRPr>
          </a:p>
        </p:txBody>
      </p:sp>
      <p:sp>
        <p:nvSpPr>
          <p:cNvPr id="4" name="TextBox 4"/>
          <p:cNvSpPr txBox="1"/>
          <p:nvPr/>
        </p:nvSpPr>
        <p:spPr>
          <a:xfrm>
            <a:off x="872835" y="3279775"/>
            <a:ext cx="7591214" cy="2153920"/>
          </a:xfrm>
          <a:prstGeom prst="rect">
            <a:avLst/>
          </a:prstGeom>
        </p:spPr>
        <p:txBody>
          <a:bodyPr lIns="0" tIns="0" rIns="0" bIns="0" rtlCol="0" anchor="t">
            <a:spAutoFit/>
          </a:bodyPr>
          <a:lstStyle/>
          <a:p>
            <a:pPr algn="just">
              <a:lnSpc>
                <a:spcPts val="5600"/>
              </a:lnSpc>
              <a:spcBef>
                <a:spcPct val="0"/>
              </a:spcBef>
            </a:pPr>
            <a:r>
              <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rPr>
              <a:t>•Xây dựng một ứng dụng giúp người dùng ôn tập luật giao thông đường bộ</a:t>
            </a:r>
            <a:endPar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 name="Freeform 6"/>
          <p:cNvSpPr/>
          <p:nvPr/>
        </p:nvSpPr>
        <p:spPr>
          <a:xfrm>
            <a:off x="9137326" y="1524173"/>
            <a:ext cx="54299" cy="7247733"/>
          </a:xfrm>
          <a:custGeom>
            <a:avLst/>
            <a:gdLst/>
            <a:ahLst/>
            <a:cxnLst/>
            <a:rect l="l" t="t" r="r" b="b"/>
            <a:pathLst>
              <a:path w="54299" h="7247733">
                <a:moveTo>
                  <a:pt x="0" y="0"/>
                </a:moveTo>
                <a:lnTo>
                  <a:pt x="54299" y="0"/>
                </a:lnTo>
                <a:lnTo>
                  <a:pt x="54299" y="7247733"/>
                </a:lnTo>
                <a:lnTo>
                  <a:pt x="0" y="7247733"/>
                </a:lnTo>
                <a:lnTo>
                  <a:pt x="0" y="0"/>
                </a:lnTo>
                <a:close/>
              </a:path>
            </a:pathLst>
          </a:custGeom>
          <a:blipFill>
            <a:blip r:embed="rId1"/>
            <a:stretch>
              <a:fillRect t="-560430" r="-714799" b="-560430"/>
            </a:stretch>
          </a:blipFill>
          <a:ln w="38100" cap="sq">
            <a:solidFill>
              <a:srgbClr val="000000"/>
            </a:solidFill>
            <a:prstDash val="solid"/>
            <a:miter/>
          </a:ln>
        </p:spPr>
      </p:sp>
      <p:sp>
        <p:nvSpPr>
          <p:cNvPr id="7" name="TextBox 7"/>
          <p:cNvSpPr txBox="1"/>
          <p:nvPr/>
        </p:nvSpPr>
        <p:spPr>
          <a:xfrm>
            <a:off x="10792172" y="2062033"/>
            <a:ext cx="5432107" cy="75565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rPr>
              <a:t>Kết quả chưa làm được:</a:t>
            </a:r>
            <a:endPar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TextBox 8"/>
          <p:cNvSpPr txBox="1"/>
          <p:nvPr/>
        </p:nvSpPr>
        <p:spPr>
          <a:xfrm>
            <a:off x="9668086" y="3279775"/>
            <a:ext cx="7591214" cy="755650"/>
          </a:xfrm>
          <a:prstGeom prst="rect">
            <a:avLst/>
          </a:prstGeom>
        </p:spPr>
        <p:txBody>
          <a:bodyPr lIns="0" tIns="0" rIns="0" bIns="0" rtlCol="0" anchor="t">
            <a:spAutoFit/>
          </a:bodyPr>
          <a:lstStyle/>
          <a:p>
            <a:pPr algn="just">
              <a:lnSpc>
                <a:spcPts val="5600"/>
              </a:lnSpc>
              <a:spcBef>
                <a:spcPct val="0"/>
              </a:spcBef>
            </a:pPr>
            <a:r>
              <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rPr>
              <a:t>• Giao diện chưa được đẹp mắt </a:t>
            </a:r>
            <a:endPar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 name="TextBox 9"/>
          <p:cNvSpPr txBox="1"/>
          <p:nvPr/>
        </p:nvSpPr>
        <p:spPr>
          <a:xfrm>
            <a:off x="9712619" y="4035425"/>
            <a:ext cx="7591214" cy="1460500"/>
          </a:xfrm>
          <a:prstGeom prst="rect">
            <a:avLst/>
          </a:prstGeom>
        </p:spPr>
        <p:txBody>
          <a:bodyPr lIns="0" tIns="0" rIns="0" bIns="0" rtlCol="0" anchor="t">
            <a:spAutoFit/>
          </a:bodyPr>
          <a:lstStyle/>
          <a:p>
            <a:pPr algn="just">
              <a:lnSpc>
                <a:spcPts val="5600"/>
              </a:lnSpc>
              <a:spcBef>
                <a:spcPct val="0"/>
              </a:spcBef>
            </a:pPr>
            <a:r>
              <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rPr>
              <a:t>• Dữ liệu số câu hỏi chưa được đầy đủ</a:t>
            </a:r>
            <a:endParaRPr lang="en-US"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1344</Words>
  <Application>WPS Presentation</Application>
  <PresentationFormat>On-screen Show (4:3)</PresentationFormat>
  <Paragraphs>69</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Times New Roman</vt:lpstr>
      <vt:lpstr>Times New Roman Bold</vt:lpstr>
      <vt:lpstr>DejaVu Serif Bold</vt:lpstr>
      <vt:lpstr>DejaVu Serif</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xuất Kinh doanh Thuyết trình Kinh doanh theo Phong cách Khối màu Xanh dương Đậm Xám</dc:title>
  <dc:creator/>
  <cp:lastModifiedBy>An Trường</cp:lastModifiedBy>
  <cp:revision>3</cp:revision>
  <dcterms:created xsi:type="dcterms:W3CDTF">2006-08-16T00:00:00Z</dcterms:created>
  <dcterms:modified xsi:type="dcterms:W3CDTF">2025-01-12T08:54:03Z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63A3A5EC4A364B1CA3C526AEDB7A938A_12</vt:lpwstr>
  </property>
  <property fmtid="{D5CDD505-2E9C-101B-9397-08002B2CF9AE}" pid="3" name="KSOProductBuildVer">
    <vt:lpwstr>1033-12.2.0.19805</vt:lpwstr>
  </property>
</Properties>
</file>