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charset="1" panose="02030502070405020303"/>
      <p:regular r:id="rId17"/>
    </p:embeddedFont>
    <p:embeddedFont>
      <p:font typeface="Times New Roman Bold" charset="1" panose="02030802070405020303"/>
      <p:regular r:id="rId18"/>
    </p:embeddedFont>
    <p:embeddedFont>
      <p:font typeface="DejaVu Serif Bold" charset="1" panose="02060803050605020204"/>
      <p:regular r:id="rId19"/>
    </p:embeddedFont>
    <p:embeddedFont>
      <p:font typeface="DejaVu Serif" charset="1" panose="02060603050605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E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089241"/>
            <a:ext cx="338117" cy="338117"/>
          </a:xfrm>
          <a:custGeom>
            <a:avLst/>
            <a:gdLst/>
            <a:ahLst/>
            <a:cxnLst/>
            <a:rect r="r" b="b" t="t" l="l"/>
            <a:pathLst>
              <a:path h="338117" w="338117">
                <a:moveTo>
                  <a:pt x="0" y="0"/>
                </a:moveTo>
                <a:lnTo>
                  <a:pt x="338117" y="0"/>
                </a:lnTo>
                <a:lnTo>
                  <a:pt x="338117" y="338118"/>
                </a:lnTo>
                <a:lnTo>
                  <a:pt x="0" y="338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09169" y="2483658"/>
            <a:ext cx="2404654" cy="2143278"/>
          </a:xfrm>
          <a:custGeom>
            <a:avLst/>
            <a:gdLst/>
            <a:ahLst/>
            <a:cxnLst/>
            <a:rect r="r" b="b" t="t" l="l"/>
            <a:pathLst>
              <a:path h="2143278" w="2404654">
                <a:moveTo>
                  <a:pt x="0" y="0"/>
                </a:moveTo>
                <a:lnTo>
                  <a:pt x="2404654" y="0"/>
                </a:lnTo>
                <a:lnTo>
                  <a:pt x="2404654" y="2143278"/>
                </a:lnTo>
                <a:lnTo>
                  <a:pt x="0" y="2143278"/>
                </a:lnTo>
                <a:lnTo>
                  <a:pt x="0" y="0"/>
                </a:lnTo>
                <a:close/>
              </a:path>
            </a:pathLst>
          </a:custGeom>
          <a:blipFill>
            <a:blip r:embed="rId4"/>
            <a:stretch>
              <a:fillRect l="0" t="0" r="0" b="0"/>
            </a:stretch>
          </a:blipFill>
        </p:spPr>
      </p:sp>
      <p:sp>
        <p:nvSpPr>
          <p:cNvPr name="Freeform 4" id="4"/>
          <p:cNvSpPr/>
          <p:nvPr/>
        </p:nvSpPr>
        <p:spPr>
          <a:xfrm flipH="false" flipV="false" rot="0">
            <a:off x="1366817" y="482727"/>
            <a:ext cx="1770542" cy="2171956"/>
          </a:xfrm>
          <a:custGeom>
            <a:avLst/>
            <a:gdLst/>
            <a:ahLst/>
            <a:cxnLst/>
            <a:rect r="r" b="b" t="t" l="l"/>
            <a:pathLst>
              <a:path h="2171956" w="1770542">
                <a:moveTo>
                  <a:pt x="0" y="0"/>
                </a:moveTo>
                <a:lnTo>
                  <a:pt x="1770542" y="0"/>
                </a:lnTo>
                <a:lnTo>
                  <a:pt x="1770542" y="2171956"/>
                </a:lnTo>
                <a:lnTo>
                  <a:pt x="0" y="2171956"/>
                </a:lnTo>
                <a:lnTo>
                  <a:pt x="0" y="0"/>
                </a:lnTo>
                <a:close/>
              </a:path>
            </a:pathLst>
          </a:custGeom>
          <a:blipFill>
            <a:blip r:embed="rId5"/>
            <a:stretch>
              <a:fillRect l="0" t="-10269" r="0" b="-10269"/>
            </a:stretch>
          </a:blipFill>
        </p:spPr>
      </p:sp>
      <p:sp>
        <p:nvSpPr>
          <p:cNvPr name="Freeform 5" id="5"/>
          <p:cNvSpPr/>
          <p:nvPr/>
        </p:nvSpPr>
        <p:spPr>
          <a:xfrm flipH="false" flipV="false" rot="0">
            <a:off x="14377114" y="-1507093"/>
            <a:ext cx="5764372" cy="5764372"/>
          </a:xfrm>
          <a:custGeom>
            <a:avLst/>
            <a:gdLst/>
            <a:ahLst/>
            <a:cxnLst/>
            <a:rect r="r" b="b" t="t" l="l"/>
            <a:pathLst>
              <a:path h="5764372" w="5764372">
                <a:moveTo>
                  <a:pt x="0" y="0"/>
                </a:moveTo>
                <a:lnTo>
                  <a:pt x="5764372" y="0"/>
                </a:lnTo>
                <a:lnTo>
                  <a:pt x="5764372" y="5764372"/>
                </a:lnTo>
                <a:lnTo>
                  <a:pt x="0" y="5764372"/>
                </a:lnTo>
                <a:lnTo>
                  <a:pt x="0" y="0"/>
                </a:lnTo>
                <a:close/>
              </a:path>
            </a:pathLst>
          </a:custGeom>
          <a:blipFill>
            <a:blip r:embed="rId6"/>
            <a:stretch>
              <a:fillRect l="0" t="0" r="0" b="0"/>
            </a:stretch>
          </a:blipFill>
        </p:spPr>
      </p:sp>
      <p:sp>
        <p:nvSpPr>
          <p:cNvPr name="Freeform 6" id="6"/>
          <p:cNvSpPr/>
          <p:nvPr/>
        </p:nvSpPr>
        <p:spPr>
          <a:xfrm flipH="false" flipV="false" rot="0">
            <a:off x="-832337" y="8481628"/>
            <a:ext cx="3084425" cy="3084425"/>
          </a:xfrm>
          <a:custGeom>
            <a:avLst/>
            <a:gdLst/>
            <a:ahLst/>
            <a:cxnLst/>
            <a:rect r="r" b="b" t="t" l="l"/>
            <a:pathLst>
              <a:path h="3084425" w="3084425">
                <a:moveTo>
                  <a:pt x="0" y="0"/>
                </a:moveTo>
                <a:lnTo>
                  <a:pt x="3084425" y="0"/>
                </a:lnTo>
                <a:lnTo>
                  <a:pt x="3084425" y="3084425"/>
                </a:lnTo>
                <a:lnTo>
                  <a:pt x="0" y="3084425"/>
                </a:lnTo>
                <a:lnTo>
                  <a:pt x="0" y="0"/>
                </a:lnTo>
                <a:close/>
              </a:path>
            </a:pathLst>
          </a:custGeom>
          <a:blipFill>
            <a:blip r:embed="rId7"/>
            <a:stretch>
              <a:fillRect l="0" t="0" r="0" b="0"/>
            </a:stretch>
          </a:blipFill>
        </p:spPr>
      </p:sp>
      <p:sp>
        <p:nvSpPr>
          <p:cNvPr name="TextBox 7" id="7"/>
          <p:cNvSpPr txBox="true"/>
          <p:nvPr/>
        </p:nvSpPr>
        <p:spPr>
          <a:xfrm rot="0">
            <a:off x="4801791" y="619442"/>
            <a:ext cx="8684419" cy="7556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imes New Roman"/>
                <a:ea typeface="Times New Roman"/>
                <a:cs typeface="Times New Roman"/>
                <a:sym typeface="Times New Roman"/>
              </a:rPr>
              <a:t>KHOA KỸ THUẬT VÀ CÔNG NGHỆ</a:t>
            </a:r>
          </a:p>
        </p:txBody>
      </p:sp>
      <p:sp>
        <p:nvSpPr>
          <p:cNvPr name="TextBox 8" id="8"/>
          <p:cNvSpPr txBox="true"/>
          <p:nvPr/>
        </p:nvSpPr>
        <p:spPr>
          <a:xfrm rot="0">
            <a:off x="4775418" y="1416305"/>
            <a:ext cx="8672156"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BỘ MÔN CÔNG NGHỆ THÔNG TIN</a:t>
            </a:r>
          </a:p>
        </p:txBody>
      </p:sp>
      <p:sp>
        <p:nvSpPr>
          <p:cNvPr name="TextBox 9" id="9"/>
          <p:cNvSpPr txBox="true"/>
          <p:nvPr/>
        </p:nvSpPr>
        <p:spPr>
          <a:xfrm rot="0">
            <a:off x="4555510" y="4667567"/>
            <a:ext cx="9176981" cy="1384300"/>
          </a:xfrm>
          <a:prstGeom prst="rect">
            <a:avLst/>
          </a:prstGeom>
        </p:spPr>
        <p:txBody>
          <a:bodyPr anchor="t" rtlCol="false" tIns="0" lIns="0" bIns="0" rIns="0">
            <a:spAutoFit/>
          </a:bodyPr>
          <a:lstStyle/>
          <a:p>
            <a:pPr algn="ctr">
              <a:lnSpc>
                <a:spcPts val="5599"/>
              </a:lnSpc>
            </a:pPr>
            <a:r>
              <a:rPr lang="en-US" sz="3999" b="true">
                <a:solidFill>
                  <a:srgbClr val="000000"/>
                </a:solidFill>
                <a:latin typeface="DejaVu Serif Bold"/>
                <a:ea typeface="DejaVu Serif Bold"/>
                <a:cs typeface="DejaVu Serif Bold"/>
                <a:sym typeface="DejaVu Serif Bold"/>
              </a:rPr>
              <a:t>XÂY DỰNG ỨNG DỤNG ÔN TẬP </a:t>
            </a:r>
          </a:p>
          <a:p>
            <a:pPr algn="ctr">
              <a:lnSpc>
                <a:spcPts val="5599"/>
              </a:lnSpc>
            </a:pPr>
            <a:r>
              <a:rPr lang="en-US" sz="3999" b="true">
                <a:solidFill>
                  <a:srgbClr val="000000"/>
                </a:solidFill>
                <a:latin typeface="DejaVu Serif Bold"/>
                <a:ea typeface="DejaVu Serif Bold"/>
                <a:cs typeface="DejaVu Serif Bold"/>
                <a:sym typeface="DejaVu Serif Bold"/>
              </a:rPr>
              <a:t>GIAO THÔNG ĐƯỜNG BỘ</a:t>
            </a:r>
          </a:p>
        </p:txBody>
      </p:sp>
      <p:sp>
        <p:nvSpPr>
          <p:cNvPr name="TextBox 10" id="10"/>
          <p:cNvSpPr txBox="true"/>
          <p:nvPr/>
        </p:nvSpPr>
        <p:spPr>
          <a:xfrm rot="0">
            <a:off x="1028700" y="6506297"/>
            <a:ext cx="6689170" cy="138430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ejaVu Serif"/>
                <a:ea typeface="DejaVu Serif"/>
                <a:cs typeface="DejaVu Serif"/>
                <a:sym typeface="DejaVu Serif"/>
              </a:rPr>
              <a:t>Giáo viên hướng dẫn:</a:t>
            </a:r>
          </a:p>
          <a:p>
            <a:pPr algn="ctr">
              <a:lnSpc>
                <a:spcPts val="5599"/>
              </a:lnSpc>
              <a:spcBef>
                <a:spcPct val="0"/>
              </a:spcBef>
            </a:pPr>
            <a:r>
              <a:rPr lang="en-US" sz="3999">
                <a:solidFill>
                  <a:srgbClr val="000000"/>
                </a:solidFill>
                <a:latin typeface="DejaVu Serif"/>
                <a:ea typeface="DejaVu Serif"/>
                <a:cs typeface="DejaVu Serif"/>
                <a:sym typeface="DejaVu Serif"/>
              </a:rPr>
              <a:t>Nguyễn Hoàng Duy Thiện</a:t>
            </a:r>
          </a:p>
        </p:txBody>
      </p:sp>
      <p:sp>
        <p:nvSpPr>
          <p:cNvPr name="TextBox 11" id="11"/>
          <p:cNvSpPr txBox="true"/>
          <p:nvPr/>
        </p:nvSpPr>
        <p:spPr>
          <a:xfrm rot="0">
            <a:off x="12101632" y="6455497"/>
            <a:ext cx="5157668" cy="2794000"/>
          </a:xfrm>
          <a:prstGeom prst="rect">
            <a:avLst/>
          </a:prstGeom>
        </p:spPr>
        <p:txBody>
          <a:bodyPr anchor="t" rtlCol="false" tIns="0" lIns="0" bIns="0" rIns="0">
            <a:spAutoFit/>
          </a:bodyPr>
          <a:lstStyle/>
          <a:p>
            <a:pPr algn="l">
              <a:lnSpc>
                <a:spcPts val="5599"/>
              </a:lnSpc>
            </a:pPr>
            <a:r>
              <a:rPr lang="en-US" sz="3999">
                <a:solidFill>
                  <a:srgbClr val="000000"/>
                </a:solidFill>
                <a:latin typeface="DejaVu Serif"/>
                <a:ea typeface="DejaVu Serif"/>
                <a:cs typeface="DejaVu Serif"/>
                <a:sym typeface="DejaVu Serif"/>
              </a:rPr>
              <a:t>Sinh viên thực hiện:</a:t>
            </a:r>
          </a:p>
          <a:p>
            <a:pPr algn="l">
              <a:lnSpc>
                <a:spcPts val="5599"/>
              </a:lnSpc>
            </a:pPr>
            <a:r>
              <a:rPr lang="en-US" sz="3999">
                <a:solidFill>
                  <a:srgbClr val="000000"/>
                </a:solidFill>
                <a:latin typeface="DejaVu Serif"/>
                <a:ea typeface="DejaVu Serif"/>
                <a:cs typeface="DejaVu Serif"/>
                <a:sym typeface="DejaVu Serif"/>
              </a:rPr>
              <a:t>Lê Trường An</a:t>
            </a:r>
          </a:p>
          <a:p>
            <a:pPr algn="l">
              <a:lnSpc>
                <a:spcPts val="5599"/>
              </a:lnSpc>
            </a:pPr>
            <a:r>
              <a:rPr lang="en-US" sz="3999">
                <a:solidFill>
                  <a:srgbClr val="000000"/>
                </a:solidFill>
                <a:latin typeface="DejaVu Serif"/>
                <a:ea typeface="DejaVu Serif"/>
                <a:cs typeface="DejaVu Serif"/>
                <a:sym typeface="DejaVu Serif"/>
              </a:rPr>
              <a:t>MSSV: 110121180</a:t>
            </a:r>
          </a:p>
          <a:p>
            <a:pPr algn="l">
              <a:lnSpc>
                <a:spcPts val="5599"/>
              </a:lnSpc>
              <a:spcBef>
                <a:spcPct val="0"/>
              </a:spcBef>
            </a:pPr>
            <a:r>
              <a:rPr lang="en-US" sz="3999">
                <a:solidFill>
                  <a:srgbClr val="000000"/>
                </a:solidFill>
                <a:latin typeface="DejaVu Serif"/>
                <a:ea typeface="DejaVu Serif"/>
                <a:cs typeface="DejaVu Serif"/>
                <a:sym typeface="DejaVu Serif"/>
              </a:rPr>
              <a:t>Lớp: DA21TTC</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sp>
        <p:nvSpPr>
          <p:cNvPr name="TextBox 2" id="2"/>
          <p:cNvSpPr txBox="true"/>
          <p:nvPr/>
        </p:nvSpPr>
        <p:spPr>
          <a:xfrm rot="0">
            <a:off x="1028700" y="828675"/>
            <a:ext cx="5542122" cy="9588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imes New Roman"/>
                <a:ea typeface="Times New Roman"/>
                <a:cs typeface="Times New Roman"/>
                <a:sym typeface="Times New Roman"/>
              </a:rPr>
              <a:t>4. Hướng phát triển</a:t>
            </a:r>
          </a:p>
        </p:txBody>
      </p:sp>
      <p:sp>
        <p:nvSpPr>
          <p:cNvPr name="TextBox 3" id="3"/>
          <p:cNvSpPr txBox="true"/>
          <p:nvPr/>
        </p:nvSpPr>
        <p:spPr>
          <a:xfrm rot="0">
            <a:off x="1720711" y="2303982"/>
            <a:ext cx="8713708" cy="2447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Thiết kế giao diện đẹp mắt hơn</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Thêm tính năng lưu trữ câu hỏi thường sai</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Thêm tính năng tra hỏi luật giao thông</a:t>
            </a:r>
          </a:p>
          <a:p>
            <a:pPr algn="just" marL="734059" indent="-367030" lvl="1">
              <a:lnSpc>
                <a:spcPts val="4759"/>
              </a:lnSpc>
              <a:buFont typeface="Arial"/>
              <a:buChar char="•"/>
            </a:pPr>
            <a:r>
              <a:rPr lang="en-US" sz="3399">
                <a:solidFill>
                  <a:srgbClr val="000000"/>
                </a:solidFill>
                <a:latin typeface="Times New Roman"/>
                <a:ea typeface="Times New Roman"/>
                <a:cs typeface="Times New Roman"/>
                <a:sym typeface="Times New Roman"/>
              </a:rPr>
              <a:t>Cập nhật luật giao thông mới nhất</a:t>
            </a:r>
            <a:r>
              <a:rPr lang="en-US" sz="3399">
                <a:solidFill>
                  <a:srgbClr val="000000"/>
                </a:solidFill>
                <a:latin typeface="Times New Roman"/>
                <a:ea typeface="Times New Roman"/>
                <a:cs typeface="Times New Roman"/>
                <a:sym typeface="Times New Roman"/>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3768809" y="586968"/>
            <a:ext cx="11186212" cy="9480315"/>
          </a:xfrm>
          <a:custGeom>
            <a:avLst/>
            <a:gdLst/>
            <a:ahLst/>
            <a:cxnLst/>
            <a:rect r="r" b="b" t="t" l="l"/>
            <a:pathLst>
              <a:path h="9480315" w="11186212">
                <a:moveTo>
                  <a:pt x="0" y="0"/>
                </a:moveTo>
                <a:lnTo>
                  <a:pt x="11186212" y="0"/>
                </a:lnTo>
                <a:lnTo>
                  <a:pt x="11186212" y="9480315"/>
                </a:lnTo>
                <a:lnTo>
                  <a:pt x="0" y="9480315"/>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9344228" y="1845670"/>
            <a:ext cx="6457614" cy="6944469"/>
          </a:xfrm>
          <a:custGeom>
            <a:avLst/>
            <a:gdLst/>
            <a:ahLst/>
            <a:cxnLst/>
            <a:rect r="r" b="b" t="t" l="l"/>
            <a:pathLst>
              <a:path h="6944469" w="6457614">
                <a:moveTo>
                  <a:pt x="0" y="0"/>
                </a:moveTo>
                <a:lnTo>
                  <a:pt x="6457614" y="0"/>
                </a:lnTo>
                <a:lnTo>
                  <a:pt x="6457614" y="6944470"/>
                </a:lnTo>
                <a:lnTo>
                  <a:pt x="0" y="6944470"/>
                </a:lnTo>
                <a:lnTo>
                  <a:pt x="0" y="0"/>
                </a:lnTo>
                <a:close/>
              </a:path>
            </a:pathLst>
          </a:custGeom>
          <a:blipFill>
            <a:blip r:embed="rId2"/>
            <a:stretch>
              <a:fillRect l="-4866" t="0" r="-4866" b="0"/>
            </a:stretch>
          </a:blipFill>
        </p:spPr>
      </p:sp>
      <p:sp>
        <p:nvSpPr>
          <p:cNvPr name="Freeform 3" id="3"/>
          <p:cNvSpPr/>
          <p:nvPr/>
        </p:nvSpPr>
        <p:spPr>
          <a:xfrm flipH="false" flipV="false" rot="0">
            <a:off x="7940210" y="1496860"/>
            <a:ext cx="565229" cy="7293279"/>
          </a:xfrm>
          <a:custGeom>
            <a:avLst/>
            <a:gdLst/>
            <a:ahLst/>
            <a:cxnLst/>
            <a:rect r="r" b="b" t="t" l="l"/>
            <a:pathLst>
              <a:path h="7293279" w="565229">
                <a:moveTo>
                  <a:pt x="0" y="0"/>
                </a:moveTo>
                <a:lnTo>
                  <a:pt x="565229" y="0"/>
                </a:lnTo>
                <a:lnTo>
                  <a:pt x="565229" y="7293280"/>
                </a:lnTo>
                <a:lnTo>
                  <a:pt x="0" y="7293280"/>
                </a:lnTo>
                <a:lnTo>
                  <a:pt x="0" y="0"/>
                </a:lnTo>
                <a:close/>
              </a:path>
            </a:pathLst>
          </a:custGeom>
          <a:blipFill>
            <a:blip r:embed="rId3"/>
            <a:stretch>
              <a:fillRect l="0" t="0" r="0" b="0"/>
            </a:stretch>
          </a:blipFill>
        </p:spPr>
      </p:sp>
      <p:sp>
        <p:nvSpPr>
          <p:cNvPr name="TextBox 4" id="4"/>
          <p:cNvSpPr txBox="true"/>
          <p:nvPr/>
        </p:nvSpPr>
        <p:spPr>
          <a:xfrm rot="0">
            <a:off x="2465375" y="3747851"/>
            <a:ext cx="4027603" cy="87312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DejaVu Serif"/>
                <a:ea typeface="DejaVu Serif"/>
                <a:cs typeface="DejaVu Serif"/>
                <a:sym typeface="DejaVu Serif"/>
              </a:rPr>
              <a:t>NỘI DUNG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9128108" y="1965021"/>
            <a:ext cx="36466" cy="7293279"/>
          </a:xfrm>
          <a:custGeom>
            <a:avLst/>
            <a:gdLst/>
            <a:ahLst/>
            <a:cxnLst/>
            <a:rect r="r" b="b" t="t" l="l"/>
            <a:pathLst>
              <a:path h="7293279" w="36466">
                <a:moveTo>
                  <a:pt x="0" y="0"/>
                </a:moveTo>
                <a:lnTo>
                  <a:pt x="36466" y="0"/>
                </a:lnTo>
                <a:lnTo>
                  <a:pt x="36466" y="7293279"/>
                </a:lnTo>
                <a:lnTo>
                  <a:pt x="0" y="7293279"/>
                </a:lnTo>
                <a:lnTo>
                  <a:pt x="0" y="0"/>
                </a:lnTo>
                <a:close/>
              </a:path>
            </a:pathLst>
          </a:custGeom>
          <a:blipFill>
            <a:blip r:embed="rId2"/>
            <a:stretch>
              <a:fillRect l="0" t="0" r="0" b="0"/>
            </a:stretch>
          </a:blipFill>
        </p:spPr>
      </p:sp>
      <p:sp>
        <p:nvSpPr>
          <p:cNvPr name="Freeform 3" id="3"/>
          <p:cNvSpPr/>
          <p:nvPr/>
        </p:nvSpPr>
        <p:spPr>
          <a:xfrm flipH="false" flipV="false" rot="0">
            <a:off x="9280508" y="2117421"/>
            <a:ext cx="47625" cy="6356958"/>
          </a:xfrm>
          <a:custGeom>
            <a:avLst/>
            <a:gdLst/>
            <a:ahLst/>
            <a:cxnLst/>
            <a:rect r="r" b="b" t="t" l="l"/>
            <a:pathLst>
              <a:path h="6356958" w="47625">
                <a:moveTo>
                  <a:pt x="0" y="0"/>
                </a:moveTo>
                <a:lnTo>
                  <a:pt x="47625" y="0"/>
                </a:lnTo>
                <a:lnTo>
                  <a:pt x="47625" y="6356958"/>
                </a:lnTo>
                <a:lnTo>
                  <a:pt x="0" y="6356958"/>
                </a:lnTo>
                <a:lnTo>
                  <a:pt x="0" y="0"/>
                </a:lnTo>
                <a:close/>
              </a:path>
            </a:pathLst>
          </a:custGeom>
          <a:blipFill>
            <a:blip r:embed="rId3"/>
            <a:stretch>
              <a:fillRect l="0" t="-560430" r="-714799" b="-560430"/>
            </a:stretch>
          </a:blipFill>
          <a:ln w="38100" cap="sq">
            <a:solidFill>
              <a:srgbClr val="000000"/>
            </a:solidFill>
            <a:prstDash val="solid"/>
            <a:miter/>
          </a:ln>
        </p:spPr>
      </p:sp>
      <p:sp>
        <p:nvSpPr>
          <p:cNvPr name="TextBox 4" id="4"/>
          <p:cNvSpPr txBox="true"/>
          <p:nvPr/>
        </p:nvSpPr>
        <p:spPr>
          <a:xfrm rot="0">
            <a:off x="1443752" y="876300"/>
            <a:ext cx="4191714"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1. Tổng quan đề tài</a:t>
            </a:r>
          </a:p>
        </p:txBody>
      </p:sp>
      <p:sp>
        <p:nvSpPr>
          <p:cNvPr name="TextBox 5" id="5"/>
          <p:cNvSpPr txBox="true"/>
          <p:nvPr/>
        </p:nvSpPr>
        <p:spPr>
          <a:xfrm rot="0">
            <a:off x="1564600" y="2507597"/>
            <a:ext cx="3768566" cy="755650"/>
          </a:xfrm>
          <a:prstGeom prst="rect">
            <a:avLst/>
          </a:prstGeom>
        </p:spPr>
        <p:txBody>
          <a:bodyPr anchor="t" rtlCol="false" tIns="0" lIns="0" bIns="0" rIns="0">
            <a:spAutoFit/>
          </a:bodyPr>
          <a:lstStyle/>
          <a:p>
            <a:pPr algn="ctr">
              <a:lnSpc>
                <a:spcPts val="5599"/>
              </a:lnSpc>
            </a:pPr>
            <a:r>
              <a:rPr lang="en-US" sz="3999" b="true">
                <a:solidFill>
                  <a:srgbClr val="000000"/>
                </a:solidFill>
                <a:latin typeface="Times New Roman Bold"/>
                <a:ea typeface="Times New Roman Bold"/>
                <a:cs typeface="Times New Roman Bold"/>
                <a:sym typeface="Times New Roman Bold"/>
              </a:rPr>
              <a:t>Lý do chọn đề tài</a:t>
            </a:r>
          </a:p>
        </p:txBody>
      </p:sp>
      <p:sp>
        <p:nvSpPr>
          <p:cNvPr name="TextBox 6" id="6"/>
          <p:cNvSpPr txBox="true"/>
          <p:nvPr/>
        </p:nvSpPr>
        <p:spPr>
          <a:xfrm rot="0">
            <a:off x="12152732" y="2507597"/>
            <a:ext cx="2042993"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Phạm vi :</a:t>
            </a:r>
          </a:p>
        </p:txBody>
      </p:sp>
      <p:sp>
        <p:nvSpPr>
          <p:cNvPr name="TextBox 7" id="7"/>
          <p:cNvSpPr txBox="true"/>
          <p:nvPr/>
        </p:nvSpPr>
        <p:spPr>
          <a:xfrm rot="0">
            <a:off x="1508998" y="3405505"/>
            <a:ext cx="5484786" cy="3647440"/>
          </a:xfrm>
          <a:prstGeom prst="rect">
            <a:avLst/>
          </a:prstGeom>
        </p:spPr>
        <p:txBody>
          <a:bodyPr anchor="t" rtlCol="false" tIns="0" lIns="0" bIns="0" rIns="0">
            <a:spAutoFit/>
          </a:bodyPr>
          <a:lstStyle/>
          <a:p>
            <a:pPr algn="just">
              <a:lnSpc>
                <a:spcPts val="4759"/>
              </a:lnSpc>
            </a:pPr>
            <a:r>
              <a:rPr lang="en-US" sz="3399">
                <a:solidFill>
                  <a:srgbClr val="000000"/>
                </a:solidFill>
                <a:latin typeface="Times New Roman"/>
                <a:ea typeface="Times New Roman"/>
                <a:cs typeface="Times New Roman"/>
                <a:sym typeface="Times New Roman"/>
              </a:rPr>
              <a:t>Xuất phát từ việc hiện nay vẫn còn nhiều người vẫn chưa thông thạo luật giao thông đường bộ nên dẫn đến việc tai nạn giao thông diễn ra thường xuyên </a:t>
            </a:r>
          </a:p>
        </p:txBody>
      </p:sp>
      <p:sp>
        <p:nvSpPr>
          <p:cNvPr name="TextBox 8" id="8"/>
          <p:cNvSpPr txBox="true"/>
          <p:nvPr/>
        </p:nvSpPr>
        <p:spPr>
          <a:xfrm rot="0">
            <a:off x="10096873" y="5010150"/>
            <a:ext cx="4111719" cy="1247140"/>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Times New Roman"/>
                <a:ea typeface="Times New Roman"/>
                <a:cs typeface="Times New Roman"/>
                <a:sym typeface="Times New Roman"/>
              </a:rPr>
              <a:t>•Thời gian: Học kỳ I năm học 2024 - 2025</a:t>
            </a:r>
          </a:p>
        </p:txBody>
      </p:sp>
      <p:sp>
        <p:nvSpPr>
          <p:cNvPr name="TextBox 9" id="9"/>
          <p:cNvSpPr txBox="true"/>
          <p:nvPr/>
        </p:nvSpPr>
        <p:spPr>
          <a:xfrm rot="0">
            <a:off x="10084007" y="3405505"/>
            <a:ext cx="7175483" cy="1247140"/>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Times New Roman"/>
                <a:ea typeface="Times New Roman"/>
                <a:cs typeface="Times New Roman"/>
                <a:sym typeface="Times New Roman"/>
              </a:rPr>
              <a:t>•Nội dung: Xây dựng ứng dụng ôn tập luật giao thông đường bộ.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TextBox 2" id="2"/>
          <p:cNvSpPr txBox="true"/>
          <p:nvPr/>
        </p:nvSpPr>
        <p:spPr>
          <a:xfrm rot="0">
            <a:off x="2267281" y="1447973"/>
            <a:ext cx="2620208"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ejaVu Serif"/>
                <a:ea typeface="DejaVu Serif"/>
                <a:cs typeface="DejaVu Serif"/>
                <a:sym typeface="DejaVu Serif"/>
              </a:rPr>
              <a:t>Mục tiêu :</a:t>
            </a:r>
          </a:p>
        </p:txBody>
      </p:sp>
      <p:sp>
        <p:nvSpPr>
          <p:cNvPr name="TextBox 3" id="3"/>
          <p:cNvSpPr txBox="true"/>
          <p:nvPr/>
        </p:nvSpPr>
        <p:spPr>
          <a:xfrm rot="0">
            <a:off x="9785003" y="1447973"/>
            <a:ext cx="7474297"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ejaVu Serif"/>
                <a:ea typeface="DejaVu Serif"/>
                <a:cs typeface="DejaVu Serif"/>
                <a:sym typeface="DejaVu Serif"/>
              </a:rPr>
              <a:t>Phương pháp nghiên cứu:</a:t>
            </a:r>
          </a:p>
        </p:txBody>
      </p:sp>
      <p:sp>
        <p:nvSpPr>
          <p:cNvPr name="Freeform 4" id="4"/>
          <p:cNvSpPr/>
          <p:nvPr/>
        </p:nvSpPr>
        <p:spPr>
          <a:xfrm flipH="false" flipV="false" rot="0">
            <a:off x="9137326" y="1524173"/>
            <a:ext cx="54299" cy="7247733"/>
          </a:xfrm>
          <a:custGeom>
            <a:avLst/>
            <a:gdLst/>
            <a:ahLst/>
            <a:cxnLst/>
            <a:rect r="r" b="b" t="t" l="l"/>
            <a:pathLst>
              <a:path h="7247733" w="54299">
                <a:moveTo>
                  <a:pt x="0" y="0"/>
                </a:moveTo>
                <a:lnTo>
                  <a:pt x="54299" y="0"/>
                </a:lnTo>
                <a:lnTo>
                  <a:pt x="54299" y="7247733"/>
                </a:lnTo>
                <a:lnTo>
                  <a:pt x="0" y="7247733"/>
                </a:lnTo>
                <a:lnTo>
                  <a:pt x="0" y="0"/>
                </a:lnTo>
                <a:close/>
              </a:path>
            </a:pathLst>
          </a:custGeom>
          <a:blipFill>
            <a:blip r:embed="rId2"/>
            <a:stretch>
              <a:fillRect l="0" t="-560430" r="-714799" b="-560430"/>
            </a:stretch>
          </a:blipFill>
          <a:ln w="38100" cap="sq">
            <a:solidFill>
              <a:srgbClr val="000000"/>
            </a:solidFill>
            <a:prstDash val="solid"/>
            <a:miter/>
          </a:ln>
        </p:spPr>
      </p:sp>
      <p:sp>
        <p:nvSpPr>
          <p:cNvPr name="TextBox 5" id="5"/>
          <p:cNvSpPr txBox="true"/>
          <p:nvPr/>
        </p:nvSpPr>
        <p:spPr>
          <a:xfrm rot="0">
            <a:off x="620778" y="2971976"/>
            <a:ext cx="7115604" cy="2447290"/>
          </a:xfrm>
          <a:prstGeom prst="rect">
            <a:avLst/>
          </a:prstGeom>
        </p:spPr>
        <p:txBody>
          <a:bodyPr anchor="t" rtlCol="false" tIns="0" lIns="0" bIns="0" rIns="0">
            <a:spAutoFit/>
          </a:bodyPr>
          <a:lstStyle/>
          <a:p>
            <a:pPr algn="just">
              <a:lnSpc>
                <a:spcPts val="4759"/>
              </a:lnSpc>
            </a:pPr>
            <a:r>
              <a:rPr lang="en-US" sz="3399">
                <a:solidFill>
                  <a:srgbClr val="000000"/>
                </a:solidFill>
                <a:latin typeface="Times New Roman"/>
                <a:ea typeface="Times New Roman"/>
                <a:cs typeface="Times New Roman"/>
                <a:sym typeface="Times New Roman"/>
              </a:rPr>
              <a:t>Xây dựng ứng dụng để ôn tập và học hỏi các kiến thức về luật giao thông đường bộ</a:t>
            </a:r>
          </a:p>
          <a:p>
            <a:pPr algn="just">
              <a:lnSpc>
                <a:spcPts val="4759"/>
              </a:lnSpc>
            </a:pPr>
          </a:p>
        </p:txBody>
      </p:sp>
      <p:sp>
        <p:nvSpPr>
          <p:cNvPr name="TextBox 6" id="6"/>
          <p:cNvSpPr txBox="true"/>
          <p:nvPr/>
        </p:nvSpPr>
        <p:spPr>
          <a:xfrm rot="0">
            <a:off x="9527361" y="2724166"/>
            <a:ext cx="7115604" cy="5447665"/>
          </a:xfrm>
          <a:prstGeom prst="rect">
            <a:avLst/>
          </a:prstGeom>
        </p:spPr>
        <p:txBody>
          <a:bodyPr anchor="t" rtlCol="false" tIns="0" lIns="0" bIns="0" rIns="0">
            <a:spAutoFit/>
          </a:bodyPr>
          <a:lstStyle/>
          <a:p>
            <a:pPr algn="just">
              <a:lnSpc>
                <a:spcPts val="4759"/>
              </a:lnSpc>
            </a:pPr>
            <a:r>
              <a:rPr lang="en-US" sz="3399">
                <a:solidFill>
                  <a:srgbClr val="000000"/>
                </a:solidFill>
                <a:latin typeface="Times New Roman"/>
                <a:ea typeface="Times New Roman"/>
                <a:cs typeface="Times New Roman"/>
                <a:sym typeface="Times New Roman"/>
              </a:rPr>
              <a:t>1. Xác định yêu cầu: Xác định mục tiêu và chức năng cần có trong ứng dụng thông qua việc thu thập thông tin từ người dùng, tìm hiểu về bộ đề thi luật giao thông đường bộ</a:t>
            </a:r>
          </a:p>
          <a:p>
            <a:pPr algn="just">
              <a:lnSpc>
                <a:spcPts val="4759"/>
              </a:lnSpc>
            </a:pPr>
            <a:r>
              <a:rPr lang="en-US" sz="3399">
                <a:solidFill>
                  <a:srgbClr val="000000"/>
                </a:solidFill>
                <a:latin typeface="Times New Roman"/>
                <a:ea typeface="Times New Roman"/>
                <a:cs typeface="Times New Roman"/>
                <a:sym typeface="Times New Roman"/>
              </a:rPr>
              <a:t>2. Thiết kế hệ thống: Dựa vào mục tiêu đã xác định, tiến hành thiết kế hệ thống</a:t>
            </a:r>
          </a:p>
          <a:p>
            <a:pPr algn="just">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2191231" y="3685554"/>
            <a:ext cx="5549642" cy="2621610"/>
          </a:xfrm>
          <a:custGeom>
            <a:avLst/>
            <a:gdLst/>
            <a:ahLst/>
            <a:cxnLst/>
            <a:rect r="r" b="b" t="t" l="l"/>
            <a:pathLst>
              <a:path h="2621610" w="5549642">
                <a:moveTo>
                  <a:pt x="0" y="0"/>
                </a:moveTo>
                <a:lnTo>
                  <a:pt x="5549641" y="0"/>
                </a:lnTo>
                <a:lnTo>
                  <a:pt x="5549641" y="2621610"/>
                </a:lnTo>
                <a:lnTo>
                  <a:pt x="0" y="2621610"/>
                </a:lnTo>
                <a:lnTo>
                  <a:pt x="0" y="0"/>
                </a:lnTo>
                <a:close/>
              </a:path>
            </a:pathLst>
          </a:custGeom>
          <a:blipFill>
            <a:blip r:embed="rId2"/>
            <a:stretch>
              <a:fillRect l="0" t="0" r="0" b="0"/>
            </a:stretch>
          </a:blipFill>
        </p:spPr>
      </p:sp>
      <p:sp>
        <p:nvSpPr>
          <p:cNvPr name="Freeform 3" id="3"/>
          <p:cNvSpPr/>
          <p:nvPr/>
        </p:nvSpPr>
        <p:spPr>
          <a:xfrm flipH="false" flipV="false" rot="0">
            <a:off x="9817602" y="2744331"/>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3"/>
            <a:stretch>
              <a:fillRect l="0" t="0" r="0" b="0"/>
            </a:stretch>
          </a:blipFill>
        </p:spPr>
      </p:sp>
      <p:sp>
        <p:nvSpPr>
          <p:cNvPr name="TextBox 4" id="4"/>
          <p:cNvSpPr txBox="true"/>
          <p:nvPr/>
        </p:nvSpPr>
        <p:spPr>
          <a:xfrm rot="0">
            <a:off x="6914852" y="1292107"/>
            <a:ext cx="4458295"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ejaVu Serif"/>
                <a:ea typeface="DejaVu Serif"/>
                <a:cs typeface="DejaVu Serif"/>
                <a:sym typeface="DejaVu Serif"/>
              </a:rPr>
              <a:t>Phần mềm hỗ trợ</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7288349" y="2816656"/>
            <a:ext cx="3998157" cy="6973768"/>
          </a:xfrm>
          <a:custGeom>
            <a:avLst/>
            <a:gdLst/>
            <a:ahLst/>
            <a:cxnLst/>
            <a:rect r="r" b="b" t="t" l="l"/>
            <a:pathLst>
              <a:path h="6973768" w="3998157">
                <a:moveTo>
                  <a:pt x="0" y="0"/>
                </a:moveTo>
                <a:lnTo>
                  <a:pt x="3998157" y="0"/>
                </a:lnTo>
                <a:lnTo>
                  <a:pt x="3998157" y="6973769"/>
                </a:lnTo>
                <a:lnTo>
                  <a:pt x="0" y="6973769"/>
                </a:lnTo>
                <a:lnTo>
                  <a:pt x="0" y="0"/>
                </a:lnTo>
                <a:close/>
              </a:path>
            </a:pathLst>
          </a:custGeom>
          <a:blipFill>
            <a:blip r:embed="rId2"/>
            <a:stretch>
              <a:fillRect l="0" t="0" r="0" b="0"/>
            </a:stretch>
          </a:blipFill>
        </p:spPr>
      </p:sp>
      <p:sp>
        <p:nvSpPr>
          <p:cNvPr name="TextBox 3" id="3"/>
          <p:cNvSpPr txBox="true"/>
          <p:nvPr/>
        </p:nvSpPr>
        <p:spPr>
          <a:xfrm rot="0">
            <a:off x="1511330" y="1209474"/>
            <a:ext cx="6536889" cy="87312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DejaVu Serif"/>
                <a:ea typeface="DejaVu Serif"/>
                <a:cs typeface="DejaVu Serif"/>
                <a:sym typeface="DejaVu Serif"/>
              </a:rPr>
              <a:t>2. Đánh giá kết quả </a:t>
            </a:r>
          </a:p>
        </p:txBody>
      </p:sp>
      <p:sp>
        <p:nvSpPr>
          <p:cNvPr name="TextBox 4" id="4"/>
          <p:cNvSpPr txBox="true"/>
          <p:nvPr/>
        </p:nvSpPr>
        <p:spPr>
          <a:xfrm rot="0">
            <a:off x="6293584" y="2169591"/>
            <a:ext cx="5700832" cy="647065"/>
          </a:xfrm>
          <a:prstGeom prst="rect">
            <a:avLst/>
          </a:prstGeom>
        </p:spPr>
        <p:txBody>
          <a:bodyPr anchor="t" rtlCol="false" tIns="0" lIns="0" bIns="0" rIns="0">
            <a:spAutoFit/>
          </a:bodyPr>
          <a:lstStyle/>
          <a:p>
            <a:pPr algn="ctr">
              <a:lnSpc>
                <a:spcPts val="4759"/>
              </a:lnSpc>
            </a:pPr>
            <a:r>
              <a:rPr lang="en-US" sz="3399">
                <a:solidFill>
                  <a:srgbClr val="000000"/>
                </a:solidFill>
                <a:latin typeface="Times New Roman"/>
                <a:ea typeface="Times New Roman"/>
                <a:cs typeface="Times New Roman"/>
                <a:sym typeface="Times New Roman"/>
              </a:rPr>
              <a:t>Giao diện chính của ứng dụng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7019920" y="1449112"/>
            <a:ext cx="4534599" cy="7809188"/>
          </a:xfrm>
          <a:custGeom>
            <a:avLst/>
            <a:gdLst/>
            <a:ahLst/>
            <a:cxnLst/>
            <a:rect r="r" b="b" t="t" l="l"/>
            <a:pathLst>
              <a:path h="7809188" w="4534599">
                <a:moveTo>
                  <a:pt x="0" y="0"/>
                </a:moveTo>
                <a:lnTo>
                  <a:pt x="4534599" y="0"/>
                </a:lnTo>
                <a:lnTo>
                  <a:pt x="4534599" y="7809188"/>
                </a:lnTo>
                <a:lnTo>
                  <a:pt x="0" y="7809188"/>
                </a:lnTo>
                <a:lnTo>
                  <a:pt x="0" y="0"/>
                </a:lnTo>
                <a:close/>
              </a:path>
            </a:pathLst>
          </a:custGeom>
          <a:blipFill>
            <a:blip r:embed="rId2"/>
            <a:stretch>
              <a:fillRect l="-29494" t="0" r="-41783" b="0"/>
            </a:stretch>
          </a:blipFill>
        </p:spPr>
      </p:sp>
      <p:sp>
        <p:nvSpPr>
          <p:cNvPr name="TextBox 3" id="3"/>
          <p:cNvSpPr txBox="true"/>
          <p:nvPr/>
        </p:nvSpPr>
        <p:spPr>
          <a:xfrm rot="0">
            <a:off x="5818237" y="700899"/>
            <a:ext cx="6651525" cy="748213"/>
          </a:xfrm>
          <a:prstGeom prst="rect">
            <a:avLst/>
          </a:prstGeom>
        </p:spPr>
        <p:txBody>
          <a:bodyPr anchor="t" rtlCol="false" tIns="0" lIns="0" bIns="0" rIns="0">
            <a:spAutoFit/>
          </a:bodyPr>
          <a:lstStyle/>
          <a:p>
            <a:pPr algn="ctr">
              <a:lnSpc>
                <a:spcPts val="5520"/>
              </a:lnSpc>
            </a:pPr>
            <a:r>
              <a:rPr lang="en-US" sz="3943">
                <a:solidFill>
                  <a:srgbClr val="000000"/>
                </a:solidFill>
                <a:latin typeface="Times New Roman"/>
                <a:ea typeface="Times New Roman"/>
                <a:cs typeface="Times New Roman"/>
                <a:sym typeface="Times New Roman"/>
              </a:rPr>
              <a:t>Giao diện khi làm trắc nghiệm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7195373" y="1285558"/>
            <a:ext cx="4535479" cy="8321979"/>
          </a:xfrm>
          <a:custGeom>
            <a:avLst/>
            <a:gdLst/>
            <a:ahLst/>
            <a:cxnLst/>
            <a:rect r="r" b="b" t="t" l="l"/>
            <a:pathLst>
              <a:path h="8321979" w="4535479">
                <a:moveTo>
                  <a:pt x="0" y="0"/>
                </a:moveTo>
                <a:lnTo>
                  <a:pt x="4535478" y="0"/>
                </a:lnTo>
                <a:lnTo>
                  <a:pt x="4535478" y="8321979"/>
                </a:lnTo>
                <a:lnTo>
                  <a:pt x="0" y="8321979"/>
                </a:lnTo>
                <a:lnTo>
                  <a:pt x="0" y="0"/>
                </a:lnTo>
                <a:close/>
              </a:path>
            </a:pathLst>
          </a:custGeom>
          <a:blipFill>
            <a:blip r:embed="rId2"/>
            <a:stretch>
              <a:fillRect l="0" t="0" r="0" b="0"/>
            </a:stretch>
          </a:blipFill>
        </p:spPr>
      </p:sp>
      <p:sp>
        <p:nvSpPr>
          <p:cNvPr name="TextBox 3" id="3"/>
          <p:cNvSpPr txBox="true"/>
          <p:nvPr/>
        </p:nvSpPr>
        <p:spPr>
          <a:xfrm rot="0">
            <a:off x="5224343" y="638492"/>
            <a:ext cx="7839313" cy="647065"/>
          </a:xfrm>
          <a:prstGeom prst="rect">
            <a:avLst/>
          </a:prstGeom>
        </p:spPr>
        <p:txBody>
          <a:bodyPr anchor="t" rtlCol="false" tIns="0" lIns="0" bIns="0" rIns="0">
            <a:spAutoFit/>
          </a:bodyPr>
          <a:lstStyle/>
          <a:p>
            <a:pPr algn="ctr">
              <a:lnSpc>
                <a:spcPts val="4759"/>
              </a:lnSpc>
            </a:pPr>
            <a:r>
              <a:rPr lang="en-US" sz="3399">
                <a:solidFill>
                  <a:srgbClr val="000000"/>
                </a:solidFill>
                <a:latin typeface="Times New Roman"/>
                <a:ea typeface="Times New Roman"/>
                <a:cs typeface="Times New Roman"/>
                <a:sym typeface="Times New Roman"/>
              </a:rPr>
              <a:t>Giao diện khi hoàn thành bài trắc nghiệm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TextBox 2" id="2"/>
          <p:cNvSpPr txBox="true"/>
          <p:nvPr/>
        </p:nvSpPr>
        <p:spPr>
          <a:xfrm rot="0">
            <a:off x="1555138" y="967884"/>
            <a:ext cx="3287435" cy="9588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Times New Roman"/>
                <a:ea typeface="Times New Roman"/>
                <a:cs typeface="Times New Roman"/>
                <a:sym typeface="Times New Roman"/>
              </a:rPr>
              <a:t>3. Kết luận </a:t>
            </a:r>
          </a:p>
        </p:txBody>
      </p:sp>
      <p:sp>
        <p:nvSpPr>
          <p:cNvPr name="TextBox 3" id="3"/>
          <p:cNvSpPr txBox="true"/>
          <p:nvPr/>
        </p:nvSpPr>
        <p:spPr>
          <a:xfrm rot="0">
            <a:off x="1555138" y="2138233"/>
            <a:ext cx="4525208"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ejaVu Serif"/>
                <a:ea typeface="DejaVu Serif"/>
                <a:cs typeface="DejaVu Serif"/>
                <a:sym typeface="DejaVu Serif"/>
              </a:rPr>
              <a:t>Kết quả làm được</a:t>
            </a:r>
          </a:p>
        </p:txBody>
      </p:sp>
      <p:sp>
        <p:nvSpPr>
          <p:cNvPr name="TextBox 4" id="4"/>
          <p:cNvSpPr txBox="true"/>
          <p:nvPr/>
        </p:nvSpPr>
        <p:spPr>
          <a:xfrm rot="0">
            <a:off x="872835" y="3279775"/>
            <a:ext cx="7591214" cy="28702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•Đã xây dựng được hệ thống quản lý tham gia các hoạt động đoàn, hội, câu lạc bộ của sinh viên Trường Đại học Trà Vinh.</a:t>
            </a:r>
          </a:p>
        </p:txBody>
      </p:sp>
      <p:sp>
        <p:nvSpPr>
          <p:cNvPr name="TextBox 5" id="5"/>
          <p:cNvSpPr txBox="true"/>
          <p:nvPr/>
        </p:nvSpPr>
        <p:spPr>
          <a:xfrm rot="0">
            <a:off x="872835" y="6702425"/>
            <a:ext cx="7591214" cy="21653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•Giúp đỡ các bạn sinh viên có nơi để lưu trữ các hoạt động tránh làm mất như trước.</a:t>
            </a:r>
          </a:p>
        </p:txBody>
      </p:sp>
      <p:sp>
        <p:nvSpPr>
          <p:cNvPr name="Freeform 6" id="6"/>
          <p:cNvSpPr/>
          <p:nvPr/>
        </p:nvSpPr>
        <p:spPr>
          <a:xfrm flipH="false" flipV="false" rot="0">
            <a:off x="9137326" y="1524173"/>
            <a:ext cx="54299" cy="7247733"/>
          </a:xfrm>
          <a:custGeom>
            <a:avLst/>
            <a:gdLst/>
            <a:ahLst/>
            <a:cxnLst/>
            <a:rect r="r" b="b" t="t" l="l"/>
            <a:pathLst>
              <a:path h="7247733" w="54299">
                <a:moveTo>
                  <a:pt x="0" y="0"/>
                </a:moveTo>
                <a:lnTo>
                  <a:pt x="54299" y="0"/>
                </a:lnTo>
                <a:lnTo>
                  <a:pt x="54299" y="7247733"/>
                </a:lnTo>
                <a:lnTo>
                  <a:pt x="0" y="7247733"/>
                </a:lnTo>
                <a:lnTo>
                  <a:pt x="0" y="0"/>
                </a:lnTo>
                <a:close/>
              </a:path>
            </a:pathLst>
          </a:custGeom>
          <a:blipFill>
            <a:blip r:embed="rId2"/>
            <a:stretch>
              <a:fillRect l="0" t="-560430" r="-714799" b="-560430"/>
            </a:stretch>
          </a:blipFill>
          <a:ln w="38100" cap="sq">
            <a:solidFill>
              <a:srgbClr val="000000"/>
            </a:solidFill>
            <a:prstDash val="solid"/>
            <a:miter/>
          </a:ln>
        </p:spPr>
      </p:sp>
      <p:sp>
        <p:nvSpPr>
          <p:cNvPr name="TextBox 7" id="7"/>
          <p:cNvSpPr txBox="true"/>
          <p:nvPr/>
        </p:nvSpPr>
        <p:spPr>
          <a:xfrm rot="0">
            <a:off x="10792172" y="2062033"/>
            <a:ext cx="5432107" cy="7556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imes New Roman"/>
                <a:ea typeface="Times New Roman"/>
                <a:cs typeface="Times New Roman"/>
                <a:sym typeface="Times New Roman"/>
              </a:rPr>
              <a:t>Kết quả chưa làm được:</a:t>
            </a:r>
          </a:p>
        </p:txBody>
      </p:sp>
      <p:sp>
        <p:nvSpPr>
          <p:cNvPr name="TextBox 8" id="8"/>
          <p:cNvSpPr txBox="true"/>
          <p:nvPr/>
        </p:nvSpPr>
        <p:spPr>
          <a:xfrm rot="0">
            <a:off x="9668086" y="3279775"/>
            <a:ext cx="7591214" cy="7556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 Giao diện chưa được đẹp mắt </a:t>
            </a:r>
          </a:p>
        </p:txBody>
      </p:sp>
      <p:sp>
        <p:nvSpPr>
          <p:cNvPr name="TextBox 9" id="9"/>
          <p:cNvSpPr txBox="true"/>
          <p:nvPr/>
        </p:nvSpPr>
        <p:spPr>
          <a:xfrm rot="0">
            <a:off x="9712619" y="4035425"/>
            <a:ext cx="7591214" cy="14605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 Dữ liệu số câu hỏi chưa được đầy đủ</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DAGbmyQ1IW8</dc:identifier>
  <dcterms:modified xsi:type="dcterms:W3CDTF">2011-08-01T06:04:30Z</dcterms:modified>
  <cp:revision>1</cp:revision>
  <dc:title>Đề xuất Kinh doanh Thuyết trình Kinh doanh theo Phong cách Khối màu Xanh dương Đậm Xám</dc:title>
</cp:coreProperties>
</file>