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handoutMasterIdLst>
    <p:handoutMasterId r:id="rId10"/>
  </p:handoutMasterIdLst>
  <p:sldIdLst>
    <p:sldId id="491" r:id="rId2"/>
    <p:sldId id="581" r:id="rId3"/>
    <p:sldId id="582" r:id="rId4"/>
    <p:sldId id="583" r:id="rId5"/>
    <p:sldId id="584" r:id="rId6"/>
    <p:sldId id="675" r:id="rId7"/>
    <p:sldId id="676" r:id="rId8"/>
  </p:sldIdLst>
  <p:sldSz cx="9144000" cy="6858000" type="screen4x3"/>
  <p:notesSz cx="6781800" cy="9926638"/>
  <p:custShowLst>
    <p:custShow name="Do Thi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CC"/>
    <a:srgbClr val="CCFFCC"/>
    <a:srgbClr val="E1356E"/>
    <a:srgbClr val="FF7C80"/>
    <a:srgbClr val="0000FF"/>
    <a:srgbClr val="66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50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9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127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54FE48-D708-4CFD-9CD3-155E2A11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C06AB-5980-44D8-AB91-A8DD8D87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9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BB11-81F9-47CF-8E2B-AFC99E4DFD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698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91DF-CD4D-4530-A245-7688BBD141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845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A98E-BDC1-4035-A010-847EE8241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20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4FF22D-E99E-4A2C-9673-C73A6DFD2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2610"/>
      </p:ext>
    </p:extLst>
  </p:cSld>
  <p:clrMapOvr>
    <a:masterClrMapping/>
  </p:clrMapOvr>
  <p:transition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3F2424-85CA-4CC5-9056-980DF98A86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6402"/>
      </p:ext>
    </p:extLst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7C5E-FAD1-4E97-95BE-BA2ED0DCA3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049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29AB-E9FA-4C39-98E8-726D31C943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48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F1BD-4910-4D3F-8F7E-48FE07472D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210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DBE9-AFDB-4E51-B3CA-259A66EA1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668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34DA-754C-477C-80DA-2D35A1889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74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E453-BCC7-47D7-A2F7-102B05CC4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536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CDA5E-A6C5-4330-8E1C-DE45F21B3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09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D17C-6030-4124-A2FD-676BDF6F5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668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38D6B3-206E-4A24-94DA-D32898F0F1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4"/>
          <p:cNvSpPr>
            <a:spLocks noChangeArrowheads="1"/>
          </p:cNvSpPr>
          <p:nvPr userDrawn="1"/>
        </p:nvSpPr>
        <p:spPr bwMode="auto">
          <a:xfrm>
            <a:off x="8686800" y="228600"/>
            <a:ext cx="457200" cy="457200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5"/>
          <p:cNvSpPr>
            <a:spLocks noChangeArrowheads="1"/>
          </p:cNvSpPr>
          <p:nvPr userDrawn="1"/>
        </p:nvSpPr>
        <p:spPr bwMode="auto">
          <a:xfrm>
            <a:off x="228600" y="971550"/>
            <a:ext cx="457200" cy="457200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6"/>
          <p:cNvSpPr>
            <a:spLocks noChangeArrowheads="1"/>
          </p:cNvSpPr>
          <p:nvPr userDrawn="1"/>
        </p:nvSpPr>
        <p:spPr bwMode="auto">
          <a:xfrm>
            <a:off x="95250" y="381000"/>
            <a:ext cx="457200" cy="4572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7"/>
          <p:cNvSpPr>
            <a:spLocks noChangeArrowheads="1"/>
          </p:cNvSpPr>
          <p:nvPr userDrawn="1"/>
        </p:nvSpPr>
        <p:spPr bwMode="auto">
          <a:xfrm>
            <a:off x="438150" y="57150"/>
            <a:ext cx="457200" cy="457200"/>
          </a:xfrm>
          <a:prstGeom prst="star5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ransition>
    <p:checker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RAN%20THI%20KIM%20CHI\SQL%20SERVER\DOHOAMAYTINH\BAIGIANGDOHOA_CHINH\N&#7897;i%20dung%20chi%20ti&#7871;t%20h&#7885;c%20ph&#7847;n.doc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1000"/>
            <a:ext cx="8077200" cy="1143000"/>
          </a:xfrm>
        </p:spPr>
        <p:txBody>
          <a:bodyPr/>
          <a:lstStyle/>
          <a:p>
            <a:pPr algn="ctr"/>
            <a:r>
              <a:rPr lang="en-US" sz="2400" b="1">
                <a:solidFill>
                  <a:srgbClr val="990000"/>
                </a:solidFill>
                <a:latin typeface="Cambria" panose="02040503050406030204" pitchFamily="18" charset="0"/>
              </a:rPr>
              <a:t>TRƯỜNG ĐẠI HỌC CÔNG NGHIỆP TP.HCM</a:t>
            </a:r>
          </a:p>
          <a:p>
            <a:pPr algn="ctr"/>
            <a:r>
              <a:rPr lang="en-US" sz="2000">
                <a:solidFill>
                  <a:srgbClr val="990000"/>
                </a:solidFill>
                <a:latin typeface="Cambria" panose="02040503050406030204" pitchFamily="18" charset="0"/>
              </a:rPr>
              <a:t>KHOA CÔNG NGHỆ THÔNG TIN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97D408C-B4F5-40D9-8766-1C18DA204883}" type="slidenum">
              <a:rPr lang="en-US"/>
              <a:pPr/>
              <a:t>1</a:t>
            </a:fld>
            <a:endParaRPr lang="en-US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5943600" y="5486400"/>
            <a:ext cx="270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lbertus" pitchFamily="34" charset="0"/>
              </a:rPr>
              <a:t>GV: Trần Thị Kim Chi</a:t>
            </a:r>
          </a:p>
        </p:txBody>
      </p:sp>
      <p:sp>
        <p:nvSpPr>
          <p:cNvPr id="320519" name="WordArt 7"/>
          <p:cNvSpPr>
            <a:spLocks noChangeArrowheads="1" noChangeShapeType="1" noTextEdit="1"/>
          </p:cNvSpPr>
          <p:nvPr/>
        </p:nvSpPr>
        <p:spPr bwMode="auto">
          <a:xfrm>
            <a:off x="1827212" y="2734593"/>
            <a:ext cx="6249988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9900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 QUẢN TRỊ CƠ SỞ DỮ LIỆU</a:t>
            </a:r>
          </a:p>
          <a:p>
            <a:pPr algn="ctr"/>
            <a:r>
              <a:rPr lang="en-US" sz="3600" kern="10" smtClean="0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990000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MANAGEMENT SYSTEM</a:t>
            </a:r>
            <a:endParaRPr lang="en-US" sz="3600" kern="10">
              <a:ln w="127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  <a:solidFill>
                <a:srgbClr val="990000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 autoUpdateAnimBg="0"/>
      <p:bldP spid="3205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781" y="977921"/>
            <a:ext cx="7793038" cy="623888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Mục tiêu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2BC0-1F9A-4B41-B6B3-CA91FD499F1D}" type="slidenum">
              <a:rPr lang="en-US"/>
              <a:pPr/>
              <a:t>2</a:t>
            </a:fld>
            <a:endParaRPr lang="en-US"/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685800" y="1828800"/>
            <a:ext cx="80010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Biết </a:t>
            </a: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các kiến thức cơ bản và biết quản lý CSDL bằng hệ quản trị SQL Server như tạo lập CSDL quan hệ có các thành phần chính: các bảng, các ràng buộc toàn vẹn trên CSDL, bảng ảo.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Các kỹ năng quản lý bảng như thao tác (thêm/sửa/xóa) dữ liệu trên bảng, quản lý dữ liệu, tạo các câu truy vấn dữ liệu, tạo chỉ </a:t>
            </a: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.</a:t>
            </a:r>
            <a:endParaRPr lang="en-US" altLang="en-US" sz="2200" smtClean="0">
              <a:ea typeface="Tiffany" panose="02020500000000000000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Lập </a:t>
            </a: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trình với CSDL bằng ngôn ngữ lập trình T-SQL để viết </a:t>
            </a: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các hàm, thủ tục, trigger để </a:t>
            </a: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xử lý tính toán, các xử lý kiểm tra tính đúng đắn của dữ liệu và quản lý bảo mật dữ </a:t>
            </a: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liệu </a:t>
            </a:r>
            <a:r>
              <a:rPr lang="en-US" altLang="en-US" sz="2200">
                <a:ea typeface="Tiffany" panose="02020500000000000000" pitchFamily="18" charset="0"/>
                <a:cs typeface="Times New Roman" panose="02020603050405020304" pitchFamily="18" charset="0"/>
              </a:rPr>
              <a:t>trên SQL server </a:t>
            </a:r>
            <a:r>
              <a:rPr lang="en-US" alt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2008.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B</a:t>
            </a:r>
            <a:r>
              <a:rPr lang="vi-VN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iết </a:t>
            </a:r>
            <a:r>
              <a:rPr lang="vi-VN" sz="2200">
                <a:ea typeface="Tiffany" panose="02020500000000000000" pitchFamily="18" charset="0"/>
                <a:cs typeface="Times New Roman" panose="02020603050405020304" pitchFamily="18" charset="0"/>
              </a:rPr>
              <a:t>cách tối ưu hóa việc tìm kiếm dữ liệu, </a:t>
            </a:r>
            <a:endParaRPr lang="en-US" sz="2200">
              <a:ea typeface="Tiffany" panose="02020500000000000000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H</a:t>
            </a:r>
            <a:r>
              <a:rPr lang="vi-VN" sz="2200" smtClean="0">
                <a:ea typeface="Tiffany" panose="02020500000000000000" pitchFamily="18" charset="0"/>
                <a:cs typeface="Times New Roman" panose="02020603050405020304" pitchFamily="18" charset="0"/>
              </a:rPr>
              <a:t>iểu </a:t>
            </a:r>
            <a:r>
              <a:rPr lang="vi-VN" sz="2200">
                <a:ea typeface="Tiffany" panose="02020500000000000000" pitchFamily="18" charset="0"/>
                <a:cs typeface="Times New Roman" panose="02020603050405020304" pitchFamily="18" charset="0"/>
              </a:rPr>
              <a:t>được cơ chế phục hồi, bảo mật dữ liệu, biết cách điều khiển giao tác đồng thời.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93038" cy="12366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Kiến thức tiên quyết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514600"/>
            <a:ext cx="8229600" cy="2506663"/>
          </a:xfrm>
        </p:spPr>
        <p:txBody>
          <a:bodyPr/>
          <a:lstStyle/>
          <a:p>
            <a:pPr marL="914400" lvl="1" indent="-457200" algn="just">
              <a:lnSpc>
                <a:spcPct val="120000"/>
              </a:lnSpc>
            </a:pPr>
            <a:r>
              <a:rPr lang="fr-FR" sz="3600"/>
              <a:t>Đã học qua môn Hệ cơ sở dữ liệu (Database system)</a:t>
            </a:r>
          </a:p>
          <a:p>
            <a:pPr marL="914400" lvl="1" indent="-457200" algn="just">
              <a:lnSpc>
                <a:spcPct val="120000"/>
              </a:lnSpc>
            </a:pPr>
            <a:endParaRPr lang="fr-FR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8ADE-7927-4C83-9336-31F70B3E24E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rgbClr val="990000"/>
                </a:solidFill>
                <a:latin typeface="Cambria" panose="02040503050406030204" pitchFamily="18" charset="0"/>
                <a:hlinkClick r:id="rId2" action="ppaction://hlinkfile"/>
              </a:rPr>
              <a:t>Nội dung chương trình</a:t>
            </a:r>
            <a:endParaRPr lang="en-US" sz="2200" b="1">
              <a:solidFill>
                <a:srgbClr val="99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45713" name="Group 27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16064362"/>
              </p:ext>
            </p:extLst>
          </p:nvPr>
        </p:nvGraphicFramePr>
        <p:xfrm>
          <a:off x="685800" y="1676400"/>
          <a:ext cx="8204517" cy="4572000"/>
        </p:xfrm>
        <a:graphic>
          <a:graphicData uri="http://schemas.openxmlformats.org/drawingml/2006/table">
            <a:tbl>
              <a:tblPr/>
              <a:tblGrid>
                <a:gridCol w="523875"/>
                <a:gridCol w="4048125"/>
                <a:gridCol w="1066800"/>
                <a:gridCol w="889317"/>
                <a:gridCol w="685800"/>
                <a:gridCol w="990600"/>
              </a:tblGrid>
              <a:tr h="168275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 dung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 bổ thời gian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23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thuyết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vi-VN" sz="20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Tổng quan về Hệ quản trị Cơ sở Dữ liệu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808038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50938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vi-VN" sz="20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Tạo và quản trị Cơ sở Dữ liệu </a:t>
                      </a:r>
                      <a:r>
                        <a:rPr lang="en-US" sz="20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Lập trình với T-SQL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Lập kế hoạch bảo trì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vi-VN" sz="20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Sao lưu và phục hồi dữ liệu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Bảo mật dữ liệu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Quản lý transaction và khóa (lock)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B715-912E-48C8-9312-BD7DF59EC2E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93038" cy="12366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Tài liệu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32893"/>
            <a:ext cx="8610600" cy="4411663"/>
          </a:xfrm>
        </p:spPr>
        <p:txBody>
          <a:bodyPr>
            <a:noAutofit/>
          </a:bodyPr>
          <a:lstStyle/>
          <a:p>
            <a:pPr algn="just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Bắt buộc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Ariston" panose="02020500000000000000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Microsoft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SQL Server 2008 Bible, Paul Nielsen, Wiley Publishing, Inc, 2009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Fundamentals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of database systems Elmasri-Navathe._NewYork Benjamin/Cummings Publishing Company.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Professional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Microsoft® SQL Server® 2008 Administration_Brian Knight, Ketan Patel, Wayne Snyder, Ross LoForte, Steven Wort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Ariston" panose="02020500000000000000" pitchFamily="18" charset="0"/>
              <a:cs typeface="Arial" panose="020B0604020202020204" pitchFamily="34" charset="0"/>
            </a:endParaRPr>
          </a:p>
          <a:p>
            <a:pPr algn="just"/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Sách 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tham khảo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Ariston" panose="02020500000000000000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Principles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of Database and Knowledge Base systems -Jeffrey D. Ullman._NewYork Computer science Press.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Microsoft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® SQL Server® 2008 All-in-One Desk Reference For Dummies, Robert D. Schneider and Darril Gibson, Wiley Publishing, Inc, 2008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Microsoft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Ariston" panose="02020500000000000000" pitchFamily="18" charset="0"/>
                <a:cs typeface="Arial" panose="020B0604020202020204" pitchFamily="34" charset="0"/>
              </a:rPr>
              <a:t>SQL Server 2008 R2 Administration Cookbook, Satya Shyam K Jayanty, Packt Publishing, 2011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09C3-072B-4F28-A6F6-54A502C5DD9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323975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800000"/>
                </a:solidFill>
              </a:rPr>
              <a:t>Tiêu chuẩn đánh giá</a:t>
            </a:r>
          </a:p>
        </p:txBody>
      </p:sp>
      <p:graphicFrame>
        <p:nvGraphicFramePr>
          <p:cNvPr id="635943" name="Group 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740165"/>
              </p:ext>
            </p:extLst>
          </p:nvPr>
        </p:nvGraphicFramePr>
        <p:xfrm>
          <a:off x="1219200" y="2133600"/>
          <a:ext cx="6923088" cy="2286000"/>
        </p:xfrm>
        <a:graphic>
          <a:graphicData uri="http://schemas.openxmlformats.org/drawingml/2006/table">
            <a:tbl>
              <a:tblPr/>
              <a:tblGrid>
                <a:gridCol w="3341688"/>
                <a:gridCol w="892175"/>
                <a:gridCol w="2689225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và Thi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Điểm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Tuần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Kiểm tra thường xuyên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Bất kỳ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 giữa kỳ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Tuần5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Thi cuối kỳ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Tuần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Báo cáo tiểu luận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Hàng tuần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A784-94EE-4E9F-9B94-6A499D42C4B5}" type="slidenum">
              <a:rPr lang="en-US"/>
              <a:pPr/>
              <a:t>6</a:t>
            </a:fld>
            <a:endParaRPr lang="en-US"/>
          </a:p>
        </p:txBody>
      </p:sp>
      <p:sp>
        <p:nvSpPr>
          <p:cNvPr id="635940" name="Text Box 36"/>
          <p:cNvSpPr txBox="1">
            <a:spLocks noChangeArrowheads="1"/>
          </p:cNvSpPr>
          <p:nvPr/>
        </p:nvSpPr>
        <p:spPr bwMode="auto">
          <a:xfrm>
            <a:off x="762000" y="4800600"/>
            <a:ext cx="72882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0988" indent="-280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b="1">
                <a:solidFill>
                  <a:srgbClr val="990000"/>
                </a:solidFill>
                <a:cs typeface="Arial" panose="020B0604020202020204" pitchFamily="34" charset="0"/>
              </a:rPr>
              <a:t>Yêu cầu đối với sinh viên:</a:t>
            </a:r>
          </a:p>
          <a:p>
            <a:pPr lvl="1">
              <a:buFontTx/>
              <a:buChar char="•"/>
            </a:pPr>
            <a:r>
              <a:rPr kumimoji="0" lang="en-US" i="1">
                <a:cs typeface="Arial" panose="020B0604020202020204" pitchFamily="34" charset="0"/>
              </a:rPr>
              <a:t>  Dự lớp: lý thuyết trên 80% </a:t>
            </a:r>
          </a:p>
          <a:p>
            <a:pPr lvl="1">
              <a:buFontTx/>
              <a:buChar char="•"/>
            </a:pPr>
            <a:r>
              <a:rPr kumimoji="0" lang="en-US" i="1">
                <a:cs typeface="Arial" panose="020B0604020202020204" pitchFamily="34" charset="0"/>
              </a:rPr>
              <a:t>  Bài tập: hoàn thành các bài tập trên lớp và ở nhà </a:t>
            </a:r>
          </a:p>
          <a:p>
            <a:pPr lvl="1">
              <a:buFontTx/>
              <a:buChar char="•"/>
            </a:pPr>
            <a:r>
              <a:rPr kumimoji="0" lang="en-US" i="1">
                <a:cs typeface="Arial" panose="020B0604020202020204" pitchFamily="34" charset="0"/>
              </a:rPr>
              <a:t>  Tham gia đầy đủ các buổi thảo luận của nhóm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856AD530-5AFA-4750-8E30-2AD0A11FDC75}" type="slidenum">
              <a:rPr kumimoji="0" 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lnSpc>
                  <a:spcPct val="80000"/>
                </a:lnSpc>
              </a:pPr>
              <a:t>6</a:t>
            </a:fld>
            <a:endParaRPr kumimoji="0" lang="en-US" sz="1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35050"/>
          </a:xfrm>
        </p:spPr>
        <p:txBody>
          <a:bodyPr/>
          <a:lstStyle/>
          <a:p>
            <a:pPr algn="ctr"/>
            <a:r>
              <a:rPr lang="en-US" sz="3500" b="1">
                <a:solidFill>
                  <a:srgbClr val="800000"/>
                </a:solidFill>
              </a:rPr>
              <a:t>Trao đổi thông tin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6EC9-EA4C-4D48-A9A3-B7B54DE70867}" type="slidenum">
              <a:rPr lang="en-US"/>
              <a:pPr/>
              <a:t>7</a:t>
            </a:fld>
            <a:endParaRPr lang="en-US"/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b="1">
                <a:solidFill>
                  <a:schemeClr val="tx2"/>
                </a:solidFill>
                <a:cs typeface="Arial" panose="020B0604020202020204" pitchFamily="34" charset="0"/>
              </a:rPr>
              <a:t>Địa chỉ mail:</a:t>
            </a:r>
          </a:p>
          <a:p>
            <a:pPr lvl="1">
              <a:buFontTx/>
              <a:buChar char="•"/>
            </a:pPr>
            <a:r>
              <a:rPr kumimoji="0" lang="en-US" i="1">
                <a:cs typeface="Arial" panose="020B0604020202020204" pitchFamily="34" charset="0"/>
              </a:rPr>
              <a:t>  </a:t>
            </a:r>
            <a:r>
              <a:rPr kumimoji="0" lang="en-US" i="1" smtClean="0">
                <a:cs typeface="Arial" panose="020B0604020202020204" pitchFamily="34" charset="0"/>
              </a:rPr>
              <a:t>Kimchidhcn@yahoo.com.vn</a:t>
            </a:r>
            <a:endParaRPr kumimoji="0" lang="en-US" i="1">
              <a:cs typeface="Arial" panose="020B0604020202020204" pitchFamily="34" charset="0"/>
            </a:endParaRP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685800" y="38100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8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b="1">
                <a:solidFill>
                  <a:schemeClr val="tx2"/>
                </a:solidFill>
                <a:cs typeface="Arial" panose="020B0604020202020204" pitchFamily="34" charset="0"/>
              </a:rPr>
              <a:t>Địa chỉ download tài liệu:</a:t>
            </a:r>
          </a:p>
          <a:p>
            <a:pPr lvl="1">
              <a:buFontTx/>
              <a:buChar char="•"/>
            </a:pPr>
            <a:r>
              <a:rPr kumimoji="0" lang="en-US" i="1" smtClean="0">
                <a:cs typeface="Arial" panose="020B0604020202020204" pitchFamily="34" charset="0"/>
              </a:rPr>
              <a:t>Kimchidhcn.wordpress.com</a:t>
            </a:r>
            <a:endParaRPr kumimoji="0" lang="en-US" i="1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9A6BACE9-9BBB-45B5-9288-771CB8363524}" type="slidenum">
              <a:rPr kumimoji="0" lang="en-US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>
                <a:lnSpc>
                  <a:spcPct val="80000"/>
                </a:lnSpc>
              </a:pPr>
              <a:t>7</a:t>
            </a:fld>
            <a:endParaRPr kumimoji="0" lang="en-US" sz="12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3593</TotalTime>
  <Words>521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Albertus</vt:lpstr>
      <vt:lpstr>Arial</vt:lpstr>
      <vt:lpstr>Ariston</vt:lpstr>
      <vt:lpstr>Calibri</vt:lpstr>
      <vt:lpstr>Calibri Light</vt:lpstr>
      <vt:lpstr>Cambria</vt:lpstr>
      <vt:lpstr>Tiffany</vt:lpstr>
      <vt:lpstr>Times New Roman</vt:lpstr>
      <vt:lpstr>Wingdings</vt:lpstr>
      <vt:lpstr>Retrospect</vt:lpstr>
      <vt:lpstr>PowerPoint Presentation</vt:lpstr>
      <vt:lpstr>Mục tiêu </vt:lpstr>
      <vt:lpstr>Kiến thức tiên quyết </vt:lpstr>
      <vt:lpstr>Nội dung chương trình</vt:lpstr>
      <vt:lpstr>Tài liệu </vt:lpstr>
      <vt:lpstr>Tiêu chuẩn đánh giá</vt:lpstr>
      <vt:lpstr>Trao đổi thông tin</vt:lpstr>
      <vt:lpstr>Do Thi</vt:lpstr>
    </vt:vector>
  </TitlesOfParts>
  <Company>Incoll4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</dc:title>
  <dc:creator>Administrator</dc:creator>
  <cp:lastModifiedBy>tuyet</cp:lastModifiedBy>
  <cp:revision>327</cp:revision>
  <cp:lastPrinted>1601-01-01T00:00:00Z</cp:lastPrinted>
  <dcterms:created xsi:type="dcterms:W3CDTF">2004-07-18T02:07:00Z</dcterms:created>
  <dcterms:modified xsi:type="dcterms:W3CDTF">2024-12-27T02:35:25Z</dcterms:modified>
</cp:coreProperties>
</file>