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48"/>
  </p:notesMasterIdLst>
  <p:sldIdLst>
    <p:sldId id="256" r:id="rId3"/>
    <p:sldId id="258" r:id="rId4"/>
    <p:sldId id="349" r:id="rId5"/>
    <p:sldId id="351" r:id="rId6"/>
    <p:sldId id="350" r:id="rId7"/>
    <p:sldId id="321" r:id="rId8"/>
    <p:sldId id="361" r:id="rId9"/>
    <p:sldId id="322" r:id="rId10"/>
    <p:sldId id="323" r:id="rId11"/>
    <p:sldId id="324" r:id="rId12"/>
    <p:sldId id="362" r:id="rId13"/>
    <p:sldId id="325" r:id="rId14"/>
    <p:sldId id="326" r:id="rId15"/>
    <p:sldId id="328" r:id="rId16"/>
    <p:sldId id="363" r:id="rId17"/>
    <p:sldId id="330" r:id="rId18"/>
    <p:sldId id="364" r:id="rId19"/>
    <p:sldId id="365" r:id="rId20"/>
    <p:sldId id="331" r:id="rId21"/>
    <p:sldId id="332" r:id="rId22"/>
    <p:sldId id="366" r:id="rId23"/>
    <p:sldId id="370" r:id="rId24"/>
    <p:sldId id="368" r:id="rId25"/>
    <p:sldId id="369" r:id="rId26"/>
    <p:sldId id="333" r:id="rId27"/>
    <p:sldId id="334" r:id="rId28"/>
    <p:sldId id="335" r:id="rId29"/>
    <p:sldId id="336" r:id="rId30"/>
    <p:sldId id="337" r:id="rId31"/>
    <p:sldId id="338" r:id="rId32"/>
    <p:sldId id="353" r:id="rId33"/>
    <p:sldId id="354" r:id="rId34"/>
    <p:sldId id="355" r:id="rId35"/>
    <p:sldId id="356" r:id="rId36"/>
    <p:sldId id="357" r:id="rId37"/>
    <p:sldId id="358" r:id="rId38"/>
    <p:sldId id="360" r:id="rId39"/>
    <p:sldId id="359" r:id="rId40"/>
    <p:sldId id="342" r:id="rId41"/>
    <p:sldId id="343" r:id="rId42"/>
    <p:sldId id="344" r:id="rId43"/>
    <p:sldId id="345" r:id="rId44"/>
    <p:sldId id="346" r:id="rId45"/>
    <p:sldId id="347" r:id="rId46"/>
    <p:sldId id="348" r:id="rId4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FFCC"/>
    <a:srgbClr val="FF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60" autoAdjust="0"/>
  </p:normalViewPr>
  <p:slideViewPr>
    <p:cSldViewPr>
      <p:cViewPr varScale="1">
        <p:scale>
          <a:sx n="40" d="100"/>
          <a:sy n="40" d="100"/>
        </p:scale>
        <p:origin x="1012" y="2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135E0-A2A5-4B96-92C2-B670C225E4CB}" type="datetimeFigureOut">
              <a:rPr lang="en-US" smtClean="0"/>
              <a:t>23/03/2018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E73FA4-F2CF-4034-8BF4-6470CFC62698}" type="slidenum">
              <a:rPr lang="en-US" smtClean="0"/>
              <a:t>‹#›</a:t>
            </a:fld>
            <a:endParaRPr lang="en-US"/>
          </a:p>
        </p:txBody>
      </p:sp>
    </p:spTree>
    <p:extLst>
      <p:ext uri="{BB962C8B-B14F-4D97-AF65-F5344CB8AC3E}">
        <p14:creationId xmlns:p14="http://schemas.microsoft.com/office/powerpoint/2010/main" val="244807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BE1359-2DA2-4102-8E5F-3C314329F386}" type="slidenum">
              <a:rPr lang="en-US" smtClean="0"/>
              <a:t>18</a:t>
            </a:fld>
            <a:endParaRPr lang="en-US"/>
          </a:p>
        </p:txBody>
      </p:sp>
    </p:spTree>
    <p:extLst>
      <p:ext uri="{BB962C8B-B14F-4D97-AF65-F5344CB8AC3E}">
        <p14:creationId xmlns:p14="http://schemas.microsoft.com/office/powerpoint/2010/main" val="914243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076325"/>
            <a:ext cx="8534400" cy="5248275"/>
          </a:xfrm>
        </p:spPr>
        <p:txBody>
          <a:bodyPr/>
          <a:lstStyle>
            <a:lvl1pPr>
              <a:buClr>
                <a:schemeClr val="tx1">
                  <a:lumMod val="75000"/>
                </a:schemeClr>
              </a:buClr>
              <a:defRPr sz="2800" b="0">
                <a:solidFill>
                  <a:schemeClr val="accent1">
                    <a:lumMod val="75000"/>
                  </a:schemeClr>
                </a:solidFill>
                <a:latin typeface="Arial" pitchFamily="34" charset="0"/>
                <a:cs typeface="Arial" pitchFamily="34" charset="0"/>
              </a:defRPr>
            </a:lvl1pPr>
            <a:lvl2pPr>
              <a:buClr>
                <a:schemeClr val="tx1">
                  <a:lumMod val="75000"/>
                </a:schemeClr>
              </a:buClr>
              <a:defRPr sz="2800" b="0">
                <a:latin typeface="Arial" pitchFamily="34" charset="0"/>
                <a:cs typeface="Arial" pitchFamily="34" charset="0"/>
              </a:defRPr>
            </a:lvl2pPr>
            <a:lvl3pPr>
              <a:buClr>
                <a:schemeClr val="tx1">
                  <a:lumMod val="75000"/>
                </a:schemeClr>
              </a:buClr>
              <a:defRPr sz="2800" b="0">
                <a:latin typeface="Arial" pitchFamily="34" charset="0"/>
                <a:cs typeface="Arial" pitchFamily="34" charset="0"/>
              </a:defRPr>
            </a:lvl3pPr>
            <a:lvl4pPr>
              <a:buClr>
                <a:schemeClr val="tx1">
                  <a:lumMod val="75000"/>
                </a:schemeClr>
              </a:buClr>
              <a:defRPr sz="2800" b="0">
                <a:latin typeface="Arial" pitchFamily="34" charset="0"/>
                <a:cs typeface="Arial" pitchFamily="34" charset="0"/>
              </a:defRPr>
            </a:lvl4pPr>
            <a:lvl5pPr>
              <a:buClr>
                <a:schemeClr val="tx1">
                  <a:lumMod val="75000"/>
                </a:schemeClr>
              </a:buClr>
              <a:defRPr sz="2800" b="0">
                <a:latin typeface="Arial" pitchFamily="34" charset="0"/>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220A3FCC-A6F0-4120-85B3-6350644901DA}" type="slidenum">
              <a:rPr lang="en-US"/>
              <a:pPr/>
              <a:t>‹#›</a:t>
            </a:fld>
            <a:endParaRPr lang="en-US"/>
          </a:p>
        </p:txBody>
      </p:sp>
    </p:spTree>
    <p:extLst>
      <p:ext uri="{BB962C8B-B14F-4D97-AF65-F5344CB8AC3E}">
        <p14:creationId xmlns:p14="http://schemas.microsoft.com/office/powerpoint/2010/main" val="189056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19088"/>
            <a:ext cx="2057400" cy="60055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19088"/>
            <a:ext cx="6019800" cy="60055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D49DD3C9-637D-4575-A35D-068DC276EEAC}" type="slidenum">
              <a:rPr lang="en-US"/>
              <a:pPr/>
              <a:t>‹#›</a:t>
            </a:fld>
            <a:endParaRPr lang="en-US"/>
          </a:p>
        </p:txBody>
      </p:sp>
    </p:spTree>
    <p:extLst>
      <p:ext uri="{BB962C8B-B14F-4D97-AF65-F5344CB8AC3E}">
        <p14:creationId xmlns:p14="http://schemas.microsoft.com/office/powerpoint/2010/main" val="365477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838200" y="319088"/>
            <a:ext cx="7391400" cy="5635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076325"/>
            <a:ext cx="8229600" cy="5248275"/>
          </a:xfrm>
        </p:spPr>
        <p:txBody>
          <a:bodyPr/>
          <a:lstStyle/>
          <a:p>
            <a:pPr lvl="0"/>
            <a:r>
              <a:rPr lang="en-US" noProof="0" smtClean="0"/>
              <a:t>Click icon to add table</a:t>
            </a:r>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63A82375-E589-4789-89DD-87B50548FDCB}" type="slidenum">
              <a:rPr lang="en-US"/>
              <a:pPr/>
              <a:t>‹#›</a:t>
            </a:fld>
            <a:endParaRPr lang="en-US"/>
          </a:p>
        </p:txBody>
      </p:sp>
    </p:spTree>
    <p:extLst>
      <p:ext uri="{BB962C8B-B14F-4D97-AF65-F5344CB8AC3E}">
        <p14:creationId xmlns:p14="http://schemas.microsoft.com/office/powerpoint/2010/main" val="2755606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849400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B499B57-3D18-4989-AE46-D7E3143670CF}" type="datetimeFigureOut">
              <a:rPr lang="en-US"/>
              <a:pPr>
                <a:defRPr/>
              </a:pPr>
              <a:t>23/03/2018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6D2973E-C9D2-43E2-A0B2-F7A7C876A02D}" type="slidenum">
              <a:rPr lang="en-US"/>
              <a:pPr/>
              <a:t>‹#›</a:t>
            </a:fld>
            <a:endParaRPr lang="en-US"/>
          </a:p>
        </p:txBody>
      </p:sp>
    </p:spTree>
    <p:extLst>
      <p:ext uri="{BB962C8B-B14F-4D97-AF65-F5344CB8AC3E}">
        <p14:creationId xmlns:p14="http://schemas.microsoft.com/office/powerpoint/2010/main" val="1743458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02C47371-4914-42B9-B236-1E4EF2700F9A}" type="datetimeFigureOut">
              <a:rPr lang="en-US"/>
              <a:pPr>
                <a:defRPr/>
              </a:pPr>
              <a:t>23/03/2018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85E8496-FBA8-4C14-A9E1-C7A7C5F6AC28}" type="slidenum">
              <a:rPr lang="en-US"/>
              <a:pPr/>
              <a:t>‹#›</a:t>
            </a:fld>
            <a:endParaRPr lang="en-US"/>
          </a:p>
        </p:txBody>
      </p:sp>
    </p:spTree>
    <p:extLst>
      <p:ext uri="{BB962C8B-B14F-4D97-AF65-F5344CB8AC3E}">
        <p14:creationId xmlns:p14="http://schemas.microsoft.com/office/powerpoint/2010/main" val="3052659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F42CF52F-BE57-4331-B275-ED61B40FF337}" type="datetimeFigureOut">
              <a:rPr lang="en-US"/>
              <a:pPr>
                <a:defRPr/>
              </a:pPr>
              <a:t>23/03/2018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DFC0D48A-4DDE-49B7-A63F-A77F5D05F193}" type="slidenum">
              <a:rPr lang="en-US"/>
              <a:pPr/>
              <a:t>‹#›</a:t>
            </a:fld>
            <a:endParaRPr lang="en-US"/>
          </a:p>
        </p:txBody>
      </p:sp>
    </p:spTree>
    <p:extLst>
      <p:ext uri="{BB962C8B-B14F-4D97-AF65-F5344CB8AC3E}">
        <p14:creationId xmlns:p14="http://schemas.microsoft.com/office/powerpoint/2010/main" val="1512267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fld id="{128E0D3C-9681-48BB-8D6F-B37D1CA8BD23}" type="datetimeFigureOut">
              <a:rPr lang="en-US"/>
              <a:pPr>
                <a:defRPr/>
              </a:pPr>
              <a:t>23/03/2018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9684655-85B3-4FD2-81B7-C58BDA09005E}" type="slidenum">
              <a:rPr lang="en-US"/>
              <a:pPr/>
              <a:t>‹#›</a:t>
            </a:fld>
            <a:endParaRPr lang="en-US"/>
          </a:p>
        </p:txBody>
      </p:sp>
    </p:spTree>
    <p:extLst>
      <p:ext uri="{BB962C8B-B14F-4D97-AF65-F5344CB8AC3E}">
        <p14:creationId xmlns:p14="http://schemas.microsoft.com/office/powerpoint/2010/main" val="2627713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fld id="{2AA137DC-3B48-4007-B17C-F93A2CC9E827}" type="datetimeFigureOut">
              <a:rPr lang="en-US"/>
              <a:pPr>
                <a:defRPr/>
              </a:pPr>
              <a:t>23/03/2018</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15478A0F-821B-4D9D-8D2F-EC187864CB7F}" type="slidenum">
              <a:rPr lang="en-US"/>
              <a:pPr/>
              <a:t>‹#›</a:t>
            </a:fld>
            <a:endParaRPr lang="en-US"/>
          </a:p>
        </p:txBody>
      </p:sp>
    </p:spTree>
    <p:extLst>
      <p:ext uri="{BB962C8B-B14F-4D97-AF65-F5344CB8AC3E}">
        <p14:creationId xmlns:p14="http://schemas.microsoft.com/office/powerpoint/2010/main" val="38047596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fld id="{0E46C189-FB6F-4563-A0BB-12F5A6E77811}" type="datetimeFigureOut">
              <a:rPr lang="en-US"/>
              <a:pPr>
                <a:defRPr/>
              </a:pPr>
              <a:t>23/03/2018</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08B3A27-2C2A-49D5-A85A-AEA8196A9DDC}" type="slidenum">
              <a:rPr lang="en-US"/>
              <a:pPr/>
              <a:t>‹#›</a:t>
            </a:fld>
            <a:endParaRPr lang="en-US"/>
          </a:p>
        </p:txBody>
      </p:sp>
    </p:spTree>
    <p:extLst>
      <p:ext uri="{BB962C8B-B14F-4D97-AF65-F5344CB8AC3E}">
        <p14:creationId xmlns:p14="http://schemas.microsoft.com/office/powerpoint/2010/main" val="373716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76D5685-18CD-4D42-9958-B37506E69927}" type="datetimeFigureOut">
              <a:rPr lang="en-US"/>
              <a:pPr>
                <a:defRPr/>
              </a:pPr>
              <a:t>23/03/2018</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67A26D3-DD62-4BE1-A4DF-D62EA8FA13F2}" type="slidenum">
              <a:rPr lang="en-US"/>
              <a:pPr/>
              <a:t>‹#›</a:t>
            </a:fld>
            <a:endParaRPr lang="en-US"/>
          </a:p>
        </p:txBody>
      </p:sp>
    </p:spTree>
    <p:extLst>
      <p:ext uri="{BB962C8B-B14F-4D97-AF65-F5344CB8AC3E}">
        <p14:creationId xmlns:p14="http://schemas.microsoft.com/office/powerpoint/2010/main" val="2688743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41E3F060-E03B-4A95-B491-F23A0E638C06}" type="slidenum">
              <a:rPr lang="en-US"/>
              <a:pPr/>
              <a:t>‹#›</a:t>
            </a:fld>
            <a:endParaRPr lang="en-US"/>
          </a:p>
        </p:txBody>
      </p:sp>
    </p:spTree>
    <p:extLst>
      <p:ext uri="{BB962C8B-B14F-4D97-AF65-F5344CB8AC3E}">
        <p14:creationId xmlns:p14="http://schemas.microsoft.com/office/powerpoint/2010/main" val="14302200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12AB8B4-E82C-4B99-B191-1253FE0F8EF7}" type="datetimeFigureOut">
              <a:rPr lang="en-US"/>
              <a:pPr>
                <a:defRPr/>
              </a:pPr>
              <a:t>23/03/2018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15AC81A-3608-44FA-B641-AEE632BABB46}" type="slidenum">
              <a:rPr lang="en-US"/>
              <a:pPr/>
              <a:t>‹#›</a:t>
            </a:fld>
            <a:endParaRPr lang="en-US"/>
          </a:p>
        </p:txBody>
      </p:sp>
    </p:spTree>
    <p:extLst>
      <p:ext uri="{BB962C8B-B14F-4D97-AF65-F5344CB8AC3E}">
        <p14:creationId xmlns:p14="http://schemas.microsoft.com/office/powerpoint/2010/main" val="1879676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974580C-6708-459D-9F15-B5D8F85444C8}" type="datetimeFigureOut">
              <a:rPr lang="en-US"/>
              <a:pPr>
                <a:defRPr/>
              </a:pPr>
              <a:t>23/03/2018</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081E7B2-DBA9-483D-8453-418B4D7EDE84}" type="slidenum">
              <a:rPr lang="en-US"/>
              <a:pPr/>
              <a:t>‹#›</a:t>
            </a:fld>
            <a:endParaRPr lang="en-US"/>
          </a:p>
        </p:txBody>
      </p:sp>
    </p:spTree>
    <p:extLst>
      <p:ext uri="{BB962C8B-B14F-4D97-AF65-F5344CB8AC3E}">
        <p14:creationId xmlns:p14="http://schemas.microsoft.com/office/powerpoint/2010/main" val="192319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2BC87A44-ADAB-45EF-9839-2789D99855D5}" type="datetimeFigureOut">
              <a:rPr lang="en-US"/>
              <a:pPr>
                <a:defRPr/>
              </a:pPr>
              <a:t>23/03/2018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446BBE9-2F68-4D76-B877-6CE9EC668011}" type="slidenum">
              <a:rPr lang="en-US"/>
              <a:pPr/>
              <a:t>‹#›</a:t>
            </a:fld>
            <a:endParaRPr lang="en-US"/>
          </a:p>
        </p:txBody>
      </p:sp>
    </p:spTree>
    <p:extLst>
      <p:ext uri="{BB962C8B-B14F-4D97-AF65-F5344CB8AC3E}">
        <p14:creationId xmlns:p14="http://schemas.microsoft.com/office/powerpoint/2010/main" val="42450721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fld id="{F87D1FFD-EF6E-4012-A957-9C5782600BE2}" type="datetimeFigureOut">
              <a:rPr lang="en-US"/>
              <a:pPr>
                <a:defRPr/>
              </a:pPr>
              <a:t>23/03/2018</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3B45183-DB41-4770-8786-F61FCFB71045}" type="slidenum">
              <a:rPr lang="en-US"/>
              <a:pPr/>
              <a:t>‹#›</a:t>
            </a:fld>
            <a:endParaRPr lang="en-US"/>
          </a:p>
        </p:txBody>
      </p:sp>
    </p:spTree>
    <p:extLst>
      <p:ext uri="{BB962C8B-B14F-4D97-AF65-F5344CB8AC3E}">
        <p14:creationId xmlns:p14="http://schemas.microsoft.com/office/powerpoint/2010/main" val="1558101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50FEBFA6-00D8-4E36-8E93-0A2CB42AE1E3}" type="slidenum">
              <a:rPr lang="en-US"/>
              <a:pPr/>
              <a:t>‹#›</a:t>
            </a:fld>
            <a:endParaRPr lang="en-US"/>
          </a:p>
        </p:txBody>
      </p:sp>
    </p:spTree>
    <p:extLst>
      <p:ext uri="{BB962C8B-B14F-4D97-AF65-F5344CB8AC3E}">
        <p14:creationId xmlns:p14="http://schemas.microsoft.com/office/powerpoint/2010/main" val="331546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8" name="Rectangle 6"/>
          <p:cNvSpPr>
            <a:spLocks noGrp="1" noChangeArrowheads="1"/>
          </p:cNvSpPr>
          <p:nvPr>
            <p:ph type="sldNum" sz="quarter" idx="11"/>
          </p:nvPr>
        </p:nvSpPr>
        <p:spPr>
          <a:ln/>
        </p:spPr>
        <p:txBody>
          <a:bodyPr/>
          <a:lstStyle>
            <a:lvl1pPr>
              <a:defRPr/>
            </a:lvl1pPr>
          </a:lstStyle>
          <a:p>
            <a:fld id="{E42F26E5-2551-4398-AB5E-F9434D1255F5}" type="slidenum">
              <a:rPr lang="en-US"/>
              <a:pPr/>
              <a:t>‹#›</a:t>
            </a:fld>
            <a:endParaRPr lang="en-US"/>
          </a:p>
        </p:txBody>
      </p:sp>
    </p:spTree>
    <p:extLst>
      <p:ext uri="{BB962C8B-B14F-4D97-AF65-F5344CB8AC3E}">
        <p14:creationId xmlns:p14="http://schemas.microsoft.com/office/powerpoint/2010/main" val="1628885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4" name="Rectangle 6"/>
          <p:cNvSpPr>
            <a:spLocks noGrp="1" noChangeArrowheads="1"/>
          </p:cNvSpPr>
          <p:nvPr>
            <p:ph type="sldNum" sz="quarter" idx="11"/>
          </p:nvPr>
        </p:nvSpPr>
        <p:spPr>
          <a:ln/>
        </p:spPr>
        <p:txBody>
          <a:bodyPr/>
          <a:lstStyle>
            <a:lvl1pPr>
              <a:defRPr/>
            </a:lvl1pPr>
          </a:lstStyle>
          <a:p>
            <a:fld id="{D697B8F1-DDB2-4088-97E0-43224154BA8F}" type="slidenum">
              <a:rPr lang="en-US"/>
              <a:pPr/>
              <a:t>‹#›</a:t>
            </a:fld>
            <a:endParaRPr lang="en-US"/>
          </a:p>
        </p:txBody>
      </p:sp>
    </p:spTree>
    <p:extLst>
      <p:ext uri="{BB962C8B-B14F-4D97-AF65-F5344CB8AC3E}">
        <p14:creationId xmlns:p14="http://schemas.microsoft.com/office/powerpoint/2010/main" val="141135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3" name="Rectangle 6"/>
          <p:cNvSpPr>
            <a:spLocks noGrp="1" noChangeArrowheads="1"/>
          </p:cNvSpPr>
          <p:nvPr>
            <p:ph type="sldNum" sz="quarter" idx="11"/>
          </p:nvPr>
        </p:nvSpPr>
        <p:spPr>
          <a:ln/>
        </p:spPr>
        <p:txBody>
          <a:bodyPr/>
          <a:lstStyle>
            <a:lvl1pPr>
              <a:defRPr/>
            </a:lvl1pPr>
          </a:lstStyle>
          <a:p>
            <a:fld id="{2FB21D4B-9D39-407F-9E23-C52340942BF6}" type="slidenum">
              <a:rPr lang="en-US"/>
              <a:pPr/>
              <a:t>‹#›</a:t>
            </a:fld>
            <a:endParaRPr lang="en-US"/>
          </a:p>
        </p:txBody>
      </p:sp>
    </p:spTree>
    <p:extLst>
      <p:ext uri="{BB962C8B-B14F-4D97-AF65-F5344CB8AC3E}">
        <p14:creationId xmlns:p14="http://schemas.microsoft.com/office/powerpoint/2010/main" val="35554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A8C06CAA-A6D8-4737-94CB-AFBCA34B8A3B}" type="slidenum">
              <a:rPr lang="en-US"/>
              <a:pPr/>
              <a:t>‹#›</a:t>
            </a:fld>
            <a:endParaRPr lang="en-US"/>
          </a:p>
        </p:txBody>
      </p:sp>
    </p:spTree>
    <p:extLst>
      <p:ext uri="{BB962C8B-B14F-4D97-AF65-F5344CB8AC3E}">
        <p14:creationId xmlns:p14="http://schemas.microsoft.com/office/powerpoint/2010/main" val="3547180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6" name="Rectangle 6"/>
          <p:cNvSpPr>
            <a:spLocks noGrp="1" noChangeArrowheads="1"/>
          </p:cNvSpPr>
          <p:nvPr>
            <p:ph type="sldNum" sz="quarter" idx="11"/>
          </p:nvPr>
        </p:nvSpPr>
        <p:spPr>
          <a:ln/>
        </p:spPr>
        <p:txBody>
          <a:bodyPr/>
          <a:lstStyle>
            <a:lvl1pPr>
              <a:defRPr/>
            </a:lvl1pPr>
          </a:lstStyle>
          <a:p>
            <a:fld id="{C4AD9F9F-5227-44BE-8CFB-13B5BE2965FE}" type="slidenum">
              <a:rPr lang="en-US"/>
              <a:pPr/>
              <a:t>‹#›</a:t>
            </a:fld>
            <a:endParaRPr lang="en-US"/>
          </a:p>
        </p:txBody>
      </p:sp>
    </p:spTree>
    <p:extLst>
      <p:ext uri="{BB962C8B-B14F-4D97-AF65-F5344CB8AC3E}">
        <p14:creationId xmlns:p14="http://schemas.microsoft.com/office/powerpoint/2010/main" val="2250333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t>Company  Logo</a:t>
            </a:r>
          </a:p>
        </p:txBody>
      </p:sp>
      <p:sp>
        <p:nvSpPr>
          <p:cNvPr id="5" name="Rectangle 6"/>
          <p:cNvSpPr>
            <a:spLocks noGrp="1" noChangeArrowheads="1"/>
          </p:cNvSpPr>
          <p:nvPr>
            <p:ph type="sldNum" sz="quarter" idx="11"/>
          </p:nvPr>
        </p:nvSpPr>
        <p:spPr>
          <a:ln/>
        </p:spPr>
        <p:txBody>
          <a:bodyPr/>
          <a:lstStyle>
            <a:lvl1pPr>
              <a:defRPr/>
            </a:lvl1pPr>
          </a:lstStyle>
          <a:p>
            <a:fld id="{00909433-B278-410A-96AC-3A76F2C80673}" type="slidenum">
              <a:rPr lang="en-US"/>
              <a:pPr/>
              <a:t>‹#›</a:t>
            </a:fld>
            <a:endParaRPr lang="en-US"/>
          </a:p>
        </p:txBody>
      </p:sp>
    </p:spTree>
    <p:extLst>
      <p:ext uri="{BB962C8B-B14F-4D97-AF65-F5344CB8AC3E}">
        <p14:creationId xmlns:p14="http://schemas.microsoft.com/office/powerpoint/2010/main" val="426540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8"/>
          <p:cNvSpPr>
            <a:spLocks noChangeArrowheads="1"/>
          </p:cNvSpPr>
          <p:nvPr/>
        </p:nvSpPr>
        <p:spPr bwMode="gray">
          <a:xfrm>
            <a:off x="0" y="6562725"/>
            <a:ext cx="9144000" cy="3048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27" name="Rectangle 15"/>
          <p:cNvSpPr>
            <a:spLocks noChangeArrowheads="1"/>
          </p:cNvSpPr>
          <p:nvPr/>
        </p:nvSpPr>
        <p:spPr bwMode="white">
          <a:xfrm>
            <a:off x="0" y="0"/>
            <a:ext cx="9144000" cy="914400"/>
          </a:xfrm>
          <a:prstGeom prst="rect">
            <a:avLst/>
          </a:prstGeom>
          <a:solidFill>
            <a:schemeClr val="tx1"/>
          </a:solidFill>
          <a:ln w="9525">
            <a:solidFill>
              <a:schemeClr val="tx1"/>
            </a:solidFill>
            <a:miter lim="800000"/>
            <a:headEnd/>
            <a:tailEnd/>
          </a:ln>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grpSp>
        <p:nvGrpSpPr>
          <p:cNvPr id="1028" name="Group 16"/>
          <p:cNvGrpSpPr>
            <a:grpSpLocks/>
          </p:cNvGrpSpPr>
          <p:nvPr/>
        </p:nvGrpSpPr>
        <p:grpSpPr bwMode="auto">
          <a:xfrm>
            <a:off x="44450" y="44450"/>
            <a:ext cx="863600" cy="847725"/>
            <a:chOff x="0" y="2704"/>
            <a:chExt cx="1063" cy="1086"/>
          </a:xfrm>
        </p:grpSpPr>
        <p:sp>
          <p:nvSpPr>
            <p:cNvPr id="1044" name="Rectangle 17"/>
            <p:cNvSpPr>
              <a:spLocks noChangeArrowheads="1"/>
            </p:cNvSpPr>
            <p:nvPr userDrawn="1"/>
          </p:nvSpPr>
          <p:spPr bwMode="gray">
            <a:xfrm>
              <a:off x="0"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5" name="Rectangle 18"/>
            <p:cNvSpPr>
              <a:spLocks noChangeArrowheads="1"/>
            </p:cNvSpPr>
            <p:nvPr userDrawn="1"/>
          </p:nvSpPr>
          <p:spPr bwMode="gray">
            <a:xfrm>
              <a:off x="295"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6" name="Rectangle 19"/>
            <p:cNvSpPr>
              <a:spLocks noChangeArrowheads="1"/>
            </p:cNvSpPr>
            <p:nvPr userDrawn="1"/>
          </p:nvSpPr>
          <p:spPr bwMode="gray">
            <a:xfrm>
              <a:off x="567"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7" name="Rectangle 20"/>
            <p:cNvSpPr>
              <a:spLocks noChangeArrowheads="1"/>
            </p:cNvSpPr>
            <p:nvPr userDrawn="1"/>
          </p:nvSpPr>
          <p:spPr bwMode="gray">
            <a:xfrm>
              <a:off x="0"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8" name="Rectangle 21"/>
            <p:cNvSpPr>
              <a:spLocks noChangeArrowheads="1"/>
            </p:cNvSpPr>
            <p:nvPr userDrawn="1"/>
          </p:nvSpPr>
          <p:spPr bwMode="gray">
            <a:xfrm>
              <a:off x="295"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9" name="Rectangle 22"/>
            <p:cNvSpPr>
              <a:spLocks noChangeArrowheads="1"/>
            </p:cNvSpPr>
            <p:nvPr userDrawn="1"/>
          </p:nvSpPr>
          <p:spPr bwMode="gray">
            <a:xfrm>
              <a:off x="567" y="2991"/>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50" name="Rectangle 23"/>
            <p:cNvSpPr>
              <a:spLocks noChangeArrowheads="1"/>
            </p:cNvSpPr>
            <p:nvPr userDrawn="1"/>
          </p:nvSpPr>
          <p:spPr bwMode="gray">
            <a:xfrm>
              <a:off x="838"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51" name="Rectangle 24"/>
            <p:cNvSpPr>
              <a:spLocks noChangeArrowheads="1"/>
            </p:cNvSpPr>
            <p:nvPr userDrawn="1"/>
          </p:nvSpPr>
          <p:spPr bwMode="gray">
            <a:xfrm>
              <a:off x="295"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52" name="Rectangle 25"/>
            <p:cNvSpPr>
              <a:spLocks noChangeArrowheads="1"/>
            </p:cNvSpPr>
            <p:nvPr userDrawn="1"/>
          </p:nvSpPr>
          <p:spPr bwMode="gray">
            <a:xfrm>
              <a:off x="0" y="3273"/>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53" name="Rectangle 26"/>
            <p:cNvSpPr>
              <a:spLocks noChangeArrowheads="1"/>
            </p:cNvSpPr>
            <p:nvPr userDrawn="1"/>
          </p:nvSpPr>
          <p:spPr bwMode="gray">
            <a:xfrm>
              <a:off x="0" y="3562"/>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grpSp>
      <p:grpSp>
        <p:nvGrpSpPr>
          <p:cNvPr id="1029" name="Group 27"/>
          <p:cNvGrpSpPr>
            <a:grpSpLocks/>
          </p:cNvGrpSpPr>
          <p:nvPr/>
        </p:nvGrpSpPr>
        <p:grpSpPr bwMode="auto">
          <a:xfrm rot="10800000">
            <a:off x="8228013" y="22225"/>
            <a:ext cx="863600" cy="847725"/>
            <a:chOff x="0" y="2704"/>
            <a:chExt cx="1063" cy="1086"/>
          </a:xfrm>
        </p:grpSpPr>
        <p:sp>
          <p:nvSpPr>
            <p:cNvPr id="1034" name="Rectangle 28"/>
            <p:cNvSpPr>
              <a:spLocks noChangeArrowheads="1"/>
            </p:cNvSpPr>
            <p:nvPr userDrawn="1"/>
          </p:nvSpPr>
          <p:spPr bwMode="gray">
            <a:xfrm>
              <a:off x="4" y="2708"/>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5" name="Rectangle 29"/>
            <p:cNvSpPr>
              <a:spLocks noChangeArrowheads="1"/>
            </p:cNvSpPr>
            <p:nvPr userDrawn="1"/>
          </p:nvSpPr>
          <p:spPr bwMode="gray">
            <a:xfrm>
              <a:off x="299"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6" name="Rectangle 30"/>
            <p:cNvSpPr>
              <a:spLocks noChangeArrowheads="1"/>
            </p:cNvSpPr>
            <p:nvPr userDrawn="1"/>
          </p:nvSpPr>
          <p:spPr bwMode="gray">
            <a:xfrm>
              <a:off x="571"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7" name="Rectangle 31"/>
            <p:cNvSpPr>
              <a:spLocks noChangeArrowheads="1"/>
            </p:cNvSpPr>
            <p:nvPr userDrawn="1"/>
          </p:nvSpPr>
          <p:spPr bwMode="gray">
            <a:xfrm>
              <a:off x="4" y="2997"/>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8" name="Rectangle 32"/>
            <p:cNvSpPr>
              <a:spLocks noChangeArrowheads="1"/>
            </p:cNvSpPr>
            <p:nvPr userDrawn="1"/>
          </p:nvSpPr>
          <p:spPr bwMode="gray">
            <a:xfrm>
              <a:off x="299" y="2995"/>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39" name="Rectangle 33"/>
            <p:cNvSpPr>
              <a:spLocks noChangeArrowheads="1"/>
            </p:cNvSpPr>
            <p:nvPr userDrawn="1"/>
          </p:nvSpPr>
          <p:spPr bwMode="gray">
            <a:xfrm>
              <a:off x="571" y="2995"/>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0" name="Rectangle 34"/>
            <p:cNvSpPr>
              <a:spLocks noChangeArrowheads="1"/>
            </p:cNvSpPr>
            <p:nvPr userDrawn="1"/>
          </p:nvSpPr>
          <p:spPr bwMode="gray">
            <a:xfrm>
              <a:off x="842" y="2704"/>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1" name="Rectangle 35"/>
            <p:cNvSpPr>
              <a:spLocks noChangeArrowheads="1"/>
            </p:cNvSpPr>
            <p:nvPr userDrawn="1"/>
          </p:nvSpPr>
          <p:spPr bwMode="gray">
            <a:xfrm>
              <a:off x="299" y="3280"/>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2" name="Rectangle 36"/>
            <p:cNvSpPr>
              <a:spLocks noChangeArrowheads="1"/>
            </p:cNvSpPr>
            <p:nvPr userDrawn="1"/>
          </p:nvSpPr>
          <p:spPr bwMode="gray">
            <a:xfrm>
              <a:off x="4" y="3282"/>
              <a:ext cx="225" cy="22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sp>
          <p:nvSpPr>
            <p:cNvPr id="1043" name="Rectangle 37"/>
            <p:cNvSpPr>
              <a:spLocks noChangeArrowheads="1"/>
            </p:cNvSpPr>
            <p:nvPr userDrawn="1"/>
          </p:nvSpPr>
          <p:spPr bwMode="gray">
            <a:xfrm>
              <a:off x="4" y="3566"/>
              <a:ext cx="225" cy="22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endParaRPr lang="en-US" altLang="en-US" smtClean="0"/>
            </a:p>
          </p:txBody>
        </p:sp>
      </p:grpSp>
      <p:sp>
        <p:nvSpPr>
          <p:cNvPr id="1030" name="Rectangle 3"/>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Rectangle 5"/>
          <p:cNvSpPr>
            <a:spLocks noGrp="1" noChangeArrowheads="1"/>
          </p:cNvSpPr>
          <p:nvPr>
            <p:ph type="ftr" sz="quarter" idx="3"/>
          </p:nvPr>
        </p:nvSpPr>
        <p:spPr bwMode="auto">
          <a:xfrm>
            <a:off x="7162800" y="6567488"/>
            <a:ext cx="1524000" cy="2905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1">
                <a:latin typeface="Arial" charset="0"/>
                <a:cs typeface="+mn-cs"/>
              </a:defRPr>
            </a:lvl1pPr>
          </a:lstStyle>
          <a:p>
            <a:pPr>
              <a:defRPr/>
            </a:pPr>
            <a:r>
              <a:rPr lang="en-US"/>
              <a:t>Company  Logo</a:t>
            </a:r>
          </a:p>
        </p:txBody>
      </p:sp>
      <p:sp>
        <p:nvSpPr>
          <p:cNvPr id="3" name="Rectangle 6"/>
          <p:cNvSpPr>
            <a:spLocks noGrp="1" noChangeArrowheads="1"/>
          </p:cNvSpPr>
          <p:nvPr>
            <p:ph type="sldNum" sz="quarter" idx="4"/>
          </p:nvPr>
        </p:nvSpPr>
        <p:spPr bwMode="auto">
          <a:xfrm>
            <a:off x="476250" y="6565900"/>
            <a:ext cx="609600"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chemeClr val="tx2"/>
                </a:solidFill>
                <a:latin typeface="Verdana" panose="020B0604030504040204" pitchFamily="34" charset="0"/>
              </a:defRPr>
            </a:lvl1pPr>
          </a:lstStyle>
          <a:p>
            <a:fld id="{9F1CB358-F9BE-4080-9E6B-6CD8FDD7856A}" type="slidenum">
              <a:rPr lang="en-US"/>
              <a:pPr/>
              <a:t>‹#›</a:t>
            </a:fld>
            <a:endParaRPr lang="en-US"/>
          </a:p>
        </p:txBody>
      </p:sp>
      <p:sp>
        <p:nvSpPr>
          <p:cNvPr id="1033" name="Rectangle 2"/>
          <p:cNvSpPr>
            <a:spLocks noGrp="1" noChangeArrowheads="1"/>
          </p:cNvSpPr>
          <p:nvPr>
            <p:ph type="title"/>
          </p:nvPr>
        </p:nvSpPr>
        <p:spPr bwMode="black">
          <a:xfrm>
            <a:off x="838200" y="31908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85" r:id="rId12"/>
  </p:sldLayoutIdLst>
  <p:hf sldNum="0"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charset="0"/>
        </a:defRPr>
      </a:lvl2pPr>
      <a:lvl3pPr algn="ctr" rtl="0" eaLnBrk="0" fontAlgn="base" hangingPunct="0">
        <a:spcBef>
          <a:spcPct val="0"/>
        </a:spcBef>
        <a:spcAft>
          <a:spcPct val="0"/>
        </a:spcAft>
        <a:defRPr sz="3600" b="1">
          <a:solidFill>
            <a:schemeClr val="bg1"/>
          </a:solidFill>
          <a:latin typeface="Arial" charset="0"/>
        </a:defRPr>
      </a:lvl3pPr>
      <a:lvl4pPr algn="ctr" rtl="0" eaLnBrk="0" fontAlgn="base" hangingPunct="0">
        <a:spcBef>
          <a:spcPct val="0"/>
        </a:spcBef>
        <a:spcAft>
          <a:spcPct val="0"/>
        </a:spcAft>
        <a:defRPr sz="3600" b="1">
          <a:solidFill>
            <a:schemeClr val="bg1"/>
          </a:solidFill>
          <a:latin typeface="Arial" charset="0"/>
        </a:defRPr>
      </a:lvl4pPr>
      <a:lvl5pPr algn="ctr" rtl="0" eaLnBrk="0" fontAlgn="base" hangingPunct="0">
        <a:spcBef>
          <a:spcPct val="0"/>
        </a:spcBef>
        <a:spcAft>
          <a:spcPct val="0"/>
        </a:spcAft>
        <a:defRPr sz="3600" b="1">
          <a:solidFill>
            <a:schemeClr val="bg1"/>
          </a:solidFill>
          <a:latin typeface="Arial" charset="0"/>
        </a:defRPr>
      </a:lvl5pPr>
      <a:lvl6pPr marL="457200" algn="ctr" rtl="0" eaLnBrk="1" fontAlgn="base" hangingPunct="1">
        <a:spcBef>
          <a:spcPct val="0"/>
        </a:spcBef>
        <a:spcAft>
          <a:spcPct val="0"/>
        </a:spcAft>
        <a:defRPr sz="3600" b="1">
          <a:solidFill>
            <a:schemeClr val="bg1"/>
          </a:solidFill>
          <a:latin typeface="Arial" charset="0"/>
        </a:defRPr>
      </a:lvl6pPr>
      <a:lvl7pPr marL="914400" algn="ctr" rtl="0" eaLnBrk="1" fontAlgn="base" hangingPunct="1">
        <a:spcBef>
          <a:spcPct val="0"/>
        </a:spcBef>
        <a:spcAft>
          <a:spcPct val="0"/>
        </a:spcAft>
        <a:defRPr sz="3600" b="1">
          <a:solidFill>
            <a:schemeClr val="bg1"/>
          </a:solidFill>
          <a:latin typeface="Arial" charset="0"/>
        </a:defRPr>
      </a:lvl7pPr>
      <a:lvl8pPr marL="1371600" algn="ctr" rtl="0" eaLnBrk="1" fontAlgn="base" hangingPunct="1">
        <a:spcBef>
          <a:spcPct val="0"/>
        </a:spcBef>
        <a:spcAft>
          <a:spcPct val="0"/>
        </a:spcAft>
        <a:defRPr sz="3600" b="1">
          <a:solidFill>
            <a:schemeClr val="bg1"/>
          </a:solidFill>
          <a:latin typeface="Arial" charset="0"/>
        </a:defRPr>
      </a:lvl8pPr>
      <a:lvl9pPr marL="1828800" algn="ctr" rtl="0" eaLnBrk="1" fontAlgn="base" hangingPunct="1">
        <a:spcBef>
          <a:spcPct val="0"/>
        </a:spcBef>
        <a:spcAft>
          <a:spcPct val="0"/>
        </a:spcAft>
        <a:defRPr sz="3600" b="1">
          <a:solidFill>
            <a:schemeClr val="bg1"/>
          </a:solidFill>
          <a:latin typeface="Arial"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5837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fld id="{F2D09A7D-2619-4BAA-A80B-4F8275245CEC}" type="datetimeFigureOut">
              <a:rPr lang="en-US"/>
              <a:pPr>
                <a:defRPr/>
              </a:pPr>
              <a:t>23/03/2018</a:t>
            </a:fld>
            <a:endParaRPr lang="en-US"/>
          </a:p>
        </p:txBody>
      </p:sp>
      <p:sp>
        <p:nvSpPr>
          <p:cNvPr id="5837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5837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F25E4C08-5C6A-45C0-B023-5364D37C612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subTitle" idx="4294967295"/>
          </p:nvPr>
        </p:nvSpPr>
        <p:spPr bwMode="black">
          <a:xfrm>
            <a:off x="1081088" y="5365750"/>
            <a:ext cx="7086600" cy="328613"/>
          </a:xfrm>
        </p:spPr>
        <p:txBody>
          <a:bodyPr/>
          <a:lstStyle/>
          <a:p>
            <a:pPr marL="0" indent="0" algn="ctr" eaLnBrk="1" hangingPunct="1">
              <a:lnSpc>
                <a:spcPct val="90000"/>
              </a:lnSpc>
              <a:buFontTx/>
              <a:buNone/>
            </a:pPr>
            <a:r>
              <a:rPr lang="en-US" altLang="en-US" sz="2800" smtClean="0">
                <a:solidFill>
                  <a:schemeClr val="bg1"/>
                </a:solidFill>
              </a:rPr>
              <a:t>http://xuanhien.wordpress.com</a:t>
            </a:r>
          </a:p>
        </p:txBody>
      </p:sp>
      <p:sp>
        <p:nvSpPr>
          <p:cNvPr id="3075" name="WordArt 5"/>
          <p:cNvSpPr>
            <a:spLocks noChangeArrowheads="1" noChangeShapeType="1" noTextEdit="1"/>
          </p:cNvSpPr>
          <p:nvPr/>
        </p:nvSpPr>
        <p:spPr bwMode="auto">
          <a:xfrm>
            <a:off x="1676400" y="2514600"/>
            <a:ext cx="6248400" cy="1371600"/>
          </a:xfrm>
          <a:prstGeom prst="rect">
            <a:avLst/>
          </a:prstGeom>
        </p:spPr>
        <p:txBody>
          <a:bodyPr wrap="none" fromWordArt="1">
            <a:prstTxWarp prst="textPlain">
              <a:avLst>
                <a:gd name="adj" fmla="val 50000"/>
              </a:avLst>
            </a:prstTxWarp>
          </a:bodyPr>
          <a:lstStyle/>
          <a:p>
            <a:pPr algn="ctr"/>
            <a:r>
              <a:rPr lang="en-US" sz="3600" b="1" kern="1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mj-lt"/>
              </a:rPr>
              <a:t>Khung nhìn - View</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0" y="1066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u="sng">
                <a:solidFill>
                  <a:schemeClr val="tx1"/>
                </a:solidFill>
                <a:latin typeface="Tahoma" panose="020B0604030504040204" pitchFamily="34" charset="0"/>
                <a:cs typeface="Courier New" panose="02070309020205020404" pitchFamily="49" charset="0"/>
              </a:rPr>
              <a:t>Ví dụ</a:t>
            </a:r>
            <a:endParaRPr lang="en-US" altLang="en-US" sz="2400" b="0">
              <a:solidFill>
                <a:schemeClr val="tx1"/>
              </a:solidFill>
              <a:latin typeface="Georgia" panose="02040502050405020303" pitchFamily="18" charset="0"/>
            </a:endParaRPr>
          </a:p>
        </p:txBody>
      </p:sp>
      <p:sp>
        <p:nvSpPr>
          <p:cNvPr id="11268" name="Rectangle 4"/>
          <p:cNvSpPr>
            <a:spLocks noGrp="1" noChangeArrowheads="1"/>
          </p:cNvSpPr>
          <p:nvPr>
            <p:ph type="title"/>
          </p:nvPr>
        </p:nvSpPr>
        <p:spPr>
          <a:xfrm>
            <a:off x="685800" y="0"/>
            <a:ext cx="8229600" cy="1139825"/>
          </a:xfrm>
        </p:spPr>
        <p:txBody>
          <a:bodyPr/>
          <a:lstStyle/>
          <a:p>
            <a:pPr eaLnBrk="1" hangingPunct="1"/>
            <a:r>
              <a:rPr lang="en-US" altLang="en-US" sz="4400" smtClean="0">
                <a:latin typeface="Times New Roman" panose="02020603050405020304" pitchFamily="18" charset="0"/>
              </a:rPr>
              <a:t>Tạo View</a:t>
            </a:r>
          </a:p>
        </p:txBody>
      </p:sp>
      <p:sp>
        <p:nvSpPr>
          <p:cNvPr id="5" name="Text Placeholder 2"/>
          <p:cNvSpPr txBox="1">
            <a:spLocks/>
          </p:cNvSpPr>
          <p:nvPr/>
        </p:nvSpPr>
        <p:spPr bwMode="auto">
          <a:xfrm>
            <a:off x="381000" y="1524000"/>
            <a:ext cx="9069029" cy="477669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400" b="0" smtClean="0">
                <a:solidFill>
                  <a:schemeClr val="tx1">
                    <a:lumMod val="50000"/>
                  </a:schemeClr>
                </a:solidFill>
              </a:rPr>
              <a:t>CREATE VIEW Sales.vw_OrderSummary as</a:t>
            </a:r>
          </a:p>
          <a:p>
            <a:pPr algn="l"/>
            <a:r>
              <a:rPr lang="en-US" sz="2400" b="0" smtClean="0">
                <a:solidFill>
                  <a:schemeClr val="tx1">
                    <a:lumMod val="50000"/>
                  </a:schemeClr>
                </a:solidFill>
              </a:rPr>
              <a:t>select datepart(yy, orderdate) as ‘OrderYear’,</a:t>
            </a:r>
          </a:p>
          <a:p>
            <a:pPr algn="l"/>
            <a:r>
              <a:rPr lang="en-US" sz="2400" b="0" smtClean="0">
                <a:solidFill>
                  <a:schemeClr val="tx1">
                    <a:lumMod val="50000"/>
                  </a:schemeClr>
                </a:solidFill>
              </a:rPr>
              <a:t>datepart(mm, orderdate) as ‘OrderMonth’,</a:t>
            </a:r>
          </a:p>
          <a:p>
            <a:pPr algn="l"/>
            <a:r>
              <a:rPr lang="en-US" sz="2400" b="0" smtClean="0">
                <a:solidFill>
                  <a:schemeClr val="tx1">
                    <a:lumMod val="50000"/>
                  </a:schemeClr>
                </a:solidFill>
              </a:rPr>
              <a:t>sum(TotalDue) as ‘OrderTotal’</a:t>
            </a:r>
          </a:p>
          <a:p>
            <a:pPr algn="l"/>
            <a:r>
              <a:rPr lang="en-US" sz="2400" b="0" smtClean="0">
                <a:solidFill>
                  <a:schemeClr val="tx1">
                    <a:lumMod val="50000"/>
                  </a:schemeClr>
                </a:solidFill>
              </a:rPr>
              <a:t>from Sales.SalesOrderHeader</a:t>
            </a:r>
          </a:p>
          <a:p>
            <a:pPr algn="l"/>
            <a:r>
              <a:rPr lang="en-US" sz="2400" b="0" smtClean="0">
                <a:solidFill>
                  <a:schemeClr val="tx1">
                    <a:lumMod val="50000"/>
                  </a:schemeClr>
                </a:solidFill>
              </a:rPr>
              <a:t>group by datepart(yy, orderdate), datepart(mm, orderdate)</a:t>
            </a:r>
          </a:p>
          <a:p>
            <a:pPr algn="l"/>
            <a:r>
              <a:rPr lang="en-US" sz="2400" b="0" smtClean="0">
                <a:solidFill>
                  <a:schemeClr val="tx1">
                    <a:lumMod val="50000"/>
                  </a:schemeClr>
                </a:solidFill>
              </a:rPr>
              <a:t>--Xem view</a:t>
            </a:r>
          </a:p>
          <a:p>
            <a:pPr algn="l"/>
            <a:r>
              <a:rPr lang="en-US" sz="2400" b="0" smtClean="0">
                <a:solidFill>
                  <a:schemeClr val="tx1">
                    <a:lumMod val="50000"/>
                  </a:schemeClr>
                </a:solidFill>
              </a:rPr>
              <a:t>select t * from Sales.vw_OrderSummary</a:t>
            </a:r>
          </a:p>
          <a:p>
            <a:pPr algn="l"/>
            <a:r>
              <a:rPr lang="en-US" sz="2400" b="0" smtClean="0">
                <a:solidFill>
                  <a:schemeClr val="tx1">
                    <a:lumMod val="50000"/>
                  </a:schemeClr>
                </a:solidFill>
              </a:rPr>
              <a:t>select top 5 * from Sales.vw_OrderSummary</a:t>
            </a:r>
            <a:endParaRPr lang="en-US" sz="2400" b="0">
              <a:solidFill>
                <a:schemeClr val="tx1">
                  <a:lumMod val="50000"/>
                </a:schemeClr>
              </a:solidFill>
            </a:endParaRPr>
          </a:p>
        </p:txBody>
      </p:sp>
      <p:pic>
        <p:nvPicPr>
          <p:cNvPr id="6" name="Picture 5"/>
          <p:cNvPicPr>
            <a:picLocks noChangeAspect="1"/>
          </p:cNvPicPr>
          <p:nvPr/>
        </p:nvPicPr>
        <p:blipFill>
          <a:blip r:embed="rId2"/>
          <a:stretch>
            <a:fillRect/>
          </a:stretch>
        </p:blipFill>
        <p:spPr>
          <a:xfrm>
            <a:off x="5848350" y="5081397"/>
            <a:ext cx="3295650" cy="17430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0" y="10668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400" u="sng">
                <a:solidFill>
                  <a:schemeClr val="tx1"/>
                </a:solidFill>
                <a:latin typeface="Tahoma" panose="020B0604030504040204" pitchFamily="34" charset="0"/>
                <a:cs typeface="Courier New" panose="02070309020205020404" pitchFamily="49" charset="0"/>
              </a:rPr>
              <a:t>Ví dụ</a:t>
            </a:r>
            <a:endParaRPr lang="en-US" altLang="en-US" sz="2400" b="0">
              <a:solidFill>
                <a:schemeClr val="tx1"/>
              </a:solidFill>
              <a:latin typeface="Georgia" panose="02040502050405020303" pitchFamily="18" charset="0"/>
            </a:endParaRPr>
          </a:p>
        </p:txBody>
      </p:sp>
      <p:sp>
        <p:nvSpPr>
          <p:cNvPr id="11268" name="Rectangle 4"/>
          <p:cNvSpPr>
            <a:spLocks noGrp="1" noChangeArrowheads="1"/>
          </p:cNvSpPr>
          <p:nvPr>
            <p:ph type="title"/>
          </p:nvPr>
        </p:nvSpPr>
        <p:spPr>
          <a:xfrm>
            <a:off x="685800" y="0"/>
            <a:ext cx="8229600" cy="1139825"/>
          </a:xfrm>
        </p:spPr>
        <p:txBody>
          <a:bodyPr/>
          <a:lstStyle/>
          <a:p>
            <a:pPr eaLnBrk="1" hangingPunct="1"/>
            <a:r>
              <a:rPr lang="en-US" altLang="en-US" sz="4400" smtClean="0">
                <a:latin typeface="Times New Roman" panose="02020603050405020304" pitchFamily="18" charset="0"/>
              </a:rPr>
              <a:t>Tạo View</a:t>
            </a:r>
          </a:p>
        </p:txBody>
      </p:sp>
      <p:sp>
        <p:nvSpPr>
          <p:cNvPr id="7" name="Text Placeholder 2"/>
          <p:cNvSpPr txBox="1">
            <a:spLocks/>
          </p:cNvSpPr>
          <p:nvPr/>
        </p:nvSpPr>
        <p:spPr bwMode="auto">
          <a:xfrm>
            <a:off x="304800" y="1676400"/>
            <a:ext cx="9069029" cy="281307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000" b="1"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l"/>
            <a:r>
              <a:rPr lang="en-US" sz="2800" smtClean="0"/>
              <a:t>--Xem view</a:t>
            </a:r>
          </a:p>
          <a:p>
            <a:pPr algn="l"/>
            <a:r>
              <a:rPr lang="en-US" sz="2800" smtClean="0"/>
              <a:t>select top 5 *</a:t>
            </a:r>
          </a:p>
          <a:p>
            <a:pPr algn="l"/>
            <a:r>
              <a:rPr lang="en-US" sz="2800" smtClean="0"/>
              <a:t>from Sales.vw_OrderSummary</a:t>
            </a:r>
          </a:p>
          <a:p>
            <a:pPr algn="l"/>
            <a:r>
              <a:rPr lang="en-US" sz="2800" smtClean="0"/>
              <a:t>where OrderYear &gt;= 2004</a:t>
            </a:r>
          </a:p>
          <a:p>
            <a:pPr algn="l"/>
            <a:r>
              <a:rPr lang="en-US" sz="2800" smtClean="0"/>
              <a:t>order by OrderYear, OrderMonth</a:t>
            </a:r>
            <a:endParaRPr lang="en-US" sz="2800"/>
          </a:p>
        </p:txBody>
      </p:sp>
      <p:pic>
        <p:nvPicPr>
          <p:cNvPr id="8" name="Picture 7"/>
          <p:cNvPicPr>
            <a:picLocks noChangeAspect="1"/>
          </p:cNvPicPr>
          <p:nvPr/>
        </p:nvPicPr>
        <p:blipFill>
          <a:blip r:embed="rId2"/>
          <a:stretch>
            <a:fillRect/>
          </a:stretch>
        </p:blipFill>
        <p:spPr>
          <a:xfrm>
            <a:off x="3962400" y="4114800"/>
            <a:ext cx="5026132" cy="2427766"/>
          </a:xfrm>
          <a:prstGeom prst="rect">
            <a:avLst/>
          </a:prstGeom>
        </p:spPr>
      </p:pic>
    </p:spTree>
    <p:extLst>
      <p:ext uri="{BB962C8B-B14F-4D97-AF65-F5344CB8AC3E}">
        <p14:creationId xmlns:p14="http://schemas.microsoft.com/office/powerpoint/2010/main" val="428551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additive="base">
                                        <p:cTn id="7" dur="500" fill="hold"/>
                                        <p:tgtEl>
                                          <p:spTgt spid="63491"/>
                                        </p:tgtEl>
                                        <p:attrNameLst>
                                          <p:attrName>ppt_x</p:attrName>
                                        </p:attrNameLst>
                                      </p:cBhvr>
                                      <p:tavLst>
                                        <p:tav tm="0">
                                          <p:val>
                                            <p:strVal val="0-#ppt_w/2"/>
                                          </p:val>
                                        </p:tav>
                                        <p:tav tm="100000">
                                          <p:val>
                                            <p:strVal val="#ppt_x"/>
                                          </p:val>
                                        </p:tav>
                                      </p:tavLst>
                                    </p:anim>
                                    <p:anim calcmode="lin" valueType="num">
                                      <p:cBhvr additive="base">
                                        <p:cTn id="8"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9600" y="0"/>
            <a:ext cx="8001000" cy="1071563"/>
          </a:xfrm>
        </p:spPr>
        <p:txBody>
          <a:bodyPr/>
          <a:lstStyle/>
          <a:p>
            <a:pPr eaLnBrk="1" hangingPunct="1"/>
            <a:r>
              <a:rPr lang="en-US" altLang="en-US" sz="4000" smtClean="0">
                <a:latin typeface="Times New Roman" panose="02020603050405020304" pitchFamily="18" charset="0"/>
                <a:cs typeface="Times New Roman" panose="02020603050405020304" pitchFamily="18" charset="0"/>
              </a:rPr>
              <a:t>Nguyên tắc tạo View</a:t>
            </a:r>
          </a:p>
        </p:txBody>
      </p:sp>
      <p:sp>
        <p:nvSpPr>
          <p:cNvPr id="64515" name="Rectangle 3"/>
          <p:cNvSpPr>
            <a:spLocks noGrp="1" noChangeArrowheads="1"/>
          </p:cNvSpPr>
          <p:nvPr>
            <p:ph type="body" idx="1"/>
          </p:nvPr>
        </p:nvSpPr>
        <p:spPr>
          <a:xfrm>
            <a:off x="457200" y="1108139"/>
            <a:ext cx="8077200" cy="4413250"/>
          </a:xfrm>
        </p:spPr>
        <p:txBody>
          <a:bodyPr/>
          <a:lstStyle/>
          <a:p>
            <a:pPr marL="346075" indent="-346075" algn="just" eaLnBrk="1" hangingPunct="1">
              <a:buClr>
                <a:schemeClr val="hlink"/>
              </a:buClr>
            </a:pPr>
            <a:r>
              <a:rPr lang="en-US" altLang="en-US" sz="2400" smtClean="0">
                <a:solidFill>
                  <a:schemeClr val="accent1"/>
                </a:solidFill>
              </a:rPr>
              <a:t>Tên khung nhìn, tên cột trong View và bảng phải tuân theo qui tắc định danh.</a:t>
            </a:r>
          </a:p>
          <a:p>
            <a:pPr marL="346075" indent="-346075" algn="just" eaLnBrk="1" hangingPunct="1">
              <a:buClr>
                <a:schemeClr val="hlink"/>
              </a:buClr>
            </a:pPr>
            <a:r>
              <a:rPr lang="en-US" altLang="en-US" sz="2400" smtClean="0">
                <a:solidFill>
                  <a:schemeClr val="accent1"/>
                </a:solidFill>
              </a:rPr>
              <a:t>Không thể qui định ràng buộc và tạo chỉ mục cho khung nhìn.</a:t>
            </a:r>
          </a:p>
          <a:p>
            <a:pPr marL="346075" indent="-346075" algn="just" eaLnBrk="1" hangingPunct="1">
              <a:buClr>
                <a:schemeClr val="hlink"/>
              </a:buClr>
            </a:pPr>
            <a:r>
              <a:rPr lang="en-US" altLang="en-US" sz="2400" smtClean="0">
                <a:solidFill>
                  <a:schemeClr val="accent1"/>
                </a:solidFill>
              </a:rPr>
              <a:t>Câu lệnh SELECT với mệnh đề COMPUTE ... BY không được sử dụng để định nghĩa khung nhìn. </a:t>
            </a:r>
          </a:p>
          <a:p>
            <a:pPr marL="346075" indent="-346075" algn="just" eaLnBrk="1" hangingPunct="1">
              <a:buClr>
                <a:schemeClr val="hlink"/>
              </a:buClr>
            </a:pPr>
            <a:r>
              <a:rPr lang="en-US" altLang="en-US" sz="2400" smtClean="0">
                <a:solidFill>
                  <a:schemeClr val="accent1"/>
                </a:solidFill>
              </a:rPr>
              <a:t>Phải đặt tên cho các cột của khung nhìn trong các trường hợp sau:</a:t>
            </a:r>
          </a:p>
          <a:p>
            <a:pPr marL="803275" lvl="1" indent="-342900" algn="just" eaLnBrk="1" hangingPunct="1">
              <a:buClr>
                <a:schemeClr val="accent1"/>
              </a:buClr>
            </a:pPr>
            <a:r>
              <a:rPr lang="en-US" altLang="en-US" sz="2400" smtClean="0"/>
              <a:t>Trong kết quả của câu lệnh SELECT có ít nhất một cột được sinh ra bởi một biểu thức và cột đó không được đặt tiêu đề. </a:t>
            </a:r>
          </a:p>
          <a:p>
            <a:pPr marL="803275" lvl="1" indent="-342900" algn="just" eaLnBrk="1" hangingPunct="1">
              <a:buClr>
                <a:schemeClr val="accent1"/>
              </a:buClr>
            </a:pPr>
            <a:r>
              <a:rPr lang="en-US" altLang="en-US" sz="2400" smtClean="0"/>
              <a:t>Tồn tại hai cột trong kết quả của câu lệnh SELECT có cùng tiêu đề cột.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dissolve">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dissolve">
                                      <p:cBhvr>
                                        <p:cTn id="12" dur="500"/>
                                        <p:tgtEl>
                                          <p:spTgt spid="645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dissolve">
                                      <p:cBhvr>
                                        <p:cTn id="17" dur="500"/>
                                        <p:tgtEl>
                                          <p:spTgt spid="645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4515">
                                            <p:txEl>
                                              <p:pRg st="3" end="3"/>
                                            </p:txEl>
                                          </p:spTgt>
                                        </p:tgtEl>
                                        <p:attrNameLst>
                                          <p:attrName>style.visibility</p:attrName>
                                        </p:attrNameLst>
                                      </p:cBhvr>
                                      <p:to>
                                        <p:strVal val="visible"/>
                                      </p:to>
                                    </p:set>
                                    <p:animEffect transition="in" filter="dissolve">
                                      <p:cBhvr>
                                        <p:cTn id="22" dur="500"/>
                                        <p:tgtEl>
                                          <p:spTgt spid="64515">
                                            <p:txEl>
                                              <p:pRg st="3" end="3"/>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4515">
                                            <p:txEl>
                                              <p:pRg st="4" end="4"/>
                                            </p:txEl>
                                          </p:spTgt>
                                        </p:tgtEl>
                                        <p:attrNameLst>
                                          <p:attrName>style.visibility</p:attrName>
                                        </p:attrNameLst>
                                      </p:cBhvr>
                                      <p:to>
                                        <p:strVal val="visible"/>
                                      </p:to>
                                    </p:set>
                                    <p:animEffect transition="in" filter="dissolve">
                                      <p:cBhvr>
                                        <p:cTn id="25" dur="500"/>
                                        <p:tgtEl>
                                          <p:spTgt spid="64515">
                                            <p:txEl>
                                              <p:pRg st="4" end="4"/>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4515">
                                            <p:txEl>
                                              <p:pRg st="5" end="5"/>
                                            </p:txEl>
                                          </p:spTgt>
                                        </p:tgtEl>
                                        <p:attrNameLst>
                                          <p:attrName>style.visibility</p:attrName>
                                        </p:attrNameLst>
                                      </p:cBhvr>
                                      <p:to>
                                        <p:strVal val="visible"/>
                                      </p:to>
                                    </p:set>
                                    <p:animEffect transition="in" filter="dissolve">
                                      <p:cBhvr>
                                        <p:cTn id="28" dur="500"/>
                                        <p:tgtEl>
                                          <p:spTgt spid="64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8001000" cy="1071563"/>
          </a:xfrm>
        </p:spPr>
        <p:txBody>
          <a:bodyPr/>
          <a:lstStyle/>
          <a:p>
            <a:pPr eaLnBrk="1" hangingPunct="1"/>
            <a:r>
              <a:rPr lang="en-US" altLang="en-US" sz="4000" smtClean="0">
                <a:latin typeface="Times New Roman" panose="02020603050405020304" pitchFamily="18" charset="0"/>
                <a:cs typeface="Times New Roman" panose="02020603050405020304" pitchFamily="18" charset="0"/>
              </a:rPr>
              <a:t>Nguyên tắc tạo View</a:t>
            </a:r>
          </a:p>
        </p:txBody>
      </p:sp>
      <p:sp>
        <p:nvSpPr>
          <p:cNvPr id="65539"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smtClean="0">
                <a:solidFill>
                  <a:schemeClr val="accent1"/>
                </a:solidFill>
                <a:latin typeface="Arial" charset="0"/>
              </a:rPr>
              <a:t>Ví</a:t>
            </a:r>
            <a:r>
              <a:rPr lang="en-US" sz="2400" dirty="0" smtClean="0">
                <a:solidFill>
                  <a:schemeClr val="accent1"/>
                </a:solidFill>
                <a:latin typeface="Arial" charset="0"/>
              </a:rPr>
              <a:t> </a:t>
            </a:r>
            <a:r>
              <a:rPr lang="en-US" sz="2400" dirty="0" err="1" smtClean="0">
                <a:solidFill>
                  <a:schemeClr val="accent1"/>
                </a:solidFill>
                <a:latin typeface="Arial" charset="0"/>
              </a:rPr>
              <a:t>dụ</a:t>
            </a:r>
            <a:r>
              <a:rPr lang="en-US" sz="2400" dirty="0" smtClean="0">
                <a:solidFill>
                  <a:schemeClr val="accent1"/>
                </a:solidFill>
                <a:latin typeface="Arial" charset="0"/>
              </a:rPr>
              <a:t> 1:</a:t>
            </a:r>
          </a:p>
          <a:p>
            <a:pPr marL="0" indent="0" eaLnBrk="1" hangingPunct="1">
              <a:buFont typeface="Wingdings" panose="05000000000000000000" pitchFamily="2" charset="2"/>
              <a:buNone/>
              <a:defRPr/>
            </a:pPr>
            <a:r>
              <a:rPr lang="en-US" sz="2400" dirty="0" smtClean="0"/>
              <a:t>CREATE </a:t>
            </a:r>
            <a:r>
              <a:rPr lang="en-US" sz="2400" dirty="0"/>
              <a:t>VIEW </a:t>
            </a:r>
            <a:r>
              <a:rPr lang="en-US" sz="2400" dirty="0" err="1"/>
              <a:t>dsnv</a:t>
            </a:r>
            <a:r>
              <a:rPr lang="en-US" sz="2400" dirty="0"/>
              <a:t> AS </a:t>
            </a:r>
          </a:p>
          <a:p>
            <a:pPr marL="0" indent="0" eaLnBrk="1" hangingPunct="1">
              <a:buFont typeface="Wingdings" panose="05000000000000000000" pitchFamily="2" charset="2"/>
              <a:buNone/>
              <a:defRPr/>
            </a:pPr>
            <a:r>
              <a:rPr lang="en-US" sz="2400" dirty="0" smtClean="0"/>
              <a:t>	SELECT </a:t>
            </a:r>
            <a:r>
              <a:rPr lang="en-US" sz="2400" dirty="0" err="1"/>
              <a:t>Employees.EmployeeID,FirstName</a:t>
            </a:r>
            <a:r>
              <a:rPr lang="en-US" sz="2400" dirty="0"/>
              <a:t>+' </a:t>
            </a:r>
            <a:r>
              <a:rPr lang="en-US" sz="2400" dirty="0" smtClean="0"/>
              <a:t>			'+</a:t>
            </a:r>
            <a:r>
              <a:rPr lang="en-US" sz="2400" dirty="0" err="1"/>
              <a:t>LastName</a:t>
            </a:r>
            <a:r>
              <a:rPr lang="en-US" sz="2400" dirty="0"/>
              <a:t> AS HOTEN, </a:t>
            </a:r>
            <a:r>
              <a:rPr lang="en-US" sz="2400" dirty="0" smtClean="0"/>
              <a:t>		DATEDIFF(</a:t>
            </a:r>
            <a:r>
              <a:rPr lang="en-US" sz="2400" dirty="0" err="1" smtClean="0"/>
              <a:t>YY,birthdate,GETDATE</a:t>
            </a:r>
            <a:r>
              <a:rPr lang="en-US" sz="2400" dirty="0"/>
              <a:t>()) AS </a:t>
            </a:r>
            <a:r>
              <a:rPr lang="en-US" sz="2400" dirty="0" err="1"/>
              <a:t>tuoi</a:t>
            </a:r>
            <a:r>
              <a:rPr lang="en-US" sz="2400" dirty="0"/>
              <a:t>  </a:t>
            </a:r>
          </a:p>
          <a:p>
            <a:pPr marL="0" indent="0" eaLnBrk="1" hangingPunct="1">
              <a:buFont typeface="Wingdings" panose="05000000000000000000" pitchFamily="2" charset="2"/>
              <a:buNone/>
              <a:defRPr/>
            </a:pPr>
            <a:r>
              <a:rPr lang="en-US" sz="2400" dirty="0" smtClean="0"/>
              <a:t>	FROM </a:t>
            </a:r>
            <a:r>
              <a:rPr lang="en-US" sz="2400"/>
              <a:t>Employees</a:t>
            </a:r>
            <a:r>
              <a:rPr lang="en-US" sz="2400" smtClean="0">
                <a:solidFill>
                  <a:schemeClr val="accent1"/>
                </a:solidFill>
                <a:latin typeface="Arial" charset="0"/>
              </a:rPr>
              <a:t> </a:t>
            </a:r>
          </a:p>
          <a:p>
            <a:pPr marL="0" indent="0" eaLnBrk="1" hangingPunct="1">
              <a:buFont typeface="Wingdings" panose="05000000000000000000" pitchFamily="2" charset="2"/>
              <a:buNone/>
              <a:defRPr/>
            </a:pPr>
            <a:r>
              <a:rPr lang="en-US" sz="2400" smtClean="0">
                <a:solidFill>
                  <a:schemeClr val="accent1"/>
                </a:solidFill>
                <a:latin typeface="Arial" charset="0"/>
              </a:rPr>
              <a:t>Select * from dsnv</a:t>
            </a:r>
            <a:endParaRPr lang="en-US" sz="2400" dirty="0" smtClean="0">
              <a:solidFill>
                <a:schemeClr val="accent1"/>
              </a:solidFill>
              <a:latin typeface="Arial" charset="0"/>
            </a:endParaRPr>
          </a:p>
          <a:p>
            <a:pPr marL="346075" indent="-346075" eaLnBrk="1" hangingPunct="1">
              <a:buClr>
                <a:schemeClr val="hlink"/>
              </a:buClr>
              <a:defRPr/>
            </a:pPr>
            <a:endParaRPr lang="en-US" sz="2400" dirty="0" smtClean="0">
              <a:solidFill>
                <a:schemeClr val="accent1"/>
              </a:solidFill>
              <a:latin typeface="Arial" charset="0"/>
            </a:endParaRPr>
          </a:p>
        </p:txBody>
      </p:sp>
      <p:pic>
        <p:nvPicPr>
          <p:cNvPr id="1331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3657600"/>
            <a:ext cx="373380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dissolve">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dissolve">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dissolve">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dissolve">
                                      <p:cBhvr>
                                        <p:cTn id="22" dur="500"/>
                                        <p:tgtEl>
                                          <p:spTgt spid="655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dissolve">
                                      <p:cBhvr>
                                        <p:cTn id="2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001000" cy="1071563"/>
          </a:xfrm>
        </p:spPr>
        <p:txBody>
          <a:bodyPr/>
          <a:lstStyle/>
          <a:p>
            <a:pPr eaLnBrk="1" hangingPunct="1"/>
            <a:r>
              <a:rPr lang="en-US" altLang="en-US" sz="3700" smtClean="0">
                <a:latin typeface="Times New Roman" panose="02020603050405020304" pitchFamily="18" charset="0"/>
                <a:cs typeface="Times New Roman" panose="02020603050405020304" pitchFamily="18" charset="0"/>
              </a:rPr>
              <a:t>Nguyên tắc tạo View</a:t>
            </a:r>
          </a:p>
        </p:txBody>
      </p:sp>
      <p:sp>
        <p:nvSpPr>
          <p:cNvPr id="67587"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smtClean="0">
                <a:solidFill>
                  <a:schemeClr val="accent1"/>
                </a:solidFill>
                <a:latin typeface="Arial" charset="0"/>
              </a:rPr>
              <a:t>Ví</a:t>
            </a:r>
            <a:r>
              <a:rPr lang="en-US" sz="2400" dirty="0" smtClean="0">
                <a:solidFill>
                  <a:schemeClr val="accent1"/>
                </a:solidFill>
                <a:latin typeface="Arial" charset="0"/>
              </a:rPr>
              <a:t> </a:t>
            </a:r>
            <a:r>
              <a:rPr lang="en-US" sz="2400" dirty="0" err="1" smtClean="0">
                <a:solidFill>
                  <a:schemeClr val="accent1"/>
                </a:solidFill>
                <a:latin typeface="Arial" charset="0"/>
              </a:rPr>
              <a:t>dụ</a:t>
            </a:r>
            <a:r>
              <a:rPr lang="en-US" sz="2400" dirty="0" smtClean="0">
                <a:solidFill>
                  <a:schemeClr val="accent1"/>
                </a:solidFill>
                <a:latin typeface="Arial" charset="0"/>
              </a:rPr>
              <a:t> 3:</a:t>
            </a:r>
          </a:p>
          <a:p>
            <a:pPr marL="346075" indent="-346075" eaLnBrk="1" hangingPunct="1">
              <a:buClr>
                <a:schemeClr val="hlink"/>
              </a:buClr>
              <a:buFont typeface="Wingdings" panose="05000000000000000000" pitchFamily="2" charset="2"/>
              <a:buNone/>
              <a:defRPr/>
            </a:pPr>
            <a:r>
              <a:rPr lang="en-US" sz="2400" smtClean="0">
                <a:solidFill>
                  <a:schemeClr val="accent1"/>
                </a:solidFill>
                <a:latin typeface="Arial" charset="0"/>
              </a:rPr>
              <a:t>	</a:t>
            </a:r>
            <a:endParaRPr lang="en-US" sz="2400" dirty="0" smtClean="0">
              <a:solidFill>
                <a:schemeClr val="accent1"/>
              </a:solidFill>
              <a:latin typeface="Arial" charset="0"/>
            </a:endParaRPr>
          </a:p>
        </p:txBody>
      </p:sp>
      <p:sp>
        <p:nvSpPr>
          <p:cNvPr id="5" name="Rectangle 3"/>
          <p:cNvSpPr txBox="1">
            <a:spLocks noChangeArrowheads="1"/>
          </p:cNvSpPr>
          <p:nvPr/>
        </p:nvSpPr>
        <p:spPr>
          <a:xfrm>
            <a:off x="381000" y="1600200"/>
            <a:ext cx="8077200" cy="4413250"/>
          </a:xfrm>
          <a:prstGeom prst="rect">
            <a:avLst/>
          </a:prstGeom>
        </p:spPr>
        <p:txBody>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t>CREATE VIEW HumanResources.DSPerson AS </a:t>
            </a:r>
          </a:p>
          <a:p>
            <a:pPr marL="0" indent="0">
              <a:buNone/>
            </a:pPr>
            <a:r>
              <a:rPr lang="en-US" sz="2400"/>
              <a:t>	SELECT BusinessEntityID,NationalIDNumber+' '+JobTitle AS 'National_Job',</a:t>
            </a:r>
          </a:p>
          <a:p>
            <a:pPr marL="0" indent="0">
              <a:buNone/>
            </a:pPr>
            <a:r>
              <a:rPr lang="en-US" sz="2400"/>
              <a:t>	DATEDIFF(YY,birthdate,GETDATE()) AS AGE  </a:t>
            </a:r>
          </a:p>
          <a:p>
            <a:pPr marL="0" indent="0">
              <a:buNone/>
            </a:pPr>
            <a:r>
              <a:rPr lang="en-US" sz="2400"/>
              <a:t>	FROM HumanResources.Employee </a:t>
            </a:r>
          </a:p>
          <a:p>
            <a:pPr marL="0" indent="0">
              <a:buNone/>
            </a:pPr>
            <a:r>
              <a:rPr lang="en-US" sz="2400" smtClean="0"/>
              <a:t>--Xem view </a:t>
            </a:r>
            <a:endParaRPr lang="en-US" sz="2400"/>
          </a:p>
          <a:p>
            <a:pPr marL="0" indent="0">
              <a:buNone/>
            </a:pPr>
            <a:r>
              <a:rPr lang="en-US" sz="2400"/>
              <a:t>select * from </a:t>
            </a:r>
            <a:r>
              <a:rPr lang="en-US" sz="2400" smtClean="0"/>
              <a:t>HumanResources.DSPerson</a:t>
            </a:r>
          </a:p>
          <a:p>
            <a:pPr marL="0" indent="0">
              <a:buNone/>
            </a:pPr>
            <a:r>
              <a:rPr lang="en-US" sz="2400" smtClean="0">
                <a:solidFill>
                  <a:schemeClr val="accent1"/>
                </a:solidFill>
                <a:latin typeface="Arial" charset="0"/>
              </a:rPr>
              <a:t>--Xem mã code</a:t>
            </a:r>
          </a:p>
          <a:p>
            <a:pPr marL="0" indent="0">
              <a:buNone/>
            </a:pPr>
            <a:r>
              <a:rPr lang="en-US" sz="2400"/>
              <a:t>sp_helptext 'HumanResources.DSPerson1'</a:t>
            </a:r>
            <a:endParaRPr lang="en-US" sz="2400" dirty="0">
              <a:solidFill>
                <a:schemeClr val="accent1"/>
              </a:solidFill>
              <a:latin typeface="Arial" charset="0"/>
            </a:endParaRPr>
          </a:p>
        </p:txBody>
      </p:sp>
      <p:pic>
        <p:nvPicPr>
          <p:cNvPr id="6" name="Picture 5"/>
          <p:cNvPicPr>
            <a:picLocks noChangeAspect="1"/>
          </p:cNvPicPr>
          <p:nvPr/>
        </p:nvPicPr>
        <p:blipFill>
          <a:blip r:embed="rId4"/>
          <a:stretch>
            <a:fillRect/>
          </a:stretch>
        </p:blipFill>
        <p:spPr>
          <a:xfrm>
            <a:off x="4905375" y="5257800"/>
            <a:ext cx="4238625" cy="14954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dissolv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dissolv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dissolv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dissolv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dissolv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dissolv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dissolve">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dissolve">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0"/>
            <a:ext cx="8001000" cy="1071563"/>
          </a:xfrm>
        </p:spPr>
        <p:txBody>
          <a:bodyPr/>
          <a:lstStyle/>
          <a:p>
            <a:pPr eaLnBrk="1" hangingPunct="1"/>
            <a:r>
              <a:rPr lang="en-US" altLang="en-US" sz="3700" smtClean="0">
                <a:latin typeface="Times New Roman" panose="02020603050405020304" pitchFamily="18" charset="0"/>
                <a:cs typeface="Times New Roman" panose="02020603050405020304" pitchFamily="18" charset="0"/>
              </a:rPr>
              <a:t>Nguyên tắc tạo View</a:t>
            </a:r>
          </a:p>
        </p:txBody>
      </p:sp>
      <p:sp>
        <p:nvSpPr>
          <p:cNvPr id="67587" name="Rectangle 3"/>
          <p:cNvSpPr>
            <a:spLocks noGrp="1" noChangeArrowheads="1"/>
          </p:cNvSpPr>
          <p:nvPr>
            <p:ph type="body" idx="1"/>
          </p:nvPr>
        </p:nvSpPr>
        <p:spPr>
          <a:xfrm>
            <a:off x="609600" y="1076325"/>
            <a:ext cx="8077200" cy="4413250"/>
          </a:xfrm>
        </p:spPr>
        <p:txBody>
          <a:bodyPr/>
          <a:lstStyle/>
          <a:p>
            <a:pPr marL="346075" indent="-346075" eaLnBrk="1" hangingPunct="1">
              <a:buClr>
                <a:schemeClr val="hlink"/>
              </a:buClr>
              <a:defRPr/>
            </a:pPr>
            <a:r>
              <a:rPr lang="en-US" sz="2400" dirty="0" err="1" smtClean="0">
                <a:solidFill>
                  <a:schemeClr val="accent1"/>
                </a:solidFill>
                <a:latin typeface="Arial" charset="0"/>
              </a:rPr>
              <a:t>Ví</a:t>
            </a:r>
            <a:r>
              <a:rPr lang="en-US" sz="2400" dirty="0" smtClean="0">
                <a:solidFill>
                  <a:schemeClr val="accent1"/>
                </a:solidFill>
                <a:latin typeface="Arial" charset="0"/>
              </a:rPr>
              <a:t> </a:t>
            </a:r>
            <a:r>
              <a:rPr lang="en-US" sz="2400" dirty="0" err="1" smtClean="0">
                <a:solidFill>
                  <a:schemeClr val="accent1"/>
                </a:solidFill>
                <a:latin typeface="Arial" charset="0"/>
              </a:rPr>
              <a:t>dụ</a:t>
            </a:r>
            <a:r>
              <a:rPr lang="en-US" sz="2400" dirty="0" smtClean="0">
                <a:solidFill>
                  <a:schemeClr val="accent1"/>
                </a:solidFill>
                <a:latin typeface="Arial" charset="0"/>
              </a:rPr>
              <a:t> 3:</a:t>
            </a:r>
          </a:p>
          <a:p>
            <a:pPr marL="346075" indent="-346075" eaLnBrk="1" hangingPunct="1">
              <a:buClr>
                <a:schemeClr val="hlink"/>
              </a:buClr>
              <a:buFont typeface="Wingdings" panose="05000000000000000000" pitchFamily="2" charset="2"/>
              <a:buNone/>
              <a:defRPr/>
            </a:pPr>
            <a:r>
              <a:rPr lang="en-US" sz="2400" smtClean="0">
                <a:solidFill>
                  <a:schemeClr val="accent1"/>
                </a:solidFill>
                <a:latin typeface="Arial" charset="0"/>
              </a:rPr>
              <a:t>	</a:t>
            </a:r>
            <a:endParaRPr lang="en-US" sz="2400" dirty="0" smtClean="0">
              <a:solidFill>
                <a:schemeClr val="accent1"/>
              </a:solidFill>
              <a:latin typeface="Arial" charset="0"/>
            </a:endParaRPr>
          </a:p>
        </p:txBody>
      </p:sp>
      <p:sp>
        <p:nvSpPr>
          <p:cNvPr id="5" name="Rectangle 3"/>
          <p:cNvSpPr txBox="1">
            <a:spLocks noChangeArrowheads="1"/>
          </p:cNvSpPr>
          <p:nvPr/>
        </p:nvSpPr>
        <p:spPr>
          <a:xfrm>
            <a:off x="381000" y="1600200"/>
            <a:ext cx="8077200" cy="4413250"/>
          </a:xfrm>
          <a:prstGeom prst="rect">
            <a:avLst/>
          </a:prstGeom>
        </p:spPr>
        <p:txBody>
          <a:bodyPr/>
          <a:lstStyle>
            <a:lvl1pPr marL="396875" indent="-396875" algn="l" defTabSz="914363" rtl="0" eaLnBrk="1" latinLnBrk="0" hangingPunct="1">
              <a:lnSpc>
                <a:spcPct val="90000"/>
              </a:lnSpc>
              <a:spcBef>
                <a:spcPct val="20000"/>
              </a:spcBef>
              <a:buFontTx/>
              <a:buBlip>
                <a:blip r:embed="rId2"/>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3"/>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3"/>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a:t>CREATE VIEW HumanResources.DSPerson </a:t>
            </a:r>
            <a:endParaRPr lang="en-US" sz="2400" smtClean="0"/>
          </a:p>
          <a:p>
            <a:pPr marL="0" lvl="1" indent="0">
              <a:buNone/>
            </a:pPr>
            <a:r>
              <a:rPr lang="en-US" altLang="en-US" sz="2400" b="1">
                <a:solidFill>
                  <a:srgbClr val="FF0000"/>
                </a:solidFill>
                <a:cs typeface="Times New Roman" panose="02020603050405020304" pitchFamily="18" charset="0"/>
              </a:rPr>
              <a:t>WITH ENCRYPTION</a:t>
            </a:r>
          </a:p>
          <a:p>
            <a:pPr marL="0" indent="0">
              <a:buNone/>
            </a:pPr>
            <a:r>
              <a:rPr lang="en-US" sz="2400" smtClean="0"/>
              <a:t>AS </a:t>
            </a:r>
            <a:endParaRPr lang="en-US" sz="2400"/>
          </a:p>
          <a:p>
            <a:pPr marL="0" indent="0">
              <a:buNone/>
            </a:pPr>
            <a:r>
              <a:rPr lang="en-US" sz="2400"/>
              <a:t>	SELECT BusinessEntityID,NationalIDNumber+' '+JobTitle AS 'National_Job',</a:t>
            </a:r>
          </a:p>
          <a:p>
            <a:pPr marL="0" indent="0">
              <a:buNone/>
            </a:pPr>
            <a:r>
              <a:rPr lang="en-US" sz="2400"/>
              <a:t>	DATEDIFF(YY,birthdate,GETDATE()) AS AGE  </a:t>
            </a:r>
          </a:p>
          <a:p>
            <a:pPr marL="0" indent="0">
              <a:buNone/>
            </a:pPr>
            <a:r>
              <a:rPr lang="en-US" sz="2400"/>
              <a:t>	FROM HumanResources.Employee </a:t>
            </a:r>
          </a:p>
          <a:p>
            <a:pPr marL="0" indent="0">
              <a:buNone/>
            </a:pPr>
            <a:r>
              <a:rPr lang="en-US" sz="2400" smtClean="0"/>
              <a:t>--Xem view </a:t>
            </a:r>
            <a:endParaRPr lang="en-US" sz="2400"/>
          </a:p>
          <a:p>
            <a:pPr marL="0" indent="0">
              <a:buNone/>
            </a:pPr>
            <a:r>
              <a:rPr lang="en-US" sz="2400"/>
              <a:t>select * from </a:t>
            </a:r>
            <a:r>
              <a:rPr lang="en-US" sz="2400" smtClean="0"/>
              <a:t>HumanResources.DSPerson</a:t>
            </a:r>
          </a:p>
          <a:p>
            <a:pPr marL="0" indent="0">
              <a:buNone/>
            </a:pPr>
            <a:r>
              <a:rPr lang="en-US" sz="2400" smtClean="0">
                <a:solidFill>
                  <a:schemeClr val="accent1"/>
                </a:solidFill>
                <a:latin typeface="Arial" charset="0"/>
              </a:rPr>
              <a:t>--Xem mã code</a:t>
            </a:r>
          </a:p>
          <a:p>
            <a:pPr marL="0" indent="0">
              <a:buNone/>
            </a:pPr>
            <a:r>
              <a:rPr lang="en-US" sz="2400"/>
              <a:t>sp_helptext 'HumanResources.DSPerson1'</a:t>
            </a:r>
            <a:endParaRPr lang="en-US" sz="2400" dirty="0">
              <a:solidFill>
                <a:schemeClr val="accent1"/>
              </a:solidFill>
              <a:latin typeface="Arial" charset="0"/>
            </a:endParaRPr>
          </a:p>
        </p:txBody>
      </p:sp>
      <p:pic>
        <p:nvPicPr>
          <p:cNvPr id="6" name="Picture 5"/>
          <p:cNvPicPr>
            <a:picLocks noChangeAspect="1"/>
          </p:cNvPicPr>
          <p:nvPr/>
        </p:nvPicPr>
        <p:blipFill>
          <a:blip r:embed="rId4"/>
          <a:stretch>
            <a:fillRect/>
          </a:stretch>
        </p:blipFill>
        <p:spPr>
          <a:xfrm>
            <a:off x="6248400" y="5731631"/>
            <a:ext cx="2895600" cy="1021594"/>
          </a:xfrm>
          <a:prstGeom prst="rect">
            <a:avLst/>
          </a:prstGeom>
        </p:spPr>
      </p:pic>
    </p:spTree>
    <p:extLst>
      <p:ext uri="{BB962C8B-B14F-4D97-AF65-F5344CB8AC3E}">
        <p14:creationId xmlns:p14="http://schemas.microsoft.com/office/powerpoint/2010/main" val="38537637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dissolve">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7587">
                                            <p:txEl>
                                              <p:pRg st="1" end="1"/>
                                            </p:txEl>
                                          </p:spTgt>
                                        </p:tgtEl>
                                        <p:attrNameLst>
                                          <p:attrName>style.visibility</p:attrName>
                                        </p:attrNameLst>
                                      </p:cBhvr>
                                      <p:to>
                                        <p:strVal val="visible"/>
                                      </p:to>
                                    </p:set>
                                    <p:animEffect transition="in" filter="dissolve">
                                      <p:cBhvr>
                                        <p:cTn id="12" dur="500"/>
                                        <p:tgtEl>
                                          <p:spTgt spid="675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dissolve">
                                      <p:cBhvr>
                                        <p:cTn id="17" dur="500"/>
                                        <p:tgtEl>
                                          <p:spTgt spid="5">
                                            <p:txEl>
                                              <p:pRg st="0" end="0"/>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dissolve">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dissolve">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5">
                                            <p:txEl>
                                              <p:pRg st="3" end="3"/>
                                            </p:txEl>
                                          </p:spTgt>
                                        </p:tgtEl>
                                        <p:attrNameLst>
                                          <p:attrName>style.visibility</p:attrName>
                                        </p:attrNameLst>
                                      </p:cBhvr>
                                      <p:to>
                                        <p:strVal val="visible"/>
                                      </p:to>
                                    </p:set>
                                    <p:animEffect transition="in" filter="dissolve">
                                      <p:cBhvr>
                                        <p:cTn id="30" dur="500"/>
                                        <p:tgtEl>
                                          <p:spTgt spid="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Effect transition="in" filter="dissolve">
                                      <p:cBhvr>
                                        <p:cTn id="35" dur="500"/>
                                        <p:tgtEl>
                                          <p:spTgt spid="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5">
                                            <p:txEl>
                                              <p:pRg st="5" end="5"/>
                                            </p:txEl>
                                          </p:spTgt>
                                        </p:tgtEl>
                                        <p:attrNameLst>
                                          <p:attrName>style.visibility</p:attrName>
                                        </p:attrNameLst>
                                      </p:cBhvr>
                                      <p:to>
                                        <p:strVal val="visible"/>
                                      </p:to>
                                    </p:set>
                                    <p:animEffect transition="in" filter="dissolve">
                                      <p:cBhvr>
                                        <p:cTn id="40" dur="500"/>
                                        <p:tgtEl>
                                          <p:spTgt spid="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dissolve">
                                      <p:cBhvr>
                                        <p:cTn id="45" dur="500"/>
                                        <p:tgtEl>
                                          <p:spTgt spid="5">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
                                            <p:txEl>
                                              <p:pRg st="7" end="7"/>
                                            </p:txEl>
                                          </p:spTgt>
                                        </p:tgtEl>
                                        <p:attrNameLst>
                                          <p:attrName>style.visibility</p:attrName>
                                        </p:attrNameLst>
                                      </p:cBhvr>
                                      <p:to>
                                        <p:strVal val="visible"/>
                                      </p:to>
                                    </p:set>
                                    <p:animEffect transition="in" filter="dissolve">
                                      <p:cBhvr>
                                        <p:cTn id="50" dur="500"/>
                                        <p:tgtEl>
                                          <p:spTgt spid="5">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Effect transition="in" filter="dissolve">
                                      <p:cBhvr>
                                        <p:cTn id="55" dur="500"/>
                                        <p:tgtEl>
                                          <p:spTgt spid="5">
                                            <p:txEl>
                                              <p:pRg st="8" end="8"/>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5">
                                            <p:txEl>
                                              <p:pRg st="9" end="9"/>
                                            </p:txEl>
                                          </p:spTgt>
                                        </p:tgtEl>
                                        <p:attrNameLst>
                                          <p:attrName>style.visibility</p:attrName>
                                        </p:attrNameLst>
                                      </p:cBhvr>
                                      <p:to>
                                        <p:strVal val="visible"/>
                                      </p:to>
                                    </p:set>
                                    <p:animEffect transition="in" filter="dissolve">
                                      <p:cBhvr>
                                        <p:cTn id="6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8001000" cy="573088"/>
          </a:xfrm>
        </p:spPr>
        <p:txBody>
          <a:bodyPr/>
          <a:lstStyle/>
          <a:p>
            <a:pPr eaLnBrk="1" hangingPunct="1"/>
            <a:r>
              <a:rPr lang="en-US" altLang="en-US" smtClean="0">
                <a:cs typeface="Times New Roman" panose="02020603050405020304" pitchFamily="18" charset="0"/>
              </a:rPr>
              <a:t> Tạo View với </a:t>
            </a:r>
            <a:r>
              <a:rPr lang="en-US" altLang="en-US" i="1" smtClean="0">
                <a:cs typeface="Times New Roman" panose="02020603050405020304" pitchFamily="18" charset="0"/>
              </a:rPr>
              <a:t>SCHEMABINDING</a:t>
            </a:r>
            <a:endParaRPr lang="en-US" altLang="en-US" smtClean="0">
              <a:cs typeface="Times New Roman" panose="02020603050405020304" pitchFamily="18" charset="0"/>
            </a:endParaRPr>
          </a:p>
        </p:txBody>
      </p:sp>
      <p:sp>
        <p:nvSpPr>
          <p:cNvPr id="69635" name="Rectangle 3"/>
          <p:cNvSpPr>
            <a:spLocks noGrp="1" noChangeArrowheads="1"/>
          </p:cNvSpPr>
          <p:nvPr>
            <p:ph type="body" idx="1"/>
          </p:nvPr>
        </p:nvSpPr>
        <p:spPr>
          <a:xfrm>
            <a:off x="381000" y="990600"/>
            <a:ext cx="8458200" cy="5105400"/>
          </a:xfrm>
        </p:spPr>
        <p:txBody>
          <a:bodyPr/>
          <a:lstStyle/>
          <a:p>
            <a:pPr marL="346075" indent="-346075" algn="just" eaLnBrk="1" hangingPunct="1">
              <a:spcBef>
                <a:spcPct val="50000"/>
              </a:spcBef>
              <a:buClr>
                <a:schemeClr val="hlink"/>
              </a:buClr>
            </a:pPr>
            <a:r>
              <a:rPr lang="en-US" altLang="en-US" sz="2400" smtClean="0">
                <a:solidFill>
                  <a:schemeClr val="accent1"/>
                </a:solidFill>
                <a:cs typeface="Times New Roman" panose="02020603050405020304" pitchFamily="18" charset="0"/>
              </a:rPr>
              <a:t>With </a:t>
            </a:r>
            <a:r>
              <a:rPr lang="en-US" altLang="en-US" sz="2400" i="1" smtClean="0">
                <a:solidFill>
                  <a:schemeClr val="accent1"/>
                </a:solidFill>
                <a:cs typeface="Times New Roman" panose="02020603050405020304" pitchFamily="18" charset="0"/>
              </a:rPr>
              <a:t>SCHEMABINDING: </a:t>
            </a:r>
            <a:r>
              <a:rPr lang="en-US" altLang="en-US" sz="2400" smtClean="0">
                <a:solidFill>
                  <a:schemeClr val="accent1"/>
                </a:solidFill>
                <a:cs typeface="Times New Roman" panose="02020603050405020304" pitchFamily="18" charset="0"/>
              </a:rPr>
              <a:t>Kết view với một giản đồ. Khi SCHEMABINDING được chỉ định, câu lệnh Select phải chỉ rõ chủ quyền của c</a:t>
            </a:r>
            <a:r>
              <a:rPr lang="en-US" altLang="en-US" sz="2400" smtClean="0">
                <a:solidFill>
                  <a:schemeClr val="accent1"/>
                </a:solidFill>
                <a:latin typeface="Times New Roman" panose="02020603050405020304" pitchFamily="18" charset="0"/>
                <a:cs typeface="Times New Roman" panose="02020603050405020304" pitchFamily="18" charset="0"/>
              </a:rPr>
              <a:t>á</a:t>
            </a:r>
            <a:r>
              <a:rPr lang="en-US" altLang="en-US" sz="2400" smtClean="0">
                <a:solidFill>
                  <a:schemeClr val="accent1"/>
                </a:solidFill>
                <a:cs typeface="Times New Roman" panose="02020603050405020304" pitchFamily="18" charset="0"/>
              </a:rPr>
              <a:t>c bảng, c</a:t>
            </a:r>
            <a:r>
              <a:rPr lang="en-US" altLang="en-US" sz="2400" smtClean="0">
                <a:solidFill>
                  <a:schemeClr val="accent1"/>
                </a:solidFill>
                <a:latin typeface="Times New Roman" panose="02020603050405020304" pitchFamily="18" charset="0"/>
                <a:cs typeface="Times New Roman" panose="02020603050405020304" pitchFamily="18" charset="0"/>
              </a:rPr>
              <a:t>á</a:t>
            </a:r>
            <a:r>
              <a:rPr lang="en-US" altLang="en-US" sz="2400" smtClean="0">
                <a:solidFill>
                  <a:schemeClr val="accent1"/>
                </a:solidFill>
                <a:cs typeface="Times New Roman" panose="02020603050405020304" pitchFamily="18" charset="0"/>
              </a:rPr>
              <a:t>c view. C</a:t>
            </a:r>
            <a:r>
              <a:rPr lang="en-US" altLang="en-US" sz="2400" smtClean="0">
                <a:solidFill>
                  <a:schemeClr val="accent1"/>
                </a:solidFill>
                <a:latin typeface="Times New Roman" panose="02020603050405020304" pitchFamily="18" charset="0"/>
                <a:cs typeface="Times New Roman" panose="02020603050405020304" pitchFamily="18" charset="0"/>
              </a:rPr>
              <a:t>á</a:t>
            </a:r>
            <a:r>
              <a:rPr lang="en-US" altLang="en-US" sz="2400" smtClean="0">
                <a:solidFill>
                  <a:schemeClr val="accent1"/>
                </a:solidFill>
                <a:cs typeface="Times New Roman" panose="02020603050405020304" pitchFamily="18" charset="0"/>
              </a:rPr>
              <a:t>c h</a:t>
            </a:r>
            <a:r>
              <a:rPr lang="en-US" altLang="en-US" sz="2400" smtClean="0">
                <a:solidFill>
                  <a:schemeClr val="accent1"/>
                </a:solidFill>
                <a:latin typeface="Times New Roman" panose="02020603050405020304" pitchFamily="18" charset="0"/>
                <a:cs typeface="Times New Roman" panose="02020603050405020304" pitchFamily="18" charset="0"/>
              </a:rPr>
              <a:t>à</a:t>
            </a:r>
            <a:r>
              <a:rPr lang="en-US" altLang="en-US" sz="2400" smtClean="0">
                <a:solidFill>
                  <a:schemeClr val="accent1"/>
                </a:solidFill>
                <a:cs typeface="Times New Roman" panose="02020603050405020304" pitchFamily="18" charset="0"/>
              </a:rPr>
              <a:t>m được tham chiếu View hay bảng tham gia trong view được tạo với schema không thể x</a:t>
            </a:r>
            <a:r>
              <a:rPr lang="en-US" altLang="en-US" sz="2400" smtClean="0">
                <a:solidFill>
                  <a:schemeClr val="accent1"/>
                </a:solidFill>
                <a:latin typeface="Times New Roman" panose="02020603050405020304" pitchFamily="18" charset="0"/>
                <a:cs typeface="Times New Roman" panose="02020603050405020304" pitchFamily="18" charset="0"/>
              </a:rPr>
              <a:t>ó</a:t>
            </a:r>
            <a:r>
              <a:rPr lang="en-US" altLang="en-US" sz="2400" smtClean="0">
                <a:solidFill>
                  <a:schemeClr val="accent1"/>
                </a:solidFill>
                <a:cs typeface="Times New Roman" panose="02020603050405020304" pitchFamily="18" charset="0"/>
              </a:rPr>
              <a:t>a trừ phi View đ</a:t>
            </a:r>
            <a:r>
              <a:rPr lang="en-US" altLang="en-US" sz="2400" smtClean="0">
                <a:solidFill>
                  <a:schemeClr val="accent1"/>
                </a:solidFill>
                <a:latin typeface="Times New Roman" panose="02020603050405020304" pitchFamily="18" charset="0"/>
                <a:cs typeface="Times New Roman" panose="02020603050405020304" pitchFamily="18" charset="0"/>
              </a:rPr>
              <a:t>ó</a:t>
            </a:r>
            <a:r>
              <a:rPr lang="en-US" altLang="en-US" sz="2400" smtClean="0">
                <a:solidFill>
                  <a:schemeClr val="accent1"/>
                </a:solidFill>
                <a:cs typeface="Times New Roman" panose="02020603050405020304" pitchFamily="18" charset="0"/>
              </a:rPr>
              <a:t> bị x</a:t>
            </a:r>
            <a:r>
              <a:rPr lang="en-US" altLang="en-US" sz="2400" smtClean="0">
                <a:solidFill>
                  <a:schemeClr val="accent1"/>
                </a:solidFill>
                <a:latin typeface="Times New Roman" panose="02020603050405020304" pitchFamily="18" charset="0"/>
                <a:cs typeface="Times New Roman" panose="02020603050405020304" pitchFamily="18" charset="0"/>
              </a:rPr>
              <a:t>ó</a:t>
            </a:r>
            <a:r>
              <a:rPr lang="en-US" altLang="en-US" sz="2400" smtClean="0">
                <a:solidFill>
                  <a:schemeClr val="accent1"/>
                </a:solidFill>
                <a:cs typeface="Times New Roman" panose="02020603050405020304" pitchFamily="18" charset="0"/>
              </a:rPr>
              <a:t>a hay thay đổi cơ chế n</a:t>
            </a:r>
            <a:r>
              <a:rPr lang="en-US" altLang="en-US" sz="2400" smtClean="0">
                <a:solidFill>
                  <a:schemeClr val="accent1"/>
                </a:solidFill>
                <a:latin typeface="Times New Roman" panose="02020603050405020304" pitchFamily="18" charset="0"/>
                <a:cs typeface="Times New Roman" panose="02020603050405020304" pitchFamily="18" charset="0"/>
              </a:rPr>
              <a:t>à</a:t>
            </a:r>
            <a:r>
              <a:rPr lang="en-US" altLang="en-US" sz="2400" smtClean="0">
                <a:solidFill>
                  <a:schemeClr val="accent1"/>
                </a:solidFill>
                <a:cs typeface="Times New Roman" panose="02020603050405020304" pitchFamily="18" charset="0"/>
              </a:rPr>
              <a:t>y. Câu lệnh Alter table trên bảng tham gia trong view cũng bị lỗi.</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CREATE VIEW vwProducts</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b="1" smtClean="0">
                <a:solidFill>
                  <a:srgbClr val="FF0000"/>
                </a:solidFill>
                <a:cs typeface="Times New Roman" panose="02020603050405020304" pitchFamily="18" charset="0"/>
              </a:rPr>
              <a:t>WITH SCHEMABINDING</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AS</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	SELECT CompanyName, ProductName, UnitPrice</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	FROM dbo.Suppliers INNER JOIN dbo.Products</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	ON Suppliers.SupplierID = Products.SupplierID</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GO</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	ALTER TABLE dbo.Products</a:t>
            </a:r>
          </a:p>
          <a:p>
            <a:pPr marL="495300" lvl="1" indent="0" algn="just" eaLnBrk="1" hangingPunct="1">
              <a:lnSpc>
                <a:spcPct val="70000"/>
              </a:lnSpc>
              <a:spcBef>
                <a:spcPct val="30000"/>
              </a:spcBef>
              <a:buClr>
                <a:schemeClr val="accent1"/>
              </a:buClr>
              <a:buFont typeface="Wingdings" panose="05000000000000000000" pitchFamily="2" charset="2"/>
              <a:buNone/>
            </a:pPr>
            <a:r>
              <a:rPr lang="en-US" altLang="en-US" sz="2000" smtClean="0">
                <a:cs typeface="Times New Roman" panose="02020603050405020304" pitchFamily="18" charset="0"/>
              </a:rPr>
              <a:t>	DROP COLUMN UnitPrice</a:t>
            </a:r>
          </a:p>
          <a:p>
            <a:pPr marL="495300" lvl="1" indent="0" algn="just" eaLnBrk="1" hangingPunct="1">
              <a:lnSpc>
                <a:spcPct val="70000"/>
              </a:lnSpc>
              <a:spcBef>
                <a:spcPct val="30000"/>
              </a:spcBef>
              <a:buClr>
                <a:schemeClr val="accent1"/>
              </a:buClr>
              <a:buFont typeface="Wingdings" panose="05000000000000000000" pitchFamily="2" charset="2"/>
              <a:buNone/>
            </a:pPr>
            <a:endParaRPr lang="en-US" altLang="en-US" sz="2000" smtClean="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69635">
                                            <p:txEl>
                                              <p:pRg st="0" end="0"/>
                                            </p:txEl>
                                          </p:spTgt>
                                        </p:tgtEl>
                                        <p:attrNameLst>
                                          <p:attrName>ppt_h</p:attrName>
                                        </p:attrNameLst>
                                      </p:cBhvr>
                                      <p:tavLst>
                                        <p:tav tm="0">
                                          <p:val>
                                            <p:strVal val="2/3*#ppt_h"/>
                                          </p:val>
                                        </p:tav>
                                        <p:tav tm="100000">
                                          <p:val>
                                            <p:strVal val="#ppt_h"/>
                                          </p:val>
                                        </p:tav>
                                      </p:tavLst>
                                    </p:anim>
                                  </p:childTnLst>
                                </p:cTn>
                              </p:par>
                              <p:par>
                                <p:cTn id="9" presetID="23" presetClass="entr" presetSubtype="272" fill="hold" grpId="0" nodeType="withEffect">
                                  <p:stCondLst>
                                    <p:cond delay="0"/>
                                  </p:stCondLst>
                                  <p:childTnLst>
                                    <p:set>
                                      <p:cBhvr>
                                        <p:cTn id="10" dur="1" fill="hold">
                                          <p:stCondLst>
                                            <p:cond delay="0"/>
                                          </p:stCondLst>
                                        </p:cTn>
                                        <p:tgtEl>
                                          <p:spTgt spid="69635">
                                            <p:txEl>
                                              <p:pRg st="1" end="1"/>
                                            </p:txEl>
                                          </p:spTgt>
                                        </p:tgtEl>
                                        <p:attrNameLst>
                                          <p:attrName>style.visibility</p:attrName>
                                        </p:attrNameLst>
                                      </p:cBhvr>
                                      <p:to>
                                        <p:strVal val="visible"/>
                                      </p:to>
                                    </p:set>
                                    <p:anim calcmode="lin" valueType="num">
                                      <p:cBhvr>
                                        <p:cTn id="11" dur="500" fill="hold"/>
                                        <p:tgtEl>
                                          <p:spTgt spid="69635">
                                            <p:txEl>
                                              <p:pRg st="1" end="1"/>
                                            </p:txEl>
                                          </p:spTgt>
                                        </p:tgtEl>
                                        <p:attrNameLst>
                                          <p:attrName>ppt_w</p:attrName>
                                        </p:attrNameLst>
                                      </p:cBhvr>
                                      <p:tavLst>
                                        <p:tav tm="0">
                                          <p:val>
                                            <p:strVal val="2/3*#ppt_w"/>
                                          </p:val>
                                        </p:tav>
                                        <p:tav tm="100000">
                                          <p:val>
                                            <p:strVal val="#ppt_w"/>
                                          </p:val>
                                        </p:tav>
                                      </p:tavLst>
                                    </p:anim>
                                    <p:anim calcmode="lin" valueType="num">
                                      <p:cBhvr>
                                        <p:cTn id="12" dur="500" fill="hold"/>
                                        <p:tgtEl>
                                          <p:spTgt spid="69635">
                                            <p:txEl>
                                              <p:pRg st="1" end="1"/>
                                            </p:txEl>
                                          </p:spTgt>
                                        </p:tgtEl>
                                        <p:attrNameLst>
                                          <p:attrName>ppt_h</p:attrName>
                                        </p:attrNameLst>
                                      </p:cBhvr>
                                      <p:tavLst>
                                        <p:tav tm="0">
                                          <p:val>
                                            <p:strVal val="2/3*#ppt_h"/>
                                          </p:val>
                                        </p:tav>
                                        <p:tav tm="100000">
                                          <p:val>
                                            <p:strVal val="#ppt_h"/>
                                          </p:val>
                                        </p:tav>
                                      </p:tavLst>
                                    </p:anim>
                                  </p:childTnLst>
                                </p:cTn>
                              </p:par>
                              <p:par>
                                <p:cTn id="13" presetID="23" presetClass="entr" presetSubtype="272" fill="hold" grpId="0" nodeType="with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 calcmode="lin" valueType="num">
                                      <p:cBhvr>
                                        <p:cTn id="15" dur="500" fill="hold"/>
                                        <p:tgtEl>
                                          <p:spTgt spid="69635">
                                            <p:txEl>
                                              <p:pRg st="2" end="2"/>
                                            </p:txEl>
                                          </p:spTgt>
                                        </p:tgtEl>
                                        <p:attrNameLst>
                                          <p:attrName>ppt_w</p:attrName>
                                        </p:attrNameLst>
                                      </p:cBhvr>
                                      <p:tavLst>
                                        <p:tav tm="0">
                                          <p:val>
                                            <p:strVal val="2/3*#ppt_w"/>
                                          </p:val>
                                        </p:tav>
                                        <p:tav tm="100000">
                                          <p:val>
                                            <p:strVal val="#ppt_w"/>
                                          </p:val>
                                        </p:tav>
                                      </p:tavLst>
                                    </p:anim>
                                    <p:anim calcmode="lin" valueType="num">
                                      <p:cBhvr>
                                        <p:cTn id="16" dur="500" fill="hold"/>
                                        <p:tgtEl>
                                          <p:spTgt spid="69635">
                                            <p:txEl>
                                              <p:pRg st="2" end="2"/>
                                            </p:txEl>
                                          </p:spTgt>
                                        </p:tgtEl>
                                        <p:attrNameLst>
                                          <p:attrName>ppt_h</p:attrName>
                                        </p:attrNameLst>
                                      </p:cBhvr>
                                      <p:tavLst>
                                        <p:tav tm="0">
                                          <p:val>
                                            <p:strVal val="2/3*#ppt_h"/>
                                          </p:val>
                                        </p:tav>
                                        <p:tav tm="100000">
                                          <p:val>
                                            <p:strVal val="#ppt_h"/>
                                          </p:val>
                                        </p:tav>
                                      </p:tavLst>
                                    </p:anim>
                                  </p:childTnLst>
                                </p:cTn>
                              </p:par>
                              <p:par>
                                <p:cTn id="17" presetID="23" presetClass="entr" presetSubtype="272" fill="hold" grpId="0" nodeType="withEffect">
                                  <p:stCondLst>
                                    <p:cond delay="0"/>
                                  </p:stCondLst>
                                  <p:childTnLst>
                                    <p:set>
                                      <p:cBhvr>
                                        <p:cTn id="18" dur="1" fill="hold">
                                          <p:stCondLst>
                                            <p:cond delay="0"/>
                                          </p:stCondLst>
                                        </p:cTn>
                                        <p:tgtEl>
                                          <p:spTgt spid="69635">
                                            <p:txEl>
                                              <p:pRg st="3" end="3"/>
                                            </p:txEl>
                                          </p:spTgt>
                                        </p:tgtEl>
                                        <p:attrNameLst>
                                          <p:attrName>style.visibility</p:attrName>
                                        </p:attrNameLst>
                                      </p:cBhvr>
                                      <p:to>
                                        <p:strVal val="visible"/>
                                      </p:to>
                                    </p:set>
                                    <p:anim calcmode="lin" valueType="num">
                                      <p:cBhvr>
                                        <p:cTn id="19" dur="500" fill="hold"/>
                                        <p:tgtEl>
                                          <p:spTgt spid="69635">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69635">
                                            <p:txEl>
                                              <p:pRg st="3" end="3"/>
                                            </p:txEl>
                                          </p:spTgt>
                                        </p:tgtEl>
                                        <p:attrNameLst>
                                          <p:attrName>ppt_h</p:attrName>
                                        </p:attrNameLst>
                                      </p:cBhvr>
                                      <p:tavLst>
                                        <p:tav tm="0">
                                          <p:val>
                                            <p:strVal val="2/3*#ppt_h"/>
                                          </p:val>
                                        </p:tav>
                                        <p:tav tm="100000">
                                          <p:val>
                                            <p:strVal val="#ppt_h"/>
                                          </p:val>
                                        </p:tav>
                                      </p:tavLst>
                                    </p:anim>
                                  </p:childTnLst>
                                </p:cTn>
                              </p:par>
                              <p:par>
                                <p:cTn id="21" presetID="23" presetClass="entr" presetSubtype="272" fill="hold" grpId="0" nodeType="withEffect">
                                  <p:stCondLst>
                                    <p:cond delay="0"/>
                                  </p:stCondLst>
                                  <p:childTnLst>
                                    <p:set>
                                      <p:cBhvr>
                                        <p:cTn id="22" dur="1" fill="hold">
                                          <p:stCondLst>
                                            <p:cond delay="0"/>
                                          </p:stCondLst>
                                        </p:cTn>
                                        <p:tgtEl>
                                          <p:spTgt spid="69635">
                                            <p:txEl>
                                              <p:pRg st="4" end="4"/>
                                            </p:txEl>
                                          </p:spTgt>
                                        </p:tgtEl>
                                        <p:attrNameLst>
                                          <p:attrName>style.visibility</p:attrName>
                                        </p:attrNameLst>
                                      </p:cBhvr>
                                      <p:to>
                                        <p:strVal val="visible"/>
                                      </p:to>
                                    </p:set>
                                    <p:anim calcmode="lin" valueType="num">
                                      <p:cBhvr>
                                        <p:cTn id="23" dur="500" fill="hold"/>
                                        <p:tgtEl>
                                          <p:spTgt spid="69635">
                                            <p:txEl>
                                              <p:pRg st="4" end="4"/>
                                            </p:txEl>
                                          </p:spTgt>
                                        </p:tgtEl>
                                        <p:attrNameLst>
                                          <p:attrName>ppt_w</p:attrName>
                                        </p:attrNameLst>
                                      </p:cBhvr>
                                      <p:tavLst>
                                        <p:tav tm="0">
                                          <p:val>
                                            <p:strVal val="2/3*#ppt_w"/>
                                          </p:val>
                                        </p:tav>
                                        <p:tav tm="100000">
                                          <p:val>
                                            <p:strVal val="#ppt_w"/>
                                          </p:val>
                                        </p:tav>
                                      </p:tavLst>
                                    </p:anim>
                                    <p:anim calcmode="lin" valueType="num">
                                      <p:cBhvr>
                                        <p:cTn id="24" dur="500" fill="hold"/>
                                        <p:tgtEl>
                                          <p:spTgt spid="69635">
                                            <p:txEl>
                                              <p:pRg st="4" end="4"/>
                                            </p:txEl>
                                          </p:spTgt>
                                        </p:tgtEl>
                                        <p:attrNameLst>
                                          <p:attrName>ppt_h</p:attrName>
                                        </p:attrNameLst>
                                      </p:cBhvr>
                                      <p:tavLst>
                                        <p:tav tm="0">
                                          <p:val>
                                            <p:strVal val="2/3*#ppt_h"/>
                                          </p:val>
                                        </p:tav>
                                        <p:tav tm="100000">
                                          <p:val>
                                            <p:strVal val="#ppt_h"/>
                                          </p:val>
                                        </p:tav>
                                      </p:tavLst>
                                    </p:anim>
                                  </p:childTnLst>
                                </p:cTn>
                              </p:par>
                              <p:par>
                                <p:cTn id="25" presetID="23" presetClass="entr" presetSubtype="272" fill="hold" grpId="0" nodeType="withEffect">
                                  <p:stCondLst>
                                    <p:cond delay="0"/>
                                  </p:stCondLst>
                                  <p:childTnLst>
                                    <p:set>
                                      <p:cBhvr>
                                        <p:cTn id="26" dur="1" fill="hold">
                                          <p:stCondLst>
                                            <p:cond delay="0"/>
                                          </p:stCondLst>
                                        </p:cTn>
                                        <p:tgtEl>
                                          <p:spTgt spid="69635">
                                            <p:txEl>
                                              <p:pRg st="5" end="5"/>
                                            </p:txEl>
                                          </p:spTgt>
                                        </p:tgtEl>
                                        <p:attrNameLst>
                                          <p:attrName>style.visibility</p:attrName>
                                        </p:attrNameLst>
                                      </p:cBhvr>
                                      <p:to>
                                        <p:strVal val="visible"/>
                                      </p:to>
                                    </p:set>
                                    <p:anim calcmode="lin" valueType="num">
                                      <p:cBhvr>
                                        <p:cTn id="27" dur="500" fill="hold"/>
                                        <p:tgtEl>
                                          <p:spTgt spid="69635">
                                            <p:txEl>
                                              <p:pRg st="5" end="5"/>
                                            </p:txEl>
                                          </p:spTgt>
                                        </p:tgtEl>
                                        <p:attrNameLst>
                                          <p:attrName>ppt_w</p:attrName>
                                        </p:attrNameLst>
                                      </p:cBhvr>
                                      <p:tavLst>
                                        <p:tav tm="0">
                                          <p:val>
                                            <p:strVal val="2/3*#ppt_w"/>
                                          </p:val>
                                        </p:tav>
                                        <p:tav tm="100000">
                                          <p:val>
                                            <p:strVal val="#ppt_w"/>
                                          </p:val>
                                        </p:tav>
                                      </p:tavLst>
                                    </p:anim>
                                    <p:anim calcmode="lin" valueType="num">
                                      <p:cBhvr>
                                        <p:cTn id="28" dur="500" fill="hold"/>
                                        <p:tgtEl>
                                          <p:spTgt spid="69635">
                                            <p:txEl>
                                              <p:pRg st="5" end="5"/>
                                            </p:txEl>
                                          </p:spTgt>
                                        </p:tgtEl>
                                        <p:attrNameLst>
                                          <p:attrName>ppt_h</p:attrName>
                                        </p:attrNameLst>
                                      </p:cBhvr>
                                      <p:tavLst>
                                        <p:tav tm="0">
                                          <p:val>
                                            <p:strVal val="2/3*#ppt_h"/>
                                          </p:val>
                                        </p:tav>
                                        <p:tav tm="100000">
                                          <p:val>
                                            <p:strVal val="#ppt_h"/>
                                          </p:val>
                                        </p:tav>
                                      </p:tavLst>
                                    </p:anim>
                                  </p:childTnLst>
                                </p:cTn>
                              </p:par>
                              <p:par>
                                <p:cTn id="29" presetID="23" presetClass="entr" presetSubtype="272" fill="hold" grpId="0" nodeType="withEffect">
                                  <p:stCondLst>
                                    <p:cond delay="0"/>
                                  </p:stCondLst>
                                  <p:childTnLst>
                                    <p:set>
                                      <p:cBhvr>
                                        <p:cTn id="30" dur="1" fill="hold">
                                          <p:stCondLst>
                                            <p:cond delay="0"/>
                                          </p:stCondLst>
                                        </p:cTn>
                                        <p:tgtEl>
                                          <p:spTgt spid="69635">
                                            <p:txEl>
                                              <p:pRg st="6" end="6"/>
                                            </p:txEl>
                                          </p:spTgt>
                                        </p:tgtEl>
                                        <p:attrNameLst>
                                          <p:attrName>style.visibility</p:attrName>
                                        </p:attrNameLst>
                                      </p:cBhvr>
                                      <p:to>
                                        <p:strVal val="visible"/>
                                      </p:to>
                                    </p:set>
                                    <p:anim calcmode="lin" valueType="num">
                                      <p:cBhvr>
                                        <p:cTn id="31" dur="500" fill="hold"/>
                                        <p:tgtEl>
                                          <p:spTgt spid="69635">
                                            <p:txEl>
                                              <p:pRg st="6" end="6"/>
                                            </p:txEl>
                                          </p:spTgt>
                                        </p:tgtEl>
                                        <p:attrNameLst>
                                          <p:attrName>ppt_w</p:attrName>
                                        </p:attrNameLst>
                                      </p:cBhvr>
                                      <p:tavLst>
                                        <p:tav tm="0">
                                          <p:val>
                                            <p:strVal val="2/3*#ppt_w"/>
                                          </p:val>
                                        </p:tav>
                                        <p:tav tm="100000">
                                          <p:val>
                                            <p:strVal val="#ppt_w"/>
                                          </p:val>
                                        </p:tav>
                                      </p:tavLst>
                                    </p:anim>
                                    <p:anim calcmode="lin" valueType="num">
                                      <p:cBhvr>
                                        <p:cTn id="32" dur="500" fill="hold"/>
                                        <p:tgtEl>
                                          <p:spTgt spid="69635">
                                            <p:txEl>
                                              <p:pRg st="6" end="6"/>
                                            </p:txEl>
                                          </p:spTgt>
                                        </p:tgtEl>
                                        <p:attrNameLst>
                                          <p:attrName>ppt_h</p:attrName>
                                        </p:attrNameLst>
                                      </p:cBhvr>
                                      <p:tavLst>
                                        <p:tav tm="0">
                                          <p:val>
                                            <p:strVal val="2/3*#ppt_h"/>
                                          </p:val>
                                        </p:tav>
                                        <p:tav tm="100000">
                                          <p:val>
                                            <p:strVal val="#ppt_h"/>
                                          </p:val>
                                        </p:tav>
                                      </p:tavLst>
                                    </p:anim>
                                  </p:childTnLst>
                                </p:cTn>
                              </p:par>
                              <p:par>
                                <p:cTn id="33" presetID="23" presetClass="entr" presetSubtype="272" fill="hold" grpId="0" nodeType="withEffect">
                                  <p:stCondLst>
                                    <p:cond delay="0"/>
                                  </p:stCondLst>
                                  <p:childTnLst>
                                    <p:set>
                                      <p:cBhvr>
                                        <p:cTn id="34" dur="1" fill="hold">
                                          <p:stCondLst>
                                            <p:cond delay="0"/>
                                          </p:stCondLst>
                                        </p:cTn>
                                        <p:tgtEl>
                                          <p:spTgt spid="69635">
                                            <p:txEl>
                                              <p:pRg st="7" end="7"/>
                                            </p:txEl>
                                          </p:spTgt>
                                        </p:tgtEl>
                                        <p:attrNameLst>
                                          <p:attrName>style.visibility</p:attrName>
                                        </p:attrNameLst>
                                      </p:cBhvr>
                                      <p:to>
                                        <p:strVal val="visible"/>
                                      </p:to>
                                    </p:set>
                                    <p:anim calcmode="lin" valueType="num">
                                      <p:cBhvr>
                                        <p:cTn id="35" dur="500" fill="hold"/>
                                        <p:tgtEl>
                                          <p:spTgt spid="69635">
                                            <p:txEl>
                                              <p:pRg st="7" end="7"/>
                                            </p:txEl>
                                          </p:spTgt>
                                        </p:tgtEl>
                                        <p:attrNameLst>
                                          <p:attrName>ppt_w</p:attrName>
                                        </p:attrNameLst>
                                      </p:cBhvr>
                                      <p:tavLst>
                                        <p:tav tm="0">
                                          <p:val>
                                            <p:strVal val="2/3*#ppt_w"/>
                                          </p:val>
                                        </p:tav>
                                        <p:tav tm="100000">
                                          <p:val>
                                            <p:strVal val="#ppt_w"/>
                                          </p:val>
                                        </p:tav>
                                      </p:tavLst>
                                    </p:anim>
                                    <p:anim calcmode="lin" valueType="num">
                                      <p:cBhvr>
                                        <p:cTn id="36" dur="500" fill="hold"/>
                                        <p:tgtEl>
                                          <p:spTgt spid="69635">
                                            <p:txEl>
                                              <p:pRg st="7" end="7"/>
                                            </p:txEl>
                                          </p:spTgt>
                                        </p:tgtEl>
                                        <p:attrNameLst>
                                          <p:attrName>ppt_h</p:attrName>
                                        </p:attrNameLst>
                                      </p:cBhvr>
                                      <p:tavLst>
                                        <p:tav tm="0">
                                          <p:val>
                                            <p:strVal val="2/3*#ppt_h"/>
                                          </p:val>
                                        </p:tav>
                                        <p:tav tm="100000">
                                          <p:val>
                                            <p:strVal val="#ppt_h"/>
                                          </p:val>
                                        </p:tav>
                                      </p:tavLst>
                                    </p:anim>
                                  </p:childTnLst>
                                </p:cTn>
                              </p:par>
                              <p:par>
                                <p:cTn id="37" presetID="23" presetClass="entr" presetSubtype="272" fill="hold" grpId="0" nodeType="withEffect">
                                  <p:stCondLst>
                                    <p:cond delay="0"/>
                                  </p:stCondLst>
                                  <p:childTnLst>
                                    <p:set>
                                      <p:cBhvr>
                                        <p:cTn id="38" dur="1" fill="hold">
                                          <p:stCondLst>
                                            <p:cond delay="0"/>
                                          </p:stCondLst>
                                        </p:cTn>
                                        <p:tgtEl>
                                          <p:spTgt spid="69635">
                                            <p:txEl>
                                              <p:pRg st="8" end="8"/>
                                            </p:txEl>
                                          </p:spTgt>
                                        </p:tgtEl>
                                        <p:attrNameLst>
                                          <p:attrName>style.visibility</p:attrName>
                                        </p:attrNameLst>
                                      </p:cBhvr>
                                      <p:to>
                                        <p:strVal val="visible"/>
                                      </p:to>
                                    </p:set>
                                    <p:anim calcmode="lin" valueType="num">
                                      <p:cBhvr>
                                        <p:cTn id="39" dur="500" fill="hold"/>
                                        <p:tgtEl>
                                          <p:spTgt spid="69635">
                                            <p:txEl>
                                              <p:pRg st="8" end="8"/>
                                            </p:txEl>
                                          </p:spTgt>
                                        </p:tgtEl>
                                        <p:attrNameLst>
                                          <p:attrName>ppt_w</p:attrName>
                                        </p:attrNameLst>
                                      </p:cBhvr>
                                      <p:tavLst>
                                        <p:tav tm="0">
                                          <p:val>
                                            <p:strVal val="2/3*#ppt_w"/>
                                          </p:val>
                                        </p:tav>
                                        <p:tav tm="100000">
                                          <p:val>
                                            <p:strVal val="#ppt_w"/>
                                          </p:val>
                                        </p:tav>
                                      </p:tavLst>
                                    </p:anim>
                                    <p:anim calcmode="lin" valueType="num">
                                      <p:cBhvr>
                                        <p:cTn id="40" dur="500" fill="hold"/>
                                        <p:tgtEl>
                                          <p:spTgt spid="69635">
                                            <p:txEl>
                                              <p:pRg st="8" end="8"/>
                                            </p:txEl>
                                          </p:spTgt>
                                        </p:tgtEl>
                                        <p:attrNameLst>
                                          <p:attrName>ppt_h</p:attrName>
                                        </p:attrNameLst>
                                      </p:cBhvr>
                                      <p:tavLst>
                                        <p:tav tm="0">
                                          <p:val>
                                            <p:strVal val="2/3*#ppt_h"/>
                                          </p:val>
                                        </p:tav>
                                        <p:tav tm="100000">
                                          <p:val>
                                            <p:strVal val="#ppt_h"/>
                                          </p:val>
                                        </p:tav>
                                      </p:tavLst>
                                    </p:anim>
                                  </p:childTnLst>
                                </p:cTn>
                              </p:par>
                              <p:par>
                                <p:cTn id="41" presetID="23" presetClass="entr" presetSubtype="272" fill="hold" grpId="0" nodeType="withEffect">
                                  <p:stCondLst>
                                    <p:cond delay="0"/>
                                  </p:stCondLst>
                                  <p:childTnLst>
                                    <p:set>
                                      <p:cBhvr>
                                        <p:cTn id="42" dur="1" fill="hold">
                                          <p:stCondLst>
                                            <p:cond delay="0"/>
                                          </p:stCondLst>
                                        </p:cTn>
                                        <p:tgtEl>
                                          <p:spTgt spid="69635">
                                            <p:txEl>
                                              <p:pRg st="9" end="9"/>
                                            </p:txEl>
                                          </p:spTgt>
                                        </p:tgtEl>
                                        <p:attrNameLst>
                                          <p:attrName>style.visibility</p:attrName>
                                        </p:attrNameLst>
                                      </p:cBhvr>
                                      <p:to>
                                        <p:strVal val="visible"/>
                                      </p:to>
                                    </p:set>
                                    <p:anim calcmode="lin" valueType="num">
                                      <p:cBhvr>
                                        <p:cTn id="43" dur="500" fill="hold"/>
                                        <p:tgtEl>
                                          <p:spTgt spid="69635">
                                            <p:txEl>
                                              <p:pRg st="9" end="9"/>
                                            </p:txEl>
                                          </p:spTgt>
                                        </p:tgtEl>
                                        <p:attrNameLst>
                                          <p:attrName>ppt_w</p:attrName>
                                        </p:attrNameLst>
                                      </p:cBhvr>
                                      <p:tavLst>
                                        <p:tav tm="0">
                                          <p:val>
                                            <p:strVal val="2/3*#ppt_w"/>
                                          </p:val>
                                        </p:tav>
                                        <p:tav tm="100000">
                                          <p:val>
                                            <p:strVal val="#ppt_w"/>
                                          </p:val>
                                        </p:tav>
                                      </p:tavLst>
                                    </p:anim>
                                    <p:anim calcmode="lin" valueType="num">
                                      <p:cBhvr>
                                        <p:cTn id="44" dur="500" fill="hold"/>
                                        <p:tgtEl>
                                          <p:spTgt spid="69635">
                                            <p:txEl>
                                              <p:pRg st="9" end="9"/>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838200" y="228600"/>
            <a:ext cx="8001000" cy="573088"/>
          </a:xfrm>
        </p:spPr>
        <p:txBody>
          <a:bodyPr/>
          <a:lstStyle/>
          <a:p>
            <a:pPr eaLnBrk="1" hangingPunct="1"/>
            <a:r>
              <a:rPr lang="en-US" altLang="en-US" smtClean="0">
                <a:cs typeface="Times New Roman" panose="02020603050405020304" pitchFamily="18" charset="0"/>
              </a:rPr>
              <a:t> Tạo View với </a:t>
            </a:r>
            <a:r>
              <a:rPr lang="en-US" altLang="en-US" i="1" smtClean="0">
                <a:cs typeface="Times New Roman" panose="02020603050405020304" pitchFamily="18" charset="0"/>
              </a:rPr>
              <a:t>SCHEMABINDING</a:t>
            </a:r>
            <a:endParaRPr lang="en-US" altLang="en-US" smtClean="0">
              <a:cs typeface="Times New Roman" panose="02020603050405020304" pitchFamily="18" charset="0"/>
            </a:endParaRPr>
          </a:p>
        </p:txBody>
      </p:sp>
      <p:sp>
        <p:nvSpPr>
          <p:cNvPr id="69635" name="Rectangle 3"/>
          <p:cNvSpPr>
            <a:spLocks noGrp="1" noChangeArrowheads="1"/>
          </p:cNvSpPr>
          <p:nvPr>
            <p:ph type="body" idx="1"/>
          </p:nvPr>
        </p:nvSpPr>
        <p:spPr>
          <a:xfrm>
            <a:off x="381000" y="990600"/>
            <a:ext cx="8458200" cy="5105400"/>
          </a:xfrm>
        </p:spPr>
        <p:txBody>
          <a:bodyPr/>
          <a:lstStyle/>
          <a:p>
            <a:pPr marL="0" indent="0">
              <a:buNone/>
            </a:pPr>
            <a:r>
              <a:rPr lang="en-US" sz="2400"/>
              <a:t>CREATE VIEW Production.vwProducts</a:t>
            </a:r>
          </a:p>
          <a:p>
            <a:pPr marL="0" indent="0">
              <a:buNone/>
            </a:pPr>
            <a:r>
              <a:rPr lang="en-US" sz="2400" b="1">
                <a:solidFill>
                  <a:srgbClr val="FF0000"/>
                </a:solidFill>
              </a:rPr>
              <a:t>WITH SCHEMABINDING</a:t>
            </a:r>
          </a:p>
          <a:p>
            <a:pPr marL="0" indent="0">
              <a:buNone/>
            </a:pPr>
            <a:r>
              <a:rPr lang="en-US" sz="2400"/>
              <a:t>AS	SELECT p.ProductID, Name, StartDate,EndDate,ListPrice</a:t>
            </a:r>
          </a:p>
          <a:p>
            <a:pPr marL="0" indent="0">
              <a:buNone/>
            </a:pPr>
            <a:r>
              <a:rPr lang="en-US" sz="2400"/>
              <a:t>	FROM Production.product p INNER JOIN 	Production.ProductCostHistory pc</a:t>
            </a:r>
          </a:p>
          <a:p>
            <a:pPr marL="0" indent="0">
              <a:buNone/>
            </a:pPr>
            <a:r>
              <a:rPr lang="en-US" sz="2400"/>
              <a:t>	ON p.ProductID = Pc.ProductID</a:t>
            </a:r>
          </a:p>
          <a:p>
            <a:pPr marL="0" indent="0">
              <a:buNone/>
            </a:pPr>
            <a:r>
              <a:rPr lang="en-US" sz="2400"/>
              <a:t>Select * from Production.vwProducts</a:t>
            </a:r>
          </a:p>
          <a:p>
            <a:pPr marL="0" indent="0">
              <a:buNone/>
            </a:pPr>
            <a:r>
              <a:rPr lang="en-US" sz="2400" smtClean="0"/>
              <a:t>GO</a:t>
            </a:r>
          </a:p>
          <a:p>
            <a:pPr marL="0" indent="0">
              <a:buNone/>
            </a:pPr>
            <a:endParaRPr lang="en-US" sz="2400"/>
          </a:p>
          <a:p>
            <a:pPr marL="0" indent="0">
              <a:buNone/>
            </a:pPr>
            <a:endParaRPr lang="en-US" sz="2400"/>
          </a:p>
        </p:txBody>
      </p:sp>
      <p:sp>
        <p:nvSpPr>
          <p:cNvPr id="4" name="TextBox 3"/>
          <p:cNvSpPr txBox="1"/>
          <p:nvPr/>
        </p:nvSpPr>
        <p:spPr>
          <a:xfrm>
            <a:off x="926656" y="5235721"/>
            <a:ext cx="4234429" cy="1015663"/>
          </a:xfrm>
          <a:prstGeom prst="rect">
            <a:avLst/>
          </a:prstGeom>
          <a:noFill/>
        </p:spPr>
        <p:txBody>
          <a:bodyPr wrap="none" rtlCol="0">
            <a:spAutoFit/>
          </a:bodyPr>
          <a:lstStyle/>
          <a:p>
            <a:r>
              <a:rPr lang="en-US" sz="2000"/>
              <a:t>ALTER TABLE Production.Products</a:t>
            </a:r>
          </a:p>
          <a:p>
            <a:r>
              <a:rPr lang="en-US" sz="2000"/>
              <a:t>	DROP COLUMN ListPrice</a:t>
            </a:r>
            <a:endParaRPr lang="en-US" sz="6000"/>
          </a:p>
          <a:p>
            <a:endParaRPr lang="en-US" sz="2000"/>
          </a:p>
        </p:txBody>
      </p:sp>
    </p:spTree>
    <p:extLst>
      <p:ext uri="{BB962C8B-B14F-4D97-AF65-F5344CB8AC3E}">
        <p14:creationId xmlns:p14="http://schemas.microsoft.com/office/powerpoint/2010/main" val="32838832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p:cTn id="7" dur="500" fill="hold"/>
                                        <p:tgtEl>
                                          <p:spTgt spid="6963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6963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69635">
                                            <p:txEl>
                                              <p:pRg st="1" end="1"/>
                                            </p:txEl>
                                          </p:spTgt>
                                        </p:tgtEl>
                                        <p:attrNameLst>
                                          <p:attrName>style.visibility</p:attrName>
                                        </p:attrNameLst>
                                      </p:cBhvr>
                                      <p:to>
                                        <p:strVal val="visible"/>
                                      </p:to>
                                    </p:set>
                                    <p:anim calcmode="lin" valueType="num">
                                      <p:cBhvr>
                                        <p:cTn id="13" dur="500" fill="hold"/>
                                        <p:tgtEl>
                                          <p:spTgt spid="69635">
                                            <p:txEl>
                                              <p:pRg st="1" end="1"/>
                                            </p:txEl>
                                          </p:spTgt>
                                        </p:tgtEl>
                                        <p:attrNameLst>
                                          <p:attrName>ppt_w</p:attrName>
                                        </p:attrNameLst>
                                      </p:cBhvr>
                                      <p:tavLst>
                                        <p:tav tm="0">
                                          <p:val>
                                            <p:strVal val="2/3*#ppt_w"/>
                                          </p:val>
                                        </p:tav>
                                        <p:tav tm="100000">
                                          <p:val>
                                            <p:strVal val="#ppt_w"/>
                                          </p:val>
                                        </p:tav>
                                      </p:tavLst>
                                    </p:anim>
                                    <p:anim calcmode="lin" valueType="num">
                                      <p:cBhvr>
                                        <p:cTn id="14" dur="500" fill="hold"/>
                                        <p:tgtEl>
                                          <p:spTgt spid="69635">
                                            <p:txEl>
                                              <p:pRg st="1" end="1"/>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69635">
                                            <p:txEl>
                                              <p:pRg st="2" end="2"/>
                                            </p:txEl>
                                          </p:spTgt>
                                        </p:tgtEl>
                                        <p:attrNameLst>
                                          <p:attrName>style.visibility</p:attrName>
                                        </p:attrNameLst>
                                      </p:cBhvr>
                                      <p:to>
                                        <p:strVal val="visible"/>
                                      </p:to>
                                    </p:set>
                                    <p:anim calcmode="lin" valueType="num">
                                      <p:cBhvr>
                                        <p:cTn id="19" dur="500" fill="hold"/>
                                        <p:tgtEl>
                                          <p:spTgt spid="69635">
                                            <p:txEl>
                                              <p:pRg st="2" end="2"/>
                                            </p:txEl>
                                          </p:spTgt>
                                        </p:tgtEl>
                                        <p:attrNameLst>
                                          <p:attrName>ppt_w</p:attrName>
                                        </p:attrNameLst>
                                      </p:cBhvr>
                                      <p:tavLst>
                                        <p:tav tm="0">
                                          <p:val>
                                            <p:strVal val="2/3*#ppt_w"/>
                                          </p:val>
                                        </p:tav>
                                        <p:tav tm="100000">
                                          <p:val>
                                            <p:strVal val="#ppt_w"/>
                                          </p:val>
                                        </p:tav>
                                      </p:tavLst>
                                    </p:anim>
                                    <p:anim calcmode="lin" valueType="num">
                                      <p:cBhvr>
                                        <p:cTn id="20" dur="500" fill="hold"/>
                                        <p:tgtEl>
                                          <p:spTgt spid="6963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272" fill="hold" grpId="0" nodeType="clickEffect">
                                  <p:stCondLst>
                                    <p:cond delay="0"/>
                                  </p:stCondLst>
                                  <p:childTnLst>
                                    <p:set>
                                      <p:cBhvr>
                                        <p:cTn id="24" dur="1" fill="hold">
                                          <p:stCondLst>
                                            <p:cond delay="0"/>
                                          </p:stCondLst>
                                        </p:cTn>
                                        <p:tgtEl>
                                          <p:spTgt spid="69635">
                                            <p:txEl>
                                              <p:pRg st="3" end="3"/>
                                            </p:txEl>
                                          </p:spTgt>
                                        </p:tgtEl>
                                        <p:attrNameLst>
                                          <p:attrName>style.visibility</p:attrName>
                                        </p:attrNameLst>
                                      </p:cBhvr>
                                      <p:to>
                                        <p:strVal val="visible"/>
                                      </p:to>
                                    </p:set>
                                    <p:anim calcmode="lin" valueType="num">
                                      <p:cBhvr>
                                        <p:cTn id="25" dur="500" fill="hold"/>
                                        <p:tgtEl>
                                          <p:spTgt spid="69635">
                                            <p:txEl>
                                              <p:pRg st="3" end="3"/>
                                            </p:txEl>
                                          </p:spTgt>
                                        </p:tgtEl>
                                        <p:attrNameLst>
                                          <p:attrName>ppt_w</p:attrName>
                                        </p:attrNameLst>
                                      </p:cBhvr>
                                      <p:tavLst>
                                        <p:tav tm="0">
                                          <p:val>
                                            <p:strVal val="2/3*#ppt_w"/>
                                          </p:val>
                                        </p:tav>
                                        <p:tav tm="100000">
                                          <p:val>
                                            <p:strVal val="#ppt_w"/>
                                          </p:val>
                                        </p:tav>
                                      </p:tavLst>
                                    </p:anim>
                                    <p:anim calcmode="lin" valueType="num">
                                      <p:cBhvr>
                                        <p:cTn id="26" dur="500" fill="hold"/>
                                        <p:tgtEl>
                                          <p:spTgt spid="69635">
                                            <p:txEl>
                                              <p:pRg st="3" end="3"/>
                                            </p:txEl>
                                          </p:spTgt>
                                        </p:tgtEl>
                                        <p:attrNameLst>
                                          <p:attrName>ppt_h</p:attrName>
                                        </p:attrNameLst>
                                      </p:cBhvr>
                                      <p:tavLst>
                                        <p:tav tm="0">
                                          <p:val>
                                            <p:strVal val="2/3*#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272" fill="hold" grpId="0" nodeType="clickEffect">
                                  <p:stCondLst>
                                    <p:cond delay="0"/>
                                  </p:stCondLst>
                                  <p:childTnLst>
                                    <p:set>
                                      <p:cBhvr>
                                        <p:cTn id="30" dur="1" fill="hold">
                                          <p:stCondLst>
                                            <p:cond delay="0"/>
                                          </p:stCondLst>
                                        </p:cTn>
                                        <p:tgtEl>
                                          <p:spTgt spid="69635">
                                            <p:txEl>
                                              <p:pRg st="4" end="4"/>
                                            </p:txEl>
                                          </p:spTgt>
                                        </p:tgtEl>
                                        <p:attrNameLst>
                                          <p:attrName>style.visibility</p:attrName>
                                        </p:attrNameLst>
                                      </p:cBhvr>
                                      <p:to>
                                        <p:strVal val="visible"/>
                                      </p:to>
                                    </p:set>
                                    <p:anim calcmode="lin" valueType="num">
                                      <p:cBhvr>
                                        <p:cTn id="31" dur="500" fill="hold"/>
                                        <p:tgtEl>
                                          <p:spTgt spid="69635">
                                            <p:txEl>
                                              <p:pRg st="4" end="4"/>
                                            </p:txEl>
                                          </p:spTgt>
                                        </p:tgtEl>
                                        <p:attrNameLst>
                                          <p:attrName>ppt_w</p:attrName>
                                        </p:attrNameLst>
                                      </p:cBhvr>
                                      <p:tavLst>
                                        <p:tav tm="0">
                                          <p:val>
                                            <p:strVal val="2/3*#ppt_w"/>
                                          </p:val>
                                        </p:tav>
                                        <p:tav tm="100000">
                                          <p:val>
                                            <p:strVal val="#ppt_w"/>
                                          </p:val>
                                        </p:tav>
                                      </p:tavLst>
                                    </p:anim>
                                    <p:anim calcmode="lin" valueType="num">
                                      <p:cBhvr>
                                        <p:cTn id="32" dur="500" fill="hold"/>
                                        <p:tgtEl>
                                          <p:spTgt spid="69635">
                                            <p:txEl>
                                              <p:pRg st="4" end="4"/>
                                            </p:txEl>
                                          </p:spTgt>
                                        </p:tgtEl>
                                        <p:attrNameLst>
                                          <p:attrName>ppt_h</p:attrName>
                                        </p:attrNameLst>
                                      </p:cBhvr>
                                      <p:tavLst>
                                        <p:tav tm="0">
                                          <p:val>
                                            <p:strVal val="2/3*#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272" fill="hold" grpId="0" nodeType="clickEffect">
                                  <p:stCondLst>
                                    <p:cond delay="0"/>
                                  </p:stCondLst>
                                  <p:childTnLst>
                                    <p:set>
                                      <p:cBhvr>
                                        <p:cTn id="36" dur="1" fill="hold">
                                          <p:stCondLst>
                                            <p:cond delay="0"/>
                                          </p:stCondLst>
                                        </p:cTn>
                                        <p:tgtEl>
                                          <p:spTgt spid="69635">
                                            <p:txEl>
                                              <p:pRg st="5" end="5"/>
                                            </p:txEl>
                                          </p:spTgt>
                                        </p:tgtEl>
                                        <p:attrNameLst>
                                          <p:attrName>style.visibility</p:attrName>
                                        </p:attrNameLst>
                                      </p:cBhvr>
                                      <p:to>
                                        <p:strVal val="visible"/>
                                      </p:to>
                                    </p:set>
                                    <p:anim calcmode="lin" valueType="num">
                                      <p:cBhvr>
                                        <p:cTn id="37" dur="500" fill="hold"/>
                                        <p:tgtEl>
                                          <p:spTgt spid="69635">
                                            <p:txEl>
                                              <p:pRg st="5" end="5"/>
                                            </p:txEl>
                                          </p:spTgt>
                                        </p:tgtEl>
                                        <p:attrNameLst>
                                          <p:attrName>ppt_w</p:attrName>
                                        </p:attrNameLst>
                                      </p:cBhvr>
                                      <p:tavLst>
                                        <p:tav tm="0">
                                          <p:val>
                                            <p:strVal val="2/3*#ppt_w"/>
                                          </p:val>
                                        </p:tav>
                                        <p:tav tm="100000">
                                          <p:val>
                                            <p:strVal val="#ppt_w"/>
                                          </p:val>
                                        </p:tav>
                                      </p:tavLst>
                                    </p:anim>
                                    <p:anim calcmode="lin" valueType="num">
                                      <p:cBhvr>
                                        <p:cTn id="38" dur="500" fill="hold"/>
                                        <p:tgtEl>
                                          <p:spTgt spid="69635">
                                            <p:txEl>
                                              <p:pRg st="5" end="5"/>
                                            </p:txEl>
                                          </p:spTgt>
                                        </p:tgtEl>
                                        <p:attrNameLst>
                                          <p:attrName>ppt_h</p:attrName>
                                        </p:attrNameLst>
                                      </p:cBhvr>
                                      <p:tavLst>
                                        <p:tav tm="0">
                                          <p:val>
                                            <p:strVal val="2/3*#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3" presetClass="entr" presetSubtype="272" fill="hold" grpId="0" nodeType="clickEffect">
                                  <p:stCondLst>
                                    <p:cond delay="0"/>
                                  </p:stCondLst>
                                  <p:childTnLst>
                                    <p:set>
                                      <p:cBhvr>
                                        <p:cTn id="42" dur="1" fill="hold">
                                          <p:stCondLst>
                                            <p:cond delay="0"/>
                                          </p:stCondLst>
                                        </p:cTn>
                                        <p:tgtEl>
                                          <p:spTgt spid="69635">
                                            <p:txEl>
                                              <p:pRg st="6" end="6"/>
                                            </p:txEl>
                                          </p:spTgt>
                                        </p:tgtEl>
                                        <p:attrNameLst>
                                          <p:attrName>style.visibility</p:attrName>
                                        </p:attrNameLst>
                                      </p:cBhvr>
                                      <p:to>
                                        <p:strVal val="visible"/>
                                      </p:to>
                                    </p:set>
                                    <p:anim calcmode="lin" valueType="num">
                                      <p:cBhvr>
                                        <p:cTn id="43" dur="500" fill="hold"/>
                                        <p:tgtEl>
                                          <p:spTgt spid="69635">
                                            <p:txEl>
                                              <p:pRg st="6" end="6"/>
                                            </p:txEl>
                                          </p:spTgt>
                                        </p:tgtEl>
                                        <p:attrNameLst>
                                          <p:attrName>ppt_w</p:attrName>
                                        </p:attrNameLst>
                                      </p:cBhvr>
                                      <p:tavLst>
                                        <p:tav tm="0">
                                          <p:val>
                                            <p:strVal val="2/3*#ppt_w"/>
                                          </p:val>
                                        </p:tav>
                                        <p:tav tm="100000">
                                          <p:val>
                                            <p:strVal val="#ppt_w"/>
                                          </p:val>
                                        </p:tav>
                                      </p:tavLst>
                                    </p:anim>
                                    <p:anim calcmode="lin" valueType="num">
                                      <p:cBhvr>
                                        <p:cTn id="44" dur="500" fill="hold"/>
                                        <p:tgtEl>
                                          <p:spTgt spid="69635">
                                            <p:txEl>
                                              <p:pRg st="6" end="6"/>
                                            </p:txEl>
                                          </p:spTgt>
                                        </p:tgtEl>
                                        <p:attrNameLst>
                                          <p:attrName>ppt_h</p:attrName>
                                        </p:attrNameLst>
                                      </p:cBhvr>
                                      <p:tavLst>
                                        <p:tav tm="0">
                                          <p:val>
                                            <p:strVal val="2/3*#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382000" cy="604361"/>
          </a:xfrm>
        </p:spPr>
        <p:txBody>
          <a:bodyPr/>
          <a:lstStyle/>
          <a:p>
            <a:r>
              <a:rPr lang="en-US" smtClean="0">
                <a:solidFill>
                  <a:srgbClr val="C00000"/>
                </a:solidFill>
              </a:rPr>
              <a:t>Execrise: </a:t>
            </a:r>
            <a:r>
              <a:rPr lang="en-US" smtClean="0"/>
              <a:t>Create </a:t>
            </a:r>
            <a:r>
              <a:rPr lang="en-US"/>
              <a:t>view</a:t>
            </a:r>
          </a:p>
        </p:txBody>
      </p:sp>
      <p:sp>
        <p:nvSpPr>
          <p:cNvPr id="3" name="Text Placeholder 2"/>
          <p:cNvSpPr>
            <a:spLocks noGrp="1"/>
          </p:cNvSpPr>
          <p:nvPr>
            <p:ph type="body" sz="quarter" idx="10"/>
          </p:nvPr>
        </p:nvSpPr>
        <p:spPr>
          <a:xfrm>
            <a:off x="152400" y="1072586"/>
            <a:ext cx="8991600" cy="5358110"/>
          </a:xfrm>
        </p:spPr>
        <p:txBody>
          <a:bodyPr/>
          <a:lstStyle/>
          <a:p>
            <a:r>
              <a:rPr lang="en-US" sz="2182" smtClean="0">
                <a:solidFill>
                  <a:schemeClr val="tx1">
                    <a:lumMod val="50000"/>
                  </a:schemeClr>
                </a:solidFill>
              </a:rPr>
              <a:t>Create </a:t>
            </a:r>
            <a:r>
              <a:rPr lang="en-US" sz="2182">
                <a:solidFill>
                  <a:schemeClr val="tx1">
                    <a:lumMod val="50000"/>
                  </a:schemeClr>
                </a:solidFill>
              </a:rPr>
              <a:t>a view called dbo.vw_CustomerTotals that displays the total sales from the TotalDue column per year and month for each customer. Test the view by creating a query that  retrieves data from the view.</a:t>
            </a:r>
          </a:p>
          <a:p>
            <a:pPr marL="0" indent="0">
              <a:buNone/>
            </a:pPr>
            <a:r>
              <a:rPr lang="en-US" sz="1636">
                <a:solidFill>
                  <a:schemeClr val="tx1">
                    <a:lumMod val="50000"/>
                  </a:schemeClr>
                </a:solidFill>
              </a:rPr>
              <a:t>IF OBJECT_ID('dbo.vw_CustomerTotals') IS NOT NULL BEGIN</a:t>
            </a:r>
          </a:p>
          <a:p>
            <a:pPr marL="0" indent="0">
              <a:buNone/>
            </a:pPr>
            <a:r>
              <a:rPr lang="en-US" sz="1636">
                <a:solidFill>
                  <a:schemeClr val="tx1">
                    <a:lumMod val="50000"/>
                  </a:schemeClr>
                </a:solidFill>
              </a:rPr>
              <a:t>	DROP VIEW dbo.vw_CustomerTotals;</a:t>
            </a:r>
          </a:p>
          <a:p>
            <a:pPr marL="0" indent="0">
              <a:buNone/>
            </a:pPr>
            <a:r>
              <a:rPr lang="en-US" sz="1636">
                <a:solidFill>
                  <a:schemeClr val="tx1">
                    <a:lumMod val="50000"/>
                  </a:schemeClr>
                </a:solidFill>
              </a:rPr>
              <a:t>END;</a:t>
            </a:r>
          </a:p>
          <a:p>
            <a:pPr marL="0" indent="0">
              <a:buNone/>
            </a:pPr>
            <a:r>
              <a:rPr lang="en-US" sz="1636">
                <a:solidFill>
                  <a:schemeClr val="tx1">
                    <a:lumMod val="50000"/>
                  </a:schemeClr>
                </a:solidFill>
              </a:rPr>
              <a:t>GO</a:t>
            </a:r>
          </a:p>
          <a:p>
            <a:pPr marL="0" indent="0">
              <a:buNone/>
            </a:pPr>
            <a:r>
              <a:rPr lang="en-US" sz="1636">
                <a:solidFill>
                  <a:schemeClr val="tx1">
                    <a:lumMod val="50000"/>
                  </a:schemeClr>
                </a:solidFill>
              </a:rPr>
              <a:t>CREATE VIEW dbo.vw_CustomerTotals AS (</a:t>
            </a:r>
          </a:p>
          <a:p>
            <a:pPr marL="0" indent="0">
              <a:buNone/>
            </a:pPr>
            <a:r>
              <a:rPr lang="en-US" sz="1636">
                <a:solidFill>
                  <a:schemeClr val="tx1">
                    <a:lumMod val="50000"/>
                  </a:schemeClr>
                </a:solidFill>
              </a:rPr>
              <a:t>	SELECT C.CustomerID, YEAR(OrderDate) AS OrderYear,</a:t>
            </a:r>
          </a:p>
          <a:p>
            <a:pPr marL="0" indent="0">
              <a:buNone/>
            </a:pPr>
            <a:r>
              <a:rPr lang="en-US" sz="1636">
                <a:solidFill>
                  <a:schemeClr val="tx1">
                    <a:lumMod val="50000"/>
                  </a:schemeClr>
                </a:solidFill>
              </a:rPr>
              <a:t>	MONTH(OrderDate) AS OrderMonth, SUM(TotalDue) AS TotalSales</a:t>
            </a:r>
          </a:p>
          <a:p>
            <a:pPr marL="0" indent="0">
              <a:buNone/>
            </a:pPr>
            <a:r>
              <a:rPr lang="en-US" sz="1636">
                <a:solidFill>
                  <a:schemeClr val="tx1">
                    <a:lumMod val="50000"/>
                  </a:schemeClr>
                </a:solidFill>
              </a:rPr>
              <a:t>	FROM Sales.Customer AS C</a:t>
            </a:r>
          </a:p>
          <a:p>
            <a:pPr marL="0" indent="0">
              <a:buNone/>
            </a:pPr>
            <a:r>
              <a:rPr lang="en-US" sz="1636">
                <a:solidFill>
                  <a:schemeClr val="tx1">
                    <a:lumMod val="50000"/>
                  </a:schemeClr>
                </a:solidFill>
              </a:rPr>
              <a:t>	INNER JOIN Sales.SalesOrderHeader AS SOH ON C.CustomerID = SOH.CustomerID</a:t>
            </a:r>
          </a:p>
          <a:p>
            <a:pPr marL="0" indent="0">
              <a:buNone/>
            </a:pPr>
            <a:r>
              <a:rPr lang="en-US" sz="1636">
                <a:solidFill>
                  <a:schemeClr val="tx1">
                    <a:lumMod val="50000"/>
                  </a:schemeClr>
                </a:solidFill>
              </a:rPr>
              <a:t>	GROUP BY C.CustomerID, YEAR(OrderDate), MONTH(OrderDate)</a:t>
            </a:r>
          </a:p>
          <a:p>
            <a:pPr marL="0" indent="0">
              <a:buNone/>
            </a:pPr>
            <a:r>
              <a:rPr lang="en-US" sz="1636">
                <a:solidFill>
                  <a:schemeClr val="tx1">
                    <a:lumMod val="50000"/>
                  </a:schemeClr>
                </a:solidFill>
              </a:rPr>
              <a:t>);</a:t>
            </a:r>
          </a:p>
          <a:p>
            <a:pPr marL="0" indent="0">
              <a:buNone/>
            </a:pPr>
            <a:r>
              <a:rPr lang="en-US" sz="1636">
                <a:solidFill>
                  <a:schemeClr val="tx1">
                    <a:lumMod val="50000"/>
                  </a:schemeClr>
                </a:solidFill>
              </a:rPr>
              <a:t>GO</a:t>
            </a:r>
          </a:p>
          <a:p>
            <a:pPr marL="0" indent="0">
              <a:buNone/>
            </a:pPr>
            <a:r>
              <a:rPr lang="en-US" sz="1636">
                <a:solidFill>
                  <a:schemeClr val="tx1">
                    <a:lumMod val="50000"/>
                  </a:schemeClr>
                </a:solidFill>
              </a:rPr>
              <a:t>SELECT CustomerID, OrderYear, OrderMonth, TotalSales</a:t>
            </a:r>
          </a:p>
          <a:p>
            <a:pPr marL="0" indent="0">
              <a:buNone/>
            </a:pPr>
            <a:r>
              <a:rPr lang="en-US" sz="1636">
                <a:solidFill>
                  <a:schemeClr val="tx1">
                    <a:lumMod val="50000"/>
                  </a:schemeClr>
                </a:solidFill>
              </a:rPr>
              <a:t>FROM dbo.vw_CustomerTotals</a:t>
            </a:r>
            <a:r>
              <a:rPr lang="en-US" sz="2182">
                <a:solidFill>
                  <a:schemeClr val="tx1">
                    <a:lumMod val="50000"/>
                  </a:schemeClr>
                </a:solidFill>
              </a:rPr>
              <a:t>;</a:t>
            </a:r>
            <a:endParaRPr lang="en-US" sz="5455">
              <a:solidFill>
                <a:schemeClr val="tx1">
                  <a:lumMod val="50000"/>
                </a:schemeClr>
              </a:solidFill>
            </a:endParaRPr>
          </a:p>
        </p:txBody>
      </p:sp>
      <p:sp>
        <p:nvSpPr>
          <p:cNvPr id="4" name="TextBox 3"/>
          <p:cNvSpPr txBox="1"/>
          <p:nvPr/>
        </p:nvSpPr>
        <p:spPr>
          <a:xfrm>
            <a:off x="4419600" y="6488668"/>
            <a:ext cx="4451860" cy="369332"/>
          </a:xfrm>
          <a:prstGeom prst="rect">
            <a:avLst/>
          </a:prstGeom>
          <a:noFill/>
        </p:spPr>
        <p:txBody>
          <a:bodyPr wrap="none" rtlCol="0">
            <a:spAutoFit/>
          </a:bodyPr>
          <a:lstStyle/>
          <a:p>
            <a:r>
              <a:rPr lang="en-US" smtClean="0"/>
              <a:t>Tạo lại với các từ khóa Encryptin và Sche</a:t>
            </a:r>
            <a:endParaRPr lang="en-US"/>
          </a:p>
        </p:txBody>
      </p:sp>
    </p:spTree>
    <p:extLst>
      <p:ext uri="{BB962C8B-B14F-4D97-AF65-F5344CB8AC3E}">
        <p14:creationId xmlns:p14="http://schemas.microsoft.com/office/powerpoint/2010/main" val="21799087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838200" y="0"/>
            <a:ext cx="8001000" cy="1143000"/>
          </a:xfrm>
        </p:spPr>
        <p:txBody>
          <a:bodyPr/>
          <a:lstStyle/>
          <a:p>
            <a:pPr eaLnBrk="1" hangingPunct="1"/>
            <a:r>
              <a:rPr lang="en-US" altLang="en-US" smtClean="0"/>
              <a:t>Tạo View với lưa chọn Check </a:t>
            </a:r>
            <a:endParaRPr lang="en-US" altLang="en-US" b="0" smtClean="0"/>
          </a:p>
        </p:txBody>
      </p:sp>
      <p:sp>
        <p:nvSpPr>
          <p:cNvPr id="70659" name="Rectangle 3"/>
          <p:cNvSpPr>
            <a:spLocks noGrp="1" noChangeArrowheads="1"/>
          </p:cNvSpPr>
          <p:nvPr>
            <p:ph type="body" idx="1"/>
          </p:nvPr>
        </p:nvSpPr>
        <p:spPr>
          <a:xfrm>
            <a:off x="762000" y="2941638"/>
            <a:ext cx="8001000" cy="3048000"/>
          </a:xfrm>
        </p:spPr>
        <p:txBody>
          <a:bodyPr/>
          <a:lstStyle/>
          <a:p>
            <a:pPr marL="0" indent="0" eaLnBrk="1" hangingPunct="1">
              <a:buNone/>
              <a:defRPr/>
            </a:pPr>
            <a:r>
              <a:rPr lang="en-US" sz="2400" dirty="0"/>
              <a:t>CREATE VIEW </a:t>
            </a:r>
            <a:r>
              <a:rPr lang="en-US" sz="2400" dirty="0" err="1" smtClean="0"/>
              <a:t>CustomersCAView</a:t>
            </a:r>
            <a:r>
              <a:rPr lang="en-US" sz="2400" dirty="0"/>
              <a:t> </a:t>
            </a:r>
            <a:r>
              <a:rPr lang="en-US" sz="2400" dirty="0" smtClean="0"/>
              <a:t>AS</a:t>
            </a:r>
            <a:endParaRPr lang="en-US" sz="2400" dirty="0"/>
          </a:p>
          <a:p>
            <a:pPr marL="0" indent="0" eaLnBrk="1" hangingPunct="1">
              <a:buNone/>
              <a:defRPr/>
            </a:pPr>
            <a:r>
              <a:rPr lang="en-US" sz="2400" dirty="0"/>
              <a:t> </a:t>
            </a:r>
            <a:r>
              <a:rPr lang="en-US" sz="2400" dirty="0" smtClean="0"/>
              <a:t>      SELECT </a:t>
            </a:r>
            <a:r>
              <a:rPr lang="en-US" sz="2400" dirty="0"/>
              <a:t>* FROM Customers WHERE city='</a:t>
            </a:r>
            <a:r>
              <a:rPr lang="en-US" sz="2400" dirty="0" err="1"/>
              <a:t>LonDon</a:t>
            </a:r>
            <a:r>
              <a:rPr lang="en-US" sz="2400" dirty="0"/>
              <a:t>'</a:t>
            </a:r>
          </a:p>
          <a:p>
            <a:pPr marL="0" indent="0" eaLnBrk="1" hangingPunct="1">
              <a:buNone/>
              <a:defRPr/>
            </a:pPr>
            <a:r>
              <a:rPr lang="en-US" sz="2400" dirty="0" smtClean="0"/>
              <a:t>Select </a:t>
            </a:r>
            <a:r>
              <a:rPr lang="en-US" sz="2400" dirty="0"/>
              <a:t>* from </a:t>
            </a:r>
            <a:r>
              <a:rPr lang="en-US" sz="2400" dirty="0" err="1"/>
              <a:t>CustomersCAView</a:t>
            </a:r>
            <a:endParaRPr lang="en-US" sz="2400" dirty="0"/>
          </a:p>
          <a:p>
            <a:pPr marL="0" indent="0" eaLnBrk="1" hangingPunct="1">
              <a:buNone/>
              <a:defRPr/>
            </a:pPr>
            <a:r>
              <a:rPr lang="en-US" sz="2400" dirty="0"/>
              <a:t>GO</a:t>
            </a:r>
          </a:p>
          <a:p>
            <a:pPr marL="0" indent="0" eaLnBrk="1" hangingPunct="1">
              <a:buNone/>
              <a:defRPr/>
            </a:pPr>
            <a:r>
              <a:rPr lang="en-US" sz="2400" dirty="0"/>
              <a:t>UPDATE </a:t>
            </a:r>
            <a:r>
              <a:rPr lang="en-US" sz="2400" dirty="0" err="1"/>
              <a:t>CustomersCAView</a:t>
            </a:r>
            <a:r>
              <a:rPr lang="en-US" sz="2400" dirty="0"/>
              <a:t> SET city='</a:t>
            </a:r>
            <a:r>
              <a:rPr lang="en-US" sz="2400" dirty="0" err="1"/>
              <a:t>Anh</a:t>
            </a:r>
            <a:r>
              <a:rPr lang="en-US" sz="2400" dirty="0"/>
              <a:t> </a:t>
            </a:r>
            <a:r>
              <a:rPr lang="en-US" sz="2400" dirty="0" err="1"/>
              <a:t>Quoc</a:t>
            </a:r>
            <a:r>
              <a:rPr lang="en-US" sz="2400" dirty="0"/>
              <a:t>' WHERE </a:t>
            </a:r>
            <a:r>
              <a:rPr lang="en-US" sz="2400" dirty="0" err="1"/>
              <a:t>CustomerID</a:t>
            </a:r>
            <a:r>
              <a:rPr lang="en-US" sz="2400" dirty="0"/>
              <a:t>='AROUT'</a:t>
            </a:r>
          </a:p>
          <a:p>
            <a:pPr marL="0" indent="0" eaLnBrk="1" hangingPunct="1">
              <a:buNone/>
              <a:defRPr/>
            </a:pPr>
            <a:r>
              <a:rPr lang="en-US" sz="2400" dirty="0"/>
              <a:t>select * from Customers where </a:t>
            </a:r>
            <a:r>
              <a:rPr lang="en-US" sz="2400" dirty="0" err="1"/>
              <a:t>CustomerID</a:t>
            </a:r>
            <a:r>
              <a:rPr lang="en-US" sz="2400" dirty="0"/>
              <a:t>='AROUT'</a:t>
            </a:r>
            <a:endParaRPr lang="en-US" sz="2400" dirty="0" smtClean="0">
              <a:solidFill>
                <a:schemeClr val="accent1"/>
              </a:solidFill>
              <a:latin typeface="Arial" charset="0"/>
              <a:cs typeface="Times New Roman" pitchFamily="18" charset="0"/>
            </a:endParaRPr>
          </a:p>
        </p:txBody>
      </p:sp>
      <p:sp>
        <p:nvSpPr>
          <p:cNvPr id="1843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8437" name="Text Box 5"/>
          <p:cNvSpPr txBox="1">
            <a:spLocks noChangeArrowheads="1"/>
          </p:cNvSpPr>
          <p:nvPr/>
        </p:nvSpPr>
        <p:spPr bwMode="auto">
          <a:xfrm>
            <a:off x="228600" y="1066800"/>
            <a:ext cx="8610600" cy="178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en-US" altLang="en-US" sz="2200" b="0">
                <a:solidFill>
                  <a:schemeClr val="tx1">
                    <a:lumMod val="50000"/>
                  </a:schemeClr>
                </a:solidFill>
                <a:latin typeface="Times New Roman" panose="02020603050405020304" pitchFamily="18" charset="0"/>
              </a:rPr>
              <a:t>Bắt buộc tất cả các câu lệnh hiệu chỉnh dữ liệu thực thi dựa vào View phải tuyệt đối tôn trọng triệt để đến tập tiêu chuẩn trong câu lệnh Select. Nếu không dùng CHECK, các dòng không thể được hiệu chỉnh. Bất kỳ hiệu chỉnh nào mà sẽ gây ra tình trạng thay đổi đều bị hủy bỏ và một lỗi được hiện ra.</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blinds(vertical)">
                                      <p:cBhvr>
                                        <p:cTn id="7" dur="500"/>
                                        <p:tgtEl>
                                          <p:spTgt spid="706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0659">
                                            <p:txEl>
                                              <p:pRg st="1" end="1"/>
                                            </p:txEl>
                                          </p:spTgt>
                                        </p:tgtEl>
                                        <p:attrNameLst>
                                          <p:attrName>style.visibility</p:attrName>
                                        </p:attrNameLst>
                                      </p:cBhvr>
                                      <p:to>
                                        <p:strVal val="visible"/>
                                      </p:to>
                                    </p:set>
                                    <p:animEffect transition="in" filter="blinds(vertical)">
                                      <p:cBhvr>
                                        <p:cTn id="12" dur="500"/>
                                        <p:tgtEl>
                                          <p:spTgt spid="706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Effect transition="in" filter="blinds(vertical)">
                                      <p:cBhvr>
                                        <p:cTn id="17" dur="500"/>
                                        <p:tgtEl>
                                          <p:spTgt spid="706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70659">
                                            <p:txEl>
                                              <p:pRg st="3" end="3"/>
                                            </p:txEl>
                                          </p:spTgt>
                                        </p:tgtEl>
                                        <p:attrNameLst>
                                          <p:attrName>style.visibility</p:attrName>
                                        </p:attrNameLst>
                                      </p:cBhvr>
                                      <p:to>
                                        <p:strVal val="visible"/>
                                      </p:to>
                                    </p:set>
                                    <p:animEffect transition="in" filter="blinds(vertical)">
                                      <p:cBhvr>
                                        <p:cTn id="22" dur="500"/>
                                        <p:tgtEl>
                                          <p:spTgt spid="706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70659">
                                            <p:txEl>
                                              <p:pRg st="4" end="4"/>
                                            </p:txEl>
                                          </p:spTgt>
                                        </p:tgtEl>
                                        <p:attrNameLst>
                                          <p:attrName>style.visibility</p:attrName>
                                        </p:attrNameLst>
                                      </p:cBhvr>
                                      <p:to>
                                        <p:strVal val="visible"/>
                                      </p:to>
                                    </p:set>
                                    <p:animEffect transition="in" filter="blinds(vertical)">
                                      <p:cBhvr>
                                        <p:cTn id="27" dur="500"/>
                                        <p:tgtEl>
                                          <p:spTgt spid="706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70659">
                                            <p:txEl>
                                              <p:pRg st="5" end="5"/>
                                            </p:txEl>
                                          </p:spTgt>
                                        </p:tgtEl>
                                        <p:attrNameLst>
                                          <p:attrName>style.visibility</p:attrName>
                                        </p:attrNameLst>
                                      </p:cBhvr>
                                      <p:to>
                                        <p:strVal val="visible"/>
                                      </p:to>
                                    </p:set>
                                    <p:animEffect transition="in" filter="blinds(vertical)">
                                      <p:cBhvr>
                                        <p:cTn id="32"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mtClean="0"/>
              <a:t>Company  Logo</a:t>
            </a:r>
          </a:p>
        </p:txBody>
      </p:sp>
      <p:sp>
        <p:nvSpPr>
          <p:cNvPr id="4099" name="Rectangle 2"/>
          <p:cNvSpPr>
            <a:spLocks noGrp="1" noChangeArrowheads="1"/>
          </p:cNvSpPr>
          <p:nvPr>
            <p:ph type="title"/>
          </p:nvPr>
        </p:nvSpPr>
        <p:spPr/>
        <p:txBody>
          <a:bodyPr/>
          <a:lstStyle/>
          <a:p>
            <a:pPr eaLnBrk="1" hangingPunct="1"/>
            <a:r>
              <a:rPr lang="en-US" altLang="en-US" smtClean="0"/>
              <a:t>Nội Dung</a:t>
            </a:r>
            <a:endParaRPr lang="en-US" altLang="en-US" smtClean="0">
              <a:solidFill>
                <a:schemeClr val="accent1"/>
              </a:solidFill>
            </a:endParaRPr>
          </a:p>
        </p:txBody>
      </p:sp>
      <p:sp>
        <p:nvSpPr>
          <p:cNvPr id="69673" name="AutoShape 41"/>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en-US">
              <a:latin typeface="Arial" charset="0"/>
              <a:cs typeface="+mn-cs"/>
            </a:endParaRPr>
          </a:p>
        </p:txBody>
      </p:sp>
      <p:sp>
        <p:nvSpPr>
          <p:cNvPr id="4101" name="AutoShape 42"/>
          <p:cNvSpPr>
            <a:spLocks noChangeArrowheads="1"/>
          </p:cNvSpPr>
          <p:nvPr/>
        </p:nvSpPr>
        <p:spPr bwMode="ltGray">
          <a:xfrm rot="5400000" flipH="1">
            <a:off x="-2016918" y="1910556"/>
            <a:ext cx="4032250" cy="39290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0 w 21600"/>
              <a:gd name="T13" fmla="*/ 0 h 21600"/>
              <a:gd name="T14" fmla="*/ 21600 w 21600"/>
              <a:gd name="T15" fmla="*/ 7713 h 21600"/>
            </a:gdLst>
            <a:ahLst/>
            <a:cxnLst>
              <a:cxn ang="T8">
                <a:pos x="T0" y="T1"/>
              </a:cxn>
              <a:cxn ang="T9">
                <a:pos x="T2" y="T3"/>
              </a:cxn>
              <a:cxn ang="T10">
                <a:pos x="T4" y="T5"/>
              </a:cxn>
              <a:cxn ang="T11">
                <a:pos x="T6" y="T7"/>
              </a:cxn>
            </a:cxnLst>
            <a:rect l="T12" t="T13" r="T14" b="T15"/>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lnTo>
                  <a:pt x="10744" y="10800"/>
                </a:lnTo>
                <a:close/>
              </a:path>
            </a:pathLst>
          </a:custGeom>
          <a:solidFill>
            <a:schemeClr val="accent1">
              <a:alpha val="36078"/>
            </a:schemeClr>
          </a:solidFill>
          <a:ln>
            <a:noFill/>
          </a:ln>
          <a:extLst>
            <a:ext uri="{91240B29-F687-4F45-9708-019B960494DF}">
              <a14:hiddenLine xmlns:a14="http://schemas.microsoft.com/office/drawing/2010/main" w="0" algn="ctr">
                <a:solidFill>
                  <a:srgbClr val="000000"/>
                </a:solidFill>
                <a:miter lim="800000"/>
                <a:headEnd/>
                <a:tailEnd/>
              </a14:hiddenLine>
            </a:ext>
          </a:extLst>
        </p:spPr>
        <p:txBody>
          <a:bodyPr wrap="none" anchor="ctr"/>
          <a:lstStyle/>
          <a:p>
            <a:endParaRPr lang="en-US"/>
          </a:p>
        </p:txBody>
      </p:sp>
      <p:sp>
        <p:nvSpPr>
          <p:cNvPr id="4102" name="AutoShape 43"/>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Partitioned Views</a:t>
            </a:r>
          </a:p>
        </p:txBody>
      </p:sp>
      <p:sp>
        <p:nvSpPr>
          <p:cNvPr id="4103" name="AutoShape 44"/>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Xóa View</a:t>
            </a:r>
          </a:p>
        </p:txBody>
      </p:sp>
      <p:sp>
        <p:nvSpPr>
          <p:cNvPr id="4104" name="AutoShape 45"/>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Sửa View</a:t>
            </a:r>
          </a:p>
        </p:txBody>
      </p:sp>
      <p:sp>
        <p:nvSpPr>
          <p:cNvPr id="4105" name="AutoShape 46"/>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Tạo View</a:t>
            </a:r>
          </a:p>
        </p:txBody>
      </p:sp>
      <p:sp>
        <p:nvSpPr>
          <p:cNvPr id="4106" name="AutoShape 47">
            <a:hlinkClick r:id="rId2" action="ppaction://hlinksldjump"/>
          </p:cNvPr>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b="0">
                <a:solidFill>
                  <a:schemeClr val="tx1"/>
                </a:solidFill>
              </a:rPr>
              <a:t>Giới thiệu view</a:t>
            </a:r>
          </a:p>
        </p:txBody>
      </p:sp>
      <p:grpSp>
        <p:nvGrpSpPr>
          <p:cNvPr id="4107" name="Group 48"/>
          <p:cNvGrpSpPr>
            <a:grpSpLocks/>
          </p:cNvGrpSpPr>
          <p:nvPr/>
        </p:nvGrpSpPr>
        <p:grpSpPr bwMode="auto">
          <a:xfrm>
            <a:off x="1447800" y="1909763"/>
            <a:ext cx="381000" cy="381000"/>
            <a:chOff x="2078" y="1680"/>
            <a:chExt cx="1615" cy="1615"/>
          </a:xfrm>
        </p:grpSpPr>
        <p:sp>
          <p:nvSpPr>
            <p:cNvPr id="4136"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37"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83"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39"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85"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41"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08" name="Group 55"/>
          <p:cNvGrpSpPr>
            <a:grpSpLocks/>
          </p:cNvGrpSpPr>
          <p:nvPr/>
        </p:nvGrpSpPr>
        <p:grpSpPr bwMode="auto">
          <a:xfrm>
            <a:off x="1981200" y="2697163"/>
            <a:ext cx="381000" cy="381000"/>
            <a:chOff x="2078" y="1680"/>
            <a:chExt cx="1615" cy="1615"/>
          </a:xfrm>
        </p:grpSpPr>
        <p:sp>
          <p:nvSpPr>
            <p:cNvPr id="4130"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31"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0"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33"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2"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35"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09" name="Group 62"/>
          <p:cNvGrpSpPr>
            <a:grpSpLocks/>
          </p:cNvGrpSpPr>
          <p:nvPr/>
        </p:nvGrpSpPr>
        <p:grpSpPr bwMode="auto">
          <a:xfrm>
            <a:off x="2133600" y="3535363"/>
            <a:ext cx="381000" cy="381000"/>
            <a:chOff x="2078" y="1680"/>
            <a:chExt cx="1615" cy="1615"/>
          </a:xfrm>
        </p:grpSpPr>
        <p:sp>
          <p:nvSpPr>
            <p:cNvPr id="4124"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25"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7"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27"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699"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29"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10" name="Group 69"/>
          <p:cNvGrpSpPr>
            <a:grpSpLocks/>
          </p:cNvGrpSpPr>
          <p:nvPr/>
        </p:nvGrpSpPr>
        <p:grpSpPr bwMode="auto">
          <a:xfrm>
            <a:off x="1981200" y="4373563"/>
            <a:ext cx="381000" cy="381000"/>
            <a:chOff x="2078" y="1680"/>
            <a:chExt cx="1615" cy="1615"/>
          </a:xfrm>
        </p:grpSpPr>
        <p:sp>
          <p:nvSpPr>
            <p:cNvPr id="4118"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19"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04" name="Oval 7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21"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06" name="Oval 7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23"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grpSp>
        <p:nvGrpSpPr>
          <p:cNvPr id="4111" name="Group 76"/>
          <p:cNvGrpSpPr>
            <a:grpSpLocks/>
          </p:cNvGrpSpPr>
          <p:nvPr/>
        </p:nvGrpSpPr>
        <p:grpSpPr bwMode="auto">
          <a:xfrm>
            <a:off x="1524000" y="5148263"/>
            <a:ext cx="355600" cy="381000"/>
            <a:chOff x="2078" y="1680"/>
            <a:chExt cx="1615" cy="1615"/>
          </a:xfrm>
        </p:grpSpPr>
        <p:sp>
          <p:nvSpPr>
            <p:cNvPr id="4112" name="Oval 7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113" name="Oval 7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11" name="Oval 79"/>
            <p:cNvSpPr>
              <a:spLocks noChangeArrowheads="1"/>
            </p:cNvSpPr>
            <p:nvPr/>
          </p:nvSpPr>
          <p:spPr bwMode="gray">
            <a:xfrm>
              <a:off x="2251" y="1855"/>
              <a:ext cx="1262"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en-US">
                <a:latin typeface="Arial" charset="0"/>
                <a:cs typeface="+mn-cs"/>
              </a:endParaRPr>
            </a:p>
          </p:txBody>
        </p:sp>
        <p:sp>
          <p:nvSpPr>
            <p:cNvPr id="4115" name="Oval 80"/>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9713" name="Oval 81"/>
            <p:cNvSpPr>
              <a:spLocks noChangeArrowheads="1"/>
            </p:cNvSpPr>
            <p:nvPr/>
          </p:nvSpPr>
          <p:spPr bwMode="gray">
            <a:xfrm>
              <a:off x="2338" y="1936"/>
              <a:ext cx="1096"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en-US">
                <a:latin typeface="Arial" charset="0"/>
                <a:cs typeface="+mn-cs"/>
              </a:endParaRPr>
            </a:p>
          </p:txBody>
        </p:sp>
        <p:sp>
          <p:nvSpPr>
            <p:cNvPr id="4117" name="Oval 82"/>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body" idx="1"/>
          </p:nvPr>
        </p:nvSpPr>
        <p:spPr>
          <a:xfrm>
            <a:off x="762000" y="1143000"/>
            <a:ext cx="7331075" cy="5105400"/>
          </a:xfrm>
        </p:spPr>
        <p:txBody>
          <a:bodyPr/>
          <a:lstStyle/>
          <a:p>
            <a:pPr marL="0" indent="0" eaLnBrk="1" hangingPunct="1">
              <a:buFont typeface="Wingdings" panose="05000000000000000000" pitchFamily="2" charset="2"/>
              <a:buNone/>
              <a:defRPr/>
            </a:pPr>
            <a:r>
              <a:rPr lang="en-US" sz="2400" dirty="0"/>
              <a:t>CREATE VIEW CustomersCAView1</a:t>
            </a:r>
          </a:p>
          <a:p>
            <a:pPr marL="0" indent="0" eaLnBrk="1" hangingPunct="1">
              <a:buFont typeface="Wingdings" panose="05000000000000000000" pitchFamily="2" charset="2"/>
              <a:buNone/>
              <a:defRPr/>
            </a:pPr>
            <a:r>
              <a:rPr lang="en-US" sz="2400" dirty="0"/>
              <a:t>AS</a:t>
            </a:r>
          </a:p>
          <a:p>
            <a:pPr marL="0" indent="0" eaLnBrk="1" hangingPunct="1">
              <a:buFont typeface="Wingdings" panose="05000000000000000000" pitchFamily="2" charset="2"/>
              <a:buNone/>
              <a:defRPr/>
            </a:pPr>
            <a:r>
              <a:rPr lang="en-US" sz="2400" dirty="0"/>
              <a:t>SELECT * FROM Customers WHERE city='</a:t>
            </a:r>
            <a:r>
              <a:rPr lang="en-US" sz="2400" dirty="0" err="1"/>
              <a:t>LonDon</a:t>
            </a:r>
            <a:r>
              <a:rPr lang="en-US" sz="2400" dirty="0"/>
              <a:t>'</a:t>
            </a:r>
          </a:p>
          <a:p>
            <a:pPr marL="0" indent="0" eaLnBrk="1" hangingPunct="1">
              <a:buFont typeface="Wingdings" panose="05000000000000000000" pitchFamily="2" charset="2"/>
              <a:buNone/>
              <a:defRPr/>
            </a:pPr>
            <a:r>
              <a:rPr lang="en-US" sz="2400" b="1" smtClean="0">
                <a:solidFill>
                  <a:srgbClr val="FF0000"/>
                </a:solidFill>
              </a:rPr>
              <a:t>WITH CHECK OPTION</a:t>
            </a:r>
            <a:endParaRPr lang="en-US" sz="2400" b="1" dirty="0">
              <a:solidFill>
                <a:srgbClr val="FF0000"/>
              </a:solidFill>
            </a:endParaRPr>
          </a:p>
          <a:p>
            <a:pPr marL="0" indent="0" eaLnBrk="1" hangingPunct="1">
              <a:buFont typeface="Wingdings" panose="05000000000000000000" pitchFamily="2" charset="2"/>
              <a:buNone/>
              <a:defRPr/>
            </a:pPr>
            <a:endParaRPr lang="en-US" sz="2400" dirty="0"/>
          </a:p>
          <a:p>
            <a:pPr marL="0" indent="0" eaLnBrk="1" hangingPunct="1">
              <a:buFont typeface="Wingdings" panose="05000000000000000000" pitchFamily="2" charset="2"/>
              <a:buNone/>
              <a:defRPr/>
            </a:pPr>
            <a:r>
              <a:rPr lang="en-US" sz="2400" dirty="0"/>
              <a:t>Select * from CustomersCAView1</a:t>
            </a:r>
          </a:p>
          <a:p>
            <a:pPr marL="0" indent="0" eaLnBrk="1" hangingPunct="1">
              <a:buFont typeface="Wingdings" panose="05000000000000000000" pitchFamily="2" charset="2"/>
              <a:buNone/>
              <a:defRPr/>
            </a:pPr>
            <a:r>
              <a:rPr lang="en-US" sz="2400" dirty="0" smtClean="0"/>
              <a:t>GO</a:t>
            </a:r>
          </a:p>
          <a:p>
            <a:pPr marL="0" indent="0" eaLnBrk="1" hangingPunct="1">
              <a:buFont typeface="Wingdings" panose="05000000000000000000" pitchFamily="2" charset="2"/>
              <a:buNone/>
              <a:defRPr/>
            </a:pPr>
            <a:endParaRPr lang="en-US" sz="2400" dirty="0"/>
          </a:p>
          <a:p>
            <a:pPr marL="0" indent="0" eaLnBrk="1" hangingPunct="1">
              <a:buFont typeface="Wingdings" panose="05000000000000000000" pitchFamily="2" charset="2"/>
              <a:buNone/>
              <a:defRPr/>
            </a:pPr>
            <a:r>
              <a:rPr lang="en-US" sz="2400" dirty="0"/>
              <a:t>UPDATE CustomersCAView1 SET city='</a:t>
            </a:r>
            <a:r>
              <a:rPr lang="en-US" sz="2400" dirty="0" err="1"/>
              <a:t>Anh</a:t>
            </a:r>
            <a:r>
              <a:rPr lang="en-US" sz="2400" dirty="0"/>
              <a:t> </a:t>
            </a:r>
            <a:r>
              <a:rPr lang="en-US" sz="2400" dirty="0" err="1"/>
              <a:t>Quoc</a:t>
            </a:r>
            <a:r>
              <a:rPr lang="en-US" sz="2400" dirty="0"/>
              <a:t>' WHERE </a:t>
            </a:r>
            <a:r>
              <a:rPr lang="en-US" sz="2400" dirty="0" err="1"/>
              <a:t>CustomerID</a:t>
            </a:r>
            <a:r>
              <a:rPr lang="en-US" sz="2400" dirty="0"/>
              <a:t>='NORTS'</a:t>
            </a:r>
            <a:endParaRPr lang="en-US" sz="2400" dirty="0" smtClean="0">
              <a:solidFill>
                <a:schemeClr val="accent1"/>
              </a:solidFill>
              <a:latin typeface="Arial" charset="0"/>
              <a:cs typeface="Times New Roman" pitchFamily="18" charset="0"/>
            </a:endParaRPr>
          </a:p>
        </p:txBody>
      </p:sp>
      <p:sp>
        <p:nvSpPr>
          <p:cNvPr id="1945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946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mtClean="0"/>
              <a:t>Tạo View với lưa chọn Check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682">
                                            <p:txEl>
                                              <p:pRg st="0" end="0"/>
                                            </p:txEl>
                                          </p:spTgt>
                                        </p:tgtEl>
                                        <p:attrNameLst>
                                          <p:attrName>style.visibility</p:attrName>
                                        </p:attrNameLst>
                                      </p:cBhvr>
                                      <p:to>
                                        <p:strVal val="visible"/>
                                      </p:to>
                                    </p:set>
                                    <p:animEffect transition="in" filter="checkerboard(down)">
                                      <p:cBhvr>
                                        <p:cTn id="7" dur="500"/>
                                        <p:tgtEl>
                                          <p:spTgt spid="716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682">
                                            <p:txEl>
                                              <p:pRg st="1" end="1"/>
                                            </p:txEl>
                                          </p:spTgt>
                                        </p:tgtEl>
                                        <p:attrNameLst>
                                          <p:attrName>style.visibility</p:attrName>
                                        </p:attrNameLst>
                                      </p:cBhvr>
                                      <p:to>
                                        <p:strVal val="visible"/>
                                      </p:to>
                                    </p:set>
                                    <p:animEffect transition="in" filter="checkerboard(down)">
                                      <p:cBhvr>
                                        <p:cTn id="12" dur="500"/>
                                        <p:tgtEl>
                                          <p:spTgt spid="7168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1682">
                                            <p:txEl>
                                              <p:pRg st="2" end="2"/>
                                            </p:txEl>
                                          </p:spTgt>
                                        </p:tgtEl>
                                        <p:attrNameLst>
                                          <p:attrName>style.visibility</p:attrName>
                                        </p:attrNameLst>
                                      </p:cBhvr>
                                      <p:to>
                                        <p:strVal val="visible"/>
                                      </p:to>
                                    </p:set>
                                    <p:animEffect transition="in" filter="checkerboard(down)">
                                      <p:cBhvr>
                                        <p:cTn id="17" dur="500"/>
                                        <p:tgtEl>
                                          <p:spTgt spid="7168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1682">
                                            <p:txEl>
                                              <p:pRg st="3" end="3"/>
                                            </p:txEl>
                                          </p:spTgt>
                                        </p:tgtEl>
                                        <p:attrNameLst>
                                          <p:attrName>style.visibility</p:attrName>
                                        </p:attrNameLst>
                                      </p:cBhvr>
                                      <p:to>
                                        <p:strVal val="visible"/>
                                      </p:to>
                                    </p:set>
                                    <p:animEffect transition="in" filter="checkerboard(down)">
                                      <p:cBhvr>
                                        <p:cTn id="22" dur="500"/>
                                        <p:tgtEl>
                                          <p:spTgt spid="7168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1682">
                                            <p:txEl>
                                              <p:pRg st="5" end="5"/>
                                            </p:txEl>
                                          </p:spTgt>
                                        </p:tgtEl>
                                        <p:attrNameLst>
                                          <p:attrName>style.visibility</p:attrName>
                                        </p:attrNameLst>
                                      </p:cBhvr>
                                      <p:to>
                                        <p:strVal val="visible"/>
                                      </p:to>
                                    </p:set>
                                    <p:animEffect transition="in" filter="checkerboard(down)">
                                      <p:cBhvr>
                                        <p:cTn id="27" dur="500"/>
                                        <p:tgtEl>
                                          <p:spTgt spid="7168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71682">
                                            <p:txEl>
                                              <p:pRg st="6" end="6"/>
                                            </p:txEl>
                                          </p:spTgt>
                                        </p:tgtEl>
                                        <p:attrNameLst>
                                          <p:attrName>style.visibility</p:attrName>
                                        </p:attrNameLst>
                                      </p:cBhvr>
                                      <p:to>
                                        <p:strVal val="visible"/>
                                      </p:to>
                                    </p:set>
                                    <p:animEffect transition="in" filter="checkerboard(down)">
                                      <p:cBhvr>
                                        <p:cTn id="32" dur="500"/>
                                        <p:tgtEl>
                                          <p:spTgt spid="71682">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71682">
                                            <p:txEl>
                                              <p:pRg st="8" end="8"/>
                                            </p:txEl>
                                          </p:spTgt>
                                        </p:tgtEl>
                                        <p:attrNameLst>
                                          <p:attrName>style.visibility</p:attrName>
                                        </p:attrNameLst>
                                      </p:cBhvr>
                                      <p:to>
                                        <p:strVal val="visible"/>
                                      </p:to>
                                    </p:set>
                                    <p:animEffect transition="in" filter="checkerboard(down)">
                                      <p:cBhvr>
                                        <p:cTn id="37" dur="500"/>
                                        <p:tgtEl>
                                          <p:spTgt spid="716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1946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mtClean="0"/>
              <a:t>Tạo View với lưa chọn Check </a:t>
            </a:r>
          </a:p>
        </p:txBody>
      </p:sp>
      <p:sp>
        <p:nvSpPr>
          <p:cNvPr id="3" name="Rectangle 2"/>
          <p:cNvSpPr/>
          <p:nvPr/>
        </p:nvSpPr>
        <p:spPr>
          <a:xfrm>
            <a:off x="381000" y="1163687"/>
            <a:ext cx="8458200" cy="3108543"/>
          </a:xfrm>
          <a:prstGeom prst="rect">
            <a:avLst/>
          </a:prstGeom>
        </p:spPr>
        <p:txBody>
          <a:bodyPr wrap="square">
            <a:spAutoFit/>
          </a:bodyPr>
          <a:lstStyle/>
          <a:p>
            <a:r>
              <a:rPr lang="en-US" sz="2800"/>
              <a:t>Example:</a:t>
            </a:r>
          </a:p>
          <a:p>
            <a:pPr marL="398463" indent="0">
              <a:buNone/>
            </a:pPr>
            <a:r>
              <a:rPr lang="en-US" sz="2400"/>
              <a:t>CREATE VIEW HumanResources.vw_MaleEmployees</a:t>
            </a:r>
          </a:p>
          <a:p>
            <a:pPr marL="398463" indent="0">
              <a:buNone/>
            </a:pPr>
            <a:r>
              <a:rPr lang="en-US" sz="2400"/>
              <a:t>AS</a:t>
            </a:r>
          </a:p>
          <a:p>
            <a:pPr marL="398463" indent="0">
              <a:buNone/>
            </a:pPr>
            <a:r>
              <a:rPr lang="en-US" sz="2400"/>
              <a:t>SELECT LoginID, Gender</a:t>
            </a:r>
          </a:p>
          <a:p>
            <a:pPr marL="398463" indent="0">
              <a:buNone/>
            </a:pPr>
            <a:r>
              <a:rPr lang="en-US" sz="2400"/>
              <a:t>FROM HumanResources.Employee</a:t>
            </a:r>
          </a:p>
          <a:p>
            <a:pPr marL="398463" indent="0">
              <a:buNone/>
            </a:pPr>
            <a:r>
              <a:rPr lang="en-US" sz="2400"/>
              <a:t>WHERE Gender = 'M'</a:t>
            </a:r>
          </a:p>
          <a:p>
            <a:pPr marL="398463" indent="0">
              <a:buNone/>
            </a:pPr>
            <a:r>
              <a:rPr lang="en-US" sz="2400"/>
              <a:t>WITH CHECK OPTION</a:t>
            </a:r>
          </a:p>
          <a:p>
            <a:pPr marL="398463" indent="0">
              <a:buNone/>
            </a:pPr>
            <a:endParaRPr lang="en-US" sz="2400"/>
          </a:p>
        </p:txBody>
      </p:sp>
      <p:sp>
        <p:nvSpPr>
          <p:cNvPr id="7" name="TextBox 6"/>
          <p:cNvSpPr txBox="1"/>
          <p:nvPr/>
        </p:nvSpPr>
        <p:spPr>
          <a:xfrm>
            <a:off x="2286000" y="4795451"/>
            <a:ext cx="5991640" cy="1569660"/>
          </a:xfrm>
          <a:prstGeom prst="rect">
            <a:avLst/>
          </a:prstGeom>
          <a:noFill/>
        </p:spPr>
        <p:txBody>
          <a:bodyPr wrap="none" rtlCol="0">
            <a:spAutoFit/>
          </a:bodyPr>
          <a:lstStyle/>
          <a:p>
            <a:r>
              <a:rPr lang="en-US" sz="2400"/>
              <a:t>UPDATE HumanResources.vw_MaleEmployees</a:t>
            </a:r>
          </a:p>
          <a:p>
            <a:r>
              <a:rPr lang="en-US" sz="2400"/>
              <a:t>SET Gender = ‘F’</a:t>
            </a:r>
          </a:p>
          <a:p>
            <a:r>
              <a:rPr lang="en-US" sz="2400"/>
              <a:t>WHERE LoginId = ‘adventure-works\taylor0’	</a:t>
            </a:r>
            <a:endParaRPr lang="en-US" sz="6600"/>
          </a:p>
          <a:p>
            <a:endParaRPr lang="en-US" sz="2400"/>
          </a:p>
        </p:txBody>
      </p:sp>
    </p:spTree>
    <p:extLst>
      <p:ext uri="{BB962C8B-B14F-4D97-AF65-F5344CB8AC3E}">
        <p14:creationId xmlns:p14="http://schemas.microsoft.com/office/powerpoint/2010/main" val="33937614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54181" y="1004455"/>
            <a:ext cx="8481723" cy="5030748"/>
          </a:xfrm>
        </p:spPr>
        <p:txBody>
          <a:bodyPr/>
          <a:lstStyle/>
          <a:p>
            <a:pPr marL="346367" indent="-346367">
              <a:lnSpc>
                <a:spcPct val="120000"/>
              </a:lnSpc>
              <a:spcBef>
                <a:spcPts val="0"/>
              </a:spcBef>
            </a:pPr>
            <a:r>
              <a:rPr lang="en-US" sz="2000">
                <a:solidFill>
                  <a:srgbClr val="002060"/>
                </a:solidFill>
              </a:rPr>
              <a:t>Altering Views: </a:t>
            </a:r>
          </a:p>
          <a:p>
            <a:pPr marL="346367" indent="-346367">
              <a:lnSpc>
                <a:spcPct val="120000"/>
              </a:lnSpc>
              <a:spcBef>
                <a:spcPts val="0"/>
              </a:spcBef>
              <a:buNone/>
            </a:pPr>
            <a:r>
              <a:rPr lang="en-US" sz="2000">
                <a:solidFill>
                  <a:srgbClr val="C00000"/>
                </a:solidFill>
                <a:cs typeface="Times New Roman" panose="02020603050405020304" pitchFamily="18" charset="0"/>
              </a:rPr>
              <a:t>ALTER  VIEW [&lt;</a:t>
            </a:r>
            <a:r>
              <a:rPr lang="en-US" sz="2000" i="1">
                <a:solidFill>
                  <a:srgbClr val="C00000"/>
                </a:solidFill>
                <a:cs typeface="Times New Roman" panose="02020603050405020304" pitchFamily="18" charset="0"/>
              </a:rPr>
              <a:t>db_name</a:t>
            </a:r>
            <a:r>
              <a:rPr lang="en-US" sz="2000">
                <a:solidFill>
                  <a:srgbClr val="C00000"/>
                </a:solidFill>
                <a:cs typeface="Times New Roman" panose="02020603050405020304" pitchFamily="18" charset="0"/>
              </a:rPr>
              <a:t>&gt;.][&lt;</a:t>
            </a:r>
            <a:r>
              <a:rPr lang="en-US" sz="2000" i="1">
                <a:solidFill>
                  <a:srgbClr val="C00000"/>
                </a:solidFill>
                <a:cs typeface="Times New Roman" panose="02020603050405020304" pitchFamily="18" charset="0"/>
              </a:rPr>
              <a:t>owner</a:t>
            </a:r>
            <a:r>
              <a:rPr lang="en-US" sz="2000">
                <a:solidFill>
                  <a:srgbClr val="C00000"/>
                </a:solidFill>
                <a:cs typeface="Times New Roman" panose="02020603050405020304" pitchFamily="18" charset="0"/>
              </a:rPr>
              <a:t>&gt;.]</a:t>
            </a:r>
            <a:r>
              <a:rPr lang="en-US" sz="2000" i="1">
                <a:solidFill>
                  <a:srgbClr val="C00000"/>
                </a:solidFill>
                <a:cs typeface="Times New Roman" panose="02020603050405020304" pitchFamily="18" charset="0"/>
              </a:rPr>
              <a:t>view_name </a:t>
            </a:r>
            <a:r>
              <a:rPr lang="en-US" sz="2000">
                <a:solidFill>
                  <a:srgbClr val="C00000"/>
                </a:solidFill>
                <a:cs typeface="Times New Roman" panose="02020603050405020304" pitchFamily="18" charset="0"/>
              </a:rPr>
              <a:t>[(</a:t>
            </a:r>
            <a:r>
              <a:rPr lang="en-US" sz="2000" i="1">
                <a:solidFill>
                  <a:srgbClr val="C00000"/>
                </a:solidFill>
                <a:cs typeface="Times New Roman" panose="02020603050405020304" pitchFamily="18" charset="0"/>
              </a:rPr>
              <a:t>column</a:t>
            </a:r>
            <a:r>
              <a:rPr lang="en-US" sz="2000">
                <a:solidFill>
                  <a:srgbClr val="C00000"/>
                </a:solidFill>
                <a:cs typeface="Times New Roman" panose="02020603050405020304" pitchFamily="18" charset="0"/>
              </a:rPr>
              <a:t>[ ,...</a:t>
            </a:r>
            <a:r>
              <a:rPr lang="en-US" sz="2000" i="1">
                <a:solidFill>
                  <a:srgbClr val="C00000"/>
                </a:solidFill>
                <a:cs typeface="Times New Roman" panose="02020603050405020304" pitchFamily="18" charset="0"/>
              </a:rPr>
              <a:t>n </a:t>
            </a:r>
            <a:r>
              <a:rPr lang="en-US" sz="2000">
                <a:solidFill>
                  <a:srgbClr val="C00000"/>
                </a:solidFill>
                <a:cs typeface="Times New Roman" panose="02020603050405020304" pitchFamily="18" charset="0"/>
              </a:rPr>
              <a:t>])]</a:t>
            </a:r>
          </a:p>
          <a:p>
            <a:pPr marL="346367" indent="-346367">
              <a:lnSpc>
                <a:spcPct val="120000"/>
              </a:lnSpc>
              <a:spcBef>
                <a:spcPts val="0"/>
              </a:spcBef>
              <a:buNone/>
            </a:pPr>
            <a:r>
              <a:rPr lang="en-US" sz="2000">
                <a:solidFill>
                  <a:srgbClr val="C00000"/>
                </a:solidFill>
                <a:cs typeface="Times New Roman" panose="02020603050405020304" pitchFamily="18" charset="0"/>
              </a:rPr>
              <a:t>[ WITH  ENCRYPTION|SCHEMABINDING|VIEW_METADATA}[ ,...n]]</a:t>
            </a:r>
          </a:p>
          <a:p>
            <a:pPr marL="346367" indent="-346367">
              <a:lnSpc>
                <a:spcPct val="120000"/>
              </a:lnSpc>
              <a:spcBef>
                <a:spcPts val="0"/>
              </a:spcBef>
              <a:buNone/>
            </a:pPr>
            <a:r>
              <a:rPr lang="en-US" sz="2000">
                <a:solidFill>
                  <a:srgbClr val="C00000"/>
                </a:solidFill>
                <a:cs typeface="Times New Roman" panose="02020603050405020304" pitchFamily="18" charset="0"/>
              </a:rPr>
              <a:t>AS</a:t>
            </a:r>
          </a:p>
          <a:p>
            <a:pPr marL="346367" indent="-346367">
              <a:lnSpc>
                <a:spcPct val="120000"/>
              </a:lnSpc>
              <a:spcBef>
                <a:spcPts val="0"/>
              </a:spcBef>
              <a:buNone/>
            </a:pPr>
            <a:r>
              <a:rPr lang="en-US" sz="2000" i="1">
                <a:cs typeface="Times New Roman" panose="02020603050405020304" pitchFamily="18" charset="0"/>
              </a:rPr>
              <a:t>	select_statement   </a:t>
            </a:r>
            <a:r>
              <a:rPr lang="en-US" sz="2000">
                <a:cs typeface="Times New Roman" panose="02020603050405020304" pitchFamily="18" charset="0"/>
              </a:rPr>
              <a:t>[ WITH CHECK OPTION ]</a:t>
            </a:r>
          </a:p>
          <a:p>
            <a:pPr marL="0" indent="0">
              <a:buNone/>
            </a:pPr>
            <a:r>
              <a:rPr lang="en-US" sz="2000"/>
              <a:t>ALTER VIEW HumanResources.vw_MaleEmployees</a:t>
            </a:r>
          </a:p>
          <a:p>
            <a:pPr marL="0" indent="0">
              <a:buNone/>
            </a:pPr>
            <a:r>
              <a:rPr lang="en-US" sz="2000"/>
              <a:t>AS</a:t>
            </a:r>
          </a:p>
          <a:p>
            <a:pPr marL="0" indent="0">
              <a:buNone/>
            </a:pPr>
            <a:r>
              <a:rPr lang="en-US" sz="2000"/>
              <a:t>SELECT LoginID, Gender</a:t>
            </a:r>
          </a:p>
          <a:p>
            <a:pPr marL="0" indent="0">
              <a:buNone/>
            </a:pPr>
            <a:r>
              <a:rPr lang="en-US" sz="2000"/>
              <a:t>FROM HumanResources.Employee</a:t>
            </a:r>
          </a:p>
          <a:p>
            <a:pPr marL="0" indent="0">
              <a:buNone/>
            </a:pPr>
            <a:r>
              <a:rPr lang="en-US" sz="2000"/>
              <a:t>WHERE Gender = 'M'</a:t>
            </a:r>
          </a:p>
          <a:p>
            <a:pPr marL="0" indent="0">
              <a:buNone/>
            </a:pPr>
            <a:endParaRPr lang="en-US" sz="2400"/>
          </a:p>
          <a:p>
            <a:pPr marL="0" indent="0">
              <a:buNone/>
            </a:pPr>
            <a:r>
              <a:rPr lang="en-US" sz="2400"/>
              <a:t>	</a:t>
            </a:r>
            <a:endParaRPr lang="en-US" sz="3600"/>
          </a:p>
        </p:txBody>
      </p:sp>
      <p:sp>
        <p:nvSpPr>
          <p:cNvPr id="2" name="Rectangle 1"/>
          <p:cNvSpPr/>
          <p:nvPr/>
        </p:nvSpPr>
        <p:spPr>
          <a:xfrm>
            <a:off x="4156364" y="472841"/>
            <a:ext cx="4879541" cy="540020"/>
          </a:xfrm>
          <a:prstGeom prst="rect">
            <a:avLst/>
          </a:prstGeom>
        </p:spPr>
        <p:txBody>
          <a:bodyPr wrap="none">
            <a:spAutoFit/>
          </a:bodyPr>
          <a:lstStyle/>
          <a:p>
            <a:r>
              <a:rPr lang="en-US" sz="2909">
                <a:solidFill>
                  <a:srgbClr val="002060"/>
                </a:solidFill>
                <a:latin typeface="FranklinGothic-Demi"/>
              </a:rPr>
              <a:t>EXAMPLE: Managing Views</a:t>
            </a:r>
            <a:endParaRPr lang="en-US" sz="2909">
              <a:solidFill>
                <a:srgbClr val="002060"/>
              </a:solidFill>
            </a:endParaRPr>
          </a:p>
        </p:txBody>
      </p:sp>
      <p:sp>
        <p:nvSpPr>
          <p:cNvPr id="4" name="TextBox 3"/>
          <p:cNvSpPr txBox="1"/>
          <p:nvPr/>
        </p:nvSpPr>
        <p:spPr>
          <a:xfrm>
            <a:off x="3539835" y="4572000"/>
            <a:ext cx="5299365" cy="1771319"/>
          </a:xfrm>
          <a:prstGeom prst="rect">
            <a:avLst/>
          </a:prstGeom>
          <a:noFill/>
        </p:spPr>
        <p:txBody>
          <a:bodyPr wrap="square" rtlCol="0">
            <a:spAutoFit/>
          </a:bodyPr>
          <a:lstStyle/>
          <a:p>
            <a:r>
              <a:rPr lang="en-US" sz="2182">
                <a:solidFill>
                  <a:srgbClr val="C00000"/>
                </a:solidFill>
              </a:rPr>
              <a:t>UPDATE HumanResources.vw_MaleEmployees</a:t>
            </a:r>
          </a:p>
          <a:p>
            <a:r>
              <a:rPr lang="en-US" sz="2182">
                <a:solidFill>
                  <a:srgbClr val="C00000"/>
                </a:solidFill>
              </a:rPr>
              <a:t>SET Gender = 'F'</a:t>
            </a:r>
          </a:p>
          <a:p>
            <a:r>
              <a:rPr lang="en-US" sz="2182">
                <a:solidFill>
                  <a:srgbClr val="C00000"/>
                </a:solidFill>
              </a:rPr>
              <a:t>WHERE LoginId = 'adventure-works\taylor0'</a:t>
            </a:r>
          </a:p>
        </p:txBody>
      </p:sp>
      <p:sp>
        <p:nvSpPr>
          <p:cNvPr id="5" name="Rectangle 4"/>
          <p:cNvSpPr/>
          <p:nvPr/>
        </p:nvSpPr>
        <p:spPr>
          <a:xfrm>
            <a:off x="1212972" y="184650"/>
            <a:ext cx="4578227" cy="646331"/>
          </a:xfrm>
          <a:prstGeom prst="rect">
            <a:avLst/>
          </a:prstGeom>
        </p:spPr>
        <p:txBody>
          <a:bodyPr wrap="square">
            <a:spAutoFit/>
          </a:bodyPr>
          <a:lstStyle/>
          <a:p>
            <a:r>
              <a:rPr lang="en-US" altLang="en-US" sz="3600" smtClean="0">
                <a:solidFill>
                  <a:schemeClr val="bg1"/>
                </a:solidFill>
              </a:rPr>
              <a:t>Quản lý </a:t>
            </a:r>
            <a:r>
              <a:rPr lang="en-US" altLang="en-US" sz="3600">
                <a:solidFill>
                  <a:schemeClr val="bg1"/>
                </a:solidFill>
              </a:rPr>
              <a:t>View</a:t>
            </a:r>
            <a:endParaRPr lang="en-US" sz="3600">
              <a:solidFill>
                <a:schemeClr val="bg1"/>
              </a:solidFill>
            </a:endParaRPr>
          </a:p>
        </p:txBody>
      </p:sp>
    </p:spTree>
    <p:extLst>
      <p:ext uri="{BB962C8B-B14F-4D97-AF65-F5344CB8AC3E}">
        <p14:creationId xmlns:p14="http://schemas.microsoft.com/office/powerpoint/2010/main" val="233013569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body" idx="1"/>
          </p:nvPr>
        </p:nvSpPr>
        <p:spPr>
          <a:xfrm>
            <a:off x="533400" y="1143000"/>
            <a:ext cx="8001000" cy="5105400"/>
          </a:xfrm>
        </p:spPr>
        <p:txBody>
          <a:bodyPr/>
          <a:lstStyle/>
          <a:p>
            <a:pPr marL="346075" indent="-346075" algn="just" eaLnBrk="1" hangingPunct="1">
              <a:lnSpc>
                <a:spcPct val="105000"/>
              </a:lnSpc>
              <a:buClr>
                <a:schemeClr val="hlink"/>
              </a:buClr>
              <a:defRPr/>
            </a:pPr>
            <a:r>
              <a:rPr lang="en-US" sz="2400" dirty="0" err="1" smtClean="0">
                <a:solidFill>
                  <a:schemeClr val="accent1"/>
                </a:solidFill>
                <a:latin typeface="Arial" charset="0"/>
              </a:rPr>
              <a:t>Cú</a:t>
            </a:r>
            <a:r>
              <a:rPr lang="en-US" sz="2400" dirty="0" smtClean="0">
                <a:solidFill>
                  <a:schemeClr val="accent1"/>
                </a:solidFill>
                <a:latin typeface="Arial" charset="0"/>
              </a:rPr>
              <a:t> </a:t>
            </a:r>
            <a:r>
              <a:rPr lang="en-US" sz="2400" dirty="0" err="1" smtClean="0">
                <a:solidFill>
                  <a:schemeClr val="accent1"/>
                </a:solidFill>
                <a:latin typeface="Arial" charset="0"/>
              </a:rPr>
              <a:t>pháp</a:t>
            </a:r>
            <a:r>
              <a:rPr lang="en-US" sz="2400" dirty="0" smtClean="0">
                <a:solidFill>
                  <a:schemeClr val="accent1"/>
                </a:solidFill>
                <a:latin typeface="Arial" charset="0"/>
              </a:rPr>
              <a:t>:</a:t>
            </a:r>
          </a:p>
          <a:p>
            <a:pPr marL="346075" indent="-346075" algn="just" eaLnBrk="1" hangingPunct="1">
              <a:lnSpc>
                <a:spcPct val="105000"/>
              </a:lnSpc>
              <a:buClr>
                <a:schemeClr val="hlink"/>
              </a:buClr>
              <a:buFont typeface="Wingdings" panose="05000000000000000000" pitchFamily="2" charset="2"/>
              <a:buNone/>
              <a:defRPr/>
            </a:pPr>
            <a:r>
              <a:rPr lang="en-US" sz="2400" dirty="0" smtClean="0">
                <a:solidFill>
                  <a:schemeClr val="accent1"/>
                </a:solidFill>
                <a:latin typeface="Arial" charset="0"/>
              </a:rPr>
              <a:t>		DROP VIEW </a:t>
            </a:r>
            <a:r>
              <a:rPr lang="en-US" sz="2400" i="1" dirty="0" err="1" smtClean="0">
                <a:solidFill>
                  <a:schemeClr val="accent1"/>
                </a:solidFill>
                <a:latin typeface="Arial" charset="0"/>
              </a:rPr>
              <a:t>tên_khung_nhìn</a:t>
            </a:r>
            <a:r>
              <a:rPr lang="en-US" sz="2400" i="1" dirty="0" smtClean="0">
                <a:solidFill>
                  <a:schemeClr val="accent1"/>
                </a:solidFill>
                <a:latin typeface="Arial" charset="0"/>
              </a:rPr>
              <a:t> </a:t>
            </a:r>
            <a:endParaRPr lang="en-US" sz="2400" dirty="0" smtClean="0">
              <a:solidFill>
                <a:schemeClr val="accent1"/>
              </a:solidFill>
              <a:latin typeface="Arial" charset="0"/>
            </a:endParaRPr>
          </a:p>
          <a:p>
            <a:pPr marL="346075" indent="-346075" algn="just" eaLnBrk="1" hangingPunct="1">
              <a:lnSpc>
                <a:spcPct val="105000"/>
              </a:lnSpc>
              <a:buClr>
                <a:schemeClr val="hlink"/>
              </a:buClr>
              <a:defRPr/>
            </a:pPr>
            <a:r>
              <a:rPr lang="en-US" sz="2400" dirty="0" err="1" smtClean="0">
                <a:solidFill>
                  <a:schemeClr val="accent1"/>
                </a:solidFill>
                <a:latin typeface="Arial" charset="0"/>
              </a:rPr>
              <a:t>Nếu</a:t>
            </a:r>
            <a:r>
              <a:rPr lang="en-US" sz="2400" dirty="0" smtClean="0">
                <a:solidFill>
                  <a:schemeClr val="accent1"/>
                </a:solidFill>
                <a:latin typeface="Arial" charset="0"/>
              </a:rPr>
              <a:t> </a:t>
            </a:r>
            <a:r>
              <a:rPr lang="en-US" sz="2400" dirty="0" err="1" smtClean="0">
                <a:solidFill>
                  <a:schemeClr val="accent1"/>
                </a:solidFill>
                <a:latin typeface="Arial" charset="0"/>
              </a:rPr>
              <a:t>một</a:t>
            </a:r>
            <a:r>
              <a:rPr lang="en-US" sz="2400" dirty="0" smtClean="0">
                <a:solidFill>
                  <a:schemeClr val="accent1"/>
                </a:solidFill>
                <a:latin typeface="Arial" charset="0"/>
              </a:rPr>
              <a:t> </a:t>
            </a:r>
            <a:r>
              <a:rPr lang="en-US" sz="2400" dirty="0" err="1" smtClean="0">
                <a:solidFill>
                  <a:schemeClr val="accent1"/>
                </a:solidFill>
                <a:latin typeface="Arial" charset="0"/>
              </a:rPr>
              <a:t>khung</a:t>
            </a:r>
            <a:r>
              <a:rPr lang="en-US" sz="2400" dirty="0" smtClean="0">
                <a:solidFill>
                  <a:schemeClr val="accent1"/>
                </a:solidFill>
                <a:latin typeface="Arial" charset="0"/>
              </a:rPr>
              <a:t> </a:t>
            </a:r>
            <a:r>
              <a:rPr lang="en-US" sz="2400" dirty="0" err="1" smtClean="0">
                <a:solidFill>
                  <a:schemeClr val="accent1"/>
                </a:solidFill>
                <a:latin typeface="Arial" charset="0"/>
              </a:rPr>
              <a:t>nhìn</a:t>
            </a:r>
            <a:r>
              <a:rPr lang="en-US" sz="2400" dirty="0" smtClean="0">
                <a:solidFill>
                  <a:schemeClr val="accent1"/>
                </a:solidFill>
                <a:latin typeface="Arial" charset="0"/>
              </a:rPr>
              <a:t> </a:t>
            </a:r>
            <a:r>
              <a:rPr lang="en-US" sz="2400" dirty="0" err="1" smtClean="0">
                <a:solidFill>
                  <a:schemeClr val="accent1"/>
                </a:solidFill>
                <a:latin typeface="Arial" charset="0"/>
              </a:rPr>
              <a:t>bị</a:t>
            </a:r>
            <a:r>
              <a:rPr lang="en-US" sz="2400" dirty="0" smtClean="0">
                <a:solidFill>
                  <a:schemeClr val="accent1"/>
                </a:solidFill>
                <a:latin typeface="Arial" charset="0"/>
              </a:rPr>
              <a:t> </a:t>
            </a:r>
            <a:r>
              <a:rPr lang="en-US" sz="2400" dirty="0" err="1" smtClean="0">
                <a:solidFill>
                  <a:schemeClr val="accent1"/>
                </a:solidFill>
                <a:latin typeface="Arial" charset="0"/>
              </a:rPr>
              <a:t>xoá</a:t>
            </a:r>
            <a:r>
              <a:rPr lang="en-US" sz="2400" dirty="0" smtClean="0">
                <a:solidFill>
                  <a:schemeClr val="accent1"/>
                </a:solidFill>
                <a:latin typeface="Arial" charset="0"/>
              </a:rPr>
              <a:t>, </a:t>
            </a:r>
            <a:r>
              <a:rPr lang="en-US" sz="2400" dirty="0" err="1" smtClean="0">
                <a:solidFill>
                  <a:schemeClr val="accent1"/>
                </a:solidFill>
                <a:latin typeface="Arial" charset="0"/>
              </a:rPr>
              <a:t>toàn</a:t>
            </a:r>
            <a:r>
              <a:rPr lang="en-US" sz="2400" dirty="0" smtClean="0">
                <a:solidFill>
                  <a:schemeClr val="accent1"/>
                </a:solidFill>
                <a:latin typeface="Arial" charset="0"/>
              </a:rPr>
              <a:t> </a:t>
            </a:r>
            <a:r>
              <a:rPr lang="en-US" sz="2400" dirty="0" err="1" smtClean="0">
                <a:solidFill>
                  <a:schemeClr val="accent1"/>
                </a:solidFill>
                <a:latin typeface="Arial" charset="0"/>
              </a:rPr>
              <a:t>bộ</a:t>
            </a:r>
            <a:r>
              <a:rPr lang="en-US" sz="2400" dirty="0" smtClean="0">
                <a:solidFill>
                  <a:schemeClr val="accent1"/>
                </a:solidFill>
                <a:latin typeface="Arial" charset="0"/>
              </a:rPr>
              <a:t> </a:t>
            </a:r>
            <a:r>
              <a:rPr lang="en-US" sz="2400" dirty="0" err="1" smtClean="0">
                <a:solidFill>
                  <a:schemeClr val="accent1"/>
                </a:solidFill>
                <a:latin typeface="Arial" charset="0"/>
              </a:rPr>
              <a:t>những</a:t>
            </a:r>
            <a:r>
              <a:rPr lang="en-US" sz="2400" dirty="0" smtClean="0">
                <a:solidFill>
                  <a:schemeClr val="accent1"/>
                </a:solidFill>
                <a:latin typeface="Arial" charset="0"/>
              </a:rPr>
              <a:t> </a:t>
            </a:r>
            <a:r>
              <a:rPr lang="en-US" sz="2400" dirty="0" err="1" smtClean="0">
                <a:solidFill>
                  <a:schemeClr val="accent1"/>
                </a:solidFill>
                <a:latin typeface="Arial" charset="0"/>
              </a:rPr>
              <a:t>quyền</a:t>
            </a:r>
            <a:r>
              <a:rPr lang="en-US" sz="2400" dirty="0" smtClean="0">
                <a:solidFill>
                  <a:schemeClr val="accent1"/>
                </a:solidFill>
                <a:latin typeface="Arial" charset="0"/>
              </a:rPr>
              <a:t> </a:t>
            </a:r>
            <a:r>
              <a:rPr lang="en-US" sz="2400" dirty="0" err="1" smtClean="0">
                <a:solidFill>
                  <a:schemeClr val="accent1"/>
                </a:solidFill>
                <a:latin typeface="Arial" charset="0"/>
              </a:rPr>
              <a:t>đã</a:t>
            </a:r>
            <a:r>
              <a:rPr lang="en-US" sz="2400" dirty="0" smtClean="0">
                <a:solidFill>
                  <a:schemeClr val="accent1"/>
                </a:solidFill>
                <a:latin typeface="Arial" charset="0"/>
              </a:rPr>
              <a:t> </a:t>
            </a:r>
            <a:r>
              <a:rPr lang="en-US" sz="2400" dirty="0" err="1" smtClean="0">
                <a:solidFill>
                  <a:schemeClr val="accent1"/>
                </a:solidFill>
                <a:latin typeface="Arial" charset="0"/>
              </a:rPr>
              <a:t>cấp</a:t>
            </a:r>
            <a:r>
              <a:rPr lang="en-US" sz="2400" dirty="0" smtClean="0">
                <a:solidFill>
                  <a:schemeClr val="accent1"/>
                </a:solidFill>
                <a:latin typeface="Arial" charset="0"/>
              </a:rPr>
              <a:t> </a:t>
            </a:r>
            <a:r>
              <a:rPr lang="en-US" sz="2400" dirty="0" err="1" smtClean="0">
                <a:solidFill>
                  <a:schemeClr val="accent1"/>
                </a:solidFill>
                <a:latin typeface="Arial" charset="0"/>
              </a:rPr>
              <a:t>phát</a:t>
            </a:r>
            <a:r>
              <a:rPr lang="en-US" sz="2400" dirty="0" smtClean="0">
                <a:solidFill>
                  <a:schemeClr val="accent1"/>
                </a:solidFill>
                <a:latin typeface="Arial" charset="0"/>
              </a:rPr>
              <a:t> </a:t>
            </a:r>
            <a:r>
              <a:rPr lang="en-US" sz="2400" dirty="0" err="1" smtClean="0">
                <a:solidFill>
                  <a:schemeClr val="accent1"/>
                </a:solidFill>
                <a:latin typeface="Arial" charset="0"/>
              </a:rPr>
              <a:t>cho</a:t>
            </a:r>
            <a:r>
              <a:rPr lang="en-US" sz="2400" dirty="0" smtClean="0">
                <a:solidFill>
                  <a:schemeClr val="accent1"/>
                </a:solidFill>
                <a:latin typeface="Arial" charset="0"/>
              </a:rPr>
              <a:t> </a:t>
            </a:r>
            <a:r>
              <a:rPr lang="en-US" sz="2400" dirty="0" err="1" smtClean="0">
                <a:solidFill>
                  <a:schemeClr val="accent1"/>
                </a:solidFill>
                <a:latin typeface="Arial" charset="0"/>
              </a:rPr>
              <a:t>người</a:t>
            </a:r>
            <a:r>
              <a:rPr lang="en-US" sz="2400" dirty="0" smtClean="0">
                <a:solidFill>
                  <a:schemeClr val="accent1"/>
                </a:solidFill>
                <a:latin typeface="Arial" charset="0"/>
              </a:rPr>
              <a:t> </a:t>
            </a:r>
            <a:r>
              <a:rPr lang="en-US" sz="2400" dirty="0" err="1" smtClean="0">
                <a:solidFill>
                  <a:schemeClr val="accent1"/>
                </a:solidFill>
                <a:latin typeface="Arial" charset="0"/>
              </a:rPr>
              <a:t>sử</a:t>
            </a:r>
            <a:r>
              <a:rPr lang="en-US" sz="2400" dirty="0" smtClean="0">
                <a:solidFill>
                  <a:schemeClr val="accent1"/>
                </a:solidFill>
                <a:latin typeface="Arial" charset="0"/>
              </a:rPr>
              <a:t> </a:t>
            </a:r>
            <a:r>
              <a:rPr lang="en-US" sz="2400" dirty="0" err="1" smtClean="0">
                <a:solidFill>
                  <a:schemeClr val="accent1"/>
                </a:solidFill>
                <a:latin typeface="Arial" charset="0"/>
              </a:rPr>
              <a:t>dụng</a:t>
            </a:r>
            <a:r>
              <a:rPr lang="en-US" sz="2400" dirty="0" smtClean="0">
                <a:solidFill>
                  <a:schemeClr val="accent1"/>
                </a:solidFill>
                <a:latin typeface="Arial" charset="0"/>
              </a:rPr>
              <a:t> </a:t>
            </a:r>
            <a:r>
              <a:rPr lang="en-US" sz="2400" dirty="0" err="1" smtClean="0">
                <a:solidFill>
                  <a:schemeClr val="accent1"/>
                </a:solidFill>
                <a:latin typeface="Arial" charset="0"/>
              </a:rPr>
              <a:t>trên</a:t>
            </a:r>
            <a:r>
              <a:rPr lang="en-US" sz="2400" dirty="0" smtClean="0">
                <a:solidFill>
                  <a:schemeClr val="accent1"/>
                </a:solidFill>
                <a:latin typeface="Arial" charset="0"/>
              </a:rPr>
              <a:t> </a:t>
            </a:r>
            <a:r>
              <a:rPr lang="en-US" sz="2400" dirty="0" err="1" smtClean="0">
                <a:solidFill>
                  <a:schemeClr val="accent1"/>
                </a:solidFill>
                <a:latin typeface="Arial" charset="0"/>
              </a:rPr>
              <a:t>khung</a:t>
            </a:r>
            <a:r>
              <a:rPr lang="en-US" sz="2400" dirty="0" smtClean="0">
                <a:solidFill>
                  <a:schemeClr val="accent1"/>
                </a:solidFill>
                <a:latin typeface="Arial" charset="0"/>
              </a:rPr>
              <a:t> </a:t>
            </a:r>
            <a:r>
              <a:rPr lang="en-US" sz="2400" dirty="0" err="1" smtClean="0">
                <a:solidFill>
                  <a:schemeClr val="accent1"/>
                </a:solidFill>
                <a:latin typeface="Arial" charset="0"/>
              </a:rPr>
              <a:t>nhìn</a:t>
            </a:r>
            <a:r>
              <a:rPr lang="en-US" sz="2400" dirty="0" smtClean="0">
                <a:solidFill>
                  <a:schemeClr val="accent1"/>
                </a:solidFill>
                <a:latin typeface="Arial" charset="0"/>
              </a:rPr>
              <a:t> </a:t>
            </a:r>
            <a:r>
              <a:rPr lang="en-US" sz="2400" dirty="0" err="1" smtClean="0">
                <a:solidFill>
                  <a:schemeClr val="accent1"/>
                </a:solidFill>
                <a:latin typeface="Arial" charset="0"/>
              </a:rPr>
              <a:t>cũng</a:t>
            </a:r>
            <a:r>
              <a:rPr lang="en-US" sz="2400" dirty="0" smtClean="0">
                <a:solidFill>
                  <a:schemeClr val="accent1"/>
                </a:solidFill>
                <a:latin typeface="Arial" charset="0"/>
              </a:rPr>
              <a:t> </a:t>
            </a:r>
            <a:r>
              <a:rPr lang="en-US" sz="2400" dirty="0" err="1" smtClean="0">
                <a:solidFill>
                  <a:schemeClr val="accent1"/>
                </a:solidFill>
                <a:latin typeface="Arial" charset="0"/>
              </a:rPr>
              <a:t>đồng</a:t>
            </a:r>
            <a:r>
              <a:rPr lang="en-US" sz="2400" dirty="0" smtClean="0">
                <a:solidFill>
                  <a:schemeClr val="accent1"/>
                </a:solidFill>
                <a:latin typeface="Arial" charset="0"/>
              </a:rPr>
              <a:t> </a:t>
            </a:r>
            <a:r>
              <a:rPr lang="en-US" sz="2400" dirty="0" err="1" smtClean="0">
                <a:solidFill>
                  <a:schemeClr val="accent1"/>
                </a:solidFill>
                <a:latin typeface="Arial" charset="0"/>
              </a:rPr>
              <a:t>thời</a:t>
            </a:r>
            <a:r>
              <a:rPr lang="en-US" sz="2400" dirty="0" smtClean="0">
                <a:solidFill>
                  <a:schemeClr val="accent1"/>
                </a:solidFill>
                <a:latin typeface="Arial" charset="0"/>
              </a:rPr>
              <a:t> </a:t>
            </a:r>
            <a:r>
              <a:rPr lang="en-US" sz="2400" dirty="0" err="1" smtClean="0">
                <a:solidFill>
                  <a:schemeClr val="accent1"/>
                </a:solidFill>
                <a:latin typeface="Arial" charset="0"/>
              </a:rPr>
              <a:t>bị</a:t>
            </a:r>
            <a:r>
              <a:rPr lang="en-US" sz="2400" dirty="0" smtClean="0">
                <a:solidFill>
                  <a:schemeClr val="accent1"/>
                </a:solidFill>
                <a:latin typeface="Arial" charset="0"/>
              </a:rPr>
              <a:t> </a:t>
            </a:r>
            <a:r>
              <a:rPr lang="en-US" sz="2400" dirty="0" err="1" smtClean="0">
                <a:solidFill>
                  <a:schemeClr val="accent1"/>
                </a:solidFill>
                <a:latin typeface="Arial" charset="0"/>
              </a:rPr>
              <a:t>xoá</a:t>
            </a:r>
            <a:r>
              <a:rPr lang="en-US" sz="2400" dirty="0" smtClean="0">
                <a:solidFill>
                  <a:schemeClr val="accent1"/>
                </a:solidFill>
                <a:latin typeface="Arial" charset="0"/>
              </a:rPr>
              <a:t>. Do </a:t>
            </a:r>
            <a:r>
              <a:rPr lang="en-US" sz="2400" dirty="0" err="1" smtClean="0">
                <a:solidFill>
                  <a:schemeClr val="accent1"/>
                </a:solidFill>
                <a:latin typeface="Arial" charset="0"/>
              </a:rPr>
              <a:t>đó</a:t>
            </a:r>
            <a:r>
              <a:rPr lang="en-US" sz="2400" dirty="0" smtClean="0">
                <a:solidFill>
                  <a:schemeClr val="accent1"/>
                </a:solidFill>
                <a:latin typeface="Arial" charset="0"/>
              </a:rPr>
              <a:t>, </a:t>
            </a:r>
            <a:r>
              <a:rPr lang="en-US" sz="2400" dirty="0" err="1" smtClean="0">
                <a:solidFill>
                  <a:schemeClr val="accent1"/>
                </a:solidFill>
                <a:latin typeface="Arial" charset="0"/>
              </a:rPr>
              <a:t>nếu</a:t>
            </a:r>
            <a:r>
              <a:rPr lang="en-US" sz="2400" dirty="0" smtClean="0">
                <a:solidFill>
                  <a:schemeClr val="accent1"/>
                </a:solidFill>
                <a:latin typeface="Arial" charset="0"/>
              </a:rPr>
              <a:t> ta </a:t>
            </a:r>
            <a:r>
              <a:rPr lang="en-US" sz="2400" dirty="0" err="1" smtClean="0">
                <a:solidFill>
                  <a:schemeClr val="accent1"/>
                </a:solidFill>
                <a:latin typeface="Arial" charset="0"/>
              </a:rPr>
              <a:t>tạo</a:t>
            </a:r>
            <a:r>
              <a:rPr lang="en-US" sz="2400" dirty="0" smtClean="0">
                <a:solidFill>
                  <a:schemeClr val="accent1"/>
                </a:solidFill>
                <a:latin typeface="Arial" charset="0"/>
              </a:rPr>
              <a:t> </a:t>
            </a:r>
            <a:r>
              <a:rPr lang="en-US" sz="2400" dirty="0" err="1" smtClean="0">
                <a:solidFill>
                  <a:schemeClr val="accent1"/>
                </a:solidFill>
                <a:latin typeface="Arial" charset="0"/>
              </a:rPr>
              <a:t>lại</a:t>
            </a:r>
            <a:r>
              <a:rPr lang="en-US" sz="2400" dirty="0" smtClean="0">
                <a:solidFill>
                  <a:schemeClr val="accent1"/>
                </a:solidFill>
                <a:latin typeface="Arial" charset="0"/>
              </a:rPr>
              <a:t> </a:t>
            </a:r>
            <a:r>
              <a:rPr lang="en-US" sz="2400" dirty="0" err="1" smtClean="0">
                <a:solidFill>
                  <a:schemeClr val="accent1"/>
                </a:solidFill>
                <a:latin typeface="Arial" charset="0"/>
              </a:rPr>
              <a:t>khung</a:t>
            </a:r>
            <a:r>
              <a:rPr lang="en-US" sz="2400" dirty="0" smtClean="0">
                <a:solidFill>
                  <a:schemeClr val="accent1"/>
                </a:solidFill>
                <a:latin typeface="Arial" charset="0"/>
              </a:rPr>
              <a:t> </a:t>
            </a:r>
            <a:r>
              <a:rPr lang="en-US" sz="2400" dirty="0" err="1" smtClean="0">
                <a:solidFill>
                  <a:schemeClr val="accent1"/>
                </a:solidFill>
                <a:latin typeface="Arial" charset="0"/>
              </a:rPr>
              <a:t>nhìn</a:t>
            </a:r>
            <a:r>
              <a:rPr lang="en-US" sz="2400" dirty="0" smtClean="0">
                <a:solidFill>
                  <a:schemeClr val="accent1"/>
                </a:solidFill>
                <a:latin typeface="Arial" charset="0"/>
              </a:rPr>
              <a:t> </a:t>
            </a:r>
            <a:r>
              <a:rPr lang="en-US" sz="2400" dirty="0" err="1" smtClean="0">
                <a:solidFill>
                  <a:schemeClr val="accent1"/>
                </a:solidFill>
                <a:latin typeface="Arial" charset="0"/>
              </a:rPr>
              <a:t>thì</a:t>
            </a:r>
            <a:r>
              <a:rPr lang="en-US" sz="2400" dirty="0" smtClean="0">
                <a:solidFill>
                  <a:schemeClr val="accent1"/>
                </a:solidFill>
                <a:latin typeface="Arial" charset="0"/>
              </a:rPr>
              <a:t> </a:t>
            </a:r>
            <a:r>
              <a:rPr lang="en-US" sz="2400" dirty="0" err="1" smtClean="0">
                <a:solidFill>
                  <a:schemeClr val="accent1"/>
                </a:solidFill>
                <a:latin typeface="Arial" charset="0"/>
              </a:rPr>
              <a:t>phải</a:t>
            </a:r>
            <a:r>
              <a:rPr lang="en-US" sz="2400" dirty="0" smtClean="0">
                <a:solidFill>
                  <a:schemeClr val="accent1"/>
                </a:solidFill>
                <a:latin typeface="Arial" charset="0"/>
              </a:rPr>
              <a:t> </a:t>
            </a:r>
            <a:r>
              <a:rPr lang="en-US" sz="2400" dirty="0" err="1" smtClean="0">
                <a:solidFill>
                  <a:schemeClr val="accent1"/>
                </a:solidFill>
                <a:latin typeface="Arial" charset="0"/>
              </a:rPr>
              <a:t>tiến</a:t>
            </a:r>
            <a:r>
              <a:rPr lang="en-US" sz="2400" dirty="0" smtClean="0">
                <a:solidFill>
                  <a:schemeClr val="accent1"/>
                </a:solidFill>
                <a:latin typeface="Arial" charset="0"/>
              </a:rPr>
              <a:t> </a:t>
            </a:r>
            <a:r>
              <a:rPr lang="en-US" sz="2400" dirty="0" err="1" smtClean="0">
                <a:solidFill>
                  <a:schemeClr val="accent1"/>
                </a:solidFill>
                <a:latin typeface="Arial" charset="0"/>
              </a:rPr>
              <a:t>hành</a:t>
            </a:r>
            <a:r>
              <a:rPr lang="en-US" sz="2400" dirty="0" smtClean="0">
                <a:solidFill>
                  <a:schemeClr val="accent1"/>
                </a:solidFill>
                <a:latin typeface="Arial" charset="0"/>
              </a:rPr>
              <a:t> </a:t>
            </a:r>
            <a:r>
              <a:rPr lang="en-US" sz="2400" dirty="0" err="1" smtClean="0">
                <a:solidFill>
                  <a:schemeClr val="accent1"/>
                </a:solidFill>
                <a:latin typeface="Arial" charset="0"/>
              </a:rPr>
              <a:t>cấp</a:t>
            </a:r>
            <a:r>
              <a:rPr lang="en-US" sz="2400" dirty="0" smtClean="0">
                <a:solidFill>
                  <a:schemeClr val="accent1"/>
                </a:solidFill>
                <a:latin typeface="Arial" charset="0"/>
              </a:rPr>
              <a:t> </a:t>
            </a:r>
            <a:r>
              <a:rPr lang="en-US" sz="2400" dirty="0" err="1" smtClean="0">
                <a:solidFill>
                  <a:schemeClr val="accent1"/>
                </a:solidFill>
                <a:latin typeface="Arial" charset="0"/>
              </a:rPr>
              <a:t>phát</a:t>
            </a:r>
            <a:r>
              <a:rPr lang="en-US" sz="2400" dirty="0" smtClean="0">
                <a:solidFill>
                  <a:schemeClr val="accent1"/>
                </a:solidFill>
                <a:latin typeface="Arial" charset="0"/>
              </a:rPr>
              <a:t> </a:t>
            </a:r>
            <a:r>
              <a:rPr lang="en-US" sz="2400" dirty="0" err="1" smtClean="0">
                <a:solidFill>
                  <a:schemeClr val="accent1"/>
                </a:solidFill>
                <a:latin typeface="Arial" charset="0"/>
              </a:rPr>
              <a:t>lại</a:t>
            </a:r>
            <a:r>
              <a:rPr lang="en-US" sz="2400" dirty="0" smtClean="0">
                <a:solidFill>
                  <a:schemeClr val="accent1"/>
                </a:solidFill>
                <a:latin typeface="Arial" charset="0"/>
              </a:rPr>
              <a:t> </a:t>
            </a:r>
            <a:r>
              <a:rPr lang="en-US" sz="2400" dirty="0" err="1" smtClean="0">
                <a:solidFill>
                  <a:schemeClr val="accent1"/>
                </a:solidFill>
                <a:latin typeface="Arial" charset="0"/>
              </a:rPr>
              <a:t>quyền</a:t>
            </a:r>
            <a:r>
              <a:rPr lang="en-US" sz="2400" dirty="0" smtClean="0">
                <a:solidFill>
                  <a:schemeClr val="accent1"/>
                </a:solidFill>
                <a:latin typeface="Arial" charset="0"/>
              </a:rPr>
              <a:t> </a:t>
            </a:r>
            <a:r>
              <a:rPr lang="en-US" sz="2400" dirty="0" err="1" smtClean="0">
                <a:solidFill>
                  <a:schemeClr val="accent1"/>
                </a:solidFill>
                <a:latin typeface="Arial" charset="0"/>
              </a:rPr>
              <a:t>cho</a:t>
            </a:r>
            <a:r>
              <a:rPr lang="en-US" sz="2400" dirty="0" smtClean="0">
                <a:solidFill>
                  <a:schemeClr val="accent1"/>
                </a:solidFill>
                <a:latin typeface="Arial" charset="0"/>
              </a:rPr>
              <a:t> </a:t>
            </a:r>
            <a:r>
              <a:rPr lang="en-US" sz="2400" dirty="0" err="1" smtClean="0">
                <a:solidFill>
                  <a:schemeClr val="accent1"/>
                </a:solidFill>
                <a:latin typeface="Arial" charset="0"/>
              </a:rPr>
              <a:t>người</a:t>
            </a:r>
            <a:r>
              <a:rPr lang="en-US" sz="2400" dirty="0" smtClean="0">
                <a:solidFill>
                  <a:schemeClr val="accent1"/>
                </a:solidFill>
                <a:latin typeface="Arial" charset="0"/>
              </a:rPr>
              <a:t> </a:t>
            </a:r>
            <a:r>
              <a:rPr lang="en-US" sz="2400" dirty="0" err="1" smtClean="0">
                <a:solidFill>
                  <a:schemeClr val="accent1"/>
                </a:solidFill>
                <a:latin typeface="Arial" charset="0"/>
              </a:rPr>
              <a:t>sử</a:t>
            </a:r>
            <a:r>
              <a:rPr lang="en-US" sz="2400" dirty="0" smtClean="0">
                <a:solidFill>
                  <a:schemeClr val="accent1"/>
                </a:solidFill>
                <a:latin typeface="Arial" charset="0"/>
              </a:rPr>
              <a:t> </a:t>
            </a:r>
            <a:r>
              <a:rPr lang="en-US" sz="2400" dirty="0" err="1" smtClean="0">
                <a:solidFill>
                  <a:schemeClr val="accent1"/>
                </a:solidFill>
                <a:latin typeface="Arial" charset="0"/>
              </a:rPr>
              <a:t>dụng</a:t>
            </a:r>
            <a:r>
              <a:rPr lang="en-US" sz="2400" dirty="0" smtClean="0">
                <a:solidFill>
                  <a:schemeClr val="accent1"/>
                </a:solidFill>
                <a:latin typeface="Arial" charset="0"/>
              </a:rPr>
              <a:t>. </a:t>
            </a:r>
          </a:p>
          <a:p>
            <a:pPr marL="346075" indent="-346075" algn="just" eaLnBrk="1" hangingPunct="1">
              <a:lnSpc>
                <a:spcPct val="105000"/>
              </a:lnSpc>
              <a:buClr>
                <a:schemeClr val="hlink"/>
              </a:buClr>
              <a:defRPr/>
            </a:pPr>
            <a:r>
              <a:rPr lang="en-US" sz="2400" dirty="0" err="1" smtClean="0">
                <a:solidFill>
                  <a:schemeClr val="accent1"/>
                </a:solidFill>
                <a:latin typeface="Arial" charset="0"/>
              </a:rPr>
              <a:t>Ví</a:t>
            </a:r>
            <a:r>
              <a:rPr lang="en-US" sz="2400" dirty="0" smtClean="0">
                <a:solidFill>
                  <a:schemeClr val="accent1"/>
                </a:solidFill>
                <a:latin typeface="Arial" charset="0"/>
              </a:rPr>
              <a:t> </a:t>
            </a:r>
            <a:r>
              <a:rPr lang="en-US" sz="2400" dirty="0" err="1" smtClean="0">
                <a:solidFill>
                  <a:schemeClr val="accent1"/>
                </a:solidFill>
                <a:latin typeface="Arial" charset="0"/>
              </a:rPr>
              <a:t>dụ</a:t>
            </a:r>
            <a:r>
              <a:rPr lang="en-US" sz="2400" dirty="0" smtClean="0">
                <a:solidFill>
                  <a:schemeClr val="accent1"/>
                </a:solidFill>
                <a:latin typeface="Arial" charset="0"/>
              </a:rPr>
              <a:t>: </a:t>
            </a:r>
            <a:r>
              <a:rPr lang="en-US" sz="2400" smtClean="0">
                <a:latin typeface="Arial" charset="0"/>
              </a:rPr>
              <a:t>	</a:t>
            </a:r>
          </a:p>
          <a:p>
            <a:pPr marL="0" indent="0" algn="just" eaLnBrk="1" hangingPunct="1">
              <a:lnSpc>
                <a:spcPct val="105000"/>
              </a:lnSpc>
              <a:buClr>
                <a:schemeClr val="hlink"/>
              </a:buClr>
              <a:buNone/>
              <a:defRPr/>
            </a:pPr>
            <a:r>
              <a:rPr lang="en-US" sz="2400" smtClean="0">
                <a:latin typeface="Arial" charset="0"/>
              </a:rPr>
              <a:t>	DROP </a:t>
            </a:r>
            <a:r>
              <a:rPr lang="en-US" sz="2400" dirty="0" smtClean="0">
                <a:latin typeface="Arial" charset="0"/>
              </a:rPr>
              <a:t>VIEW </a:t>
            </a:r>
            <a:r>
              <a:rPr lang="en-US" sz="2400" dirty="0" err="1" smtClean="0">
                <a:latin typeface="Arial" charset="0"/>
              </a:rPr>
              <a:t>viewDV</a:t>
            </a:r>
            <a:r>
              <a:rPr lang="en-US" sz="2400" dirty="0" smtClean="0">
                <a:latin typeface="Arial" charset="0"/>
              </a:rPr>
              <a:t> </a:t>
            </a:r>
          </a:p>
        </p:txBody>
      </p:sp>
      <p:sp>
        <p:nvSpPr>
          <p:cNvPr id="27651"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7652" name="Rectangle 4"/>
          <p:cNvSpPr>
            <a:spLocks noGrp="1" noChangeArrowheads="1"/>
          </p:cNvSpPr>
          <p:nvPr>
            <p:ph type="title"/>
          </p:nvPr>
        </p:nvSpPr>
        <p:spPr>
          <a:xfrm>
            <a:off x="685800" y="-2286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mtClean="0"/>
              <a:t>Xóa View </a:t>
            </a:r>
          </a:p>
        </p:txBody>
      </p:sp>
    </p:spTree>
    <p:extLst>
      <p:ext uri="{BB962C8B-B14F-4D97-AF65-F5344CB8AC3E}">
        <p14:creationId xmlns:p14="http://schemas.microsoft.com/office/powerpoint/2010/main" val="40378744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9874">
                                            <p:txEl>
                                              <p:pRg st="0" end="0"/>
                                            </p:txEl>
                                          </p:spTgt>
                                        </p:tgtEl>
                                        <p:attrNameLst>
                                          <p:attrName>style.visibility</p:attrName>
                                        </p:attrNameLst>
                                      </p:cBhvr>
                                      <p:to>
                                        <p:strVal val="visible"/>
                                      </p:to>
                                    </p:set>
                                    <p:animEffect transition="in" filter="checkerboard(down)">
                                      <p:cBhvr>
                                        <p:cTn id="7" dur="500"/>
                                        <p:tgtEl>
                                          <p:spTgt spid="7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9874">
                                            <p:txEl>
                                              <p:pRg st="1" end="1"/>
                                            </p:txEl>
                                          </p:spTgt>
                                        </p:tgtEl>
                                        <p:attrNameLst>
                                          <p:attrName>style.visibility</p:attrName>
                                        </p:attrNameLst>
                                      </p:cBhvr>
                                      <p:to>
                                        <p:strVal val="visible"/>
                                      </p:to>
                                    </p:set>
                                    <p:animEffect transition="in" filter="checkerboard(down)">
                                      <p:cBhvr>
                                        <p:cTn id="12" dur="500"/>
                                        <p:tgtEl>
                                          <p:spTgt spid="7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9874">
                                            <p:txEl>
                                              <p:pRg st="2" end="2"/>
                                            </p:txEl>
                                          </p:spTgt>
                                        </p:tgtEl>
                                        <p:attrNameLst>
                                          <p:attrName>style.visibility</p:attrName>
                                        </p:attrNameLst>
                                      </p:cBhvr>
                                      <p:to>
                                        <p:strVal val="visible"/>
                                      </p:to>
                                    </p:set>
                                    <p:animEffect transition="in" filter="checkerboard(down)">
                                      <p:cBhvr>
                                        <p:cTn id="17" dur="500"/>
                                        <p:tgtEl>
                                          <p:spTgt spid="7987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9874">
                                            <p:txEl>
                                              <p:pRg st="3" end="3"/>
                                            </p:txEl>
                                          </p:spTgt>
                                        </p:tgtEl>
                                        <p:attrNameLst>
                                          <p:attrName>style.visibility</p:attrName>
                                        </p:attrNameLst>
                                      </p:cBhvr>
                                      <p:to>
                                        <p:strVal val="visible"/>
                                      </p:to>
                                    </p:set>
                                    <p:animEffect transition="in" filter="checkerboard(down)">
                                      <p:cBhvr>
                                        <p:cTn id="22" dur="500"/>
                                        <p:tgtEl>
                                          <p:spTgt spid="798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9874">
                                            <p:txEl>
                                              <p:pRg st="4" end="4"/>
                                            </p:txEl>
                                          </p:spTgt>
                                        </p:tgtEl>
                                        <p:attrNameLst>
                                          <p:attrName>style.visibility</p:attrName>
                                        </p:attrNameLst>
                                      </p:cBhvr>
                                      <p:to>
                                        <p:strVal val="visible"/>
                                      </p:to>
                                    </p:set>
                                    <p:animEffect transition="in" filter="checkerboard(down)">
                                      <p:cBhvr>
                                        <p:cTn id="27" dur="500"/>
                                        <p:tgtEl>
                                          <p:spTgt spid="798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914400" y="228600"/>
            <a:ext cx="8229600" cy="606425"/>
          </a:xfrm>
        </p:spPr>
        <p:txBody>
          <a:bodyPr/>
          <a:lstStyle/>
          <a:p>
            <a:pPr eaLnBrk="1" hangingPunct="1"/>
            <a:r>
              <a:rPr lang="en-US" altLang="en-US" smtClean="0"/>
              <a:t>Đổi tên Views</a:t>
            </a:r>
          </a:p>
        </p:txBody>
      </p:sp>
      <p:sp>
        <p:nvSpPr>
          <p:cNvPr id="80899" name="Rectangle 3"/>
          <p:cNvSpPr>
            <a:spLocks noGrp="1" noChangeArrowheads="1"/>
          </p:cNvSpPr>
          <p:nvPr>
            <p:ph type="body" idx="1"/>
          </p:nvPr>
        </p:nvSpPr>
        <p:spPr>
          <a:xfrm>
            <a:off x="609600" y="1066800"/>
            <a:ext cx="79248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Đổi tên Views:</a:t>
            </a:r>
            <a:endParaRPr lang="en-US" altLang="en-US" sz="2400" smtClean="0">
              <a:solidFill>
                <a:srgbClr val="CC0000"/>
              </a:solidFill>
              <a:cs typeface="Times New Roman" panose="02020603050405020304" pitchFamily="18" charset="0"/>
            </a:endParaRPr>
          </a:p>
          <a:p>
            <a:pPr marL="495300" lvl="1" indent="0" eaLnBrk="1" hangingPunct="1">
              <a:spcBef>
                <a:spcPct val="50000"/>
              </a:spcBef>
              <a:buClr>
                <a:schemeClr val="accent1"/>
              </a:buClr>
              <a:buFont typeface="Wingdings" panose="05000000000000000000" pitchFamily="2" charset="2"/>
              <a:buNone/>
            </a:pPr>
            <a:r>
              <a:rPr lang="en-US" altLang="en-US" sz="2400" b="1" smtClean="0">
                <a:cs typeface="Times New Roman" panose="02020603050405020304" pitchFamily="18" charset="0"/>
              </a:rPr>
              <a:t>C</a:t>
            </a:r>
            <a:r>
              <a:rPr lang="en-US" altLang="en-US" sz="2400" b="1" smtClean="0">
                <a:latin typeface="Times New Roman" panose="02020603050405020304" pitchFamily="18" charset="0"/>
                <a:cs typeface="Times New Roman" panose="02020603050405020304" pitchFamily="18" charset="0"/>
              </a:rPr>
              <a:t>ú</a:t>
            </a:r>
            <a:r>
              <a:rPr lang="en-US" altLang="en-US" sz="2400" b="1" smtClean="0">
                <a:cs typeface="Times New Roman" panose="02020603050405020304" pitchFamily="18" charset="0"/>
              </a:rPr>
              <a:t> ph</a:t>
            </a:r>
            <a:r>
              <a:rPr lang="en-US" altLang="en-US" sz="2400" b="1" smtClean="0">
                <a:latin typeface="Times New Roman" panose="02020603050405020304" pitchFamily="18" charset="0"/>
                <a:cs typeface="Times New Roman" panose="02020603050405020304" pitchFamily="18" charset="0"/>
              </a:rPr>
              <a:t>á</a:t>
            </a:r>
            <a:r>
              <a:rPr lang="en-US" altLang="en-US" sz="2400" b="1" smtClean="0">
                <a:cs typeface="Times New Roman" panose="02020603050405020304" pitchFamily="18" charset="0"/>
              </a:rPr>
              <a:t>p:</a:t>
            </a:r>
          </a:p>
          <a:p>
            <a:pPr marL="495300" lvl="1" indent="0" eaLnBrk="1" hangingPunct="1">
              <a:spcBef>
                <a:spcPct val="50000"/>
              </a:spcBef>
              <a:buClr>
                <a:schemeClr val="accent1"/>
              </a:buClr>
              <a:buFont typeface="Wingdings" panose="05000000000000000000" pitchFamily="2" charset="2"/>
              <a:buNone/>
            </a:pPr>
            <a:r>
              <a:rPr lang="en-US" altLang="en-US" sz="2400" b="1" smtClean="0">
                <a:cs typeface="Times New Roman" panose="02020603050405020304" pitchFamily="18" charset="0"/>
              </a:rPr>
              <a:t>	sp_rename </a:t>
            </a:r>
            <a:r>
              <a:rPr lang="en-US" altLang="en-US" sz="2400" b="1" i="1" smtClean="0">
                <a:cs typeface="Times New Roman" panose="02020603050405020304" pitchFamily="18" charset="0"/>
              </a:rPr>
              <a:t>old_viewname</a:t>
            </a:r>
            <a:r>
              <a:rPr lang="en-US" altLang="en-US" sz="2400" b="1" smtClean="0">
                <a:cs typeface="Times New Roman" panose="02020603050405020304" pitchFamily="18" charset="0"/>
              </a:rPr>
              <a:t>, </a:t>
            </a:r>
            <a:r>
              <a:rPr lang="en-US" altLang="en-US" sz="2400" b="1" i="1" smtClean="0">
                <a:cs typeface="Times New Roman" panose="02020603050405020304" pitchFamily="18" charset="0"/>
              </a:rPr>
              <a:t>new_viewname</a:t>
            </a:r>
          </a:p>
          <a:p>
            <a:pPr marL="495300" lvl="1" indent="0" eaLnBrk="1" hangingPunct="1">
              <a:spcBef>
                <a:spcPct val="50000"/>
              </a:spcBef>
              <a:buClr>
                <a:schemeClr val="accent1"/>
              </a:buClr>
              <a:buFont typeface="Wingdings" panose="05000000000000000000" pitchFamily="2" charset="2"/>
              <a:buNone/>
            </a:pPr>
            <a:r>
              <a:rPr lang="en-US" altLang="en-US" sz="2400" b="1" smtClean="0">
                <a:cs typeface="Times New Roman" panose="02020603050405020304" pitchFamily="18" charset="0"/>
              </a:rPr>
              <a:t>V</a:t>
            </a:r>
            <a:r>
              <a:rPr lang="en-US" altLang="en-US" sz="2400" b="1" smtClean="0">
                <a:latin typeface="Times New Roman" panose="02020603050405020304" pitchFamily="18" charset="0"/>
                <a:cs typeface="Times New Roman" panose="02020603050405020304" pitchFamily="18" charset="0"/>
              </a:rPr>
              <a:t>í</a:t>
            </a:r>
            <a:r>
              <a:rPr lang="en-US" altLang="en-US" sz="2400" b="1" smtClean="0">
                <a:cs typeface="Times New Roman" panose="02020603050405020304" pitchFamily="18" charset="0"/>
              </a:rPr>
              <a:t> dụ :</a:t>
            </a:r>
            <a:r>
              <a:rPr lang="en-US" altLang="en-US" sz="2400" b="1" i="1" smtClean="0">
                <a:cs typeface="Times New Roman" panose="02020603050405020304" pitchFamily="18" charset="0"/>
              </a:rPr>
              <a:t> </a:t>
            </a:r>
            <a:r>
              <a:rPr lang="en-US" altLang="en-US" sz="2400" smtClean="0">
                <a:cs typeface="Times New Roman" panose="02020603050405020304" pitchFamily="18" charset="0"/>
              </a:rPr>
              <a:t>Sp_rename CTHD, ChiTietHD</a:t>
            </a:r>
          </a:p>
          <a:p>
            <a:pPr marL="495300" lvl="1" indent="0" eaLnBrk="1" hangingPunct="1">
              <a:spcBef>
                <a:spcPct val="50000"/>
              </a:spcBef>
              <a:buClr>
                <a:schemeClr val="accent1"/>
              </a:buClr>
              <a:buNone/>
            </a:pPr>
            <a:r>
              <a:rPr lang="en-US" sz="2400" b="1" i="1">
                <a:solidFill>
                  <a:srgbClr val="002060"/>
                </a:solidFill>
              </a:rPr>
              <a:t>sp_rename </a:t>
            </a:r>
            <a:r>
              <a:rPr lang="en-US" sz="2400"/>
              <a:t>HumanResources.vw_MaleEmployees, </a:t>
            </a:r>
            <a:r>
              <a:rPr lang="en-US" sz="2000"/>
              <a:t>HumanResources.DSNV</a:t>
            </a:r>
          </a:p>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Xem các lệnh tạo Views:</a:t>
            </a:r>
            <a:r>
              <a:rPr lang="en-US" altLang="en-US" sz="2400" smtClean="0">
                <a:solidFill>
                  <a:srgbClr val="CC0000"/>
                </a:solidFill>
                <a:cs typeface="Times New Roman" panose="02020603050405020304" pitchFamily="18" charset="0"/>
              </a:rPr>
              <a:t> </a:t>
            </a:r>
          </a:p>
          <a:p>
            <a:pPr marL="381000" indent="-381000" eaLnBrk="1" hangingPunct="1">
              <a:spcBef>
                <a:spcPct val="5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C</a:t>
            </a:r>
            <a:r>
              <a:rPr lang="en-US" altLang="en-US" sz="2400" smtClean="0">
                <a:solidFill>
                  <a:schemeClr val="accent1"/>
                </a:solidFill>
                <a:latin typeface="Times New Roman" panose="02020603050405020304" pitchFamily="18" charset="0"/>
                <a:cs typeface="Times New Roman" panose="02020603050405020304" pitchFamily="18" charset="0"/>
              </a:rPr>
              <a:t>ú</a:t>
            </a:r>
            <a:r>
              <a:rPr lang="en-US" altLang="en-US" sz="2400" smtClean="0">
                <a:solidFill>
                  <a:schemeClr val="accent1"/>
                </a:solidFill>
                <a:cs typeface="Times New Roman" panose="02020603050405020304" pitchFamily="18" charset="0"/>
              </a:rPr>
              <a:t> ph</a:t>
            </a:r>
            <a:r>
              <a:rPr lang="en-US" altLang="en-US" sz="2400" smtClean="0">
                <a:solidFill>
                  <a:schemeClr val="accent1"/>
                </a:solidFill>
                <a:latin typeface="Times New Roman" panose="02020603050405020304" pitchFamily="18" charset="0"/>
                <a:cs typeface="Times New Roman" panose="02020603050405020304" pitchFamily="18" charset="0"/>
              </a:rPr>
              <a:t>á</a:t>
            </a:r>
            <a:r>
              <a:rPr lang="en-US" altLang="en-US" sz="2400" smtClean="0">
                <a:solidFill>
                  <a:schemeClr val="accent1"/>
                </a:solidFill>
                <a:cs typeface="Times New Roman" panose="02020603050405020304" pitchFamily="18" charset="0"/>
              </a:rPr>
              <a:t>p:</a:t>
            </a:r>
          </a:p>
          <a:p>
            <a:pPr marL="381000" indent="-381000" eaLnBrk="1" hangingPunct="1">
              <a:spcBef>
                <a:spcPct val="5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sp_helptext </a:t>
            </a:r>
            <a:r>
              <a:rPr lang="en-US" altLang="en-US" sz="2400" i="1" smtClean="0">
                <a:solidFill>
                  <a:schemeClr val="accent1"/>
                </a:solidFill>
                <a:cs typeface="Times New Roman" panose="02020603050405020304" pitchFamily="18" charset="0"/>
              </a:rPr>
              <a:t>viewname</a:t>
            </a:r>
          </a:p>
          <a:p>
            <a:pPr marL="381000" indent="-381000" eaLnBrk="1" hangingPunct="1">
              <a:spcBef>
                <a:spcPct val="50000"/>
              </a:spcBef>
              <a:buClr>
                <a:schemeClr val="hlink"/>
              </a:buClr>
              <a:buFont typeface="Wingdings" panose="05000000000000000000" pitchFamily="2" charset="2"/>
              <a:buNone/>
            </a:pPr>
            <a:r>
              <a:rPr lang="en-US" altLang="en-US" sz="2400" i="1" smtClean="0">
                <a:solidFill>
                  <a:schemeClr val="accent1"/>
                </a:solidFill>
                <a:cs typeface="Times New Roman" panose="02020603050405020304" pitchFamily="18" charset="0"/>
              </a:rPr>
              <a:t>	</a:t>
            </a:r>
            <a:r>
              <a:rPr lang="en-US" altLang="en-US" sz="2400" smtClean="0">
                <a:solidFill>
                  <a:schemeClr val="accent1"/>
                </a:solidFill>
                <a:cs typeface="Times New Roman" panose="02020603050405020304" pitchFamily="18" charset="0"/>
              </a:rPr>
              <a:t>V</a:t>
            </a:r>
            <a:r>
              <a:rPr lang="en-US" altLang="en-US" sz="2400" smtClean="0">
                <a:solidFill>
                  <a:schemeClr val="accent1"/>
                </a:solidFill>
                <a:latin typeface="Times New Roman" panose="02020603050405020304" pitchFamily="18" charset="0"/>
                <a:cs typeface="Times New Roman" panose="02020603050405020304" pitchFamily="18" charset="0"/>
              </a:rPr>
              <a:t>í</a:t>
            </a:r>
            <a:r>
              <a:rPr lang="en-US" altLang="en-US" sz="2400" smtClean="0">
                <a:solidFill>
                  <a:schemeClr val="accent1"/>
                </a:solidFill>
                <a:cs typeface="Times New Roman" panose="02020603050405020304" pitchFamily="18" charset="0"/>
              </a:rPr>
              <a:t> dụ :</a:t>
            </a:r>
            <a:r>
              <a:rPr lang="en-US" altLang="en-US" sz="2400" i="1" smtClean="0">
                <a:solidFill>
                  <a:schemeClr val="accent1"/>
                </a:solidFill>
                <a:cs typeface="Times New Roman" panose="02020603050405020304" pitchFamily="18" charset="0"/>
              </a:rPr>
              <a:t> </a:t>
            </a:r>
            <a:r>
              <a:rPr lang="en-US" altLang="en-US" sz="2400" b="1" smtClean="0">
                <a:solidFill>
                  <a:schemeClr val="accent1"/>
                </a:solidFill>
                <a:cs typeface="Times New Roman" panose="02020603050405020304" pitchFamily="18" charset="0"/>
              </a:rPr>
              <a:t>Sp_helptext ChitietHD</a:t>
            </a:r>
          </a:p>
        </p:txBody>
      </p:sp>
      <p:sp>
        <p:nvSpPr>
          <p:cNvPr id="28676"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extLst>
      <p:ext uri="{BB962C8B-B14F-4D97-AF65-F5344CB8AC3E}">
        <p14:creationId xmlns:p14="http://schemas.microsoft.com/office/powerpoint/2010/main" val="24489200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0899">
                                            <p:txEl>
                                              <p:pRg st="0" end="0"/>
                                            </p:txEl>
                                          </p:spTgt>
                                        </p:tgtEl>
                                        <p:attrNameLst>
                                          <p:attrName>style.visibility</p:attrName>
                                        </p:attrNameLst>
                                      </p:cBhvr>
                                      <p:to>
                                        <p:strVal val="visible"/>
                                      </p:to>
                                    </p:set>
                                    <p:animEffect transition="in" filter="randombar(horizontal)">
                                      <p:cBhvr>
                                        <p:cTn id="7" dur="500"/>
                                        <p:tgtEl>
                                          <p:spTgt spid="80899">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0899">
                                            <p:txEl>
                                              <p:pRg st="1" end="1"/>
                                            </p:txEl>
                                          </p:spTgt>
                                        </p:tgtEl>
                                        <p:attrNameLst>
                                          <p:attrName>style.visibility</p:attrName>
                                        </p:attrNameLst>
                                      </p:cBhvr>
                                      <p:to>
                                        <p:strVal val="visible"/>
                                      </p:to>
                                    </p:set>
                                    <p:animEffect transition="in" filter="randombar(horizontal)">
                                      <p:cBhvr>
                                        <p:cTn id="10" dur="500"/>
                                        <p:tgtEl>
                                          <p:spTgt spid="80899">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animEffect transition="in" filter="randombar(horizontal)">
                                      <p:cBhvr>
                                        <p:cTn id="13" dur="500"/>
                                        <p:tgtEl>
                                          <p:spTgt spid="80899">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0899">
                                            <p:txEl>
                                              <p:pRg st="3" end="3"/>
                                            </p:txEl>
                                          </p:spTgt>
                                        </p:tgtEl>
                                        <p:attrNameLst>
                                          <p:attrName>style.visibility</p:attrName>
                                        </p:attrNameLst>
                                      </p:cBhvr>
                                      <p:to>
                                        <p:strVal val="visible"/>
                                      </p:to>
                                    </p:set>
                                    <p:animEffect transition="in" filter="randombar(horizontal)">
                                      <p:cBhvr>
                                        <p:cTn id="16" dur="500"/>
                                        <p:tgtEl>
                                          <p:spTgt spid="80899">
                                            <p:txEl>
                                              <p:pRg st="3" end="3"/>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animEffect transition="in" filter="randombar(horizontal)">
                                      <p:cBhvr>
                                        <p:cTn id="19" dur="500"/>
                                        <p:tgtEl>
                                          <p:spTgt spid="80899">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80899">
                                            <p:txEl>
                                              <p:pRg st="5" end="5"/>
                                            </p:txEl>
                                          </p:spTgt>
                                        </p:tgtEl>
                                        <p:attrNameLst>
                                          <p:attrName>style.visibility</p:attrName>
                                        </p:attrNameLst>
                                      </p:cBhvr>
                                      <p:to>
                                        <p:strVal val="visible"/>
                                      </p:to>
                                    </p:set>
                                    <p:animEffect transition="in" filter="randombar(horizontal)">
                                      <p:cBhvr>
                                        <p:cTn id="24" dur="500"/>
                                        <p:tgtEl>
                                          <p:spTgt spid="80899">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0899">
                                            <p:txEl>
                                              <p:pRg st="6" end="6"/>
                                            </p:txEl>
                                          </p:spTgt>
                                        </p:tgtEl>
                                        <p:attrNameLst>
                                          <p:attrName>style.visibility</p:attrName>
                                        </p:attrNameLst>
                                      </p:cBhvr>
                                      <p:to>
                                        <p:strVal val="visible"/>
                                      </p:to>
                                    </p:set>
                                    <p:animEffect transition="in" filter="randombar(horizontal)">
                                      <p:cBhvr>
                                        <p:cTn id="29" dur="500"/>
                                        <p:tgtEl>
                                          <p:spTgt spid="808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80899">
                                            <p:txEl>
                                              <p:pRg st="7" end="7"/>
                                            </p:txEl>
                                          </p:spTgt>
                                        </p:tgtEl>
                                        <p:attrNameLst>
                                          <p:attrName>style.visibility</p:attrName>
                                        </p:attrNameLst>
                                      </p:cBhvr>
                                      <p:to>
                                        <p:strVal val="visible"/>
                                      </p:to>
                                    </p:set>
                                    <p:animEffect transition="in" filter="randombar(horizontal)">
                                      <p:cBhvr>
                                        <p:cTn id="34" dur="500"/>
                                        <p:tgtEl>
                                          <p:spTgt spid="80899">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80899">
                                            <p:txEl>
                                              <p:pRg st="8" end="8"/>
                                            </p:txEl>
                                          </p:spTgt>
                                        </p:tgtEl>
                                        <p:attrNameLst>
                                          <p:attrName>style.visibility</p:attrName>
                                        </p:attrNameLst>
                                      </p:cBhvr>
                                      <p:to>
                                        <p:strVal val="visible"/>
                                      </p:to>
                                    </p:set>
                                    <p:animEffect transition="in" filter="randombar(horizontal)">
                                      <p:cBhvr>
                                        <p:cTn id="39" dur="500"/>
                                        <p:tgtEl>
                                          <p:spTgt spid="808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xfrm>
            <a:off x="381000" y="1143000"/>
            <a:ext cx="8305800" cy="5105400"/>
          </a:xfrm>
        </p:spPr>
        <p:txBody>
          <a:bodyPr/>
          <a:lstStyle/>
          <a:p>
            <a:pPr marL="346075" indent="-346075" algn="just" eaLnBrk="1" hangingPunct="1">
              <a:lnSpc>
                <a:spcPct val="105000"/>
              </a:lnSpc>
              <a:buClr>
                <a:schemeClr val="hlink"/>
              </a:buClr>
            </a:pPr>
            <a:r>
              <a:rPr lang="en-US" altLang="en-US" sz="2400" b="1" smtClean="0">
                <a:solidFill>
                  <a:schemeClr val="accent1"/>
                </a:solidFill>
              </a:rPr>
              <a:t>Các thao tác bổ sung, cập nhật và xoá, một khung nhìn phải thoả mãn các điều kiện sau đây: </a:t>
            </a:r>
          </a:p>
          <a:p>
            <a:pPr marL="803275" lvl="1" indent="-342900" algn="just" eaLnBrk="1" hangingPunct="1">
              <a:lnSpc>
                <a:spcPct val="105000"/>
              </a:lnSpc>
              <a:buClr>
                <a:schemeClr val="accent1"/>
              </a:buClr>
            </a:pPr>
            <a:r>
              <a:rPr lang="en-US" altLang="en-US" sz="2400" smtClean="0"/>
              <a:t>Trong câu lệnh SELECT định nghĩa khung nhìn không được sử dụng từ khoá DISTINCT, TOP, GROUP BY và UNION. </a:t>
            </a:r>
          </a:p>
          <a:p>
            <a:pPr marL="803275" lvl="1" indent="-342900" algn="just" eaLnBrk="1" hangingPunct="1">
              <a:lnSpc>
                <a:spcPct val="105000"/>
              </a:lnSpc>
              <a:buClr>
                <a:schemeClr val="accent1"/>
              </a:buClr>
            </a:pPr>
            <a:r>
              <a:rPr lang="en-US" altLang="en-US" sz="2400" smtClean="0"/>
              <a:t>Các thành phần xuất hiện trong danh sách chọn của câu lệnh SELECT phải là các cột trong các bảng cơ sở. Trong danh sách chọn không được chứa các biểu thức tính toán, các hàm gộp. </a:t>
            </a:r>
          </a:p>
          <a:p>
            <a:pPr marL="346075" indent="-346075" algn="just" eaLnBrk="1" hangingPunct="1">
              <a:lnSpc>
                <a:spcPct val="105000"/>
              </a:lnSpc>
              <a:buClr>
                <a:schemeClr val="hlink"/>
              </a:buClr>
            </a:pPr>
            <a:r>
              <a:rPr lang="en-US" altLang="en-US" sz="2400" b="1" smtClean="0">
                <a:solidFill>
                  <a:schemeClr val="accent1"/>
                </a:solidFill>
              </a:rPr>
              <a:t>Các thao tác thay đổi đến dữ liệu thông qua khung nhìn còn phải đảm bảo tính toàn vẹn dữ liệu. </a:t>
            </a:r>
          </a:p>
        </p:txBody>
      </p:sp>
      <p:sp>
        <p:nvSpPr>
          <p:cNvPr id="20483"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0484" name="Rectangle 4"/>
          <p:cNvSpPr>
            <a:spLocks noGrp="1" noChangeArrowheads="1"/>
          </p:cNvSpPr>
          <p:nvPr>
            <p:ph type="title"/>
          </p:nvPr>
        </p:nvSpPr>
        <p:spPr>
          <a:xfrm>
            <a:off x="0" y="-304800"/>
            <a:ext cx="9144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2800" smtClean="0"/>
              <a:t>Cập nhật, bổ sung và xoá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animEffect transition="in" filter="checkerboard(down)">
                                      <p:cBhvr>
                                        <p:cTn id="7" dur="500"/>
                                        <p:tgtEl>
                                          <p:spTgt spid="72706">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2706">
                                            <p:txEl>
                                              <p:pRg st="1" end="1"/>
                                            </p:txEl>
                                          </p:spTgt>
                                        </p:tgtEl>
                                        <p:attrNameLst>
                                          <p:attrName>style.visibility</p:attrName>
                                        </p:attrNameLst>
                                      </p:cBhvr>
                                      <p:to>
                                        <p:strVal val="visible"/>
                                      </p:to>
                                    </p:set>
                                    <p:animEffect transition="in" filter="checkerboard(down)">
                                      <p:cBhvr>
                                        <p:cTn id="10" dur="500"/>
                                        <p:tgtEl>
                                          <p:spTgt spid="72706">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2706">
                                            <p:txEl>
                                              <p:pRg st="2" end="2"/>
                                            </p:txEl>
                                          </p:spTgt>
                                        </p:tgtEl>
                                        <p:attrNameLst>
                                          <p:attrName>style.visibility</p:attrName>
                                        </p:attrNameLst>
                                      </p:cBhvr>
                                      <p:to>
                                        <p:strVal val="visible"/>
                                      </p:to>
                                    </p:set>
                                    <p:animEffect transition="in" filter="checkerboard(down)">
                                      <p:cBhvr>
                                        <p:cTn id="13" dur="500"/>
                                        <p:tgtEl>
                                          <p:spTgt spid="72706">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5" fill="hold" grpId="0" nodeType="clickEffect">
                                  <p:stCondLst>
                                    <p:cond delay="0"/>
                                  </p:stCondLst>
                                  <p:childTnLst>
                                    <p:set>
                                      <p:cBhvr>
                                        <p:cTn id="17" dur="1" fill="hold">
                                          <p:stCondLst>
                                            <p:cond delay="0"/>
                                          </p:stCondLst>
                                        </p:cTn>
                                        <p:tgtEl>
                                          <p:spTgt spid="72706">
                                            <p:txEl>
                                              <p:pRg st="3" end="3"/>
                                            </p:txEl>
                                          </p:spTgt>
                                        </p:tgtEl>
                                        <p:attrNameLst>
                                          <p:attrName>style.visibility</p:attrName>
                                        </p:attrNameLst>
                                      </p:cBhvr>
                                      <p:to>
                                        <p:strVal val="visible"/>
                                      </p:to>
                                    </p:set>
                                    <p:animEffect transition="in" filter="checkerboard(down)">
                                      <p:cBhvr>
                                        <p:cTn id="18" dur="500"/>
                                        <p:tgtEl>
                                          <p:spTgt spid="727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xfrm>
            <a:off x="457200" y="1143000"/>
            <a:ext cx="8229600" cy="5105400"/>
          </a:xfrm>
        </p:spPr>
        <p:txBody>
          <a:bodyPr/>
          <a:lstStyle/>
          <a:p>
            <a:pPr marL="346075" indent="-346075" eaLnBrk="1" hangingPunct="1">
              <a:lnSpc>
                <a:spcPct val="80000"/>
              </a:lnSpc>
              <a:buClr>
                <a:schemeClr val="hlink"/>
              </a:buClr>
            </a:pPr>
            <a:r>
              <a:rPr lang="en-US" altLang="en-US" sz="2000" smtClean="0">
                <a:solidFill>
                  <a:schemeClr val="accent1"/>
                </a:solidFill>
              </a:rPr>
              <a:t>Ví dụ 3.14: </a:t>
            </a:r>
            <a:r>
              <a:rPr lang="en-US" altLang="en-US" sz="2000" b="1" smtClean="0">
                <a:solidFill>
                  <a:schemeClr val="accent1"/>
                </a:solidFill>
              </a:rPr>
              <a:t>Xét định nghĩa hai bảng DONVI và NHANVIEN như sau: </a:t>
            </a:r>
          </a:p>
          <a:p>
            <a:pPr marL="803275" lvl="1" indent="-342900" eaLnBrk="1" hangingPunct="1">
              <a:lnSpc>
                <a:spcPct val="80000"/>
              </a:lnSpc>
              <a:buClr>
                <a:schemeClr val="accent1"/>
              </a:buClr>
              <a:buFont typeface="Wingdings" panose="05000000000000000000" pitchFamily="2" charset="2"/>
              <a:buNone/>
            </a:pPr>
            <a:r>
              <a:rPr lang="en-US" altLang="en-US" sz="2000" smtClean="0"/>
              <a:t>CREATE TABLE donvi </a:t>
            </a:r>
          </a:p>
          <a:p>
            <a:pPr marL="803275" lvl="1" indent="-342900" eaLnBrk="1" hangingPunct="1">
              <a:lnSpc>
                <a:spcPct val="80000"/>
              </a:lnSpc>
              <a:buClr>
                <a:schemeClr val="accent1"/>
              </a:buClr>
              <a:buFont typeface="Wingdings" panose="05000000000000000000" pitchFamily="2" charset="2"/>
              <a:buNone/>
            </a:pPr>
            <a:r>
              <a:rPr lang="en-US" altLang="en-US" sz="2000" smtClean="0"/>
              <a:t>( 	madv INT PRIMARY KEY, </a:t>
            </a:r>
          </a:p>
          <a:p>
            <a:pPr marL="803275" lvl="1" indent="-342900" eaLnBrk="1" hangingPunct="1">
              <a:lnSpc>
                <a:spcPct val="80000"/>
              </a:lnSpc>
              <a:buClr>
                <a:schemeClr val="accent1"/>
              </a:buClr>
              <a:buFont typeface="Wingdings" panose="05000000000000000000" pitchFamily="2" charset="2"/>
              <a:buNone/>
            </a:pPr>
            <a:r>
              <a:rPr lang="en-US" altLang="en-US" sz="2000" smtClean="0"/>
              <a:t>	tendv NVARCHAR(30) NOT NULL, </a:t>
            </a:r>
          </a:p>
          <a:p>
            <a:pPr marL="803275" lvl="1" indent="-342900" eaLnBrk="1" hangingPunct="1">
              <a:lnSpc>
                <a:spcPct val="80000"/>
              </a:lnSpc>
              <a:buClr>
                <a:schemeClr val="accent1"/>
              </a:buClr>
              <a:buFont typeface="Wingdings" panose="05000000000000000000" pitchFamily="2" charset="2"/>
              <a:buNone/>
            </a:pPr>
            <a:r>
              <a:rPr lang="en-US" altLang="en-US" sz="2000" smtClean="0"/>
              <a:t>	dienthoai NVARCHAR(10) NULL</a:t>
            </a:r>
          </a:p>
          <a:p>
            <a:pPr marL="803275" lvl="1" indent="-342900" eaLnBrk="1" hangingPunct="1">
              <a:lnSpc>
                <a:spcPct val="80000"/>
              </a:lnSpc>
              <a:buClr>
                <a:schemeClr val="accent1"/>
              </a:buClr>
              <a:buFont typeface="Wingdings" panose="05000000000000000000" pitchFamily="2" charset="2"/>
              <a:buNone/>
            </a:pPr>
            <a:r>
              <a:rPr lang="en-US" altLang="en-US" sz="2000" smtClean="0"/>
              <a:t>) </a:t>
            </a:r>
          </a:p>
          <a:p>
            <a:pPr marL="803275" lvl="1" indent="-342900" eaLnBrk="1" hangingPunct="1">
              <a:lnSpc>
                <a:spcPct val="80000"/>
              </a:lnSpc>
              <a:buClr>
                <a:schemeClr val="accent1"/>
              </a:buClr>
              <a:buFont typeface="Wingdings" panose="05000000000000000000" pitchFamily="2" charset="2"/>
              <a:buNone/>
            </a:pPr>
            <a:r>
              <a:rPr lang="en-US" altLang="en-US" sz="2000" smtClean="0"/>
              <a:t>CREATE TABLE nhanvien </a:t>
            </a:r>
          </a:p>
          <a:p>
            <a:pPr marL="803275" lvl="1" indent="-342900" eaLnBrk="1" hangingPunct="1">
              <a:lnSpc>
                <a:spcPct val="80000"/>
              </a:lnSpc>
              <a:buClr>
                <a:schemeClr val="accent1"/>
              </a:buClr>
              <a:buFont typeface="Wingdings" panose="05000000000000000000" pitchFamily="2" charset="2"/>
              <a:buNone/>
            </a:pPr>
            <a:r>
              <a:rPr lang="en-US" altLang="en-US" sz="2000" smtClean="0"/>
              <a:t>( 	manv NVARCHAR(10) PRIMARY KEY, </a:t>
            </a:r>
          </a:p>
          <a:p>
            <a:pPr marL="803275" lvl="1" indent="-342900" eaLnBrk="1" hangingPunct="1">
              <a:lnSpc>
                <a:spcPct val="80000"/>
              </a:lnSpc>
              <a:buClr>
                <a:schemeClr val="accent1"/>
              </a:buClr>
              <a:buFont typeface="Wingdings" panose="05000000000000000000" pitchFamily="2" charset="2"/>
              <a:buNone/>
            </a:pPr>
            <a:r>
              <a:rPr lang="en-US" altLang="en-US" sz="2000" smtClean="0"/>
              <a:t>	hoten NVARCHAR(30) NOT NULL, </a:t>
            </a:r>
          </a:p>
          <a:p>
            <a:pPr marL="803275" lvl="1" indent="-342900" eaLnBrk="1" hangingPunct="1">
              <a:lnSpc>
                <a:spcPct val="80000"/>
              </a:lnSpc>
              <a:buClr>
                <a:schemeClr val="accent1"/>
              </a:buClr>
              <a:buFont typeface="Wingdings" panose="05000000000000000000" pitchFamily="2" charset="2"/>
              <a:buNone/>
            </a:pPr>
            <a:r>
              <a:rPr lang="en-US" altLang="en-US" sz="2000" smtClean="0"/>
              <a:t>	ngaysinh DATETIME NULL, </a:t>
            </a:r>
          </a:p>
          <a:p>
            <a:pPr marL="803275" lvl="1" indent="-342900" eaLnBrk="1" hangingPunct="1">
              <a:lnSpc>
                <a:spcPct val="80000"/>
              </a:lnSpc>
              <a:buClr>
                <a:schemeClr val="accent1"/>
              </a:buClr>
              <a:buFont typeface="Wingdings" panose="05000000000000000000" pitchFamily="2" charset="2"/>
              <a:buNone/>
            </a:pPr>
            <a:r>
              <a:rPr lang="en-US" altLang="en-US" sz="2000" smtClean="0"/>
              <a:t>	diachi NVARCHAR(50) NULL, </a:t>
            </a:r>
          </a:p>
          <a:p>
            <a:pPr marL="803275" lvl="1" indent="-342900" eaLnBrk="1" hangingPunct="1">
              <a:lnSpc>
                <a:spcPct val="80000"/>
              </a:lnSpc>
              <a:buClr>
                <a:schemeClr val="accent1"/>
              </a:buClr>
              <a:buFont typeface="Wingdings" panose="05000000000000000000" pitchFamily="2" charset="2"/>
              <a:buNone/>
            </a:pPr>
            <a:r>
              <a:rPr lang="en-US" altLang="en-US" sz="2000" smtClean="0"/>
              <a:t>	madv INT FOREIGN KEY </a:t>
            </a:r>
          </a:p>
          <a:p>
            <a:pPr marL="803275" lvl="1" indent="-342900" eaLnBrk="1" hangingPunct="1">
              <a:lnSpc>
                <a:spcPct val="80000"/>
              </a:lnSpc>
              <a:buClr>
                <a:schemeClr val="accent1"/>
              </a:buClr>
              <a:buFont typeface="Wingdings" panose="05000000000000000000" pitchFamily="2" charset="2"/>
              <a:buNone/>
            </a:pPr>
            <a:r>
              <a:rPr lang="en-US" altLang="en-US" sz="2000" smtClean="0"/>
              <a:t>	REFERENCES donvi(madv) </a:t>
            </a:r>
          </a:p>
          <a:p>
            <a:pPr marL="803275" lvl="1" indent="-342900" eaLnBrk="1" hangingPunct="1">
              <a:lnSpc>
                <a:spcPct val="80000"/>
              </a:lnSpc>
              <a:buClr>
                <a:schemeClr val="accent1"/>
              </a:buClr>
              <a:buFont typeface="Wingdings" panose="05000000000000000000" pitchFamily="2" charset="2"/>
              <a:buNone/>
            </a:pPr>
            <a:r>
              <a:rPr lang="en-US" altLang="en-US" sz="2000" smtClean="0"/>
              <a:t>	ON DELETE CASCADE </a:t>
            </a:r>
          </a:p>
          <a:p>
            <a:pPr marL="803275" lvl="1" indent="-342900" eaLnBrk="1" hangingPunct="1">
              <a:lnSpc>
                <a:spcPct val="80000"/>
              </a:lnSpc>
              <a:buClr>
                <a:schemeClr val="accent1"/>
              </a:buClr>
              <a:buFont typeface="Wingdings" panose="05000000000000000000" pitchFamily="2" charset="2"/>
              <a:buNone/>
            </a:pPr>
            <a:r>
              <a:rPr lang="en-US" altLang="en-US" sz="2000" smtClean="0"/>
              <a:t>	ON UPDATE CASCADE </a:t>
            </a:r>
          </a:p>
          <a:p>
            <a:pPr marL="803275" lvl="1" indent="-342900" eaLnBrk="1" hangingPunct="1">
              <a:lnSpc>
                <a:spcPct val="80000"/>
              </a:lnSpc>
              <a:buClr>
                <a:schemeClr val="accent1"/>
              </a:buClr>
              <a:buFont typeface="Wingdings" panose="05000000000000000000" pitchFamily="2" charset="2"/>
              <a:buNone/>
            </a:pPr>
            <a:r>
              <a:rPr lang="en-US" altLang="en-US" sz="2000" smtClean="0"/>
              <a:t>) </a:t>
            </a:r>
          </a:p>
        </p:txBody>
      </p:sp>
      <p:sp>
        <p:nvSpPr>
          <p:cNvPr id="21507"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1508" name="Rectangle 4"/>
          <p:cNvSpPr>
            <a:spLocks noGrp="1" noChangeArrowheads="1"/>
          </p:cNvSpPr>
          <p:nvPr>
            <p:ph type="title"/>
          </p:nvPr>
        </p:nvSpPr>
        <p:spPr>
          <a:xfrm>
            <a:off x="7620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smtClean="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animEffect transition="in" filter="checkerboard(down)">
                                      <p:cBhvr>
                                        <p:cTn id="7" dur="500"/>
                                        <p:tgtEl>
                                          <p:spTgt spid="73730">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3730">
                                            <p:txEl>
                                              <p:pRg st="1" end="1"/>
                                            </p:txEl>
                                          </p:spTgt>
                                        </p:tgtEl>
                                        <p:attrNameLst>
                                          <p:attrName>style.visibility</p:attrName>
                                        </p:attrNameLst>
                                      </p:cBhvr>
                                      <p:to>
                                        <p:strVal val="visible"/>
                                      </p:to>
                                    </p:set>
                                    <p:animEffect transition="in" filter="checkerboard(down)">
                                      <p:cBhvr>
                                        <p:cTn id="10" dur="500"/>
                                        <p:tgtEl>
                                          <p:spTgt spid="73730">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animEffect transition="in" filter="checkerboard(down)">
                                      <p:cBhvr>
                                        <p:cTn id="13" dur="500"/>
                                        <p:tgtEl>
                                          <p:spTgt spid="73730">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73730">
                                            <p:txEl>
                                              <p:pRg st="3" end="3"/>
                                            </p:txEl>
                                          </p:spTgt>
                                        </p:tgtEl>
                                        <p:attrNameLst>
                                          <p:attrName>style.visibility</p:attrName>
                                        </p:attrNameLst>
                                      </p:cBhvr>
                                      <p:to>
                                        <p:strVal val="visible"/>
                                      </p:to>
                                    </p:set>
                                    <p:animEffect transition="in" filter="checkerboard(down)">
                                      <p:cBhvr>
                                        <p:cTn id="16" dur="500"/>
                                        <p:tgtEl>
                                          <p:spTgt spid="73730">
                                            <p:txEl>
                                              <p:pRg st="3" end="3"/>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73730">
                                            <p:txEl>
                                              <p:pRg st="4" end="4"/>
                                            </p:txEl>
                                          </p:spTgt>
                                        </p:tgtEl>
                                        <p:attrNameLst>
                                          <p:attrName>style.visibility</p:attrName>
                                        </p:attrNameLst>
                                      </p:cBhvr>
                                      <p:to>
                                        <p:strVal val="visible"/>
                                      </p:to>
                                    </p:set>
                                    <p:animEffect transition="in" filter="checkerboard(down)">
                                      <p:cBhvr>
                                        <p:cTn id="19" dur="500"/>
                                        <p:tgtEl>
                                          <p:spTgt spid="73730">
                                            <p:txEl>
                                              <p:pRg st="4" end="4"/>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73730">
                                            <p:txEl>
                                              <p:pRg st="5" end="5"/>
                                            </p:txEl>
                                          </p:spTgt>
                                        </p:tgtEl>
                                        <p:attrNameLst>
                                          <p:attrName>style.visibility</p:attrName>
                                        </p:attrNameLst>
                                      </p:cBhvr>
                                      <p:to>
                                        <p:strVal val="visible"/>
                                      </p:to>
                                    </p:set>
                                    <p:animEffect transition="in" filter="checkerboard(down)">
                                      <p:cBhvr>
                                        <p:cTn id="22" dur="500"/>
                                        <p:tgtEl>
                                          <p:spTgt spid="73730">
                                            <p:txEl>
                                              <p:pRg st="5" end="5"/>
                                            </p:txEl>
                                          </p:spTgt>
                                        </p:tgtEl>
                                      </p:cBhvr>
                                    </p:animEffect>
                                  </p:childTnLst>
                                </p:cTn>
                              </p:par>
                              <p:par>
                                <p:cTn id="23" presetID="5" presetClass="entr" presetSubtype="5" fill="hold" grpId="0" nodeType="withEffect">
                                  <p:stCondLst>
                                    <p:cond delay="0"/>
                                  </p:stCondLst>
                                  <p:childTnLst>
                                    <p:set>
                                      <p:cBhvr>
                                        <p:cTn id="24" dur="1" fill="hold">
                                          <p:stCondLst>
                                            <p:cond delay="0"/>
                                          </p:stCondLst>
                                        </p:cTn>
                                        <p:tgtEl>
                                          <p:spTgt spid="73730">
                                            <p:txEl>
                                              <p:pRg st="6" end="6"/>
                                            </p:txEl>
                                          </p:spTgt>
                                        </p:tgtEl>
                                        <p:attrNameLst>
                                          <p:attrName>style.visibility</p:attrName>
                                        </p:attrNameLst>
                                      </p:cBhvr>
                                      <p:to>
                                        <p:strVal val="visible"/>
                                      </p:to>
                                    </p:set>
                                    <p:animEffect transition="in" filter="checkerboard(down)">
                                      <p:cBhvr>
                                        <p:cTn id="25" dur="500"/>
                                        <p:tgtEl>
                                          <p:spTgt spid="73730">
                                            <p:txEl>
                                              <p:pRg st="6" end="6"/>
                                            </p:txEl>
                                          </p:spTgt>
                                        </p:tgtEl>
                                      </p:cBhvr>
                                    </p:animEffect>
                                  </p:childTnLst>
                                </p:cTn>
                              </p:par>
                              <p:par>
                                <p:cTn id="26" presetID="5" presetClass="entr" presetSubtype="5" fill="hold" grpId="0" nodeType="withEffect">
                                  <p:stCondLst>
                                    <p:cond delay="0"/>
                                  </p:stCondLst>
                                  <p:childTnLst>
                                    <p:set>
                                      <p:cBhvr>
                                        <p:cTn id="27" dur="1" fill="hold">
                                          <p:stCondLst>
                                            <p:cond delay="0"/>
                                          </p:stCondLst>
                                        </p:cTn>
                                        <p:tgtEl>
                                          <p:spTgt spid="73730">
                                            <p:txEl>
                                              <p:pRg st="7" end="7"/>
                                            </p:txEl>
                                          </p:spTgt>
                                        </p:tgtEl>
                                        <p:attrNameLst>
                                          <p:attrName>style.visibility</p:attrName>
                                        </p:attrNameLst>
                                      </p:cBhvr>
                                      <p:to>
                                        <p:strVal val="visible"/>
                                      </p:to>
                                    </p:set>
                                    <p:animEffect transition="in" filter="checkerboard(down)">
                                      <p:cBhvr>
                                        <p:cTn id="28" dur="500"/>
                                        <p:tgtEl>
                                          <p:spTgt spid="73730">
                                            <p:txEl>
                                              <p:pRg st="7" end="7"/>
                                            </p:txEl>
                                          </p:spTgt>
                                        </p:tgtEl>
                                      </p:cBhvr>
                                    </p:animEffect>
                                  </p:childTnLst>
                                </p:cTn>
                              </p:par>
                              <p:par>
                                <p:cTn id="29" presetID="5" presetClass="entr" presetSubtype="5" fill="hold" grpId="0" nodeType="withEffect">
                                  <p:stCondLst>
                                    <p:cond delay="0"/>
                                  </p:stCondLst>
                                  <p:childTnLst>
                                    <p:set>
                                      <p:cBhvr>
                                        <p:cTn id="30" dur="1" fill="hold">
                                          <p:stCondLst>
                                            <p:cond delay="0"/>
                                          </p:stCondLst>
                                        </p:cTn>
                                        <p:tgtEl>
                                          <p:spTgt spid="73730">
                                            <p:txEl>
                                              <p:pRg st="8" end="8"/>
                                            </p:txEl>
                                          </p:spTgt>
                                        </p:tgtEl>
                                        <p:attrNameLst>
                                          <p:attrName>style.visibility</p:attrName>
                                        </p:attrNameLst>
                                      </p:cBhvr>
                                      <p:to>
                                        <p:strVal val="visible"/>
                                      </p:to>
                                    </p:set>
                                    <p:animEffect transition="in" filter="checkerboard(down)">
                                      <p:cBhvr>
                                        <p:cTn id="31" dur="500"/>
                                        <p:tgtEl>
                                          <p:spTgt spid="73730">
                                            <p:txEl>
                                              <p:pRg st="8" end="8"/>
                                            </p:txEl>
                                          </p:spTgt>
                                        </p:tgtEl>
                                      </p:cBhvr>
                                    </p:animEffect>
                                  </p:childTnLst>
                                </p:cTn>
                              </p:par>
                              <p:par>
                                <p:cTn id="32" presetID="5" presetClass="entr" presetSubtype="5" fill="hold" grpId="0" nodeType="withEffect">
                                  <p:stCondLst>
                                    <p:cond delay="0"/>
                                  </p:stCondLst>
                                  <p:childTnLst>
                                    <p:set>
                                      <p:cBhvr>
                                        <p:cTn id="33" dur="1" fill="hold">
                                          <p:stCondLst>
                                            <p:cond delay="0"/>
                                          </p:stCondLst>
                                        </p:cTn>
                                        <p:tgtEl>
                                          <p:spTgt spid="73730">
                                            <p:txEl>
                                              <p:pRg st="9" end="9"/>
                                            </p:txEl>
                                          </p:spTgt>
                                        </p:tgtEl>
                                        <p:attrNameLst>
                                          <p:attrName>style.visibility</p:attrName>
                                        </p:attrNameLst>
                                      </p:cBhvr>
                                      <p:to>
                                        <p:strVal val="visible"/>
                                      </p:to>
                                    </p:set>
                                    <p:animEffect transition="in" filter="checkerboard(down)">
                                      <p:cBhvr>
                                        <p:cTn id="34" dur="500"/>
                                        <p:tgtEl>
                                          <p:spTgt spid="73730">
                                            <p:txEl>
                                              <p:pRg st="9" end="9"/>
                                            </p:txEl>
                                          </p:spTgt>
                                        </p:tgtEl>
                                      </p:cBhvr>
                                    </p:animEffect>
                                  </p:childTnLst>
                                </p:cTn>
                              </p:par>
                              <p:par>
                                <p:cTn id="35" presetID="5" presetClass="entr" presetSubtype="5" fill="hold" grpId="0" nodeType="withEffect">
                                  <p:stCondLst>
                                    <p:cond delay="0"/>
                                  </p:stCondLst>
                                  <p:childTnLst>
                                    <p:set>
                                      <p:cBhvr>
                                        <p:cTn id="36" dur="1" fill="hold">
                                          <p:stCondLst>
                                            <p:cond delay="0"/>
                                          </p:stCondLst>
                                        </p:cTn>
                                        <p:tgtEl>
                                          <p:spTgt spid="73730">
                                            <p:txEl>
                                              <p:pRg st="10" end="10"/>
                                            </p:txEl>
                                          </p:spTgt>
                                        </p:tgtEl>
                                        <p:attrNameLst>
                                          <p:attrName>style.visibility</p:attrName>
                                        </p:attrNameLst>
                                      </p:cBhvr>
                                      <p:to>
                                        <p:strVal val="visible"/>
                                      </p:to>
                                    </p:set>
                                    <p:animEffect transition="in" filter="checkerboard(down)">
                                      <p:cBhvr>
                                        <p:cTn id="37" dur="500"/>
                                        <p:tgtEl>
                                          <p:spTgt spid="73730">
                                            <p:txEl>
                                              <p:pRg st="10" end="10"/>
                                            </p:txEl>
                                          </p:spTgt>
                                        </p:tgtEl>
                                      </p:cBhvr>
                                    </p:animEffect>
                                  </p:childTnLst>
                                </p:cTn>
                              </p:par>
                              <p:par>
                                <p:cTn id="38" presetID="5" presetClass="entr" presetSubtype="5" fill="hold" grpId="0" nodeType="withEffect">
                                  <p:stCondLst>
                                    <p:cond delay="0"/>
                                  </p:stCondLst>
                                  <p:childTnLst>
                                    <p:set>
                                      <p:cBhvr>
                                        <p:cTn id="39" dur="1" fill="hold">
                                          <p:stCondLst>
                                            <p:cond delay="0"/>
                                          </p:stCondLst>
                                        </p:cTn>
                                        <p:tgtEl>
                                          <p:spTgt spid="73730">
                                            <p:txEl>
                                              <p:pRg st="11" end="11"/>
                                            </p:txEl>
                                          </p:spTgt>
                                        </p:tgtEl>
                                        <p:attrNameLst>
                                          <p:attrName>style.visibility</p:attrName>
                                        </p:attrNameLst>
                                      </p:cBhvr>
                                      <p:to>
                                        <p:strVal val="visible"/>
                                      </p:to>
                                    </p:set>
                                    <p:animEffect transition="in" filter="checkerboard(down)">
                                      <p:cBhvr>
                                        <p:cTn id="40" dur="500"/>
                                        <p:tgtEl>
                                          <p:spTgt spid="73730">
                                            <p:txEl>
                                              <p:pRg st="11" end="11"/>
                                            </p:txEl>
                                          </p:spTgt>
                                        </p:tgtEl>
                                      </p:cBhvr>
                                    </p:animEffect>
                                  </p:childTnLst>
                                </p:cTn>
                              </p:par>
                              <p:par>
                                <p:cTn id="41" presetID="5" presetClass="entr" presetSubtype="5" fill="hold" grpId="0" nodeType="withEffect">
                                  <p:stCondLst>
                                    <p:cond delay="0"/>
                                  </p:stCondLst>
                                  <p:childTnLst>
                                    <p:set>
                                      <p:cBhvr>
                                        <p:cTn id="42" dur="1" fill="hold">
                                          <p:stCondLst>
                                            <p:cond delay="0"/>
                                          </p:stCondLst>
                                        </p:cTn>
                                        <p:tgtEl>
                                          <p:spTgt spid="73730">
                                            <p:txEl>
                                              <p:pRg st="12" end="12"/>
                                            </p:txEl>
                                          </p:spTgt>
                                        </p:tgtEl>
                                        <p:attrNameLst>
                                          <p:attrName>style.visibility</p:attrName>
                                        </p:attrNameLst>
                                      </p:cBhvr>
                                      <p:to>
                                        <p:strVal val="visible"/>
                                      </p:to>
                                    </p:set>
                                    <p:animEffect transition="in" filter="checkerboard(down)">
                                      <p:cBhvr>
                                        <p:cTn id="43" dur="500"/>
                                        <p:tgtEl>
                                          <p:spTgt spid="73730">
                                            <p:txEl>
                                              <p:pRg st="12" end="12"/>
                                            </p:txEl>
                                          </p:spTgt>
                                        </p:tgtEl>
                                      </p:cBhvr>
                                    </p:animEffect>
                                  </p:childTnLst>
                                </p:cTn>
                              </p:par>
                              <p:par>
                                <p:cTn id="44" presetID="5" presetClass="entr" presetSubtype="5" fill="hold" grpId="0" nodeType="withEffect">
                                  <p:stCondLst>
                                    <p:cond delay="0"/>
                                  </p:stCondLst>
                                  <p:childTnLst>
                                    <p:set>
                                      <p:cBhvr>
                                        <p:cTn id="45" dur="1" fill="hold">
                                          <p:stCondLst>
                                            <p:cond delay="0"/>
                                          </p:stCondLst>
                                        </p:cTn>
                                        <p:tgtEl>
                                          <p:spTgt spid="73730">
                                            <p:txEl>
                                              <p:pRg st="13" end="13"/>
                                            </p:txEl>
                                          </p:spTgt>
                                        </p:tgtEl>
                                        <p:attrNameLst>
                                          <p:attrName>style.visibility</p:attrName>
                                        </p:attrNameLst>
                                      </p:cBhvr>
                                      <p:to>
                                        <p:strVal val="visible"/>
                                      </p:to>
                                    </p:set>
                                    <p:animEffect transition="in" filter="checkerboard(down)">
                                      <p:cBhvr>
                                        <p:cTn id="46" dur="500"/>
                                        <p:tgtEl>
                                          <p:spTgt spid="73730">
                                            <p:txEl>
                                              <p:pRg st="13" end="13"/>
                                            </p:txEl>
                                          </p:spTgt>
                                        </p:tgtEl>
                                      </p:cBhvr>
                                    </p:animEffect>
                                  </p:childTnLst>
                                </p:cTn>
                              </p:par>
                              <p:par>
                                <p:cTn id="47" presetID="5" presetClass="entr" presetSubtype="5" fill="hold" grpId="0" nodeType="withEffect">
                                  <p:stCondLst>
                                    <p:cond delay="0"/>
                                  </p:stCondLst>
                                  <p:childTnLst>
                                    <p:set>
                                      <p:cBhvr>
                                        <p:cTn id="48" dur="1" fill="hold">
                                          <p:stCondLst>
                                            <p:cond delay="0"/>
                                          </p:stCondLst>
                                        </p:cTn>
                                        <p:tgtEl>
                                          <p:spTgt spid="73730">
                                            <p:txEl>
                                              <p:pRg st="14" end="14"/>
                                            </p:txEl>
                                          </p:spTgt>
                                        </p:tgtEl>
                                        <p:attrNameLst>
                                          <p:attrName>style.visibility</p:attrName>
                                        </p:attrNameLst>
                                      </p:cBhvr>
                                      <p:to>
                                        <p:strVal val="visible"/>
                                      </p:to>
                                    </p:set>
                                    <p:animEffect transition="in" filter="checkerboard(down)">
                                      <p:cBhvr>
                                        <p:cTn id="49" dur="500"/>
                                        <p:tgtEl>
                                          <p:spTgt spid="73730">
                                            <p:txEl>
                                              <p:pRg st="14" end="14"/>
                                            </p:txEl>
                                          </p:spTgt>
                                        </p:tgtEl>
                                      </p:cBhvr>
                                    </p:animEffect>
                                  </p:childTnLst>
                                </p:cTn>
                              </p:par>
                              <p:par>
                                <p:cTn id="50" presetID="5" presetClass="entr" presetSubtype="5" fill="hold" grpId="0" nodeType="withEffect">
                                  <p:stCondLst>
                                    <p:cond delay="0"/>
                                  </p:stCondLst>
                                  <p:childTnLst>
                                    <p:set>
                                      <p:cBhvr>
                                        <p:cTn id="51" dur="1" fill="hold">
                                          <p:stCondLst>
                                            <p:cond delay="0"/>
                                          </p:stCondLst>
                                        </p:cTn>
                                        <p:tgtEl>
                                          <p:spTgt spid="73730">
                                            <p:txEl>
                                              <p:pRg st="15" end="15"/>
                                            </p:txEl>
                                          </p:spTgt>
                                        </p:tgtEl>
                                        <p:attrNameLst>
                                          <p:attrName>style.visibility</p:attrName>
                                        </p:attrNameLst>
                                      </p:cBhvr>
                                      <p:to>
                                        <p:strVal val="visible"/>
                                      </p:to>
                                    </p:set>
                                    <p:animEffect transition="in" filter="checkerboard(down)">
                                      <p:cBhvr>
                                        <p:cTn id="52" dur="500"/>
                                        <p:tgtEl>
                                          <p:spTgt spid="73730">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xfrm>
            <a:off x="457200" y="1143000"/>
            <a:ext cx="8229600" cy="5105400"/>
          </a:xfrm>
        </p:spPr>
        <p:txBody>
          <a:bodyPr/>
          <a:lstStyle/>
          <a:p>
            <a:pPr marL="346075" indent="-346075" eaLnBrk="1" hangingPunct="1">
              <a:lnSpc>
                <a:spcPct val="80000"/>
              </a:lnSpc>
              <a:buClr>
                <a:schemeClr val="hlink"/>
              </a:buClr>
            </a:pPr>
            <a:r>
              <a:rPr lang="en-US" altLang="en-US" sz="2000" smtClean="0">
                <a:solidFill>
                  <a:schemeClr val="accent1"/>
                </a:solidFill>
              </a:rPr>
              <a:t>Ví dụ: Xét định nghĩa hai bảng DONVI và NHANVIEN như sau: </a:t>
            </a:r>
          </a:p>
          <a:p>
            <a:pPr marL="803275" lvl="1" indent="-342900" eaLnBrk="1" hangingPunct="1">
              <a:lnSpc>
                <a:spcPct val="80000"/>
              </a:lnSpc>
              <a:buClr>
                <a:schemeClr val="accent1"/>
              </a:buClr>
              <a:buFont typeface="Wingdings" panose="05000000000000000000" pitchFamily="2" charset="2"/>
              <a:buNone/>
            </a:pPr>
            <a:r>
              <a:rPr lang="en-US" altLang="en-US" sz="2000" smtClean="0"/>
              <a:t>Insert into DonVi (Madv, Tendv, DiuenThoai) values (1,’P.Kinh doanh’,’822321’)</a:t>
            </a:r>
          </a:p>
          <a:p>
            <a:pPr marL="803275" lvl="1" indent="-342900" eaLnBrk="1" hangingPunct="1">
              <a:lnSpc>
                <a:spcPct val="80000"/>
              </a:lnSpc>
              <a:buClr>
                <a:schemeClr val="accent1"/>
              </a:buClr>
              <a:buFont typeface="Wingdings" panose="05000000000000000000" pitchFamily="2" charset="2"/>
              <a:buNone/>
            </a:pPr>
            <a:r>
              <a:rPr lang="en-US" altLang="en-US" sz="2000" smtClean="0"/>
              <a:t>Insert into DonVi (Madv, Tendv, DiuenThoai) values (2,Tiep thi’,’822012’)</a:t>
            </a:r>
          </a:p>
          <a:p>
            <a:pPr marL="803275" lvl="1" indent="-342900" eaLnBrk="1" hangingPunct="1">
              <a:lnSpc>
                <a:spcPct val="80000"/>
              </a:lnSpc>
              <a:buClr>
                <a:schemeClr val="accent1"/>
              </a:buClr>
              <a:buFont typeface="Wingdings" panose="05000000000000000000" pitchFamily="2" charset="2"/>
              <a:buNone/>
            </a:pPr>
            <a:endParaRPr lang="en-US" altLang="en-US" sz="2000" smtClean="0"/>
          </a:p>
          <a:p>
            <a:pPr marL="803275" lvl="1" indent="-342900" eaLnBrk="1" hangingPunct="1">
              <a:lnSpc>
                <a:spcPct val="80000"/>
              </a:lnSpc>
              <a:buClr>
                <a:schemeClr val="accent1"/>
              </a:buClr>
              <a:buFont typeface="Wingdings" panose="05000000000000000000" pitchFamily="2" charset="2"/>
              <a:buNone/>
            </a:pPr>
            <a:r>
              <a:rPr lang="en-US" altLang="en-US" sz="2000" smtClean="0"/>
              <a:t>Insert into nhanvien(manv,hoten,ngaysinh,diachi,madv) Values(‘NV01’,’Tran Van A’,’3/2/1975’,’77 Tran Phu’,1)</a:t>
            </a:r>
          </a:p>
          <a:p>
            <a:pPr marL="803275" lvl="1" indent="-342900" eaLnBrk="1" hangingPunct="1">
              <a:lnSpc>
                <a:spcPct val="80000"/>
              </a:lnSpc>
              <a:buClr>
                <a:schemeClr val="accent1"/>
              </a:buClr>
              <a:buFont typeface="Wingdings" panose="05000000000000000000" pitchFamily="2" charset="2"/>
              <a:buNone/>
            </a:pPr>
            <a:r>
              <a:rPr lang="en-US" altLang="en-US" sz="2000" smtClean="0"/>
              <a:t> Insert into nhanvien(manv,hoten,ngaysinh,diachi,madv) Values(‘NV02’,Mai Thi Bich’,’13/2/1977’,’17 Nguyen Hue’,2)</a:t>
            </a:r>
          </a:p>
          <a:p>
            <a:pPr marL="803275" lvl="1" indent="-342900" eaLnBrk="1" hangingPunct="1">
              <a:lnSpc>
                <a:spcPct val="80000"/>
              </a:lnSpc>
              <a:buClr>
                <a:schemeClr val="accent1"/>
              </a:buClr>
              <a:buFont typeface="Wingdings" panose="05000000000000000000" pitchFamily="2" charset="2"/>
              <a:buNone/>
            </a:pPr>
            <a:r>
              <a:rPr lang="en-US" altLang="en-US" sz="2000" smtClean="0"/>
              <a:t>Insert into nhanvien(manv,hoten,ngaysinh,diachi,madv) Values(‘NV03’,’Le Van Ha’,’3/2/1973’,’12 Tran Phu’,2)</a:t>
            </a:r>
          </a:p>
          <a:p>
            <a:pPr marL="803275" lvl="1" indent="-342900" eaLnBrk="1" hangingPunct="1">
              <a:lnSpc>
                <a:spcPct val="80000"/>
              </a:lnSpc>
              <a:buClr>
                <a:schemeClr val="accent1"/>
              </a:buClr>
              <a:buFont typeface="Wingdings" panose="05000000000000000000" pitchFamily="2" charset="2"/>
              <a:buNone/>
            </a:pPr>
            <a:endParaRPr lang="en-US" altLang="en-US" sz="2000" smtClean="0"/>
          </a:p>
        </p:txBody>
      </p:sp>
      <p:sp>
        <p:nvSpPr>
          <p:cNvPr id="22531"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2532"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smtClean="0"/>
              <a:t>Cập nhật dữ liệu thông qua View </a:t>
            </a:r>
          </a:p>
        </p:txBody>
      </p:sp>
      <p:pic>
        <p:nvPicPr>
          <p:cNvPr id="22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29200"/>
            <a:ext cx="2819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4876800"/>
            <a:ext cx="4267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checkerboard(down)">
                                      <p:cBhvr>
                                        <p:cTn id="7" dur="500"/>
                                        <p:tgtEl>
                                          <p:spTgt spid="74754">
                                            <p:txEl>
                                              <p:pRg st="0" end="0"/>
                                            </p:txEl>
                                          </p:spTgt>
                                        </p:tgtEl>
                                      </p:cBhvr>
                                    </p:animEffect>
                                  </p:childTnLst>
                                </p:cTn>
                              </p:par>
                              <p:par>
                                <p:cTn id="8" presetID="5" presetClass="entr" presetSubtype="5"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checkerboard(down)">
                                      <p:cBhvr>
                                        <p:cTn id="10" dur="500"/>
                                        <p:tgtEl>
                                          <p:spTgt spid="74754">
                                            <p:txEl>
                                              <p:pRg st="1" end="1"/>
                                            </p:txEl>
                                          </p:spTgt>
                                        </p:tgtEl>
                                      </p:cBhvr>
                                    </p:animEffect>
                                  </p:childTnLst>
                                </p:cTn>
                              </p:par>
                              <p:par>
                                <p:cTn id="11" presetID="5" presetClass="entr" presetSubtype="5" fill="hold" grpId="0" nodeType="withEffect">
                                  <p:stCondLst>
                                    <p:cond delay="0"/>
                                  </p:stCondLst>
                                  <p:childTnLst>
                                    <p:set>
                                      <p:cBhvr>
                                        <p:cTn id="12" dur="1" fill="hold">
                                          <p:stCondLst>
                                            <p:cond delay="0"/>
                                          </p:stCondLst>
                                        </p:cTn>
                                        <p:tgtEl>
                                          <p:spTgt spid="74754">
                                            <p:txEl>
                                              <p:pRg st="2" end="2"/>
                                            </p:txEl>
                                          </p:spTgt>
                                        </p:tgtEl>
                                        <p:attrNameLst>
                                          <p:attrName>style.visibility</p:attrName>
                                        </p:attrNameLst>
                                      </p:cBhvr>
                                      <p:to>
                                        <p:strVal val="visible"/>
                                      </p:to>
                                    </p:set>
                                    <p:animEffect transition="in" filter="checkerboard(down)">
                                      <p:cBhvr>
                                        <p:cTn id="13" dur="500"/>
                                        <p:tgtEl>
                                          <p:spTgt spid="74754">
                                            <p:txEl>
                                              <p:pRg st="2" end="2"/>
                                            </p:txEl>
                                          </p:spTgt>
                                        </p:tgtEl>
                                      </p:cBhvr>
                                    </p:animEffect>
                                  </p:childTnLst>
                                </p:cTn>
                              </p:par>
                              <p:par>
                                <p:cTn id="14" presetID="5" presetClass="entr" presetSubtype="5" fill="hold" grpId="0" nodeType="withEffect">
                                  <p:stCondLst>
                                    <p:cond delay="0"/>
                                  </p:stCondLst>
                                  <p:childTnLst>
                                    <p:set>
                                      <p:cBhvr>
                                        <p:cTn id="15" dur="1" fill="hold">
                                          <p:stCondLst>
                                            <p:cond delay="0"/>
                                          </p:stCondLst>
                                        </p:cTn>
                                        <p:tgtEl>
                                          <p:spTgt spid="74754">
                                            <p:txEl>
                                              <p:pRg st="4" end="4"/>
                                            </p:txEl>
                                          </p:spTgt>
                                        </p:tgtEl>
                                        <p:attrNameLst>
                                          <p:attrName>style.visibility</p:attrName>
                                        </p:attrNameLst>
                                      </p:cBhvr>
                                      <p:to>
                                        <p:strVal val="visible"/>
                                      </p:to>
                                    </p:set>
                                    <p:animEffect transition="in" filter="checkerboard(down)">
                                      <p:cBhvr>
                                        <p:cTn id="16" dur="500"/>
                                        <p:tgtEl>
                                          <p:spTgt spid="74754">
                                            <p:txEl>
                                              <p:pRg st="4" end="4"/>
                                            </p:txEl>
                                          </p:spTgt>
                                        </p:tgtEl>
                                      </p:cBhvr>
                                    </p:animEffect>
                                  </p:childTnLst>
                                </p:cTn>
                              </p:par>
                              <p:par>
                                <p:cTn id="17" presetID="5" presetClass="entr" presetSubtype="5" fill="hold" grpId="0" nodeType="withEffect">
                                  <p:stCondLst>
                                    <p:cond delay="0"/>
                                  </p:stCondLst>
                                  <p:childTnLst>
                                    <p:set>
                                      <p:cBhvr>
                                        <p:cTn id="18" dur="1" fill="hold">
                                          <p:stCondLst>
                                            <p:cond delay="0"/>
                                          </p:stCondLst>
                                        </p:cTn>
                                        <p:tgtEl>
                                          <p:spTgt spid="74754">
                                            <p:txEl>
                                              <p:pRg st="5" end="5"/>
                                            </p:txEl>
                                          </p:spTgt>
                                        </p:tgtEl>
                                        <p:attrNameLst>
                                          <p:attrName>style.visibility</p:attrName>
                                        </p:attrNameLst>
                                      </p:cBhvr>
                                      <p:to>
                                        <p:strVal val="visible"/>
                                      </p:to>
                                    </p:set>
                                    <p:animEffect transition="in" filter="checkerboard(down)">
                                      <p:cBhvr>
                                        <p:cTn id="19" dur="500"/>
                                        <p:tgtEl>
                                          <p:spTgt spid="74754">
                                            <p:txEl>
                                              <p:pRg st="5" end="5"/>
                                            </p:txEl>
                                          </p:spTgt>
                                        </p:tgtEl>
                                      </p:cBhvr>
                                    </p:animEffect>
                                  </p:childTnLst>
                                </p:cTn>
                              </p:par>
                              <p:par>
                                <p:cTn id="20" presetID="5" presetClass="entr" presetSubtype="5" fill="hold" grpId="0" nodeType="withEffect">
                                  <p:stCondLst>
                                    <p:cond delay="0"/>
                                  </p:stCondLst>
                                  <p:childTnLst>
                                    <p:set>
                                      <p:cBhvr>
                                        <p:cTn id="21" dur="1" fill="hold">
                                          <p:stCondLst>
                                            <p:cond delay="0"/>
                                          </p:stCondLst>
                                        </p:cTn>
                                        <p:tgtEl>
                                          <p:spTgt spid="74754">
                                            <p:txEl>
                                              <p:pRg st="6" end="6"/>
                                            </p:txEl>
                                          </p:spTgt>
                                        </p:tgtEl>
                                        <p:attrNameLst>
                                          <p:attrName>style.visibility</p:attrName>
                                        </p:attrNameLst>
                                      </p:cBhvr>
                                      <p:to>
                                        <p:strVal val="visible"/>
                                      </p:to>
                                    </p:set>
                                    <p:animEffect transition="in" filter="checkerboard(down)">
                                      <p:cBhvr>
                                        <p:cTn id="22" dur="500"/>
                                        <p:tgtEl>
                                          <p:spTgt spid="747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body" idx="1"/>
          </p:nvPr>
        </p:nvSpPr>
        <p:spPr>
          <a:xfrm>
            <a:off x="843455" y="1447800"/>
            <a:ext cx="8229600" cy="5105400"/>
          </a:xfrm>
        </p:spPr>
        <p:txBody>
          <a:bodyPr/>
          <a:lstStyle/>
          <a:p>
            <a:pPr marL="346075" indent="-346075" eaLnBrk="1" hangingPunct="1">
              <a:lnSpc>
                <a:spcPct val="80000"/>
              </a:lnSpc>
              <a:buClr>
                <a:schemeClr val="hlink"/>
              </a:buClr>
              <a:buFont typeface="Wingdings" panose="05000000000000000000" pitchFamily="2" charset="2"/>
              <a:buNone/>
            </a:pPr>
            <a:r>
              <a:rPr lang="en-US" altLang="en-US" sz="2000" b="1" smtClean="0">
                <a:solidFill>
                  <a:schemeClr val="accent1"/>
                </a:solidFill>
              </a:rPr>
              <a:t>CREATE VIEW nv1 </a:t>
            </a:r>
          </a:p>
          <a:p>
            <a:pPr marL="346075" indent="-346075" eaLnBrk="1" hangingPunct="1">
              <a:lnSpc>
                <a:spcPct val="80000"/>
              </a:lnSpc>
              <a:buClr>
                <a:schemeClr val="hlink"/>
              </a:buClr>
              <a:buFont typeface="Wingdings" panose="05000000000000000000" pitchFamily="2" charset="2"/>
              <a:buNone/>
            </a:pPr>
            <a:r>
              <a:rPr lang="en-US" altLang="en-US" sz="2000" b="1" smtClean="0">
                <a:solidFill>
                  <a:schemeClr val="accent1"/>
                </a:solidFill>
              </a:rPr>
              <a:t>AS </a:t>
            </a:r>
          </a:p>
          <a:p>
            <a:pPr marL="346075" indent="-346075" eaLnBrk="1" hangingPunct="1">
              <a:lnSpc>
                <a:spcPct val="80000"/>
              </a:lnSpc>
              <a:buClr>
                <a:schemeClr val="hlink"/>
              </a:buClr>
              <a:buFont typeface="Wingdings" panose="05000000000000000000" pitchFamily="2" charset="2"/>
              <a:buNone/>
            </a:pPr>
            <a:r>
              <a:rPr lang="en-US" altLang="en-US" sz="2000" b="1" smtClean="0">
                <a:solidFill>
                  <a:schemeClr val="accent1"/>
                </a:solidFill>
              </a:rPr>
              <a:t>	SELECT manv,hoten,madv FROM nhanvien </a:t>
            </a:r>
          </a:p>
          <a:p>
            <a:pPr marL="346075" indent="-346075" eaLnBrk="1" hangingPunct="1">
              <a:lnSpc>
                <a:spcPct val="80000"/>
              </a:lnSpc>
              <a:buClr>
                <a:schemeClr val="hlink"/>
              </a:buClr>
              <a:buFont typeface="Wingdings" panose="05000000000000000000" pitchFamily="2" charset="2"/>
              <a:buNone/>
            </a:pPr>
            <a:r>
              <a:rPr lang="en-US" altLang="en-US" sz="2000" b="1" smtClean="0">
                <a:solidFill>
                  <a:schemeClr val="accent1"/>
                </a:solidFill>
              </a:rPr>
              <a:t>GO</a:t>
            </a:r>
          </a:p>
          <a:p>
            <a:pPr marL="346075" indent="-346075" eaLnBrk="1" hangingPunct="1">
              <a:lnSpc>
                <a:spcPct val="80000"/>
              </a:lnSpc>
              <a:buClr>
                <a:schemeClr val="hlink"/>
              </a:buClr>
              <a:buFont typeface="Wingdings" panose="05000000000000000000" pitchFamily="2" charset="2"/>
              <a:buNone/>
            </a:pPr>
            <a:r>
              <a:rPr lang="en-US" altLang="en-US" sz="2000" b="1" smtClean="0">
                <a:solidFill>
                  <a:schemeClr val="accent1"/>
                </a:solidFill>
              </a:rPr>
              <a:t>INSERT INTO nv1 VALUES('NV04','Le Thi D',1) </a:t>
            </a:r>
          </a:p>
        </p:txBody>
      </p:sp>
      <p:sp>
        <p:nvSpPr>
          <p:cNvPr id="23555"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3556" name="Rectangle 4"/>
          <p:cNvSpPr>
            <a:spLocks noGrp="1" noChangeArrowheads="1"/>
          </p:cNvSpPr>
          <p:nvPr>
            <p:ph type="title"/>
          </p:nvPr>
        </p:nvSpPr>
        <p:spPr>
          <a:xfrm>
            <a:off x="304800" y="-381000"/>
            <a:ext cx="88392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2800" smtClean="0"/>
              <a:t>Cập nhật, bổ sung và xoá dữ liệu thông qua View </a:t>
            </a:r>
          </a:p>
        </p:txBody>
      </p:sp>
      <p:pic>
        <p:nvPicPr>
          <p:cNvPr id="23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858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8" name="Text Box 6"/>
          <p:cNvSpPr txBox="1">
            <a:spLocks noChangeArrowheads="1"/>
          </p:cNvSpPr>
          <p:nvPr/>
        </p:nvSpPr>
        <p:spPr bwMode="auto">
          <a:xfrm>
            <a:off x="1143000" y="5562600"/>
            <a:ext cx="44148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b="0">
                <a:solidFill>
                  <a:schemeClr val="tx1"/>
                </a:solidFill>
                <a:latin typeface="Times New Roman" panose="02020603050405020304" pitchFamily="18" charset="0"/>
              </a:rPr>
              <a:t>DELETE FROM nv1 WHERE manv='NV04'</a:t>
            </a:r>
            <a:r>
              <a:rPr lang="en-US" altLang="en-US" sz="1800">
                <a:solidFill>
                  <a:schemeClr val="tx1"/>
                </a:solidFill>
                <a:latin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5778">
                                            <p:txEl>
                                              <p:pRg st="0" end="0"/>
                                            </p:txEl>
                                          </p:spTgt>
                                        </p:tgtEl>
                                        <p:attrNameLst>
                                          <p:attrName>style.visibility</p:attrName>
                                        </p:attrNameLst>
                                      </p:cBhvr>
                                      <p:to>
                                        <p:strVal val="visible"/>
                                      </p:to>
                                    </p:set>
                                    <p:animEffect transition="in" filter="checkerboard(down)">
                                      <p:cBhvr>
                                        <p:cTn id="7" dur="500"/>
                                        <p:tgtEl>
                                          <p:spTgt spid="7577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5778">
                                            <p:txEl>
                                              <p:pRg st="1" end="1"/>
                                            </p:txEl>
                                          </p:spTgt>
                                        </p:tgtEl>
                                        <p:attrNameLst>
                                          <p:attrName>style.visibility</p:attrName>
                                        </p:attrNameLst>
                                      </p:cBhvr>
                                      <p:to>
                                        <p:strVal val="visible"/>
                                      </p:to>
                                    </p:set>
                                    <p:animEffect transition="in" filter="checkerboard(down)">
                                      <p:cBhvr>
                                        <p:cTn id="12" dur="500"/>
                                        <p:tgtEl>
                                          <p:spTgt spid="7577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5778">
                                            <p:txEl>
                                              <p:pRg st="2" end="2"/>
                                            </p:txEl>
                                          </p:spTgt>
                                        </p:tgtEl>
                                        <p:attrNameLst>
                                          <p:attrName>style.visibility</p:attrName>
                                        </p:attrNameLst>
                                      </p:cBhvr>
                                      <p:to>
                                        <p:strVal val="visible"/>
                                      </p:to>
                                    </p:set>
                                    <p:animEffect transition="in" filter="checkerboard(down)">
                                      <p:cBhvr>
                                        <p:cTn id="17" dur="500"/>
                                        <p:tgtEl>
                                          <p:spTgt spid="7577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5778">
                                            <p:txEl>
                                              <p:pRg st="3" end="3"/>
                                            </p:txEl>
                                          </p:spTgt>
                                        </p:tgtEl>
                                        <p:attrNameLst>
                                          <p:attrName>style.visibility</p:attrName>
                                        </p:attrNameLst>
                                      </p:cBhvr>
                                      <p:to>
                                        <p:strVal val="visible"/>
                                      </p:to>
                                    </p:set>
                                    <p:animEffect transition="in" filter="checkerboard(down)">
                                      <p:cBhvr>
                                        <p:cTn id="22" dur="500"/>
                                        <p:tgtEl>
                                          <p:spTgt spid="7577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75778">
                                            <p:txEl>
                                              <p:pRg st="4" end="4"/>
                                            </p:txEl>
                                          </p:spTgt>
                                        </p:tgtEl>
                                        <p:attrNameLst>
                                          <p:attrName>style.visibility</p:attrName>
                                        </p:attrNameLst>
                                      </p:cBhvr>
                                      <p:to>
                                        <p:strVal val="visible"/>
                                      </p:to>
                                    </p:set>
                                    <p:animEffect transition="in" filter="checkerboard(down)">
                                      <p:cBhvr>
                                        <p:cTn id="27" dur="500"/>
                                        <p:tgtEl>
                                          <p:spTgt spid="757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381000" y="990600"/>
            <a:ext cx="8534400" cy="5105400"/>
          </a:xfrm>
        </p:spPr>
        <p:txBody>
          <a:bodyPr/>
          <a:lstStyle/>
          <a:p>
            <a:pPr marL="346075" indent="-346075" algn="just" eaLnBrk="1" hangingPunct="1">
              <a:buClr>
                <a:schemeClr val="hlink"/>
              </a:buClr>
            </a:pPr>
            <a:r>
              <a:rPr lang="en-US" altLang="en-US" sz="2000" b="1" smtClean="0">
                <a:solidFill>
                  <a:schemeClr val="accent1"/>
                </a:solidFill>
              </a:rPr>
              <a:t>Nếu câu lệnh SELECT có sự xuất hiện của biểu thức tính toán đơn giản, thao tác bổ sung dữ liệu thông qua khung nhìn có thể thực hiện được. Thao tác cập nhật và xoá dữ liệu vấn có thể có khả năng thực hiện được (trừ cột là một biểu thức tính toán). </a:t>
            </a:r>
          </a:p>
          <a:p>
            <a:pPr marL="346075" indent="-346075" algn="just" eaLnBrk="1" hangingPunct="1">
              <a:buClr>
                <a:schemeClr val="hlink"/>
              </a:buClr>
            </a:pPr>
            <a:r>
              <a:rPr lang="en-US" altLang="en-US" sz="2000" smtClean="0">
                <a:solidFill>
                  <a:schemeClr val="accent1"/>
                </a:solidFill>
              </a:rPr>
              <a:t>Ví dụ : </a:t>
            </a:r>
            <a:r>
              <a:rPr lang="en-US" altLang="en-US" sz="2000" b="1" smtClean="0">
                <a:solidFill>
                  <a:schemeClr val="accent1"/>
                </a:solidFill>
              </a:rPr>
              <a:t>Xét khung nhìn NV2 được định nghĩa như sau: </a:t>
            </a:r>
          </a:p>
          <a:p>
            <a:pPr marL="803275" lvl="1" indent="-342900" algn="just" eaLnBrk="1" hangingPunct="1">
              <a:buClr>
                <a:schemeClr val="accent1"/>
              </a:buClr>
              <a:buFont typeface="Wingdings" panose="05000000000000000000" pitchFamily="2" charset="2"/>
              <a:buNone/>
            </a:pPr>
            <a:r>
              <a:rPr lang="en-US" altLang="en-US" sz="1800" smtClean="0"/>
              <a:t>CREATE VIEW nv2 </a:t>
            </a:r>
          </a:p>
          <a:p>
            <a:pPr marL="803275" lvl="1" indent="-342900" algn="just" eaLnBrk="1" hangingPunct="1">
              <a:buClr>
                <a:schemeClr val="accent1"/>
              </a:buClr>
              <a:buFont typeface="Wingdings" panose="05000000000000000000" pitchFamily="2" charset="2"/>
              <a:buNone/>
            </a:pPr>
            <a:r>
              <a:rPr lang="en-US" altLang="en-US" sz="1800" smtClean="0"/>
              <a:t>AS </a:t>
            </a:r>
          </a:p>
          <a:p>
            <a:pPr marL="803275" lvl="1" indent="-342900" algn="just" eaLnBrk="1" hangingPunct="1">
              <a:buClr>
                <a:schemeClr val="accent1"/>
              </a:buClr>
              <a:buFont typeface="Wingdings" panose="05000000000000000000" pitchFamily="2" charset="2"/>
              <a:buNone/>
            </a:pPr>
            <a:r>
              <a:rPr lang="en-US" altLang="en-US" sz="1800" smtClean="0"/>
              <a:t>	SELECT manv,hoten,YEAR(ngaysinh) AS namsinh,madv FROM nhanvien </a:t>
            </a:r>
          </a:p>
          <a:p>
            <a:pPr marL="803275" lvl="1" indent="-342900" algn="just" eaLnBrk="1" hangingPunct="1">
              <a:buClr>
                <a:schemeClr val="accent1"/>
              </a:buClr>
              <a:buFont typeface="Wingdings" panose="05000000000000000000" pitchFamily="2" charset="2"/>
              <a:buNone/>
            </a:pPr>
            <a:r>
              <a:rPr lang="en-US" altLang="en-US" sz="1800" smtClean="0"/>
              <a:t>GO</a:t>
            </a:r>
          </a:p>
          <a:p>
            <a:pPr marL="803275" lvl="1" indent="-342900" algn="just" eaLnBrk="1" hangingPunct="1">
              <a:buClr>
                <a:schemeClr val="accent1"/>
              </a:buClr>
              <a:buFont typeface="Wingdings" panose="05000000000000000000" pitchFamily="2" charset="2"/>
              <a:buNone/>
            </a:pPr>
            <a:r>
              <a:rPr lang="en-US" altLang="en-US" sz="1800" smtClean="0"/>
              <a:t>INSERT INTO nv2(manv,hoten,madv) VALUES('NV05','Le Van E',1) –Lỗi</a:t>
            </a:r>
          </a:p>
          <a:p>
            <a:pPr marL="803275" lvl="1" indent="-342900" algn="just" eaLnBrk="1" hangingPunct="1">
              <a:buClr>
                <a:schemeClr val="accent1"/>
              </a:buClr>
              <a:buFont typeface="Wingdings" panose="05000000000000000000" pitchFamily="2" charset="2"/>
              <a:buNone/>
            </a:pPr>
            <a:r>
              <a:rPr lang="en-US" altLang="en-US" sz="1800" smtClean="0"/>
              <a:t>GO</a:t>
            </a:r>
          </a:p>
          <a:p>
            <a:pPr marL="803275" lvl="1" indent="-342900" algn="just" eaLnBrk="1" hangingPunct="1">
              <a:buClr>
                <a:schemeClr val="accent1"/>
              </a:buClr>
              <a:buFont typeface="Wingdings" panose="05000000000000000000" pitchFamily="2" charset="2"/>
              <a:buNone/>
            </a:pPr>
            <a:r>
              <a:rPr lang="en-US" altLang="en-US" sz="1800" smtClean="0"/>
              <a:t>UPDATE nv2 SET hoten='Le Thi X' WHERE manv='NV04' –Thực hiện được</a:t>
            </a:r>
          </a:p>
          <a:p>
            <a:pPr marL="803275" lvl="1" indent="-342900" algn="just" eaLnBrk="1" hangingPunct="1">
              <a:buClr>
                <a:schemeClr val="accent1"/>
              </a:buClr>
              <a:buFont typeface="Wingdings" panose="05000000000000000000" pitchFamily="2" charset="2"/>
              <a:buNone/>
            </a:pPr>
            <a:r>
              <a:rPr lang="en-US" altLang="en-US" sz="1800" smtClean="0"/>
              <a:t>GO </a:t>
            </a:r>
          </a:p>
          <a:p>
            <a:pPr marL="803275" lvl="1" indent="-342900" algn="just" eaLnBrk="1" hangingPunct="1">
              <a:buClr>
                <a:schemeClr val="accent1"/>
              </a:buClr>
              <a:buFont typeface="Wingdings" panose="05000000000000000000" pitchFamily="2" charset="2"/>
              <a:buNone/>
            </a:pPr>
            <a:r>
              <a:rPr lang="en-US" altLang="en-US" sz="1800" smtClean="0"/>
              <a:t>DELETE FROM nv2 WHERE manv='NV04' –Thực hiện được</a:t>
            </a:r>
          </a:p>
          <a:p>
            <a:pPr marL="803275" lvl="1" indent="-342900" algn="just" eaLnBrk="1" hangingPunct="1">
              <a:buClr>
                <a:schemeClr val="accent1"/>
              </a:buClr>
              <a:buFont typeface="Wingdings" panose="05000000000000000000" pitchFamily="2" charset="2"/>
              <a:buNone/>
            </a:pPr>
            <a:endParaRPr lang="en-US" altLang="en-US" sz="1800" smtClean="0"/>
          </a:p>
        </p:txBody>
      </p:sp>
      <p:sp>
        <p:nvSpPr>
          <p:cNvPr id="2457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4580" name="Rectangle 4"/>
          <p:cNvSpPr>
            <a:spLocks noGrp="1" noChangeArrowheads="1"/>
          </p:cNvSpPr>
          <p:nvPr>
            <p:ph type="title"/>
          </p:nvPr>
        </p:nvSpPr>
        <p:spPr>
          <a:xfrm>
            <a:off x="8382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smtClean="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animEffect transition="in" filter="checkerboard(down)">
                                      <p:cBhvr>
                                        <p:cTn id="7" dur="500"/>
                                        <p:tgtEl>
                                          <p:spTgt spid="7680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6802">
                                            <p:txEl>
                                              <p:pRg st="1" end="1"/>
                                            </p:txEl>
                                          </p:spTgt>
                                        </p:tgtEl>
                                        <p:attrNameLst>
                                          <p:attrName>style.visibility</p:attrName>
                                        </p:attrNameLst>
                                      </p:cBhvr>
                                      <p:to>
                                        <p:strVal val="visible"/>
                                      </p:to>
                                    </p:set>
                                    <p:animEffect transition="in" filter="checkerboard(down)">
                                      <p:cBhvr>
                                        <p:cTn id="12" dur="500"/>
                                        <p:tgtEl>
                                          <p:spTgt spid="76802">
                                            <p:txEl>
                                              <p:pRg st="1" end="1"/>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6802">
                                            <p:txEl>
                                              <p:pRg st="2" end="2"/>
                                            </p:txEl>
                                          </p:spTgt>
                                        </p:tgtEl>
                                        <p:attrNameLst>
                                          <p:attrName>style.visibility</p:attrName>
                                        </p:attrNameLst>
                                      </p:cBhvr>
                                      <p:to>
                                        <p:strVal val="visible"/>
                                      </p:to>
                                    </p:set>
                                    <p:animEffect transition="in" filter="checkerboard(down)">
                                      <p:cBhvr>
                                        <p:cTn id="15" dur="500"/>
                                        <p:tgtEl>
                                          <p:spTgt spid="76802">
                                            <p:txEl>
                                              <p:pRg st="2" end="2"/>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6802">
                                            <p:txEl>
                                              <p:pRg st="3" end="3"/>
                                            </p:txEl>
                                          </p:spTgt>
                                        </p:tgtEl>
                                        <p:attrNameLst>
                                          <p:attrName>style.visibility</p:attrName>
                                        </p:attrNameLst>
                                      </p:cBhvr>
                                      <p:to>
                                        <p:strVal val="visible"/>
                                      </p:to>
                                    </p:set>
                                    <p:animEffect transition="in" filter="checkerboard(down)">
                                      <p:cBhvr>
                                        <p:cTn id="18" dur="500"/>
                                        <p:tgtEl>
                                          <p:spTgt spid="76802">
                                            <p:txEl>
                                              <p:pRg st="3" end="3"/>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76802">
                                            <p:txEl>
                                              <p:pRg st="4" end="4"/>
                                            </p:txEl>
                                          </p:spTgt>
                                        </p:tgtEl>
                                        <p:attrNameLst>
                                          <p:attrName>style.visibility</p:attrName>
                                        </p:attrNameLst>
                                      </p:cBhvr>
                                      <p:to>
                                        <p:strVal val="visible"/>
                                      </p:to>
                                    </p:set>
                                    <p:animEffect transition="in" filter="checkerboard(down)">
                                      <p:cBhvr>
                                        <p:cTn id="21" dur="500"/>
                                        <p:tgtEl>
                                          <p:spTgt spid="76802">
                                            <p:txEl>
                                              <p:pRg st="4" end="4"/>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76802">
                                            <p:txEl>
                                              <p:pRg st="5" end="5"/>
                                            </p:txEl>
                                          </p:spTgt>
                                        </p:tgtEl>
                                        <p:attrNameLst>
                                          <p:attrName>style.visibility</p:attrName>
                                        </p:attrNameLst>
                                      </p:cBhvr>
                                      <p:to>
                                        <p:strVal val="visible"/>
                                      </p:to>
                                    </p:set>
                                    <p:animEffect transition="in" filter="checkerboard(down)">
                                      <p:cBhvr>
                                        <p:cTn id="24" dur="500"/>
                                        <p:tgtEl>
                                          <p:spTgt spid="76802">
                                            <p:txEl>
                                              <p:pRg st="5" end="5"/>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76802">
                                            <p:txEl>
                                              <p:pRg st="6" end="6"/>
                                            </p:txEl>
                                          </p:spTgt>
                                        </p:tgtEl>
                                        <p:attrNameLst>
                                          <p:attrName>style.visibility</p:attrName>
                                        </p:attrNameLst>
                                      </p:cBhvr>
                                      <p:to>
                                        <p:strVal val="visible"/>
                                      </p:to>
                                    </p:set>
                                    <p:animEffect transition="in" filter="checkerboard(down)">
                                      <p:cBhvr>
                                        <p:cTn id="27" dur="500"/>
                                        <p:tgtEl>
                                          <p:spTgt spid="76802">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76802">
                                            <p:txEl>
                                              <p:pRg st="7" end="7"/>
                                            </p:txEl>
                                          </p:spTgt>
                                        </p:tgtEl>
                                        <p:attrNameLst>
                                          <p:attrName>style.visibility</p:attrName>
                                        </p:attrNameLst>
                                      </p:cBhvr>
                                      <p:to>
                                        <p:strVal val="visible"/>
                                      </p:to>
                                    </p:set>
                                    <p:animEffect transition="in" filter="checkerboard(down)">
                                      <p:cBhvr>
                                        <p:cTn id="30" dur="500"/>
                                        <p:tgtEl>
                                          <p:spTgt spid="76802">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76802">
                                            <p:txEl>
                                              <p:pRg st="8" end="8"/>
                                            </p:txEl>
                                          </p:spTgt>
                                        </p:tgtEl>
                                        <p:attrNameLst>
                                          <p:attrName>style.visibility</p:attrName>
                                        </p:attrNameLst>
                                      </p:cBhvr>
                                      <p:to>
                                        <p:strVal val="visible"/>
                                      </p:to>
                                    </p:set>
                                    <p:animEffect transition="in" filter="checkerboard(down)">
                                      <p:cBhvr>
                                        <p:cTn id="33" dur="500"/>
                                        <p:tgtEl>
                                          <p:spTgt spid="76802">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76802">
                                            <p:txEl>
                                              <p:pRg st="9" end="9"/>
                                            </p:txEl>
                                          </p:spTgt>
                                        </p:tgtEl>
                                        <p:attrNameLst>
                                          <p:attrName>style.visibility</p:attrName>
                                        </p:attrNameLst>
                                      </p:cBhvr>
                                      <p:to>
                                        <p:strVal val="visible"/>
                                      </p:to>
                                    </p:set>
                                    <p:animEffect transition="in" filter="checkerboard(down)">
                                      <p:cBhvr>
                                        <p:cTn id="36" dur="500"/>
                                        <p:tgtEl>
                                          <p:spTgt spid="76802">
                                            <p:txEl>
                                              <p:pRg st="9" end="9"/>
                                            </p:txEl>
                                          </p:spTgt>
                                        </p:tgtEl>
                                      </p:cBhvr>
                                    </p:animEffect>
                                  </p:childTnLst>
                                </p:cTn>
                              </p:par>
                              <p:par>
                                <p:cTn id="37" presetID="5" presetClass="entr" presetSubtype="5" fill="hold" grpId="0" nodeType="withEffect">
                                  <p:stCondLst>
                                    <p:cond delay="0"/>
                                  </p:stCondLst>
                                  <p:childTnLst>
                                    <p:set>
                                      <p:cBhvr>
                                        <p:cTn id="38" dur="1" fill="hold">
                                          <p:stCondLst>
                                            <p:cond delay="0"/>
                                          </p:stCondLst>
                                        </p:cTn>
                                        <p:tgtEl>
                                          <p:spTgt spid="76802">
                                            <p:txEl>
                                              <p:pRg st="10" end="10"/>
                                            </p:txEl>
                                          </p:spTgt>
                                        </p:tgtEl>
                                        <p:attrNameLst>
                                          <p:attrName>style.visibility</p:attrName>
                                        </p:attrNameLst>
                                      </p:cBhvr>
                                      <p:to>
                                        <p:strVal val="visible"/>
                                      </p:to>
                                    </p:set>
                                    <p:animEffect transition="in" filter="checkerboard(down)">
                                      <p:cBhvr>
                                        <p:cTn id="39" dur="500"/>
                                        <p:tgtEl>
                                          <p:spTgt spid="7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152400"/>
            <a:ext cx="8001000" cy="685800"/>
          </a:xfrm>
        </p:spPr>
        <p:txBody>
          <a:bodyPr/>
          <a:lstStyle/>
          <a:p>
            <a:pPr eaLnBrk="1" hangingPunct="1"/>
            <a:r>
              <a:rPr lang="en-US" altLang="en-US" sz="4400" smtClean="0">
                <a:latin typeface="Times New Roman" panose="02020603050405020304" pitchFamily="18" charset="0"/>
                <a:cs typeface="Times New Roman" panose="02020603050405020304" pitchFamily="18" charset="0"/>
              </a:rPr>
              <a:t>Định nghĩa</a:t>
            </a:r>
          </a:p>
        </p:txBody>
      </p:sp>
      <p:sp>
        <p:nvSpPr>
          <p:cNvPr id="5123" name="Rectangle 3"/>
          <p:cNvSpPr>
            <a:spLocks noGrp="1" noChangeArrowheads="1"/>
          </p:cNvSpPr>
          <p:nvPr>
            <p:ph type="body" idx="1"/>
          </p:nvPr>
        </p:nvSpPr>
        <p:spPr>
          <a:xfrm>
            <a:off x="0" y="990600"/>
            <a:ext cx="8915400" cy="4767263"/>
          </a:xfrm>
        </p:spPr>
        <p:txBody>
          <a:bodyPr/>
          <a:lstStyle/>
          <a:p>
            <a:pPr marL="693738" lvl="1" indent="-342900" algn="just" eaLnBrk="1" hangingPunct="1">
              <a:lnSpc>
                <a:spcPct val="110000"/>
              </a:lnSpc>
              <a:buClr>
                <a:schemeClr val="accent1"/>
              </a:buClr>
            </a:pPr>
            <a:r>
              <a:rPr lang="en-US" altLang="en-US" smtClean="0"/>
              <a:t>Một khung nhìn (view) có thể được xem như là một bảng “ảo” trong cơ sở dữ liệu có nội dung được định nghĩa thông qua một truy vấn (câu lệnh SELECT). </a:t>
            </a:r>
          </a:p>
          <a:p>
            <a:pPr marL="693738" lvl="1" indent="-342900" algn="just" eaLnBrk="1" hangingPunct="1">
              <a:lnSpc>
                <a:spcPct val="110000"/>
              </a:lnSpc>
              <a:buClr>
                <a:schemeClr val="accent1"/>
              </a:buClr>
            </a:pPr>
            <a:r>
              <a:rPr lang="en-US" altLang="en-US" smtClean="0"/>
              <a:t>Một khung nhìn là một tập bao gồm các dòng và các cột, được xem là một cấu trúc lưu trữ dữ liệu tồn tại trong cơ sở dữ liệu. </a:t>
            </a:r>
          </a:p>
          <a:p>
            <a:pPr marL="693738" lvl="1" indent="-342900" algn="just" eaLnBrk="1" hangingPunct="1">
              <a:lnSpc>
                <a:spcPct val="110000"/>
              </a:lnSpc>
              <a:buClr>
                <a:schemeClr val="accent1"/>
              </a:buClr>
            </a:pPr>
            <a:r>
              <a:rPr lang="en-US" altLang="en-US" smtClean="0"/>
              <a:t>Dữ liệu quan sát được trong khung nhìn được lấy từ các bảng thông qua câu lệnh truy vấn dữ liệu và là kết quả động khi view được tham chiếu.</a:t>
            </a: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304800" y="1143000"/>
            <a:ext cx="8229600" cy="5105400"/>
          </a:xfrm>
        </p:spPr>
        <p:txBody>
          <a:bodyPr/>
          <a:lstStyle/>
          <a:p>
            <a:pPr marL="346075" indent="-346075" algn="just" eaLnBrk="1" hangingPunct="1">
              <a:buClr>
                <a:schemeClr val="hlink"/>
              </a:buClr>
            </a:pPr>
            <a:r>
              <a:rPr lang="en-US" altLang="en-US" sz="2000" b="1" smtClean="0">
                <a:solidFill>
                  <a:schemeClr val="accent1"/>
                </a:solidFill>
              </a:rPr>
              <a:t>Nếu khung nhìn được tạo ra từ một phép nối (trong hoặc ngoài) trên nhiều bảng, ta có thể thực hiện được thao tác bổ sung hoặc cập nhật dữ liệu nếu thao tác này chỉ có tác động đến đúng một bảng cơ sở (câu lệnh DELETE không thể thực hiện được trong trường hợp này). </a:t>
            </a:r>
          </a:p>
          <a:p>
            <a:pPr marL="346075" indent="-346075" algn="just" eaLnBrk="1" hangingPunct="1">
              <a:buClr>
                <a:schemeClr val="hlink"/>
              </a:buClr>
            </a:pPr>
            <a:r>
              <a:rPr lang="en-US" altLang="en-US" sz="2000" smtClean="0">
                <a:solidFill>
                  <a:schemeClr val="accent1"/>
                </a:solidFill>
              </a:rPr>
              <a:t>Ví dụ: </a:t>
            </a:r>
            <a:r>
              <a:rPr lang="en-US" altLang="en-US" sz="2000" b="1" smtClean="0">
                <a:solidFill>
                  <a:schemeClr val="accent1"/>
                </a:solidFill>
              </a:rPr>
              <a:t>Với khung nhìn được định nghĩa như sau: </a:t>
            </a:r>
          </a:p>
          <a:p>
            <a:pPr marL="803275" lvl="1" indent="-342900" algn="just" eaLnBrk="1" hangingPunct="1">
              <a:buClr>
                <a:schemeClr val="accent1"/>
              </a:buClr>
              <a:buFont typeface="Wingdings" panose="05000000000000000000" pitchFamily="2" charset="2"/>
              <a:buNone/>
            </a:pPr>
            <a:r>
              <a:rPr lang="en-US" altLang="en-US" sz="1800" smtClean="0"/>
              <a:t>CREATE VIEW nv3 </a:t>
            </a:r>
          </a:p>
          <a:p>
            <a:pPr marL="803275" lvl="1" indent="-342900" algn="just" eaLnBrk="1" hangingPunct="1">
              <a:buClr>
                <a:schemeClr val="accent1"/>
              </a:buClr>
              <a:buFont typeface="Wingdings" panose="05000000000000000000" pitchFamily="2" charset="2"/>
              <a:buNone/>
            </a:pPr>
            <a:r>
              <a:rPr lang="en-US" altLang="en-US" sz="1800" smtClean="0"/>
              <a:t>AS </a:t>
            </a:r>
          </a:p>
          <a:p>
            <a:pPr marL="803275" lvl="1" indent="-342900" algn="just" eaLnBrk="1" hangingPunct="1">
              <a:buClr>
                <a:schemeClr val="accent1"/>
              </a:buClr>
              <a:buFont typeface="Wingdings" panose="05000000000000000000" pitchFamily="2" charset="2"/>
              <a:buNone/>
            </a:pPr>
            <a:r>
              <a:rPr lang="en-US" altLang="en-US" sz="1800" smtClean="0"/>
              <a:t>SELECT manv,hoten,ngaysinh, diachi,nhanvien.madv AS noilamviec, donvi.madv,tendv,dienthoai FROM nhanvien FULL OUTER JOIN donvi ON nhanvien.madv=donvi.madv </a:t>
            </a:r>
          </a:p>
          <a:p>
            <a:pPr marL="803275" lvl="1" indent="-342900" algn="just" eaLnBrk="1" hangingPunct="1">
              <a:buClr>
                <a:schemeClr val="accent1"/>
              </a:buClr>
              <a:buFont typeface="Wingdings" panose="05000000000000000000" pitchFamily="2" charset="2"/>
              <a:buNone/>
            </a:pPr>
            <a:r>
              <a:rPr lang="en-US" altLang="en-US" sz="1800" smtClean="0"/>
              <a:t>GO </a:t>
            </a:r>
          </a:p>
          <a:p>
            <a:pPr marL="803275" lvl="1" indent="-342900" algn="just" eaLnBrk="1" hangingPunct="1">
              <a:buClr>
                <a:schemeClr val="accent1"/>
              </a:buClr>
              <a:buFont typeface="Wingdings" panose="05000000000000000000" pitchFamily="2" charset="2"/>
              <a:buNone/>
            </a:pPr>
            <a:r>
              <a:rPr lang="en-US" altLang="en-US" sz="1800" smtClean="0"/>
              <a:t>--Thêm vào bảng NHANVIEN</a:t>
            </a:r>
          </a:p>
          <a:p>
            <a:pPr marL="803275" lvl="1" indent="-342900" algn="just" eaLnBrk="1" hangingPunct="1">
              <a:buClr>
                <a:schemeClr val="accent1"/>
              </a:buClr>
              <a:buFont typeface="Wingdings" panose="05000000000000000000" pitchFamily="2" charset="2"/>
              <a:buNone/>
            </a:pPr>
            <a:r>
              <a:rPr lang="en-US" altLang="en-US" sz="1800" smtClean="0"/>
              <a:t>INSERT INTO nv3(manv,hoten,noilamviec) VALUES('NV05','Le Van E',1) </a:t>
            </a:r>
          </a:p>
          <a:p>
            <a:pPr marL="803275" lvl="1" indent="-342900" algn="just" eaLnBrk="1" hangingPunct="1">
              <a:buClr>
                <a:schemeClr val="accent1"/>
              </a:buClr>
              <a:buFont typeface="Wingdings" panose="05000000000000000000" pitchFamily="2" charset="2"/>
              <a:buNone/>
            </a:pPr>
            <a:r>
              <a:rPr lang="en-US" altLang="en-US" sz="1800" smtClean="0"/>
              <a:t>--Thêm vào bảng DONVI</a:t>
            </a:r>
          </a:p>
          <a:p>
            <a:pPr marL="803275" lvl="1" indent="-342900" algn="just" eaLnBrk="1" hangingPunct="1">
              <a:buClr>
                <a:schemeClr val="accent1"/>
              </a:buClr>
              <a:buFont typeface="Wingdings" panose="05000000000000000000" pitchFamily="2" charset="2"/>
              <a:buNone/>
            </a:pPr>
            <a:r>
              <a:rPr lang="en-US" altLang="en-US" sz="1800" smtClean="0"/>
              <a:t>INSERT INTO nv3(madv,tendv) VALUES(3,'P. Ke toan') </a:t>
            </a:r>
          </a:p>
        </p:txBody>
      </p:sp>
      <p:sp>
        <p:nvSpPr>
          <p:cNvPr id="25603"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25604" name="Rectangle 4"/>
          <p:cNvSpPr>
            <a:spLocks noGrp="1" noChangeArrowheads="1"/>
          </p:cNvSpPr>
          <p:nvPr>
            <p:ph type="title"/>
          </p:nvPr>
        </p:nvSpPr>
        <p:spPr>
          <a:xfrm>
            <a:off x="685800" y="-304800"/>
            <a:ext cx="8001000" cy="11430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smtClean="0"/>
              <a:t>Cập nhật dữ liệu thông qua View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animEffect transition="in" filter="checkerboard(down)">
                                      <p:cBhvr>
                                        <p:cTn id="7" dur="500"/>
                                        <p:tgtEl>
                                          <p:spTgt spid="7782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7826">
                                            <p:txEl>
                                              <p:pRg st="1" end="1"/>
                                            </p:txEl>
                                          </p:spTgt>
                                        </p:tgtEl>
                                        <p:attrNameLst>
                                          <p:attrName>style.visibility</p:attrName>
                                        </p:attrNameLst>
                                      </p:cBhvr>
                                      <p:to>
                                        <p:strVal val="visible"/>
                                      </p:to>
                                    </p:set>
                                    <p:animEffect transition="in" filter="checkerboard(down)">
                                      <p:cBhvr>
                                        <p:cTn id="12" dur="500"/>
                                        <p:tgtEl>
                                          <p:spTgt spid="77826">
                                            <p:txEl>
                                              <p:pRg st="1" end="1"/>
                                            </p:txEl>
                                          </p:spTgt>
                                        </p:tgtEl>
                                      </p:cBhvr>
                                    </p:animEffect>
                                  </p:childTnLst>
                                </p:cTn>
                              </p:par>
                              <p:par>
                                <p:cTn id="13" presetID="5" presetClass="entr" presetSubtype="5" fill="hold" grpId="0" nodeType="with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animEffect transition="in" filter="checkerboard(down)">
                                      <p:cBhvr>
                                        <p:cTn id="15" dur="500"/>
                                        <p:tgtEl>
                                          <p:spTgt spid="77826">
                                            <p:txEl>
                                              <p:pRg st="2" end="2"/>
                                            </p:txEl>
                                          </p:spTgt>
                                        </p:tgtEl>
                                      </p:cBhvr>
                                    </p:animEffect>
                                  </p:childTnLst>
                                </p:cTn>
                              </p:par>
                              <p:par>
                                <p:cTn id="16" presetID="5" presetClass="entr" presetSubtype="5" fill="hold" grpId="0" nodeType="withEffect">
                                  <p:stCondLst>
                                    <p:cond delay="0"/>
                                  </p:stCondLst>
                                  <p:childTnLst>
                                    <p:set>
                                      <p:cBhvr>
                                        <p:cTn id="17" dur="1" fill="hold">
                                          <p:stCondLst>
                                            <p:cond delay="0"/>
                                          </p:stCondLst>
                                        </p:cTn>
                                        <p:tgtEl>
                                          <p:spTgt spid="77826">
                                            <p:txEl>
                                              <p:pRg st="3" end="3"/>
                                            </p:txEl>
                                          </p:spTgt>
                                        </p:tgtEl>
                                        <p:attrNameLst>
                                          <p:attrName>style.visibility</p:attrName>
                                        </p:attrNameLst>
                                      </p:cBhvr>
                                      <p:to>
                                        <p:strVal val="visible"/>
                                      </p:to>
                                    </p:set>
                                    <p:animEffect transition="in" filter="checkerboard(down)">
                                      <p:cBhvr>
                                        <p:cTn id="18" dur="500"/>
                                        <p:tgtEl>
                                          <p:spTgt spid="77826">
                                            <p:txEl>
                                              <p:pRg st="3" end="3"/>
                                            </p:txEl>
                                          </p:spTgt>
                                        </p:tgtEl>
                                      </p:cBhvr>
                                    </p:animEffect>
                                  </p:childTnLst>
                                </p:cTn>
                              </p:par>
                              <p:par>
                                <p:cTn id="19" presetID="5" presetClass="entr" presetSubtype="5" fill="hold" grpId="0" nodeType="withEffect">
                                  <p:stCondLst>
                                    <p:cond delay="0"/>
                                  </p:stCondLst>
                                  <p:childTnLst>
                                    <p:set>
                                      <p:cBhvr>
                                        <p:cTn id="20" dur="1" fill="hold">
                                          <p:stCondLst>
                                            <p:cond delay="0"/>
                                          </p:stCondLst>
                                        </p:cTn>
                                        <p:tgtEl>
                                          <p:spTgt spid="77826">
                                            <p:txEl>
                                              <p:pRg st="4" end="4"/>
                                            </p:txEl>
                                          </p:spTgt>
                                        </p:tgtEl>
                                        <p:attrNameLst>
                                          <p:attrName>style.visibility</p:attrName>
                                        </p:attrNameLst>
                                      </p:cBhvr>
                                      <p:to>
                                        <p:strVal val="visible"/>
                                      </p:to>
                                    </p:set>
                                    <p:animEffect transition="in" filter="checkerboard(down)">
                                      <p:cBhvr>
                                        <p:cTn id="21" dur="500"/>
                                        <p:tgtEl>
                                          <p:spTgt spid="77826">
                                            <p:txEl>
                                              <p:pRg st="4" end="4"/>
                                            </p:txEl>
                                          </p:spTgt>
                                        </p:tgtEl>
                                      </p:cBhvr>
                                    </p:animEffect>
                                  </p:childTnLst>
                                </p:cTn>
                              </p:par>
                              <p:par>
                                <p:cTn id="22" presetID="5" presetClass="entr" presetSubtype="5" fill="hold" grpId="0" nodeType="withEffect">
                                  <p:stCondLst>
                                    <p:cond delay="0"/>
                                  </p:stCondLst>
                                  <p:childTnLst>
                                    <p:set>
                                      <p:cBhvr>
                                        <p:cTn id="23" dur="1" fill="hold">
                                          <p:stCondLst>
                                            <p:cond delay="0"/>
                                          </p:stCondLst>
                                        </p:cTn>
                                        <p:tgtEl>
                                          <p:spTgt spid="77826">
                                            <p:txEl>
                                              <p:pRg st="5" end="5"/>
                                            </p:txEl>
                                          </p:spTgt>
                                        </p:tgtEl>
                                        <p:attrNameLst>
                                          <p:attrName>style.visibility</p:attrName>
                                        </p:attrNameLst>
                                      </p:cBhvr>
                                      <p:to>
                                        <p:strVal val="visible"/>
                                      </p:to>
                                    </p:set>
                                    <p:animEffect transition="in" filter="checkerboard(down)">
                                      <p:cBhvr>
                                        <p:cTn id="24" dur="500"/>
                                        <p:tgtEl>
                                          <p:spTgt spid="77826">
                                            <p:txEl>
                                              <p:pRg st="5" end="5"/>
                                            </p:txEl>
                                          </p:spTgt>
                                        </p:tgtEl>
                                      </p:cBhvr>
                                    </p:animEffect>
                                  </p:childTnLst>
                                </p:cTn>
                              </p:par>
                              <p:par>
                                <p:cTn id="25" presetID="5" presetClass="entr" presetSubtype="5" fill="hold" grpId="0" nodeType="withEffect">
                                  <p:stCondLst>
                                    <p:cond delay="0"/>
                                  </p:stCondLst>
                                  <p:childTnLst>
                                    <p:set>
                                      <p:cBhvr>
                                        <p:cTn id="26" dur="1" fill="hold">
                                          <p:stCondLst>
                                            <p:cond delay="0"/>
                                          </p:stCondLst>
                                        </p:cTn>
                                        <p:tgtEl>
                                          <p:spTgt spid="77826">
                                            <p:txEl>
                                              <p:pRg st="6" end="6"/>
                                            </p:txEl>
                                          </p:spTgt>
                                        </p:tgtEl>
                                        <p:attrNameLst>
                                          <p:attrName>style.visibility</p:attrName>
                                        </p:attrNameLst>
                                      </p:cBhvr>
                                      <p:to>
                                        <p:strVal val="visible"/>
                                      </p:to>
                                    </p:set>
                                    <p:animEffect transition="in" filter="checkerboard(down)">
                                      <p:cBhvr>
                                        <p:cTn id="27" dur="500"/>
                                        <p:tgtEl>
                                          <p:spTgt spid="77826">
                                            <p:txEl>
                                              <p:pRg st="6" end="6"/>
                                            </p:txEl>
                                          </p:spTgt>
                                        </p:tgtEl>
                                      </p:cBhvr>
                                    </p:animEffect>
                                  </p:childTnLst>
                                </p:cTn>
                              </p:par>
                              <p:par>
                                <p:cTn id="28" presetID="5" presetClass="entr" presetSubtype="5" fill="hold" grpId="0" nodeType="withEffect">
                                  <p:stCondLst>
                                    <p:cond delay="0"/>
                                  </p:stCondLst>
                                  <p:childTnLst>
                                    <p:set>
                                      <p:cBhvr>
                                        <p:cTn id="29" dur="1" fill="hold">
                                          <p:stCondLst>
                                            <p:cond delay="0"/>
                                          </p:stCondLst>
                                        </p:cTn>
                                        <p:tgtEl>
                                          <p:spTgt spid="77826">
                                            <p:txEl>
                                              <p:pRg st="7" end="7"/>
                                            </p:txEl>
                                          </p:spTgt>
                                        </p:tgtEl>
                                        <p:attrNameLst>
                                          <p:attrName>style.visibility</p:attrName>
                                        </p:attrNameLst>
                                      </p:cBhvr>
                                      <p:to>
                                        <p:strVal val="visible"/>
                                      </p:to>
                                    </p:set>
                                    <p:animEffect transition="in" filter="checkerboard(down)">
                                      <p:cBhvr>
                                        <p:cTn id="30" dur="500"/>
                                        <p:tgtEl>
                                          <p:spTgt spid="77826">
                                            <p:txEl>
                                              <p:pRg st="7" end="7"/>
                                            </p:txEl>
                                          </p:spTgt>
                                        </p:tgtEl>
                                      </p:cBhvr>
                                    </p:animEffect>
                                  </p:childTnLst>
                                </p:cTn>
                              </p:par>
                              <p:par>
                                <p:cTn id="31" presetID="5" presetClass="entr" presetSubtype="5" fill="hold" grpId="0" nodeType="withEffect">
                                  <p:stCondLst>
                                    <p:cond delay="0"/>
                                  </p:stCondLst>
                                  <p:childTnLst>
                                    <p:set>
                                      <p:cBhvr>
                                        <p:cTn id="32" dur="1" fill="hold">
                                          <p:stCondLst>
                                            <p:cond delay="0"/>
                                          </p:stCondLst>
                                        </p:cTn>
                                        <p:tgtEl>
                                          <p:spTgt spid="77826">
                                            <p:txEl>
                                              <p:pRg st="8" end="8"/>
                                            </p:txEl>
                                          </p:spTgt>
                                        </p:tgtEl>
                                        <p:attrNameLst>
                                          <p:attrName>style.visibility</p:attrName>
                                        </p:attrNameLst>
                                      </p:cBhvr>
                                      <p:to>
                                        <p:strVal val="visible"/>
                                      </p:to>
                                    </p:set>
                                    <p:animEffect transition="in" filter="checkerboard(down)">
                                      <p:cBhvr>
                                        <p:cTn id="33" dur="500"/>
                                        <p:tgtEl>
                                          <p:spTgt spid="77826">
                                            <p:txEl>
                                              <p:pRg st="8" end="8"/>
                                            </p:txEl>
                                          </p:spTgt>
                                        </p:tgtEl>
                                      </p:cBhvr>
                                    </p:animEffect>
                                  </p:childTnLst>
                                </p:cTn>
                              </p:par>
                              <p:par>
                                <p:cTn id="34" presetID="5" presetClass="entr" presetSubtype="5" fill="hold" grpId="0" nodeType="withEffect">
                                  <p:stCondLst>
                                    <p:cond delay="0"/>
                                  </p:stCondLst>
                                  <p:childTnLst>
                                    <p:set>
                                      <p:cBhvr>
                                        <p:cTn id="35" dur="1" fill="hold">
                                          <p:stCondLst>
                                            <p:cond delay="0"/>
                                          </p:stCondLst>
                                        </p:cTn>
                                        <p:tgtEl>
                                          <p:spTgt spid="77826">
                                            <p:txEl>
                                              <p:pRg st="9" end="9"/>
                                            </p:txEl>
                                          </p:spTgt>
                                        </p:tgtEl>
                                        <p:attrNameLst>
                                          <p:attrName>style.visibility</p:attrName>
                                        </p:attrNameLst>
                                      </p:cBhvr>
                                      <p:to>
                                        <p:strVal val="visible"/>
                                      </p:to>
                                    </p:set>
                                    <p:animEffect transition="in" filter="checkerboard(down)">
                                      <p:cBhvr>
                                        <p:cTn id="36" dur="500"/>
                                        <p:tgtEl>
                                          <p:spTgt spid="7782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3187" name="Rectangle 3"/>
          <p:cNvSpPr>
            <a:spLocks noGrp="1" noChangeArrowheads="1"/>
          </p:cNvSpPr>
          <p:nvPr>
            <p:ph type="body" idx="1"/>
          </p:nvPr>
        </p:nvSpPr>
        <p:spPr>
          <a:xfrm>
            <a:off x="609600" y="1066800"/>
            <a:ext cx="79248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Standard View</a:t>
            </a:r>
          </a:p>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Indexed View</a:t>
            </a:r>
          </a:p>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Partitioned View</a:t>
            </a:r>
            <a:endParaRPr lang="en-US" altLang="en-US" sz="2400" b="1" smtClean="0">
              <a:solidFill>
                <a:schemeClr val="accent1"/>
              </a:solidFill>
              <a:cs typeface="Times New Roman" panose="02020603050405020304" pitchFamily="18" charset="0"/>
            </a:endParaRPr>
          </a:p>
        </p:txBody>
      </p:sp>
      <p:sp>
        <p:nvSpPr>
          <p:cNvPr id="29700"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randombar(horizontal)">
                                      <p:cBhvr>
                                        <p:cTn id="7" dur="500"/>
                                        <p:tgtEl>
                                          <p:spTgt spid="931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randombar(horizontal)">
                                      <p:cBhvr>
                                        <p:cTn id="12" dur="500"/>
                                        <p:tgtEl>
                                          <p:spTgt spid="931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Effect transition="in" filter="randombar(horizontal)">
                                      <p:cBhvr>
                                        <p:cTn id="17" dur="500"/>
                                        <p:tgtEl>
                                          <p:spTgt spid="93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4211"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Standard View</a:t>
            </a:r>
          </a:p>
        </p:txBody>
      </p:sp>
      <p:sp>
        <p:nvSpPr>
          <p:cNvPr id="3072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072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1"/>
            <a:ext cx="6858000" cy="413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randombar(horizontal)">
                                      <p:cBhvr>
                                        <p:cTn id="7" dur="500"/>
                                        <p:tgtEl>
                                          <p:spTgt spid="942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5235"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Standard View</a:t>
            </a:r>
          </a:p>
        </p:txBody>
      </p:sp>
      <p:sp>
        <p:nvSpPr>
          <p:cNvPr id="31748"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174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7208838"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Effect transition="in" filter="randombar(horizontal)">
                                      <p:cBhvr>
                                        <p:cTn id="7" dur="500"/>
                                        <p:tgtEl>
                                          <p:spTgt spid="952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6259"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Indexed View</a:t>
            </a:r>
          </a:p>
        </p:txBody>
      </p:sp>
      <p:sp>
        <p:nvSpPr>
          <p:cNvPr id="32772"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277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752600"/>
            <a:ext cx="772636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randombar(horizontal)">
                                      <p:cBhvr>
                                        <p:cTn id="7" dur="500"/>
                                        <p:tgtEl>
                                          <p:spTgt spid="962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7283"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Indexed View</a:t>
            </a:r>
          </a:p>
        </p:txBody>
      </p:sp>
      <p:sp>
        <p:nvSpPr>
          <p:cNvPr id="33796"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379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79938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7283">
                                            <p:txEl>
                                              <p:pRg st="0" end="0"/>
                                            </p:txEl>
                                          </p:spTgt>
                                        </p:tgtEl>
                                        <p:attrNameLst>
                                          <p:attrName>style.visibility</p:attrName>
                                        </p:attrNameLst>
                                      </p:cBhvr>
                                      <p:to>
                                        <p:strVal val="visible"/>
                                      </p:to>
                                    </p:set>
                                    <p:animEffect transition="in" filter="randombar(horizontal)">
                                      <p:cBhvr>
                                        <p:cTn id="7" dur="500"/>
                                        <p:tgtEl>
                                          <p:spTgt spid="9728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8307"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Indexed View</a:t>
            </a:r>
          </a:p>
        </p:txBody>
      </p:sp>
      <p:sp>
        <p:nvSpPr>
          <p:cNvPr id="34820"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482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980363"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randombar(horizontal)">
                                      <p:cBhvr>
                                        <p:cTn id="7"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8307"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Indexed View</a:t>
            </a:r>
          </a:p>
        </p:txBody>
      </p:sp>
      <p:sp>
        <p:nvSpPr>
          <p:cNvPr id="3584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35845" name="Rectangle 1"/>
          <p:cNvSpPr>
            <a:spLocks noChangeArrowheads="1"/>
          </p:cNvSpPr>
          <p:nvPr/>
        </p:nvSpPr>
        <p:spPr bwMode="auto">
          <a:xfrm>
            <a:off x="914400" y="1582738"/>
            <a:ext cx="7620000"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b="0">
                <a:solidFill>
                  <a:schemeClr val="tx1"/>
                </a:solidFill>
              </a:rPr>
              <a:t>Create View HDKH</a:t>
            </a:r>
          </a:p>
          <a:p>
            <a:pPr eaLnBrk="1" hangingPunct="1">
              <a:spcBef>
                <a:spcPct val="0"/>
              </a:spcBef>
              <a:buClrTx/>
              <a:buFontTx/>
              <a:buNone/>
            </a:pPr>
            <a:r>
              <a:rPr lang="en-US" altLang="en-US" sz="2400" b="0">
                <a:solidFill>
                  <a:schemeClr val="tx1"/>
                </a:solidFill>
              </a:rPr>
              <a:t>WITH SCHEMABINDING</a:t>
            </a:r>
          </a:p>
          <a:p>
            <a:pPr eaLnBrk="1" hangingPunct="1">
              <a:spcBef>
                <a:spcPct val="0"/>
              </a:spcBef>
              <a:buClrTx/>
              <a:buFontTx/>
              <a:buNone/>
            </a:pPr>
            <a:r>
              <a:rPr lang="en-US" altLang="en-US" sz="2400" b="0">
                <a:solidFill>
                  <a:schemeClr val="tx1"/>
                </a:solidFill>
              </a:rPr>
              <a:t>AS</a:t>
            </a:r>
          </a:p>
          <a:p>
            <a:pPr eaLnBrk="1" hangingPunct="1">
              <a:spcBef>
                <a:spcPct val="0"/>
              </a:spcBef>
              <a:buClrTx/>
              <a:buFontTx/>
              <a:buNone/>
            </a:pPr>
            <a:r>
              <a:rPr lang="en-US" altLang="en-US" sz="2400" b="0">
                <a:solidFill>
                  <a:schemeClr val="tx1"/>
                </a:solidFill>
              </a:rPr>
              <a:t>	Select orderdate,COUNT(*) As ToTal</a:t>
            </a:r>
          </a:p>
          <a:p>
            <a:pPr eaLnBrk="1" hangingPunct="1">
              <a:spcBef>
                <a:spcPct val="0"/>
              </a:spcBef>
              <a:buClrTx/>
              <a:buFontTx/>
              <a:buNone/>
            </a:pPr>
            <a:r>
              <a:rPr lang="en-US" altLang="en-US" sz="2400" b="0">
                <a:solidFill>
                  <a:schemeClr val="tx1"/>
                </a:solidFill>
              </a:rPr>
              <a:t>	From  [Customers] c , Orders o</a:t>
            </a:r>
          </a:p>
          <a:p>
            <a:pPr eaLnBrk="1" hangingPunct="1">
              <a:spcBef>
                <a:spcPct val="0"/>
              </a:spcBef>
              <a:buClrTx/>
              <a:buFontTx/>
              <a:buNone/>
            </a:pPr>
            <a:r>
              <a:rPr lang="en-US" altLang="en-US" sz="2400" b="0">
                <a:solidFill>
                  <a:schemeClr val="tx1"/>
                </a:solidFill>
              </a:rPr>
              <a:t>	Where c.CustomerID = o.CustomerID</a:t>
            </a:r>
          </a:p>
          <a:p>
            <a:pPr eaLnBrk="1" hangingPunct="1">
              <a:spcBef>
                <a:spcPct val="0"/>
              </a:spcBef>
              <a:buClrTx/>
              <a:buFontTx/>
              <a:buNone/>
            </a:pPr>
            <a:r>
              <a:rPr lang="en-US" altLang="en-US" sz="2400" b="0">
                <a:solidFill>
                  <a:schemeClr val="tx1"/>
                </a:solidFill>
              </a:rPr>
              <a:t>	Group by OrderDate </a:t>
            </a:r>
          </a:p>
          <a:p>
            <a:pPr eaLnBrk="1" hangingPunct="1">
              <a:spcBef>
                <a:spcPct val="0"/>
              </a:spcBef>
              <a:buClrTx/>
              <a:buFontTx/>
              <a:buNone/>
            </a:pPr>
            <a:r>
              <a:rPr lang="en-US" altLang="en-US" sz="2400" b="0">
                <a:solidFill>
                  <a:schemeClr val="tx1"/>
                </a:solidFill>
              </a:rPr>
              <a:t>	</a:t>
            </a:r>
          </a:p>
          <a:p>
            <a:pPr eaLnBrk="1" hangingPunct="1">
              <a:spcBef>
                <a:spcPct val="0"/>
              </a:spcBef>
              <a:buClrTx/>
              <a:buFontTx/>
              <a:buNone/>
            </a:pPr>
            <a:r>
              <a:rPr lang="en-US" altLang="en-US" sz="2400" b="0">
                <a:solidFill>
                  <a:schemeClr val="tx1"/>
                </a:solidFill>
              </a:rPr>
              <a:t>Create UNIQUE CLUSTERED INDEX IDX_V1 ON SalesOrder(orderdate,Productid);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randombar(horizontal)">
                                      <p:cBhvr>
                                        <p:cTn id="7" dur="500"/>
                                        <p:tgtEl>
                                          <p:spTgt spid="983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914400" y="228600"/>
            <a:ext cx="8229600" cy="606425"/>
          </a:xfrm>
        </p:spPr>
        <p:txBody>
          <a:bodyPr/>
          <a:lstStyle/>
          <a:p>
            <a:pPr eaLnBrk="1" hangingPunct="1"/>
            <a:r>
              <a:rPr lang="en-US" altLang="en-US" smtClean="0"/>
              <a:t>Các loại Views</a:t>
            </a:r>
          </a:p>
        </p:txBody>
      </p:sp>
      <p:sp>
        <p:nvSpPr>
          <p:cNvPr id="99331" name="Rectangle 3"/>
          <p:cNvSpPr>
            <a:spLocks noGrp="1" noChangeArrowheads="1"/>
          </p:cNvSpPr>
          <p:nvPr>
            <p:ph type="body" idx="1"/>
          </p:nvPr>
        </p:nvSpPr>
        <p:spPr>
          <a:xfrm>
            <a:off x="609600" y="1066800"/>
            <a:ext cx="8077200" cy="5105400"/>
          </a:xfrm>
        </p:spPr>
        <p:txBody>
          <a:bodyPr/>
          <a:lstStyle/>
          <a:p>
            <a:pPr marL="381000" indent="-381000" eaLnBrk="1" hangingPunct="1">
              <a:spcBef>
                <a:spcPct val="50000"/>
              </a:spcBef>
              <a:buClr>
                <a:schemeClr val="hlink"/>
              </a:buClr>
            </a:pPr>
            <a:r>
              <a:rPr lang="en-US" altLang="en-US" sz="2400" b="1" smtClean="0">
                <a:solidFill>
                  <a:srgbClr val="CC0000"/>
                </a:solidFill>
                <a:cs typeface="Times New Roman" panose="02020603050405020304" pitchFamily="18" charset="0"/>
              </a:rPr>
              <a:t>Indexed View</a:t>
            </a:r>
          </a:p>
        </p:txBody>
      </p:sp>
      <p:sp>
        <p:nvSpPr>
          <p:cNvPr id="36868"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pic>
        <p:nvPicPr>
          <p:cNvPr id="368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1804988"/>
            <a:ext cx="8027988"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randombar(horizontal)">
                                      <p:cBhvr>
                                        <p:cTn id="7" dur="500"/>
                                        <p:tgtEl>
                                          <p:spTgt spid="993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609600" y="152400"/>
            <a:ext cx="8229600" cy="606425"/>
          </a:xfrm>
        </p:spPr>
        <p:txBody>
          <a:bodyPr/>
          <a:lstStyle/>
          <a:p>
            <a:pPr eaLnBrk="1" hangingPunct="1"/>
            <a:r>
              <a:rPr lang="en-US" altLang="en-US" smtClean="0"/>
              <a:t>Partitioned Views</a:t>
            </a:r>
            <a:endParaRPr lang="en-US" altLang="en-US" b="0" smtClean="0"/>
          </a:p>
        </p:txBody>
      </p:sp>
      <p:pic>
        <p:nvPicPr>
          <p:cNvPr id="37891"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38200" y="1752600"/>
            <a:ext cx="7467600" cy="4114800"/>
          </a:xfr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990600" y="228600"/>
            <a:ext cx="7186613" cy="530225"/>
          </a:xfrm>
        </p:spPr>
        <p:txBody>
          <a:bodyPr/>
          <a:lstStyle/>
          <a:p>
            <a:pPr eaLnBrk="1" hangingPunct="1"/>
            <a:r>
              <a:rPr lang="en-US" altLang="en-US" sz="4000" smtClean="0">
                <a:latin typeface="Times New Roman" panose="02020603050405020304" pitchFamily="18" charset="0"/>
                <a:cs typeface="Times New Roman" panose="02020603050405020304" pitchFamily="18" charset="0"/>
              </a:rPr>
              <a:t>Định nghĩa view</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828800"/>
            <a:ext cx="6934200" cy="466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85800" y="228600"/>
            <a:ext cx="8229600" cy="606425"/>
          </a:xfrm>
        </p:spPr>
        <p:txBody>
          <a:bodyPr/>
          <a:lstStyle/>
          <a:p>
            <a:pPr eaLnBrk="1" hangingPunct="1"/>
            <a:r>
              <a:rPr lang="en-US" altLang="en-US" smtClean="0"/>
              <a:t>Partitioned Views</a:t>
            </a:r>
          </a:p>
        </p:txBody>
      </p:sp>
      <p:sp>
        <p:nvSpPr>
          <p:cNvPr id="82947" name="Rectangle 3"/>
          <p:cNvSpPr>
            <a:spLocks noGrp="1" noChangeArrowheads="1"/>
          </p:cNvSpPr>
          <p:nvPr>
            <p:ph type="body" idx="1"/>
          </p:nvPr>
        </p:nvSpPr>
        <p:spPr>
          <a:xfrm>
            <a:off x="0" y="1219200"/>
            <a:ext cx="8763000" cy="5105400"/>
          </a:xfrm>
        </p:spPr>
        <p:txBody>
          <a:bodyPr/>
          <a:lstStyle/>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C</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c bảng tham gia Partition view phải c</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 cấu tr</a:t>
            </a:r>
            <a:r>
              <a:rPr lang="en-US" altLang="en-US" sz="2200" smtClean="0">
                <a:solidFill>
                  <a:srgbClr val="000000"/>
                </a:solidFill>
                <a:latin typeface="Times New Roman" panose="02020603050405020304" pitchFamily="18" charset="0"/>
                <a:cs typeface="Times New Roman" panose="02020603050405020304" pitchFamily="18" charset="0"/>
              </a:rPr>
              <a:t>ú</a:t>
            </a:r>
            <a:r>
              <a:rPr lang="en-US" altLang="en-US" sz="2200" smtClean="0">
                <a:solidFill>
                  <a:srgbClr val="000000"/>
                </a:solidFill>
                <a:cs typeface="Times New Roman" panose="02020603050405020304" pitchFamily="18" charset="0"/>
              </a:rPr>
              <a:t>c giống nhau.</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C</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 một cột c</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 check constraint với phạm vi của r</a:t>
            </a:r>
            <a:r>
              <a:rPr lang="en-US" altLang="en-US" sz="2200" smtClean="0">
                <a:solidFill>
                  <a:srgbClr val="000000"/>
                </a:solidFill>
                <a:latin typeface="Times New Roman" panose="02020603050405020304" pitchFamily="18" charset="0"/>
                <a:cs typeface="Times New Roman" panose="02020603050405020304" pitchFamily="18" charset="0"/>
              </a:rPr>
              <a:t>à</a:t>
            </a:r>
            <a:r>
              <a:rPr lang="en-US" altLang="en-US" sz="2200" smtClean="0">
                <a:solidFill>
                  <a:srgbClr val="000000"/>
                </a:solidFill>
                <a:cs typeface="Times New Roman" panose="02020603050405020304" pitchFamily="18" charset="0"/>
              </a:rPr>
              <a:t>ng buộc CHECK ở mỗi bảng l</a:t>
            </a:r>
            <a:r>
              <a:rPr lang="en-US" altLang="en-US" sz="2200" smtClean="0">
                <a:solidFill>
                  <a:srgbClr val="000000"/>
                </a:solidFill>
                <a:latin typeface="Times New Roman" panose="02020603050405020304" pitchFamily="18" charset="0"/>
                <a:cs typeface="Times New Roman" panose="02020603050405020304" pitchFamily="18" charset="0"/>
              </a:rPr>
              <a:t>à</a:t>
            </a:r>
            <a:r>
              <a:rPr lang="en-US" altLang="en-US" sz="2200" smtClean="0">
                <a:solidFill>
                  <a:srgbClr val="000000"/>
                </a:solidFill>
                <a:cs typeface="Times New Roman" panose="02020603050405020304" pitchFamily="18" charset="0"/>
              </a:rPr>
              <a:t> kh</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c nhau.</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Tạo View bằng c</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ch kết c</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c dữ liệu bằng từ kh</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a UNION ALL.</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Cột l</a:t>
            </a:r>
            <a:r>
              <a:rPr lang="en-US" altLang="en-US" sz="2200" smtClean="0">
                <a:solidFill>
                  <a:srgbClr val="000000"/>
                </a:solidFill>
                <a:latin typeface="Times New Roman" panose="02020603050405020304" pitchFamily="18" charset="0"/>
                <a:cs typeface="Times New Roman" panose="02020603050405020304" pitchFamily="18" charset="0"/>
              </a:rPr>
              <a:t>à</a:t>
            </a:r>
            <a:r>
              <a:rPr lang="en-US" altLang="en-US" sz="2200" smtClean="0">
                <a:solidFill>
                  <a:srgbClr val="000000"/>
                </a:solidFill>
                <a:cs typeface="Times New Roman" panose="02020603050405020304" pitchFamily="18" charset="0"/>
              </a:rPr>
              <a:t> NOT NULL.</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 Cột l</a:t>
            </a:r>
            <a:r>
              <a:rPr lang="en-US" altLang="en-US" sz="2200" smtClean="0">
                <a:solidFill>
                  <a:srgbClr val="000000"/>
                </a:solidFill>
                <a:latin typeface="Times New Roman" panose="02020603050405020304" pitchFamily="18" charset="0"/>
                <a:cs typeface="Times New Roman" panose="02020603050405020304" pitchFamily="18" charset="0"/>
              </a:rPr>
              <a:t>à</a:t>
            </a:r>
            <a:r>
              <a:rPr lang="en-US" altLang="en-US" sz="2200" smtClean="0">
                <a:solidFill>
                  <a:srgbClr val="000000"/>
                </a:solidFill>
                <a:cs typeface="Times New Roman" panose="02020603050405020304" pitchFamily="18" charset="0"/>
              </a:rPr>
              <a:t> một phần kh</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a ch</a:t>
            </a:r>
            <a:r>
              <a:rPr lang="en-US" altLang="en-US" sz="2200" smtClean="0">
                <a:solidFill>
                  <a:srgbClr val="000000"/>
                </a:solidFill>
                <a:latin typeface="Times New Roman" panose="02020603050405020304" pitchFamily="18" charset="0"/>
                <a:cs typeface="Times New Roman" panose="02020603050405020304" pitchFamily="18" charset="0"/>
              </a:rPr>
              <a:t>í</a:t>
            </a:r>
            <a:r>
              <a:rPr lang="en-US" altLang="en-US" sz="2200" smtClean="0">
                <a:solidFill>
                  <a:srgbClr val="000000"/>
                </a:solidFill>
                <a:cs typeface="Times New Roman" panose="02020603050405020304" pitchFamily="18" charset="0"/>
              </a:rPr>
              <a:t>nh của table.</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 Không c</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 cột t</a:t>
            </a:r>
            <a:r>
              <a:rPr lang="en-US" altLang="en-US" sz="2200" smtClean="0">
                <a:solidFill>
                  <a:srgbClr val="000000"/>
                </a:solidFill>
                <a:latin typeface="Times New Roman" panose="02020603050405020304" pitchFamily="18" charset="0"/>
                <a:cs typeface="Times New Roman" panose="02020603050405020304" pitchFamily="18" charset="0"/>
              </a:rPr>
              <a:t>í</a:t>
            </a:r>
            <a:r>
              <a:rPr lang="en-US" altLang="en-US" sz="2200" smtClean="0">
                <a:solidFill>
                  <a:srgbClr val="000000"/>
                </a:solidFill>
                <a:cs typeface="Times New Roman" panose="02020603050405020304" pitchFamily="18" charset="0"/>
              </a:rPr>
              <a:t>nh to</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n.</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 Chỉ c</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 duy nhất một r</a:t>
            </a:r>
            <a:r>
              <a:rPr lang="en-US" altLang="en-US" sz="2200" smtClean="0">
                <a:solidFill>
                  <a:srgbClr val="000000"/>
                </a:solidFill>
                <a:latin typeface="Times New Roman" panose="02020603050405020304" pitchFamily="18" charset="0"/>
                <a:cs typeface="Times New Roman" panose="02020603050405020304" pitchFamily="18" charset="0"/>
              </a:rPr>
              <a:t>à</a:t>
            </a:r>
            <a:r>
              <a:rPr lang="en-US" altLang="en-US" sz="2200" smtClean="0">
                <a:solidFill>
                  <a:srgbClr val="000000"/>
                </a:solidFill>
                <a:cs typeface="Times New Roman" panose="02020603050405020304" pitchFamily="18" charset="0"/>
              </a:rPr>
              <a:t>ng buộc CHECK tồn tại trong một cột.</a:t>
            </a:r>
          </a:p>
          <a:p>
            <a:pPr marL="803275" lvl="1" indent="-307975" algn="just" eaLnBrk="1" hangingPunct="1">
              <a:spcBef>
                <a:spcPct val="50000"/>
              </a:spcBef>
              <a:buClr>
                <a:schemeClr val="accent1"/>
              </a:buClr>
            </a:pPr>
            <a:r>
              <a:rPr lang="en-US" altLang="en-US" sz="2200" smtClean="0">
                <a:solidFill>
                  <a:srgbClr val="000000"/>
                </a:solidFill>
                <a:cs typeface="Times New Roman" panose="02020603050405020304" pitchFamily="18" charset="0"/>
              </a:rPr>
              <a:t>Bảng không thể c</a:t>
            </a:r>
            <a:r>
              <a:rPr lang="en-US" altLang="en-US" sz="2200" smtClean="0">
                <a:solidFill>
                  <a:srgbClr val="000000"/>
                </a:solidFill>
                <a:latin typeface="Times New Roman" panose="02020603050405020304" pitchFamily="18" charset="0"/>
                <a:cs typeface="Times New Roman" panose="02020603050405020304" pitchFamily="18" charset="0"/>
              </a:rPr>
              <a:t>ó</a:t>
            </a:r>
            <a:r>
              <a:rPr lang="en-US" altLang="en-US" sz="2200" smtClean="0">
                <a:solidFill>
                  <a:srgbClr val="000000"/>
                </a:solidFill>
                <a:cs typeface="Times New Roman" panose="02020603050405020304" pitchFamily="18" charset="0"/>
              </a:rPr>
              <a:t> chỉ mục trong c</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c cột t</a:t>
            </a:r>
            <a:r>
              <a:rPr lang="en-US" altLang="en-US" sz="2200" smtClean="0">
                <a:solidFill>
                  <a:srgbClr val="000000"/>
                </a:solidFill>
                <a:latin typeface="Times New Roman" panose="02020603050405020304" pitchFamily="18" charset="0"/>
                <a:cs typeface="Times New Roman" panose="02020603050405020304" pitchFamily="18" charset="0"/>
              </a:rPr>
              <a:t>í</a:t>
            </a:r>
            <a:r>
              <a:rPr lang="en-US" altLang="en-US" sz="2200" smtClean="0">
                <a:solidFill>
                  <a:srgbClr val="000000"/>
                </a:solidFill>
                <a:cs typeface="Times New Roman" panose="02020603050405020304" pitchFamily="18" charset="0"/>
              </a:rPr>
              <a:t>nh to</a:t>
            </a:r>
            <a:r>
              <a:rPr lang="en-US" altLang="en-US" sz="2200" smtClean="0">
                <a:solidFill>
                  <a:srgbClr val="000000"/>
                </a:solidFill>
                <a:latin typeface="Times New Roman" panose="02020603050405020304" pitchFamily="18" charset="0"/>
                <a:cs typeface="Times New Roman" panose="02020603050405020304" pitchFamily="18" charset="0"/>
              </a:rPr>
              <a:t>á</a:t>
            </a:r>
            <a:r>
              <a:rPr lang="en-US" altLang="en-US" sz="2200" smtClean="0">
                <a:solidFill>
                  <a:srgbClr val="000000"/>
                </a:solidFill>
                <a:cs typeface="Times New Roman" panose="02020603050405020304" pitchFamily="18" charset="0"/>
              </a:rPr>
              <a:t>n.</a:t>
            </a:r>
          </a:p>
        </p:txBody>
      </p:sp>
      <p:sp>
        <p:nvSpPr>
          <p:cNvPr id="38916"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slide(fromTop)">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2947">
                                            <p:txEl>
                                              <p:pRg st="1" end="1"/>
                                            </p:txEl>
                                          </p:spTgt>
                                        </p:tgtEl>
                                        <p:attrNameLst>
                                          <p:attrName>style.visibility</p:attrName>
                                        </p:attrNameLst>
                                      </p:cBhvr>
                                      <p:to>
                                        <p:strVal val="visible"/>
                                      </p:to>
                                    </p:set>
                                    <p:animEffect transition="in" filter="slide(fromTop)">
                                      <p:cBhvr>
                                        <p:cTn id="12" dur="500"/>
                                        <p:tgtEl>
                                          <p:spTgt spid="82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82947">
                                            <p:txEl>
                                              <p:pRg st="2" end="2"/>
                                            </p:txEl>
                                          </p:spTgt>
                                        </p:tgtEl>
                                        <p:attrNameLst>
                                          <p:attrName>style.visibility</p:attrName>
                                        </p:attrNameLst>
                                      </p:cBhvr>
                                      <p:to>
                                        <p:strVal val="visible"/>
                                      </p:to>
                                    </p:set>
                                    <p:animEffect transition="in" filter="slide(fromTop)">
                                      <p:cBhvr>
                                        <p:cTn id="17" dur="500"/>
                                        <p:tgtEl>
                                          <p:spTgt spid="82947">
                                            <p:txEl>
                                              <p:pRg st="2" end="2"/>
                                            </p:txEl>
                                          </p:spTgt>
                                        </p:tgtEl>
                                      </p:cBhvr>
                                    </p:animEffect>
                                  </p:childTnLst>
                                </p:cTn>
                              </p:par>
                              <p:par>
                                <p:cTn id="18" presetID="12" presetClass="entr" presetSubtype="1" fill="hold" grpId="0" nodeType="withEffect">
                                  <p:stCondLst>
                                    <p:cond delay="0"/>
                                  </p:stCondLst>
                                  <p:childTnLst>
                                    <p:set>
                                      <p:cBhvr>
                                        <p:cTn id="19" dur="1" fill="hold">
                                          <p:stCondLst>
                                            <p:cond delay="0"/>
                                          </p:stCondLst>
                                        </p:cTn>
                                        <p:tgtEl>
                                          <p:spTgt spid="82947">
                                            <p:txEl>
                                              <p:pRg st="3" end="3"/>
                                            </p:txEl>
                                          </p:spTgt>
                                        </p:tgtEl>
                                        <p:attrNameLst>
                                          <p:attrName>style.visibility</p:attrName>
                                        </p:attrNameLst>
                                      </p:cBhvr>
                                      <p:to>
                                        <p:strVal val="visible"/>
                                      </p:to>
                                    </p:set>
                                    <p:animEffect transition="in" filter="slide(fromTop)">
                                      <p:cBhvr>
                                        <p:cTn id="20" dur="500"/>
                                        <p:tgtEl>
                                          <p:spTgt spid="82947">
                                            <p:txEl>
                                              <p:pRg st="3" end="3"/>
                                            </p:txEl>
                                          </p:spTgt>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animEffect transition="in" filter="slide(fromTop)">
                                      <p:cBhvr>
                                        <p:cTn id="23" dur="500"/>
                                        <p:tgtEl>
                                          <p:spTgt spid="82947">
                                            <p:txEl>
                                              <p:pRg st="4" end="4"/>
                                            </p:txEl>
                                          </p:spTgt>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82947">
                                            <p:txEl>
                                              <p:pRg st="5" end="5"/>
                                            </p:txEl>
                                          </p:spTgt>
                                        </p:tgtEl>
                                        <p:attrNameLst>
                                          <p:attrName>style.visibility</p:attrName>
                                        </p:attrNameLst>
                                      </p:cBhvr>
                                      <p:to>
                                        <p:strVal val="visible"/>
                                      </p:to>
                                    </p:set>
                                    <p:animEffect transition="in" filter="slide(fromTop)">
                                      <p:cBhvr>
                                        <p:cTn id="26" dur="500"/>
                                        <p:tgtEl>
                                          <p:spTgt spid="82947">
                                            <p:txEl>
                                              <p:pRg st="5" end="5"/>
                                            </p:txEl>
                                          </p:spTgt>
                                        </p:tgtEl>
                                      </p:cBhvr>
                                    </p:animEffect>
                                  </p:childTnLst>
                                </p:cTn>
                              </p:par>
                              <p:par>
                                <p:cTn id="27" presetID="12" presetClass="entr" presetSubtype="1" fill="hold" grpId="0" nodeType="withEffect">
                                  <p:stCondLst>
                                    <p:cond delay="0"/>
                                  </p:stCondLst>
                                  <p:childTnLst>
                                    <p:set>
                                      <p:cBhvr>
                                        <p:cTn id="28" dur="1" fill="hold">
                                          <p:stCondLst>
                                            <p:cond delay="0"/>
                                          </p:stCondLst>
                                        </p:cTn>
                                        <p:tgtEl>
                                          <p:spTgt spid="82947">
                                            <p:txEl>
                                              <p:pRg st="6" end="6"/>
                                            </p:txEl>
                                          </p:spTgt>
                                        </p:tgtEl>
                                        <p:attrNameLst>
                                          <p:attrName>style.visibility</p:attrName>
                                        </p:attrNameLst>
                                      </p:cBhvr>
                                      <p:to>
                                        <p:strVal val="visible"/>
                                      </p:to>
                                    </p:set>
                                    <p:animEffect transition="in" filter="slide(fromTop)">
                                      <p:cBhvr>
                                        <p:cTn id="29" dur="500"/>
                                        <p:tgtEl>
                                          <p:spTgt spid="82947">
                                            <p:txEl>
                                              <p:pRg st="6" end="6"/>
                                            </p:txEl>
                                          </p:spTgt>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82947">
                                            <p:txEl>
                                              <p:pRg st="7" end="7"/>
                                            </p:txEl>
                                          </p:spTgt>
                                        </p:tgtEl>
                                        <p:attrNameLst>
                                          <p:attrName>style.visibility</p:attrName>
                                        </p:attrNameLst>
                                      </p:cBhvr>
                                      <p:to>
                                        <p:strVal val="visible"/>
                                      </p:to>
                                    </p:set>
                                    <p:animEffect transition="in" filter="slide(fromTop)">
                                      <p:cBhvr>
                                        <p:cTn id="32" dur="500"/>
                                        <p:tgtEl>
                                          <p:spTgt spid="829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xfrm>
            <a:off x="762000" y="1066800"/>
            <a:ext cx="7331075" cy="5105400"/>
          </a:xfrm>
        </p:spPr>
        <p:txBody>
          <a:bodyPr/>
          <a:lstStyle/>
          <a:p>
            <a:pPr marL="0" indent="0" eaLnBrk="1" hangingPunct="1">
              <a:spcBef>
                <a:spcPct val="50000"/>
              </a:spcBef>
              <a:buClr>
                <a:schemeClr val="hlink"/>
              </a:buClr>
              <a:buFont typeface="Wingdings" panose="05000000000000000000" pitchFamily="2" charset="2"/>
              <a:buNone/>
            </a:pPr>
            <a:r>
              <a:rPr lang="en-US" altLang="en-US" sz="2400" b="1" smtClean="0">
                <a:solidFill>
                  <a:schemeClr val="accent1"/>
                </a:solidFill>
                <a:cs typeface="Times New Roman" panose="02020603050405020304" pitchFamily="18" charset="0"/>
              </a:rPr>
              <a:t>V</a:t>
            </a:r>
            <a:r>
              <a:rPr lang="en-US" altLang="en-US" sz="2400" b="1" smtClean="0">
                <a:solidFill>
                  <a:schemeClr val="accent1"/>
                </a:solidFill>
                <a:latin typeface="Times New Roman" panose="02020603050405020304" pitchFamily="18" charset="0"/>
                <a:cs typeface="Times New Roman" panose="02020603050405020304" pitchFamily="18" charset="0"/>
              </a:rPr>
              <a:t>í</a:t>
            </a:r>
            <a:r>
              <a:rPr lang="en-US" altLang="en-US" sz="2400" b="1" smtClean="0">
                <a:solidFill>
                  <a:schemeClr val="accent1"/>
                </a:solidFill>
                <a:cs typeface="Times New Roman" panose="02020603050405020304" pitchFamily="18" charset="0"/>
              </a:rPr>
              <a:t> dụ:</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CREATE VIEW Customers</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AS</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SELECT * FROM ServerA.MyCompany.dbo.CustomersAmerica</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UNION ALL</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SELECT * FROM ServerB.MyCompany.dbo.CustomersEurope</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UNION ALL</a:t>
            </a:r>
          </a:p>
          <a:p>
            <a:pPr marL="495300" lvl="1" indent="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SELECT * FROM ServerC.MyCompany.dbo.CustomersAsia</a:t>
            </a:r>
          </a:p>
          <a:p>
            <a:pPr marL="0" indent="0" eaLnBrk="1" hangingPunct="1">
              <a:spcBef>
                <a:spcPct val="50000"/>
              </a:spcBef>
              <a:buClr>
                <a:schemeClr val="hlink"/>
              </a:buClr>
              <a:buFont typeface="Wingdings" panose="05000000000000000000" pitchFamily="2" charset="2"/>
              <a:buNone/>
            </a:pPr>
            <a:endParaRPr lang="en-US" altLang="en-US" sz="2400" b="1" smtClean="0">
              <a:solidFill>
                <a:schemeClr val="accent1"/>
              </a:solidFill>
              <a:cs typeface="Times New Roman" panose="02020603050405020304" pitchFamily="18" charset="0"/>
            </a:endParaRPr>
          </a:p>
        </p:txBody>
      </p:sp>
      <p:sp>
        <p:nvSpPr>
          <p:cNvPr id="39939" name="Rectangle 3"/>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39940" name="Rectangle 4"/>
          <p:cNvSpPr>
            <a:spLocks noGrp="1" noChangeArrowheads="1"/>
          </p:cNvSpPr>
          <p:nvPr>
            <p:ph type="title"/>
          </p:nvPr>
        </p:nvSpPr>
        <p:spPr>
          <a:xfrm>
            <a:off x="685800" y="228600"/>
            <a:ext cx="8229600" cy="6064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mtClean="0"/>
              <a:t>Partitioned Views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animEffect transition="in" filter="box(in)">
                                      <p:cBhvr>
                                        <p:cTn id="7" dur="500"/>
                                        <p:tgtEl>
                                          <p:spTgt spid="83970">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3970">
                                            <p:txEl>
                                              <p:pRg st="1" end="1"/>
                                            </p:txEl>
                                          </p:spTgt>
                                        </p:tgtEl>
                                        <p:attrNameLst>
                                          <p:attrName>style.visibility</p:attrName>
                                        </p:attrNameLst>
                                      </p:cBhvr>
                                      <p:to>
                                        <p:strVal val="visible"/>
                                      </p:to>
                                    </p:set>
                                    <p:animEffect transition="in" filter="box(in)">
                                      <p:cBhvr>
                                        <p:cTn id="10" dur="500"/>
                                        <p:tgtEl>
                                          <p:spTgt spid="83970">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83970">
                                            <p:txEl>
                                              <p:pRg st="2" end="2"/>
                                            </p:txEl>
                                          </p:spTgt>
                                        </p:tgtEl>
                                        <p:attrNameLst>
                                          <p:attrName>style.visibility</p:attrName>
                                        </p:attrNameLst>
                                      </p:cBhvr>
                                      <p:to>
                                        <p:strVal val="visible"/>
                                      </p:to>
                                    </p:set>
                                    <p:animEffect transition="in" filter="box(in)">
                                      <p:cBhvr>
                                        <p:cTn id="13" dur="500"/>
                                        <p:tgtEl>
                                          <p:spTgt spid="83970">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3970">
                                            <p:txEl>
                                              <p:pRg st="3" end="3"/>
                                            </p:txEl>
                                          </p:spTgt>
                                        </p:tgtEl>
                                        <p:attrNameLst>
                                          <p:attrName>style.visibility</p:attrName>
                                        </p:attrNameLst>
                                      </p:cBhvr>
                                      <p:to>
                                        <p:strVal val="visible"/>
                                      </p:to>
                                    </p:set>
                                    <p:animEffect transition="in" filter="box(in)">
                                      <p:cBhvr>
                                        <p:cTn id="16" dur="500"/>
                                        <p:tgtEl>
                                          <p:spTgt spid="83970">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83970">
                                            <p:txEl>
                                              <p:pRg st="4" end="4"/>
                                            </p:txEl>
                                          </p:spTgt>
                                        </p:tgtEl>
                                        <p:attrNameLst>
                                          <p:attrName>style.visibility</p:attrName>
                                        </p:attrNameLst>
                                      </p:cBhvr>
                                      <p:to>
                                        <p:strVal val="visible"/>
                                      </p:to>
                                    </p:set>
                                    <p:animEffect transition="in" filter="box(in)">
                                      <p:cBhvr>
                                        <p:cTn id="19" dur="500"/>
                                        <p:tgtEl>
                                          <p:spTgt spid="83970">
                                            <p:txEl>
                                              <p:pRg st="4" end="4"/>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83970">
                                            <p:txEl>
                                              <p:pRg st="5" end="5"/>
                                            </p:txEl>
                                          </p:spTgt>
                                        </p:tgtEl>
                                        <p:attrNameLst>
                                          <p:attrName>style.visibility</p:attrName>
                                        </p:attrNameLst>
                                      </p:cBhvr>
                                      <p:to>
                                        <p:strVal val="visible"/>
                                      </p:to>
                                    </p:set>
                                    <p:animEffect transition="in" filter="box(in)">
                                      <p:cBhvr>
                                        <p:cTn id="22" dur="500"/>
                                        <p:tgtEl>
                                          <p:spTgt spid="83970">
                                            <p:txEl>
                                              <p:pRg st="5" end="5"/>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3970">
                                            <p:txEl>
                                              <p:pRg st="6" end="6"/>
                                            </p:txEl>
                                          </p:spTgt>
                                        </p:tgtEl>
                                        <p:attrNameLst>
                                          <p:attrName>style.visibility</p:attrName>
                                        </p:attrNameLst>
                                      </p:cBhvr>
                                      <p:to>
                                        <p:strVal val="visible"/>
                                      </p:to>
                                    </p:set>
                                    <p:animEffect transition="in" filter="box(in)">
                                      <p:cBhvr>
                                        <p:cTn id="25" dur="500"/>
                                        <p:tgtEl>
                                          <p:spTgt spid="83970">
                                            <p:txEl>
                                              <p:pRg st="6" end="6"/>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3970">
                                            <p:txEl>
                                              <p:pRg st="7" end="7"/>
                                            </p:txEl>
                                          </p:spTgt>
                                        </p:tgtEl>
                                        <p:attrNameLst>
                                          <p:attrName>style.visibility</p:attrName>
                                        </p:attrNameLst>
                                      </p:cBhvr>
                                      <p:to>
                                        <p:strVal val="visible"/>
                                      </p:to>
                                    </p:set>
                                    <p:animEffect transition="in" filter="box(in)">
                                      <p:cBhvr>
                                        <p:cTn id="28" dur="500"/>
                                        <p:tgtEl>
                                          <p:spTgt spid="839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0"/>
            <a:ext cx="8229600" cy="606425"/>
          </a:xfrm>
        </p:spPr>
        <p:txBody>
          <a:bodyPr/>
          <a:lstStyle/>
          <a:p>
            <a:pPr eaLnBrk="1" hangingPunct="1"/>
            <a:r>
              <a:rPr lang="en-US" altLang="en-US" smtClean="0"/>
              <a:t>Partitioned Views</a:t>
            </a:r>
          </a:p>
        </p:txBody>
      </p:sp>
      <p:sp>
        <p:nvSpPr>
          <p:cNvPr id="84995" name="Rectangle 3"/>
          <p:cNvSpPr>
            <a:spLocks noGrp="1" noChangeArrowheads="1"/>
          </p:cNvSpPr>
          <p:nvPr>
            <p:ph type="body" idx="1"/>
          </p:nvPr>
        </p:nvSpPr>
        <p:spPr>
          <a:xfrm>
            <a:off x="685800" y="1524000"/>
            <a:ext cx="8229600" cy="5105400"/>
          </a:xfrm>
        </p:spPr>
        <p:txBody>
          <a:bodyPr/>
          <a:lstStyle/>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Create Table KH_BAC</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(Makh int, TenKh Nchar(30),</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Khuvuc Nvarchar(30) NOT NULL CHECK (Khuvuc='Bac 	bo'),</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PRIMARY KEY (Makh, Khuvuc)</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Create Table KH_TRUNG</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(Makh int, TenKh Nchar(30),</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Khuvuc Nvarchar(30) NOT NULLCHECK (Khuvuc='Trung 	bo'),</a:t>
            </a:r>
          </a:p>
          <a:p>
            <a:pPr marL="0" indent="0" eaLnBrk="1" hangingPunct="1">
              <a:spcBef>
                <a:spcPct val="30000"/>
              </a:spcBef>
              <a:buClr>
                <a:schemeClr val="hlink"/>
              </a:buClr>
              <a:buFont typeface="Wingdings" panose="05000000000000000000" pitchFamily="2" charset="2"/>
              <a:buNone/>
            </a:pPr>
            <a:r>
              <a:rPr lang="en-US" altLang="en-US" sz="2200" b="1" smtClean="0">
                <a:solidFill>
                  <a:schemeClr val="accent1"/>
                </a:solidFill>
                <a:cs typeface="Times New Roman" panose="02020603050405020304" pitchFamily="18" charset="0"/>
              </a:rPr>
              <a:t>    PRIMARY KEY (Makh, Khuvuc))</a:t>
            </a:r>
          </a:p>
        </p:txBody>
      </p:sp>
      <p:sp>
        <p:nvSpPr>
          <p:cNvPr id="40964"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40965" name="Text Box 5"/>
          <p:cNvSpPr txBox="1">
            <a:spLocks noChangeArrowheads="1"/>
          </p:cNvSpPr>
          <p:nvPr/>
        </p:nvSpPr>
        <p:spPr bwMode="auto">
          <a:xfrm>
            <a:off x="609600" y="1143000"/>
            <a:ext cx="904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400">
                <a:solidFill>
                  <a:srgbClr val="CC0000"/>
                </a:solidFill>
                <a:latin typeface="Times New Roman" panose="02020603050405020304" pitchFamily="18" charset="0"/>
              </a:rPr>
              <a:t>Ví dụ</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p:cTn id="7" dur="500" fill="hold"/>
                                        <p:tgtEl>
                                          <p:spTgt spid="84995">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84995">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84995">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8499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4995">
                                            <p:txEl>
                                              <p:pRg st="1" end="1"/>
                                            </p:txEl>
                                          </p:spTgt>
                                        </p:tgtEl>
                                        <p:attrNameLst>
                                          <p:attrName>style.visibility</p:attrName>
                                        </p:attrNameLst>
                                      </p:cBhvr>
                                      <p:to>
                                        <p:strVal val="visible"/>
                                      </p:to>
                                    </p:set>
                                    <p:anim calcmode="lin" valueType="num">
                                      <p:cBhvr>
                                        <p:cTn id="15" dur="500" fill="hold"/>
                                        <p:tgtEl>
                                          <p:spTgt spid="84995">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84995">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8499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8499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84995">
                                            <p:txEl>
                                              <p:pRg st="2" end="2"/>
                                            </p:txEl>
                                          </p:spTgt>
                                        </p:tgtEl>
                                        <p:attrNameLst>
                                          <p:attrName>style.visibility</p:attrName>
                                        </p:attrNameLst>
                                      </p:cBhvr>
                                      <p:to>
                                        <p:strVal val="visible"/>
                                      </p:to>
                                    </p:set>
                                    <p:anim calcmode="lin" valueType="num">
                                      <p:cBhvr>
                                        <p:cTn id="23" dur="500" fill="hold"/>
                                        <p:tgtEl>
                                          <p:spTgt spid="84995">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84995">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84995">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8499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84995">
                                            <p:txEl>
                                              <p:pRg st="3" end="3"/>
                                            </p:txEl>
                                          </p:spTgt>
                                        </p:tgtEl>
                                        <p:attrNameLst>
                                          <p:attrName>style.visibility</p:attrName>
                                        </p:attrNameLst>
                                      </p:cBhvr>
                                      <p:to>
                                        <p:strVal val="visible"/>
                                      </p:to>
                                    </p:set>
                                    <p:anim calcmode="lin" valueType="num">
                                      <p:cBhvr>
                                        <p:cTn id="31" dur="500" fill="hold"/>
                                        <p:tgtEl>
                                          <p:spTgt spid="84995">
                                            <p:txEl>
                                              <p:pRg st="3" end="3"/>
                                            </p:txEl>
                                          </p:spTgt>
                                        </p:tgtEl>
                                        <p:attrNameLst>
                                          <p:attrName>ppt_x</p:attrName>
                                        </p:attrNameLst>
                                      </p:cBhvr>
                                      <p:tavLst>
                                        <p:tav tm="0">
                                          <p:val>
                                            <p:strVal val="#ppt_x-#ppt_w/2"/>
                                          </p:val>
                                        </p:tav>
                                        <p:tav tm="100000">
                                          <p:val>
                                            <p:strVal val="#ppt_x"/>
                                          </p:val>
                                        </p:tav>
                                      </p:tavLst>
                                    </p:anim>
                                    <p:anim calcmode="lin" valueType="num">
                                      <p:cBhvr>
                                        <p:cTn id="32" dur="500" fill="hold"/>
                                        <p:tgtEl>
                                          <p:spTgt spid="84995">
                                            <p:txEl>
                                              <p:pRg st="3" end="3"/>
                                            </p:txEl>
                                          </p:spTgt>
                                        </p:tgtEl>
                                        <p:attrNameLst>
                                          <p:attrName>ppt_y</p:attrName>
                                        </p:attrNameLst>
                                      </p:cBhvr>
                                      <p:tavLst>
                                        <p:tav tm="0">
                                          <p:val>
                                            <p:strVal val="#ppt_y"/>
                                          </p:val>
                                        </p:tav>
                                        <p:tav tm="100000">
                                          <p:val>
                                            <p:strVal val="#ppt_y"/>
                                          </p:val>
                                        </p:tav>
                                      </p:tavLst>
                                    </p:anim>
                                    <p:anim calcmode="lin" valueType="num">
                                      <p:cBhvr>
                                        <p:cTn id="33" dur="500" fill="hold"/>
                                        <p:tgtEl>
                                          <p:spTgt spid="84995">
                                            <p:txEl>
                                              <p:pRg st="3" end="3"/>
                                            </p:txEl>
                                          </p:spTgt>
                                        </p:tgtEl>
                                        <p:attrNameLst>
                                          <p:attrName>ppt_w</p:attrName>
                                        </p:attrNameLst>
                                      </p:cBhvr>
                                      <p:tavLst>
                                        <p:tav tm="0">
                                          <p:val>
                                            <p:fltVal val="0"/>
                                          </p:val>
                                        </p:tav>
                                        <p:tav tm="100000">
                                          <p:val>
                                            <p:strVal val="#ppt_w"/>
                                          </p:val>
                                        </p:tav>
                                      </p:tavLst>
                                    </p:anim>
                                    <p:anim calcmode="lin" valueType="num">
                                      <p:cBhvr>
                                        <p:cTn id="34" dur="500" fill="hold"/>
                                        <p:tgtEl>
                                          <p:spTgt spid="8499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84995">
                                            <p:txEl>
                                              <p:pRg st="4" end="4"/>
                                            </p:txEl>
                                          </p:spTgt>
                                        </p:tgtEl>
                                        <p:attrNameLst>
                                          <p:attrName>style.visibility</p:attrName>
                                        </p:attrNameLst>
                                      </p:cBhvr>
                                      <p:to>
                                        <p:strVal val="visible"/>
                                      </p:to>
                                    </p:set>
                                    <p:anim calcmode="lin" valueType="num">
                                      <p:cBhvr>
                                        <p:cTn id="39" dur="500" fill="hold"/>
                                        <p:tgtEl>
                                          <p:spTgt spid="84995">
                                            <p:txEl>
                                              <p:pRg st="4" end="4"/>
                                            </p:txEl>
                                          </p:spTgt>
                                        </p:tgtEl>
                                        <p:attrNameLst>
                                          <p:attrName>ppt_x</p:attrName>
                                        </p:attrNameLst>
                                      </p:cBhvr>
                                      <p:tavLst>
                                        <p:tav tm="0">
                                          <p:val>
                                            <p:strVal val="#ppt_x-#ppt_w/2"/>
                                          </p:val>
                                        </p:tav>
                                        <p:tav tm="100000">
                                          <p:val>
                                            <p:strVal val="#ppt_x"/>
                                          </p:val>
                                        </p:tav>
                                      </p:tavLst>
                                    </p:anim>
                                    <p:anim calcmode="lin" valueType="num">
                                      <p:cBhvr>
                                        <p:cTn id="40" dur="500" fill="hold"/>
                                        <p:tgtEl>
                                          <p:spTgt spid="84995">
                                            <p:txEl>
                                              <p:pRg st="4" end="4"/>
                                            </p:txEl>
                                          </p:spTgt>
                                        </p:tgtEl>
                                        <p:attrNameLst>
                                          <p:attrName>ppt_y</p:attrName>
                                        </p:attrNameLst>
                                      </p:cBhvr>
                                      <p:tavLst>
                                        <p:tav tm="0">
                                          <p:val>
                                            <p:strVal val="#ppt_y"/>
                                          </p:val>
                                        </p:tav>
                                        <p:tav tm="100000">
                                          <p:val>
                                            <p:strVal val="#ppt_y"/>
                                          </p:val>
                                        </p:tav>
                                      </p:tavLst>
                                    </p:anim>
                                    <p:anim calcmode="lin" valueType="num">
                                      <p:cBhvr>
                                        <p:cTn id="41" dur="500" fill="hold"/>
                                        <p:tgtEl>
                                          <p:spTgt spid="84995">
                                            <p:txEl>
                                              <p:pRg st="4" end="4"/>
                                            </p:txEl>
                                          </p:spTgt>
                                        </p:tgtEl>
                                        <p:attrNameLst>
                                          <p:attrName>ppt_w</p:attrName>
                                        </p:attrNameLst>
                                      </p:cBhvr>
                                      <p:tavLst>
                                        <p:tav tm="0">
                                          <p:val>
                                            <p:fltVal val="0"/>
                                          </p:val>
                                        </p:tav>
                                        <p:tav tm="100000">
                                          <p:val>
                                            <p:strVal val="#ppt_w"/>
                                          </p:val>
                                        </p:tav>
                                      </p:tavLst>
                                    </p:anim>
                                    <p:anim calcmode="lin" valueType="num">
                                      <p:cBhvr>
                                        <p:cTn id="42" dur="500" fill="hold"/>
                                        <p:tgtEl>
                                          <p:spTgt spid="8499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84995">
                                            <p:txEl>
                                              <p:pRg st="5" end="5"/>
                                            </p:txEl>
                                          </p:spTgt>
                                        </p:tgtEl>
                                        <p:attrNameLst>
                                          <p:attrName>style.visibility</p:attrName>
                                        </p:attrNameLst>
                                      </p:cBhvr>
                                      <p:to>
                                        <p:strVal val="visible"/>
                                      </p:to>
                                    </p:set>
                                    <p:anim calcmode="lin" valueType="num">
                                      <p:cBhvr>
                                        <p:cTn id="47" dur="500" fill="hold"/>
                                        <p:tgtEl>
                                          <p:spTgt spid="84995">
                                            <p:txEl>
                                              <p:pRg st="5" end="5"/>
                                            </p:txEl>
                                          </p:spTgt>
                                        </p:tgtEl>
                                        <p:attrNameLst>
                                          <p:attrName>ppt_x</p:attrName>
                                        </p:attrNameLst>
                                      </p:cBhvr>
                                      <p:tavLst>
                                        <p:tav tm="0">
                                          <p:val>
                                            <p:strVal val="#ppt_x-#ppt_w/2"/>
                                          </p:val>
                                        </p:tav>
                                        <p:tav tm="100000">
                                          <p:val>
                                            <p:strVal val="#ppt_x"/>
                                          </p:val>
                                        </p:tav>
                                      </p:tavLst>
                                    </p:anim>
                                    <p:anim calcmode="lin" valueType="num">
                                      <p:cBhvr>
                                        <p:cTn id="48" dur="500" fill="hold"/>
                                        <p:tgtEl>
                                          <p:spTgt spid="84995">
                                            <p:txEl>
                                              <p:pRg st="5" end="5"/>
                                            </p:txEl>
                                          </p:spTgt>
                                        </p:tgtEl>
                                        <p:attrNameLst>
                                          <p:attrName>ppt_y</p:attrName>
                                        </p:attrNameLst>
                                      </p:cBhvr>
                                      <p:tavLst>
                                        <p:tav tm="0">
                                          <p:val>
                                            <p:strVal val="#ppt_y"/>
                                          </p:val>
                                        </p:tav>
                                        <p:tav tm="100000">
                                          <p:val>
                                            <p:strVal val="#ppt_y"/>
                                          </p:val>
                                        </p:tav>
                                      </p:tavLst>
                                    </p:anim>
                                    <p:anim calcmode="lin" valueType="num">
                                      <p:cBhvr>
                                        <p:cTn id="49" dur="500" fill="hold"/>
                                        <p:tgtEl>
                                          <p:spTgt spid="84995">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8499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84995">
                                            <p:txEl>
                                              <p:pRg st="6" end="6"/>
                                            </p:txEl>
                                          </p:spTgt>
                                        </p:tgtEl>
                                        <p:attrNameLst>
                                          <p:attrName>style.visibility</p:attrName>
                                        </p:attrNameLst>
                                      </p:cBhvr>
                                      <p:to>
                                        <p:strVal val="visible"/>
                                      </p:to>
                                    </p:set>
                                    <p:anim calcmode="lin" valueType="num">
                                      <p:cBhvr>
                                        <p:cTn id="55" dur="500" fill="hold"/>
                                        <p:tgtEl>
                                          <p:spTgt spid="84995">
                                            <p:txEl>
                                              <p:pRg st="6" end="6"/>
                                            </p:txEl>
                                          </p:spTgt>
                                        </p:tgtEl>
                                        <p:attrNameLst>
                                          <p:attrName>ppt_x</p:attrName>
                                        </p:attrNameLst>
                                      </p:cBhvr>
                                      <p:tavLst>
                                        <p:tav tm="0">
                                          <p:val>
                                            <p:strVal val="#ppt_x-#ppt_w/2"/>
                                          </p:val>
                                        </p:tav>
                                        <p:tav tm="100000">
                                          <p:val>
                                            <p:strVal val="#ppt_x"/>
                                          </p:val>
                                        </p:tav>
                                      </p:tavLst>
                                    </p:anim>
                                    <p:anim calcmode="lin" valueType="num">
                                      <p:cBhvr>
                                        <p:cTn id="56" dur="500" fill="hold"/>
                                        <p:tgtEl>
                                          <p:spTgt spid="84995">
                                            <p:txEl>
                                              <p:pRg st="6" end="6"/>
                                            </p:txEl>
                                          </p:spTgt>
                                        </p:tgtEl>
                                        <p:attrNameLst>
                                          <p:attrName>ppt_y</p:attrName>
                                        </p:attrNameLst>
                                      </p:cBhvr>
                                      <p:tavLst>
                                        <p:tav tm="0">
                                          <p:val>
                                            <p:strVal val="#ppt_y"/>
                                          </p:val>
                                        </p:tav>
                                        <p:tav tm="100000">
                                          <p:val>
                                            <p:strVal val="#ppt_y"/>
                                          </p:val>
                                        </p:tav>
                                      </p:tavLst>
                                    </p:anim>
                                    <p:anim calcmode="lin" valueType="num">
                                      <p:cBhvr>
                                        <p:cTn id="57" dur="500" fill="hold"/>
                                        <p:tgtEl>
                                          <p:spTgt spid="84995">
                                            <p:txEl>
                                              <p:pRg st="6" end="6"/>
                                            </p:txEl>
                                          </p:spTgt>
                                        </p:tgtEl>
                                        <p:attrNameLst>
                                          <p:attrName>ppt_w</p:attrName>
                                        </p:attrNameLst>
                                      </p:cBhvr>
                                      <p:tavLst>
                                        <p:tav tm="0">
                                          <p:val>
                                            <p:fltVal val="0"/>
                                          </p:val>
                                        </p:tav>
                                        <p:tav tm="100000">
                                          <p:val>
                                            <p:strVal val="#ppt_w"/>
                                          </p:val>
                                        </p:tav>
                                      </p:tavLst>
                                    </p:anim>
                                    <p:anim calcmode="lin" valueType="num">
                                      <p:cBhvr>
                                        <p:cTn id="58" dur="500" fill="hold"/>
                                        <p:tgtEl>
                                          <p:spTgt spid="84995">
                                            <p:txEl>
                                              <p:pRg st="6" end="6"/>
                                            </p:txEl>
                                          </p:spTgt>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84995">
                                            <p:txEl>
                                              <p:pRg st="7" end="7"/>
                                            </p:txEl>
                                          </p:spTgt>
                                        </p:tgtEl>
                                        <p:attrNameLst>
                                          <p:attrName>style.visibility</p:attrName>
                                        </p:attrNameLst>
                                      </p:cBhvr>
                                      <p:to>
                                        <p:strVal val="visible"/>
                                      </p:to>
                                    </p:set>
                                    <p:anim calcmode="lin" valueType="num">
                                      <p:cBhvr>
                                        <p:cTn id="63" dur="500" fill="hold"/>
                                        <p:tgtEl>
                                          <p:spTgt spid="84995">
                                            <p:txEl>
                                              <p:pRg st="7" end="7"/>
                                            </p:txEl>
                                          </p:spTgt>
                                        </p:tgtEl>
                                        <p:attrNameLst>
                                          <p:attrName>ppt_x</p:attrName>
                                        </p:attrNameLst>
                                      </p:cBhvr>
                                      <p:tavLst>
                                        <p:tav tm="0">
                                          <p:val>
                                            <p:strVal val="#ppt_x-#ppt_w/2"/>
                                          </p:val>
                                        </p:tav>
                                        <p:tav tm="100000">
                                          <p:val>
                                            <p:strVal val="#ppt_x"/>
                                          </p:val>
                                        </p:tav>
                                      </p:tavLst>
                                    </p:anim>
                                    <p:anim calcmode="lin" valueType="num">
                                      <p:cBhvr>
                                        <p:cTn id="64" dur="500" fill="hold"/>
                                        <p:tgtEl>
                                          <p:spTgt spid="84995">
                                            <p:txEl>
                                              <p:pRg st="7" end="7"/>
                                            </p:txEl>
                                          </p:spTgt>
                                        </p:tgtEl>
                                        <p:attrNameLst>
                                          <p:attrName>ppt_y</p:attrName>
                                        </p:attrNameLst>
                                      </p:cBhvr>
                                      <p:tavLst>
                                        <p:tav tm="0">
                                          <p:val>
                                            <p:strVal val="#ppt_y"/>
                                          </p:val>
                                        </p:tav>
                                        <p:tav tm="100000">
                                          <p:val>
                                            <p:strVal val="#ppt_y"/>
                                          </p:val>
                                        </p:tav>
                                      </p:tavLst>
                                    </p:anim>
                                    <p:anim calcmode="lin" valueType="num">
                                      <p:cBhvr>
                                        <p:cTn id="65" dur="500" fill="hold"/>
                                        <p:tgtEl>
                                          <p:spTgt spid="84995">
                                            <p:txEl>
                                              <p:pRg st="7" end="7"/>
                                            </p:txEl>
                                          </p:spTgt>
                                        </p:tgtEl>
                                        <p:attrNameLst>
                                          <p:attrName>ppt_w</p:attrName>
                                        </p:attrNameLst>
                                      </p:cBhvr>
                                      <p:tavLst>
                                        <p:tav tm="0">
                                          <p:val>
                                            <p:fltVal val="0"/>
                                          </p:val>
                                        </p:tav>
                                        <p:tav tm="100000">
                                          <p:val>
                                            <p:strVal val="#ppt_w"/>
                                          </p:val>
                                        </p:tav>
                                      </p:tavLst>
                                    </p:anim>
                                    <p:anim calcmode="lin" valueType="num">
                                      <p:cBhvr>
                                        <p:cTn id="66" dur="500" fill="hold"/>
                                        <p:tgtEl>
                                          <p:spTgt spid="84995">
                                            <p:txEl>
                                              <p:pRg st="7" end="7"/>
                                            </p:txEl>
                                          </p:spTgt>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8" fill="hold" grpId="0" nodeType="clickEffect">
                                  <p:stCondLst>
                                    <p:cond delay="0"/>
                                  </p:stCondLst>
                                  <p:childTnLst>
                                    <p:set>
                                      <p:cBhvr>
                                        <p:cTn id="70" dur="1" fill="hold">
                                          <p:stCondLst>
                                            <p:cond delay="0"/>
                                          </p:stCondLst>
                                        </p:cTn>
                                        <p:tgtEl>
                                          <p:spTgt spid="84995">
                                            <p:txEl>
                                              <p:pRg st="8" end="8"/>
                                            </p:txEl>
                                          </p:spTgt>
                                        </p:tgtEl>
                                        <p:attrNameLst>
                                          <p:attrName>style.visibility</p:attrName>
                                        </p:attrNameLst>
                                      </p:cBhvr>
                                      <p:to>
                                        <p:strVal val="visible"/>
                                      </p:to>
                                    </p:set>
                                    <p:anim calcmode="lin" valueType="num">
                                      <p:cBhvr>
                                        <p:cTn id="71" dur="500" fill="hold"/>
                                        <p:tgtEl>
                                          <p:spTgt spid="84995">
                                            <p:txEl>
                                              <p:pRg st="8" end="8"/>
                                            </p:txEl>
                                          </p:spTgt>
                                        </p:tgtEl>
                                        <p:attrNameLst>
                                          <p:attrName>ppt_x</p:attrName>
                                        </p:attrNameLst>
                                      </p:cBhvr>
                                      <p:tavLst>
                                        <p:tav tm="0">
                                          <p:val>
                                            <p:strVal val="#ppt_x-#ppt_w/2"/>
                                          </p:val>
                                        </p:tav>
                                        <p:tav tm="100000">
                                          <p:val>
                                            <p:strVal val="#ppt_x"/>
                                          </p:val>
                                        </p:tav>
                                      </p:tavLst>
                                    </p:anim>
                                    <p:anim calcmode="lin" valueType="num">
                                      <p:cBhvr>
                                        <p:cTn id="72" dur="500" fill="hold"/>
                                        <p:tgtEl>
                                          <p:spTgt spid="84995">
                                            <p:txEl>
                                              <p:pRg st="8" end="8"/>
                                            </p:txEl>
                                          </p:spTgt>
                                        </p:tgtEl>
                                        <p:attrNameLst>
                                          <p:attrName>ppt_y</p:attrName>
                                        </p:attrNameLst>
                                      </p:cBhvr>
                                      <p:tavLst>
                                        <p:tav tm="0">
                                          <p:val>
                                            <p:strVal val="#ppt_y"/>
                                          </p:val>
                                        </p:tav>
                                        <p:tav tm="100000">
                                          <p:val>
                                            <p:strVal val="#ppt_y"/>
                                          </p:val>
                                        </p:tav>
                                      </p:tavLst>
                                    </p:anim>
                                    <p:anim calcmode="lin" valueType="num">
                                      <p:cBhvr>
                                        <p:cTn id="73" dur="500" fill="hold"/>
                                        <p:tgtEl>
                                          <p:spTgt spid="84995">
                                            <p:txEl>
                                              <p:pRg st="8" end="8"/>
                                            </p:txEl>
                                          </p:spTgt>
                                        </p:tgtEl>
                                        <p:attrNameLst>
                                          <p:attrName>ppt_w</p:attrName>
                                        </p:attrNameLst>
                                      </p:cBhvr>
                                      <p:tavLst>
                                        <p:tav tm="0">
                                          <p:val>
                                            <p:fltVal val="0"/>
                                          </p:val>
                                        </p:tav>
                                        <p:tav tm="100000">
                                          <p:val>
                                            <p:strVal val="#ppt_w"/>
                                          </p:val>
                                        </p:tav>
                                      </p:tavLst>
                                    </p:anim>
                                    <p:anim calcmode="lin" valueType="num">
                                      <p:cBhvr>
                                        <p:cTn id="74" dur="500" fill="hold"/>
                                        <p:tgtEl>
                                          <p:spTgt spid="84995">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228600"/>
            <a:ext cx="8229600" cy="606425"/>
          </a:xfrm>
        </p:spPr>
        <p:txBody>
          <a:bodyPr/>
          <a:lstStyle/>
          <a:p>
            <a:pPr eaLnBrk="1" hangingPunct="1"/>
            <a:r>
              <a:rPr lang="en-US" altLang="en-US" smtClean="0"/>
              <a:t>Partitioned Views</a:t>
            </a:r>
          </a:p>
        </p:txBody>
      </p:sp>
      <p:sp>
        <p:nvSpPr>
          <p:cNvPr id="86019" name="Rectangle 3"/>
          <p:cNvSpPr>
            <a:spLocks noGrp="1" noChangeArrowheads="1"/>
          </p:cNvSpPr>
          <p:nvPr>
            <p:ph type="body" idx="1"/>
          </p:nvPr>
        </p:nvSpPr>
        <p:spPr>
          <a:xfrm>
            <a:off x="609600" y="1752600"/>
            <a:ext cx="8077200" cy="5105400"/>
          </a:xfrm>
        </p:spPr>
        <p:txBody>
          <a:bodyPr/>
          <a:lstStyle/>
          <a:p>
            <a:pPr marL="0" indent="0" algn="just" eaLnBrk="1" hangingPunct="1">
              <a:spcBef>
                <a:spcPct val="50000"/>
              </a:spcBef>
              <a:buClr>
                <a:schemeClr val="hlink"/>
              </a:buClr>
              <a:buFont typeface="Wingdings" panose="05000000000000000000" pitchFamily="2" charset="2"/>
              <a:buNone/>
            </a:pPr>
            <a:r>
              <a:rPr lang="en-US" altLang="en-US" b="1" smtClean="0">
                <a:solidFill>
                  <a:schemeClr val="accent1"/>
                </a:solidFill>
                <a:cs typeface="Times New Roman" panose="02020603050405020304" pitchFamily="18" charset="0"/>
              </a:rPr>
              <a:t>Create Table KH_NAM</a:t>
            </a:r>
          </a:p>
          <a:p>
            <a:pPr marL="0" indent="0" algn="just" eaLnBrk="1" hangingPunct="1">
              <a:spcBef>
                <a:spcPct val="50000"/>
              </a:spcBef>
              <a:buClr>
                <a:schemeClr val="hlink"/>
              </a:buClr>
              <a:buFont typeface="Wingdings" panose="05000000000000000000" pitchFamily="2" charset="2"/>
              <a:buNone/>
            </a:pPr>
            <a:r>
              <a:rPr lang="en-US" altLang="en-US" b="1" smtClean="0">
                <a:solidFill>
                  <a:schemeClr val="accent1"/>
                </a:solidFill>
                <a:cs typeface="Times New Roman" panose="02020603050405020304" pitchFamily="18" charset="0"/>
              </a:rPr>
              <a:t>        (Makh int, TenKh Nchar(30),</a:t>
            </a:r>
          </a:p>
          <a:p>
            <a:pPr marL="0" indent="0" eaLnBrk="1" hangingPunct="1">
              <a:spcBef>
                <a:spcPct val="50000"/>
              </a:spcBef>
              <a:buClr>
                <a:schemeClr val="hlink"/>
              </a:buClr>
              <a:buFont typeface="Wingdings" panose="05000000000000000000" pitchFamily="2" charset="2"/>
              <a:buNone/>
            </a:pPr>
            <a:r>
              <a:rPr lang="en-US" altLang="en-US" b="1" smtClean="0">
                <a:solidFill>
                  <a:schemeClr val="accent1"/>
                </a:solidFill>
                <a:cs typeface="Times New Roman" panose="02020603050405020304" pitchFamily="18" charset="0"/>
              </a:rPr>
              <a:t>         Khuvuc Nvarchar(30) NOT NULL CHECK 		(Khuvuc='Nam bo'),</a:t>
            </a:r>
          </a:p>
          <a:p>
            <a:pPr marL="0" indent="0" algn="just" eaLnBrk="1" hangingPunct="1">
              <a:spcBef>
                <a:spcPct val="50000"/>
              </a:spcBef>
              <a:buClr>
                <a:schemeClr val="hlink"/>
              </a:buClr>
              <a:buFont typeface="Wingdings" panose="05000000000000000000" pitchFamily="2" charset="2"/>
              <a:buNone/>
            </a:pPr>
            <a:r>
              <a:rPr lang="en-US" altLang="en-US" b="1" smtClean="0">
                <a:solidFill>
                  <a:schemeClr val="accent1"/>
                </a:solidFill>
                <a:cs typeface="Times New Roman" panose="02020603050405020304" pitchFamily="18" charset="0"/>
              </a:rPr>
              <a:t>         PRIMARY KEY (Makh, Khuvuc)</a:t>
            </a:r>
          </a:p>
          <a:p>
            <a:pPr marL="0" indent="0" eaLnBrk="1" hangingPunct="1">
              <a:spcBef>
                <a:spcPct val="50000"/>
              </a:spcBef>
              <a:buClr>
                <a:schemeClr val="hlink"/>
              </a:buClr>
              <a:buFont typeface="Wingdings" panose="05000000000000000000" pitchFamily="2" charset="2"/>
              <a:buNone/>
            </a:pPr>
            <a:r>
              <a:rPr lang="en-US" altLang="en-US" b="1" smtClean="0">
                <a:solidFill>
                  <a:schemeClr val="accent1"/>
                </a:solidFill>
                <a:cs typeface="Times New Roman" panose="02020603050405020304" pitchFamily="18" charset="0"/>
              </a:rPr>
              <a:t>	) </a:t>
            </a:r>
          </a:p>
        </p:txBody>
      </p:sp>
      <p:sp>
        <p:nvSpPr>
          <p:cNvPr id="41988" name="Rectangle 4"/>
          <p:cNvSpPr>
            <a:spLocks noChangeArrowheads="1"/>
          </p:cNvSpPr>
          <p:nvPr/>
        </p:nvSpPr>
        <p:spPr bwMode="auto">
          <a:xfrm>
            <a:off x="2890838" y="2471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86019">
                                            <p:txEl>
                                              <p:pRg st="3" end="3"/>
                                            </p:txEl>
                                          </p:spTgt>
                                        </p:tgtEl>
                                        <p:attrNameLst>
                                          <p:attrName>style.visibility</p:attrName>
                                        </p:attrNameLst>
                                      </p:cBhvr>
                                      <p:to>
                                        <p:strVal val="visible"/>
                                      </p:to>
                                    </p:set>
                                    <p:anim calcmode="lin" valueType="num">
                                      <p:cBhvr additive="base">
                                        <p:cTn id="25" dur="500" fill="hold"/>
                                        <p:tgtEl>
                                          <p:spTgt spid="8601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60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86019">
                                            <p:txEl>
                                              <p:pRg st="4" end="4"/>
                                            </p:txEl>
                                          </p:spTgt>
                                        </p:tgtEl>
                                        <p:attrNameLst>
                                          <p:attrName>style.visibility</p:attrName>
                                        </p:attrNameLst>
                                      </p:cBhvr>
                                      <p:to>
                                        <p:strVal val="visible"/>
                                      </p:to>
                                    </p:set>
                                    <p:anim calcmode="lin" valueType="num">
                                      <p:cBhvr additive="base">
                                        <p:cTn id="31" dur="500" fill="hold"/>
                                        <p:tgtEl>
                                          <p:spTgt spid="8601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0"/>
            <a:ext cx="8229600" cy="606425"/>
          </a:xfrm>
        </p:spPr>
        <p:txBody>
          <a:bodyPr/>
          <a:lstStyle/>
          <a:p>
            <a:pPr eaLnBrk="1" hangingPunct="1"/>
            <a:r>
              <a:rPr lang="en-US" altLang="en-US" smtClean="0"/>
              <a:t>Partitioned Views</a:t>
            </a:r>
          </a:p>
        </p:txBody>
      </p:sp>
      <p:sp>
        <p:nvSpPr>
          <p:cNvPr id="87043" name="Rectangle 3"/>
          <p:cNvSpPr>
            <a:spLocks noGrp="1" noChangeArrowheads="1"/>
          </p:cNvSpPr>
          <p:nvPr>
            <p:ph type="body" idx="1"/>
          </p:nvPr>
        </p:nvSpPr>
        <p:spPr>
          <a:xfrm>
            <a:off x="685800" y="1219200"/>
            <a:ext cx="7331075" cy="5105400"/>
          </a:xfrm>
        </p:spPr>
        <p:txBody>
          <a:bodyPr/>
          <a:lstStyle/>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Create View Khachhang</a:t>
            </a:r>
          </a:p>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AS</a:t>
            </a:r>
          </a:p>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Select * From KH_BAC</a:t>
            </a:r>
          </a:p>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UNION ALL</a:t>
            </a:r>
          </a:p>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Select * From KH_TRUNG</a:t>
            </a:r>
          </a:p>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UNION ALL</a:t>
            </a:r>
          </a:p>
          <a:p>
            <a:pPr marL="0" indent="0" algn="just" eaLnBrk="1" hangingPunct="1">
              <a:lnSpc>
                <a:spcPct val="70000"/>
              </a:lnSpc>
              <a:spcBef>
                <a:spcPct val="3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Select * From KH_NAM</a:t>
            </a:r>
          </a:p>
          <a:p>
            <a:pPr marL="0" indent="0" eaLnBrk="1" hangingPunct="1">
              <a:spcBef>
                <a:spcPct val="50000"/>
              </a:spcBef>
              <a:buClr>
                <a:schemeClr val="hlink"/>
              </a:buClr>
              <a:buFont typeface="Wingdings" panose="05000000000000000000" pitchFamily="2" charset="2"/>
              <a:buNone/>
            </a:pPr>
            <a:endParaRPr lang="en-US" altLang="en-US" sz="2400" smtClean="0">
              <a:solidFill>
                <a:schemeClr val="accent1"/>
              </a:solidFill>
              <a:cs typeface="Times New Roman" panose="02020603050405020304" pitchFamily="18" charset="0"/>
            </a:endParaRPr>
          </a:p>
          <a:p>
            <a:pPr marL="0" indent="0" eaLnBrk="1" hangingPunct="1">
              <a:spcBef>
                <a:spcPct val="5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INSERT Khachhang VALUES (1, </a:t>
            </a:r>
            <a:r>
              <a:rPr lang="en-US" altLang="en-US" sz="2400" smtClean="0">
                <a:solidFill>
                  <a:schemeClr val="accent1"/>
                </a:solidFill>
                <a:latin typeface="Arial Narrow" panose="020B0606020202030204" pitchFamily="34" charset="0"/>
                <a:cs typeface="Times New Roman" panose="02020603050405020304" pitchFamily="18" charset="0"/>
              </a:rPr>
              <a:t>‘</a:t>
            </a:r>
            <a:r>
              <a:rPr lang="en-US" altLang="en-US" sz="2400" smtClean="0">
                <a:solidFill>
                  <a:schemeClr val="accent1"/>
                </a:solidFill>
                <a:cs typeface="Times New Roman" panose="02020603050405020304" pitchFamily="18" charset="0"/>
              </a:rPr>
              <a:t>CDCN4</a:t>
            </a:r>
            <a:r>
              <a:rPr lang="en-US" altLang="en-US" sz="2400" smtClean="0">
                <a:solidFill>
                  <a:schemeClr val="accent1"/>
                </a:solidFill>
                <a:latin typeface="Arial Narrow" panose="020B0606020202030204" pitchFamily="34" charset="0"/>
                <a:cs typeface="Times New Roman" panose="02020603050405020304" pitchFamily="18" charset="0"/>
              </a:rPr>
              <a:t>’</a:t>
            </a:r>
            <a:r>
              <a:rPr lang="en-US" altLang="en-US" sz="2400" smtClean="0">
                <a:solidFill>
                  <a:schemeClr val="accent1"/>
                </a:solidFill>
                <a:cs typeface="Times New Roman" panose="02020603050405020304" pitchFamily="18" charset="0"/>
              </a:rPr>
              <a:t>,</a:t>
            </a:r>
            <a:r>
              <a:rPr lang="en-US" altLang="en-US" sz="2400" smtClean="0">
                <a:solidFill>
                  <a:schemeClr val="accent1"/>
                </a:solidFill>
                <a:latin typeface="Arial Narrow" panose="020B0606020202030204" pitchFamily="34" charset="0"/>
                <a:cs typeface="Times New Roman" panose="02020603050405020304" pitchFamily="18" charset="0"/>
              </a:rPr>
              <a:t>’</a:t>
            </a:r>
            <a:r>
              <a:rPr lang="en-US" altLang="en-US" sz="2400" smtClean="0">
                <a:solidFill>
                  <a:schemeClr val="accent1"/>
                </a:solidFill>
                <a:cs typeface="Times New Roman" panose="02020603050405020304" pitchFamily="18" charset="0"/>
              </a:rPr>
              <a:t>Nam Bo</a:t>
            </a:r>
            <a:r>
              <a:rPr lang="en-US" altLang="en-US" sz="2400" smtClean="0">
                <a:solidFill>
                  <a:schemeClr val="accent1"/>
                </a:solidFill>
                <a:latin typeface="Arial Narrow" panose="020B0606020202030204" pitchFamily="34" charset="0"/>
                <a:cs typeface="Times New Roman" panose="02020603050405020304" pitchFamily="18" charset="0"/>
              </a:rPr>
              <a:t>’</a:t>
            </a:r>
            <a:r>
              <a:rPr lang="en-US" altLang="en-US" sz="2400" smtClean="0">
                <a:solidFill>
                  <a:schemeClr val="accent1"/>
                </a:solidFill>
                <a:cs typeface="Times New Roman" panose="02020603050405020304" pitchFamily="18" charset="0"/>
              </a:rPr>
              <a:t>)</a:t>
            </a:r>
          </a:p>
          <a:p>
            <a:pPr marL="0" indent="0" eaLnBrk="1" hangingPunct="1">
              <a:spcBef>
                <a:spcPct val="50000"/>
              </a:spcBef>
              <a:buClr>
                <a:schemeClr val="hlink"/>
              </a:buClr>
              <a:buFont typeface="Wingdings" panose="05000000000000000000" pitchFamily="2" charset="2"/>
              <a:buNone/>
            </a:pPr>
            <a:endParaRPr lang="en-US" altLang="en-US" sz="2400" smtClean="0">
              <a:solidFill>
                <a:schemeClr val="accent1"/>
              </a:solidFill>
              <a:cs typeface="Times New Roman" panose="02020603050405020304" pitchFamily="18" charset="0"/>
            </a:endParaRPr>
          </a:p>
          <a:p>
            <a:pPr marL="0" indent="0" eaLnBrk="1" hangingPunct="1">
              <a:spcBef>
                <a:spcPct val="5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SELECT * FROM  KH_Nam</a:t>
            </a:r>
          </a:p>
          <a:p>
            <a:pPr marL="0" indent="0" algn="just" eaLnBrk="1" hangingPunct="1">
              <a:lnSpc>
                <a:spcPct val="70000"/>
              </a:lnSpc>
              <a:spcBef>
                <a:spcPct val="30000"/>
              </a:spcBef>
              <a:buClr>
                <a:schemeClr val="hlink"/>
              </a:buClr>
              <a:buFont typeface="Wingdings" panose="05000000000000000000" pitchFamily="2" charset="2"/>
              <a:buNone/>
            </a:pPr>
            <a:endParaRPr lang="en-US" altLang="en-US" sz="2400" smtClean="0">
              <a:solidFill>
                <a:schemeClr val="accent1"/>
              </a:solidFill>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randombar(horizontal)">
                                      <p:cBhvr>
                                        <p:cTn id="7" dur="500"/>
                                        <p:tgtEl>
                                          <p:spTgt spid="87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randombar(horizontal)">
                                      <p:cBhvr>
                                        <p:cTn id="12" dur="500"/>
                                        <p:tgtEl>
                                          <p:spTgt spid="87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randombar(horizontal)">
                                      <p:cBhvr>
                                        <p:cTn id="17" dur="500"/>
                                        <p:tgtEl>
                                          <p:spTgt spid="87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randombar(horizontal)">
                                      <p:cBhvr>
                                        <p:cTn id="22" dur="500"/>
                                        <p:tgtEl>
                                          <p:spTgt spid="87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randombar(horizontal)">
                                      <p:cBhvr>
                                        <p:cTn id="27" dur="500"/>
                                        <p:tgtEl>
                                          <p:spTgt spid="87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87043">
                                            <p:txEl>
                                              <p:pRg st="5" end="5"/>
                                            </p:txEl>
                                          </p:spTgt>
                                        </p:tgtEl>
                                        <p:attrNameLst>
                                          <p:attrName>style.visibility</p:attrName>
                                        </p:attrNameLst>
                                      </p:cBhvr>
                                      <p:to>
                                        <p:strVal val="visible"/>
                                      </p:to>
                                    </p:set>
                                    <p:animEffect transition="in" filter="randombar(horizontal)">
                                      <p:cBhvr>
                                        <p:cTn id="32" dur="500"/>
                                        <p:tgtEl>
                                          <p:spTgt spid="87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87043">
                                            <p:txEl>
                                              <p:pRg st="6" end="6"/>
                                            </p:txEl>
                                          </p:spTgt>
                                        </p:tgtEl>
                                        <p:attrNameLst>
                                          <p:attrName>style.visibility</p:attrName>
                                        </p:attrNameLst>
                                      </p:cBhvr>
                                      <p:to>
                                        <p:strVal val="visible"/>
                                      </p:to>
                                    </p:set>
                                    <p:animEffect transition="in" filter="randombar(horizontal)">
                                      <p:cBhvr>
                                        <p:cTn id="37" dur="500"/>
                                        <p:tgtEl>
                                          <p:spTgt spid="87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87043">
                                            <p:txEl>
                                              <p:pRg st="8" end="8"/>
                                            </p:txEl>
                                          </p:spTgt>
                                        </p:tgtEl>
                                        <p:attrNameLst>
                                          <p:attrName>style.visibility</p:attrName>
                                        </p:attrNameLst>
                                      </p:cBhvr>
                                      <p:to>
                                        <p:strVal val="visible"/>
                                      </p:to>
                                    </p:set>
                                    <p:animEffect transition="in" filter="randombar(horizontal)">
                                      <p:cBhvr>
                                        <p:cTn id="42" dur="500"/>
                                        <p:tgtEl>
                                          <p:spTgt spid="87043">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87043">
                                            <p:txEl>
                                              <p:pRg st="10" end="10"/>
                                            </p:txEl>
                                          </p:spTgt>
                                        </p:tgtEl>
                                        <p:attrNameLst>
                                          <p:attrName>style.visibility</p:attrName>
                                        </p:attrNameLst>
                                      </p:cBhvr>
                                      <p:to>
                                        <p:strVal val="visible"/>
                                      </p:to>
                                    </p:set>
                                    <p:animEffect transition="in" filter="randombar(horizontal)">
                                      <p:cBhvr>
                                        <p:cTn id="47" dur="500"/>
                                        <p:tgtEl>
                                          <p:spTgt spid="8704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09600" y="152400"/>
            <a:ext cx="8229600" cy="606425"/>
          </a:xfrm>
        </p:spPr>
        <p:txBody>
          <a:bodyPr/>
          <a:lstStyle/>
          <a:p>
            <a:pPr eaLnBrk="1" hangingPunct="1"/>
            <a:r>
              <a:rPr lang="en-US" altLang="en-US" sz="2800" smtClean="0"/>
              <a:t>Hiệu chỉnh dữ liệu </a:t>
            </a:r>
            <a:br>
              <a:rPr lang="en-US" altLang="en-US" sz="2800" smtClean="0"/>
            </a:br>
            <a:r>
              <a:rPr lang="en-US" altLang="en-US" sz="2800" smtClean="0"/>
              <a:t>thông qua Partitioned Views</a:t>
            </a:r>
          </a:p>
        </p:txBody>
      </p:sp>
      <p:sp>
        <p:nvSpPr>
          <p:cNvPr id="88067" name="Rectangle 3"/>
          <p:cNvSpPr>
            <a:spLocks noGrp="1" noChangeArrowheads="1"/>
          </p:cNvSpPr>
          <p:nvPr>
            <p:ph type="body" idx="1"/>
          </p:nvPr>
        </p:nvSpPr>
        <p:spPr>
          <a:xfrm>
            <a:off x="304800" y="1143000"/>
            <a:ext cx="8534400" cy="5105400"/>
          </a:xfrm>
        </p:spPr>
        <p:txBody>
          <a:bodyPr/>
          <a:lstStyle/>
          <a:p>
            <a:pPr marL="457200" lvl="1" indent="-342900" algn="just" eaLnBrk="1" hangingPunct="1">
              <a:spcBef>
                <a:spcPct val="50000"/>
              </a:spcBef>
              <a:buClr>
                <a:schemeClr val="accent1"/>
              </a:buClr>
            </a:pPr>
            <a:r>
              <a:rPr lang="en-US" altLang="en-US" sz="2400" smtClean="0">
                <a:solidFill>
                  <a:srgbClr val="000000"/>
                </a:solidFill>
                <a:cs typeface="Times New Roman" panose="02020603050405020304" pitchFamily="18" charset="0"/>
              </a:rPr>
              <a:t>Tất cả c</a:t>
            </a:r>
            <a:r>
              <a:rPr lang="en-US" altLang="en-US" sz="2400" smtClean="0">
                <a:solidFill>
                  <a:srgbClr val="000000"/>
                </a:solidFill>
                <a:latin typeface="Times New Roman" panose="02020603050405020304" pitchFamily="18" charset="0"/>
                <a:cs typeface="Times New Roman" panose="02020603050405020304" pitchFamily="18" charset="0"/>
              </a:rPr>
              <a:t>á</a:t>
            </a:r>
            <a:r>
              <a:rPr lang="en-US" altLang="en-US" sz="2400" smtClean="0">
                <a:solidFill>
                  <a:srgbClr val="000000"/>
                </a:solidFill>
                <a:cs typeface="Times New Roman" panose="02020603050405020304" pitchFamily="18" charset="0"/>
              </a:rPr>
              <a:t>c cột phải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gi</a:t>
            </a:r>
            <a:r>
              <a:rPr lang="en-US" altLang="en-US" sz="2400" smtClean="0">
                <a:solidFill>
                  <a:srgbClr val="000000"/>
                </a:solidFill>
                <a:latin typeface="Times New Roman" panose="02020603050405020304" pitchFamily="18" charset="0"/>
                <a:cs typeface="Times New Roman" panose="02020603050405020304" pitchFamily="18" charset="0"/>
              </a:rPr>
              <a:t>á</a:t>
            </a:r>
            <a:r>
              <a:rPr lang="en-US" altLang="en-US" sz="2400" smtClean="0">
                <a:solidFill>
                  <a:srgbClr val="000000"/>
                </a:solidFill>
                <a:cs typeface="Times New Roman" panose="02020603050405020304" pitchFamily="18" charset="0"/>
              </a:rPr>
              <a:t> tị ngay cả cột chấp nhận Null v</a:t>
            </a:r>
            <a:r>
              <a:rPr lang="en-US" altLang="en-US" sz="2400" smtClean="0">
                <a:solidFill>
                  <a:srgbClr val="000000"/>
                </a:solidFill>
                <a:latin typeface="Times New Roman" panose="02020603050405020304" pitchFamily="18" charset="0"/>
                <a:cs typeface="Times New Roman" panose="02020603050405020304" pitchFamily="18" charset="0"/>
              </a:rPr>
              <a:t>à</a:t>
            </a:r>
            <a:r>
              <a:rPr lang="en-US" altLang="en-US" sz="2400" smtClean="0">
                <a:solidFill>
                  <a:srgbClr val="000000"/>
                </a:solidFill>
                <a:cs typeface="Times New Roman" panose="02020603050405020304" pitchFamily="18" charset="0"/>
              </a:rPr>
              <a:t> cột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gi</a:t>
            </a:r>
            <a:r>
              <a:rPr lang="en-US" altLang="en-US" sz="2400" smtClean="0">
                <a:solidFill>
                  <a:srgbClr val="000000"/>
                </a:solidFill>
                <a:latin typeface="Times New Roman" panose="02020603050405020304" pitchFamily="18" charset="0"/>
                <a:cs typeface="Times New Roman" panose="02020603050405020304" pitchFamily="18" charset="0"/>
              </a:rPr>
              <a:t>á</a:t>
            </a:r>
            <a:r>
              <a:rPr lang="en-US" altLang="en-US" sz="2400" smtClean="0">
                <a:solidFill>
                  <a:srgbClr val="000000"/>
                </a:solidFill>
                <a:cs typeface="Times New Roman" panose="02020603050405020304" pitchFamily="18" charset="0"/>
              </a:rPr>
              <a:t> trị Default.</a:t>
            </a:r>
          </a:p>
          <a:p>
            <a:pPr marL="457200" lvl="1" indent="-342900" algn="just" eaLnBrk="1" hangingPunct="1">
              <a:spcBef>
                <a:spcPct val="50000"/>
              </a:spcBef>
              <a:buClr>
                <a:schemeClr val="accent1"/>
              </a:buClr>
            </a:pPr>
            <a:r>
              <a:rPr lang="en-US" altLang="en-US" sz="2400" smtClean="0">
                <a:solidFill>
                  <a:srgbClr val="000000"/>
                </a:solidFill>
                <a:cs typeface="Times New Roman" panose="02020603050405020304" pitchFamily="18" charset="0"/>
              </a:rPr>
              <a:t>Từ kh</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a Default không được sử dụng trong câu lệnh Insert, Update.</a:t>
            </a:r>
          </a:p>
          <a:p>
            <a:pPr marL="457200" lvl="1" indent="-342900" algn="just" eaLnBrk="1" hangingPunct="1">
              <a:spcBef>
                <a:spcPct val="50000"/>
              </a:spcBef>
              <a:buClr>
                <a:schemeClr val="accent1"/>
              </a:buClr>
            </a:pPr>
            <a:r>
              <a:rPr lang="en-US" altLang="en-US" sz="2400" smtClean="0">
                <a:solidFill>
                  <a:srgbClr val="000000"/>
                </a:solidFill>
                <a:cs typeface="Times New Roman" panose="02020603050405020304" pitchFamily="18" charset="0"/>
              </a:rPr>
              <a:t>Phải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gi</a:t>
            </a:r>
            <a:r>
              <a:rPr lang="en-US" altLang="en-US" sz="2400" smtClean="0">
                <a:solidFill>
                  <a:srgbClr val="000000"/>
                </a:solidFill>
                <a:latin typeface="Times New Roman" panose="02020603050405020304" pitchFamily="18" charset="0"/>
                <a:cs typeface="Times New Roman" panose="02020603050405020304" pitchFamily="18" charset="0"/>
              </a:rPr>
              <a:t>á</a:t>
            </a:r>
            <a:r>
              <a:rPr lang="en-US" altLang="en-US" sz="2400" smtClean="0">
                <a:solidFill>
                  <a:srgbClr val="000000"/>
                </a:solidFill>
                <a:cs typeface="Times New Roman" panose="02020603050405020304" pitchFamily="18" charset="0"/>
              </a:rPr>
              <a:t> trị đ</a:t>
            </a:r>
            <a:r>
              <a:rPr lang="en-US" altLang="en-US" sz="2400" smtClean="0">
                <a:solidFill>
                  <a:srgbClr val="000000"/>
                </a:solidFill>
                <a:latin typeface="Times New Roman" panose="02020603050405020304" pitchFamily="18" charset="0"/>
                <a:cs typeface="Times New Roman" panose="02020603050405020304" pitchFamily="18" charset="0"/>
              </a:rPr>
              <a:t>ú</a:t>
            </a:r>
            <a:r>
              <a:rPr lang="en-US" altLang="en-US" sz="2400" smtClean="0">
                <a:solidFill>
                  <a:srgbClr val="000000"/>
                </a:solidFill>
                <a:cs typeface="Times New Roman" panose="02020603050405020304" pitchFamily="18" charset="0"/>
              </a:rPr>
              <a:t>ng của cột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r</a:t>
            </a:r>
            <a:r>
              <a:rPr lang="en-US" altLang="en-US" sz="2400" smtClean="0">
                <a:solidFill>
                  <a:srgbClr val="000000"/>
                </a:solidFill>
                <a:latin typeface="Times New Roman" panose="02020603050405020304" pitchFamily="18" charset="0"/>
                <a:cs typeface="Times New Roman" panose="02020603050405020304" pitchFamily="18" charset="0"/>
              </a:rPr>
              <a:t>à</a:t>
            </a:r>
            <a:r>
              <a:rPr lang="en-US" altLang="en-US" sz="2400" smtClean="0">
                <a:solidFill>
                  <a:srgbClr val="000000"/>
                </a:solidFill>
                <a:cs typeface="Times New Roman" panose="02020603050405020304" pitchFamily="18" charset="0"/>
              </a:rPr>
              <a:t>ng buộc CHECK.</a:t>
            </a:r>
          </a:p>
          <a:p>
            <a:pPr marL="457200" lvl="1" indent="-342900" algn="just" eaLnBrk="1" hangingPunct="1">
              <a:spcBef>
                <a:spcPct val="50000"/>
              </a:spcBef>
              <a:buClr>
                <a:schemeClr val="accent1"/>
              </a:buClr>
            </a:pPr>
            <a:r>
              <a:rPr lang="en-US" altLang="en-US" sz="2400" smtClean="0">
                <a:solidFill>
                  <a:srgbClr val="000000"/>
                </a:solidFill>
                <a:cs typeface="Times New Roman" panose="02020603050405020304" pitchFamily="18" charset="0"/>
              </a:rPr>
              <a:t>Câu lệnh INSERT không cho ph</a:t>
            </a:r>
            <a:r>
              <a:rPr lang="en-US" altLang="en-US" sz="2400" smtClean="0">
                <a:solidFill>
                  <a:srgbClr val="000000"/>
                </a:solidFill>
                <a:latin typeface="Times New Roman" panose="02020603050405020304" pitchFamily="18" charset="0"/>
                <a:cs typeface="Times New Roman" panose="02020603050405020304" pitchFamily="18" charset="0"/>
              </a:rPr>
              <a:t>é</a:t>
            </a:r>
            <a:r>
              <a:rPr lang="en-US" altLang="en-US" sz="2400" smtClean="0">
                <a:solidFill>
                  <a:srgbClr val="000000"/>
                </a:solidFill>
                <a:cs typeface="Times New Roman" panose="02020603050405020304" pitchFamily="18" charset="0"/>
              </a:rPr>
              <a:t>p nếu bảng th</a:t>
            </a:r>
            <a:r>
              <a:rPr lang="en-US" altLang="en-US" sz="2400" smtClean="0">
                <a:solidFill>
                  <a:srgbClr val="000000"/>
                </a:solidFill>
                <a:latin typeface="Times New Roman" panose="02020603050405020304" pitchFamily="18" charset="0"/>
                <a:cs typeface="Times New Roman" panose="02020603050405020304" pitchFamily="18" charset="0"/>
              </a:rPr>
              <a:t>à</a:t>
            </a:r>
            <a:r>
              <a:rPr lang="en-US" altLang="en-US" sz="2400" smtClean="0">
                <a:solidFill>
                  <a:srgbClr val="000000"/>
                </a:solidFill>
                <a:cs typeface="Times New Roman" panose="02020603050405020304" pitchFamily="18" charset="0"/>
              </a:rPr>
              <a:t>nh viên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cột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thuộc t</a:t>
            </a:r>
            <a:r>
              <a:rPr lang="en-US" altLang="en-US" sz="2400" smtClean="0">
                <a:solidFill>
                  <a:srgbClr val="000000"/>
                </a:solidFill>
                <a:latin typeface="Times New Roman" panose="02020603050405020304" pitchFamily="18" charset="0"/>
                <a:cs typeface="Times New Roman" panose="02020603050405020304" pitchFamily="18" charset="0"/>
              </a:rPr>
              <a:t>í</a:t>
            </a:r>
            <a:r>
              <a:rPr lang="en-US" altLang="en-US" sz="2400" smtClean="0">
                <a:solidFill>
                  <a:srgbClr val="000000"/>
                </a:solidFill>
                <a:cs typeface="Times New Roman" panose="02020603050405020304" pitchFamily="18" charset="0"/>
              </a:rPr>
              <a:t>nh Identity, cột timestamp.</a:t>
            </a:r>
          </a:p>
          <a:p>
            <a:pPr marL="457200" lvl="1" indent="-342900" algn="just" eaLnBrk="1" hangingPunct="1">
              <a:spcBef>
                <a:spcPct val="50000"/>
              </a:spcBef>
              <a:buClr>
                <a:schemeClr val="accent1"/>
              </a:buClr>
            </a:pPr>
            <a:r>
              <a:rPr lang="en-US" altLang="en-US" sz="2400" smtClean="0">
                <a:solidFill>
                  <a:srgbClr val="000000"/>
                </a:solidFill>
                <a:cs typeface="Times New Roman" panose="02020603050405020304" pitchFamily="18" charset="0"/>
              </a:rPr>
              <a:t>Không Insert, Update hay Delete nếu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một kết self-join trong c</a:t>
            </a:r>
            <a:r>
              <a:rPr lang="en-US" altLang="en-US" sz="2400" smtClean="0">
                <a:solidFill>
                  <a:srgbClr val="000000"/>
                </a:solidFill>
                <a:latin typeface="Times New Roman" panose="02020603050405020304" pitchFamily="18" charset="0"/>
                <a:cs typeface="Times New Roman" panose="02020603050405020304" pitchFamily="18" charset="0"/>
              </a:rPr>
              <a:t>ù</a:t>
            </a:r>
            <a:r>
              <a:rPr lang="en-US" altLang="en-US" sz="2400" smtClean="0">
                <a:solidFill>
                  <a:srgbClr val="000000"/>
                </a:solidFill>
                <a:cs typeface="Times New Roman" panose="02020603050405020304" pitchFamily="18" charset="0"/>
              </a:rPr>
              <a:t>ng View hay bảng th</a:t>
            </a:r>
            <a:r>
              <a:rPr lang="en-US" altLang="en-US" sz="2400" smtClean="0">
                <a:solidFill>
                  <a:srgbClr val="000000"/>
                </a:solidFill>
                <a:latin typeface="Times New Roman" panose="02020603050405020304" pitchFamily="18" charset="0"/>
                <a:cs typeface="Times New Roman" panose="02020603050405020304" pitchFamily="18" charset="0"/>
              </a:rPr>
              <a:t>à</a:t>
            </a:r>
            <a:r>
              <a:rPr lang="en-US" altLang="en-US" sz="2400" smtClean="0">
                <a:solidFill>
                  <a:srgbClr val="000000"/>
                </a:solidFill>
                <a:cs typeface="Times New Roman" panose="02020603050405020304" pitchFamily="18" charset="0"/>
              </a:rPr>
              <a:t>nh viên.</a:t>
            </a:r>
          </a:p>
          <a:p>
            <a:pPr marL="457200" lvl="1" indent="-342900" algn="just" eaLnBrk="1" hangingPunct="1">
              <a:spcBef>
                <a:spcPct val="50000"/>
              </a:spcBef>
              <a:buClr>
                <a:schemeClr val="accent1"/>
              </a:buClr>
            </a:pPr>
            <a:r>
              <a:rPr lang="en-US" altLang="en-US" sz="2400" smtClean="0">
                <a:solidFill>
                  <a:srgbClr val="000000"/>
                </a:solidFill>
                <a:cs typeface="Times New Roman" panose="02020603050405020304" pitchFamily="18" charset="0"/>
              </a:rPr>
              <a:t>Khi d</a:t>
            </a:r>
            <a:r>
              <a:rPr lang="en-US" altLang="en-US" sz="2400" smtClean="0">
                <a:solidFill>
                  <a:srgbClr val="000000"/>
                </a:solidFill>
                <a:latin typeface="Times New Roman" panose="02020603050405020304" pitchFamily="18" charset="0"/>
                <a:cs typeface="Times New Roman" panose="02020603050405020304" pitchFamily="18" charset="0"/>
              </a:rPr>
              <a:t>ù</a:t>
            </a:r>
            <a:r>
              <a:rPr lang="en-US" altLang="en-US" sz="2400" smtClean="0">
                <a:solidFill>
                  <a:srgbClr val="000000"/>
                </a:solidFill>
                <a:cs typeface="Times New Roman" panose="02020603050405020304" pitchFamily="18" charset="0"/>
              </a:rPr>
              <a:t>ng lệnh Delete ta c</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 thể x</a:t>
            </a:r>
            <a:r>
              <a:rPr lang="en-US" altLang="en-US" sz="2400" smtClean="0">
                <a:solidFill>
                  <a:srgbClr val="000000"/>
                </a:solidFill>
                <a:latin typeface="Times New Roman" panose="02020603050405020304" pitchFamily="18" charset="0"/>
                <a:cs typeface="Times New Roman" panose="02020603050405020304" pitchFamily="18" charset="0"/>
              </a:rPr>
              <a:t>ó</a:t>
            </a:r>
            <a:r>
              <a:rPr lang="en-US" altLang="en-US" sz="2400" smtClean="0">
                <a:solidFill>
                  <a:srgbClr val="000000"/>
                </a:solidFill>
                <a:cs typeface="Times New Roman" panose="02020603050405020304" pitchFamily="18" charset="0"/>
              </a:rPr>
              <a:t>a c</a:t>
            </a:r>
            <a:r>
              <a:rPr lang="en-US" altLang="en-US" sz="2400" smtClean="0">
                <a:solidFill>
                  <a:srgbClr val="000000"/>
                </a:solidFill>
                <a:latin typeface="Times New Roman" panose="02020603050405020304" pitchFamily="18" charset="0"/>
                <a:cs typeface="Times New Roman" panose="02020603050405020304" pitchFamily="18" charset="0"/>
              </a:rPr>
              <a:t>á</a:t>
            </a:r>
            <a:r>
              <a:rPr lang="en-US" altLang="en-US" sz="2400" smtClean="0">
                <a:solidFill>
                  <a:srgbClr val="000000"/>
                </a:solidFill>
                <a:cs typeface="Times New Roman" panose="02020603050405020304" pitchFamily="18" charset="0"/>
              </a:rPr>
              <a:t>c mẩu tin trong bảng th</a:t>
            </a:r>
            <a:r>
              <a:rPr lang="en-US" altLang="en-US" sz="2400" smtClean="0">
                <a:solidFill>
                  <a:srgbClr val="000000"/>
                </a:solidFill>
                <a:latin typeface="Times New Roman" panose="02020603050405020304" pitchFamily="18" charset="0"/>
                <a:cs typeface="Times New Roman" panose="02020603050405020304" pitchFamily="18" charset="0"/>
              </a:rPr>
              <a:t>à</a:t>
            </a:r>
            <a:r>
              <a:rPr lang="en-US" altLang="en-US" sz="2400" smtClean="0">
                <a:solidFill>
                  <a:srgbClr val="000000"/>
                </a:solidFill>
                <a:cs typeface="Times New Roman" panose="02020603050405020304" pitchFamily="18" charset="0"/>
              </a:rPr>
              <a:t>nh viên thông qua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88067">
                                            <p:txEl>
                                              <p:pRg st="0" end="0"/>
                                            </p:txEl>
                                          </p:spTgt>
                                        </p:tgtEl>
                                        <p:attrNameLst>
                                          <p:attrName>ppt_y</p:attrName>
                                        </p:attrNameLst>
                                      </p:cBhvr>
                                      <p:tavLst>
                                        <p:tav tm="0">
                                          <p:val>
                                            <p:strVal val="#ppt_y-#ppt_h/2"/>
                                          </p:val>
                                        </p:tav>
                                        <p:tav tm="100000">
                                          <p:val>
                                            <p:strVal val="#ppt_y"/>
                                          </p:val>
                                        </p:tav>
                                      </p:tavLst>
                                    </p:anim>
                                    <p:anim calcmode="lin" valueType="num">
                                      <p:cBhvr>
                                        <p:cTn id="9" dur="500" fill="hold"/>
                                        <p:tgtEl>
                                          <p:spTgt spid="88067">
                                            <p:txEl>
                                              <p:pRg st="0" end="0"/>
                                            </p:txEl>
                                          </p:spTgt>
                                        </p:tgtEl>
                                        <p:attrNameLst>
                                          <p:attrName>ppt_w</p:attrName>
                                        </p:attrNameLst>
                                      </p:cBhvr>
                                      <p:tavLst>
                                        <p:tav tm="0">
                                          <p:val>
                                            <p:strVal val="#ppt_w"/>
                                          </p:val>
                                        </p:tav>
                                        <p:tav tm="100000">
                                          <p:val>
                                            <p:strVal val="#ppt_w"/>
                                          </p:val>
                                        </p:tav>
                                      </p:tavLst>
                                    </p:anim>
                                    <p:anim calcmode="lin" valueType="num">
                                      <p:cBhvr>
                                        <p:cTn id="10" dur="500" fill="hold"/>
                                        <p:tgtEl>
                                          <p:spTgt spid="88067">
                                            <p:txEl>
                                              <p:pRg st="0" end="0"/>
                                            </p:txEl>
                                          </p:spTgt>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88067">
                                            <p:txEl>
                                              <p:pRg st="1" end="1"/>
                                            </p:txEl>
                                          </p:spTgt>
                                        </p:tgtEl>
                                        <p:attrNameLst>
                                          <p:attrName>style.visibility</p:attrName>
                                        </p:attrNameLst>
                                      </p:cBhvr>
                                      <p:to>
                                        <p:strVal val="visible"/>
                                      </p:to>
                                    </p:set>
                                    <p:anim calcmode="lin" valueType="num">
                                      <p:cBhvr>
                                        <p:cTn id="13" dur="500" fill="hold"/>
                                        <p:tgtEl>
                                          <p:spTgt spid="88067">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88067">
                                            <p:txEl>
                                              <p:pRg st="1" end="1"/>
                                            </p:txEl>
                                          </p:spTgt>
                                        </p:tgtEl>
                                        <p:attrNameLst>
                                          <p:attrName>ppt_y</p:attrName>
                                        </p:attrNameLst>
                                      </p:cBhvr>
                                      <p:tavLst>
                                        <p:tav tm="0">
                                          <p:val>
                                            <p:strVal val="#ppt_y-#ppt_h/2"/>
                                          </p:val>
                                        </p:tav>
                                        <p:tav tm="100000">
                                          <p:val>
                                            <p:strVal val="#ppt_y"/>
                                          </p:val>
                                        </p:tav>
                                      </p:tavLst>
                                    </p:anim>
                                    <p:anim calcmode="lin" valueType="num">
                                      <p:cBhvr>
                                        <p:cTn id="15" dur="500" fill="hold"/>
                                        <p:tgtEl>
                                          <p:spTgt spid="88067">
                                            <p:txEl>
                                              <p:pRg st="1" end="1"/>
                                            </p:txEl>
                                          </p:spTgt>
                                        </p:tgtEl>
                                        <p:attrNameLst>
                                          <p:attrName>ppt_w</p:attrName>
                                        </p:attrNameLst>
                                      </p:cBhvr>
                                      <p:tavLst>
                                        <p:tav tm="0">
                                          <p:val>
                                            <p:strVal val="#ppt_w"/>
                                          </p:val>
                                        </p:tav>
                                        <p:tav tm="100000">
                                          <p:val>
                                            <p:strVal val="#ppt_w"/>
                                          </p:val>
                                        </p:tav>
                                      </p:tavLst>
                                    </p:anim>
                                    <p:anim calcmode="lin" valueType="num">
                                      <p:cBhvr>
                                        <p:cTn id="16" dur="500" fill="hold"/>
                                        <p:tgtEl>
                                          <p:spTgt spid="88067">
                                            <p:txEl>
                                              <p:pRg st="1" end="1"/>
                                            </p:txEl>
                                          </p:spTgt>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88067">
                                            <p:txEl>
                                              <p:pRg st="2" end="2"/>
                                            </p:txEl>
                                          </p:spTgt>
                                        </p:tgtEl>
                                        <p:attrNameLst>
                                          <p:attrName>style.visibility</p:attrName>
                                        </p:attrNameLst>
                                      </p:cBhvr>
                                      <p:to>
                                        <p:strVal val="visible"/>
                                      </p:to>
                                    </p:set>
                                    <p:anim calcmode="lin" valueType="num">
                                      <p:cBhvr>
                                        <p:cTn id="19" dur="500" fill="hold"/>
                                        <p:tgtEl>
                                          <p:spTgt spid="88067">
                                            <p:txEl>
                                              <p:pRg st="2" end="2"/>
                                            </p:txEl>
                                          </p:spTgt>
                                        </p:tgtEl>
                                        <p:attrNameLst>
                                          <p:attrName>ppt_x</p:attrName>
                                        </p:attrNameLst>
                                      </p:cBhvr>
                                      <p:tavLst>
                                        <p:tav tm="0">
                                          <p:val>
                                            <p:strVal val="#ppt_x"/>
                                          </p:val>
                                        </p:tav>
                                        <p:tav tm="100000">
                                          <p:val>
                                            <p:strVal val="#ppt_x"/>
                                          </p:val>
                                        </p:tav>
                                      </p:tavLst>
                                    </p:anim>
                                    <p:anim calcmode="lin" valueType="num">
                                      <p:cBhvr>
                                        <p:cTn id="20" dur="500" fill="hold"/>
                                        <p:tgtEl>
                                          <p:spTgt spid="88067">
                                            <p:txEl>
                                              <p:pRg st="2" end="2"/>
                                            </p:txEl>
                                          </p:spTgt>
                                        </p:tgtEl>
                                        <p:attrNameLst>
                                          <p:attrName>ppt_y</p:attrName>
                                        </p:attrNameLst>
                                      </p:cBhvr>
                                      <p:tavLst>
                                        <p:tav tm="0">
                                          <p:val>
                                            <p:strVal val="#ppt_y-#ppt_h/2"/>
                                          </p:val>
                                        </p:tav>
                                        <p:tav tm="100000">
                                          <p:val>
                                            <p:strVal val="#ppt_y"/>
                                          </p:val>
                                        </p:tav>
                                      </p:tavLst>
                                    </p:anim>
                                    <p:anim calcmode="lin" valueType="num">
                                      <p:cBhvr>
                                        <p:cTn id="21" dur="500" fill="hold"/>
                                        <p:tgtEl>
                                          <p:spTgt spid="88067">
                                            <p:txEl>
                                              <p:pRg st="2" end="2"/>
                                            </p:txEl>
                                          </p:spTgt>
                                        </p:tgtEl>
                                        <p:attrNameLst>
                                          <p:attrName>ppt_w</p:attrName>
                                        </p:attrNameLst>
                                      </p:cBhvr>
                                      <p:tavLst>
                                        <p:tav tm="0">
                                          <p:val>
                                            <p:strVal val="#ppt_w"/>
                                          </p:val>
                                        </p:tav>
                                        <p:tav tm="100000">
                                          <p:val>
                                            <p:strVal val="#ppt_w"/>
                                          </p:val>
                                        </p:tav>
                                      </p:tavLst>
                                    </p:anim>
                                    <p:anim calcmode="lin" valueType="num">
                                      <p:cBhvr>
                                        <p:cTn id="22" dur="500" fill="hold"/>
                                        <p:tgtEl>
                                          <p:spTgt spid="88067">
                                            <p:txEl>
                                              <p:pRg st="2" end="2"/>
                                            </p:txEl>
                                          </p:spTgt>
                                        </p:tgtEl>
                                        <p:attrNameLst>
                                          <p:attrName>ppt_h</p:attrName>
                                        </p:attrNameLst>
                                      </p:cBhvr>
                                      <p:tavLst>
                                        <p:tav tm="0">
                                          <p:val>
                                            <p:fltVal val="0"/>
                                          </p:val>
                                        </p:tav>
                                        <p:tav tm="100000">
                                          <p:val>
                                            <p:strVal val="#ppt_h"/>
                                          </p:val>
                                        </p:tav>
                                      </p:tavLst>
                                    </p:anim>
                                  </p:childTnLst>
                                </p:cTn>
                              </p:par>
                              <p:par>
                                <p:cTn id="23" presetID="17" presetClass="entr" presetSubtype="1" fill="hold" grpId="0" nodeType="withEffect">
                                  <p:stCondLst>
                                    <p:cond delay="0"/>
                                  </p:stCondLst>
                                  <p:childTnLst>
                                    <p:set>
                                      <p:cBhvr>
                                        <p:cTn id="24" dur="1" fill="hold">
                                          <p:stCondLst>
                                            <p:cond delay="0"/>
                                          </p:stCondLst>
                                        </p:cTn>
                                        <p:tgtEl>
                                          <p:spTgt spid="88067">
                                            <p:txEl>
                                              <p:pRg st="3" end="3"/>
                                            </p:txEl>
                                          </p:spTgt>
                                        </p:tgtEl>
                                        <p:attrNameLst>
                                          <p:attrName>style.visibility</p:attrName>
                                        </p:attrNameLst>
                                      </p:cBhvr>
                                      <p:to>
                                        <p:strVal val="visible"/>
                                      </p:to>
                                    </p:set>
                                    <p:anim calcmode="lin" valueType="num">
                                      <p:cBhvr>
                                        <p:cTn id="25" dur="500" fill="hold"/>
                                        <p:tgtEl>
                                          <p:spTgt spid="88067">
                                            <p:txEl>
                                              <p:pRg st="3" end="3"/>
                                            </p:txEl>
                                          </p:spTgt>
                                        </p:tgtEl>
                                        <p:attrNameLst>
                                          <p:attrName>ppt_x</p:attrName>
                                        </p:attrNameLst>
                                      </p:cBhvr>
                                      <p:tavLst>
                                        <p:tav tm="0">
                                          <p:val>
                                            <p:strVal val="#ppt_x"/>
                                          </p:val>
                                        </p:tav>
                                        <p:tav tm="100000">
                                          <p:val>
                                            <p:strVal val="#ppt_x"/>
                                          </p:val>
                                        </p:tav>
                                      </p:tavLst>
                                    </p:anim>
                                    <p:anim calcmode="lin" valueType="num">
                                      <p:cBhvr>
                                        <p:cTn id="26" dur="500" fill="hold"/>
                                        <p:tgtEl>
                                          <p:spTgt spid="88067">
                                            <p:txEl>
                                              <p:pRg st="3" end="3"/>
                                            </p:txEl>
                                          </p:spTgt>
                                        </p:tgtEl>
                                        <p:attrNameLst>
                                          <p:attrName>ppt_y</p:attrName>
                                        </p:attrNameLst>
                                      </p:cBhvr>
                                      <p:tavLst>
                                        <p:tav tm="0">
                                          <p:val>
                                            <p:strVal val="#ppt_y-#ppt_h/2"/>
                                          </p:val>
                                        </p:tav>
                                        <p:tav tm="100000">
                                          <p:val>
                                            <p:strVal val="#ppt_y"/>
                                          </p:val>
                                        </p:tav>
                                      </p:tavLst>
                                    </p:anim>
                                    <p:anim calcmode="lin" valueType="num">
                                      <p:cBhvr>
                                        <p:cTn id="27" dur="500" fill="hold"/>
                                        <p:tgtEl>
                                          <p:spTgt spid="88067">
                                            <p:txEl>
                                              <p:pRg st="3" end="3"/>
                                            </p:txEl>
                                          </p:spTgt>
                                        </p:tgtEl>
                                        <p:attrNameLst>
                                          <p:attrName>ppt_w</p:attrName>
                                        </p:attrNameLst>
                                      </p:cBhvr>
                                      <p:tavLst>
                                        <p:tav tm="0">
                                          <p:val>
                                            <p:strVal val="#ppt_w"/>
                                          </p:val>
                                        </p:tav>
                                        <p:tav tm="100000">
                                          <p:val>
                                            <p:strVal val="#ppt_w"/>
                                          </p:val>
                                        </p:tav>
                                      </p:tavLst>
                                    </p:anim>
                                    <p:anim calcmode="lin" valueType="num">
                                      <p:cBhvr>
                                        <p:cTn id="28" dur="500" fill="hold"/>
                                        <p:tgtEl>
                                          <p:spTgt spid="88067">
                                            <p:txEl>
                                              <p:pRg st="3" end="3"/>
                                            </p:txEl>
                                          </p:spTgt>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88067">
                                            <p:txEl>
                                              <p:pRg st="4" end="4"/>
                                            </p:txEl>
                                          </p:spTgt>
                                        </p:tgtEl>
                                        <p:attrNameLst>
                                          <p:attrName>style.visibility</p:attrName>
                                        </p:attrNameLst>
                                      </p:cBhvr>
                                      <p:to>
                                        <p:strVal val="visible"/>
                                      </p:to>
                                    </p:set>
                                    <p:anim calcmode="lin" valueType="num">
                                      <p:cBhvr>
                                        <p:cTn id="31" dur="500" fill="hold"/>
                                        <p:tgtEl>
                                          <p:spTgt spid="88067">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88067">
                                            <p:txEl>
                                              <p:pRg st="4" end="4"/>
                                            </p:txEl>
                                          </p:spTgt>
                                        </p:tgtEl>
                                        <p:attrNameLst>
                                          <p:attrName>ppt_y</p:attrName>
                                        </p:attrNameLst>
                                      </p:cBhvr>
                                      <p:tavLst>
                                        <p:tav tm="0">
                                          <p:val>
                                            <p:strVal val="#ppt_y-#ppt_h/2"/>
                                          </p:val>
                                        </p:tav>
                                        <p:tav tm="100000">
                                          <p:val>
                                            <p:strVal val="#ppt_y"/>
                                          </p:val>
                                        </p:tav>
                                      </p:tavLst>
                                    </p:anim>
                                    <p:anim calcmode="lin" valueType="num">
                                      <p:cBhvr>
                                        <p:cTn id="33" dur="500" fill="hold"/>
                                        <p:tgtEl>
                                          <p:spTgt spid="88067">
                                            <p:txEl>
                                              <p:pRg st="4" end="4"/>
                                            </p:txEl>
                                          </p:spTgt>
                                        </p:tgtEl>
                                        <p:attrNameLst>
                                          <p:attrName>ppt_w</p:attrName>
                                        </p:attrNameLst>
                                      </p:cBhvr>
                                      <p:tavLst>
                                        <p:tav tm="0">
                                          <p:val>
                                            <p:strVal val="#ppt_w"/>
                                          </p:val>
                                        </p:tav>
                                        <p:tav tm="100000">
                                          <p:val>
                                            <p:strVal val="#ppt_w"/>
                                          </p:val>
                                        </p:tav>
                                      </p:tavLst>
                                    </p:anim>
                                    <p:anim calcmode="lin" valueType="num">
                                      <p:cBhvr>
                                        <p:cTn id="34" dur="500" fill="hold"/>
                                        <p:tgtEl>
                                          <p:spTgt spid="88067">
                                            <p:txEl>
                                              <p:pRg st="4" end="4"/>
                                            </p:txEl>
                                          </p:spTgt>
                                        </p:tgtEl>
                                        <p:attrNameLst>
                                          <p:attrName>ppt_h</p:attrName>
                                        </p:attrNameLst>
                                      </p:cBhvr>
                                      <p:tavLst>
                                        <p:tav tm="0">
                                          <p:val>
                                            <p:fltVal val="0"/>
                                          </p:val>
                                        </p:tav>
                                        <p:tav tm="100000">
                                          <p:val>
                                            <p:strVal val="#ppt_h"/>
                                          </p:val>
                                        </p:tav>
                                      </p:tavLst>
                                    </p:anim>
                                  </p:childTnLst>
                                </p:cTn>
                              </p:par>
                              <p:par>
                                <p:cTn id="35" presetID="17" presetClass="entr" presetSubtype="1" fill="hold" grpId="0" nodeType="withEffect">
                                  <p:stCondLst>
                                    <p:cond delay="0"/>
                                  </p:stCondLst>
                                  <p:childTnLst>
                                    <p:set>
                                      <p:cBhvr>
                                        <p:cTn id="36" dur="1" fill="hold">
                                          <p:stCondLst>
                                            <p:cond delay="0"/>
                                          </p:stCondLst>
                                        </p:cTn>
                                        <p:tgtEl>
                                          <p:spTgt spid="88067">
                                            <p:txEl>
                                              <p:pRg st="5" end="5"/>
                                            </p:txEl>
                                          </p:spTgt>
                                        </p:tgtEl>
                                        <p:attrNameLst>
                                          <p:attrName>style.visibility</p:attrName>
                                        </p:attrNameLst>
                                      </p:cBhvr>
                                      <p:to>
                                        <p:strVal val="visible"/>
                                      </p:to>
                                    </p:set>
                                    <p:anim calcmode="lin" valueType="num">
                                      <p:cBhvr>
                                        <p:cTn id="37" dur="500" fill="hold"/>
                                        <p:tgtEl>
                                          <p:spTgt spid="88067">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88067">
                                            <p:txEl>
                                              <p:pRg st="5" end="5"/>
                                            </p:txEl>
                                          </p:spTgt>
                                        </p:tgtEl>
                                        <p:attrNameLst>
                                          <p:attrName>ppt_y</p:attrName>
                                        </p:attrNameLst>
                                      </p:cBhvr>
                                      <p:tavLst>
                                        <p:tav tm="0">
                                          <p:val>
                                            <p:strVal val="#ppt_y-#ppt_h/2"/>
                                          </p:val>
                                        </p:tav>
                                        <p:tav tm="100000">
                                          <p:val>
                                            <p:strVal val="#ppt_y"/>
                                          </p:val>
                                        </p:tav>
                                      </p:tavLst>
                                    </p:anim>
                                    <p:anim calcmode="lin" valueType="num">
                                      <p:cBhvr>
                                        <p:cTn id="39" dur="500" fill="hold"/>
                                        <p:tgtEl>
                                          <p:spTgt spid="88067">
                                            <p:txEl>
                                              <p:pRg st="5" end="5"/>
                                            </p:txEl>
                                          </p:spTgt>
                                        </p:tgtEl>
                                        <p:attrNameLst>
                                          <p:attrName>ppt_w</p:attrName>
                                        </p:attrNameLst>
                                      </p:cBhvr>
                                      <p:tavLst>
                                        <p:tav tm="0">
                                          <p:val>
                                            <p:strVal val="#ppt_w"/>
                                          </p:val>
                                        </p:tav>
                                        <p:tav tm="100000">
                                          <p:val>
                                            <p:strVal val="#ppt_w"/>
                                          </p:val>
                                        </p:tav>
                                      </p:tavLst>
                                    </p:anim>
                                    <p:anim calcmode="lin" valueType="num">
                                      <p:cBhvr>
                                        <p:cTn id="40" dur="500" fill="hold"/>
                                        <p:tgtEl>
                                          <p:spTgt spid="88067">
                                            <p:txEl>
                                              <p:pRg st="5" end="5"/>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066800" y="142875"/>
            <a:ext cx="7186613" cy="530225"/>
          </a:xfrm>
        </p:spPr>
        <p:txBody>
          <a:bodyPr/>
          <a:lstStyle/>
          <a:p>
            <a:pPr eaLnBrk="1" hangingPunct="1"/>
            <a:r>
              <a:rPr lang="en-US" altLang="en-US" sz="4000" smtClean="0">
                <a:latin typeface="Times New Roman" panose="02020603050405020304" pitchFamily="18" charset="0"/>
                <a:cs typeface="Times New Roman" panose="02020603050405020304" pitchFamily="18" charset="0"/>
              </a:rPr>
              <a:t>Thuận lợi khi sử dụng view</a:t>
            </a:r>
          </a:p>
        </p:txBody>
      </p:sp>
      <p:sp>
        <p:nvSpPr>
          <p:cNvPr id="90115" name="Rectangle 3"/>
          <p:cNvSpPr>
            <a:spLocks noGrp="1" noChangeArrowheads="1"/>
          </p:cNvSpPr>
          <p:nvPr>
            <p:ph type="body" idx="1"/>
          </p:nvPr>
        </p:nvSpPr>
        <p:spPr>
          <a:xfrm>
            <a:off x="457200" y="1143000"/>
            <a:ext cx="8458200" cy="5105400"/>
          </a:xfrm>
        </p:spPr>
        <p:txBody>
          <a:bodyPr/>
          <a:lstStyle/>
          <a:p>
            <a:pPr lvl="1"/>
            <a:r>
              <a:rPr lang="en-US" smtClean="0"/>
              <a:t>Lọc </a:t>
            </a:r>
            <a:r>
              <a:rPr lang="en-US"/>
              <a:t>dữ liệu từ các bảng.</a:t>
            </a:r>
          </a:p>
          <a:p>
            <a:pPr lvl="1"/>
            <a:r>
              <a:rPr lang="en-US"/>
              <a:t>Lọc dữ liệu cho mục đích bảo mật. </a:t>
            </a:r>
          </a:p>
          <a:p>
            <a:pPr lvl="1"/>
            <a:r>
              <a:rPr lang="en-US"/>
              <a:t>Tập trung dữ liệu phân tán từ nhiều máy chủ. </a:t>
            </a:r>
          </a:p>
          <a:p>
            <a:pPr lvl="1"/>
            <a:r>
              <a:rPr lang="en-US"/>
              <a:t>Tạo tập dữ liệu có khả năng tái sử dụng. </a:t>
            </a:r>
            <a:endParaRPr lang="en-US" smtClean="0"/>
          </a:p>
          <a:p>
            <a:pPr lvl="1"/>
            <a:r>
              <a:rPr lang="en-US" altLang="en-US"/>
              <a:t>Đơn giản hoá các thao tác truy vấn dữ liệu</a:t>
            </a:r>
          </a:p>
          <a:p>
            <a:pPr lvl="1"/>
            <a:r>
              <a:rPr lang="en-US" altLang="en-US"/>
              <a:t>Độc lập dữ liệu</a:t>
            </a:r>
          </a:p>
          <a:p>
            <a:pPr lvl="1"/>
            <a:r>
              <a:rPr lang="en-US" altLang="en-US"/>
              <a:t>Dùng để Import, Export</a:t>
            </a:r>
          </a:p>
          <a:p>
            <a:pPr lvl="1"/>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Effect transition="in" filter="checkerboard(across)">
                                      <p:cBhvr>
                                        <p:cTn id="7" dur="500"/>
                                        <p:tgtEl>
                                          <p:spTgt spid="9011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0115">
                                            <p:txEl>
                                              <p:pRg st="1" end="1"/>
                                            </p:txEl>
                                          </p:spTgt>
                                        </p:tgtEl>
                                        <p:attrNameLst>
                                          <p:attrName>style.visibility</p:attrName>
                                        </p:attrNameLst>
                                      </p:cBhvr>
                                      <p:to>
                                        <p:strVal val="visible"/>
                                      </p:to>
                                    </p:set>
                                    <p:animEffect transition="in" filter="checkerboard(across)">
                                      <p:cBhvr>
                                        <p:cTn id="10" dur="500"/>
                                        <p:tgtEl>
                                          <p:spTgt spid="9011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0115">
                                            <p:txEl>
                                              <p:pRg st="2" end="2"/>
                                            </p:txEl>
                                          </p:spTgt>
                                        </p:tgtEl>
                                        <p:attrNameLst>
                                          <p:attrName>style.visibility</p:attrName>
                                        </p:attrNameLst>
                                      </p:cBhvr>
                                      <p:to>
                                        <p:strVal val="visible"/>
                                      </p:to>
                                    </p:set>
                                    <p:animEffect transition="in" filter="checkerboard(across)">
                                      <p:cBhvr>
                                        <p:cTn id="13" dur="500"/>
                                        <p:tgtEl>
                                          <p:spTgt spid="90115">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0115">
                                            <p:txEl>
                                              <p:pRg st="3" end="3"/>
                                            </p:txEl>
                                          </p:spTgt>
                                        </p:tgtEl>
                                        <p:attrNameLst>
                                          <p:attrName>style.visibility</p:attrName>
                                        </p:attrNameLst>
                                      </p:cBhvr>
                                      <p:to>
                                        <p:strVal val="visible"/>
                                      </p:to>
                                    </p:set>
                                    <p:animEffect transition="in" filter="checkerboard(across)">
                                      <p:cBhvr>
                                        <p:cTn id="16" dur="500"/>
                                        <p:tgtEl>
                                          <p:spTgt spid="90115">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90115">
                                            <p:txEl>
                                              <p:pRg st="4" end="4"/>
                                            </p:txEl>
                                          </p:spTgt>
                                        </p:tgtEl>
                                        <p:attrNameLst>
                                          <p:attrName>style.visibility</p:attrName>
                                        </p:attrNameLst>
                                      </p:cBhvr>
                                      <p:to>
                                        <p:strVal val="visible"/>
                                      </p:to>
                                    </p:set>
                                    <p:animEffect transition="in" filter="checkerboard(across)">
                                      <p:cBhvr>
                                        <p:cTn id="19" dur="500"/>
                                        <p:tgtEl>
                                          <p:spTgt spid="90115">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0115">
                                            <p:txEl>
                                              <p:pRg st="5" end="5"/>
                                            </p:txEl>
                                          </p:spTgt>
                                        </p:tgtEl>
                                        <p:attrNameLst>
                                          <p:attrName>style.visibility</p:attrName>
                                        </p:attrNameLst>
                                      </p:cBhvr>
                                      <p:to>
                                        <p:strVal val="visible"/>
                                      </p:to>
                                    </p:set>
                                    <p:animEffect transition="in" filter="checkerboard(across)">
                                      <p:cBhvr>
                                        <p:cTn id="22" dur="500"/>
                                        <p:tgtEl>
                                          <p:spTgt spid="90115">
                                            <p:txEl>
                                              <p:pRg st="5" end="5"/>
                                            </p:txEl>
                                          </p:spTgt>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90115">
                                            <p:txEl>
                                              <p:pRg st="6" end="6"/>
                                            </p:txEl>
                                          </p:spTgt>
                                        </p:tgtEl>
                                        <p:attrNameLst>
                                          <p:attrName>style.visibility</p:attrName>
                                        </p:attrNameLst>
                                      </p:cBhvr>
                                      <p:to>
                                        <p:strVal val="visible"/>
                                      </p:to>
                                    </p:set>
                                    <p:animEffect transition="in" filter="checkerboard(across)">
                                      <p:cBhvr>
                                        <p:cTn id="25" dur="500"/>
                                        <p:tgtEl>
                                          <p:spTgt spid="901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8001000" cy="1071563"/>
          </a:xfrm>
        </p:spPr>
        <p:txBody>
          <a:bodyPr/>
          <a:lstStyle/>
          <a:p>
            <a:pPr eaLnBrk="1" hangingPunct="1"/>
            <a:r>
              <a:rPr lang="en-US" altLang="en-US" sz="4000" smtClean="0">
                <a:latin typeface="Times New Roman" panose="02020603050405020304" pitchFamily="18" charset="0"/>
                <a:cs typeface="Times New Roman" panose="02020603050405020304" pitchFamily="18" charset="0"/>
              </a:rPr>
              <a:t>Hạn chế khi sử dụng View</a:t>
            </a:r>
          </a:p>
        </p:txBody>
      </p:sp>
      <p:sp>
        <p:nvSpPr>
          <p:cNvPr id="60419" name="Rectangle 3"/>
          <p:cNvSpPr>
            <a:spLocks noGrp="1" noChangeArrowheads="1"/>
          </p:cNvSpPr>
          <p:nvPr>
            <p:ph type="body" idx="1"/>
          </p:nvPr>
        </p:nvSpPr>
        <p:spPr>
          <a:xfrm>
            <a:off x="381000" y="1143000"/>
            <a:ext cx="8077200" cy="4413250"/>
          </a:xfrm>
        </p:spPr>
        <p:txBody>
          <a:bodyPr/>
          <a:lstStyle/>
          <a:p>
            <a:pPr marL="457200" lvl="1" indent="-342900" algn="just" eaLnBrk="1" hangingPunct="1">
              <a:lnSpc>
                <a:spcPct val="110000"/>
              </a:lnSpc>
              <a:spcBef>
                <a:spcPct val="50000"/>
              </a:spcBef>
              <a:buClr>
                <a:schemeClr val="accent1"/>
              </a:buClr>
            </a:pPr>
            <a:r>
              <a:rPr lang="en-US" altLang="en-US" sz="2400" smtClean="0">
                <a:cs typeface="Times New Roman" panose="02020603050405020304" pitchFamily="18" charset="0"/>
              </a:rPr>
              <a:t>Không bao gồm c</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c mệnh đề COMPUTE hoặc COMPUTE BY.</a:t>
            </a:r>
          </a:p>
          <a:p>
            <a:pPr marL="457200" lvl="1" indent="-342900" algn="just" eaLnBrk="1" hangingPunct="1">
              <a:lnSpc>
                <a:spcPct val="110000"/>
              </a:lnSpc>
              <a:spcBef>
                <a:spcPct val="50000"/>
              </a:spcBef>
              <a:buClr>
                <a:schemeClr val="accent1"/>
              </a:buClr>
            </a:pPr>
            <a:r>
              <a:rPr lang="en-US" altLang="en-US" sz="2400" smtClean="0">
                <a:cs typeface="Times New Roman" panose="02020603050405020304" pitchFamily="18" charset="0"/>
              </a:rPr>
              <a:t>Không bao gồm từ kh</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a INTO.</a:t>
            </a:r>
          </a:p>
          <a:p>
            <a:pPr marL="457200" lvl="1" indent="-342900" algn="just" eaLnBrk="1" hangingPunct="1">
              <a:lnSpc>
                <a:spcPct val="110000"/>
              </a:lnSpc>
              <a:spcBef>
                <a:spcPct val="50000"/>
              </a:spcBef>
              <a:buClr>
                <a:schemeClr val="accent1"/>
              </a:buClr>
            </a:pPr>
            <a:r>
              <a:rPr lang="en-US" altLang="en-US" sz="2400" smtClean="0">
                <a:cs typeface="Times New Roman" panose="02020603050405020304" pitchFamily="18" charset="0"/>
              </a:rPr>
              <a:t>Chỉ được d</a:t>
            </a:r>
            <a:r>
              <a:rPr lang="en-US" altLang="en-US" sz="2400" smtClean="0">
                <a:latin typeface="Times New Roman" panose="02020603050405020304" pitchFamily="18" charset="0"/>
                <a:cs typeface="Times New Roman" panose="02020603050405020304" pitchFamily="18" charset="0"/>
              </a:rPr>
              <a:t>ù</a:t>
            </a:r>
            <a:r>
              <a:rPr lang="en-US" altLang="en-US" sz="2400" smtClean="0">
                <a:cs typeface="Times New Roman" panose="02020603050405020304" pitchFamily="18" charset="0"/>
              </a:rPr>
              <a:t>ng ORDER BY khi từ kh</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a TOP được d</a:t>
            </a:r>
            <a:r>
              <a:rPr lang="en-US" altLang="en-US" sz="2400" smtClean="0">
                <a:latin typeface="Times New Roman" panose="02020603050405020304" pitchFamily="18" charset="0"/>
                <a:cs typeface="Times New Roman" panose="02020603050405020304" pitchFamily="18" charset="0"/>
              </a:rPr>
              <a:t>ù</a:t>
            </a:r>
            <a:r>
              <a:rPr lang="en-US" altLang="en-US" sz="2400" smtClean="0">
                <a:cs typeface="Times New Roman" panose="02020603050405020304" pitchFamily="18" charset="0"/>
              </a:rPr>
              <a:t>ng.</a:t>
            </a:r>
          </a:p>
          <a:p>
            <a:pPr marL="457200" lvl="1" indent="-342900" algn="just" eaLnBrk="1" hangingPunct="1">
              <a:lnSpc>
                <a:spcPct val="110000"/>
              </a:lnSpc>
              <a:spcBef>
                <a:spcPct val="50000"/>
              </a:spcBef>
              <a:buClr>
                <a:schemeClr val="accent1"/>
              </a:buClr>
            </a:pPr>
            <a:r>
              <a:rPr lang="en-US" altLang="en-US" sz="2400" smtClean="0">
                <a:cs typeface="Times New Roman" panose="02020603050405020304" pitchFamily="18" charset="0"/>
              </a:rPr>
              <a:t>Không thể tham chiếu qu</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 1024 cột.</a:t>
            </a:r>
          </a:p>
          <a:p>
            <a:pPr marL="457200" lvl="1" indent="-342900" algn="just" eaLnBrk="1" hangingPunct="1">
              <a:lnSpc>
                <a:spcPct val="110000"/>
              </a:lnSpc>
              <a:spcBef>
                <a:spcPct val="50000"/>
              </a:spcBef>
              <a:buClr>
                <a:schemeClr val="accent1"/>
              </a:buClr>
            </a:pPr>
            <a:r>
              <a:rPr lang="en-US" altLang="en-US" sz="2400" smtClean="0">
                <a:cs typeface="Times New Roman" panose="02020603050405020304" pitchFamily="18" charset="0"/>
              </a:rPr>
              <a:t>Không thể kết hợp với câu lệnh T-SQL kh</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c trong c</a:t>
            </a:r>
            <a:r>
              <a:rPr lang="en-US" altLang="en-US" sz="2400" smtClean="0">
                <a:latin typeface="Times New Roman" panose="02020603050405020304" pitchFamily="18" charset="0"/>
                <a:cs typeface="Times New Roman" panose="02020603050405020304" pitchFamily="18" charset="0"/>
              </a:rPr>
              <a:t>ù</a:t>
            </a:r>
            <a:r>
              <a:rPr lang="en-US" altLang="en-US" sz="2400" smtClean="0">
                <a:cs typeface="Times New Roman" panose="02020603050405020304" pitchFamily="18" charset="0"/>
              </a:rPr>
              <a:t>ng một b</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 lệnh.</a:t>
            </a:r>
          </a:p>
          <a:p>
            <a:pPr marL="457200" lvl="1" indent="-342900" algn="just" eaLnBrk="1" hangingPunct="1">
              <a:lnSpc>
                <a:spcPct val="110000"/>
              </a:lnSpc>
              <a:spcBef>
                <a:spcPct val="50000"/>
              </a:spcBef>
              <a:buClr>
                <a:schemeClr val="accent1"/>
              </a:buClr>
            </a:pPr>
            <a:r>
              <a:rPr lang="en-US" altLang="en-US" sz="2400" smtClean="0">
                <a:cs typeface="Times New Roman" panose="02020603050405020304" pitchFamily="18" charset="0"/>
              </a:rPr>
              <a:t>Không thể định nghĩa chỉ mục full text trên View.</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dissolve">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Effect transition="in" filter="dissolve">
                                      <p:cBhvr>
                                        <p:cTn id="12" dur="500"/>
                                        <p:tgtEl>
                                          <p:spTgt spid="60419">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animEffect transition="in" filter="dissolve">
                                      <p:cBhvr>
                                        <p:cTn id="15" dur="500"/>
                                        <p:tgtEl>
                                          <p:spTgt spid="60419">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0419">
                                            <p:txEl>
                                              <p:pRg st="3" end="3"/>
                                            </p:txEl>
                                          </p:spTgt>
                                        </p:tgtEl>
                                        <p:attrNameLst>
                                          <p:attrName>style.visibility</p:attrName>
                                        </p:attrNameLst>
                                      </p:cBhvr>
                                      <p:to>
                                        <p:strVal val="visible"/>
                                      </p:to>
                                    </p:set>
                                    <p:animEffect transition="in" filter="dissolve">
                                      <p:cBhvr>
                                        <p:cTn id="18" dur="500"/>
                                        <p:tgtEl>
                                          <p:spTgt spid="60419">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60419">
                                            <p:txEl>
                                              <p:pRg st="4" end="4"/>
                                            </p:txEl>
                                          </p:spTgt>
                                        </p:tgtEl>
                                        <p:attrNameLst>
                                          <p:attrName>style.visibility</p:attrName>
                                        </p:attrNameLst>
                                      </p:cBhvr>
                                      <p:to>
                                        <p:strVal val="visible"/>
                                      </p:to>
                                    </p:set>
                                    <p:animEffect transition="in" filter="dissolve">
                                      <p:cBhvr>
                                        <p:cTn id="21" dur="500"/>
                                        <p:tgtEl>
                                          <p:spTgt spid="60419">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0419">
                                            <p:txEl>
                                              <p:pRg st="5" end="5"/>
                                            </p:txEl>
                                          </p:spTgt>
                                        </p:tgtEl>
                                        <p:attrNameLst>
                                          <p:attrName>style.visibility</p:attrName>
                                        </p:attrNameLst>
                                      </p:cBhvr>
                                      <p:to>
                                        <p:strVal val="visible"/>
                                      </p:to>
                                    </p:set>
                                    <p:animEffect transition="in" filter="dissolve">
                                      <p:cBhvr>
                                        <p:cTn id="24" dur="500"/>
                                        <p:tgtEl>
                                          <p:spTgt spid="604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Tạo</a:t>
            </a:r>
            <a:r>
              <a:rPr lang="en-US" dirty="0" smtClean="0"/>
              <a:t> view</a:t>
            </a:r>
            <a:endParaRPr lang="en-US" dirty="0"/>
          </a:p>
        </p:txBody>
      </p:sp>
      <p:sp>
        <p:nvSpPr>
          <p:cNvPr id="3" name="Content Placeholder 2"/>
          <p:cNvSpPr>
            <a:spLocks noGrp="1"/>
          </p:cNvSpPr>
          <p:nvPr>
            <p:ph idx="1"/>
          </p:nvPr>
        </p:nvSpPr>
        <p:spPr>
          <a:xfrm>
            <a:off x="-27432" y="1098042"/>
            <a:ext cx="4142232" cy="5248275"/>
          </a:xfrm>
        </p:spPr>
        <p:txBody>
          <a:bodyPr/>
          <a:lstStyle/>
          <a:p>
            <a:pPr algn="just"/>
            <a:r>
              <a:rPr lang="en-US" sz="2400" b="1" smtClean="0"/>
              <a:t>Cách 1: Sử </a:t>
            </a:r>
            <a:r>
              <a:rPr lang="en-US" sz="2400" b="1" dirty="0" err="1" smtClean="0"/>
              <a:t>dụng</a:t>
            </a:r>
            <a:r>
              <a:rPr lang="en-US" sz="2400" b="1" dirty="0" smtClean="0"/>
              <a:t> SSMS </a:t>
            </a:r>
            <a:endParaRPr lang="en-US" sz="2400" b="1" dirty="0"/>
          </a:p>
          <a:p>
            <a:pPr lvl="1" algn="just"/>
            <a:r>
              <a:rPr lang="en-US" sz="2400" dirty="0" err="1" smtClean="0"/>
              <a:t>Trong</a:t>
            </a:r>
            <a:r>
              <a:rPr lang="en-US" sz="2400" dirty="0" smtClean="0"/>
              <a:t> Object Explorer, </a:t>
            </a:r>
            <a:r>
              <a:rPr lang="en-US" sz="2400" dirty="0" err="1" smtClean="0"/>
              <a:t>chọn</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cần</a:t>
            </a:r>
            <a:r>
              <a:rPr lang="en-US" sz="2400" dirty="0" smtClean="0"/>
              <a:t> </a:t>
            </a:r>
            <a:r>
              <a:rPr lang="en-US" sz="2400" dirty="0" err="1" smtClean="0"/>
              <a:t>tạo</a:t>
            </a:r>
            <a:r>
              <a:rPr lang="en-US" sz="2400" dirty="0" smtClean="0"/>
              <a:t> view </a:t>
            </a:r>
          </a:p>
          <a:p>
            <a:pPr lvl="1" algn="just"/>
            <a:r>
              <a:rPr lang="en-US" sz="2400" dirty="0" smtClean="0"/>
              <a:t>Click </a:t>
            </a:r>
            <a:r>
              <a:rPr lang="en-US" sz="2400" dirty="0" err="1" smtClean="0"/>
              <a:t>phải</a:t>
            </a:r>
            <a:r>
              <a:rPr lang="en-US" sz="2400" dirty="0" smtClean="0"/>
              <a:t> </a:t>
            </a:r>
            <a:r>
              <a:rPr lang="en-US" sz="2400" dirty="0" err="1" smtClean="0"/>
              <a:t>trên</a:t>
            </a:r>
            <a:r>
              <a:rPr lang="en-US" sz="2400" dirty="0" smtClean="0"/>
              <a:t> folder </a:t>
            </a:r>
            <a:r>
              <a:rPr lang="en-US" sz="2400" dirty="0"/>
              <a:t>Views </a:t>
            </a:r>
            <a:r>
              <a:rPr lang="en-US" sz="2400" dirty="0">
                <a:sym typeface="Wingdings" panose="05000000000000000000" pitchFamily="2" charset="2"/>
              </a:rPr>
              <a:t></a:t>
            </a:r>
            <a:r>
              <a:rPr lang="en-US" sz="2400" dirty="0"/>
              <a:t> New View</a:t>
            </a:r>
          </a:p>
          <a:p>
            <a:pPr lvl="1" algn="just"/>
            <a:r>
              <a:rPr lang="en-US" sz="2400" dirty="0" err="1" smtClean="0"/>
              <a:t>Trong</a:t>
            </a:r>
            <a:r>
              <a:rPr lang="en-US" sz="2400" dirty="0" smtClean="0"/>
              <a:t> </a:t>
            </a:r>
            <a:r>
              <a:rPr lang="en-US" sz="2400" dirty="0" err="1" smtClean="0"/>
              <a:t>hộp</a:t>
            </a:r>
            <a:r>
              <a:rPr lang="en-US" sz="2400" dirty="0" smtClean="0"/>
              <a:t> </a:t>
            </a:r>
            <a:r>
              <a:rPr lang="en-US" sz="2400" dirty="0" err="1" smtClean="0"/>
              <a:t>thoại</a:t>
            </a:r>
            <a:r>
              <a:rPr lang="en-US" sz="2400" dirty="0" smtClean="0"/>
              <a:t> Add Table </a:t>
            </a:r>
            <a:r>
              <a:rPr lang="en-US" sz="2400" dirty="0" smtClean="0">
                <a:sym typeface="Wingdings" panose="05000000000000000000" pitchFamily="2" charset="2"/>
              </a:rPr>
              <a:t> </a:t>
            </a:r>
            <a:r>
              <a:rPr lang="en-US" sz="2400" dirty="0" err="1" smtClean="0">
                <a:sym typeface="Wingdings" panose="05000000000000000000" pitchFamily="2" charset="2"/>
              </a:rPr>
              <a:t>chọn</a:t>
            </a:r>
            <a:r>
              <a:rPr lang="en-US" sz="2400" dirty="0" smtClean="0">
                <a:sym typeface="Wingdings" panose="05000000000000000000" pitchFamily="2" charset="2"/>
              </a:rPr>
              <a:t> </a:t>
            </a:r>
            <a:r>
              <a:rPr lang="en-US" sz="2400" dirty="0" err="1" smtClean="0">
                <a:sym typeface="Wingdings" panose="05000000000000000000" pitchFamily="2" charset="2"/>
              </a:rPr>
              <a:t>bảng</a:t>
            </a:r>
            <a:r>
              <a:rPr lang="en-US" sz="2400" dirty="0" smtClean="0">
                <a:sym typeface="Wingdings" panose="05000000000000000000" pitchFamily="2" charset="2"/>
              </a:rPr>
              <a:t> </a:t>
            </a:r>
            <a:r>
              <a:rPr lang="en-US" sz="2400" dirty="0" err="1" smtClean="0">
                <a:sym typeface="Wingdings" panose="05000000000000000000" pitchFamily="2" charset="2"/>
              </a:rPr>
              <a:t>cần</a:t>
            </a:r>
            <a:r>
              <a:rPr lang="en-US" sz="2400" dirty="0" smtClean="0">
                <a:sym typeface="Wingdings" panose="05000000000000000000" pitchFamily="2" charset="2"/>
              </a:rPr>
              <a:t> </a:t>
            </a:r>
            <a:r>
              <a:rPr lang="en-US" sz="2400" dirty="0" err="1" smtClean="0">
                <a:sym typeface="Wingdings" panose="05000000000000000000" pitchFamily="2" charset="2"/>
              </a:rPr>
              <a:t>lấy</a:t>
            </a:r>
            <a:r>
              <a:rPr lang="en-US" sz="2400" dirty="0" smtClean="0">
                <a:sym typeface="Wingdings" panose="05000000000000000000" pitchFamily="2" charset="2"/>
              </a:rPr>
              <a:t> </a:t>
            </a:r>
            <a:r>
              <a:rPr lang="en-US" sz="2400" dirty="0" err="1" smtClean="0">
                <a:sym typeface="Wingdings" panose="05000000000000000000" pitchFamily="2" charset="2"/>
              </a:rPr>
              <a:t>dữ</a:t>
            </a:r>
            <a:r>
              <a:rPr lang="en-US" sz="2400" dirty="0" smtClean="0">
                <a:sym typeface="Wingdings" panose="05000000000000000000" pitchFamily="2" charset="2"/>
              </a:rPr>
              <a:t> </a:t>
            </a:r>
            <a:r>
              <a:rPr lang="en-US" sz="2400" dirty="0" err="1" smtClean="0">
                <a:sym typeface="Wingdings" panose="05000000000000000000" pitchFamily="2" charset="2"/>
              </a:rPr>
              <a:t>liệu</a:t>
            </a:r>
            <a:r>
              <a:rPr lang="en-US" sz="2400" dirty="0" smtClean="0">
                <a:sym typeface="Wingdings" panose="05000000000000000000" pitchFamily="2" charset="2"/>
              </a:rPr>
              <a:t> </a:t>
            </a:r>
            <a:r>
              <a:rPr lang="en-US" sz="2400" dirty="0" err="1" smtClean="0">
                <a:sym typeface="Wingdings" panose="05000000000000000000" pitchFamily="2" charset="2"/>
              </a:rPr>
              <a:t>cho</a:t>
            </a:r>
            <a:r>
              <a:rPr lang="en-US" sz="2400" dirty="0" smtClean="0">
                <a:sym typeface="Wingdings" panose="05000000000000000000" pitchFamily="2" charset="2"/>
              </a:rPr>
              <a:t> view.</a:t>
            </a:r>
            <a:endParaRPr lang="en-US" sz="2400" dirty="0">
              <a:sym typeface="Wingdings" panose="05000000000000000000" pitchFamily="2" charset="2"/>
            </a:endParaRPr>
          </a:p>
          <a:p>
            <a:pPr lvl="1" algn="just"/>
            <a:r>
              <a:rPr lang="en-US" sz="2400" dirty="0" err="1" smtClean="0">
                <a:sym typeface="Wingdings" panose="05000000000000000000" pitchFamily="2" charset="2"/>
              </a:rPr>
              <a:t>Chọn</a:t>
            </a:r>
            <a:r>
              <a:rPr lang="en-US" sz="2400" dirty="0" smtClean="0">
                <a:sym typeface="Wingdings" panose="05000000000000000000" pitchFamily="2" charset="2"/>
              </a:rPr>
              <a:t> </a:t>
            </a:r>
            <a:r>
              <a:rPr lang="en-US" sz="2400" dirty="0" err="1" smtClean="0">
                <a:sym typeface="Wingdings" panose="05000000000000000000" pitchFamily="2" charset="2"/>
              </a:rPr>
              <a:t>các</a:t>
            </a:r>
            <a:r>
              <a:rPr lang="en-US" sz="2400" dirty="0" smtClean="0">
                <a:sym typeface="Wingdings" panose="05000000000000000000" pitchFamily="2" charset="2"/>
              </a:rPr>
              <a:t> field </a:t>
            </a:r>
            <a:r>
              <a:rPr lang="en-US" sz="2400" dirty="0">
                <a:sym typeface="Wingdings" panose="05000000000000000000" pitchFamily="2" charset="2"/>
              </a:rPr>
              <a:t> save</a:t>
            </a:r>
            <a:endParaRPr lang="en-US" sz="2400" dirty="0"/>
          </a:p>
          <a:p>
            <a:pPr algn="just"/>
            <a:endParaRPr lang="en-US" sz="2400" dirty="0"/>
          </a:p>
        </p:txBody>
      </p:sp>
      <p:pic>
        <p:nvPicPr>
          <p:cNvPr id="4" name="Picture 3"/>
          <p:cNvPicPr>
            <a:picLocks noChangeAspect="1"/>
          </p:cNvPicPr>
          <p:nvPr/>
        </p:nvPicPr>
        <p:blipFill>
          <a:blip r:embed="rId2"/>
          <a:stretch>
            <a:fillRect/>
          </a:stretch>
        </p:blipFill>
        <p:spPr>
          <a:xfrm>
            <a:off x="4267200" y="1097661"/>
            <a:ext cx="4876800" cy="3904060"/>
          </a:xfrm>
          <a:prstGeom prst="rect">
            <a:avLst/>
          </a:prstGeom>
        </p:spPr>
      </p:pic>
    </p:spTree>
    <p:extLst>
      <p:ext uri="{BB962C8B-B14F-4D97-AF65-F5344CB8AC3E}">
        <p14:creationId xmlns:p14="http://schemas.microsoft.com/office/powerpoint/2010/main" val="365837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152400"/>
            <a:ext cx="8001000" cy="608013"/>
          </a:xfrm>
        </p:spPr>
        <p:txBody>
          <a:bodyPr/>
          <a:lstStyle/>
          <a:p>
            <a:pPr eaLnBrk="1" hangingPunct="1"/>
            <a:r>
              <a:rPr lang="en-US" altLang="en-US" sz="4000" smtClean="0"/>
              <a:t>Tạo View</a:t>
            </a:r>
          </a:p>
        </p:txBody>
      </p:sp>
      <p:sp>
        <p:nvSpPr>
          <p:cNvPr id="9219" name="Rectangle 3"/>
          <p:cNvSpPr>
            <a:spLocks noChangeArrowheads="1"/>
          </p:cNvSpPr>
          <p:nvPr/>
        </p:nvSpPr>
        <p:spPr bwMode="auto">
          <a:xfrm>
            <a:off x="2719388" y="2838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
        <p:nvSpPr>
          <p:cNvPr id="61444" name="Text Box 4"/>
          <p:cNvSpPr txBox="1">
            <a:spLocks noChangeArrowheads="1"/>
          </p:cNvSpPr>
          <p:nvPr/>
        </p:nvSpPr>
        <p:spPr bwMode="auto">
          <a:xfrm>
            <a:off x="669925" y="2047280"/>
            <a:ext cx="8077200" cy="243522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GB" altLang="en-US" sz="2200" b="0">
                <a:solidFill>
                  <a:srgbClr val="CC0000"/>
                </a:solidFill>
                <a:latin typeface="Times New Roman" panose="02020603050405020304" pitchFamily="18" charset="0"/>
                <a:cs typeface="Courier New" panose="02070309020205020404" pitchFamily="49" charset="0"/>
              </a:rPr>
              <a:t>CREATE VIEW </a:t>
            </a:r>
            <a:r>
              <a:rPr lang="en-US" altLang="en-US" sz="2000" b="0">
                <a:solidFill>
                  <a:srgbClr val="CC0000"/>
                </a:solidFill>
                <a:latin typeface="Times New Roman" panose="02020603050405020304" pitchFamily="18" charset="0"/>
              </a:rPr>
              <a:t>[&lt;</a:t>
            </a:r>
            <a:r>
              <a:rPr lang="en-US" altLang="en-US" sz="2000" b="0" i="1">
                <a:solidFill>
                  <a:srgbClr val="CC0000"/>
                </a:solidFill>
                <a:latin typeface="Times New Roman" panose="02020603050405020304" pitchFamily="18" charset="0"/>
              </a:rPr>
              <a:t>db_name</a:t>
            </a:r>
            <a:r>
              <a:rPr lang="en-US" altLang="en-US" sz="2000" b="0">
                <a:solidFill>
                  <a:srgbClr val="CC0000"/>
                </a:solidFill>
                <a:latin typeface="Times New Roman" panose="02020603050405020304" pitchFamily="18" charset="0"/>
              </a:rPr>
              <a:t>&gt;</a:t>
            </a:r>
            <a:r>
              <a:rPr lang="en-US" altLang="en-US" sz="2000">
                <a:solidFill>
                  <a:srgbClr val="CC0000"/>
                </a:solidFill>
                <a:latin typeface="Times New Roman" panose="02020603050405020304" pitchFamily="18" charset="0"/>
              </a:rPr>
              <a:t>.</a:t>
            </a:r>
            <a:r>
              <a:rPr lang="en-US" altLang="en-US" sz="2000" b="0">
                <a:solidFill>
                  <a:srgbClr val="CC0000"/>
                </a:solidFill>
                <a:latin typeface="Times New Roman" panose="02020603050405020304" pitchFamily="18" charset="0"/>
              </a:rPr>
              <a:t>][&lt;</a:t>
            </a:r>
            <a:r>
              <a:rPr lang="en-US" altLang="en-US" sz="2000" b="0" i="1">
                <a:solidFill>
                  <a:srgbClr val="CC0000"/>
                </a:solidFill>
                <a:latin typeface="Times New Roman" panose="02020603050405020304" pitchFamily="18" charset="0"/>
              </a:rPr>
              <a:t>owner</a:t>
            </a:r>
            <a:r>
              <a:rPr lang="en-US" altLang="en-US" sz="2000" b="0">
                <a:solidFill>
                  <a:srgbClr val="CC0000"/>
                </a:solidFill>
                <a:latin typeface="Times New Roman" panose="02020603050405020304" pitchFamily="18" charset="0"/>
              </a:rPr>
              <a:t>&gt;</a:t>
            </a:r>
            <a:r>
              <a:rPr lang="en-US" altLang="en-US" sz="2000">
                <a:solidFill>
                  <a:srgbClr val="CC0000"/>
                </a:solidFill>
                <a:latin typeface="Times New Roman" panose="02020603050405020304" pitchFamily="18" charset="0"/>
              </a:rPr>
              <a:t>.</a:t>
            </a:r>
            <a:r>
              <a:rPr lang="en-US" altLang="en-US" sz="2000" b="0">
                <a:solidFill>
                  <a:srgbClr val="CC0000"/>
                </a:solidFill>
                <a:latin typeface="Times New Roman" panose="02020603050405020304" pitchFamily="18" charset="0"/>
              </a:rPr>
              <a:t>]</a:t>
            </a:r>
            <a:r>
              <a:rPr lang="en-US" altLang="en-US" sz="2000" b="0" i="1">
                <a:solidFill>
                  <a:srgbClr val="CC0000"/>
                </a:solidFill>
                <a:latin typeface="Times New Roman" panose="02020603050405020304" pitchFamily="18" charset="0"/>
              </a:rPr>
              <a:t>view_name </a:t>
            </a:r>
            <a:r>
              <a:rPr lang="en-US" altLang="en-US" sz="2000" b="0">
                <a:solidFill>
                  <a:srgbClr val="CC0000"/>
                </a:solidFill>
                <a:latin typeface="Times New Roman" panose="02020603050405020304" pitchFamily="18" charset="0"/>
              </a:rPr>
              <a:t>[</a:t>
            </a:r>
            <a:r>
              <a:rPr lang="en-US" altLang="en-US" sz="2000">
                <a:solidFill>
                  <a:srgbClr val="CC0000"/>
                </a:solidFill>
                <a:latin typeface="Times New Roman" panose="02020603050405020304" pitchFamily="18" charset="0"/>
              </a:rPr>
              <a:t>(</a:t>
            </a:r>
            <a:r>
              <a:rPr lang="en-US" altLang="en-US" sz="2000" b="0" i="1">
                <a:solidFill>
                  <a:srgbClr val="CC0000"/>
                </a:solidFill>
                <a:latin typeface="Times New Roman" panose="02020603050405020304" pitchFamily="18" charset="0"/>
              </a:rPr>
              <a:t>column</a:t>
            </a:r>
            <a:r>
              <a:rPr lang="en-US" altLang="en-US" sz="2000" b="0">
                <a:solidFill>
                  <a:srgbClr val="CC0000"/>
                </a:solidFill>
                <a:latin typeface="Times New Roman" panose="02020603050405020304" pitchFamily="18" charset="0"/>
              </a:rPr>
              <a:t>[ </a:t>
            </a:r>
            <a:r>
              <a:rPr lang="en-US" altLang="en-US" sz="2000">
                <a:solidFill>
                  <a:srgbClr val="CC0000"/>
                </a:solidFill>
                <a:latin typeface="Times New Roman" panose="02020603050405020304" pitchFamily="18" charset="0"/>
              </a:rPr>
              <a:t>,</a:t>
            </a:r>
            <a:r>
              <a:rPr lang="en-US" altLang="en-US" sz="2000" b="0">
                <a:solidFill>
                  <a:srgbClr val="CC0000"/>
                </a:solidFill>
                <a:latin typeface="Times New Roman" panose="02020603050405020304" pitchFamily="18" charset="0"/>
              </a:rPr>
              <a:t>...</a:t>
            </a:r>
            <a:r>
              <a:rPr lang="en-US" altLang="en-US" sz="2000" b="0" i="1">
                <a:solidFill>
                  <a:srgbClr val="CC0000"/>
                </a:solidFill>
                <a:latin typeface="Times New Roman" panose="02020603050405020304" pitchFamily="18" charset="0"/>
              </a:rPr>
              <a:t>n </a:t>
            </a:r>
            <a:r>
              <a:rPr lang="en-US" altLang="en-US" sz="2000" b="0">
                <a:solidFill>
                  <a:srgbClr val="CC0000"/>
                </a:solidFill>
                <a:latin typeface="Times New Roman" panose="02020603050405020304" pitchFamily="18" charset="0"/>
              </a:rPr>
              <a:t>]</a:t>
            </a:r>
            <a:r>
              <a:rPr lang="en-US" altLang="en-US" sz="2000">
                <a:solidFill>
                  <a:srgbClr val="CC0000"/>
                </a:solidFill>
                <a:latin typeface="Times New Roman" panose="02020603050405020304" pitchFamily="18" charset="0"/>
              </a:rPr>
              <a:t>)</a:t>
            </a:r>
            <a:r>
              <a:rPr lang="en-US" altLang="en-US" sz="2000" b="0">
                <a:solidFill>
                  <a:srgbClr val="CC0000"/>
                </a:solidFill>
                <a:latin typeface="Times New Roman" panose="02020603050405020304" pitchFamily="18" charset="0"/>
              </a:rPr>
              <a:t>]</a:t>
            </a:r>
            <a:r>
              <a:rPr lang="en-GB" altLang="en-US" sz="2000" b="0">
                <a:solidFill>
                  <a:srgbClr val="CC0000"/>
                </a:solidFill>
                <a:latin typeface="Times New Roman" panose="02020603050405020304" pitchFamily="18" charset="0"/>
              </a:rPr>
              <a:t> </a:t>
            </a:r>
          </a:p>
          <a:p>
            <a:pPr eaLnBrk="1" hangingPunct="1">
              <a:buClr>
                <a:schemeClr val="folHlink"/>
              </a:buClr>
              <a:buSzPct val="60000"/>
              <a:buFont typeface="Wingdings" panose="05000000000000000000" pitchFamily="2" charset="2"/>
              <a:buNone/>
            </a:pPr>
            <a:r>
              <a:rPr lang="en-GB" altLang="en-US" sz="2200" b="0">
                <a:solidFill>
                  <a:srgbClr val="CC0000"/>
                </a:solidFill>
                <a:latin typeface="Times New Roman" panose="02020603050405020304" pitchFamily="18" charset="0"/>
              </a:rPr>
              <a:t>[WITH &lt;view_attribute&gt;[,…n]]</a:t>
            </a:r>
          </a:p>
          <a:p>
            <a:pPr eaLnBrk="1" hangingPunct="1">
              <a:buClr>
                <a:schemeClr val="folHlink"/>
              </a:buClr>
              <a:buSzPct val="60000"/>
              <a:buFont typeface="Wingdings" panose="05000000000000000000" pitchFamily="2" charset="2"/>
              <a:buNone/>
            </a:pPr>
            <a:r>
              <a:rPr lang="en-GB" altLang="en-US" sz="2200" b="0">
                <a:solidFill>
                  <a:srgbClr val="CC0000"/>
                </a:solidFill>
                <a:latin typeface="Times New Roman" panose="02020603050405020304" pitchFamily="18" charset="0"/>
                <a:cs typeface="Courier New" panose="02070309020205020404" pitchFamily="49" charset="0"/>
              </a:rPr>
              <a:t>AS &lt;Select_Statement&gt;</a:t>
            </a:r>
            <a:endParaRPr lang="en-GB" altLang="en-US" sz="2200" b="0">
              <a:solidFill>
                <a:srgbClr val="CC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GB" altLang="en-US" sz="2200" b="0">
                <a:solidFill>
                  <a:srgbClr val="CC0000"/>
                </a:solidFill>
                <a:latin typeface="Times New Roman" panose="02020603050405020304" pitchFamily="18" charset="0"/>
                <a:cs typeface="Courier New" panose="02070309020205020404" pitchFamily="49" charset="0"/>
              </a:rPr>
              <a:t>[WITH CHECK OPTION]</a:t>
            </a:r>
          </a:p>
          <a:p>
            <a:pPr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 &lt;view_attribute&gt;::=</a:t>
            </a:r>
          </a:p>
          <a:p>
            <a:pPr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	{ENCRYPTION | SCHEMABINDING}</a:t>
            </a:r>
          </a:p>
        </p:txBody>
      </p:sp>
      <p:sp>
        <p:nvSpPr>
          <p:cNvPr id="61445" name="Text Box 5"/>
          <p:cNvSpPr txBox="1">
            <a:spLocks noChangeArrowheads="1"/>
          </p:cNvSpPr>
          <p:nvPr/>
        </p:nvSpPr>
        <p:spPr bwMode="auto">
          <a:xfrm>
            <a:off x="152400" y="1030288"/>
            <a:ext cx="48768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400" smtClean="0">
                <a:solidFill>
                  <a:schemeClr val="tx1"/>
                </a:solidFill>
                <a:latin typeface="Times New Roman" panose="02020603050405020304" pitchFamily="18" charset="0"/>
                <a:cs typeface="Courier New" panose="02070309020205020404" pitchFamily="49" charset="0"/>
              </a:rPr>
              <a:t>Cách 2: Dùng T-SQL</a:t>
            </a:r>
          </a:p>
          <a:p>
            <a:pPr eaLnBrk="1" hangingPunct="1">
              <a:buClr>
                <a:schemeClr val="folHlink"/>
              </a:buClr>
              <a:buSzPct val="60000"/>
              <a:buFont typeface="Wingdings" panose="05000000000000000000" pitchFamily="2" charset="2"/>
              <a:buNone/>
            </a:pPr>
            <a:r>
              <a:rPr lang="en-US" altLang="en-US" sz="2400" u="sng" smtClean="0">
                <a:solidFill>
                  <a:schemeClr val="tx1"/>
                </a:solidFill>
                <a:latin typeface="Times New Roman" panose="02020603050405020304" pitchFamily="18" charset="0"/>
                <a:cs typeface="Courier New" panose="02070309020205020404" pitchFamily="49" charset="0"/>
              </a:rPr>
              <a:t>Cú </a:t>
            </a:r>
            <a:r>
              <a:rPr lang="en-US" altLang="en-US" sz="2400" u="sng">
                <a:solidFill>
                  <a:schemeClr val="tx1"/>
                </a:solidFill>
                <a:latin typeface="Times New Roman" panose="02020603050405020304" pitchFamily="18" charset="0"/>
                <a:cs typeface="Courier New" panose="02070309020205020404" pitchFamily="49" charset="0"/>
              </a:rPr>
              <a:t>pháp</a:t>
            </a:r>
            <a:r>
              <a:rPr lang="en-US" altLang="en-US" sz="2400" b="0">
                <a:solidFill>
                  <a:schemeClr val="tx1"/>
                </a:solidFill>
                <a:latin typeface="Times New Roman" panose="02020603050405020304" pitchFamily="18" charset="0"/>
                <a:cs typeface="Courier New" panose="02070309020205020404" pitchFamily="49" charset="0"/>
              </a:rPr>
              <a:t> </a:t>
            </a:r>
            <a:endParaRPr lang="en-US" altLang="en-US" sz="2400" b="0">
              <a:solidFill>
                <a:schemeClr val="tx1"/>
              </a:solidFill>
              <a:latin typeface="Times New Roman" panose="02020603050405020304" pitchFamily="18" charset="0"/>
            </a:endParaRPr>
          </a:p>
        </p:txBody>
      </p:sp>
      <p:sp>
        <p:nvSpPr>
          <p:cNvPr id="9222" name="Text Box 6"/>
          <p:cNvSpPr txBox="1">
            <a:spLocks noChangeArrowheads="1"/>
          </p:cNvSpPr>
          <p:nvPr/>
        </p:nvSpPr>
        <p:spPr bwMode="auto">
          <a:xfrm>
            <a:off x="669925" y="4533900"/>
            <a:ext cx="81692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en-GB" altLang="en-US" sz="2200" b="0">
                <a:solidFill>
                  <a:srgbClr val="CC0000"/>
                </a:solidFill>
                <a:latin typeface="Times New Roman" panose="02020603050405020304" pitchFamily="18" charset="0"/>
              </a:rPr>
              <a:t>WITH CHECK OPTION: </a:t>
            </a:r>
            <a:r>
              <a:rPr lang="en-GB" altLang="en-US" sz="2200" b="0">
                <a:solidFill>
                  <a:schemeClr val="tx1"/>
                </a:solidFill>
                <a:latin typeface="Times New Roman" panose="02020603050405020304" pitchFamily="18" charset="0"/>
              </a:rPr>
              <a:t>bắt buộc tất cả các lệnh hiệu chỉnh dữ liệu của View phải thỏa mãn các tiêu chuẩn trong câu lệnh Select.</a:t>
            </a:r>
            <a:endParaRPr lang="en-US" altLang="en-US" sz="2200" b="0">
              <a:solidFill>
                <a:srgbClr val="CC0000"/>
              </a:solidFill>
              <a:latin typeface="Times New Roman" panose="02020603050405020304" pitchFamily="18" charset="0"/>
            </a:endParaRPr>
          </a:p>
        </p:txBody>
      </p:sp>
      <p:sp>
        <p:nvSpPr>
          <p:cNvPr id="9223" name="Text Box 7"/>
          <p:cNvSpPr txBox="1">
            <a:spLocks noChangeArrowheads="1"/>
          </p:cNvSpPr>
          <p:nvPr/>
        </p:nvSpPr>
        <p:spPr bwMode="auto">
          <a:xfrm>
            <a:off x="685800" y="5334000"/>
            <a:ext cx="8169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solidFill>
                  <a:srgbClr val="CC0000"/>
                </a:solidFill>
                <a:latin typeface="Times New Roman" panose="02020603050405020304" pitchFamily="18" charset="0"/>
              </a:rPr>
              <a:t>ENCRYPTION</a:t>
            </a:r>
            <a:r>
              <a:rPr lang="en-GB" altLang="en-US" sz="2200">
                <a:solidFill>
                  <a:srgbClr val="CC0000"/>
                </a:solidFill>
                <a:latin typeface="Times New Roman" panose="02020603050405020304" pitchFamily="18" charset="0"/>
              </a:rPr>
              <a:t>:</a:t>
            </a:r>
            <a:r>
              <a:rPr lang="en-GB" altLang="en-US" sz="2200" b="0">
                <a:solidFill>
                  <a:srgbClr val="CC0000"/>
                </a:solidFill>
                <a:latin typeface="Times New Roman" panose="02020603050405020304" pitchFamily="18" charset="0"/>
              </a:rPr>
              <a:t> </a:t>
            </a:r>
            <a:r>
              <a:rPr lang="en-GB" altLang="en-US" sz="2200" b="0">
                <a:solidFill>
                  <a:schemeClr val="tx1"/>
                </a:solidFill>
                <a:latin typeface="Times New Roman" panose="02020603050405020304" pitchFamily="18" charset="0"/>
              </a:rPr>
              <a:t>Mã hóa câu lệnh Select tạo ra View.</a:t>
            </a:r>
            <a:endParaRPr lang="en-US" altLang="en-US" sz="2200" b="0">
              <a:solidFill>
                <a:schemeClr val="tx1"/>
              </a:solidFill>
              <a:latin typeface="Times New Roman" panose="02020603050405020304" pitchFamily="18" charset="0"/>
            </a:endParaRPr>
          </a:p>
        </p:txBody>
      </p:sp>
      <p:sp>
        <p:nvSpPr>
          <p:cNvPr id="9224" name="Text Box 8"/>
          <p:cNvSpPr txBox="1">
            <a:spLocks noChangeArrowheads="1"/>
          </p:cNvSpPr>
          <p:nvPr/>
        </p:nvSpPr>
        <p:spPr bwMode="auto">
          <a:xfrm>
            <a:off x="685800" y="5791200"/>
            <a:ext cx="81692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solidFill>
                  <a:srgbClr val="CC0000"/>
                </a:solidFill>
                <a:latin typeface="Times New Roman" panose="02020603050405020304" pitchFamily="18" charset="0"/>
              </a:rPr>
              <a:t>SCHEMABINDING</a:t>
            </a:r>
            <a:r>
              <a:rPr lang="en-GB" altLang="en-US" sz="2200">
                <a:solidFill>
                  <a:srgbClr val="CC0000"/>
                </a:solidFill>
                <a:latin typeface="Times New Roman" panose="02020603050405020304" pitchFamily="18" charset="0"/>
              </a:rPr>
              <a:t>:</a:t>
            </a:r>
            <a:r>
              <a:rPr lang="en-GB" altLang="en-US" sz="2200" b="0">
                <a:solidFill>
                  <a:srgbClr val="CC0000"/>
                </a:solidFill>
                <a:latin typeface="Times New Roman" panose="02020603050405020304" pitchFamily="18" charset="0"/>
              </a:rPr>
              <a:t> </a:t>
            </a:r>
            <a:r>
              <a:rPr lang="en-GB" altLang="en-US" sz="2200" b="0">
                <a:solidFill>
                  <a:schemeClr val="tx1"/>
                </a:solidFill>
                <a:latin typeface="Times New Roman" panose="02020603050405020304" pitchFamily="18" charset="0"/>
              </a:rPr>
              <a:t>Kết View với giản đồ</a:t>
            </a:r>
            <a:endParaRPr lang="en-US" altLang="en-US" sz="2200" b="0">
              <a:solidFill>
                <a:schemeClr val="tx1"/>
              </a:solidFill>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45"/>
                                        </p:tgtEl>
                                        <p:attrNameLst>
                                          <p:attrName>style.visibility</p:attrName>
                                        </p:attrNameLst>
                                      </p:cBhvr>
                                      <p:to>
                                        <p:strVal val="visible"/>
                                      </p:to>
                                    </p:set>
                                    <p:anim calcmode="lin" valueType="num">
                                      <p:cBhvr additive="base">
                                        <p:cTn id="7" dur="500" fill="hold"/>
                                        <p:tgtEl>
                                          <p:spTgt spid="61445"/>
                                        </p:tgtEl>
                                        <p:attrNameLst>
                                          <p:attrName>ppt_x</p:attrName>
                                        </p:attrNameLst>
                                      </p:cBhvr>
                                      <p:tavLst>
                                        <p:tav tm="0">
                                          <p:val>
                                            <p:strVal val="0-#ppt_w/2"/>
                                          </p:val>
                                        </p:tav>
                                        <p:tav tm="100000">
                                          <p:val>
                                            <p:strVal val="#ppt_x"/>
                                          </p:val>
                                        </p:tav>
                                      </p:tavLst>
                                    </p:anim>
                                    <p:anim calcmode="lin" valueType="num">
                                      <p:cBhvr additive="base">
                                        <p:cTn id="8"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1444"/>
                                        </p:tgtEl>
                                        <p:attrNameLst>
                                          <p:attrName>style.visibility</p:attrName>
                                        </p:attrNameLst>
                                      </p:cBhvr>
                                      <p:to>
                                        <p:strVal val="visible"/>
                                      </p:to>
                                    </p:set>
                                    <p:animEffect transition="in" filter="dissolve">
                                      <p:cBhvr>
                                        <p:cTn id="13" dur="500"/>
                                        <p:tgtEl>
                                          <p:spTgt spid="6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animBg="1" autoUpdateAnimBg="0"/>
      <p:bldP spid="6144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152400"/>
            <a:ext cx="8229600" cy="606425"/>
          </a:xfrm>
        </p:spPr>
        <p:txBody>
          <a:bodyPr/>
          <a:lstStyle/>
          <a:p>
            <a:pPr eaLnBrk="1" hangingPunct="1"/>
            <a:r>
              <a:rPr lang="en-US" altLang="en-US" sz="4000" smtClean="0">
                <a:cs typeface="Times New Roman" panose="02020603050405020304" pitchFamily="18" charset="0"/>
              </a:rPr>
              <a:t>Tạo View</a:t>
            </a:r>
          </a:p>
        </p:txBody>
      </p:sp>
      <p:sp>
        <p:nvSpPr>
          <p:cNvPr id="62467" name="Rectangle 3"/>
          <p:cNvSpPr>
            <a:spLocks noGrp="1" noChangeArrowheads="1"/>
          </p:cNvSpPr>
          <p:nvPr>
            <p:ph type="body" idx="1"/>
          </p:nvPr>
        </p:nvSpPr>
        <p:spPr>
          <a:xfrm>
            <a:off x="609600" y="1066800"/>
            <a:ext cx="8763000" cy="5105400"/>
          </a:xfrm>
        </p:spPr>
        <p:txBody>
          <a:bodyPr/>
          <a:lstStyle/>
          <a:p>
            <a:pPr marL="381000" indent="-381000" eaLnBrk="1" hangingPunct="1">
              <a:spcBef>
                <a:spcPct val="50000"/>
              </a:spcBef>
              <a:buClr>
                <a:schemeClr val="hlink"/>
              </a:buClr>
            </a:pPr>
            <a:r>
              <a:rPr lang="en-US" altLang="en-US" sz="2400" b="1" smtClean="0">
                <a:solidFill>
                  <a:schemeClr val="accent1"/>
                </a:solidFill>
                <a:cs typeface="Times New Roman" panose="02020603050405020304" pitchFamily="18" charset="0"/>
              </a:rPr>
              <a:t> V</a:t>
            </a:r>
            <a:r>
              <a:rPr lang="en-US" altLang="en-US" sz="2400" b="1" smtClean="0">
                <a:solidFill>
                  <a:schemeClr val="accent1"/>
                </a:solidFill>
                <a:latin typeface="Times New Roman" panose="02020603050405020304" pitchFamily="18" charset="0"/>
                <a:cs typeface="Times New Roman" panose="02020603050405020304" pitchFamily="18" charset="0"/>
              </a:rPr>
              <a:t>í</a:t>
            </a:r>
            <a:r>
              <a:rPr lang="en-US" altLang="en-US" sz="2400" b="1" smtClean="0">
                <a:solidFill>
                  <a:schemeClr val="accent1"/>
                </a:solidFill>
                <a:cs typeface="Times New Roman" panose="02020603050405020304" pitchFamily="18" charset="0"/>
              </a:rPr>
              <a:t> dụ:</a:t>
            </a:r>
          </a:p>
          <a:p>
            <a:pPr marL="381000" indent="-381000" eaLnBrk="1" hangingPunct="1">
              <a:spcBef>
                <a:spcPct val="50000"/>
              </a:spcBef>
              <a:buClr>
                <a:schemeClr val="hlink"/>
              </a:buClr>
              <a:buFont typeface="Wingdings" panose="05000000000000000000" pitchFamily="2" charset="2"/>
              <a:buNone/>
            </a:pPr>
            <a:r>
              <a:rPr lang="en-US" altLang="en-US" sz="2400" smtClean="0">
                <a:solidFill>
                  <a:schemeClr val="accent1"/>
                </a:solidFill>
                <a:cs typeface="Times New Roman" panose="02020603050405020304" pitchFamily="18" charset="0"/>
              </a:rPr>
              <a:t>	</a:t>
            </a:r>
            <a:r>
              <a:rPr lang="en-US" altLang="en-US" sz="2400" b="1" smtClean="0">
                <a:solidFill>
                  <a:schemeClr val="accent1"/>
                </a:solidFill>
                <a:cs typeface="Times New Roman" panose="02020603050405020304" pitchFamily="18" charset="0"/>
              </a:rPr>
              <a:t>CREATE VIEW vwProducts</a:t>
            </a:r>
          </a:p>
          <a:p>
            <a:pPr marL="381000" indent="-381000" eaLnBrk="1" hangingPunct="1">
              <a:spcBef>
                <a:spcPct val="50000"/>
              </a:spcBef>
              <a:buClr>
                <a:schemeClr val="hlink"/>
              </a:buClr>
              <a:buFont typeface="Wingdings" panose="05000000000000000000" pitchFamily="2" charset="2"/>
              <a:buNone/>
            </a:pPr>
            <a:r>
              <a:rPr lang="en-US" altLang="en-US" sz="2400" b="1" smtClean="0">
                <a:solidFill>
                  <a:schemeClr val="accent1"/>
                </a:solidFill>
                <a:cs typeface="Times New Roman" panose="02020603050405020304" pitchFamily="18" charset="0"/>
              </a:rPr>
              <a:t>	AS</a:t>
            </a:r>
          </a:p>
          <a:p>
            <a:pPr marL="793750" lvl="1" indent="-29845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	SELECT ProductName, UnitPrice, CompanyName</a:t>
            </a:r>
          </a:p>
          <a:p>
            <a:pPr marL="793750" lvl="1" indent="-29845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	FROM Suppliers </a:t>
            </a:r>
          </a:p>
          <a:p>
            <a:pPr marL="793750" lvl="1" indent="-29845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	INNER JOIN Products</a:t>
            </a:r>
          </a:p>
          <a:p>
            <a:pPr marL="793750" lvl="1" indent="-298450" eaLnBrk="1" hangingPunct="1">
              <a:spcBef>
                <a:spcPct val="50000"/>
              </a:spcBef>
              <a:buClr>
                <a:schemeClr val="accent1"/>
              </a:buClr>
              <a:buFont typeface="Wingdings" panose="05000000000000000000" pitchFamily="2" charset="2"/>
              <a:buNone/>
            </a:pPr>
            <a:r>
              <a:rPr lang="en-US" altLang="en-US" sz="2400" smtClean="0">
                <a:cs typeface="Times New Roman" panose="02020603050405020304" pitchFamily="18" charset="0"/>
              </a:rPr>
              <a:t>	ON Suppliers.SupplierID = Products.SupplierID</a:t>
            </a:r>
          </a:p>
        </p:txBody>
      </p:sp>
      <p:sp>
        <p:nvSpPr>
          <p:cNvPr id="10244" name="Rectangle 4"/>
          <p:cNvSpPr>
            <a:spLocks noChangeArrowheads="1"/>
          </p:cNvSpPr>
          <p:nvPr/>
        </p:nvSpPr>
        <p:spPr bwMode="auto">
          <a:xfrm>
            <a:off x="2871788" y="2724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hlink"/>
              </a:buClr>
              <a:buFont typeface="Wingdings" panose="05000000000000000000" pitchFamily="2" charset="2"/>
              <a:buChar char="v"/>
              <a:defRPr sz="3200" b="1">
                <a:solidFill>
                  <a:schemeClr val="accent1"/>
                </a:solidFill>
                <a:latin typeface="Arial" panose="020B0604020202020204" pitchFamily="34" charset="0"/>
              </a:defRPr>
            </a:lvl1pPr>
            <a:lvl2pPr marL="742950" indent="-285750" eaLnBrk="0" hangingPunct="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eaLnBrk="0" hangingPunct="0">
              <a:spcBef>
                <a:spcPct val="20000"/>
              </a:spcBef>
              <a:buClr>
                <a:schemeClr val="tx1"/>
              </a:buClr>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800" b="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pRg st="1" end="1"/>
                                            </p:txEl>
                                          </p:spTgt>
                                        </p:tgtEl>
                                        <p:attrNameLst>
                                          <p:attrName>style.visibility</p:attrName>
                                        </p:attrNameLst>
                                      </p:cBhvr>
                                      <p:to>
                                        <p:strVal val="visible"/>
                                      </p:to>
                                    </p:set>
                                    <p:animEffect transition="in" filter="wipe(left)">
                                      <p:cBhvr>
                                        <p:cTn id="12" dur="500"/>
                                        <p:tgtEl>
                                          <p:spTgt spid="6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pRg st="2" end="2"/>
                                            </p:txEl>
                                          </p:spTgt>
                                        </p:tgtEl>
                                        <p:attrNameLst>
                                          <p:attrName>style.visibility</p:attrName>
                                        </p:attrNameLst>
                                      </p:cBhvr>
                                      <p:to>
                                        <p:strVal val="visible"/>
                                      </p:to>
                                    </p:set>
                                    <p:animEffect transition="in" filter="wipe(left)">
                                      <p:cBhvr>
                                        <p:cTn id="17" dur="500"/>
                                        <p:tgtEl>
                                          <p:spTgt spid="62467">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62467">
                                            <p:txEl>
                                              <p:pRg st="3" end="3"/>
                                            </p:txEl>
                                          </p:spTgt>
                                        </p:tgtEl>
                                        <p:attrNameLst>
                                          <p:attrName>style.visibility</p:attrName>
                                        </p:attrNameLst>
                                      </p:cBhvr>
                                      <p:to>
                                        <p:strVal val="visible"/>
                                      </p:to>
                                    </p:set>
                                    <p:animEffect transition="in" filter="wipe(left)">
                                      <p:cBhvr>
                                        <p:cTn id="20" dur="500"/>
                                        <p:tgtEl>
                                          <p:spTgt spid="6246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62467">
                                            <p:txEl>
                                              <p:pRg st="4" end="4"/>
                                            </p:txEl>
                                          </p:spTgt>
                                        </p:tgtEl>
                                        <p:attrNameLst>
                                          <p:attrName>style.visibility</p:attrName>
                                        </p:attrNameLst>
                                      </p:cBhvr>
                                      <p:to>
                                        <p:strVal val="visible"/>
                                      </p:to>
                                    </p:set>
                                    <p:animEffect transition="in" filter="wipe(left)">
                                      <p:cBhvr>
                                        <p:cTn id="23" dur="500"/>
                                        <p:tgtEl>
                                          <p:spTgt spid="624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2467">
                                            <p:txEl>
                                              <p:pRg st="5" end="5"/>
                                            </p:txEl>
                                          </p:spTgt>
                                        </p:tgtEl>
                                        <p:attrNameLst>
                                          <p:attrName>style.visibility</p:attrName>
                                        </p:attrNameLst>
                                      </p:cBhvr>
                                      <p:to>
                                        <p:strVal val="visible"/>
                                      </p:to>
                                    </p:set>
                                    <p:animEffect transition="in" filter="wipe(left)">
                                      <p:cBhvr>
                                        <p:cTn id="26" dur="500"/>
                                        <p:tgtEl>
                                          <p:spTgt spid="6246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2467">
                                            <p:txEl>
                                              <p:pRg st="6" end="6"/>
                                            </p:txEl>
                                          </p:spTgt>
                                        </p:tgtEl>
                                        <p:attrNameLst>
                                          <p:attrName>style.visibility</p:attrName>
                                        </p:attrNameLst>
                                      </p:cBhvr>
                                      <p:to>
                                        <p:strVal val="visible"/>
                                      </p:to>
                                    </p:set>
                                    <p:animEffect transition="in" filter="wipe(left)">
                                      <p:cBhvr>
                                        <p:cTn id="29" dur="500"/>
                                        <p:tgtEl>
                                          <p:spTgt spid="624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theme/theme1.xml><?xml version="1.0" encoding="utf-8"?>
<a:theme xmlns:a="http://schemas.openxmlformats.org/drawingml/2006/main" name="cdb2004c007l">
  <a:themeElements>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fontScheme name="sa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4C1A37"/>
        </a:dk1>
        <a:lt1>
          <a:srgbClr val="FFFFFF"/>
        </a:lt1>
        <a:dk2>
          <a:srgbClr val="FFFFE7"/>
        </a:dk2>
        <a:lt2>
          <a:srgbClr val="B2B2B2"/>
        </a:lt2>
        <a:accent1>
          <a:srgbClr val="C06C98"/>
        </a:accent1>
        <a:accent2>
          <a:srgbClr val="FF9966"/>
        </a:accent2>
        <a:accent3>
          <a:srgbClr val="FFFFFF"/>
        </a:accent3>
        <a:accent4>
          <a:srgbClr val="40142D"/>
        </a:accent4>
        <a:accent5>
          <a:srgbClr val="DCBACA"/>
        </a:accent5>
        <a:accent6>
          <a:srgbClr val="E78A5C"/>
        </a:accent6>
        <a:hlink>
          <a:srgbClr val="BD6D45"/>
        </a:hlink>
        <a:folHlink>
          <a:srgbClr val="3AABC6"/>
        </a:folHlink>
      </a:clrScheme>
      <a:clrMap bg1="lt1" tx1="dk1" bg2="lt2" tx2="dk2" accent1="accent1" accent2="accent2" accent3="accent3" accent4="accent4" accent5="accent5" accent6="accent6" hlink="hlink" folHlink="folHlink"/>
    </a:extraClrScheme>
    <a:extraClrScheme>
      <a:clrScheme name="sample 2">
        <a:dk1>
          <a:srgbClr val="003366"/>
        </a:dk1>
        <a:lt1>
          <a:srgbClr val="FFFFFF"/>
        </a:lt1>
        <a:dk2>
          <a:srgbClr val="FFFFFF"/>
        </a:dk2>
        <a:lt2>
          <a:srgbClr val="B2B2B2"/>
        </a:lt2>
        <a:accent1>
          <a:srgbClr val="2879B0"/>
        </a:accent1>
        <a:accent2>
          <a:srgbClr val="0099CC"/>
        </a:accent2>
        <a:accent3>
          <a:srgbClr val="FFFFFF"/>
        </a:accent3>
        <a:accent4>
          <a:srgbClr val="002A56"/>
        </a:accent4>
        <a:accent5>
          <a:srgbClr val="ACBED4"/>
        </a:accent5>
        <a:accent6>
          <a:srgbClr val="008AB9"/>
        </a:accent6>
        <a:hlink>
          <a:srgbClr val="A9683B"/>
        </a:hlink>
        <a:folHlink>
          <a:srgbClr val="166A84"/>
        </a:folHlink>
      </a:clrScheme>
      <a:clrMap bg1="lt1" tx1="dk1" bg2="lt2" tx2="dk2" accent1="accent1" accent2="accent2" accent3="accent3" accent4="accent4" accent5="accent5" accent6="accent6" hlink="hlink" folHlink="folHlink"/>
    </a:extraClrScheme>
    <a:extraClrScheme>
      <a:clrScheme name="sample 3">
        <a:dk1>
          <a:srgbClr val="000066"/>
        </a:dk1>
        <a:lt1>
          <a:srgbClr val="FFFFFF"/>
        </a:lt1>
        <a:dk2>
          <a:srgbClr val="50A834"/>
        </a:dk2>
        <a:lt2>
          <a:srgbClr val="B2B2B2"/>
        </a:lt2>
        <a:accent1>
          <a:srgbClr val="2045AE"/>
        </a:accent1>
        <a:accent2>
          <a:srgbClr val="FF9933"/>
        </a:accent2>
        <a:accent3>
          <a:srgbClr val="FFFFFF"/>
        </a:accent3>
        <a:accent4>
          <a:srgbClr val="000056"/>
        </a:accent4>
        <a:accent5>
          <a:srgbClr val="ABB0D3"/>
        </a:accent5>
        <a:accent6>
          <a:srgbClr val="E78A2D"/>
        </a:accent6>
        <a:hlink>
          <a:srgbClr val="3DC5C5"/>
        </a:hlink>
        <a:folHlink>
          <a:srgbClr val="6B4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cdb2004c007l</Template>
  <TotalTime>1825</TotalTime>
  <Words>1896</Words>
  <Application>Microsoft Office PowerPoint</Application>
  <PresentationFormat>On-screen Show (4:3)</PresentationFormat>
  <Paragraphs>353</Paragraphs>
  <Slides>45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Arial</vt:lpstr>
      <vt:lpstr>Arial Narrow</vt:lpstr>
      <vt:lpstr>Calibri</vt:lpstr>
      <vt:lpstr>Courier New</vt:lpstr>
      <vt:lpstr>FranklinGothic-Demi</vt:lpstr>
      <vt:lpstr>Georgia</vt:lpstr>
      <vt:lpstr>Tahoma</vt:lpstr>
      <vt:lpstr>Times New Roman</vt:lpstr>
      <vt:lpstr>Verdana</vt:lpstr>
      <vt:lpstr>Wingdings</vt:lpstr>
      <vt:lpstr>cdb2004c007l</vt:lpstr>
      <vt:lpstr>Default Design</vt:lpstr>
      <vt:lpstr>PowerPoint Presentation</vt:lpstr>
      <vt:lpstr>Nội Dung</vt:lpstr>
      <vt:lpstr>Định nghĩa</vt:lpstr>
      <vt:lpstr>Định nghĩa view</vt:lpstr>
      <vt:lpstr>Thuận lợi khi sử dụng view</vt:lpstr>
      <vt:lpstr>Hạn chế khi sử dụng View</vt:lpstr>
      <vt:lpstr>Tạo view</vt:lpstr>
      <vt:lpstr>Tạo View</vt:lpstr>
      <vt:lpstr>Tạo View</vt:lpstr>
      <vt:lpstr>Tạo View</vt:lpstr>
      <vt:lpstr>Tạo View</vt:lpstr>
      <vt:lpstr>Nguyên tắc tạo View</vt:lpstr>
      <vt:lpstr>Nguyên tắc tạo View</vt:lpstr>
      <vt:lpstr>Nguyên tắc tạo View</vt:lpstr>
      <vt:lpstr>Nguyên tắc tạo View</vt:lpstr>
      <vt:lpstr> Tạo View với SCHEMABINDING</vt:lpstr>
      <vt:lpstr> Tạo View với SCHEMABINDING</vt:lpstr>
      <vt:lpstr>Execrise: Create view</vt:lpstr>
      <vt:lpstr>Tạo View với lưa chọn Check </vt:lpstr>
      <vt:lpstr>Tạo View với lưa chọn Check </vt:lpstr>
      <vt:lpstr>Tạo View với lưa chọn Check </vt:lpstr>
      <vt:lpstr>PowerPoint Presentation</vt:lpstr>
      <vt:lpstr>Xóa View </vt:lpstr>
      <vt:lpstr>Đổi tên Views</vt:lpstr>
      <vt:lpstr>Cập nhật, bổ sung và xoá dữ liệu thông qua View </vt:lpstr>
      <vt:lpstr>Cập nhật dữ liệu thông qua View </vt:lpstr>
      <vt:lpstr>Cập nhật dữ liệu thông qua View </vt:lpstr>
      <vt:lpstr>Cập nhật, bổ sung và xoá dữ liệu thông qua View </vt:lpstr>
      <vt:lpstr>Cập nhật dữ liệu thông qua View </vt:lpstr>
      <vt:lpstr>Cập nhật dữ liệu thông qua View </vt:lpstr>
      <vt:lpstr>Các loại Views</vt:lpstr>
      <vt:lpstr>Các loại Views</vt:lpstr>
      <vt:lpstr>Các loại Views</vt:lpstr>
      <vt:lpstr>Các loại Views</vt:lpstr>
      <vt:lpstr>Các loại Views</vt:lpstr>
      <vt:lpstr>Các loại Views</vt:lpstr>
      <vt:lpstr>Các loại Views</vt:lpstr>
      <vt:lpstr>Các loại Views</vt:lpstr>
      <vt:lpstr>Partitioned Views</vt:lpstr>
      <vt:lpstr>Partitioned Views</vt:lpstr>
      <vt:lpstr>Partitioned Views</vt:lpstr>
      <vt:lpstr>Partitioned Views</vt:lpstr>
      <vt:lpstr>Partitioned Views</vt:lpstr>
      <vt:lpstr>Partitioned Views</vt:lpstr>
      <vt:lpstr>Hiệu chỉnh dữ liệu  thông qua Partitioned Views</vt:lpstr>
    </vt:vector>
  </TitlesOfParts>
  <Company>HUI_TTCNTT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BASIC</dc:title>
  <dc:creator>HIENHUYENHIEN</dc:creator>
  <cp:lastModifiedBy>admin</cp:lastModifiedBy>
  <cp:revision>59</cp:revision>
  <dcterms:created xsi:type="dcterms:W3CDTF">2009-09-04T01:38:17Z</dcterms:created>
  <dcterms:modified xsi:type="dcterms:W3CDTF">2018-03-23T04:29:21Z</dcterms:modified>
</cp:coreProperties>
</file>