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4" r:id="rId1"/>
    <p:sldMasterId id="2147483922" r:id="rId2"/>
  </p:sldMasterIdLst>
  <p:notesMasterIdLst>
    <p:notesMasterId r:id="rId116"/>
  </p:notesMasterIdLst>
  <p:handoutMasterIdLst>
    <p:handoutMasterId r:id="rId117"/>
  </p:handoutMasterIdLst>
  <p:sldIdLst>
    <p:sldId id="256" r:id="rId3"/>
    <p:sldId id="788" r:id="rId4"/>
    <p:sldId id="550" r:id="rId5"/>
    <p:sldId id="541" r:id="rId6"/>
    <p:sldId id="679" r:id="rId7"/>
    <p:sldId id="680" r:id="rId8"/>
    <p:sldId id="681" r:id="rId9"/>
    <p:sldId id="682" r:id="rId10"/>
    <p:sldId id="683" r:id="rId11"/>
    <p:sldId id="685" r:id="rId12"/>
    <p:sldId id="686" r:id="rId13"/>
    <p:sldId id="796" r:id="rId14"/>
    <p:sldId id="797" r:id="rId15"/>
    <p:sldId id="798" r:id="rId16"/>
    <p:sldId id="571" r:id="rId17"/>
    <p:sldId id="655" r:id="rId18"/>
    <p:sldId id="687" r:id="rId19"/>
    <p:sldId id="693" r:id="rId20"/>
    <p:sldId id="689" r:id="rId21"/>
    <p:sldId id="690" r:id="rId22"/>
    <p:sldId id="803" r:id="rId23"/>
    <p:sldId id="787" r:id="rId24"/>
    <p:sldId id="692" r:id="rId25"/>
    <p:sldId id="694" r:id="rId26"/>
    <p:sldId id="695" r:id="rId27"/>
    <p:sldId id="799" r:id="rId28"/>
    <p:sldId id="800" r:id="rId29"/>
    <p:sldId id="801" r:id="rId30"/>
    <p:sldId id="802" r:id="rId31"/>
    <p:sldId id="553" r:id="rId32"/>
    <p:sldId id="584" r:id="rId33"/>
    <p:sldId id="698" r:id="rId34"/>
    <p:sldId id="699" r:id="rId35"/>
    <p:sldId id="583" r:id="rId36"/>
    <p:sldId id="701" r:id="rId37"/>
    <p:sldId id="704" r:id="rId38"/>
    <p:sldId id="702" r:id="rId39"/>
    <p:sldId id="703" r:id="rId40"/>
    <p:sldId id="705" r:id="rId41"/>
    <p:sldId id="707" r:id="rId42"/>
    <p:sldId id="708" r:id="rId43"/>
    <p:sldId id="709" r:id="rId44"/>
    <p:sldId id="710" r:id="rId45"/>
    <p:sldId id="711" r:id="rId46"/>
    <p:sldId id="712" r:id="rId47"/>
    <p:sldId id="713" r:id="rId48"/>
    <p:sldId id="714" r:id="rId49"/>
    <p:sldId id="715" r:id="rId50"/>
    <p:sldId id="716" r:id="rId51"/>
    <p:sldId id="717" r:id="rId52"/>
    <p:sldId id="718" r:id="rId53"/>
    <p:sldId id="719" r:id="rId54"/>
    <p:sldId id="720" r:id="rId55"/>
    <p:sldId id="793" r:id="rId56"/>
    <p:sldId id="721" r:id="rId57"/>
    <p:sldId id="722" r:id="rId58"/>
    <p:sldId id="726" r:id="rId59"/>
    <p:sldId id="727" r:id="rId60"/>
    <p:sldId id="728" r:id="rId61"/>
    <p:sldId id="731" r:id="rId62"/>
    <p:sldId id="732" r:id="rId63"/>
    <p:sldId id="733" r:id="rId64"/>
    <p:sldId id="734" r:id="rId65"/>
    <p:sldId id="735" r:id="rId66"/>
    <p:sldId id="736" r:id="rId67"/>
    <p:sldId id="737" r:id="rId68"/>
    <p:sldId id="738" r:id="rId69"/>
    <p:sldId id="739" r:id="rId70"/>
    <p:sldId id="740" r:id="rId71"/>
    <p:sldId id="741" r:id="rId72"/>
    <p:sldId id="742" r:id="rId73"/>
    <p:sldId id="743" r:id="rId74"/>
    <p:sldId id="744" r:id="rId75"/>
    <p:sldId id="745" r:id="rId76"/>
    <p:sldId id="746" r:id="rId77"/>
    <p:sldId id="747" r:id="rId78"/>
    <p:sldId id="748" r:id="rId79"/>
    <p:sldId id="749" r:id="rId80"/>
    <p:sldId id="750" r:id="rId81"/>
    <p:sldId id="751" r:id="rId82"/>
    <p:sldId id="752" r:id="rId83"/>
    <p:sldId id="753" r:id="rId84"/>
    <p:sldId id="754" r:id="rId85"/>
    <p:sldId id="755" r:id="rId86"/>
    <p:sldId id="756" r:id="rId87"/>
    <p:sldId id="757" r:id="rId88"/>
    <p:sldId id="758" r:id="rId89"/>
    <p:sldId id="759" r:id="rId90"/>
    <p:sldId id="760" r:id="rId91"/>
    <p:sldId id="761" r:id="rId92"/>
    <p:sldId id="762" r:id="rId93"/>
    <p:sldId id="763" r:id="rId94"/>
    <p:sldId id="764" r:id="rId95"/>
    <p:sldId id="765" r:id="rId96"/>
    <p:sldId id="766" r:id="rId97"/>
    <p:sldId id="767" r:id="rId98"/>
    <p:sldId id="768" r:id="rId99"/>
    <p:sldId id="769" r:id="rId100"/>
    <p:sldId id="795" r:id="rId101"/>
    <p:sldId id="794" r:id="rId102"/>
    <p:sldId id="770" r:id="rId103"/>
    <p:sldId id="771" r:id="rId104"/>
    <p:sldId id="772" r:id="rId105"/>
    <p:sldId id="773" r:id="rId106"/>
    <p:sldId id="774" r:id="rId107"/>
    <p:sldId id="785" r:id="rId108"/>
    <p:sldId id="776" r:id="rId109"/>
    <p:sldId id="777" r:id="rId110"/>
    <p:sldId id="779" r:id="rId111"/>
    <p:sldId id="782" r:id="rId112"/>
    <p:sldId id="783" r:id="rId113"/>
    <p:sldId id="780" r:id="rId114"/>
    <p:sldId id="678" r:id="rId115"/>
  </p:sldIdLst>
  <p:sldSz cx="9144000" cy="6858000" type="letter"/>
  <p:notesSz cx="6991350" cy="9282113"/>
  <p:defaultTextStyle>
    <a:defPPr>
      <a:defRPr lang="en-US"/>
    </a:defPPr>
    <a:lvl1pPr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chemeClr val="tx1"/>
        </a:solidFill>
        <a:latin typeface="Arial" panose="020B0604020202020204" pitchFamily="34" charset="0"/>
        <a:ea typeface="+mn-ea"/>
        <a:cs typeface="+mn-cs"/>
      </a:defRPr>
    </a:lvl5pPr>
    <a:lvl6pPr marL="2286000" algn="l" defTabSz="914400" rtl="0" eaLnBrk="1" latinLnBrk="0" hangingPunct="1">
      <a:defRPr sz="2400" b="1" kern="1200">
        <a:solidFill>
          <a:schemeClr val="tx1"/>
        </a:solidFill>
        <a:latin typeface="Arial" panose="020B0604020202020204" pitchFamily="34" charset="0"/>
        <a:ea typeface="+mn-ea"/>
        <a:cs typeface="+mn-cs"/>
      </a:defRPr>
    </a:lvl6pPr>
    <a:lvl7pPr marL="2743200" algn="l" defTabSz="914400" rtl="0" eaLnBrk="1" latinLnBrk="0" hangingPunct="1">
      <a:defRPr sz="2400" b="1" kern="1200">
        <a:solidFill>
          <a:schemeClr val="tx1"/>
        </a:solidFill>
        <a:latin typeface="Arial" panose="020B0604020202020204" pitchFamily="34" charset="0"/>
        <a:ea typeface="+mn-ea"/>
        <a:cs typeface="+mn-cs"/>
      </a:defRPr>
    </a:lvl7pPr>
    <a:lvl8pPr marL="3200400" algn="l" defTabSz="914400" rtl="0" eaLnBrk="1" latinLnBrk="0" hangingPunct="1">
      <a:defRPr sz="2400" b="1" kern="1200">
        <a:solidFill>
          <a:schemeClr val="tx1"/>
        </a:solidFill>
        <a:latin typeface="Arial" panose="020B0604020202020204" pitchFamily="34" charset="0"/>
        <a:ea typeface="+mn-ea"/>
        <a:cs typeface="+mn-cs"/>
      </a:defRPr>
    </a:lvl8pPr>
    <a:lvl9pPr marL="3657600" algn="l" defTabSz="914400" rtl="0" eaLnBrk="1" latinLnBrk="0" hangingPunct="1">
      <a:defRPr sz="24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3">
          <p15:clr>
            <a:srgbClr val="A4A3A4"/>
          </p15:clr>
        </p15:guide>
        <p15:guide id="2" pos="220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FFDC"/>
    <a:srgbClr val="FFFF8C"/>
    <a:srgbClr val="666666"/>
    <a:srgbClr val="003366"/>
    <a:srgbClr val="000066"/>
    <a:srgbClr val="CCFFFF"/>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87234" autoAdjust="0"/>
  </p:normalViewPr>
  <p:slideViewPr>
    <p:cSldViewPr snapToGrid="0">
      <p:cViewPr varScale="1">
        <p:scale>
          <a:sx n="77" d="100"/>
          <a:sy n="77" d="100"/>
        </p:scale>
        <p:origin x="474"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75" d="100"/>
        <a:sy n="75" d="100"/>
      </p:scale>
      <p:origin x="0" y="0"/>
    </p:cViewPr>
  </p:sorterViewPr>
  <p:notesViewPr>
    <p:cSldViewPr snapToGrid="0">
      <p:cViewPr>
        <p:scale>
          <a:sx n="100" d="100"/>
          <a:sy n="100" d="100"/>
        </p:scale>
        <p:origin x="-418" y="374"/>
      </p:cViewPr>
      <p:guideLst>
        <p:guide orient="horz" pos="2923"/>
        <p:guide pos="220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handoutMaster" Target="handoutMasters/handoutMaster1.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viewProps" Target="viewProps.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s>
</file>

<file path=ppt/_rels/viewProps.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slide" Target="slides/slide22.xml"/><Relationship Id="rId1" Type="http://schemas.openxmlformats.org/officeDocument/2006/relationships/slide" Target="slides/slide18.xml"/><Relationship Id="rId5" Type="http://schemas.openxmlformats.org/officeDocument/2006/relationships/slide" Target="slides/slide25.xml"/><Relationship Id="rId4" Type="http://schemas.openxmlformats.org/officeDocument/2006/relationships/slide" Target="slides/slide24.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7468F-48A7-4B66-A3DE-32BCD5460F0D}" type="doc">
      <dgm:prSet loTypeId="urn:microsoft.com/office/officeart/2005/8/layout/hList1" loCatId="list" qsTypeId="urn:microsoft.com/office/officeart/2005/8/quickstyle/3d2" qsCatId="3D" csTypeId="urn:microsoft.com/office/officeart/2005/8/colors/accent6_2" csCatId="accent6" phldr="1"/>
      <dgm:spPr/>
      <dgm:t>
        <a:bodyPr/>
        <a:lstStyle/>
        <a:p>
          <a:endParaRPr lang="en-US"/>
        </a:p>
      </dgm:t>
    </dgm:pt>
    <dgm:pt modelId="{B343CB3E-1A58-41F0-9ABC-146B3512612D}">
      <dgm:prSet phldrT="[Text]"/>
      <dgm:spPr/>
      <dgm:t>
        <a:bodyPr/>
        <a:lstStyle/>
        <a:p>
          <a:r>
            <a:rPr lang="en-US" dirty="0" smtClean="0"/>
            <a:t>Tables</a:t>
          </a:r>
          <a:endParaRPr lang="en-US" dirty="0"/>
        </a:p>
      </dgm:t>
    </dgm:pt>
    <dgm:pt modelId="{9E74AACB-6227-4E8B-9E1A-C6A7AC878804}" type="parTrans" cxnId="{BB96AA4E-FDD4-4192-A0DA-174342832C76}">
      <dgm:prSet/>
      <dgm:spPr/>
      <dgm:t>
        <a:bodyPr/>
        <a:lstStyle/>
        <a:p>
          <a:endParaRPr lang="en-US"/>
        </a:p>
      </dgm:t>
    </dgm:pt>
    <dgm:pt modelId="{16C9D3F5-A5D0-4B19-AD39-2518923F4195}" type="sibTrans" cxnId="{BB96AA4E-FDD4-4192-A0DA-174342832C76}">
      <dgm:prSet/>
      <dgm:spPr/>
      <dgm:t>
        <a:bodyPr/>
        <a:lstStyle/>
        <a:p>
          <a:endParaRPr lang="en-US"/>
        </a:p>
      </dgm:t>
    </dgm:pt>
    <dgm:pt modelId="{11FD8259-2B6D-4652-923B-0C9B6022DC7D}">
      <dgm:prSet phldrT="[Text]"/>
      <dgm:spPr/>
      <dgm:t>
        <a:bodyPr/>
        <a:lstStyle/>
        <a:p>
          <a:r>
            <a:rPr lang="en-US" dirty="0" smtClean="0"/>
            <a:t>Data storage &amp; Retrieval</a:t>
          </a:r>
          <a:endParaRPr lang="en-US" dirty="0"/>
        </a:p>
      </dgm:t>
    </dgm:pt>
    <dgm:pt modelId="{192A1C35-2487-46E5-B7FA-791BA5F2EFAD}" type="parTrans" cxnId="{AB902BDF-1B36-4EC6-90DE-21048C7F628D}">
      <dgm:prSet/>
      <dgm:spPr/>
      <dgm:t>
        <a:bodyPr/>
        <a:lstStyle/>
        <a:p>
          <a:endParaRPr lang="en-US"/>
        </a:p>
      </dgm:t>
    </dgm:pt>
    <dgm:pt modelId="{A3572F2E-9F0B-4485-8552-A3CD606E1B43}" type="sibTrans" cxnId="{AB902BDF-1B36-4EC6-90DE-21048C7F628D}">
      <dgm:prSet/>
      <dgm:spPr/>
      <dgm:t>
        <a:bodyPr/>
        <a:lstStyle/>
        <a:p>
          <a:endParaRPr lang="en-US"/>
        </a:p>
      </dgm:t>
    </dgm:pt>
    <dgm:pt modelId="{2E0CFC43-DCFA-4594-A314-B2C52C8EA54E}">
      <dgm:prSet phldrT="[Text]"/>
      <dgm:spPr/>
      <dgm:t>
        <a:bodyPr/>
        <a:lstStyle/>
        <a:p>
          <a:r>
            <a:rPr lang="en-US" dirty="0" smtClean="0"/>
            <a:t>Referential integrity</a:t>
          </a:r>
          <a:endParaRPr lang="en-US" dirty="0"/>
        </a:p>
      </dgm:t>
    </dgm:pt>
    <dgm:pt modelId="{4B111614-1AB3-4FA5-8649-A5B6D518CDF6}" type="parTrans" cxnId="{07329DC8-47E2-45C6-ACDE-3FE5207DE919}">
      <dgm:prSet/>
      <dgm:spPr/>
      <dgm:t>
        <a:bodyPr/>
        <a:lstStyle/>
        <a:p>
          <a:endParaRPr lang="en-US"/>
        </a:p>
      </dgm:t>
    </dgm:pt>
    <dgm:pt modelId="{10F3BA06-810A-43FB-A25D-89F34D48AD54}" type="sibTrans" cxnId="{07329DC8-47E2-45C6-ACDE-3FE5207DE919}">
      <dgm:prSet/>
      <dgm:spPr/>
      <dgm:t>
        <a:bodyPr/>
        <a:lstStyle/>
        <a:p>
          <a:endParaRPr lang="en-US"/>
        </a:p>
      </dgm:t>
    </dgm:pt>
    <dgm:pt modelId="{D8B2D29A-95AC-4E02-A841-69E284C3C1ED}">
      <dgm:prSet phldrT="[Text]"/>
      <dgm:spPr/>
      <dgm:t>
        <a:bodyPr/>
        <a:lstStyle/>
        <a:p>
          <a:r>
            <a:rPr lang="en-US" dirty="0" smtClean="0"/>
            <a:t>Views</a:t>
          </a:r>
          <a:endParaRPr lang="en-US" dirty="0"/>
        </a:p>
      </dgm:t>
    </dgm:pt>
    <dgm:pt modelId="{562522F1-2B7E-4C19-B204-6954F5A8360C}" type="parTrans" cxnId="{70DA3853-214C-48C7-97BA-2C0B38E76E7F}">
      <dgm:prSet/>
      <dgm:spPr/>
      <dgm:t>
        <a:bodyPr/>
        <a:lstStyle/>
        <a:p>
          <a:endParaRPr lang="en-US"/>
        </a:p>
      </dgm:t>
    </dgm:pt>
    <dgm:pt modelId="{36EA614A-E58A-46B8-91EB-77011031F8EA}" type="sibTrans" cxnId="{70DA3853-214C-48C7-97BA-2C0B38E76E7F}">
      <dgm:prSet/>
      <dgm:spPr/>
      <dgm:t>
        <a:bodyPr/>
        <a:lstStyle/>
        <a:p>
          <a:endParaRPr lang="en-US"/>
        </a:p>
      </dgm:t>
    </dgm:pt>
    <dgm:pt modelId="{6410B362-3320-4D96-862C-9ABE61E80AB9}">
      <dgm:prSet phldrT="[Text]"/>
      <dgm:spPr/>
      <dgm:t>
        <a:bodyPr/>
        <a:lstStyle/>
        <a:p>
          <a:r>
            <a:rPr lang="en-US" dirty="0" smtClean="0"/>
            <a:t>Logical result sets</a:t>
          </a:r>
          <a:endParaRPr lang="en-US" dirty="0"/>
        </a:p>
      </dgm:t>
    </dgm:pt>
    <dgm:pt modelId="{BF311E1C-4AA4-4852-BE63-F1C93A8CCB77}" type="parTrans" cxnId="{B2D21D48-ACFD-4F50-9C5E-7BCD72E2B9F5}">
      <dgm:prSet/>
      <dgm:spPr/>
      <dgm:t>
        <a:bodyPr/>
        <a:lstStyle/>
        <a:p>
          <a:endParaRPr lang="en-US"/>
        </a:p>
      </dgm:t>
    </dgm:pt>
    <dgm:pt modelId="{3B3AB083-0711-4E39-848B-CC66E620CFF0}" type="sibTrans" cxnId="{B2D21D48-ACFD-4F50-9C5E-7BCD72E2B9F5}">
      <dgm:prSet/>
      <dgm:spPr/>
      <dgm:t>
        <a:bodyPr/>
        <a:lstStyle/>
        <a:p>
          <a:endParaRPr lang="en-US"/>
        </a:p>
      </dgm:t>
    </dgm:pt>
    <dgm:pt modelId="{08BD1BD2-1747-4632-88DE-02581BBECA9D}">
      <dgm:prSet phldrT="[Text]"/>
      <dgm:spPr/>
      <dgm:t>
        <a:bodyPr/>
        <a:lstStyle/>
        <a:p>
          <a:r>
            <a:rPr lang="en-US" dirty="0" smtClean="0"/>
            <a:t>Based on SELECT queries</a:t>
          </a:r>
          <a:endParaRPr lang="en-US" dirty="0"/>
        </a:p>
      </dgm:t>
    </dgm:pt>
    <dgm:pt modelId="{3769F955-4BEB-4C01-8031-4053078F3FE6}" type="parTrans" cxnId="{89268D57-3484-4E45-B482-BDAD71575285}">
      <dgm:prSet/>
      <dgm:spPr/>
      <dgm:t>
        <a:bodyPr/>
        <a:lstStyle/>
        <a:p>
          <a:endParaRPr lang="en-US"/>
        </a:p>
      </dgm:t>
    </dgm:pt>
    <dgm:pt modelId="{CDF154C0-12EC-4F53-AE2A-FBAC83EA52C7}" type="sibTrans" cxnId="{89268D57-3484-4E45-B482-BDAD71575285}">
      <dgm:prSet/>
      <dgm:spPr/>
      <dgm:t>
        <a:bodyPr/>
        <a:lstStyle/>
        <a:p>
          <a:endParaRPr lang="en-US"/>
        </a:p>
      </dgm:t>
    </dgm:pt>
    <dgm:pt modelId="{90F510DB-3785-41AB-88EB-0DAA0863C74C}">
      <dgm:prSet phldrT="[Text]"/>
      <dgm:spPr/>
      <dgm:t>
        <a:bodyPr/>
        <a:lstStyle/>
        <a:p>
          <a:r>
            <a:rPr lang="en-US" dirty="0" smtClean="0"/>
            <a:t>Programmability</a:t>
          </a:r>
          <a:endParaRPr lang="en-US" dirty="0"/>
        </a:p>
      </dgm:t>
    </dgm:pt>
    <dgm:pt modelId="{6C9D9FC2-76A4-4A5F-B137-9D41AC94C69D}" type="parTrans" cxnId="{CC42358F-2EA6-4903-BBAC-065902B15068}">
      <dgm:prSet/>
      <dgm:spPr/>
      <dgm:t>
        <a:bodyPr/>
        <a:lstStyle/>
        <a:p>
          <a:endParaRPr lang="en-US"/>
        </a:p>
      </dgm:t>
    </dgm:pt>
    <dgm:pt modelId="{7C2CDE4E-6301-4095-8089-4DA50B8E7865}" type="sibTrans" cxnId="{CC42358F-2EA6-4903-BBAC-065902B15068}">
      <dgm:prSet/>
      <dgm:spPr/>
      <dgm:t>
        <a:bodyPr/>
        <a:lstStyle/>
        <a:p>
          <a:endParaRPr lang="en-US"/>
        </a:p>
      </dgm:t>
    </dgm:pt>
    <dgm:pt modelId="{E94E7FDC-E4D3-4346-9538-ACDF74D8D28B}">
      <dgm:prSet phldrT="[Text]"/>
      <dgm:spPr/>
      <dgm:t>
        <a:bodyPr/>
        <a:lstStyle/>
        <a:p>
          <a:r>
            <a:rPr lang="en-US" dirty="0" smtClean="0"/>
            <a:t>Stored Procedures</a:t>
          </a:r>
          <a:endParaRPr lang="en-US" dirty="0"/>
        </a:p>
      </dgm:t>
    </dgm:pt>
    <dgm:pt modelId="{D5567657-7CA1-4619-BB01-F0992376356E}" type="parTrans" cxnId="{6D03CCB3-3EE8-4F87-926D-2789FF08FB83}">
      <dgm:prSet/>
      <dgm:spPr/>
      <dgm:t>
        <a:bodyPr/>
        <a:lstStyle/>
        <a:p>
          <a:endParaRPr lang="en-US"/>
        </a:p>
      </dgm:t>
    </dgm:pt>
    <dgm:pt modelId="{DA557DF6-C1DF-4259-95BE-E3D84B328D88}" type="sibTrans" cxnId="{6D03CCB3-3EE8-4F87-926D-2789FF08FB83}">
      <dgm:prSet/>
      <dgm:spPr/>
      <dgm:t>
        <a:bodyPr/>
        <a:lstStyle/>
        <a:p>
          <a:endParaRPr lang="en-US"/>
        </a:p>
      </dgm:t>
    </dgm:pt>
    <dgm:pt modelId="{6012CC85-00F6-4369-8E0B-4974D5E00A62}">
      <dgm:prSet phldrT="[Text]"/>
      <dgm:spPr/>
      <dgm:t>
        <a:bodyPr/>
        <a:lstStyle/>
        <a:p>
          <a:r>
            <a:rPr lang="en-US" dirty="0" smtClean="0"/>
            <a:t>Triggers</a:t>
          </a:r>
          <a:endParaRPr lang="en-US" dirty="0"/>
        </a:p>
      </dgm:t>
    </dgm:pt>
    <dgm:pt modelId="{99E78F68-BA44-435E-9410-7299D24F1347}" type="parTrans" cxnId="{0B39CF42-17AC-4666-9E72-2CEE75D6B6CD}">
      <dgm:prSet/>
      <dgm:spPr/>
      <dgm:t>
        <a:bodyPr/>
        <a:lstStyle/>
        <a:p>
          <a:endParaRPr lang="en-US"/>
        </a:p>
      </dgm:t>
    </dgm:pt>
    <dgm:pt modelId="{E2A17480-F2C0-4FA2-A3DB-5F6230F2F698}" type="sibTrans" cxnId="{0B39CF42-17AC-4666-9E72-2CEE75D6B6CD}">
      <dgm:prSet/>
      <dgm:spPr/>
      <dgm:t>
        <a:bodyPr/>
        <a:lstStyle/>
        <a:p>
          <a:endParaRPr lang="en-US"/>
        </a:p>
      </dgm:t>
    </dgm:pt>
    <dgm:pt modelId="{57257625-23B8-492C-9708-7E9AA7796F67}">
      <dgm:prSet phldrT="[Text]"/>
      <dgm:spPr/>
      <dgm:t>
        <a:bodyPr/>
        <a:lstStyle/>
        <a:p>
          <a:r>
            <a:rPr lang="en-US" dirty="0" smtClean="0"/>
            <a:t>Functions</a:t>
          </a:r>
          <a:endParaRPr lang="en-US" dirty="0"/>
        </a:p>
      </dgm:t>
    </dgm:pt>
    <dgm:pt modelId="{D23A7DA5-1CB7-469C-ACAA-FEF2DC85BD87}" type="parTrans" cxnId="{148E6377-CB7C-488E-A13B-DF5650006FE9}">
      <dgm:prSet/>
      <dgm:spPr/>
      <dgm:t>
        <a:bodyPr/>
        <a:lstStyle/>
        <a:p>
          <a:endParaRPr lang="en-US"/>
        </a:p>
      </dgm:t>
    </dgm:pt>
    <dgm:pt modelId="{DBA7A684-C0EB-4FE5-9B3A-BA7CC79A6D40}" type="sibTrans" cxnId="{148E6377-CB7C-488E-A13B-DF5650006FE9}">
      <dgm:prSet/>
      <dgm:spPr/>
      <dgm:t>
        <a:bodyPr/>
        <a:lstStyle/>
        <a:p>
          <a:endParaRPr lang="en-US"/>
        </a:p>
      </dgm:t>
    </dgm:pt>
    <dgm:pt modelId="{6AF8524D-AEF3-4E94-AB25-65169BA088DE}">
      <dgm:prSet phldrT="[Text]"/>
      <dgm:spPr/>
      <dgm:t>
        <a:bodyPr/>
        <a:lstStyle/>
        <a:p>
          <a:r>
            <a:rPr lang="en-US" dirty="0" smtClean="0"/>
            <a:t>Constraints</a:t>
          </a:r>
          <a:endParaRPr lang="en-US" dirty="0"/>
        </a:p>
      </dgm:t>
    </dgm:pt>
    <dgm:pt modelId="{7EF3606E-5B06-4544-8836-6B40467CEC0F}" type="parTrans" cxnId="{0A877771-B3AA-4E91-96B2-025152B99D5D}">
      <dgm:prSet/>
      <dgm:spPr/>
      <dgm:t>
        <a:bodyPr/>
        <a:lstStyle/>
        <a:p>
          <a:endParaRPr lang="en-US"/>
        </a:p>
      </dgm:t>
    </dgm:pt>
    <dgm:pt modelId="{6E617AED-5A95-4060-88C4-04E7C8C18342}" type="sibTrans" cxnId="{0A877771-B3AA-4E91-96B2-025152B99D5D}">
      <dgm:prSet/>
      <dgm:spPr/>
      <dgm:t>
        <a:bodyPr/>
        <a:lstStyle/>
        <a:p>
          <a:endParaRPr lang="en-US"/>
        </a:p>
      </dgm:t>
    </dgm:pt>
    <dgm:pt modelId="{F43A85FD-92DD-4BE1-A226-26A2609F94ED}">
      <dgm:prSet phldrT="[Text]"/>
      <dgm:spPr/>
      <dgm:t>
        <a:bodyPr/>
        <a:lstStyle/>
        <a:p>
          <a:r>
            <a:rPr lang="en-US" dirty="0" smtClean="0"/>
            <a:t>Indexes</a:t>
          </a:r>
          <a:endParaRPr lang="en-US" dirty="0"/>
        </a:p>
      </dgm:t>
    </dgm:pt>
    <dgm:pt modelId="{3E15D460-AE77-4F82-ACDA-9CF73A67BD10}" type="parTrans" cxnId="{BE1548A6-0CC5-4E3B-AC15-29CAE9678B1C}">
      <dgm:prSet/>
      <dgm:spPr/>
      <dgm:t>
        <a:bodyPr/>
        <a:lstStyle/>
        <a:p>
          <a:endParaRPr lang="en-US"/>
        </a:p>
      </dgm:t>
    </dgm:pt>
    <dgm:pt modelId="{32DB6A63-5BFF-434A-9A9D-19412AD4F301}" type="sibTrans" cxnId="{BE1548A6-0CC5-4E3B-AC15-29CAE9678B1C}">
      <dgm:prSet/>
      <dgm:spPr/>
      <dgm:t>
        <a:bodyPr/>
        <a:lstStyle/>
        <a:p>
          <a:endParaRPr lang="en-US"/>
        </a:p>
      </dgm:t>
    </dgm:pt>
    <dgm:pt modelId="{69C9360A-45E8-403F-8F47-88512B81DFD5}">
      <dgm:prSet phldrT="[Text]"/>
      <dgm:spPr/>
      <dgm:t>
        <a:bodyPr/>
        <a:lstStyle/>
        <a:p>
          <a:r>
            <a:rPr lang="en-US" dirty="0" smtClean="0"/>
            <a:t>Improves query performance</a:t>
          </a:r>
          <a:endParaRPr lang="en-US" dirty="0"/>
        </a:p>
      </dgm:t>
    </dgm:pt>
    <dgm:pt modelId="{CEBA20ED-121D-4483-9725-5A83C60CC794}" type="parTrans" cxnId="{CE78A65C-0DC8-4410-971E-AD9DC9F10300}">
      <dgm:prSet/>
      <dgm:spPr/>
    </dgm:pt>
    <dgm:pt modelId="{BF81F0D9-881D-4970-A0C4-293ACE96FD58}" type="sibTrans" cxnId="{CE78A65C-0DC8-4410-971E-AD9DC9F10300}">
      <dgm:prSet/>
      <dgm:spPr/>
    </dgm:pt>
    <dgm:pt modelId="{F8A96CB8-FACD-4DD0-8319-91667A556151}">
      <dgm:prSet phldrT="[Text]"/>
      <dgm:spPr/>
      <dgm:t>
        <a:bodyPr/>
        <a:lstStyle/>
        <a:p>
          <a:r>
            <a:rPr lang="en-US" dirty="0" smtClean="0"/>
            <a:t>Non-clustered</a:t>
          </a:r>
          <a:endParaRPr lang="en-US" dirty="0"/>
        </a:p>
      </dgm:t>
    </dgm:pt>
    <dgm:pt modelId="{81DB7A89-1120-404C-8E30-2C80FD4C0225}" type="parTrans" cxnId="{A674B921-7613-406B-BB52-6BF45F4ABC1D}">
      <dgm:prSet/>
      <dgm:spPr/>
    </dgm:pt>
    <dgm:pt modelId="{FA9F6D50-1B33-4506-91EA-2414D8A02D5E}" type="sibTrans" cxnId="{A674B921-7613-406B-BB52-6BF45F4ABC1D}">
      <dgm:prSet/>
      <dgm:spPr/>
    </dgm:pt>
    <dgm:pt modelId="{30356B13-F77A-4A0E-9536-110A75C28AAC}">
      <dgm:prSet phldrT="[Text]"/>
      <dgm:spPr/>
      <dgm:t>
        <a:bodyPr/>
        <a:lstStyle/>
        <a:p>
          <a:r>
            <a:rPr lang="en-US" dirty="0" smtClean="0"/>
            <a:t>Clustered</a:t>
          </a:r>
          <a:endParaRPr lang="en-US" dirty="0"/>
        </a:p>
      </dgm:t>
    </dgm:pt>
    <dgm:pt modelId="{63F2D492-438A-46C8-824F-3A4A6D831BED}" type="parTrans" cxnId="{5A4E8CC5-F207-4CDD-857B-F726D29589E8}">
      <dgm:prSet/>
      <dgm:spPr/>
    </dgm:pt>
    <dgm:pt modelId="{FCF91F63-F9D2-4FD0-8F06-25E0D831A899}" type="sibTrans" cxnId="{5A4E8CC5-F207-4CDD-857B-F726D29589E8}">
      <dgm:prSet/>
      <dgm:spPr/>
    </dgm:pt>
    <dgm:pt modelId="{6F37B3C0-CAD5-445D-B6B3-C5DCF68B69D9}" type="pres">
      <dgm:prSet presAssocID="{0627468F-48A7-4B66-A3DE-32BCD5460F0D}" presName="Name0" presStyleCnt="0">
        <dgm:presLayoutVars>
          <dgm:dir/>
          <dgm:animLvl val="lvl"/>
          <dgm:resizeHandles val="exact"/>
        </dgm:presLayoutVars>
      </dgm:prSet>
      <dgm:spPr/>
      <dgm:t>
        <a:bodyPr/>
        <a:lstStyle/>
        <a:p>
          <a:endParaRPr lang="en-US"/>
        </a:p>
      </dgm:t>
    </dgm:pt>
    <dgm:pt modelId="{55598DCC-F0D3-4FE3-87EB-3B00E4DC139E}" type="pres">
      <dgm:prSet presAssocID="{B343CB3E-1A58-41F0-9ABC-146B3512612D}" presName="composite" presStyleCnt="0"/>
      <dgm:spPr/>
    </dgm:pt>
    <dgm:pt modelId="{B9CBF714-0925-4E94-B3AD-6EB3A02CBEB8}" type="pres">
      <dgm:prSet presAssocID="{B343CB3E-1A58-41F0-9ABC-146B3512612D}" presName="parTx" presStyleLbl="alignNode1" presStyleIdx="0" presStyleCnt="4">
        <dgm:presLayoutVars>
          <dgm:chMax val="0"/>
          <dgm:chPref val="0"/>
          <dgm:bulletEnabled val="1"/>
        </dgm:presLayoutVars>
      </dgm:prSet>
      <dgm:spPr/>
      <dgm:t>
        <a:bodyPr/>
        <a:lstStyle/>
        <a:p>
          <a:endParaRPr lang="en-US"/>
        </a:p>
      </dgm:t>
    </dgm:pt>
    <dgm:pt modelId="{A9F0EAA7-CD14-4081-96D0-E679A2A0CF6F}" type="pres">
      <dgm:prSet presAssocID="{B343CB3E-1A58-41F0-9ABC-146B3512612D}" presName="desTx" presStyleLbl="alignAccFollowNode1" presStyleIdx="0" presStyleCnt="4">
        <dgm:presLayoutVars>
          <dgm:bulletEnabled val="1"/>
        </dgm:presLayoutVars>
      </dgm:prSet>
      <dgm:spPr/>
      <dgm:t>
        <a:bodyPr/>
        <a:lstStyle/>
        <a:p>
          <a:endParaRPr lang="en-US"/>
        </a:p>
      </dgm:t>
    </dgm:pt>
    <dgm:pt modelId="{8F41C983-B6B9-4D72-913E-20EE22D47C01}" type="pres">
      <dgm:prSet presAssocID="{16C9D3F5-A5D0-4B19-AD39-2518923F4195}" presName="space" presStyleCnt="0"/>
      <dgm:spPr/>
    </dgm:pt>
    <dgm:pt modelId="{DEE96EEC-D43E-4B64-AB52-9BE3450E9FA1}" type="pres">
      <dgm:prSet presAssocID="{F43A85FD-92DD-4BE1-A226-26A2609F94ED}" presName="composite" presStyleCnt="0"/>
      <dgm:spPr/>
    </dgm:pt>
    <dgm:pt modelId="{C2C91E93-160B-4BBF-94F4-B5D8FDBF9993}" type="pres">
      <dgm:prSet presAssocID="{F43A85FD-92DD-4BE1-A226-26A2609F94ED}" presName="parTx" presStyleLbl="alignNode1" presStyleIdx="1" presStyleCnt="4">
        <dgm:presLayoutVars>
          <dgm:chMax val="0"/>
          <dgm:chPref val="0"/>
          <dgm:bulletEnabled val="1"/>
        </dgm:presLayoutVars>
      </dgm:prSet>
      <dgm:spPr/>
      <dgm:t>
        <a:bodyPr/>
        <a:lstStyle/>
        <a:p>
          <a:endParaRPr lang="en-US"/>
        </a:p>
      </dgm:t>
    </dgm:pt>
    <dgm:pt modelId="{C401331A-6F8F-414D-8173-DB96E259B88B}" type="pres">
      <dgm:prSet presAssocID="{F43A85FD-92DD-4BE1-A226-26A2609F94ED}" presName="desTx" presStyleLbl="alignAccFollowNode1" presStyleIdx="1" presStyleCnt="4">
        <dgm:presLayoutVars>
          <dgm:bulletEnabled val="1"/>
        </dgm:presLayoutVars>
      </dgm:prSet>
      <dgm:spPr/>
      <dgm:t>
        <a:bodyPr/>
        <a:lstStyle/>
        <a:p>
          <a:endParaRPr lang="en-US"/>
        </a:p>
      </dgm:t>
    </dgm:pt>
    <dgm:pt modelId="{61E49ED0-125A-4C42-B4AD-506C9E10EC1B}" type="pres">
      <dgm:prSet presAssocID="{32DB6A63-5BFF-434A-9A9D-19412AD4F301}" presName="space" presStyleCnt="0"/>
      <dgm:spPr/>
    </dgm:pt>
    <dgm:pt modelId="{69C0643F-6196-4092-8720-494B9872100B}" type="pres">
      <dgm:prSet presAssocID="{D8B2D29A-95AC-4E02-A841-69E284C3C1ED}" presName="composite" presStyleCnt="0"/>
      <dgm:spPr/>
    </dgm:pt>
    <dgm:pt modelId="{993F5C9C-2B15-4E31-8A58-686F703D834C}" type="pres">
      <dgm:prSet presAssocID="{D8B2D29A-95AC-4E02-A841-69E284C3C1ED}" presName="parTx" presStyleLbl="alignNode1" presStyleIdx="2" presStyleCnt="4">
        <dgm:presLayoutVars>
          <dgm:chMax val="0"/>
          <dgm:chPref val="0"/>
          <dgm:bulletEnabled val="1"/>
        </dgm:presLayoutVars>
      </dgm:prSet>
      <dgm:spPr/>
      <dgm:t>
        <a:bodyPr/>
        <a:lstStyle/>
        <a:p>
          <a:endParaRPr lang="en-US"/>
        </a:p>
      </dgm:t>
    </dgm:pt>
    <dgm:pt modelId="{F716D46E-FF1D-4FDC-AFE4-12C8A599269D}" type="pres">
      <dgm:prSet presAssocID="{D8B2D29A-95AC-4E02-A841-69E284C3C1ED}" presName="desTx" presStyleLbl="alignAccFollowNode1" presStyleIdx="2" presStyleCnt="4">
        <dgm:presLayoutVars>
          <dgm:bulletEnabled val="1"/>
        </dgm:presLayoutVars>
      </dgm:prSet>
      <dgm:spPr/>
      <dgm:t>
        <a:bodyPr/>
        <a:lstStyle/>
        <a:p>
          <a:endParaRPr lang="en-US"/>
        </a:p>
      </dgm:t>
    </dgm:pt>
    <dgm:pt modelId="{D546A7FE-A3F2-4C3E-AFAD-7041C5FEB04E}" type="pres">
      <dgm:prSet presAssocID="{36EA614A-E58A-46B8-91EB-77011031F8EA}" presName="space" presStyleCnt="0"/>
      <dgm:spPr/>
    </dgm:pt>
    <dgm:pt modelId="{F1A88B59-5422-40F7-A8ED-A09988A50140}" type="pres">
      <dgm:prSet presAssocID="{90F510DB-3785-41AB-88EB-0DAA0863C74C}" presName="composite" presStyleCnt="0"/>
      <dgm:spPr/>
    </dgm:pt>
    <dgm:pt modelId="{18767982-7410-44A9-AF9D-8196903FC77F}" type="pres">
      <dgm:prSet presAssocID="{90F510DB-3785-41AB-88EB-0DAA0863C74C}" presName="parTx" presStyleLbl="alignNode1" presStyleIdx="3" presStyleCnt="4">
        <dgm:presLayoutVars>
          <dgm:chMax val="0"/>
          <dgm:chPref val="0"/>
          <dgm:bulletEnabled val="1"/>
        </dgm:presLayoutVars>
      </dgm:prSet>
      <dgm:spPr/>
      <dgm:t>
        <a:bodyPr/>
        <a:lstStyle/>
        <a:p>
          <a:endParaRPr lang="en-US"/>
        </a:p>
      </dgm:t>
    </dgm:pt>
    <dgm:pt modelId="{6F85BCA5-705C-4E5C-835F-51A9A05906CF}" type="pres">
      <dgm:prSet presAssocID="{90F510DB-3785-41AB-88EB-0DAA0863C74C}" presName="desTx" presStyleLbl="alignAccFollowNode1" presStyleIdx="3" presStyleCnt="4">
        <dgm:presLayoutVars>
          <dgm:bulletEnabled val="1"/>
        </dgm:presLayoutVars>
      </dgm:prSet>
      <dgm:spPr/>
      <dgm:t>
        <a:bodyPr/>
        <a:lstStyle/>
        <a:p>
          <a:endParaRPr lang="en-US"/>
        </a:p>
      </dgm:t>
    </dgm:pt>
  </dgm:ptLst>
  <dgm:cxnLst>
    <dgm:cxn modelId="{D6E5BEAD-D457-4CB2-A39B-1063276B7D10}" type="presOf" srcId="{69C9360A-45E8-403F-8F47-88512B81DFD5}" destId="{C401331A-6F8F-414D-8173-DB96E259B88B}" srcOrd="0" destOrd="0" presId="urn:microsoft.com/office/officeart/2005/8/layout/hList1"/>
    <dgm:cxn modelId="{A674B921-7613-406B-BB52-6BF45F4ABC1D}" srcId="{F43A85FD-92DD-4BE1-A226-26A2609F94ED}" destId="{F8A96CB8-FACD-4DD0-8319-91667A556151}" srcOrd="2" destOrd="0" parTransId="{81DB7A89-1120-404C-8E30-2C80FD4C0225}" sibTransId="{FA9F6D50-1B33-4506-91EA-2414D8A02D5E}"/>
    <dgm:cxn modelId="{51320F76-CCD6-41CC-8E8D-3F85B3750635}" type="presOf" srcId="{6410B362-3320-4D96-862C-9ABE61E80AB9}" destId="{F716D46E-FF1D-4FDC-AFE4-12C8A599269D}" srcOrd="0" destOrd="0" presId="urn:microsoft.com/office/officeart/2005/8/layout/hList1"/>
    <dgm:cxn modelId="{BE1548A6-0CC5-4E3B-AC15-29CAE9678B1C}" srcId="{0627468F-48A7-4B66-A3DE-32BCD5460F0D}" destId="{F43A85FD-92DD-4BE1-A226-26A2609F94ED}" srcOrd="1" destOrd="0" parTransId="{3E15D460-AE77-4F82-ACDA-9CF73A67BD10}" sibTransId="{32DB6A63-5BFF-434A-9A9D-19412AD4F301}"/>
    <dgm:cxn modelId="{79F69A72-BA22-4F85-9DA6-F2FEC859958D}" type="presOf" srcId="{E94E7FDC-E4D3-4346-9538-ACDF74D8D28B}" destId="{6F85BCA5-705C-4E5C-835F-51A9A05906CF}" srcOrd="0" destOrd="0" presId="urn:microsoft.com/office/officeart/2005/8/layout/hList1"/>
    <dgm:cxn modelId="{89268D57-3484-4E45-B482-BDAD71575285}" srcId="{D8B2D29A-95AC-4E02-A841-69E284C3C1ED}" destId="{08BD1BD2-1747-4632-88DE-02581BBECA9D}" srcOrd="1" destOrd="0" parTransId="{3769F955-4BEB-4C01-8031-4053078F3FE6}" sibTransId="{CDF154C0-12EC-4F53-AE2A-FBAC83EA52C7}"/>
    <dgm:cxn modelId="{BB96AA4E-FDD4-4192-A0DA-174342832C76}" srcId="{0627468F-48A7-4B66-A3DE-32BCD5460F0D}" destId="{B343CB3E-1A58-41F0-9ABC-146B3512612D}" srcOrd="0" destOrd="0" parTransId="{9E74AACB-6227-4E8B-9E1A-C6A7AC878804}" sibTransId="{16C9D3F5-A5D0-4B19-AD39-2518923F4195}"/>
    <dgm:cxn modelId="{422723AA-F09A-4398-9F45-8CC09FBF0CB4}" type="presOf" srcId="{2E0CFC43-DCFA-4594-A314-B2C52C8EA54E}" destId="{A9F0EAA7-CD14-4081-96D0-E679A2A0CF6F}" srcOrd="0" destOrd="1" presId="urn:microsoft.com/office/officeart/2005/8/layout/hList1"/>
    <dgm:cxn modelId="{CE78A65C-0DC8-4410-971E-AD9DC9F10300}" srcId="{F43A85FD-92DD-4BE1-A226-26A2609F94ED}" destId="{69C9360A-45E8-403F-8F47-88512B81DFD5}" srcOrd="0" destOrd="0" parTransId="{CEBA20ED-121D-4483-9725-5A83C60CC794}" sibTransId="{BF81F0D9-881D-4970-A0C4-293ACE96FD58}"/>
    <dgm:cxn modelId="{159BF743-BE00-4555-8BA1-44FADA86DD7A}" type="presOf" srcId="{57257625-23B8-492C-9708-7E9AA7796F67}" destId="{6F85BCA5-705C-4E5C-835F-51A9A05906CF}" srcOrd="0" destOrd="1" presId="urn:microsoft.com/office/officeart/2005/8/layout/hList1"/>
    <dgm:cxn modelId="{6D03CCB3-3EE8-4F87-926D-2789FF08FB83}" srcId="{90F510DB-3785-41AB-88EB-0DAA0863C74C}" destId="{E94E7FDC-E4D3-4346-9538-ACDF74D8D28B}" srcOrd="0" destOrd="0" parTransId="{D5567657-7CA1-4619-BB01-F0992376356E}" sibTransId="{DA557DF6-C1DF-4259-95BE-E3D84B328D88}"/>
    <dgm:cxn modelId="{10058C9C-3A05-4414-AADD-2FCDD0BE10B3}" type="presOf" srcId="{11FD8259-2B6D-4652-923B-0C9B6022DC7D}" destId="{A9F0EAA7-CD14-4081-96D0-E679A2A0CF6F}" srcOrd="0" destOrd="0" presId="urn:microsoft.com/office/officeart/2005/8/layout/hList1"/>
    <dgm:cxn modelId="{5A4E8CC5-F207-4CDD-857B-F726D29589E8}" srcId="{F43A85FD-92DD-4BE1-A226-26A2609F94ED}" destId="{30356B13-F77A-4A0E-9536-110A75C28AAC}" srcOrd="1" destOrd="0" parTransId="{63F2D492-438A-46C8-824F-3A4A6D831BED}" sibTransId="{FCF91F63-F9D2-4FD0-8F06-25E0D831A899}"/>
    <dgm:cxn modelId="{FFABA238-6D1A-4BA8-91C3-4F55F811EAA6}" type="presOf" srcId="{B343CB3E-1A58-41F0-9ABC-146B3512612D}" destId="{B9CBF714-0925-4E94-B3AD-6EB3A02CBEB8}" srcOrd="0" destOrd="0" presId="urn:microsoft.com/office/officeart/2005/8/layout/hList1"/>
    <dgm:cxn modelId="{36158F86-EED6-4279-B228-B5BEF6A24C26}" type="presOf" srcId="{F8A96CB8-FACD-4DD0-8319-91667A556151}" destId="{C401331A-6F8F-414D-8173-DB96E259B88B}" srcOrd="0" destOrd="2" presId="urn:microsoft.com/office/officeart/2005/8/layout/hList1"/>
    <dgm:cxn modelId="{B8051CD6-AE75-4B91-8D61-B5BB76C2C716}" type="presOf" srcId="{6012CC85-00F6-4369-8E0B-4974D5E00A62}" destId="{6F85BCA5-705C-4E5C-835F-51A9A05906CF}" srcOrd="0" destOrd="2" presId="urn:microsoft.com/office/officeart/2005/8/layout/hList1"/>
    <dgm:cxn modelId="{0A877771-B3AA-4E91-96B2-025152B99D5D}" srcId="{90F510DB-3785-41AB-88EB-0DAA0863C74C}" destId="{6AF8524D-AEF3-4E94-AB25-65169BA088DE}" srcOrd="3" destOrd="0" parTransId="{7EF3606E-5B06-4544-8836-6B40467CEC0F}" sibTransId="{6E617AED-5A95-4060-88C4-04E7C8C18342}"/>
    <dgm:cxn modelId="{CC42358F-2EA6-4903-BBAC-065902B15068}" srcId="{0627468F-48A7-4B66-A3DE-32BCD5460F0D}" destId="{90F510DB-3785-41AB-88EB-0DAA0863C74C}" srcOrd="3" destOrd="0" parTransId="{6C9D9FC2-76A4-4A5F-B137-9D41AC94C69D}" sibTransId="{7C2CDE4E-6301-4095-8089-4DA50B8E7865}"/>
    <dgm:cxn modelId="{A915CCDA-DE0A-4ACA-8EBB-534771797696}" type="presOf" srcId="{0627468F-48A7-4B66-A3DE-32BCD5460F0D}" destId="{6F37B3C0-CAD5-445D-B6B3-C5DCF68B69D9}" srcOrd="0" destOrd="0" presId="urn:microsoft.com/office/officeart/2005/8/layout/hList1"/>
    <dgm:cxn modelId="{0B39CF42-17AC-4666-9E72-2CEE75D6B6CD}" srcId="{90F510DB-3785-41AB-88EB-0DAA0863C74C}" destId="{6012CC85-00F6-4369-8E0B-4974D5E00A62}" srcOrd="2" destOrd="0" parTransId="{99E78F68-BA44-435E-9410-7299D24F1347}" sibTransId="{E2A17480-F2C0-4FA2-A3DB-5F6230F2F698}"/>
    <dgm:cxn modelId="{DA901CB7-6471-42ED-89D0-FB3C8C5A0E02}" type="presOf" srcId="{30356B13-F77A-4A0E-9536-110A75C28AAC}" destId="{C401331A-6F8F-414D-8173-DB96E259B88B}" srcOrd="0" destOrd="1" presId="urn:microsoft.com/office/officeart/2005/8/layout/hList1"/>
    <dgm:cxn modelId="{07329DC8-47E2-45C6-ACDE-3FE5207DE919}" srcId="{B343CB3E-1A58-41F0-9ABC-146B3512612D}" destId="{2E0CFC43-DCFA-4594-A314-B2C52C8EA54E}" srcOrd="1" destOrd="0" parTransId="{4B111614-1AB3-4FA5-8649-A5B6D518CDF6}" sibTransId="{10F3BA06-810A-43FB-A25D-89F34D48AD54}"/>
    <dgm:cxn modelId="{18ED7DAC-E850-4AFC-A8DC-6AAC120F55A7}" type="presOf" srcId="{F43A85FD-92DD-4BE1-A226-26A2609F94ED}" destId="{C2C91E93-160B-4BBF-94F4-B5D8FDBF9993}" srcOrd="0" destOrd="0" presId="urn:microsoft.com/office/officeart/2005/8/layout/hList1"/>
    <dgm:cxn modelId="{7831A26F-6C2C-4245-874C-D902A80E2251}" type="presOf" srcId="{6AF8524D-AEF3-4E94-AB25-65169BA088DE}" destId="{6F85BCA5-705C-4E5C-835F-51A9A05906CF}" srcOrd="0" destOrd="3" presId="urn:microsoft.com/office/officeart/2005/8/layout/hList1"/>
    <dgm:cxn modelId="{70DA3853-214C-48C7-97BA-2C0B38E76E7F}" srcId="{0627468F-48A7-4B66-A3DE-32BCD5460F0D}" destId="{D8B2D29A-95AC-4E02-A841-69E284C3C1ED}" srcOrd="2" destOrd="0" parTransId="{562522F1-2B7E-4C19-B204-6954F5A8360C}" sibTransId="{36EA614A-E58A-46B8-91EB-77011031F8EA}"/>
    <dgm:cxn modelId="{B2D21D48-ACFD-4F50-9C5E-7BCD72E2B9F5}" srcId="{D8B2D29A-95AC-4E02-A841-69E284C3C1ED}" destId="{6410B362-3320-4D96-862C-9ABE61E80AB9}" srcOrd="0" destOrd="0" parTransId="{BF311E1C-4AA4-4852-BE63-F1C93A8CCB77}" sibTransId="{3B3AB083-0711-4E39-848B-CC66E620CFF0}"/>
    <dgm:cxn modelId="{E8E087DE-3DB4-4403-981E-6D5A34DE917A}" type="presOf" srcId="{08BD1BD2-1747-4632-88DE-02581BBECA9D}" destId="{F716D46E-FF1D-4FDC-AFE4-12C8A599269D}" srcOrd="0" destOrd="1" presId="urn:microsoft.com/office/officeart/2005/8/layout/hList1"/>
    <dgm:cxn modelId="{6C2F18E1-89BA-4C41-8E20-6446A1A8CE49}" type="presOf" srcId="{D8B2D29A-95AC-4E02-A841-69E284C3C1ED}" destId="{993F5C9C-2B15-4E31-8A58-686F703D834C}" srcOrd="0" destOrd="0" presId="urn:microsoft.com/office/officeart/2005/8/layout/hList1"/>
    <dgm:cxn modelId="{BA689942-EBBA-408D-8127-A3AD0E63CFEB}" type="presOf" srcId="{90F510DB-3785-41AB-88EB-0DAA0863C74C}" destId="{18767982-7410-44A9-AF9D-8196903FC77F}" srcOrd="0" destOrd="0" presId="urn:microsoft.com/office/officeart/2005/8/layout/hList1"/>
    <dgm:cxn modelId="{AB902BDF-1B36-4EC6-90DE-21048C7F628D}" srcId="{B343CB3E-1A58-41F0-9ABC-146B3512612D}" destId="{11FD8259-2B6D-4652-923B-0C9B6022DC7D}" srcOrd="0" destOrd="0" parTransId="{192A1C35-2487-46E5-B7FA-791BA5F2EFAD}" sibTransId="{A3572F2E-9F0B-4485-8552-A3CD606E1B43}"/>
    <dgm:cxn modelId="{148E6377-CB7C-488E-A13B-DF5650006FE9}" srcId="{90F510DB-3785-41AB-88EB-0DAA0863C74C}" destId="{57257625-23B8-492C-9708-7E9AA7796F67}" srcOrd="1" destOrd="0" parTransId="{D23A7DA5-1CB7-469C-ACAA-FEF2DC85BD87}" sibTransId="{DBA7A684-C0EB-4FE5-9B3A-BA7CC79A6D40}"/>
    <dgm:cxn modelId="{F67DDD49-7169-476C-91AF-6F988686E2B3}" type="presParOf" srcId="{6F37B3C0-CAD5-445D-B6B3-C5DCF68B69D9}" destId="{55598DCC-F0D3-4FE3-87EB-3B00E4DC139E}" srcOrd="0" destOrd="0" presId="urn:microsoft.com/office/officeart/2005/8/layout/hList1"/>
    <dgm:cxn modelId="{09861713-35ED-44E1-A407-0B49C5BAF7E4}" type="presParOf" srcId="{55598DCC-F0D3-4FE3-87EB-3B00E4DC139E}" destId="{B9CBF714-0925-4E94-B3AD-6EB3A02CBEB8}" srcOrd="0" destOrd="0" presId="urn:microsoft.com/office/officeart/2005/8/layout/hList1"/>
    <dgm:cxn modelId="{98F63BA1-3505-43FE-AB6E-A99EAF55911F}" type="presParOf" srcId="{55598DCC-F0D3-4FE3-87EB-3B00E4DC139E}" destId="{A9F0EAA7-CD14-4081-96D0-E679A2A0CF6F}" srcOrd="1" destOrd="0" presId="urn:microsoft.com/office/officeart/2005/8/layout/hList1"/>
    <dgm:cxn modelId="{A26A664F-C09C-4D8E-AF06-B0C0D0BECC0D}" type="presParOf" srcId="{6F37B3C0-CAD5-445D-B6B3-C5DCF68B69D9}" destId="{8F41C983-B6B9-4D72-913E-20EE22D47C01}" srcOrd="1" destOrd="0" presId="urn:microsoft.com/office/officeart/2005/8/layout/hList1"/>
    <dgm:cxn modelId="{FF260D87-594D-47F6-A57B-9E63D5D08CCD}" type="presParOf" srcId="{6F37B3C0-CAD5-445D-B6B3-C5DCF68B69D9}" destId="{DEE96EEC-D43E-4B64-AB52-9BE3450E9FA1}" srcOrd="2" destOrd="0" presId="urn:microsoft.com/office/officeart/2005/8/layout/hList1"/>
    <dgm:cxn modelId="{62165BD6-4274-464A-95CC-C7A55C2AF66E}" type="presParOf" srcId="{DEE96EEC-D43E-4B64-AB52-9BE3450E9FA1}" destId="{C2C91E93-160B-4BBF-94F4-B5D8FDBF9993}" srcOrd="0" destOrd="0" presId="urn:microsoft.com/office/officeart/2005/8/layout/hList1"/>
    <dgm:cxn modelId="{31AE90E8-AA69-4D6C-935D-3B1697FA86F2}" type="presParOf" srcId="{DEE96EEC-D43E-4B64-AB52-9BE3450E9FA1}" destId="{C401331A-6F8F-414D-8173-DB96E259B88B}" srcOrd="1" destOrd="0" presId="urn:microsoft.com/office/officeart/2005/8/layout/hList1"/>
    <dgm:cxn modelId="{68CBF504-AA6F-4F1C-BFA0-5EB7006ADE69}" type="presParOf" srcId="{6F37B3C0-CAD5-445D-B6B3-C5DCF68B69D9}" destId="{61E49ED0-125A-4C42-B4AD-506C9E10EC1B}" srcOrd="3" destOrd="0" presId="urn:microsoft.com/office/officeart/2005/8/layout/hList1"/>
    <dgm:cxn modelId="{D4BB7FCA-4ECB-49BC-B599-F37FE4F716B9}" type="presParOf" srcId="{6F37B3C0-CAD5-445D-B6B3-C5DCF68B69D9}" destId="{69C0643F-6196-4092-8720-494B9872100B}" srcOrd="4" destOrd="0" presId="urn:microsoft.com/office/officeart/2005/8/layout/hList1"/>
    <dgm:cxn modelId="{6340AD11-8679-4608-9BE2-7F1849F67D60}" type="presParOf" srcId="{69C0643F-6196-4092-8720-494B9872100B}" destId="{993F5C9C-2B15-4E31-8A58-686F703D834C}" srcOrd="0" destOrd="0" presId="urn:microsoft.com/office/officeart/2005/8/layout/hList1"/>
    <dgm:cxn modelId="{1B7F9C98-13DD-492F-A5F9-816676B72F08}" type="presParOf" srcId="{69C0643F-6196-4092-8720-494B9872100B}" destId="{F716D46E-FF1D-4FDC-AFE4-12C8A599269D}" srcOrd="1" destOrd="0" presId="urn:microsoft.com/office/officeart/2005/8/layout/hList1"/>
    <dgm:cxn modelId="{8440382E-2978-41C2-8DFE-97309111908F}" type="presParOf" srcId="{6F37B3C0-CAD5-445D-B6B3-C5DCF68B69D9}" destId="{D546A7FE-A3F2-4C3E-AFAD-7041C5FEB04E}" srcOrd="5" destOrd="0" presId="urn:microsoft.com/office/officeart/2005/8/layout/hList1"/>
    <dgm:cxn modelId="{ECCB58C6-4E23-472F-93DD-CD1556428A9A}" type="presParOf" srcId="{6F37B3C0-CAD5-445D-B6B3-C5DCF68B69D9}" destId="{F1A88B59-5422-40F7-A8ED-A09988A50140}" srcOrd="6" destOrd="0" presId="urn:microsoft.com/office/officeart/2005/8/layout/hList1"/>
    <dgm:cxn modelId="{1536F79A-9AF3-4402-AACB-66286170DDCF}" type="presParOf" srcId="{F1A88B59-5422-40F7-A8ED-A09988A50140}" destId="{18767982-7410-44A9-AF9D-8196903FC77F}" srcOrd="0" destOrd="0" presId="urn:microsoft.com/office/officeart/2005/8/layout/hList1"/>
    <dgm:cxn modelId="{B15FEE73-545C-4DC1-ADF4-2278FE5C5462}" type="presParOf" srcId="{F1A88B59-5422-40F7-A8ED-A09988A50140}" destId="{6F85BCA5-705C-4E5C-835F-51A9A05906C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BF714-0925-4E94-B3AD-6EB3A02CBEB8}">
      <dsp:nvSpPr>
        <dsp:cNvPr id="0" name=""/>
        <dsp:cNvSpPr/>
      </dsp:nvSpPr>
      <dsp:spPr>
        <a:xfrm>
          <a:off x="3231"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Tables</a:t>
          </a:r>
          <a:endParaRPr lang="en-US" sz="1800" kern="1200" dirty="0"/>
        </a:p>
      </dsp:txBody>
      <dsp:txXfrm>
        <a:off x="3231" y="1449649"/>
        <a:ext cx="1943063" cy="518400"/>
      </dsp:txXfrm>
    </dsp:sp>
    <dsp:sp modelId="{A9F0EAA7-CD14-4081-96D0-E679A2A0CF6F}">
      <dsp:nvSpPr>
        <dsp:cNvPr id="0" name=""/>
        <dsp:cNvSpPr/>
      </dsp:nvSpPr>
      <dsp:spPr>
        <a:xfrm>
          <a:off x="3231"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Data storage &amp; Retrieval</a:t>
          </a:r>
          <a:endParaRPr lang="en-US" sz="1800" kern="1200" dirty="0"/>
        </a:p>
        <a:p>
          <a:pPr marL="171450" lvl="1" indent="-171450" algn="l" defTabSz="800100">
            <a:lnSpc>
              <a:spcPct val="90000"/>
            </a:lnSpc>
            <a:spcBef>
              <a:spcPct val="0"/>
            </a:spcBef>
            <a:spcAft>
              <a:spcPct val="15000"/>
            </a:spcAft>
            <a:buChar char="••"/>
          </a:pPr>
          <a:r>
            <a:rPr lang="en-US" sz="1800" kern="1200" dirty="0" smtClean="0"/>
            <a:t>Referential integrity</a:t>
          </a:r>
          <a:endParaRPr lang="en-US" sz="1800" kern="1200" dirty="0"/>
        </a:p>
      </dsp:txBody>
      <dsp:txXfrm>
        <a:off x="3231" y="1968049"/>
        <a:ext cx="1943063" cy="1552506"/>
      </dsp:txXfrm>
    </dsp:sp>
    <dsp:sp modelId="{C2C91E93-160B-4BBF-94F4-B5D8FDBF9993}">
      <dsp:nvSpPr>
        <dsp:cNvPr id="0" name=""/>
        <dsp:cNvSpPr/>
      </dsp:nvSpPr>
      <dsp:spPr>
        <a:xfrm>
          <a:off x="2218324"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Indexes</a:t>
          </a:r>
          <a:endParaRPr lang="en-US" sz="1800" kern="1200" dirty="0"/>
        </a:p>
      </dsp:txBody>
      <dsp:txXfrm>
        <a:off x="2218324" y="1449649"/>
        <a:ext cx="1943063" cy="518400"/>
      </dsp:txXfrm>
    </dsp:sp>
    <dsp:sp modelId="{C401331A-6F8F-414D-8173-DB96E259B88B}">
      <dsp:nvSpPr>
        <dsp:cNvPr id="0" name=""/>
        <dsp:cNvSpPr/>
      </dsp:nvSpPr>
      <dsp:spPr>
        <a:xfrm>
          <a:off x="2218324"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Improves query performance</a:t>
          </a:r>
          <a:endParaRPr lang="en-US" sz="1800" kern="1200" dirty="0"/>
        </a:p>
        <a:p>
          <a:pPr marL="171450" lvl="1" indent="-171450" algn="l" defTabSz="800100">
            <a:lnSpc>
              <a:spcPct val="90000"/>
            </a:lnSpc>
            <a:spcBef>
              <a:spcPct val="0"/>
            </a:spcBef>
            <a:spcAft>
              <a:spcPct val="15000"/>
            </a:spcAft>
            <a:buChar char="••"/>
          </a:pPr>
          <a:r>
            <a:rPr lang="en-US" sz="1800" kern="1200" dirty="0" smtClean="0"/>
            <a:t>Clustered</a:t>
          </a:r>
          <a:endParaRPr lang="en-US" sz="1800" kern="1200" dirty="0"/>
        </a:p>
        <a:p>
          <a:pPr marL="171450" lvl="1" indent="-171450" algn="l" defTabSz="800100">
            <a:lnSpc>
              <a:spcPct val="90000"/>
            </a:lnSpc>
            <a:spcBef>
              <a:spcPct val="0"/>
            </a:spcBef>
            <a:spcAft>
              <a:spcPct val="15000"/>
            </a:spcAft>
            <a:buChar char="••"/>
          </a:pPr>
          <a:r>
            <a:rPr lang="en-US" sz="1800" kern="1200" dirty="0" smtClean="0"/>
            <a:t>Non-clustered</a:t>
          </a:r>
          <a:endParaRPr lang="en-US" sz="1800" kern="1200" dirty="0"/>
        </a:p>
      </dsp:txBody>
      <dsp:txXfrm>
        <a:off x="2218324" y="1968049"/>
        <a:ext cx="1943063" cy="1552506"/>
      </dsp:txXfrm>
    </dsp:sp>
    <dsp:sp modelId="{993F5C9C-2B15-4E31-8A58-686F703D834C}">
      <dsp:nvSpPr>
        <dsp:cNvPr id="0" name=""/>
        <dsp:cNvSpPr/>
      </dsp:nvSpPr>
      <dsp:spPr>
        <a:xfrm>
          <a:off x="4433416"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Views</a:t>
          </a:r>
          <a:endParaRPr lang="en-US" sz="1800" kern="1200" dirty="0"/>
        </a:p>
      </dsp:txBody>
      <dsp:txXfrm>
        <a:off x="4433416" y="1449649"/>
        <a:ext cx="1943063" cy="518400"/>
      </dsp:txXfrm>
    </dsp:sp>
    <dsp:sp modelId="{F716D46E-FF1D-4FDC-AFE4-12C8A599269D}">
      <dsp:nvSpPr>
        <dsp:cNvPr id="0" name=""/>
        <dsp:cNvSpPr/>
      </dsp:nvSpPr>
      <dsp:spPr>
        <a:xfrm>
          <a:off x="4433416"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Logical result sets</a:t>
          </a:r>
          <a:endParaRPr lang="en-US" sz="1800" kern="1200" dirty="0"/>
        </a:p>
        <a:p>
          <a:pPr marL="171450" lvl="1" indent="-171450" algn="l" defTabSz="800100">
            <a:lnSpc>
              <a:spcPct val="90000"/>
            </a:lnSpc>
            <a:spcBef>
              <a:spcPct val="0"/>
            </a:spcBef>
            <a:spcAft>
              <a:spcPct val="15000"/>
            </a:spcAft>
            <a:buChar char="••"/>
          </a:pPr>
          <a:r>
            <a:rPr lang="en-US" sz="1800" kern="1200" dirty="0" smtClean="0"/>
            <a:t>Based on SELECT queries</a:t>
          </a:r>
          <a:endParaRPr lang="en-US" sz="1800" kern="1200" dirty="0"/>
        </a:p>
      </dsp:txBody>
      <dsp:txXfrm>
        <a:off x="4433416" y="1968049"/>
        <a:ext cx="1943063" cy="1552506"/>
      </dsp:txXfrm>
    </dsp:sp>
    <dsp:sp modelId="{18767982-7410-44A9-AF9D-8196903FC77F}">
      <dsp:nvSpPr>
        <dsp:cNvPr id="0" name=""/>
        <dsp:cNvSpPr/>
      </dsp:nvSpPr>
      <dsp:spPr>
        <a:xfrm>
          <a:off x="6648509" y="1449649"/>
          <a:ext cx="1943063" cy="518400"/>
        </a:xfrm>
        <a:prstGeom prst="rect">
          <a:avLst/>
        </a:prstGeom>
        <a:gradFill rotWithShape="0">
          <a:gsLst>
            <a:gs pos="0">
              <a:schemeClr val="accent6">
                <a:hueOff val="0"/>
                <a:satOff val="0"/>
                <a:lumOff val="0"/>
                <a:alphaOff val="0"/>
                <a:satMod val="100000"/>
                <a:lumMod val="100000"/>
              </a:schemeClr>
            </a:gs>
            <a:gs pos="50000">
              <a:schemeClr val="accent6">
                <a:hueOff val="0"/>
                <a:satOff val="0"/>
                <a:lumOff val="0"/>
                <a:alphaOff val="0"/>
                <a:shade val="99000"/>
                <a:satMod val="105000"/>
                <a:lumMod val="100000"/>
              </a:schemeClr>
            </a:gs>
            <a:gs pos="100000">
              <a:schemeClr val="accent6">
                <a:hueOff val="0"/>
                <a:satOff val="0"/>
                <a:lumOff val="0"/>
                <a:alphaOff val="0"/>
                <a:shade val="98000"/>
                <a:satMod val="105000"/>
                <a:lumMod val="100000"/>
              </a:schemeClr>
            </a:gs>
          </a:gsLst>
          <a:lin ang="5400000" scaled="0"/>
        </a:gradFill>
        <a:ln>
          <a:noFill/>
        </a:ln>
        <a:effectLst>
          <a:outerShdw blurRad="38100" dist="12700" dir="5400000" algn="ctr" rotWithShape="0">
            <a:srgbClr val="000000">
              <a:alpha val="63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US" sz="1800" kern="1200" dirty="0" smtClean="0"/>
            <a:t>Programmability</a:t>
          </a:r>
          <a:endParaRPr lang="en-US" sz="1800" kern="1200" dirty="0"/>
        </a:p>
      </dsp:txBody>
      <dsp:txXfrm>
        <a:off x="6648509" y="1449649"/>
        <a:ext cx="1943063" cy="518400"/>
      </dsp:txXfrm>
    </dsp:sp>
    <dsp:sp modelId="{6F85BCA5-705C-4E5C-835F-51A9A05906CF}">
      <dsp:nvSpPr>
        <dsp:cNvPr id="0" name=""/>
        <dsp:cNvSpPr/>
      </dsp:nvSpPr>
      <dsp:spPr>
        <a:xfrm>
          <a:off x="6648509" y="1968049"/>
          <a:ext cx="1943063" cy="1552506"/>
        </a:xfrm>
        <a:prstGeom prst="rect">
          <a:avLst/>
        </a:prstGeom>
        <a:solidFill>
          <a:schemeClr val="accent6">
            <a:alpha val="90000"/>
            <a:tint val="40000"/>
            <a:hueOff val="0"/>
            <a:satOff val="0"/>
            <a:lumOff val="0"/>
            <a:alphaOff val="0"/>
          </a:schemeClr>
        </a:solidFill>
        <a:ln w="6350" cap="flat" cmpd="sng" algn="ctr">
          <a:solidFill>
            <a:schemeClr val="accent6">
              <a:alpha val="90000"/>
              <a:tint val="40000"/>
              <a:hueOff val="0"/>
              <a:satOff val="0"/>
              <a:lumOff val="0"/>
              <a:alphaOff val="0"/>
            </a:schemeClr>
          </a:solidFill>
          <a:prstDash val="solid"/>
        </a:ln>
        <a:effectLst>
          <a:outerShdw blurRad="38100" dist="12700" dir="5400000" algn="ctr" rotWithShape="0">
            <a:srgbClr val="000000">
              <a:alpha val="63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smtClean="0"/>
            <a:t>Stored Procedures</a:t>
          </a:r>
          <a:endParaRPr lang="en-US" sz="1800" kern="1200" dirty="0"/>
        </a:p>
        <a:p>
          <a:pPr marL="171450" lvl="1" indent="-171450" algn="l" defTabSz="800100">
            <a:lnSpc>
              <a:spcPct val="90000"/>
            </a:lnSpc>
            <a:spcBef>
              <a:spcPct val="0"/>
            </a:spcBef>
            <a:spcAft>
              <a:spcPct val="15000"/>
            </a:spcAft>
            <a:buChar char="••"/>
          </a:pPr>
          <a:r>
            <a:rPr lang="en-US" sz="1800" kern="1200" dirty="0" smtClean="0"/>
            <a:t>Functions</a:t>
          </a:r>
          <a:endParaRPr lang="en-US" sz="1800" kern="1200" dirty="0"/>
        </a:p>
        <a:p>
          <a:pPr marL="171450" lvl="1" indent="-171450" algn="l" defTabSz="800100">
            <a:lnSpc>
              <a:spcPct val="90000"/>
            </a:lnSpc>
            <a:spcBef>
              <a:spcPct val="0"/>
            </a:spcBef>
            <a:spcAft>
              <a:spcPct val="15000"/>
            </a:spcAft>
            <a:buChar char="••"/>
          </a:pPr>
          <a:r>
            <a:rPr lang="en-US" sz="1800" kern="1200" dirty="0" smtClean="0"/>
            <a:t>Triggers</a:t>
          </a:r>
          <a:endParaRPr lang="en-US" sz="1800" kern="1200" dirty="0"/>
        </a:p>
        <a:p>
          <a:pPr marL="171450" lvl="1" indent="-171450" algn="l" defTabSz="800100">
            <a:lnSpc>
              <a:spcPct val="90000"/>
            </a:lnSpc>
            <a:spcBef>
              <a:spcPct val="0"/>
            </a:spcBef>
            <a:spcAft>
              <a:spcPct val="15000"/>
            </a:spcAft>
            <a:buChar char="••"/>
          </a:pPr>
          <a:r>
            <a:rPr lang="en-US" sz="1800" kern="1200" dirty="0" smtClean="0"/>
            <a:t>Constraints</a:t>
          </a:r>
          <a:endParaRPr lang="en-US" sz="1800" kern="1200" dirty="0"/>
        </a:p>
      </dsp:txBody>
      <dsp:txXfrm>
        <a:off x="6648509" y="1968049"/>
        <a:ext cx="1943063" cy="155250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6"/>
          <p:cNvSpPr>
            <a:spLocks noChangeArrowheads="1"/>
          </p:cNvSpPr>
          <p:nvPr/>
        </p:nvSpPr>
        <p:spPr bwMode="auto">
          <a:xfrm>
            <a:off x="1863725" y="230188"/>
            <a:ext cx="30305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200" smtClean="0">
                <a:latin typeface="Verdana" pitchFamily="34" charset="0"/>
              </a:rPr>
              <a:t>3. Data Types</a:t>
            </a:r>
          </a:p>
        </p:txBody>
      </p:sp>
      <p:sp>
        <p:nvSpPr>
          <p:cNvPr id="125955" name="Rectangle 7"/>
          <p:cNvSpPr>
            <a:spLocks noChangeArrowheads="1"/>
          </p:cNvSpPr>
          <p:nvPr/>
        </p:nvSpPr>
        <p:spPr bwMode="auto">
          <a:xfrm>
            <a:off x="1863725" y="458788"/>
            <a:ext cx="303053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1000" b="0" smtClean="0">
                <a:latin typeface="Century Schoolbook" pitchFamily="18" charset="0"/>
              </a:rPr>
              <a:t>2003</a:t>
            </a:r>
          </a:p>
        </p:txBody>
      </p:sp>
      <p:sp>
        <p:nvSpPr>
          <p:cNvPr id="125956" name="Rectangle 8"/>
          <p:cNvSpPr>
            <a:spLocks noChangeArrowheads="1"/>
          </p:cNvSpPr>
          <p:nvPr/>
        </p:nvSpPr>
        <p:spPr bwMode="auto">
          <a:xfrm>
            <a:off x="2019300" y="8972550"/>
            <a:ext cx="3030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charset="0"/>
              </a:defRPr>
            </a:lvl1pPr>
            <a:lvl2pPr marL="742950" indent="-285750" defTabSz="923925">
              <a:defRPr sz="2400" b="1">
                <a:solidFill>
                  <a:schemeClr val="tx1"/>
                </a:solidFill>
                <a:latin typeface="Arial" charset="0"/>
              </a:defRPr>
            </a:lvl2pPr>
            <a:lvl3pPr marL="1143000" indent="-228600" defTabSz="923925">
              <a:defRPr sz="2400" b="1">
                <a:solidFill>
                  <a:schemeClr val="tx1"/>
                </a:solidFill>
                <a:latin typeface="Arial" charset="0"/>
              </a:defRPr>
            </a:lvl3pPr>
            <a:lvl4pPr marL="1600200" indent="-228600" defTabSz="923925">
              <a:defRPr sz="2400" b="1">
                <a:solidFill>
                  <a:schemeClr val="tx1"/>
                </a:solidFill>
                <a:latin typeface="Arial" charset="0"/>
              </a:defRPr>
            </a:lvl4pPr>
            <a:lvl5pPr marL="2057400" indent="-228600" defTabSz="923925">
              <a:defRPr sz="2400" b="1">
                <a:solidFill>
                  <a:schemeClr val="tx1"/>
                </a:solidFill>
                <a:latin typeface="Arial" charset="0"/>
              </a:defRPr>
            </a:lvl5pPr>
            <a:lvl6pPr marL="2514600" indent="-228600" defTabSz="923925" eaLnBrk="0" fontAlgn="base" hangingPunct="0">
              <a:spcBef>
                <a:spcPct val="0"/>
              </a:spcBef>
              <a:spcAft>
                <a:spcPct val="0"/>
              </a:spcAft>
              <a:defRPr sz="2400" b="1">
                <a:solidFill>
                  <a:schemeClr val="tx1"/>
                </a:solidFill>
                <a:latin typeface="Arial" charset="0"/>
              </a:defRPr>
            </a:lvl6pPr>
            <a:lvl7pPr marL="2971800" indent="-228600" defTabSz="923925" eaLnBrk="0" fontAlgn="base" hangingPunct="0">
              <a:spcBef>
                <a:spcPct val="0"/>
              </a:spcBef>
              <a:spcAft>
                <a:spcPct val="0"/>
              </a:spcAft>
              <a:defRPr sz="2400" b="1">
                <a:solidFill>
                  <a:schemeClr val="tx1"/>
                </a:solidFill>
                <a:latin typeface="Arial" charset="0"/>
              </a:defRPr>
            </a:lvl7pPr>
            <a:lvl8pPr marL="3429000" indent="-228600" defTabSz="923925" eaLnBrk="0" fontAlgn="base" hangingPunct="0">
              <a:spcBef>
                <a:spcPct val="0"/>
              </a:spcBef>
              <a:spcAft>
                <a:spcPct val="0"/>
              </a:spcAft>
              <a:defRPr sz="2400" b="1">
                <a:solidFill>
                  <a:schemeClr val="tx1"/>
                </a:solidFill>
                <a:latin typeface="Arial" charset="0"/>
              </a:defRPr>
            </a:lvl8pPr>
            <a:lvl9pPr marL="3886200" indent="-228600" defTabSz="923925" eaLnBrk="0" fontAlgn="base" hangingPunct="0">
              <a:spcBef>
                <a:spcPct val="0"/>
              </a:spcBef>
              <a:spcAft>
                <a:spcPct val="0"/>
              </a:spcAft>
              <a:defRPr sz="2400" b="1">
                <a:solidFill>
                  <a:schemeClr val="tx1"/>
                </a:solidFill>
                <a:latin typeface="Arial" charset="0"/>
              </a:defRPr>
            </a:lvl9pPr>
          </a:lstStyle>
          <a:p>
            <a:pPr algn="ctr">
              <a:defRPr/>
            </a:pPr>
            <a:r>
              <a:rPr lang="en-US" altLang="en-US" sz="600" b="0" smtClean="0">
                <a:latin typeface="Century Schoolbook" pitchFamily="18" charset="0"/>
              </a:rPr>
              <a:t>© 2003 Microsoft</a:t>
            </a:r>
          </a:p>
        </p:txBody>
      </p:sp>
      <p:sp>
        <p:nvSpPr>
          <p:cNvPr id="125957" name="Rectangle 9"/>
          <p:cNvSpPr>
            <a:spLocks noChangeArrowheads="1"/>
          </p:cNvSpPr>
          <p:nvPr/>
        </p:nvSpPr>
        <p:spPr bwMode="auto">
          <a:xfrm>
            <a:off x="2019300" y="8804275"/>
            <a:ext cx="3030538"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55" tIns="46227" rIns="92455" bIns="46227" anchor="b"/>
          <a:lstStyle>
            <a:lvl1pPr defTabSz="923925">
              <a:defRPr sz="2400" b="1">
                <a:solidFill>
                  <a:schemeClr val="tx1"/>
                </a:solidFill>
                <a:latin typeface="Arial" panose="020B0604020202020204" pitchFamily="34" charset="0"/>
              </a:defRPr>
            </a:lvl1pPr>
            <a:lvl2pPr marL="742950" indent="-285750" defTabSz="923925">
              <a:defRPr sz="2400" b="1">
                <a:solidFill>
                  <a:schemeClr val="tx1"/>
                </a:solidFill>
                <a:latin typeface="Arial" panose="020B0604020202020204" pitchFamily="34" charset="0"/>
              </a:defRPr>
            </a:lvl2pPr>
            <a:lvl3pPr marL="1143000" indent="-228600" defTabSz="923925">
              <a:defRPr sz="2400" b="1">
                <a:solidFill>
                  <a:schemeClr val="tx1"/>
                </a:solidFill>
                <a:latin typeface="Arial" panose="020B0604020202020204" pitchFamily="34" charset="0"/>
              </a:defRPr>
            </a:lvl3pPr>
            <a:lvl4pPr marL="1600200" indent="-228600" defTabSz="923925">
              <a:defRPr sz="2400" b="1">
                <a:solidFill>
                  <a:schemeClr val="tx1"/>
                </a:solidFill>
                <a:latin typeface="Arial" panose="020B0604020202020204" pitchFamily="34" charset="0"/>
              </a:defRPr>
            </a:lvl4pPr>
            <a:lvl5pPr marL="2057400" indent="-228600" defTabSz="923925">
              <a:defRPr sz="2400" b="1">
                <a:solidFill>
                  <a:schemeClr val="tx1"/>
                </a:solidFill>
                <a:latin typeface="Arial" panose="020B0604020202020204" pitchFamily="34" charset="0"/>
              </a:defRPr>
            </a:lvl5pPr>
            <a:lvl6pPr marL="2514600" indent="-228600" defTabSz="923925" eaLnBrk="0" fontAlgn="base" hangingPunct="0">
              <a:spcBef>
                <a:spcPct val="0"/>
              </a:spcBef>
              <a:spcAft>
                <a:spcPct val="0"/>
              </a:spcAft>
              <a:defRPr sz="2400" b="1">
                <a:solidFill>
                  <a:schemeClr val="tx1"/>
                </a:solidFill>
                <a:latin typeface="Arial" panose="020B0604020202020204" pitchFamily="34" charset="0"/>
              </a:defRPr>
            </a:lvl6pPr>
            <a:lvl7pPr marL="2971800" indent="-228600" defTabSz="923925" eaLnBrk="0" fontAlgn="base" hangingPunct="0">
              <a:spcBef>
                <a:spcPct val="0"/>
              </a:spcBef>
              <a:spcAft>
                <a:spcPct val="0"/>
              </a:spcAft>
              <a:defRPr sz="2400" b="1">
                <a:solidFill>
                  <a:schemeClr val="tx1"/>
                </a:solidFill>
                <a:latin typeface="Arial" panose="020B0604020202020204" pitchFamily="34" charset="0"/>
              </a:defRPr>
            </a:lvl7pPr>
            <a:lvl8pPr marL="3429000" indent="-228600" defTabSz="923925" eaLnBrk="0" fontAlgn="base" hangingPunct="0">
              <a:spcBef>
                <a:spcPct val="0"/>
              </a:spcBef>
              <a:spcAft>
                <a:spcPct val="0"/>
              </a:spcAft>
              <a:defRPr sz="2400" b="1">
                <a:solidFill>
                  <a:schemeClr val="tx1"/>
                </a:solidFill>
                <a:latin typeface="Arial" panose="020B0604020202020204" pitchFamily="34" charset="0"/>
              </a:defRPr>
            </a:lvl8pPr>
            <a:lvl9pPr marL="3886200" indent="-228600" defTabSz="923925" eaLnBrk="0" fontAlgn="base" hangingPunct="0">
              <a:spcBef>
                <a:spcPct val="0"/>
              </a:spcBef>
              <a:spcAft>
                <a:spcPct val="0"/>
              </a:spcAft>
              <a:defRPr sz="2400" b="1">
                <a:solidFill>
                  <a:schemeClr val="tx1"/>
                </a:solidFill>
                <a:latin typeface="Arial" panose="020B0604020202020204" pitchFamily="34" charset="0"/>
              </a:defRPr>
            </a:lvl9pPr>
          </a:lstStyle>
          <a:p>
            <a:pPr algn="ctr"/>
            <a:fld id="{BA1446EA-A007-4FF3-8D29-0EE70B95FF48}" type="slidenum">
              <a:rPr lang="en-US" altLang="en-US" sz="1000">
                <a:latin typeface="Verdana" panose="020B0604030504040204" pitchFamily="34" charset="0"/>
              </a:rPr>
              <a:pPr algn="ctr"/>
              <a:t>‹#›</a:t>
            </a:fld>
            <a:endParaRPr lang="en-US" altLang="en-US" sz="1000">
              <a:latin typeface="Verdana" panose="020B0604030504040204" pitchFamily="34" charset="0"/>
            </a:endParaRPr>
          </a:p>
        </p:txBody>
      </p:sp>
    </p:spTree>
    <p:extLst>
      <p:ext uri="{BB962C8B-B14F-4D97-AF65-F5344CB8AC3E}">
        <p14:creationId xmlns:p14="http://schemas.microsoft.com/office/powerpoint/2010/main" val="10185552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4"/>
          <p:cNvSpPr>
            <a:spLocks noGrp="1" noRot="1" noChangeAspect="1" noChangeArrowheads="1" noTextEdit="1"/>
          </p:cNvSpPr>
          <p:nvPr>
            <p:ph type="sldImg" idx="2"/>
          </p:nvPr>
        </p:nvSpPr>
        <p:spPr bwMode="auto">
          <a:xfrm>
            <a:off x="1123950" y="884238"/>
            <a:ext cx="4697413" cy="35226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4" name="Rectangle 8"/>
          <p:cNvSpPr>
            <a:spLocks noGrp="1" noChangeArrowheads="1"/>
          </p:cNvSpPr>
          <p:nvPr>
            <p:ph type="hdr" sz="quarter"/>
          </p:nvPr>
        </p:nvSpPr>
        <p:spPr bwMode="auto">
          <a:xfrm>
            <a:off x="1131888" y="228600"/>
            <a:ext cx="4125912" cy="26035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200">
                <a:latin typeface="Arial" charset="0"/>
              </a:defRPr>
            </a:lvl1pPr>
          </a:lstStyle>
          <a:p>
            <a:pPr>
              <a:defRPr/>
            </a:pPr>
            <a:r>
              <a:rPr lang="en-US" altLang="en-US"/>
              <a:t>3. Data Types</a:t>
            </a:r>
          </a:p>
        </p:txBody>
      </p:sp>
      <p:sp>
        <p:nvSpPr>
          <p:cNvPr id="4105" name="Rectangle 9"/>
          <p:cNvSpPr>
            <a:spLocks noGrp="1" noChangeArrowheads="1"/>
          </p:cNvSpPr>
          <p:nvPr>
            <p:ph type="dt" idx="1"/>
          </p:nvPr>
        </p:nvSpPr>
        <p:spPr bwMode="auto">
          <a:xfrm>
            <a:off x="1130300" y="514350"/>
            <a:ext cx="1770063" cy="1905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1000" b="0">
                <a:latin typeface="Arial" charset="0"/>
              </a:defRPr>
            </a:lvl1pPr>
          </a:lstStyle>
          <a:p>
            <a:pPr>
              <a:defRPr/>
            </a:pPr>
            <a:r>
              <a:rPr lang="en-US"/>
              <a:t>2008</a:t>
            </a:r>
            <a:endParaRPr lang="en-US" altLang="en-US"/>
          </a:p>
        </p:txBody>
      </p:sp>
      <p:sp>
        <p:nvSpPr>
          <p:cNvPr id="4106" name="Rectangle 10"/>
          <p:cNvSpPr>
            <a:spLocks noGrp="1" noChangeArrowheads="1"/>
          </p:cNvSpPr>
          <p:nvPr>
            <p:ph type="ftr" sz="quarter" idx="4"/>
          </p:nvPr>
        </p:nvSpPr>
        <p:spPr bwMode="auto">
          <a:xfrm>
            <a:off x="1143000" y="8929688"/>
            <a:ext cx="1855788" cy="14287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defTabSz="901700">
              <a:defRPr sz="600" b="0">
                <a:latin typeface="Arial" charset="0"/>
              </a:defRPr>
            </a:lvl1pPr>
          </a:lstStyle>
          <a:p>
            <a:pPr>
              <a:defRPr/>
            </a:pPr>
            <a:r>
              <a:rPr lang="en-US" altLang="en-US"/>
              <a:t>© 2008 Microsoft</a:t>
            </a:r>
          </a:p>
        </p:txBody>
      </p:sp>
      <p:sp>
        <p:nvSpPr>
          <p:cNvPr id="4107" name="Rectangle 11"/>
          <p:cNvSpPr>
            <a:spLocks noGrp="1" noChangeArrowheads="1"/>
          </p:cNvSpPr>
          <p:nvPr>
            <p:ph type="sldNum" sz="quarter" idx="5"/>
          </p:nvPr>
        </p:nvSpPr>
        <p:spPr bwMode="auto">
          <a:xfrm>
            <a:off x="5081588" y="8878888"/>
            <a:ext cx="717550" cy="2286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defTabSz="901700">
              <a:defRPr sz="1000"/>
            </a:lvl1pPr>
          </a:lstStyle>
          <a:p>
            <a:fld id="{F4794780-F61E-4F01-AB85-EE94F6BF53EF}" type="slidenum">
              <a:rPr lang="en-US" altLang="en-US"/>
              <a:pPr/>
              <a:t>‹#›</a:t>
            </a:fld>
            <a:endParaRPr lang="en-US" altLang="en-US" b="0"/>
          </a:p>
        </p:txBody>
      </p:sp>
      <p:sp>
        <p:nvSpPr>
          <p:cNvPr id="4116" name="Rectangle 20"/>
          <p:cNvSpPr>
            <a:spLocks noGrp="1" noChangeArrowheads="1"/>
          </p:cNvSpPr>
          <p:nvPr>
            <p:ph type="body" sz="quarter" idx="3"/>
          </p:nvPr>
        </p:nvSpPr>
        <p:spPr bwMode="auto">
          <a:xfrm>
            <a:off x="1138238" y="4756150"/>
            <a:ext cx="4687887" cy="38211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p:txBody>
      </p:sp>
    </p:spTree>
    <p:extLst>
      <p:ext uri="{BB962C8B-B14F-4D97-AF65-F5344CB8AC3E}">
        <p14:creationId xmlns:p14="http://schemas.microsoft.com/office/powerpoint/2010/main" val="722869741"/>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buChar char="•"/>
      <a:tabLst>
        <a:tab pos="457200" algn="l"/>
        <a:tab pos="685800" algn="l"/>
        <a:tab pos="914400" algn="l"/>
        <a:tab pos="1143000" algn="l"/>
        <a:tab pos="1371600" algn="l"/>
      </a:tabLst>
      <a:defRPr sz="1000" b="1" kern="1200">
        <a:solidFill>
          <a:schemeClr val="tx1"/>
        </a:solidFill>
        <a:latin typeface="Times New Roman" pitchFamily="18" charset="0"/>
        <a:ea typeface="+mn-ea"/>
        <a:cs typeface="+mn-cs"/>
      </a:defRPr>
    </a:lvl1pPr>
    <a:lvl2pPr marL="228600" algn="l" rtl="0" eaLnBrk="0" fontAlgn="base" hangingPunct="0">
      <a:spcBef>
        <a:spcPct val="0"/>
      </a:spcBef>
      <a:spcAft>
        <a:spcPct val="0"/>
      </a:spcAft>
      <a:tabLst>
        <a:tab pos="457200" algn="l"/>
        <a:tab pos="685800" algn="l"/>
        <a:tab pos="914400" algn="l"/>
        <a:tab pos="1143000" algn="l"/>
        <a:tab pos="1371600" algn="l"/>
      </a:tabLst>
      <a:defRPr sz="1000" kern="1200">
        <a:solidFill>
          <a:schemeClr val="tx1"/>
        </a:solidFill>
        <a:latin typeface="Courier New" pitchFamily="49" charset="0"/>
        <a:ea typeface="+mn-ea"/>
        <a:cs typeface="+mn-cs"/>
      </a:defRPr>
    </a:lvl2pPr>
    <a:lvl3pPr marL="1143000" indent="-228600" algn="l" rtl="0" eaLnBrk="0" fontAlgn="base" hangingPunct="0">
      <a:spcBef>
        <a:spcPct val="30000"/>
      </a:spcBef>
      <a:spcAft>
        <a:spcPct val="0"/>
      </a:spcAft>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buChar char="»"/>
      <a:tabLst>
        <a:tab pos="457200" algn="l"/>
        <a:tab pos="685800" algn="l"/>
        <a:tab pos="914400" algn="l"/>
        <a:tab pos="1143000" algn="l"/>
        <a:tab pos="1371600" algn="l"/>
      </a:tabLst>
      <a:defRPr sz="8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8"/>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1200" smtClean="0">
                <a:latin typeface="Arial" panose="020B0604020202020204" pitchFamily="34" charset="0"/>
              </a:rPr>
              <a:t>3. Data Types</a:t>
            </a:r>
          </a:p>
        </p:txBody>
      </p:sp>
      <p:sp>
        <p:nvSpPr>
          <p:cNvPr id="125955" name="Rectangle 9"/>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b="0" smtClean="0">
                <a:latin typeface="Arial" panose="020B0604020202020204" pitchFamily="34" charset="0"/>
              </a:rPr>
              <a:t>2008</a:t>
            </a:r>
          </a:p>
        </p:txBody>
      </p:sp>
      <p:sp>
        <p:nvSpPr>
          <p:cNvPr id="125956" name="Rectangle 4"/>
          <p:cNvSpPr>
            <a:spLocks noGrp="1" noRot="1" noChangeAspect="1" noChangeArrowheads="1" noTextEdit="1"/>
          </p:cNvSpPr>
          <p:nvPr>
            <p:ph type="sldImg"/>
          </p:nvPr>
        </p:nvSpPr>
        <p:spPr>
          <a:xfrm>
            <a:off x="1125538" y="884238"/>
            <a:ext cx="4694237" cy="3522662"/>
          </a:xfrm>
          <a:ln/>
        </p:spPr>
      </p:sp>
      <p:sp>
        <p:nvSpPr>
          <p:cNvPr id="125957" name="Slide Number Placeholder 6"/>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fld id="{49C8B7CC-8279-406A-84C6-D5B6C92A3D10}" type="slidenum">
              <a:rPr lang="en-US" altLang="en-US">
                <a:latin typeface="Arial" panose="020B0604020202020204" pitchFamily="34" charset="0"/>
              </a:rPr>
              <a:pPr>
                <a:spcBef>
                  <a:spcPct val="0"/>
                </a:spcBef>
                <a:buFontTx/>
                <a:buNone/>
              </a:pPr>
              <a:t>1</a:t>
            </a:fld>
            <a:endParaRPr lang="en-US" altLang="en-US" b="0">
              <a:latin typeface="Arial" panose="020B0604020202020204" pitchFamily="34" charset="0"/>
            </a:endParaRPr>
          </a:p>
        </p:txBody>
      </p:sp>
      <p:sp>
        <p:nvSpPr>
          <p:cNvPr id="12595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1700">
              <a:spcBef>
                <a:spcPct val="30000"/>
              </a:spcBef>
              <a:buChar char="•"/>
              <a:defRPr sz="1000" b="1">
                <a:solidFill>
                  <a:schemeClr val="tx1"/>
                </a:solidFill>
                <a:latin typeface="Times New Roman" panose="02020603050405020304" pitchFamily="18" charset="0"/>
              </a:defRPr>
            </a:lvl1pPr>
            <a:lvl2pPr marL="742950" indent="-285750" defTabSz="901700">
              <a:defRPr sz="1000">
                <a:solidFill>
                  <a:schemeClr val="tx1"/>
                </a:solidFill>
                <a:latin typeface="Courier New" panose="02070309020205020404" pitchFamily="49" charset="0"/>
              </a:defRPr>
            </a:lvl2pPr>
            <a:lvl3pPr marL="1143000" indent="-228600" defTabSz="901700">
              <a:spcBef>
                <a:spcPct val="30000"/>
              </a:spcBef>
              <a:defRPr sz="800">
                <a:solidFill>
                  <a:schemeClr val="tx1"/>
                </a:solidFill>
                <a:latin typeface="Times New Roman" panose="02020603050405020304" pitchFamily="18" charset="0"/>
              </a:defRPr>
            </a:lvl3pPr>
            <a:lvl4pPr marL="1600200" indent="-228600" defTabSz="901700">
              <a:spcBef>
                <a:spcPct val="30000"/>
              </a:spcBef>
              <a:buChar char="–"/>
              <a:defRPr sz="800">
                <a:solidFill>
                  <a:schemeClr val="tx1"/>
                </a:solidFill>
                <a:latin typeface="Times New Roman" panose="02020603050405020304" pitchFamily="18" charset="0"/>
              </a:defRPr>
            </a:lvl4pPr>
            <a:lvl5pPr marL="2057400" indent="-228600" defTabSz="901700">
              <a:spcBef>
                <a:spcPct val="30000"/>
              </a:spcBef>
              <a:buChar char="»"/>
              <a:defRPr sz="800">
                <a:solidFill>
                  <a:schemeClr val="tx1"/>
                </a:solidFill>
                <a:latin typeface="Times New Roman" panose="02020603050405020304" pitchFamily="18" charset="0"/>
              </a:defRPr>
            </a:lvl5pPr>
            <a:lvl6pPr marL="25146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6pPr>
            <a:lvl7pPr marL="29718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7pPr>
            <a:lvl8pPr marL="34290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8pPr>
            <a:lvl9pPr marL="3886200" indent="-228600" defTabSz="901700" eaLnBrk="0" fontAlgn="base" hangingPunct="0">
              <a:spcBef>
                <a:spcPct val="30000"/>
              </a:spcBef>
              <a:spcAft>
                <a:spcPct val="0"/>
              </a:spcAft>
              <a:buChar char="»"/>
              <a:defRPr sz="800">
                <a:solidFill>
                  <a:schemeClr val="tx1"/>
                </a:solidFill>
                <a:latin typeface="Times New Roman" panose="02020603050405020304" pitchFamily="18" charset="0"/>
              </a:defRPr>
            </a:lvl9pPr>
          </a:lstStyle>
          <a:p>
            <a:pPr>
              <a:spcBef>
                <a:spcPct val="0"/>
              </a:spcBef>
              <a:buFontTx/>
              <a:buNone/>
            </a:pPr>
            <a:r>
              <a:rPr lang="en-US" altLang="en-US" sz="600" b="0" smtClean="0">
                <a:latin typeface="Arial" panose="020B0604020202020204" pitchFamily="34" charset="0"/>
              </a:rPr>
              <a:t>© 2008 Microsoft</a:t>
            </a:r>
          </a:p>
        </p:txBody>
      </p:sp>
    </p:spTree>
    <p:extLst>
      <p:ext uri="{BB962C8B-B14F-4D97-AF65-F5344CB8AC3E}">
        <p14:creationId xmlns:p14="http://schemas.microsoft.com/office/powerpoint/2010/main" val="3050712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xfrm>
            <a:off x="1174750" y="695325"/>
            <a:ext cx="4641850" cy="3481388"/>
          </a:xfrm>
          <a:ln/>
        </p:spPr>
      </p:sp>
      <p:sp>
        <p:nvSpPr>
          <p:cNvPr id="12697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smtClean="0"/>
          </a:p>
        </p:txBody>
      </p:sp>
    </p:spTree>
    <p:extLst>
      <p:ext uri="{BB962C8B-B14F-4D97-AF65-F5344CB8AC3E}">
        <p14:creationId xmlns:p14="http://schemas.microsoft.com/office/powerpoint/2010/main" val="1407561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a:xfrm>
            <a:off x="1174750" y="695325"/>
            <a:ext cx="4641850" cy="3481388"/>
          </a:xfrm>
          <a:ln/>
        </p:spPr>
      </p:sp>
      <p:sp>
        <p:nvSpPr>
          <p:cNvPr id="12800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smtClean="0"/>
          </a:p>
        </p:txBody>
      </p:sp>
    </p:spTree>
    <p:extLst>
      <p:ext uri="{BB962C8B-B14F-4D97-AF65-F5344CB8AC3E}">
        <p14:creationId xmlns:p14="http://schemas.microsoft.com/office/powerpoint/2010/main" val="270962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xfrm>
            <a:off x="1174750" y="695325"/>
            <a:ext cx="4641850" cy="3481388"/>
          </a:xfrm>
          <a:ln/>
        </p:spPr>
      </p:sp>
      <p:sp>
        <p:nvSpPr>
          <p:cNvPr id="129027"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smtClean="0"/>
          </a:p>
        </p:txBody>
      </p:sp>
    </p:spTree>
    <p:extLst>
      <p:ext uri="{BB962C8B-B14F-4D97-AF65-F5344CB8AC3E}">
        <p14:creationId xmlns:p14="http://schemas.microsoft.com/office/powerpoint/2010/main" val="2182866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xfrm>
            <a:off x="1174750" y="695325"/>
            <a:ext cx="4641850" cy="3481388"/>
          </a:xfrm>
          <a:ln/>
        </p:spPr>
      </p:sp>
      <p:sp>
        <p:nvSpPr>
          <p:cNvPr id="130051"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smtClean="0"/>
          </a:p>
        </p:txBody>
      </p:sp>
    </p:spTree>
    <p:extLst>
      <p:ext uri="{BB962C8B-B14F-4D97-AF65-F5344CB8AC3E}">
        <p14:creationId xmlns:p14="http://schemas.microsoft.com/office/powerpoint/2010/main" val="32270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xfrm>
            <a:off x="1174750" y="695325"/>
            <a:ext cx="4641850" cy="3481388"/>
          </a:xfrm>
          <a:ln/>
        </p:spPr>
      </p:sp>
      <p:sp>
        <p:nvSpPr>
          <p:cNvPr id="131075"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981" tIns="46491" rIns="92981" bIns="46491"/>
          <a:lstStyle/>
          <a:p>
            <a:endParaRPr lang="en-US" altLang="en-US" smtClean="0"/>
          </a:p>
        </p:txBody>
      </p:sp>
    </p:spTree>
    <p:extLst>
      <p:ext uri="{BB962C8B-B14F-4D97-AF65-F5344CB8AC3E}">
        <p14:creationId xmlns:p14="http://schemas.microsoft.com/office/powerpoint/2010/main" val="417777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xfrm>
            <a:off x="1176338" y="696913"/>
            <a:ext cx="4641850" cy="3481387"/>
          </a:xfrm>
          <a:ln/>
        </p:spPr>
      </p:sp>
      <p:sp>
        <p:nvSpPr>
          <p:cNvPr id="132099"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9482926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xfrm>
            <a:off x="1176338" y="696913"/>
            <a:ext cx="4641850" cy="3481387"/>
          </a:xfrm>
          <a:ln/>
        </p:spPr>
      </p:sp>
      <p:sp>
        <p:nvSpPr>
          <p:cNvPr id="133123" name="Rectangle 3"/>
          <p:cNvSpPr>
            <a:spLocks noGrp="1" noChangeArrowheads="1"/>
          </p:cNvSpPr>
          <p:nvPr>
            <p:ph type="body" idx="1"/>
          </p:nvPr>
        </p:nvSpPr>
        <p:spPr>
          <a:xfrm>
            <a:off x="931863" y="4410075"/>
            <a:ext cx="512762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35481217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ltLang="en-US"/>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ltLang="en-US"/>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392C60E4-BF09-47AC-B451-03C1A2D3E900}" type="slidenum">
              <a:rPr lang="en-US" smtClean="0"/>
              <a:pPr/>
              <a:t>‹#›</a:t>
            </a:fld>
            <a:endParaRPr lang="en-US"/>
          </a:p>
        </p:txBody>
      </p:sp>
    </p:spTree>
    <p:extLst>
      <p:ext uri="{BB962C8B-B14F-4D97-AF65-F5344CB8AC3E}">
        <p14:creationId xmlns:p14="http://schemas.microsoft.com/office/powerpoint/2010/main" val="308150572"/>
      </p:ext>
    </p:extLst>
  </p:cSld>
  <p:clrMapOvr>
    <a:overrideClrMapping bg1="lt1" tx1="dk1" bg2="lt2" tx2="dk2" accent1="accent1" accent2="accent2" accent3="accent3" accent4="accent4" accent5="accent5" accent6="accent6" hlink="hlink" folHlink="folHlink"/>
  </p:clrMapOvr>
  <p:transition>
    <p:randomBa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96283132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endParaRPr lang="en-US" altLang="en-US"/>
          </a:p>
        </p:txBody>
      </p:sp>
      <p:sp>
        <p:nvSpPr>
          <p:cNvPr id="5" name="Footer Placeholder 4"/>
          <p:cNvSpPr>
            <a:spLocks noGrp="1"/>
          </p:cNvSpPr>
          <p:nvPr>
            <p:ph type="ftr" sz="quarter" idx="11"/>
          </p:nvPr>
        </p:nvSpPr>
        <p:spPr/>
        <p:txBody>
          <a:bodyPr/>
          <a:lstStyle/>
          <a:p>
            <a:pPr>
              <a:defRPr/>
            </a:pPr>
            <a:endParaRPr lang="en-US" altLang="en-US"/>
          </a:p>
        </p:txBody>
      </p:sp>
      <p:sp>
        <p:nvSpPr>
          <p:cNvPr id="6" name="Slide Number Placeholder 5"/>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83184683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fld id="{361D8292-7A5A-44EB-ADEC-AA767D00200F}" type="datetimeFigureOut">
              <a:rPr lang="en-US" smtClean="0"/>
              <a:t>23/04/2020</a:t>
            </a:fld>
            <a:endParaRPr lang="en-US" dirty="0"/>
          </a:p>
        </p:txBody>
      </p:sp>
      <p:sp>
        <p:nvSpPr>
          <p:cNvPr id="21" name="Footer Placeholder 20"/>
          <p:cNvSpPr>
            <a:spLocks noGrp="1"/>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fld id="{EF787E30-C875-4747-ADF7-80F9BAEEF953}" type="slidenum">
              <a:rPr lang="en-US" smtClean="0"/>
              <a:pPr/>
              <a:t>‹#›</a:t>
            </a:fld>
            <a:endParaRPr lang="en-US"/>
          </a:p>
        </p:txBody>
      </p:sp>
    </p:spTree>
    <p:extLst>
      <p:ext uri="{BB962C8B-B14F-4D97-AF65-F5344CB8AC3E}">
        <p14:creationId xmlns:p14="http://schemas.microsoft.com/office/powerpoint/2010/main" val="2805212333"/>
      </p:ext>
    </p:extLst>
  </p:cSld>
  <p:clrMapOvr>
    <a:overrideClrMapping bg1="lt1" tx1="dk1" bg2="lt2" tx2="dk2" accent1="accent1" accent2="accent2" accent3="accent3" accent4="accent4" accent5="accent5" accent6="accent6" hlink="hlink" folHlink="folHlink"/>
  </p:clrMapOvr>
  <p:transition>
    <p:randomBa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ADEACD-722F-4835-8C36-350D1156C46F}" type="datetimeFigureOut">
              <a:rPr lang="en-US" smtClean="0"/>
              <a:t>23/04/2020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D24C919-0F85-4759-9BE1-431035B692CF}" type="slidenum">
              <a:rPr lang="en-US" smtClean="0"/>
              <a:pPr/>
              <a:t>‹#›</a:t>
            </a:fld>
            <a:endParaRPr lang="en-US"/>
          </a:p>
        </p:txBody>
      </p:sp>
    </p:spTree>
    <p:extLst>
      <p:ext uri="{BB962C8B-B14F-4D97-AF65-F5344CB8AC3E}">
        <p14:creationId xmlns:p14="http://schemas.microsoft.com/office/powerpoint/2010/main" val="2833816375"/>
      </p:ext>
    </p:extLst>
  </p:cSld>
  <p:clrMapOvr>
    <a:masterClrMapping/>
  </p:clrMapOvr>
  <p:transition>
    <p:randomBar/>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fld id="{DC829D4D-0BFC-4907-B876-8D0F29D25B8B}" type="datetimeFigureOut">
              <a:rPr lang="en-US" smtClean="0"/>
              <a:t>23/04/2020</a:t>
            </a:fld>
            <a:endParaRPr lang="en-US" dirty="0"/>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6453378" y="5211060"/>
            <a:ext cx="1584198" cy="228600"/>
          </a:xfrm>
        </p:spPr>
        <p:txBody>
          <a:bodyPr/>
          <a:lstStyle/>
          <a:p>
            <a:fld id="{ACE45F6E-0645-4038-869D-C94A9C5850B3}" type="slidenum">
              <a:rPr lang="en-US" smtClean="0"/>
              <a:pPr/>
              <a:t>‹#›</a:t>
            </a:fld>
            <a:endParaRPr lang="en-US"/>
          </a:p>
        </p:txBody>
      </p:sp>
    </p:spTree>
    <p:extLst>
      <p:ext uri="{BB962C8B-B14F-4D97-AF65-F5344CB8AC3E}">
        <p14:creationId xmlns:p14="http://schemas.microsoft.com/office/powerpoint/2010/main" val="458856780"/>
      </p:ext>
    </p:extLst>
  </p:cSld>
  <p:clrMapOvr>
    <a:overrideClrMapping bg1="lt1" tx1="dk1" bg2="lt2" tx2="dk2" accent1="accent1" accent2="accent2" accent3="accent3" accent4="accent4" accent5="accent5" accent6="accent6" hlink="hlink" folHlink="folHlink"/>
  </p:clrMapOvr>
  <p:transition>
    <p:randomBa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9D4F713-3024-4B60-8C85-AB19FBDEA5C9}" type="datetimeFigureOut">
              <a:rPr lang="en-US" smtClean="0"/>
              <a:t>23/04/2020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ABF29DC-7AAA-4CE8-8836-B0FB1F452E9A}" type="slidenum">
              <a:rPr lang="en-US" smtClean="0"/>
              <a:pPr/>
              <a:t>‹#›</a:t>
            </a:fld>
            <a:endParaRPr lang="en-US"/>
          </a:p>
        </p:txBody>
      </p:sp>
    </p:spTree>
    <p:extLst>
      <p:ext uri="{BB962C8B-B14F-4D97-AF65-F5344CB8AC3E}">
        <p14:creationId xmlns:p14="http://schemas.microsoft.com/office/powerpoint/2010/main" val="858918170"/>
      </p:ext>
    </p:extLst>
  </p:cSld>
  <p:clrMapOvr>
    <a:masterClrMapping/>
  </p:clrMapOvr>
  <p:transition>
    <p:randomBa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370D8C-FEE3-44E4-9FC3-58ECB605B60D}" type="datetimeFigureOut">
              <a:rPr lang="en-US" smtClean="0"/>
              <a:t>23/04/2020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B5F0C53-EC9E-49EA-8A39-90DFCA9E7867}" type="slidenum">
              <a:rPr lang="en-US" smtClean="0"/>
              <a:pPr/>
              <a:t>‹#›</a:t>
            </a:fld>
            <a:endParaRPr lang="en-US"/>
          </a:p>
        </p:txBody>
      </p:sp>
    </p:spTree>
    <p:extLst>
      <p:ext uri="{BB962C8B-B14F-4D97-AF65-F5344CB8AC3E}">
        <p14:creationId xmlns:p14="http://schemas.microsoft.com/office/powerpoint/2010/main" val="1835364504"/>
      </p:ext>
    </p:extLst>
  </p:cSld>
  <p:clrMapOvr>
    <a:masterClrMapping/>
  </p:clrMapOvr>
  <p:transition>
    <p:randomBa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A7AFF06-CDBB-4575-A3CF-D3C40F356B44}" type="datetimeFigureOut">
              <a:rPr lang="en-US" smtClean="0"/>
              <a:t>23/04/2020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036F20-6502-4541-B668-8D2943D5AB0A}" type="slidenum">
              <a:rPr lang="en-US" smtClean="0"/>
              <a:pPr/>
              <a:t>‹#›</a:t>
            </a:fld>
            <a:endParaRPr lang="en-US"/>
          </a:p>
        </p:txBody>
      </p:sp>
    </p:spTree>
    <p:extLst>
      <p:ext uri="{BB962C8B-B14F-4D97-AF65-F5344CB8AC3E}">
        <p14:creationId xmlns:p14="http://schemas.microsoft.com/office/powerpoint/2010/main" val="3321859392"/>
      </p:ext>
    </p:extLst>
  </p:cSld>
  <p:clrMapOvr>
    <a:masterClrMapping/>
  </p:clrMapOvr>
  <p:transition>
    <p:randomBa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9B23BA-8BFA-4D1F-A6AD-B650E27402E6}" type="datetimeFigureOut">
              <a:rPr lang="en-US" smtClean="0"/>
              <a:t>23/04/2020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2D44249-E22E-4CAF-B31A-47027B1D76FA}" type="slidenum">
              <a:rPr lang="en-US" smtClean="0"/>
              <a:pPr/>
              <a:t>‹#›</a:t>
            </a:fld>
            <a:endParaRPr lang="en-US"/>
          </a:p>
        </p:txBody>
      </p:sp>
    </p:spTree>
    <p:extLst>
      <p:ext uri="{BB962C8B-B14F-4D97-AF65-F5344CB8AC3E}">
        <p14:creationId xmlns:p14="http://schemas.microsoft.com/office/powerpoint/2010/main" val="1277904380"/>
      </p:ext>
    </p:extLst>
  </p:cSld>
  <p:clrMapOvr>
    <a:masterClrMapping/>
  </p:clrMapOvr>
  <p:transition>
    <p:randomBa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5F43E8C-8E71-4ACB-A6F3-3C86F80AFB02}" type="datetimeFigureOut">
              <a:rPr lang="en-US" smtClean="0"/>
              <a:t>23/04/2020</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0C91610B-E77F-4DF9-95F9-D5084B4B0BDD}"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69599582"/>
      </p:ext>
    </p:extLst>
  </p:cSld>
  <p:clrMapOvr>
    <a:masterClrMapping/>
  </p:clrMapOvr>
  <p:transition>
    <p:randomBa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333917410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F5ABCC35-AE37-4B74-AFDC-2B5B2D807A04}" type="datetimeFigureOut">
              <a:rPr lang="en-US" smtClean="0"/>
              <a:t>23/04/2020</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C1FFC357-CAFE-4DB9-8BAB-F906D955A85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78706905"/>
      </p:ext>
    </p:extLst>
  </p:cSld>
  <p:clrMapOvr>
    <a:masterClrMapping/>
  </p:clrMapOvr>
  <p:transition>
    <p:randomBa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E1D73B-AC12-4256-9E12-E45AB393862B}" type="datetimeFigureOut">
              <a:rPr lang="en-US" smtClean="0"/>
              <a:t>23/04/2020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DA1EB39-D6C1-4512-91BF-636AC7022432}" type="slidenum">
              <a:rPr lang="en-US" smtClean="0"/>
              <a:pPr/>
              <a:t>‹#›</a:t>
            </a:fld>
            <a:endParaRPr lang="en-US"/>
          </a:p>
        </p:txBody>
      </p:sp>
    </p:spTree>
    <p:extLst>
      <p:ext uri="{BB962C8B-B14F-4D97-AF65-F5344CB8AC3E}">
        <p14:creationId xmlns:p14="http://schemas.microsoft.com/office/powerpoint/2010/main" val="2978440633"/>
      </p:ext>
    </p:extLst>
  </p:cSld>
  <p:clrMapOvr>
    <a:masterClrMapping/>
  </p:clrMapOvr>
  <p:transition>
    <p:randomBa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762000"/>
            <a:ext cx="177165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762000"/>
            <a:ext cx="60579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CD1E8A7-06A9-4796-98A4-479CF7079753}" type="datetimeFigureOut">
              <a:rPr lang="en-US" smtClean="0"/>
              <a:t>23/04/2020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772D8E4-AAE5-497A-A606-4CA31509F45E}" type="slidenum">
              <a:rPr lang="en-US" smtClean="0"/>
              <a:pPr/>
              <a:t>‹#›</a:t>
            </a:fld>
            <a:endParaRPr lang="en-US"/>
          </a:p>
        </p:txBody>
      </p:sp>
    </p:spTree>
    <p:extLst>
      <p:ext uri="{BB962C8B-B14F-4D97-AF65-F5344CB8AC3E}">
        <p14:creationId xmlns:p14="http://schemas.microsoft.com/office/powerpoint/2010/main" val="770463836"/>
      </p:ext>
    </p:extLst>
  </p:cSld>
  <p:clrMapOvr>
    <a:masterClrMapping/>
  </p:clrMapOvr>
  <p:transition>
    <p:randomBar/>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fld id="{93C00A10-1055-4CE9-97F8-995D2D91D3D4}" type="slidenum">
              <a:rPr lang="en-US"/>
              <a:pPr/>
              <a:t>‹#›</a:t>
            </a:fld>
            <a:endParaRPr lang="en-US"/>
          </a:p>
        </p:txBody>
      </p:sp>
    </p:spTree>
    <p:extLst>
      <p:ext uri="{BB962C8B-B14F-4D97-AF65-F5344CB8AC3E}">
        <p14:creationId xmlns:p14="http://schemas.microsoft.com/office/powerpoint/2010/main" val="2337787778"/>
      </p:ext>
    </p:extLst>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en-US"/>
          </a:p>
        </p:txBody>
      </p:sp>
      <p:sp>
        <p:nvSpPr>
          <p:cNvPr id="5" name="Footer Placeholder 4"/>
          <p:cNvSpPr>
            <a:spLocks noGrp="1"/>
          </p:cNvSpPr>
          <p:nvPr>
            <p:ph type="ftr" sz="quarter" idx="11"/>
          </p:nvPr>
        </p:nvSpPr>
        <p:spPr>
          <a:xfrm>
            <a:off x="1104679" y="5211060"/>
            <a:ext cx="4430268" cy="228600"/>
          </a:xfrm>
        </p:spPr>
        <p:txBody>
          <a:bodyPr/>
          <a:lstStyle>
            <a:lvl1pPr algn="l">
              <a:defRPr/>
            </a:lvl1pPr>
          </a:lstStyle>
          <a:p>
            <a:pPr>
              <a:defRPr/>
            </a:pPr>
            <a:endParaRPr lang="en-US" altLang="en-US"/>
          </a:p>
        </p:txBody>
      </p:sp>
      <p:sp>
        <p:nvSpPr>
          <p:cNvPr id="6" name="Slide Number Placeholder 5"/>
          <p:cNvSpPr>
            <a:spLocks noGrp="1"/>
          </p:cNvSpPr>
          <p:nvPr>
            <p:ph type="sldNum" sz="quarter" idx="12"/>
          </p:nvPr>
        </p:nvSpPr>
        <p:spPr>
          <a:xfrm>
            <a:off x="6453378" y="5211060"/>
            <a:ext cx="1584198" cy="228600"/>
          </a:xfrm>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1512728175"/>
      </p:ext>
    </p:extLst>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endParaRPr lang="en-US" altLang="en-US"/>
          </a:p>
        </p:txBody>
      </p:sp>
      <p:sp>
        <p:nvSpPr>
          <p:cNvPr id="6" name="Footer Placeholder 5"/>
          <p:cNvSpPr>
            <a:spLocks noGrp="1"/>
          </p:cNvSpPr>
          <p:nvPr>
            <p:ph type="ftr" sz="quarter" idx="11"/>
          </p:nvPr>
        </p:nvSpPr>
        <p:spPr/>
        <p:txBody>
          <a:bodyPr/>
          <a:lstStyle/>
          <a:p>
            <a:pPr>
              <a:defRPr/>
            </a:pPr>
            <a:endParaRPr lang="en-US" altLang="en-US"/>
          </a:p>
        </p:txBody>
      </p:sp>
      <p:sp>
        <p:nvSpPr>
          <p:cNvPr id="7" name="Slide Number Placeholder 6"/>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249468379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endParaRPr lang="en-US" altLang="en-US"/>
          </a:p>
        </p:txBody>
      </p:sp>
      <p:sp>
        <p:nvSpPr>
          <p:cNvPr id="8" name="Footer Placeholder 7"/>
          <p:cNvSpPr>
            <a:spLocks noGrp="1"/>
          </p:cNvSpPr>
          <p:nvPr>
            <p:ph type="ftr" sz="quarter" idx="11"/>
          </p:nvPr>
        </p:nvSpPr>
        <p:spPr/>
        <p:txBody>
          <a:bodyPr/>
          <a:lstStyle/>
          <a:p>
            <a:pPr>
              <a:defRPr/>
            </a:pPr>
            <a:endParaRPr lang="en-US" altLang="en-US"/>
          </a:p>
        </p:txBody>
      </p:sp>
      <p:sp>
        <p:nvSpPr>
          <p:cNvPr id="9" name="Slide Number Placeholder 8"/>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5413675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ltLang="en-US"/>
          </a:p>
        </p:txBody>
      </p:sp>
      <p:sp>
        <p:nvSpPr>
          <p:cNvPr id="4" name="Footer Placeholder 3"/>
          <p:cNvSpPr>
            <a:spLocks noGrp="1"/>
          </p:cNvSpPr>
          <p:nvPr>
            <p:ph type="ftr" sz="quarter" idx="11"/>
          </p:nvPr>
        </p:nvSpPr>
        <p:spPr/>
        <p:txBody>
          <a:bodyPr/>
          <a:lstStyle/>
          <a:p>
            <a:pPr>
              <a:defRPr/>
            </a:pPr>
            <a:endParaRPr lang="en-US" altLang="en-US"/>
          </a:p>
        </p:txBody>
      </p:sp>
      <p:sp>
        <p:nvSpPr>
          <p:cNvPr id="5" name="Slide Number Placeholder 4"/>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406227849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en-US"/>
          </a:p>
        </p:txBody>
      </p:sp>
      <p:sp>
        <p:nvSpPr>
          <p:cNvPr id="3" name="Footer Placeholder 2"/>
          <p:cNvSpPr>
            <a:spLocks noGrp="1"/>
          </p:cNvSpPr>
          <p:nvPr>
            <p:ph type="ftr" sz="quarter" idx="11"/>
          </p:nvPr>
        </p:nvSpPr>
        <p:spPr/>
        <p:txBody>
          <a:bodyPr/>
          <a:lstStyle/>
          <a:p>
            <a:pPr>
              <a:defRPr/>
            </a:pPr>
            <a:endParaRPr lang="en-US" altLang="en-US"/>
          </a:p>
        </p:txBody>
      </p:sp>
      <p:sp>
        <p:nvSpPr>
          <p:cNvPr id="4" name="Slide Number Placeholder 3"/>
          <p:cNvSpPr>
            <a:spLocks noGrp="1"/>
          </p:cNvSpPr>
          <p:nvPr>
            <p:ph type="sldNum" sz="quarter" idx="12"/>
          </p:nvPr>
        </p:nvSpPr>
        <p:spPr/>
        <p:txBody>
          <a:bodyPr/>
          <a:lstStyle/>
          <a:p>
            <a:fld id="{3C236B46-11B7-45E0-AF03-395328926971}" type="slidenum">
              <a:rPr lang="en-US" smtClean="0"/>
              <a:pPr/>
              <a:t>‹#›</a:t>
            </a:fld>
            <a:endParaRPr lang="en-US"/>
          </a:p>
        </p:txBody>
      </p:sp>
    </p:spTree>
    <p:extLst>
      <p:ext uri="{BB962C8B-B14F-4D97-AF65-F5344CB8AC3E}">
        <p14:creationId xmlns:p14="http://schemas.microsoft.com/office/powerpoint/2010/main" val="66812819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pPr>
              <a:defRPr/>
            </a:pPr>
            <a:endParaRPr lang="en-US" altLang="en-US"/>
          </a:p>
        </p:txBody>
      </p:sp>
      <p:sp>
        <p:nvSpPr>
          <p:cNvPr id="9" name="Footer Placeholder 8"/>
          <p:cNvSpPr>
            <a:spLocks noGrp="1"/>
          </p:cNvSpPr>
          <p:nvPr>
            <p:ph type="ftr" sz="quarter" idx="11"/>
          </p:nvPr>
        </p:nvSpPr>
        <p:spPr/>
        <p:txBody>
          <a:bodyPr/>
          <a:lstStyle>
            <a:lvl1pPr algn="r">
              <a:defRPr/>
            </a:lvl1pPr>
          </a:lstStyle>
          <a:p>
            <a:pPr>
              <a:defRPr/>
            </a:pPr>
            <a:endParaRPr lang="en-US" altLang="en-US"/>
          </a:p>
        </p:txBody>
      </p:sp>
      <p:sp>
        <p:nvSpPr>
          <p:cNvPr id="11" name="Slide Number Placeholder 10"/>
          <p:cNvSpPr>
            <a:spLocks noGrp="1"/>
          </p:cNvSpPr>
          <p:nvPr>
            <p:ph type="sldNum" sz="quarter" idx="12"/>
          </p:nvPr>
        </p:nvSpPr>
        <p:spPr>
          <a:xfrm>
            <a:off x="7795258" y="6310086"/>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394180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en-US"/>
          </a:p>
        </p:txBody>
      </p:sp>
      <p:sp>
        <p:nvSpPr>
          <p:cNvPr id="7" name="Slide Number Placeholder 6"/>
          <p:cNvSpPr>
            <a:spLocks noGrp="1"/>
          </p:cNvSpPr>
          <p:nvPr>
            <p:ph type="sldNum" sz="quarter" idx="12"/>
          </p:nvPr>
        </p:nvSpPr>
        <p:spPr>
          <a:xfrm>
            <a:off x="7797546" y="6309360"/>
            <a:ext cx="1097280" cy="274320"/>
          </a:xfrm>
        </p:spPr>
        <p:txBody>
          <a:bodyPr/>
          <a:lstStyle>
            <a:lvl1pPr>
              <a:defRPr>
                <a:solidFill>
                  <a:srgbClr val="FFFFFF"/>
                </a:solidFill>
              </a:defRPr>
            </a:lvl1pPr>
          </a:lstStyle>
          <a:p>
            <a:fld id="{3C236B46-11B7-45E0-AF03-395328926971}" type="slidenum">
              <a:rPr lang="en-US" smtClean="0"/>
              <a:pPr/>
              <a:t>‹#›</a:t>
            </a:fld>
            <a:endParaRPr lang="en-US"/>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769596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dirty="0"/>
              <a:t>23/04/2020</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56567531"/>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Lst>
  <p:transition>
    <p:randomBar/>
  </p:transition>
  <p:timing>
    <p:tnLst>
      <p:par>
        <p:cTn id="1" dur="indefinite" restart="never" nodeType="tmRoot"/>
      </p:par>
    </p:tnLst>
  </p:timing>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731520" y="642594"/>
            <a:ext cx="768096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fld id="{89D66BB5-FA43-4133-A57F-33DEFA0D4249}" type="datetimeFigureOut">
              <a:rPr lang="en-US" smtClean="0"/>
              <a:t>23/04/2020</a:t>
            </a:fld>
            <a:endParaRPr lang="en-US" dirty="0"/>
          </a:p>
        </p:txBody>
      </p:sp>
      <p:sp>
        <p:nvSpPr>
          <p:cNvPr id="5" name="Footer Placeholder 4"/>
          <p:cNvSpPr>
            <a:spLocks noGrp="1"/>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fld id="{4CE00526-0766-4FB0-BA70-A0CFA4F90F33}" type="slidenum">
              <a:rPr lang="en-US" smtClean="0"/>
              <a:pPr/>
              <a:t>‹#›</a:t>
            </a:fld>
            <a:endParaRPr lang="en-US"/>
          </a:p>
        </p:txBody>
      </p:sp>
    </p:spTree>
    <p:extLst>
      <p:ext uri="{BB962C8B-B14F-4D97-AF65-F5344CB8AC3E}">
        <p14:creationId xmlns:p14="http://schemas.microsoft.com/office/powerpoint/2010/main" val="3213879842"/>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 id="2147483934" r:id="rId12"/>
  </p:sldLayoutIdLst>
  <p:transition>
    <p:randomBar/>
  </p:transition>
  <p:timing>
    <p:tnLst>
      <p:par>
        <p:cTn id="1" dur="indefinite" restart="never" nodeType="tmRoot"/>
      </p:par>
    </p:tnLst>
  </p:timing>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2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053" descr="Microsoft"/>
          <p:cNvPicPr>
            <a:picLocks noChangeAspect="1" noChangeArrowheads="1"/>
          </p:cNvPicPr>
          <p:nvPr/>
        </p:nvPicPr>
        <p:blipFill>
          <a:blip r:embed="rId3">
            <a:extLst>
              <a:ext uri="{28A0092B-C50C-407E-A947-70E740481C1C}">
                <a14:useLocalDpi xmlns:a14="http://schemas.microsoft.com/office/drawing/2010/main" val="0"/>
              </a:ext>
            </a:extLst>
          </a:blip>
          <a:srcRect l="22583" t="35464"/>
          <a:stretch>
            <a:fillRect/>
          </a:stretch>
        </p:blipFill>
        <p:spPr bwMode="auto">
          <a:xfrm>
            <a:off x="6057900" y="4922838"/>
            <a:ext cx="3086100"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575" y="6291263"/>
            <a:ext cx="2433638" cy="538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101" name="WordArt 10"/>
          <p:cNvSpPr>
            <a:spLocks noChangeArrowheads="1" noChangeShapeType="1" noTextEdit="1"/>
          </p:cNvSpPr>
          <p:nvPr/>
        </p:nvSpPr>
        <p:spPr bwMode="auto">
          <a:xfrm>
            <a:off x="1244601" y="2616329"/>
            <a:ext cx="6794500" cy="101282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sz="3600" kern="10">
                <a:ln w="22225">
                  <a:solidFill>
                    <a:schemeClr val="accent2"/>
                  </a:solidFill>
                  <a:prstDash val="solid"/>
                </a:ln>
                <a:solidFill>
                  <a:schemeClr val="accent2">
                    <a:lumMod val="40000"/>
                    <a:lumOff val="60000"/>
                  </a:schemeClr>
                </a:solidFill>
                <a:cs typeface="Arial" panose="020B0604020202020204" pitchFamily="34" charset="0"/>
              </a:rPr>
              <a:t>TẠO VÀ QUẢN TRỊ CSDL</a:t>
            </a:r>
          </a:p>
        </p:txBody>
      </p:sp>
      <p:sp>
        <p:nvSpPr>
          <p:cNvPr id="4" name="Slide Number Placeholder 3"/>
          <p:cNvSpPr>
            <a:spLocks noGrp="1"/>
          </p:cNvSpPr>
          <p:nvPr>
            <p:ph type="sldNum" sz="quarter" idx="12"/>
          </p:nvPr>
        </p:nvSpPr>
        <p:spPr/>
        <p:txBody>
          <a:bodyPr/>
          <a:lstStyle/>
          <a:p>
            <a:fld id="{392C60E4-BF09-47AC-B451-03C1A2D3E900}" type="slidenum">
              <a:rPr lang="en-US" smtClean="0"/>
              <a:pPr/>
              <a:t>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18435" name="Rectangle 3"/>
          <p:cNvSpPr>
            <a:spLocks noChangeArrowheads="1"/>
          </p:cNvSpPr>
          <p:nvPr/>
        </p:nvSpPr>
        <p:spPr bwMode="auto">
          <a:xfrm>
            <a:off x="614363" y="1265238"/>
            <a:ext cx="8181975"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a:t>Khi tạo 1 CSDL, thì các file dữ liệu và log được tạo ra tại vị trí do ta xác định.</a:t>
            </a:r>
          </a:p>
          <a:p>
            <a:pPr algn="just">
              <a:lnSpc>
                <a:spcPct val="105000"/>
              </a:lnSpc>
              <a:spcBef>
                <a:spcPct val="0"/>
              </a:spcBef>
              <a:buClrTx/>
              <a:buSzTx/>
              <a:buFontTx/>
              <a:buChar char="•"/>
            </a:pPr>
            <a:r>
              <a:rPr lang="en-US" altLang="en-US" b="0"/>
              <a:t>Các file này có nằm trên những đĩa vật lý khác nhau để cải thiện việc thực thi của hệ thống.</a:t>
            </a:r>
          </a:p>
          <a:p>
            <a:pPr algn="just">
              <a:lnSpc>
                <a:spcPct val="105000"/>
              </a:lnSpc>
              <a:spcBef>
                <a:spcPct val="0"/>
              </a:spcBef>
              <a:buClrTx/>
              <a:buSzTx/>
              <a:buFontTx/>
              <a:buChar char="•"/>
            </a:pPr>
            <a:r>
              <a:rPr lang="en-US" altLang="en-US" b="0"/>
              <a:t>Filegroup có thể chứa 1 hay nhiều file. Một CSDL có thể được chứa trong 1 hay 1 số filegroup. Có 3 loại: Primary filegroup, user-define filegroups và default filegroup</a:t>
            </a:r>
          </a:p>
        </p:txBody>
      </p:sp>
      <p:pic>
        <p:nvPicPr>
          <p:cNvPr id="184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8" y="4202113"/>
            <a:ext cx="5791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10</a:t>
            </a:fld>
            <a:endParaRPr lang="en-US"/>
          </a:p>
        </p:txBody>
      </p:sp>
    </p:spTree>
  </p:cSld>
  <p:clrMapOvr>
    <a:masterClrMapping/>
  </p:clrMapOvr>
  <p:transition>
    <p:randomBa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r>
              <a:rPr lang="en-US" altLang="en-US" sz="2800" smtClean="0">
                <a:solidFill>
                  <a:srgbClr val="800000"/>
                </a:solidFill>
                <a:cs typeface="Courier New" panose="02070309020205020404" pitchFamily="49" charset="0"/>
              </a:rPr>
              <a:t>B</a:t>
            </a:r>
            <a:r>
              <a:rPr lang="en-US" altLang="en-US" sz="2800" smtClean="0">
                <a:solidFill>
                  <a:srgbClr val="800000"/>
                </a:solidFill>
                <a:latin typeface="Arial Narrow" panose="020B0606020202030204" pitchFamily="34" charset="0"/>
                <a:cs typeface="Courier New" panose="02070309020205020404" pitchFamily="49" charset="0"/>
              </a:rPr>
              <a:t>à</a:t>
            </a:r>
            <a:r>
              <a:rPr lang="en-US" altLang="en-US" sz="2800" smtClean="0">
                <a:solidFill>
                  <a:srgbClr val="800000"/>
                </a:solidFill>
                <a:cs typeface="Courier New" panose="02070309020205020404" pitchFamily="49" charset="0"/>
              </a:rPr>
              <a:t>i tập</a:t>
            </a:r>
          </a:p>
        </p:txBody>
      </p:sp>
      <p:sp>
        <p:nvSpPr>
          <p:cNvPr id="715779" name="Rectangle 3"/>
          <p:cNvSpPr>
            <a:spLocks noGrp="1" noChangeArrowheads="1"/>
          </p:cNvSpPr>
          <p:nvPr>
            <p:ph idx="1"/>
          </p:nvPr>
        </p:nvSpPr>
        <p:spPr>
          <a:xfrm>
            <a:off x="512173" y="2014194"/>
            <a:ext cx="7391400" cy="4495800"/>
          </a:xfrm>
          <a:extLst>
            <a:ext uri="{909E8E84-426E-40DD-AFC4-6F175D3DCCD1}">
              <a14:hiddenFill xmlns:a14="http://schemas.microsoft.com/office/drawing/2010/main">
                <a:solidFill>
                  <a:srgbClr val="00FFCC"/>
                </a:solidFill>
              </a14:hiddenFill>
            </a:ext>
          </a:extLst>
        </p:spPr>
        <p:txBody>
          <a:bodyPr>
            <a:normAutofit/>
          </a:bodyPr>
          <a:lstStyle/>
          <a:p>
            <a:pPr lvl="1" eaLnBrk="1" hangingPunct="1">
              <a:lnSpc>
                <a:spcPct val="90000"/>
              </a:lnSpc>
              <a:spcAft>
                <a:spcPct val="20000"/>
              </a:spcAft>
              <a:buFont typeface="Wingdings" panose="05000000000000000000" pitchFamily="2" charset="2"/>
              <a:buNone/>
            </a:pPr>
            <a:r>
              <a:rPr lang="en-US" altLang="en-US" sz="2000" b="1" smtClean="0">
                <a:cs typeface="Courier New" panose="02070309020205020404" pitchFamily="49" charset="0"/>
              </a:rPr>
              <a:t>a) Tạo Table c</a:t>
            </a:r>
            <a:r>
              <a:rPr lang="en-US" altLang="en-US" sz="2000" b="1" smtClean="0">
                <a:latin typeface="Times New Roman" panose="02020603050405020304" pitchFamily="18" charset="0"/>
                <a:cs typeface="Courier New" panose="02070309020205020404" pitchFamily="49" charset="0"/>
              </a:rPr>
              <a:t>ó</a:t>
            </a:r>
            <a:r>
              <a:rPr lang="en-US" altLang="en-US" sz="2000" b="1" smtClean="0">
                <a:cs typeface="Courier New" panose="02070309020205020404" pitchFamily="49" charset="0"/>
              </a:rPr>
              <a:t> kh</a:t>
            </a:r>
            <a:r>
              <a:rPr lang="en-US" altLang="en-US" sz="2000" b="1" smtClean="0">
                <a:latin typeface="Times New Roman" panose="02020603050405020304" pitchFamily="18" charset="0"/>
                <a:cs typeface="Courier New" panose="02070309020205020404" pitchFamily="49" charset="0"/>
              </a:rPr>
              <a:t>ó</a:t>
            </a:r>
            <a:r>
              <a:rPr lang="en-US" altLang="en-US" sz="2000" b="1" smtClean="0">
                <a:cs typeface="Courier New" panose="02070309020205020404" pitchFamily="49" charset="0"/>
              </a:rPr>
              <a:t>a ch</a:t>
            </a:r>
            <a:r>
              <a:rPr lang="en-US" altLang="en-US" sz="2000" b="1" smtClean="0">
                <a:latin typeface="Times New Roman" panose="02020603050405020304" pitchFamily="18" charset="0"/>
                <a:cs typeface="Courier New" panose="02070309020205020404" pitchFamily="49" charset="0"/>
              </a:rPr>
              <a:t>í</a:t>
            </a:r>
            <a:r>
              <a:rPr lang="en-US" altLang="en-US" sz="2000" b="1" smtClean="0">
                <a:cs typeface="Courier New" panose="02070309020205020404" pitchFamily="49" charset="0"/>
              </a:rPr>
              <a:t>nh</a:t>
            </a:r>
          </a:p>
          <a:p>
            <a:pPr lvl="1" eaLnBrk="1" hangingPunct="1">
              <a:lnSpc>
                <a:spcPct val="90000"/>
              </a:lnSpc>
              <a:spcAft>
                <a:spcPct val="20000"/>
              </a:spcAft>
              <a:buFont typeface="Wingdings" panose="05000000000000000000" pitchFamily="2" charset="2"/>
              <a:buNone/>
            </a:pPr>
            <a:r>
              <a:rPr lang="en-US" altLang="en-US" sz="2400" smtClean="0">
                <a:cs typeface="Courier New" panose="02070309020205020404" pitchFamily="49" charset="0"/>
              </a:rPr>
              <a:t>CREATE TABLE KhachHang</a:t>
            </a:r>
            <a:endParaRPr lang="en-US" altLang="en-US" sz="2400" i="1" smtClean="0">
              <a:cs typeface="Courier New" panose="02070309020205020404" pitchFamily="49" charset="0"/>
            </a:endParaRPr>
          </a:p>
          <a:p>
            <a:pPr lvl="1" eaLnBrk="1" hangingPunct="1">
              <a:lnSpc>
                <a:spcPct val="90000"/>
              </a:lnSpc>
              <a:spcAft>
                <a:spcPct val="20000"/>
              </a:spcAft>
              <a:buFont typeface="Wingdings" panose="05000000000000000000" pitchFamily="2" charset="2"/>
              <a:buNone/>
            </a:pPr>
            <a:r>
              <a:rPr lang="en-US" altLang="en-US" sz="2400" smtClean="0">
                <a:cs typeface="Courier New" panose="02070309020205020404" pitchFamily="49" charset="0"/>
              </a:rPr>
              <a:t>(Makh char(5), Tenkh Varchar(40), DiaChi </a:t>
            </a:r>
            <a:r>
              <a:rPr lang="en-US" altLang="en-US" sz="2400" i="1" smtClean="0">
                <a:cs typeface="Courier New" panose="02070309020205020404" pitchFamily="49" charset="0"/>
              </a:rPr>
              <a:t> </a:t>
            </a:r>
            <a:r>
              <a:rPr lang="en-US" altLang="en-US" sz="2400" smtClean="0">
                <a:cs typeface="Courier New" panose="02070309020205020404" pitchFamily="49" charset="0"/>
              </a:rPr>
              <a:t>Varchar(50), DienThoai Nvarchar(10) CONSTRAINT Makh_pk Primary key(Makh))</a:t>
            </a:r>
          </a:p>
          <a:p>
            <a:pPr eaLnBrk="1" hangingPunct="1">
              <a:lnSpc>
                <a:spcPct val="90000"/>
              </a:lnSpc>
              <a:spcAft>
                <a:spcPct val="20000"/>
              </a:spcAft>
              <a:buFont typeface="Wingdings" panose="05000000000000000000" pitchFamily="2" charset="2"/>
              <a:buNone/>
            </a:pPr>
            <a:r>
              <a:rPr lang="en-US" altLang="en-US" sz="2000" smtClean="0">
                <a:cs typeface="Courier New" panose="02070309020205020404" pitchFamily="49" charset="0"/>
              </a:rPr>
              <a:t> </a:t>
            </a:r>
            <a:r>
              <a:rPr lang="en-US" altLang="en-US" sz="2000" b="1" smtClean="0">
                <a:cs typeface="Courier New" panose="02070309020205020404" pitchFamily="49" charset="0"/>
              </a:rPr>
              <a:t>	b) Tạo Table c</a:t>
            </a:r>
            <a:r>
              <a:rPr lang="en-US" altLang="en-US" sz="2000" b="1" smtClean="0">
                <a:latin typeface="Times New Roman" panose="02020603050405020304" pitchFamily="18" charset="0"/>
                <a:cs typeface="Courier New" panose="02070309020205020404" pitchFamily="49" charset="0"/>
              </a:rPr>
              <a:t>ó</a:t>
            </a:r>
            <a:r>
              <a:rPr lang="en-US" altLang="en-US" sz="2000" b="1" smtClean="0">
                <a:cs typeface="Courier New" panose="02070309020205020404" pitchFamily="49" charset="0"/>
              </a:rPr>
              <a:t> kh</a:t>
            </a:r>
            <a:r>
              <a:rPr lang="en-US" altLang="en-US" sz="2000" b="1" smtClean="0">
                <a:latin typeface="Times New Roman" panose="02020603050405020304" pitchFamily="18" charset="0"/>
                <a:cs typeface="Courier New" panose="02070309020205020404" pitchFamily="49" charset="0"/>
              </a:rPr>
              <a:t>ó</a:t>
            </a:r>
            <a:r>
              <a:rPr lang="en-US" altLang="en-US" sz="2000" b="1" smtClean="0">
                <a:cs typeface="Courier New" panose="02070309020205020404" pitchFamily="49" charset="0"/>
              </a:rPr>
              <a:t>a ngoại</a:t>
            </a:r>
          </a:p>
          <a:p>
            <a:pPr lvl="1" eaLnBrk="1" hangingPunct="1">
              <a:lnSpc>
                <a:spcPct val="90000"/>
              </a:lnSpc>
              <a:spcAft>
                <a:spcPct val="20000"/>
              </a:spcAft>
              <a:buFont typeface="Wingdings" panose="05000000000000000000" pitchFamily="2" charset="2"/>
              <a:buNone/>
            </a:pPr>
            <a:r>
              <a:rPr lang="en-US" altLang="en-US" sz="2400" smtClean="0">
                <a:cs typeface="Courier New" panose="02070309020205020404" pitchFamily="49" charset="0"/>
              </a:rPr>
              <a:t>CREATE TABLE  HoaDon</a:t>
            </a:r>
          </a:p>
          <a:p>
            <a:pPr lvl="1" eaLnBrk="1" hangingPunct="1">
              <a:lnSpc>
                <a:spcPct val="90000"/>
              </a:lnSpc>
              <a:spcAft>
                <a:spcPct val="20000"/>
              </a:spcAft>
              <a:buFont typeface="Wingdings" panose="05000000000000000000" pitchFamily="2" charset="2"/>
              <a:buNone/>
            </a:pPr>
            <a:r>
              <a:rPr lang="en-US" altLang="en-US" sz="2400" smtClean="0">
                <a:cs typeface="Courier New" panose="02070309020205020404" pitchFamily="49" charset="0"/>
              </a:rPr>
              <a:t>(Mahd Char(5), NgayLap Datetime, Makh Char(5)  CONSTRAINT Mahd_pk Primary key(Mahd)</a:t>
            </a:r>
          </a:p>
          <a:p>
            <a:pPr lvl="1" eaLnBrk="1" hangingPunct="1">
              <a:lnSpc>
                <a:spcPct val="90000"/>
              </a:lnSpc>
              <a:spcAft>
                <a:spcPct val="20000"/>
              </a:spcAft>
              <a:buFont typeface="Wingdings" panose="05000000000000000000" pitchFamily="2" charset="2"/>
              <a:buNone/>
            </a:pPr>
            <a:r>
              <a:rPr lang="en-US" altLang="en-US" sz="2400" i="1" smtClean="0">
                <a:cs typeface="Courier New" panose="02070309020205020404" pitchFamily="49" charset="0"/>
              </a:rPr>
              <a:t>	</a:t>
            </a:r>
            <a:r>
              <a:rPr lang="en-US" altLang="en-US" sz="2400" b="1" smtClean="0">
                <a:cs typeface="Courier New" panose="02070309020205020404" pitchFamily="49" charset="0"/>
              </a:rPr>
              <a:t>CONSTRAINT </a:t>
            </a:r>
            <a:r>
              <a:rPr lang="en-US" altLang="en-US" sz="2400" smtClean="0">
                <a:cs typeface="Courier New" panose="02070309020205020404" pitchFamily="49" charset="0"/>
              </a:rPr>
              <a:t>Makh_fk Foreign key References KhachHang (Makh))</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100</a:t>
            </a:fld>
            <a:endParaRPr lang="en-US"/>
          </a:p>
        </p:txBody>
      </p:sp>
      <p:sp>
        <p:nvSpPr>
          <p:cNvPr id="715780" name="Text Box 4"/>
          <p:cNvSpPr txBox="1">
            <a:spLocks noChangeArrowheads="1"/>
          </p:cNvSpPr>
          <p:nvPr/>
        </p:nvSpPr>
        <p:spPr bwMode="auto">
          <a:xfrm>
            <a:off x="654050" y="1454150"/>
            <a:ext cx="1341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Example </a:t>
            </a:r>
            <a:endParaRPr lang="en-US" altLang="en-US" b="0">
              <a:solidFill>
                <a:schemeClr val="tx2"/>
              </a:solidFill>
              <a:latin typeface="Georgia" panose="020405020504050203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5780"/>
                                        </p:tgtEl>
                                        <p:attrNameLst>
                                          <p:attrName>style.visibility</p:attrName>
                                        </p:attrNameLst>
                                      </p:cBhvr>
                                      <p:to>
                                        <p:strVal val="visible"/>
                                      </p:to>
                                    </p:set>
                                    <p:anim calcmode="lin" valueType="num">
                                      <p:cBhvr additive="base">
                                        <p:cTn id="7" dur="500" fill="hold"/>
                                        <p:tgtEl>
                                          <p:spTgt spid="715780"/>
                                        </p:tgtEl>
                                        <p:attrNameLst>
                                          <p:attrName>ppt_x</p:attrName>
                                        </p:attrNameLst>
                                      </p:cBhvr>
                                      <p:tavLst>
                                        <p:tav tm="0">
                                          <p:val>
                                            <p:strVal val="0-#ppt_w/2"/>
                                          </p:val>
                                        </p:tav>
                                        <p:tav tm="100000">
                                          <p:val>
                                            <p:strVal val="#ppt_x"/>
                                          </p:val>
                                        </p:tav>
                                      </p:tavLst>
                                    </p:anim>
                                    <p:anim calcmode="lin" valueType="num">
                                      <p:cBhvr additive="base">
                                        <p:cTn id="8" dur="500" fill="hold"/>
                                        <p:tgtEl>
                                          <p:spTgt spid="7157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5779">
                                            <p:txEl>
                                              <p:pRg st="0" end="0"/>
                                            </p:txEl>
                                          </p:spTgt>
                                        </p:tgtEl>
                                        <p:attrNameLst>
                                          <p:attrName>style.visibility</p:attrName>
                                        </p:attrNameLst>
                                      </p:cBhvr>
                                      <p:to>
                                        <p:strVal val="visible"/>
                                      </p:to>
                                    </p:set>
                                    <p:animEffect transition="in" filter="dissolve">
                                      <p:cBhvr>
                                        <p:cTn id="13" dur="500"/>
                                        <p:tgtEl>
                                          <p:spTgt spid="715779">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5779">
                                            <p:txEl>
                                              <p:pRg st="1" end="1"/>
                                            </p:txEl>
                                          </p:spTgt>
                                        </p:tgtEl>
                                        <p:attrNameLst>
                                          <p:attrName>style.visibility</p:attrName>
                                        </p:attrNameLst>
                                      </p:cBhvr>
                                      <p:to>
                                        <p:strVal val="visible"/>
                                      </p:to>
                                    </p:set>
                                    <p:animEffect transition="in" filter="dissolve">
                                      <p:cBhvr>
                                        <p:cTn id="16" dur="500"/>
                                        <p:tgtEl>
                                          <p:spTgt spid="715779">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5779">
                                            <p:txEl>
                                              <p:pRg st="2" end="2"/>
                                            </p:txEl>
                                          </p:spTgt>
                                        </p:tgtEl>
                                        <p:attrNameLst>
                                          <p:attrName>style.visibility</p:attrName>
                                        </p:attrNameLst>
                                      </p:cBhvr>
                                      <p:to>
                                        <p:strVal val="visible"/>
                                      </p:to>
                                    </p:set>
                                    <p:animEffect transition="in" filter="dissolve">
                                      <p:cBhvr>
                                        <p:cTn id="19" dur="500"/>
                                        <p:tgtEl>
                                          <p:spTgt spid="715779">
                                            <p:txEl>
                                              <p:pRg st="2" end="2"/>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15779">
                                            <p:txEl>
                                              <p:pRg st="3" end="3"/>
                                            </p:txEl>
                                          </p:spTgt>
                                        </p:tgtEl>
                                        <p:attrNameLst>
                                          <p:attrName>style.visibility</p:attrName>
                                        </p:attrNameLst>
                                      </p:cBhvr>
                                      <p:to>
                                        <p:strVal val="visible"/>
                                      </p:to>
                                    </p:set>
                                    <p:animEffect transition="in" filter="dissolve">
                                      <p:cBhvr>
                                        <p:cTn id="24" dur="500"/>
                                        <p:tgtEl>
                                          <p:spTgt spid="715779">
                                            <p:txEl>
                                              <p:pRg st="3" end="3"/>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15779">
                                            <p:txEl>
                                              <p:pRg st="4" end="4"/>
                                            </p:txEl>
                                          </p:spTgt>
                                        </p:tgtEl>
                                        <p:attrNameLst>
                                          <p:attrName>style.visibility</p:attrName>
                                        </p:attrNameLst>
                                      </p:cBhvr>
                                      <p:to>
                                        <p:strVal val="visible"/>
                                      </p:to>
                                    </p:set>
                                    <p:animEffect transition="in" filter="dissolve">
                                      <p:cBhvr>
                                        <p:cTn id="27" dur="500"/>
                                        <p:tgtEl>
                                          <p:spTgt spid="715779">
                                            <p:txEl>
                                              <p:pRg st="4" end="4"/>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715779">
                                            <p:txEl>
                                              <p:pRg st="5" end="5"/>
                                            </p:txEl>
                                          </p:spTgt>
                                        </p:tgtEl>
                                        <p:attrNameLst>
                                          <p:attrName>style.visibility</p:attrName>
                                        </p:attrNameLst>
                                      </p:cBhvr>
                                      <p:to>
                                        <p:strVal val="visible"/>
                                      </p:to>
                                    </p:set>
                                    <p:animEffect transition="in" filter="dissolve">
                                      <p:cBhvr>
                                        <p:cTn id="30" dur="500"/>
                                        <p:tgtEl>
                                          <p:spTgt spid="715779">
                                            <p:txEl>
                                              <p:pRg st="5" end="5"/>
                                            </p:txEl>
                                          </p:spTgt>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15779">
                                            <p:txEl>
                                              <p:pRg st="6" end="6"/>
                                            </p:txEl>
                                          </p:spTgt>
                                        </p:tgtEl>
                                        <p:attrNameLst>
                                          <p:attrName>style.visibility</p:attrName>
                                        </p:attrNameLst>
                                      </p:cBhvr>
                                      <p:to>
                                        <p:strVal val="visible"/>
                                      </p:to>
                                    </p:set>
                                    <p:animEffect transition="in" filter="dissolve">
                                      <p:cBhvr>
                                        <p:cTn id="33" dur="500"/>
                                        <p:tgtEl>
                                          <p:spTgt spid="7157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P spid="715780"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idx="1"/>
          </p:nvPr>
        </p:nvSpPr>
        <p:spPr>
          <a:xfrm>
            <a:off x="431982" y="2011680"/>
            <a:ext cx="7391400" cy="4572000"/>
          </a:xfrm>
          <a:extLst>
            <a:ext uri="{909E8E84-426E-40DD-AFC4-6F175D3DCCD1}">
              <a14:hiddenFill xmlns:a14="http://schemas.microsoft.com/office/drawing/2010/main">
                <a:solidFill>
                  <a:srgbClr val="00FFCC"/>
                </a:solidFill>
              </a14:hiddenFill>
            </a:ext>
          </a:extLst>
        </p:spPr>
        <p:txBody>
          <a:bodyPr>
            <a:normAutofit/>
          </a:bodyPr>
          <a:lstStyle/>
          <a:p>
            <a:pPr eaLnBrk="1" hangingPunct="1">
              <a:lnSpc>
                <a:spcPct val="90000"/>
              </a:lnSpc>
              <a:buFont typeface="Wingdings" panose="05000000000000000000" pitchFamily="2" charset="2"/>
              <a:buNone/>
            </a:pPr>
            <a:r>
              <a:rPr lang="en-US" altLang="en-US" sz="2400" smtClean="0">
                <a:cs typeface="Courier New" panose="02070309020205020404" pitchFamily="49" charset="0"/>
              </a:rPr>
              <a:t>	 a) ALTER TABLE Sanpham</a:t>
            </a:r>
            <a:endParaRPr lang="en-US" altLang="en-US" sz="2400" i="1" smtClean="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smtClean="0">
                <a:cs typeface="Courier New" panose="02070309020205020404" pitchFamily="49" charset="0"/>
              </a:rPr>
              <a:t>ADD CONSTRAINT Masp_pk Primary 	key(Masp)</a:t>
            </a:r>
          </a:p>
          <a:p>
            <a:pPr lvl="1" eaLnBrk="1" hangingPunct="1">
              <a:lnSpc>
                <a:spcPct val="90000"/>
              </a:lnSpc>
              <a:buFont typeface="Wingdings" panose="05000000000000000000" pitchFamily="2" charset="2"/>
              <a:buNone/>
            </a:pPr>
            <a:endParaRPr lang="en-US" altLang="en-US" sz="1000" smtClean="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smtClean="0">
                <a:cs typeface="Courier New" panose="02070309020205020404" pitchFamily="49" charset="0"/>
              </a:rPr>
              <a:t>b) ALTER TABLE ChiTietHoaDon</a:t>
            </a:r>
            <a:endParaRPr lang="en-US" altLang="en-US" sz="2000" i="1" smtClean="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smtClean="0">
                <a:cs typeface="Courier New" panose="02070309020205020404" pitchFamily="49" charset="0"/>
              </a:rPr>
              <a:t>	ADD CONSTRAINT Masp_Mahd_pk Primary key(Mahd,Masp)</a:t>
            </a:r>
          </a:p>
          <a:p>
            <a:pPr lvl="1" eaLnBrk="1" hangingPunct="1">
              <a:lnSpc>
                <a:spcPct val="90000"/>
              </a:lnSpc>
              <a:buFont typeface="Wingdings" panose="05000000000000000000" pitchFamily="2" charset="2"/>
              <a:buNone/>
            </a:pPr>
            <a:endParaRPr lang="en-US" altLang="en-US" sz="1000" smtClean="0">
              <a:cs typeface="Courier New" panose="02070309020205020404" pitchFamily="49" charset="0"/>
            </a:endParaRPr>
          </a:p>
          <a:p>
            <a:pPr lvl="1" eaLnBrk="1" hangingPunct="1">
              <a:lnSpc>
                <a:spcPct val="70000"/>
              </a:lnSpc>
              <a:buFont typeface="Wingdings" panose="05000000000000000000" pitchFamily="2" charset="2"/>
              <a:buNone/>
            </a:pPr>
            <a:r>
              <a:rPr lang="en-US" altLang="en-US" sz="2000" smtClean="0">
                <a:cs typeface="Courier New" panose="02070309020205020404" pitchFamily="49" charset="0"/>
              </a:rPr>
              <a:t>c) ALTER TABLE ChiTietHoaDon</a:t>
            </a:r>
            <a:endParaRPr lang="en-US" altLang="en-US" sz="2000" i="1" smtClean="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smtClean="0">
                <a:cs typeface="Courier New" panose="02070309020205020404" pitchFamily="49" charset="0"/>
              </a:rPr>
              <a:t>	ADD CONSTRAINT Masp_fk Foregin key (Masp) References Sanpham(Masp)</a:t>
            </a:r>
          </a:p>
          <a:p>
            <a:pPr lvl="1" eaLnBrk="1" hangingPunct="1">
              <a:lnSpc>
                <a:spcPct val="90000"/>
              </a:lnSpc>
              <a:buFont typeface="Wingdings" panose="05000000000000000000" pitchFamily="2" charset="2"/>
              <a:buNone/>
            </a:pPr>
            <a:endParaRPr lang="en-US" altLang="en-US" sz="1000" smtClean="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smtClean="0">
                <a:cs typeface="Courier New" panose="02070309020205020404" pitchFamily="49" charset="0"/>
              </a:rPr>
              <a:t>d) ALTER TABLE ChiTietHoaDon</a:t>
            </a:r>
            <a:endParaRPr lang="en-US" altLang="en-US" sz="2000" i="1" smtClean="0">
              <a:cs typeface="Courier New" panose="02070309020205020404" pitchFamily="49" charset="0"/>
            </a:endParaRPr>
          </a:p>
          <a:p>
            <a:pPr lvl="1" eaLnBrk="1" hangingPunct="1">
              <a:lnSpc>
                <a:spcPct val="90000"/>
              </a:lnSpc>
              <a:buFont typeface="Wingdings" panose="05000000000000000000" pitchFamily="2" charset="2"/>
              <a:buNone/>
            </a:pPr>
            <a:r>
              <a:rPr lang="en-US" altLang="en-US" sz="2000" smtClean="0">
                <a:cs typeface="Courier New" panose="02070309020205020404" pitchFamily="49" charset="0"/>
              </a:rPr>
              <a:t>	ADD CONSTRAINT Mahd_fk Foregin key(Mahd) References HoaDon(Mahd)</a:t>
            </a:r>
          </a:p>
          <a:p>
            <a:pPr lvl="1" eaLnBrk="1" hangingPunct="1">
              <a:lnSpc>
                <a:spcPct val="90000"/>
              </a:lnSpc>
              <a:buFont typeface="Wingdings" panose="05000000000000000000" pitchFamily="2" charset="2"/>
              <a:buNone/>
            </a:pPr>
            <a:endParaRPr lang="en-US" altLang="en-US" sz="2000" smtClean="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101</a:t>
            </a:fld>
            <a:endParaRPr lang="en-US"/>
          </a:p>
        </p:txBody>
      </p:sp>
      <p:sp>
        <p:nvSpPr>
          <p:cNvPr id="716803" name="Text Box 3"/>
          <p:cNvSpPr txBox="1">
            <a:spLocks noChangeArrowheads="1"/>
          </p:cNvSpPr>
          <p:nvPr/>
        </p:nvSpPr>
        <p:spPr bwMode="auto">
          <a:xfrm>
            <a:off x="471616" y="1466271"/>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1800" u="sng">
                <a:solidFill>
                  <a:srgbClr val="0000CC"/>
                </a:solidFill>
                <a:latin typeface="Times New Roman" panose="02020603050405020304" pitchFamily="18" charset="0"/>
                <a:cs typeface="Courier New" panose="02070309020205020404" pitchFamily="49" charset="0"/>
              </a:rPr>
              <a:t>Example</a:t>
            </a:r>
          </a:p>
        </p:txBody>
      </p:sp>
      <p:sp>
        <p:nvSpPr>
          <p:cNvPr id="111620" name="Rectangle 4"/>
          <p:cNvSpPr>
            <a:spLocks noChangeArrowheads="1"/>
          </p:cNvSpPr>
          <p:nvPr/>
        </p:nvSpPr>
        <p:spPr bwMode="auto">
          <a:xfrm>
            <a:off x="955547" y="98855"/>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800000"/>
                </a:solidFill>
                <a:latin typeface="Times New Roman" panose="02020603050405020304" pitchFamily="18" charset="0"/>
                <a:cs typeface="Courier New" panose="02070309020205020404" pitchFamily="49" charset="0"/>
              </a:rPr>
              <a:t>Modifyling Table_Defining Constraints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03"/>
                                        </p:tgtEl>
                                        <p:attrNameLst>
                                          <p:attrName>style.visibility</p:attrName>
                                        </p:attrNameLst>
                                      </p:cBhvr>
                                      <p:to>
                                        <p:strVal val="visible"/>
                                      </p:to>
                                    </p:set>
                                    <p:anim calcmode="lin" valueType="num">
                                      <p:cBhvr additive="base">
                                        <p:cTn id="7" dur="500" fill="hold"/>
                                        <p:tgtEl>
                                          <p:spTgt spid="716803"/>
                                        </p:tgtEl>
                                        <p:attrNameLst>
                                          <p:attrName>ppt_x</p:attrName>
                                        </p:attrNameLst>
                                      </p:cBhvr>
                                      <p:tavLst>
                                        <p:tav tm="0">
                                          <p:val>
                                            <p:strVal val="0-#ppt_w/2"/>
                                          </p:val>
                                        </p:tav>
                                        <p:tav tm="100000">
                                          <p:val>
                                            <p:strVal val="#ppt_x"/>
                                          </p:val>
                                        </p:tav>
                                      </p:tavLst>
                                    </p:anim>
                                    <p:anim calcmode="lin" valueType="num">
                                      <p:cBhvr additive="base">
                                        <p:cTn id="8" dur="500" fill="hold"/>
                                        <p:tgtEl>
                                          <p:spTgt spid="7168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16802">
                                            <p:txEl>
                                              <p:pRg st="0" end="0"/>
                                            </p:txEl>
                                          </p:spTgt>
                                        </p:tgtEl>
                                        <p:attrNameLst>
                                          <p:attrName>style.visibility</p:attrName>
                                        </p:attrNameLst>
                                      </p:cBhvr>
                                      <p:to>
                                        <p:strVal val="visible"/>
                                      </p:to>
                                    </p:set>
                                    <p:animEffect transition="in" filter="dissolve">
                                      <p:cBhvr>
                                        <p:cTn id="13" dur="500"/>
                                        <p:tgtEl>
                                          <p:spTgt spid="716802">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16802">
                                            <p:txEl>
                                              <p:pRg st="1" end="1"/>
                                            </p:txEl>
                                          </p:spTgt>
                                        </p:tgtEl>
                                        <p:attrNameLst>
                                          <p:attrName>style.visibility</p:attrName>
                                        </p:attrNameLst>
                                      </p:cBhvr>
                                      <p:to>
                                        <p:strVal val="visible"/>
                                      </p:to>
                                    </p:set>
                                    <p:animEffect transition="in" filter="dissolve">
                                      <p:cBhvr>
                                        <p:cTn id="16" dur="500"/>
                                        <p:tgtEl>
                                          <p:spTgt spid="716802">
                                            <p:txEl>
                                              <p:pRg st="1" end="1"/>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16802">
                                            <p:txEl>
                                              <p:pRg st="3" end="3"/>
                                            </p:txEl>
                                          </p:spTgt>
                                        </p:tgtEl>
                                        <p:attrNameLst>
                                          <p:attrName>style.visibility</p:attrName>
                                        </p:attrNameLst>
                                      </p:cBhvr>
                                      <p:to>
                                        <p:strVal val="visible"/>
                                      </p:to>
                                    </p:set>
                                    <p:animEffect transition="in" filter="dissolve">
                                      <p:cBhvr>
                                        <p:cTn id="19" dur="500"/>
                                        <p:tgtEl>
                                          <p:spTgt spid="716802">
                                            <p:txEl>
                                              <p:pRg st="3" end="3"/>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16802">
                                            <p:txEl>
                                              <p:pRg st="4" end="4"/>
                                            </p:txEl>
                                          </p:spTgt>
                                        </p:tgtEl>
                                        <p:attrNameLst>
                                          <p:attrName>style.visibility</p:attrName>
                                        </p:attrNameLst>
                                      </p:cBhvr>
                                      <p:to>
                                        <p:strVal val="visible"/>
                                      </p:to>
                                    </p:set>
                                    <p:animEffect transition="in" filter="dissolve">
                                      <p:cBhvr>
                                        <p:cTn id="22" dur="500"/>
                                        <p:tgtEl>
                                          <p:spTgt spid="716802">
                                            <p:txEl>
                                              <p:pRg st="4" end="4"/>
                                            </p:txEl>
                                          </p:spTgt>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16802">
                                            <p:txEl>
                                              <p:pRg st="6" end="6"/>
                                            </p:txEl>
                                          </p:spTgt>
                                        </p:tgtEl>
                                        <p:attrNameLst>
                                          <p:attrName>style.visibility</p:attrName>
                                        </p:attrNameLst>
                                      </p:cBhvr>
                                      <p:to>
                                        <p:strVal val="visible"/>
                                      </p:to>
                                    </p:set>
                                    <p:animEffect transition="in" filter="dissolve">
                                      <p:cBhvr>
                                        <p:cTn id="25" dur="500"/>
                                        <p:tgtEl>
                                          <p:spTgt spid="716802">
                                            <p:txEl>
                                              <p:pRg st="6" end="6"/>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16802">
                                            <p:txEl>
                                              <p:pRg st="7" end="7"/>
                                            </p:txEl>
                                          </p:spTgt>
                                        </p:tgtEl>
                                        <p:attrNameLst>
                                          <p:attrName>style.visibility</p:attrName>
                                        </p:attrNameLst>
                                      </p:cBhvr>
                                      <p:to>
                                        <p:strVal val="visible"/>
                                      </p:to>
                                    </p:set>
                                    <p:animEffect transition="in" filter="dissolve">
                                      <p:cBhvr>
                                        <p:cTn id="28" dur="500"/>
                                        <p:tgtEl>
                                          <p:spTgt spid="716802">
                                            <p:txEl>
                                              <p:pRg st="7" end="7"/>
                                            </p:txEl>
                                          </p:spTgt>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16802">
                                            <p:txEl>
                                              <p:pRg st="9" end="9"/>
                                            </p:txEl>
                                          </p:spTgt>
                                        </p:tgtEl>
                                        <p:attrNameLst>
                                          <p:attrName>style.visibility</p:attrName>
                                        </p:attrNameLst>
                                      </p:cBhvr>
                                      <p:to>
                                        <p:strVal val="visible"/>
                                      </p:to>
                                    </p:set>
                                    <p:animEffect transition="in" filter="dissolve">
                                      <p:cBhvr>
                                        <p:cTn id="31" dur="500"/>
                                        <p:tgtEl>
                                          <p:spTgt spid="716802">
                                            <p:txEl>
                                              <p:pRg st="9" end="9"/>
                                            </p:txEl>
                                          </p:spTgt>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16802">
                                            <p:txEl>
                                              <p:pRg st="10" end="10"/>
                                            </p:txEl>
                                          </p:spTgt>
                                        </p:tgtEl>
                                        <p:attrNameLst>
                                          <p:attrName>style.visibility</p:attrName>
                                        </p:attrNameLst>
                                      </p:cBhvr>
                                      <p:to>
                                        <p:strVal val="visible"/>
                                      </p:to>
                                    </p:set>
                                    <p:animEffect transition="in" filter="dissolve">
                                      <p:cBhvr>
                                        <p:cTn id="34" dur="500"/>
                                        <p:tgtEl>
                                          <p:spTgt spid="716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02" grpId="0" build="p" autoUpdateAnimBg="0"/>
      <p:bldP spid="716803"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en-US" altLang="en-US" smtClean="0">
                <a:solidFill>
                  <a:srgbClr val="800000"/>
                </a:solidFill>
                <a:cs typeface="Courier New" panose="02070309020205020404" pitchFamily="49" charset="0"/>
              </a:rPr>
              <a:t>X</a:t>
            </a:r>
            <a:r>
              <a:rPr lang="en-US" altLang="en-US" smtClean="0">
                <a:solidFill>
                  <a:srgbClr val="800000"/>
                </a:solidFill>
                <a:latin typeface="Arial Narrow" panose="020B0606020202030204" pitchFamily="34" charset="0"/>
                <a:cs typeface="Courier New" panose="02070309020205020404" pitchFamily="49" charset="0"/>
              </a:rPr>
              <a:t>ó</a:t>
            </a:r>
            <a:r>
              <a:rPr lang="en-US" altLang="en-US" smtClean="0">
                <a:solidFill>
                  <a:srgbClr val="800000"/>
                </a:solidFill>
                <a:cs typeface="Courier New" panose="02070309020205020404" pitchFamily="49" charset="0"/>
              </a:rPr>
              <a:t>a Constraints</a:t>
            </a:r>
          </a:p>
        </p:txBody>
      </p:sp>
      <p:sp>
        <p:nvSpPr>
          <p:cNvPr id="717827" name="Rectangle 3"/>
          <p:cNvSpPr>
            <a:spLocks noGrp="1" noChangeArrowheads="1"/>
          </p:cNvSpPr>
          <p:nvPr>
            <p:ph idx="1"/>
          </p:nvPr>
        </p:nvSpPr>
        <p:spPr>
          <a:xfrm>
            <a:off x="638432" y="1834979"/>
            <a:ext cx="7407275" cy="4114800"/>
          </a:xfrm>
        </p:spPr>
        <p:txBody>
          <a:bodyPr>
            <a:normAutofit/>
          </a:bodyPr>
          <a:lstStyle/>
          <a:p>
            <a:pPr eaLnBrk="1" hangingPunct="1"/>
            <a:r>
              <a:rPr lang="en-US" altLang="en-US" sz="2000" b="1" smtClean="0">
                <a:cs typeface="Courier New" panose="02070309020205020404" pitchFamily="49" charset="0"/>
              </a:rPr>
              <a:t> </a:t>
            </a:r>
            <a:r>
              <a:rPr lang="en-US" altLang="en-US" sz="2000" b="1" smtClean="0">
                <a:solidFill>
                  <a:srgbClr val="0000CC"/>
                </a:solidFill>
                <a:cs typeface="Courier New" panose="02070309020205020404" pitchFamily="49" charset="0"/>
              </a:rPr>
              <a:t>Viewing Constraints</a:t>
            </a:r>
          </a:p>
          <a:p>
            <a:pPr lvl="1" eaLnBrk="1" hangingPunct="1">
              <a:buFont typeface="Wingdings" panose="05000000000000000000" pitchFamily="2" charset="2"/>
              <a:buNone/>
            </a:pPr>
            <a:r>
              <a:rPr lang="en-US" altLang="en-US" sz="2000" b="1" smtClean="0">
                <a:cs typeface="Courier New" panose="02070309020205020404" pitchFamily="49" charset="0"/>
              </a:rPr>
              <a:t>sp_helpconstraint  </a:t>
            </a:r>
            <a:r>
              <a:rPr lang="en-US" altLang="en-US" sz="2000" b="1" i="1" smtClean="0">
                <a:cs typeface="Courier New" panose="02070309020205020404" pitchFamily="49" charset="0"/>
              </a:rPr>
              <a:t>tablename</a:t>
            </a:r>
          </a:p>
          <a:p>
            <a:pPr eaLnBrk="1" hangingPunct="1"/>
            <a:r>
              <a:rPr lang="en-US" altLang="en-US" sz="2000" b="1" smtClean="0">
                <a:solidFill>
                  <a:srgbClr val="0000CC"/>
                </a:solidFill>
                <a:cs typeface="Courier New" panose="02070309020205020404" pitchFamily="49" charset="0"/>
              </a:rPr>
              <a:t>Dropping Constraints</a:t>
            </a:r>
          </a:p>
          <a:p>
            <a:pPr lvl="1" eaLnBrk="1" hangingPunct="1">
              <a:buFont typeface="Wingdings" panose="05000000000000000000" pitchFamily="2" charset="2"/>
              <a:buNone/>
            </a:pPr>
            <a:r>
              <a:rPr lang="en-US" altLang="en-US" sz="2000" b="1" smtClean="0">
                <a:cs typeface="Courier New" panose="02070309020205020404" pitchFamily="49" charset="0"/>
              </a:rPr>
              <a:t>ALTER TABLE </a:t>
            </a:r>
            <a:r>
              <a:rPr lang="en-US" altLang="en-US" sz="2000" b="1" i="1" smtClean="0">
                <a:cs typeface="Courier New" panose="02070309020205020404" pitchFamily="49" charset="0"/>
              </a:rPr>
              <a:t>tablename</a:t>
            </a:r>
            <a:br>
              <a:rPr lang="en-US" altLang="en-US" sz="2000" b="1" i="1" smtClean="0">
                <a:cs typeface="Courier New" panose="02070309020205020404" pitchFamily="49" charset="0"/>
              </a:rPr>
            </a:br>
            <a:r>
              <a:rPr lang="en-US" altLang="en-US" sz="2000" b="1" smtClean="0">
                <a:cs typeface="Courier New" panose="02070309020205020404" pitchFamily="49" charset="0"/>
              </a:rPr>
              <a:t>DROP [CONSTRAINT] </a:t>
            </a:r>
            <a:r>
              <a:rPr lang="en-US" altLang="en-US" sz="2000" b="1" i="1" smtClean="0">
                <a:cs typeface="Courier New" panose="02070309020205020404" pitchFamily="49" charset="0"/>
              </a:rPr>
              <a:t>constraintname</a:t>
            </a:r>
            <a:endParaRPr lang="en-US" altLang="en-US" sz="2000" b="1" smtClean="0">
              <a:cs typeface="Courier New" panose="02070309020205020404" pitchFamily="49" charset="0"/>
            </a:endParaRPr>
          </a:p>
          <a:p>
            <a:pPr eaLnBrk="1" hangingPunct="1"/>
            <a:r>
              <a:rPr lang="en-US" altLang="en-US" sz="2000" b="1" smtClean="0">
                <a:solidFill>
                  <a:srgbClr val="0000CC"/>
                </a:solidFill>
                <a:cs typeface="Courier New" panose="02070309020205020404" pitchFamily="49" charset="0"/>
              </a:rPr>
              <a:t>Disabling Constraints</a:t>
            </a:r>
          </a:p>
          <a:p>
            <a:pPr lvl="1" eaLnBrk="1" hangingPunct="1">
              <a:buFont typeface="Wingdings" panose="05000000000000000000" pitchFamily="2" charset="2"/>
              <a:buNone/>
            </a:pPr>
            <a:r>
              <a:rPr lang="en-US" altLang="en-US" sz="2000" b="1" smtClean="0">
                <a:cs typeface="Courier New" panose="02070309020205020404" pitchFamily="49" charset="0"/>
              </a:rPr>
              <a:t>ALTER TABLE </a:t>
            </a:r>
            <a:r>
              <a:rPr lang="en-US" altLang="en-US" sz="2000" b="1" i="1" smtClean="0">
                <a:cs typeface="Courier New" panose="02070309020205020404" pitchFamily="49" charset="0"/>
              </a:rPr>
              <a:t>tablename </a:t>
            </a:r>
            <a:br>
              <a:rPr lang="en-US" altLang="en-US" sz="2000" b="1" i="1" smtClean="0">
                <a:cs typeface="Courier New" panose="02070309020205020404" pitchFamily="49" charset="0"/>
              </a:rPr>
            </a:br>
            <a:r>
              <a:rPr lang="en-US" altLang="en-US" sz="2000" b="1" smtClean="0">
                <a:cs typeface="Courier New" panose="02070309020205020404" pitchFamily="49" charset="0"/>
              </a:rPr>
              <a:t>NOCHECK CONSTRAINT {ALL | </a:t>
            </a:r>
            <a:r>
              <a:rPr lang="en-US" altLang="en-US" sz="2000" b="1" i="1" smtClean="0">
                <a:cs typeface="Courier New" panose="02070309020205020404" pitchFamily="49" charset="0"/>
              </a:rPr>
              <a:t>constraintname </a:t>
            </a:r>
            <a:r>
              <a:rPr lang="en-US" altLang="en-US" sz="2000" b="1" smtClean="0">
                <a:cs typeface="Courier New" panose="02070309020205020404" pitchFamily="49" charset="0"/>
              </a:rPr>
              <a:t>[,...]}</a:t>
            </a:r>
            <a:endParaRPr lang="en-US" altLang="en-US" sz="2000" b="1" i="1" smtClean="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102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17827">
                                            <p:txEl>
                                              <p:pRg st="0" end="0"/>
                                            </p:txEl>
                                          </p:spTgt>
                                        </p:tgtEl>
                                        <p:attrNameLst>
                                          <p:attrName>style.visibility</p:attrName>
                                        </p:attrNameLst>
                                      </p:cBhvr>
                                      <p:to>
                                        <p:strVal val="visible"/>
                                      </p:to>
                                    </p:set>
                                    <p:animEffect transition="in" filter="randombar(horizontal)">
                                      <p:cBhvr>
                                        <p:cTn id="7" dur="500"/>
                                        <p:tgtEl>
                                          <p:spTgt spid="717827">
                                            <p:txEl>
                                              <p:pRg st="0" end="0"/>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17827">
                                            <p:txEl>
                                              <p:pRg st="1" end="1"/>
                                            </p:txEl>
                                          </p:spTgt>
                                        </p:tgtEl>
                                        <p:attrNameLst>
                                          <p:attrName>style.visibility</p:attrName>
                                        </p:attrNameLst>
                                      </p:cBhvr>
                                      <p:to>
                                        <p:strVal val="visible"/>
                                      </p:to>
                                    </p:set>
                                    <p:animEffect transition="in" filter="randombar(horizontal)">
                                      <p:cBhvr>
                                        <p:cTn id="10" dur="500"/>
                                        <p:tgtEl>
                                          <p:spTgt spid="71782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717827">
                                            <p:txEl>
                                              <p:pRg st="2" end="2"/>
                                            </p:txEl>
                                          </p:spTgt>
                                        </p:tgtEl>
                                        <p:attrNameLst>
                                          <p:attrName>style.visibility</p:attrName>
                                        </p:attrNameLst>
                                      </p:cBhvr>
                                      <p:to>
                                        <p:strVal val="visible"/>
                                      </p:to>
                                    </p:set>
                                    <p:animEffect transition="in" filter="randombar(horizontal)">
                                      <p:cBhvr>
                                        <p:cTn id="15" dur="500"/>
                                        <p:tgtEl>
                                          <p:spTgt spid="717827">
                                            <p:txEl>
                                              <p:pRg st="2" end="2"/>
                                            </p:txEl>
                                          </p:spTgt>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717827">
                                            <p:txEl>
                                              <p:pRg st="3" end="3"/>
                                            </p:txEl>
                                          </p:spTgt>
                                        </p:tgtEl>
                                        <p:attrNameLst>
                                          <p:attrName>style.visibility</p:attrName>
                                        </p:attrNameLst>
                                      </p:cBhvr>
                                      <p:to>
                                        <p:strVal val="visible"/>
                                      </p:to>
                                    </p:set>
                                    <p:animEffect transition="in" filter="randombar(horizontal)">
                                      <p:cBhvr>
                                        <p:cTn id="18" dur="500"/>
                                        <p:tgtEl>
                                          <p:spTgt spid="717827">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17827">
                                            <p:txEl>
                                              <p:pRg st="4" end="4"/>
                                            </p:txEl>
                                          </p:spTgt>
                                        </p:tgtEl>
                                        <p:attrNameLst>
                                          <p:attrName>style.visibility</p:attrName>
                                        </p:attrNameLst>
                                      </p:cBhvr>
                                      <p:to>
                                        <p:strVal val="visible"/>
                                      </p:to>
                                    </p:set>
                                    <p:animEffect transition="in" filter="randombar(horizontal)">
                                      <p:cBhvr>
                                        <p:cTn id="23" dur="500"/>
                                        <p:tgtEl>
                                          <p:spTgt spid="717827">
                                            <p:txEl>
                                              <p:pRg st="4" end="4"/>
                                            </p:txEl>
                                          </p:spTgt>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717827">
                                            <p:txEl>
                                              <p:pRg st="5" end="5"/>
                                            </p:txEl>
                                          </p:spTgt>
                                        </p:tgtEl>
                                        <p:attrNameLst>
                                          <p:attrName>style.visibility</p:attrName>
                                        </p:attrNameLst>
                                      </p:cBhvr>
                                      <p:to>
                                        <p:strVal val="visible"/>
                                      </p:to>
                                    </p:set>
                                    <p:animEffect transition="in" filter="randombar(horizontal)">
                                      <p:cBhvr>
                                        <p:cTn id="26" dur="500"/>
                                        <p:tgtEl>
                                          <p:spTgt spid="7178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7"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103</a:t>
            </a:fld>
            <a:endParaRPr lang="en-US"/>
          </a:p>
        </p:txBody>
      </p:sp>
      <p:sp>
        <p:nvSpPr>
          <p:cNvPr id="113666" name="Title 1"/>
          <p:cNvSpPr>
            <a:spLocks noGrp="1"/>
          </p:cNvSpPr>
          <p:nvPr>
            <p:ph type="title" idx="4294967295"/>
          </p:nvPr>
        </p:nvSpPr>
        <p:spPr>
          <a:xfrm>
            <a:off x="383060" y="247136"/>
            <a:ext cx="8229600" cy="1014413"/>
          </a:xfrm>
        </p:spPr>
        <p:txBody>
          <a:bodyPr anchor="b"/>
          <a:lstStyle/>
          <a:p>
            <a:pPr eaLnBrk="1" hangingPunct="1"/>
            <a:r>
              <a:rPr lang="en-US" altLang="en-US" sz="3200" b="1" smtClean="0">
                <a:solidFill>
                  <a:srgbClr val="800000"/>
                </a:solidFill>
              </a:rPr>
              <a:t>Chỉ mục INDEX</a:t>
            </a:r>
          </a:p>
        </p:txBody>
      </p:sp>
      <p:sp>
        <p:nvSpPr>
          <p:cNvPr id="113667" name="Content Placeholder 2"/>
          <p:cNvSpPr>
            <a:spLocks noGrp="1"/>
          </p:cNvSpPr>
          <p:nvPr>
            <p:ph idx="4294967295"/>
          </p:nvPr>
        </p:nvSpPr>
        <p:spPr>
          <a:xfrm>
            <a:off x="459260" y="1423254"/>
            <a:ext cx="8077200" cy="4724400"/>
          </a:xfrm>
        </p:spPr>
        <p:txBody>
          <a:bodyPr lIns="182880" tIns="91440">
            <a:normAutofit/>
          </a:bodyPr>
          <a:lstStyle/>
          <a:p>
            <a:pPr marL="265113" indent="-265113" algn="just" eaLnBrk="1" hangingPunct="1">
              <a:lnSpc>
                <a:spcPct val="110000"/>
              </a:lnSpc>
              <a:buFont typeface="Wingdings" panose="05000000000000000000" pitchFamily="2" charset="2"/>
              <a:buNone/>
            </a:pPr>
            <a:r>
              <a:rPr lang="en-US" altLang="en-US" sz="2400" b="1" smtClean="0"/>
              <a:t>Cơ bản về chỉ mục</a:t>
            </a:r>
          </a:p>
          <a:p>
            <a:pPr marL="265113" indent="-265113" algn="just" eaLnBrk="1" hangingPunct="1">
              <a:lnSpc>
                <a:spcPct val="110000"/>
              </a:lnSpc>
            </a:pPr>
            <a:r>
              <a:rPr lang="en-US" altLang="en-US" sz="2400" smtClean="0"/>
              <a:t>Chỉ mục được tạo ra dựa theo các giá trị được xếp thứ tự từ 1 hay nhiều cột được chọn.</a:t>
            </a:r>
          </a:p>
          <a:p>
            <a:pPr marL="265113" indent="-265113" algn="just" eaLnBrk="1" hangingPunct="1">
              <a:lnSpc>
                <a:spcPct val="110000"/>
              </a:lnSpc>
            </a:pPr>
            <a:r>
              <a:rPr lang="en-US" altLang="en-US" sz="2400" smtClean="0"/>
              <a:t>Chỉ mục được tạo tự động bất cứ lúc nào ta xác định khoá chính hay ràng buộc unique.</a:t>
            </a:r>
          </a:p>
          <a:p>
            <a:pPr marL="265113" indent="-265113" algn="just" eaLnBrk="1" hangingPunct="1">
              <a:lnSpc>
                <a:spcPct val="110000"/>
              </a:lnSpc>
            </a:pPr>
            <a:r>
              <a:rPr lang="en-US" altLang="en-US" sz="2400" smtClean="0"/>
              <a:t>Mỗi bảng chỉ có thể có duy nhất 1 chỉ mục clustered nhưng không bắt buộc là phải có chỉ mục này.</a:t>
            </a:r>
          </a:p>
          <a:p>
            <a:pPr marL="265113" indent="-265113" algn="just" eaLnBrk="1" hangingPunct="1">
              <a:lnSpc>
                <a:spcPct val="110000"/>
              </a:lnSpc>
            </a:pPr>
            <a:r>
              <a:rPr lang="en-US" altLang="en-US" sz="2400" smtClean="0"/>
              <a:t>Một bảng có thể có tới 249 chỉ mục nonclustered</a:t>
            </a:r>
          </a:p>
        </p:txBody>
      </p:sp>
    </p:spTree>
  </p:cSld>
  <p:clrMapOvr>
    <a:masterClrMapping/>
  </p:clrMapOvr>
  <p:transition>
    <p:randomBa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104</a:t>
            </a:fld>
            <a:endParaRPr lang="en-US"/>
          </a:p>
        </p:txBody>
      </p:sp>
      <p:sp>
        <p:nvSpPr>
          <p:cNvPr id="114690" name="Title 1"/>
          <p:cNvSpPr>
            <a:spLocks noGrp="1"/>
          </p:cNvSpPr>
          <p:nvPr>
            <p:ph type="title" idx="4294967295"/>
          </p:nvPr>
        </p:nvSpPr>
        <p:spPr>
          <a:xfrm>
            <a:off x="395416" y="256540"/>
            <a:ext cx="8229600" cy="984250"/>
          </a:xfrm>
        </p:spPr>
        <p:txBody>
          <a:bodyPr anchor="b"/>
          <a:lstStyle/>
          <a:p>
            <a:pPr eaLnBrk="1" hangingPunct="1"/>
            <a:r>
              <a:rPr lang="en-US" altLang="en-US" sz="3200" b="1" smtClean="0">
                <a:solidFill>
                  <a:srgbClr val="800000"/>
                </a:solidFill>
              </a:rPr>
              <a:t>Chỉ mục INDEX</a:t>
            </a:r>
          </a:p>
        </p:txBody>
      </p:sp>
      <p:sp>
        <p:nvSpPr>
          <p:cNvPr id="114691" name="Content Placeholder 2"/>
          <p:cNvSpPr>
            <a:spLocks noGrp="1"/>
          </p:cNvSpPr>
          <p:nvPr>
            <p:ph idx="4294967295"/>
          </p:nvPr>
        </p:nvSpPr>
        <p:spPr>
          <a:xfrm>
            <a:off x="441454" y="1412875"/>
            <a:ext cx="8183562" cy="4724400"/>
          </a:xfrm>
        </p:spPr>
        <p:txBody>
          <a:bodyPr lIns="182880" tIns="91440">
            <a:normAutofit/>
          </a:bodyPr>
          <a:lstStyle/>
          <a:p>
            <a:pPr marL="265113" indent="-265113" eaLnBrk="1" hangingPunct="1"/>
            <a:r>
              <a:rPr lang="en-US" altLang="en-US" sz="2400" smtClean="0"/>
              <a:t>Nếu bảng không dùng chỉ mục:</a:t>
            </a:r>
          </a:p>
          <a:p>
            <a:pPr lvl="1" eaLnBrk="1" hangingPunct="1"/>
            <a:r>
              <a:rPr lang="en-US" altLang="en-US" sz="3200" smtClean="0"/>
              <a:t>Các hàng không lưu trữ theo 1 thứ tự đặc biệt nào.</a:t>
            </a:r>
          </a:p>
          <a:p>
            <a:pPr lvl="1" eaLnBrk="1" hangingPunct="1"/>
            <a:r>
              <a:rPr lang="en-US" altLang="en-US" sz="3200" smtClean="0"/>
              <a:t>Các trang dữ liệu cũng không sắp xếp tuần tự.</a:t>
            </a:r>
          </a:p>
        </p:txBody>
      </p:sp>
    </p:spTree>
  </p:cSld>
  <p:clrMapOvr>
    <a:masterClrMapping/>
  </p:clrMapOvr>
  <p:transition>
    <p:randomBa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105</a:t>
            </a:fld>
            <a:endParaRPr lang="en-US"/>
          </a:p>
        </p:txBody>
      </p:sp>
      <p:sp>
        <p:nvSpPr>
          <p:cNvPr id="115714" name="Title 1"/>
          <p:cNvSpPr>
            <a:spLocks noGrp="1"/>
          </p:cNvSpPr>
          <p:nvPr>
            <p:ph type="title" idx="4294967295"/>
          </p:nvPr>
        </p:nvSpPr>
        <p:spPr>
          <a:xfrm>
            <a:off x="345990" y="330114"/>
            <a:ext cx="8229600" cy="892175"/>
          </a:xfrm>
        </p:spPr>
        <p:txBody>
          <a:bodyPr anchor="b"/>
          <a:lstStyle/>
          <a:p>
            <a:pPr eaLnBrk="1" hangingPunct="1"/>
            <a:r>
              <a:rPr lang="en-US" altLang="en-US" sz="3200" b="1" smtClean="0">
                <a:solidFill>
                  <a:srgbClr val="800000"/>
                </a:solidFill>
              </a:rPr>
              <a:t>Chỉ mục INDEX</a:t>
            </a:r>
          </a:p>
        </p:txBody>
      </p:sp>
      <p:sp>
        <p:nvSpPr>
          <p:cNvPr id="115715" name="Content Placeholder 2"/>
          <p:cNvSpPr>
            <a:spLocks noGrp="1"/>
          </p:cNvSpPr>
          <p:nvPr>
            <p:ph idx="4294967295"/>
          </p:nvPr>
        </p:nvSpPr>
        <p:spPr>
          <a:xfrm>
            <a:off x="422190" y="1403624"/>
            <a:ext cx="8077200" cy="4724400"/>
          </a:xfrm>
        </p:spPr>
        <p:txBody>
          <a:bodyPr lIns="182880" tIns="91440">
            <a:noAutofit/>
          </a:bodyPr>
          <a:lstStyle/>
          <a:p>
            <a:pPr marL="265113" indent="-265113" algn="just" eaLnBrk="1" hangingPunct="1">
              <a:buFont typeface="Wingdings" panose="05000000000000000000" pitchFamily="2" charset="2"/>
              <a:buNone/>
            </a:pPr>
            <a:r>
              <a:rPr lang="en-US" altLang="en-US" sz="2400" b="1" smtClean="0"/>
              <a:t>Mục đích sử dụng chỉ mục</a:t>
            </a:r>
          </a:p>
          <a:p>
            <a:pPr marL="265113" indent="-265113" algn="just" eaLnBrk="1" hangingPunct="1"/>
            <a:r>
              <a:rPr lang="en-US" altLang="en-US" sz="2400" smtClean="0"/>
              <a:t>Cải thiện việc thực thi khi sắp xếp hay nhóm dữ liệu</a:t>
            </a:r>
          </a:p>
          <a:p>
            <a:pPr marL="265113" indent="-265113" algn="just" eaLnBrk="1" hangingPunct="1"/>
            <a:r>
              <a:rPr lang="en-US" altLang="en-US" sz="2400" smtClean="0"/>
              <a:t>Cải thiện việc thực thi các truy vấn có kết nối giữa các bảng</a:t>
            </a:r>
          </a:p>
          <a:p>
            <a:pPr marL="265113" indent="-265113" algn="just" eaLnBrk="1" hangingPunct="1"/>
            <a:r>
              <a:rPr lang="en-US" altLang="en-US" sz="2400" smtClean="0"/>
              <a:t>Cải thiện tính duy nhất của 1 cột hay nhiều cột</a:t>
            </a:r>
          </a:p>
          <a:p>
            <a:pPr marL="265113" indent="-265113" algn="just" eaLnBrk="1" hangingPunct="1"/>
            <a:r>
              <a:rPr lang="en-US" altLang="en-US" sz="2400" smtClean="0"/>
              <a:t>Mục đích chính của index là để tăng tốc việc truy xuất dữ liệu.</a:t>
            </a:r>
          </a:p>
          <a:p>
            <a:pPr marL="265113" indent="-265113" algn="just" eaLnBrk="1" hangingPunct="1"/>
            <a:r>
              <a:rPr lang="en-US" altLang="en-US" sz="2400" smtClean="0"/>
              <a:t>Hai loại chỉ mục:</a:t>
            </a:r>
          </a:p>
          <a:p>
            <a:pPr lvl="1" algn="just" eaLnBrk="1" hangingPunct="1"/>
            <a:r>
              <a:rPr lang="en-US" altLang="en-US" sz="3200" smtClean="0"/>
              <a:t>Clustered index</a:t>
            </a:r>
          </a:p>
          <a:p>
            <a:pPr lvl="1" algn="just" eaLnBrk="1" hangingPunct="1"/>
            <a:r>
              <a:rPr lang="en-US" altLang="en-US" sz="3200" smtClean="0"/>
              <a:t>Nonclustered index</a:t>
            </a:r>
          </a:p>
          <a:p>
            <a:pPr marL="265113" indent="-265113" algn="just" eaLnBrk="1" hangingPunct="1"/>
            <a:endParaRPr lang="en-US" altLang="en-US" sz="2400" smtClean="0"/>
          </a:p>
        </p:txBody>
      </p:sp>
    </p:spTree>
  </p:cSld>
  <p:clrMapOvr>
    <a:masterClrMapping/>
  </p:clrMapOvr>
  <p:transition>
    <p:randomBa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474345" y="0"/>
            <a:ext cx="7680960" cy="1371600"/>
          </a:xfrm>
        </p:spPr>
        <p:txBody>
          <a:bodyPr/>
          <a:lstStyle/>
          <a:p>
            <a:pPr eaLnBrk="1" hangingPunct="1"/>
            <a:r>
              <a:rPr lang="en-US" altLang="en-US" sz="3500" smtClean="0">
                <a:solidFill>
                  <a:srgbClr val="800000"/>
                </a:solidFill>
              </a:rPr>
              <a:t>Creating Index</a:t>
            </a:r>
          </a:p>
        </p:txBody>
      </p:sp>
      <p:graphicFrame>
        <p:nvGraphicFramePr>
          <p:cNvPr id="116741" name="Object 5"/>
          <p:cNvGraphicFramePr>
            <a:graphicFrameLocks noGrp="1" noChangeAspect="1"/>
          </p:cNvGraphicFramePr>
          <p:nvPr>
            <p:ph idx="1"/>
          </p:nvPr>
        </p:nvGraphicFramePr>
        <p:xfrm>
          <a:off x="307975" y="1652588"/>
          <a:ext cx="8510588" cy="2695575"/>
        </p:xfrm>
        <a:graphic>
          <a:graphicData uri="http://schemas.openxmlformats.org/presentationml/2006/ole">
            <mc:AlternateContent xmlns:mc="http://schemas.openxmlformats.org/markup-compatibility/2006">
              <mc:Choice xmlns:v="urn:schemas-microsoft-com:vml" Requires="v">
                <p:oleObj spid="_x0000_s116763" name="Bitmap Image" r:id="rId3" imgW="6466667" imgH="2048161" progId="Paint.Picture">
                  <p:embed/>
                </p:oleObj>
              </mc:Choice>
              <mc:Fallback>
                <p:oleObj name="Bitmap Image" r:id="rId3" imgW="6466667" imgH="2048161"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975" y="1652588"/>
                        <a:ext cx="8510588"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Slide Number Placeholder 1"/>
          <p:cNvSpPr>
            <a:spLocks noGrp="1"/>
          </p:cNvSpPr>
          <p:nvPr>
            <p:ph type="sldNum" sz="quarter" idx="12"/>
          </p:nvPr>
        </p:nvSpPr>
        <p:spPr/>
        <p:txBody>
          <a:bodyPr/>
          <a:lstStyle/>
          <a:p>
            <a:fld id="{ED24C919-0F85-4759-9BE1-431035B692CF}" type="slidenum">
              <a:rPr lang="en-US" smtClean="0"/>
              <a:pPr/>
              <a:t>106</a:t>
            </a:fld>
            <a:endParaRPr lang="en-US"/>
          </a:p>
        </p:txBody>
      </p:sp>
      <p:sp>
        <p:nvSpPr>
          <p:cNvPr id="116739" name="Rectangle 3"/>
          <p:cNvSpPr>
            <a:spLocks noGrp="1" noChangeArrowheads="1"/>
          </p:cNvSpPr>
          <p:nvPr>
            <p:ph type="body" idx="4294967295"/>
          </p:nvPr>
        </p:nvSpPr>
        <p:spPr>
          <a:xfrm>
            <a:off x="307975" y="1168487"/>
            <a:ext cx="8229600" cy="3886200"/>
          </a:xfrm>
        </p:spPr>
        <p:txBody>
          <a:bodyPr/>
          <a:lstStyle/>
          <a:p>
            <a:pPr eaLnBrk="1" hangingPunct="1"/>
            <a:r>
              <a:rPr lang="en-US" altLang="en-US" smtClean="0"/>
              <a:t>Using the </a:t>
            </a:r>
            <a:r>
              <a:rPr lang="en-US" altLang="en-US" smtClean="0">
                <a:latin typeface="Courier" panose="02020500000000000000" pitchFamily="18" charset="0"/>
              </a:rPr>
              <a:t>CREATE INDEX</a:t>
            </a:r>
            <a:r>
              <a:rPr lang="en-US" altLang="en-US" smtClean="0"/>
              <a:t> Statement</a:t>
            </a:r>
          </a:p>
          <a:p>
            <a:pPr lvl="1" eaLnBrk="1" hangingPunct="1">
              <a:lnSpc>
                <a:spcPct val="50000"/>
              </a:lnSpc>
            </a:pPr>
            <a:endParaRPr lang="en-US" altLang="en-US" smtClean="0"/>
          </a:p>
          <a:p>
            <a:pPr lvl="1" eaLnBrk="1" hangingPunct="1">
              <a:lnSpc>
                <a:spcPct val="50000"/>
              </a:lnSpc>
            </a:pPr>
            <a:endParaRPr lang="en-US" altLang="en-US" smtClean="0"/>
          </a:p>
          <a:p>
            <a:pPr lvl="1" eaLnBrk="1" hangingPunct="1">
              <a:lnSpc>
                <a:spcPct val="50000"/>
              </a:lnSpc>
            </a:pPr>
            <a:endParaRPr lang="en-US" altLang="en-US" smtClean="0"/>
          </a:p>
          <a:p>
            <a:pPr eaLnBrk="1" hangingPunct="1">
              <a:lnSpc>
                <a:spcPct val="50000"/>
              </a:lnSpc>
            </a:pPr>
            <a:endParaRPr lang="en-US" altLang="en-US" smtClean="0"/>
          </a:p>
          <a:p>
            <a:pPr eaLnBrk="1" hangingPunct="1">
              <a:lnSpc>
                <a:spcPct val="50000"/>
              </a:lnSpc>
            </a:pPr>
            <a:endParaRPr lang="en-US" altLang="en-US" smtClean="0"/>
          </a:p>
        </p:txBody>
      </p:sp>
      <p:sp>
        <p:nvSpPr>
          <p:cNvPr id="116740" name="Rectangle 2"/>
          <p:cNvSpPr>
            <a:spLocks noChangeArrowheads="1"/>
          </p:cNvSpPr>
          <p:nvPr/>
        </p:nvSpPr>
        <p:spPr bwMode="auto">
          <a:xfrm>
            <a:off x="962025" y="4768850"/>
            <a:ext cx="6705600" cy="108585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noProof="1">
                <a:latin typeface="Courier" panose="02020500000000000000" pitchFamily="18" charset="0"/>
              </a:rPr>
              <a:t>USE library</a:t>
            </a:r>
          </a:p>
          <a:p>
            <a:pPr>
              <a:lnSpc>
                <a:spcPct val="96000"/>
              </a:lnSpc>
              <a:spcBef>
                <a:spcPct val="0"/>
              </a:spcBef>
              <a:buClrTx/>
              <a:buSzTx/>
              <a:buFontTx/>
              <a:buNone/>
            </a:pPr>
            <a:r>
              <a:rPr lang="en-US" altLang="en-US" sz="2000" noProof="1">
                <a:latin typeface="Courier" panose="02020500000000000000" pitchFamily="18" charset="0"/>
              </a:rPr>
              <a:t>CREATE CLUSTERED INDEX</a:t>
            </a:r>
            <a:r>
              <a:rPr lang="en-US" altLang="en-US" sz="2000" b="0" noProof="1">
                <a:latin typeface="Courier" panose="02020500000000000000" pitchFamily="18" charset="0"/>
              </a:rPr>
              <a:t> cl_lastname</a:t>
            </a:r>
            <a:br>
              <a:rPr lang="en-US" altLang="en-US" sz="2000" b="0" noProof="1">
                <a:latin typeface="Courier" panose="02020500000000000000" pitchFamily="18" charset="0"/>
              </a:rPr>
            </a:br>
            <a:r>
              <a:rPr lang="en-US" altLang="en-US" sz="2000" b="0" noProof="1">
                <a:latin typeface="Courier" panose="02020500000000000000" pitchFamily="18" charset="0"/>
              </a:rPr>
              <a:t>ON library..member (lastname)</a:t>
            </a:r>
            <a:endParaRPr lang="en-US" altLang="en-US" sz="2000" b="0">
              <a:latin typeface="Courier" panose="02020500000000000000" pitchFamily="18" charset="0"/>
            </a:endParaRPr>
          </a:p>
        </p:txBody>
      </p:sp>
    </p:spTree>
  </p:cSld>
  <p:clrMapOvr>
    <a:masterClrMapping/>
  </p:clrMapOvr>
  <p:transition>
    <p:randomBa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107</a:t>
            </a:fld>
            <a:endParaRPr lang="en-US"/>
          </a:p>
        </p:txBody>
      </p:sp>
      <p:sp>
        <p:nvSpPr>
          <p:cNvPr id="117762" name="Title 1"/>
          <p:cNvSpPr>
            <a:spLocks noGrp="1"/>
          </p:cNvSpPr>
          <p:nvPr>
            <p:ph type="title" idx="4294967295"/>
          </p:nvPr>
        </p:nvSpPr>
        <p:spPr>
          <a:xfrm>
            <a:off x="481913" y="358346"/>
            <a:ext cx="8229600" cy="844550"/>
          </a:xfrm>
        </p:spPr>
        <p:txBody>
          <a:bodyPr anchor="b">
            <a:normAutofit fontScale="90000"/>
          </a:bodyPr>
          <a:lstStyle/>
          <a:p>
            <a:pPr eaLnBrk="1" hangingPunct="1"/>
            <a:r>
              <a:rPr lang="en-US" altLang="en-US" b="1" smtClean="0">
                <a:solidFill>
                  <a:srgbClr val="800000"/>
                </a:solidFill>
              </a:rPr>
              <a:t>Chỉ mục Clustered và Nonclustered</a:t>
            </a:r>
          </a:p>
        </p:txBody>
      </p:sp>
      <p:sp>
        <p:nvSpPr>
          <p:cNvPr id="117763" name="Content Placeholder 2"/>
          <p:cNvSpPr>
            <a:spLocks noGrp="1"/>
          </p:cNvSpPr>
          <p:nvPr>
            <p:ph idx="4294967295"/>
          </p:nvPr>
        </p:nvSpPr>
        <p:spPr>
          <a:xfrm>
            <a:off x="481913" y="1355296"/>
            <a:ext cx="8183562" cy="4724400"/>
          </a:xfrm>
        </p:spPr>
        <p:txBody>
          <a:bodyPr lIns="182880" tIns="91440">
            <a:normAutofit/>
          </a:bodyPr>
          <a:lstStyle/>
          <a:p>
            <a:pPr marL="265113" indent="-265113" algn="just" eaLnBrk="1" hangingPunct="1"/>
            <a:r>
              <a:rPr lang="en-US" altLang="en-US" sz="2000" smtClean="0"/>
              <a:t>Chỉ mục </a:t>
            </a:r>
            <a:r>
              <a:rPr lang="en-US" altLang="en-US" sz="2000" i="1" smtClean="0"/>
              <a:t>clustered:</a:t>
            </a:r>
          </a:p>
          <a:p>
            <a:pPr lvl="1" algn="just" eaLnBrk="1" hangingPunct="1"/>
            <a:r>
              <a:rPr lang="en-US" altLang="en-US" sz="2800" i="1" smtClean="0"/>
              <a:t>Dữ liệu được sắp xếp vật lý</a:t>
            </a:r>
            <a:r>
              <a:rPr lang="en-US" altLang="en-US" sz="2800" smtClean="0"/>
              <a:t>.</a:t>
            </a:r>
          </a:p>
          <a:p>
            <a:pPr lvl="1" algn="just" eaLnBrk="1" hangingPunct="1"/>
            <a:r>
              <a:rPr lang="en-US" altLang="en-US" sz="2800" smtClean="0"/>
              <a:t>Chỉ có 1 chỉ mục clustered trong mỗi bảng.</a:t>
            </a:r>
          </a:p>
          <a:p>
            <a:pPr lvl="1" algn="just" eaLnBrk="1" hangingPunct="1"/>
            <a:r>
              <a:rPr lang="en-US" altLang="en-US" sz="2800" smtClean="0"/>
              <a:t>Tương tự như danh bạ điện thoại (telephone directory) trong đó dữ liệu được sắp xếp bởi tên thuê bao</a:t>
            </a:r>
          </a:p>
        </p:txBody>
      </p:sp>
      <p:sp>
        <p:nvSpPr>
          <p:cNvPr id="722948" name="Text Box 4"/>
          <p:cNvSpPr txBox="1">
            <a:spLocks noChangeArrowheads="1"/>
          </p:cNvSpPr>
          <p:nvPr/>
        </p:nvSpPr>
        <p:spPr bwMode="auto">
          <a:xfrm>
            <a:off x="990600" y="4267200"/>
            <a:ext cx="917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
        <p:nvSpPr>
          <p:cNvPr id="722949" name="Rectangle 5"/>
          <p:cNvSpPr>
            <a:spLocks noChangeArrowheads="1"/>
          </p:cNvSpPr>
          <p:nvPr/>
        </p:nvSpPr>
        <p:spPr bwMode="auto">
          <a:xfrm>
            <a:off x="990600" y="4876800"/>
            <a:ext cx="7391400" cy="1425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CLUSTERED INDEX Customerid_ndx </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Orders (Customerid)</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2948"/>
                                        </p:tgtEl>
                                        <p:attrNameLst>
                                          <p:attrName>style.visibility</p:attrName>
                                        </p:attrNameLst>
                                      </p:cBhvr>
                                      <p:to>
                                        <p:strVal val="visible"/>
                                      </p:to>
                                    </p:set>
                                    <p:anim calcmode="lin" valueType="num">
                                      <p:cBhvr additive="base">
                                        <p:cTn id="7" dur="500" fill="hold"/>
                                        <p:tgtEl>
                                          <p:spTgt spid="722948"/>
                                        </p:tgtEl>
                                        <p:attrNameLst>
                                          <p:attrName>ppt_x</p:attrName>
                                        </p:attrNameLst>
                                      </p:cBhvr>
                                      <p:tavLst>
                                        <p:tav tm="0">
                                          <p:val>
                                            <p:strVal val="0-#ppt_w/2"/>
                                          </p:val>
                                        </p:tav>
                                        <p:tav tm="100000">
                                          <p:val>
                                            <p:strVal val="#ppt_x"/>
                                          </p:val>
                                        </p:tav>
                                      </p:tavLst>
                                    </p:anim>
                                    <p:anim calcmode="lin" valueType="num">
                                      <p:cBhvr additive="base">
                                        <p:cTn id="8" dur="500" fill="hold"/>
                                        <p:tgtEl>
                                          <p:spTgt spid="7229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2949"/>
                                        </p:tgtEl>
                                        <p:attrNameLst>
                                          <p:attrName>style.visibility</p:attrName>
                                        </p:attrNameLst>
                                      </p:cBhvr>
                                      <p:to>
                                        <p:strVal val="visible"/>
                                      </p:to>
                                    </p:set>
                                    <p:animEffect transition="in" filter="dissolve">
                                      <p:cBhvr>
                                        <p:cTn id="13" dur="500"/>
                                        <p:tgtEl>
                                          <p:spTgt spid="722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8" grpId="0" autoUpdateAnimBg="0"/>
      <p:bldP spid="722949" grpId="0" animBg="1"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108</a:t>
            </a:fld>
            <a:endParaRPr lang="en-US"/>
          </a:p>
        </p:txBody>
      </p:sp>
      <p:sp>
        <p:nvSpPr>
          <p:cNvPr id="118786" name="Title 1"/>
          <p:cNvSpPr>
            <a:spLocks noGrp="1"/>
          </p:cNvSpPr>
          <p:nvPr>
            <p:ph type="title" idx="4294967295"/>
          </p:nvPr>
        </p:nvSpPr>
        <p:spPr>
          <a:xfrm>
            <a:off x="481914" y="304166"/>
            <a:ext cx="8229600" cy="844550"/>
          </a:xfrm>
        </p:spPr>
        <p:txBody>
          <a:bodyPr anchor="b">
            <a:normAutofit fontScale="90000"/>
          </a:bodyPr>
          <a:lstStyle/>
          <a:p>
            <a:pPr eaLnBrk="1" hangingPunct="1"/>
            <a:r>
              <a:rPr lang="en-US" altLang="en-US" b="1" smtClean="0">
                <a:solidFill>
                  <a:srgbClr val="800000"/>
                </a:solidFill>
              </a:rPr>
              <a:t>Chỉ mục Clustered và Nonclustered</a:t>
            </a:r>
          </a:p>
        </p:txBody>
      </p:sp>
      <p:sp>
        <p:nvSpPr>
          <p:cNvPr id="118787" name="Content Placeholder 2"/>
          <p:cNvSpPr>
            <a:spLocks noGrp="1"/>
          </p:cNvSpPr>
          <p:nvPr>
            <p:ph idx="4294967295"/>
          </p:nvPr>
        </p:nvSpPr>
        <p:spPr>
          <a:xfrm>
            <a:off x="409576" y="1448461"/>
            <a:ext cx="8183562" cy="4724400"/>
          </a:xfrm>
        </p:spPr>
        <p:txBody>
          <a:bodyPr lIns="182880" tIns="91440">
            <a:normAutofit/>
          </a:bodyPr>
          <a:lstStyle/>
          <a:p>
            <a:pPr marL="265113" indent="-265113" algn="just" eaLnBrk="1" hangingPunct="1">
              <a:lnSpc>
                <a:spcPct val="110000"/>
              </a:lnSpc>
            </a:pPr>
            <a:r>
              <a:rPr lang="en-US" altLang="en-US" sz="2000" smtClean="0"/>
              <a:t>Chỉ mục </a:t>
            </a:r>
            <a:r>
              <a:rPr lang="en-US" altLang="en-US" sz="2000" i="1" smtClean="0"/>
              <a:t>nonclustered</a:t>
            </a:r>
            <a:r>
              <a:rPr lang="en-US" altLang="en-US" sz="2000" smtClean="0"/>
              <a:t>: là chỉ mục có cấu trúc riêng biệt độc lập với thứ tự vật lý của bảng dữ liệu.</a:t>
            </a:r>
          </a:p>
          <a:p>
            <a:pPr lvl="1" algn="just" eaLnBrk="1" hangingPunct="1">
              <a:lnSpc>
                <a:spcPct val="110000"/>
              </a:lnSpc>
            </a:pPr>
            <a:r>
              <a:rPr lang="en-US" altLang="en-US" sz="2000" smtClean="0"/>
              <a:t>Thứ tự vật lý của chỉ mục nonclustered không trùng với thứ tự các bản ghi trong bảng dữ liệu</a:t>
            </a:r>
          </a:p>
          <a:p>
            <a:pPr lvl="1" algn="just" eaLnBrk="1" hangingPunct="1">
              <a:lnSpc>
                <a:spcPct val="110000"/>
              </a:lnSpc>
            </a:pPr>
            <a:r>
              <a:rPr lang="en-US" altLang="en-US" sz="2000" smtClean="0"/>
              <a:t>Tương tự như chỉ mục trong textbook</a:t>
            </a:r>
          </a:p>
          <a:p>
            <a:pPr marL="265113" indent="-265113" algn="just" eaLnBrk="1" hangingPunct="1">
              <a:lnSpc>
                <a:spcPct val="110000"/>
              </a:lnSpc>
            </a:pPr>
            <a:r>
              <a:rPr lang="en-US" altLang="en-US" sz="2000" smtClean="0"/>
              <a:t>Nên tạo chỉ mục clustered trước khi tạo chỉ mục nonclustered để chỉ mục nonclustered không cần phải tạo lại.</a:t>
            </a:r>
          </a:p>
          <a:p>
            <a:pPr marL="265113" indent="-265113" algn="just" eaLnBrk="1" hangingPunct="1">
              <a:lnSpc>
                <a:spcPct val="110000"/>
              </a:lnSpc>
            </a:pPr>
            <a:r>
              <a:rPr lang="en-US" altLang="en-US" sz="2000" smtClean="0"/>
              <a:t>Chỉ mục clustered thực thi nhanh hơn chỉ mục nonclustered.</a:t>
            </a:r>
          </a:p>
        </p:txBody>
      </p:sp>
      <p:sp>
        <p:nvSpPr>
          <p:cNvPr id="723972" name="Rectangle 4"/>
          <p:cNvSpPr>
            <a:spLocks noChangeArrowheads="1"/>
          </p:cNvSpPr>
          <p:nvPr/>
        </p:nvSpPr>
        <p:spPr bwMode="auto">
          <a:xfrm>
            <a:off x="1174750" y="5419725"/>
            <a:ext cx="7418388" cy="104457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CREATE NONCLUSTERED INDEX Manv_ndx</a:t>
            </a:r>
            <a:endParaRPr lang="en-GB"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GB" altLang="en-US" b="0">
                <a:latin typeface="Times New Roman" panose="02020603050405020304" pitchFamily="18" charset="0"/>
                <a:cs typeface="Courier New" panose="02070309020205020404" pitchFamily="49" charset="0"/>
              </a:rPr>
              <a:t>	ON Nhanvien (Manv)</a:t>
            </a:r>
            <a:r>
              <a:rPr lang="en-US" altLang="en-US" b="0">
                <a:latin typeface="Times New Roman" panose="02020603050405020304" pitchFamily="18" charset="0"/>
                <a:cs typeface="Times New Roman" panose="02020603050405020304" pitchFamily="18" charset="0"/>
              </a:rPr>
              <a:t>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3972"/>
                                        </p:tgtEl>
                                        <p:attrNameLst>
                                          <p:attrName>style.visibility</p:attrName>
                                        </p:attrNameLst>
                                      </p:cBhvr>
                                      <p:to>
                                        <p:strVal val="visible"/>
                                      </p:to>
                                    </p:set>
                                    <p:animEffect transition="in" filter="dissolve">
                                      <p:cBhvr>
                                        <p:cTn id="7" dur="500"/>
                                        <p:tgtEl>
                                          <p:spTgt spid="723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3972" grpId="0" animBg="1"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71488" y="439738"/>
            <a:ext cx="7793037" cy="1143000"/>
          </a:xfrm>
        </p:spPr>
        <p:txBody>
          <a:bodyPr/>
          <a:lstStyle/>
          <a:p>
            <a:pPr eaLnBrk="1" hangingPunct="1"/>
            <a:r>
              <a:rPr lang="en-GB" altLang="en-US" sz="4000" smtClean="0">
                <a:solidFill>
                  <a:srgbClr val="800000"/>
                </a:solidFill>
                <a:cs typeface="Times New Roman" panose="02020603050405020304" pitchFamily="18" charset="0"/>
              </a:rPr>
              <a:t>Thuộc tính của Indexes</a:t>
            </a:r>
            <a:r>
              <a:rPr lang="en-US" altLang="en-US" sz="4000" smtClean="0">
                <a:solidFill>
                  <a:srgbClr val="800000"/>
                </a:solidFill>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109</a:t>
            </a:fld>
            <a:endParaRPr lang="en-US"/>
          </a:p>
        </p:txBody>
      </p:sp>
      <p:sp>
        <p:nvSpPr>
          <p:cNvPr id="726019" name="Rectangle 3"/>
          <p:cNvSpPr>
            <a:spLocks noChangeArrowheads="1"/>
          </p:cNvSpPr>
          <p:nvPr/>
        </p:nvSpPr>
        <p:spPr bwMode="auto">
          <a:xfrm>
            <a:off x="698500" y="1535113"/>
            <a:ext cx="7696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Unique: Không cho giá trị trùng nhau trong cột chỉ mục</a:t>
            </a:r>
          </a:p>
          <a:p>
            <a:pPr algn="just" eaLnBrk="1" hangingPunct="1">
              <a:buClr>
                <a:schemeClr val="folHlink"/>
              </a:buClr>
              <a:buSzPct val="60000"/>
            </a:pPr>
            <a:r>
              <a:rPr lang="en-GB" altLang="en-US" b="0">
                <a:solidFill>
                  <a:srgbClr val="000000"/>
                </a:solidFill>
                <a:latin typeface="Times New Roman" panose="02020603050405020304" pitchFamily="18" charset="0"/>
                <a:cs typeface="Times New Roman" panose="02020603050405020304" pitchFamily="18" charset="0"/>
              </a:rPr>
              <a:t>Chỉ mục Composite: cho phép hai hay nhiều cột được sử dụng để tạo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6019">
                                            <p:txEl>
                                              <p:pRg st="0" end="0"/>
                                            </p:txEl>
                                          </p:spTgt>
                                        </p:tgtEl>
                                        <p:attrNameLst>
                                          <p:attrName>style.visibility</p:attrName>
                                        </p:attrNameLst>
                                      </p:cBhvr>
                                      <p:to>
                                        <p:strVal val="visible"/>
                                      </p:to>
                                    </p:set>
                                    <p:anim calcmode="lin" valueType="num">
                                      <p:cBhvr additive="base">
                                        <p:cTn id="7" dur="500" fill="hold"/>
                                        <p:tgtEl>
                                          <p:spTgt spid="7260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260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6019">
                                            <p:txEl>
                                              <p:pRg st="1" end="1"/>
                                            </p:txEl>
                                          </p:spTgt>
                                        </p:tgtEl>
                                        <p:attrNameLst>
                                          <p:attrName>style.visibility</p:attrName>
                                        </p:attrNameLst>
                                      </p:cBhvr>
                                      <p:to>
                                        <p:strVal val="visible"/>
                                      </p:to>
                                    </p:set>
                                    <p:anim calcmode="lin" valueType="num">
                                      <p:cBhvr additive="base">
                                        <p:cTn id="13" dur="500" fill="hold"/>
                                        <p:tgtEl>
                                          <p:spTgt spid="7260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260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6019"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Files and Filegroups</a:t>
            </a:r>
          </a:p>
        </p:txBody>
      </p:sp>
      <p:sp>
        <p:nvSpPr>
          <p:cNvPr id="619523" name="Rectangle 3"/>
          <p:cNvSpPr>
            <a:spLocks noChangeArrowheads="1"/>
          </p:cNvSpPr>
          <p:nvPr/>
        </p:nvSpPr>
        <p:spPr bwMode="auto">
          <a:xfrm>
            <a:off x="614363" y="1265238"/>
            <a:ext cx="8024812"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6075" indent="-346075" algn="just">
              <a:lnSpc>
                <a:spcPct val="120000"/>
              </a:lnSpc>
              <a:spcBef>
                <a:spcPct val="5000"/>
              </a:spcBef>
              <a:buFontTx/>
              <a:buChar char="•"/>
              <a:defRPr/>
            </a:pPr>
            <a:r>
              <a:rPr lang="en-US" b="0" dirty="0">
                <a:solidFill>
                  <a:srgbClr val="FF0000"/>
                </a:solidFill>
                <a:latin typeface="Arial" charset="0"/>
              </a:rPr>
              <a:t>Primary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err="1">
                <a:latin typeface="Arial" charset="0"/>
              </a:rPr>
              <a:t>chứa</a:t>
            </a:r>
            <a:r>
              <a:rPr lang="en-US" b="0" dirty="0">
                <a:latin typeface="Arial" charset="0"/>
              </a:rPr>
              <a:t> file </a:t>
            </a:r>
            <a:r>
              <a:rPr lang="en-US" b="0" dirty="0" err="1">
                <a:latin typeface="Arial" charset="0"/>
              </a:rPr>
              <a:t>dữ</a:t>
            </a:r>
            <a:r>
              <a:rPr lang="en-US" b="0" dirty="0">
                <a:latin typeface="Arial" charset="0"/>
              </a:rPr>
              <a:t> </a:t>
            </a:r>
            <a:r>
              <a:rPr lang="en-US" b="0" dirty="0" err="1">
                <a:latin typeface="Arial" charset="0"/>
              </a:rPr>
              <a:t>liệu</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mdf</a:t>
            </a:r>
            <a:r>
              <a:rPr lang="en-US" b="0" dirty="0">
                <a:latin typeface="Arial" charset="0"/>
              </a:rPr>
              <a:t>) </a:t>
            </a:r>
            <a:r>
              <a:rPr lang="en-US" b="0" dirty="0" err="1">
                <a:latin typeface="Arial" charset="0"/>
              </a:rPr>
              <a:t>và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cứ</a:t>
            </a:r>
            <a:r>
              <a:rPr lang="en-US" b="0" dirty="0">
                <a:latin typeface="Arial" charset="0"/>
              </a:rPr>
              <a:t> file </a:t>
            </a:r>
            <a:r>
              <a:rPr lang="en-US" b="0" dirty="0" err="1">
                <a:latin typeface="Arial" charset="0"/>
              </a:rPr>
              <a:t>thứ</a:t>
            </a:r>
            <a:r>
              <a:rPr lang="en-US" b="0" dirty="0">
                <a:latin typeface="Arial" charset="0"/>
              </a:rPr>
              <a:t> </a:t>
            </a:r>
            <a:r>
              <a:rPr lang="en-US" b="0" dirty="0" err="1">
                <a:latin typeface="Arial" charset="0"/>
              </a:rPr>
              <a:t>cấp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ndf</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các</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hệ</a:t>
            </a:r>
            <a:r>
              <a:rPr lang="en-US" b="0" dirty="0">
                <a:latin typeface="Arial" charset="0"/>
              </a:rPr>
              <a:t> </a:t>
            </a:r>
            <a:r>
              <a:rPr lang="en-US" b="0" dirty="0" err="1">
                <a:latin typeface="Arial" charset="0"/>
              </a:rPr>
              <a:t>thống</a:t>
            </a:r>
            <a:r>
              <a:rPr lang="en-US" b="0" dirty="0">
                <a:latin typeface="Arial" charset="0"/>
              </a:rPr>
              <a:t> </a:t>
            </a:r>
            <a:r>
              <a:rPr lang="en-US" b="0" dirty="0" err="1">
                <a:latin typeface="Arial" charset="0"/>
              </a:rPr>
              <a:t>phải</a:t>
            </a:r>
            <a:r>
              <a:rPr lang="en-US" b="0" dirty="0">
                <a:latin typeface="Arial" charset="0"/>
              </a:rPr>
              <a:t> </a:t>
            </a:r>
            <a:r>
              <a:rPr lang="en-US" b="0" dirty="0" err="1">
                <a:latin typeface="Arial" charset="0"/>
              </a:rPr>
              <a:t>nằm</a:t>
            </a:r>
            <a:r>
              <a:rPr lang="en-US" b="0" dirty="0">
                <a:latin typeface="Arial" charset="0"/>
              </a:rPr>
              <a:t> </a:t>
            </a:r>
            <a:r>
              <a:rPr lang="en-US" b="0" dirty="0" err="1">
                <a:latin typeface="Arial" charset="0"/>
              </a:rPr>
              <a:t>trong</a:t>
            </a:r>
            <a:r>
              <a:rPr lang="en-US" b="0" dirty="0">
                <a:latin typeface="Arial" charset="0"/>
              </a:rPr>
              <a:t> primary </a:t>
            </a:r>
            <a:r>
              <a:rPr lang="en-US" b="0" dirty="0" err="1">
                <a:latin typeface="Arial" charset="0"/>
              </a:rPr>
              <a:t>filegroup</a:t>
            </a:r>
            <a:r>
              <a:rPr lang="en-US" b="0" dirty="0">
                <a:latin typeface="Arial" charset="0"/>
              </a:rPr>
              <a:t>.</a:t>
            </a:r>
          </a:p>
          <a:p>
            <a:pPr marL="346075" indent="-346075" algn="just">
              <a:lnSpc>
                <a:spcPct val="120000"/>
              </a:lnSpc>
              <a:spcBef>
                <a:spcPct val="5000"/>
              </a:spcBef>
              <a:buFontTx/>
              <a:buChar char="•"/>
              <a:defRPr/>
            </a:pPr>
            <a:r>
              <a:rPr lang="en-US" b="0" dirty="0">
                <a:solidFill>
                  <a:srgbClr val="FF0000"/>
                </a:solidFill>
                <a:latin typeface="Arial" charset="0"/>
              </a:rPr>
              <a:t>User-defined </a:t>
            </a:r>
            <a:r>
              <a:rPr lang="en-US" b="0" dirty="0" err="1">
                <a:solidFill>
                  <a:srgbClr val="FF0000"/>
                </a:solidFill>
                <a:latin typeface="Arial" charset="0"/>
              </a:rPr>
              <a:t>filegroup</a:t>
            </a:r>
            <a:r>
              <a:rPr lang="en-US" b="0" dirty="0">
                <a:solidFill>
                  <a:schemeClr val="bg2">
                    <a:lumMod val="60000"/>
                    <a:lumOff val="40000"/>
                  </a:schemeClr>
                </a:solidFill>
                <a:latin typeface="Arial" charset="0"/>
              </a:rPr>
              <a:t>: </a:t>
            </a:r>
            <a:r>
              <a:rPr lang="en-US" b="0" dirty="0">
                <a:latin typeface="Arial" charset="0"/>
              </a:rPr>
              <a:t>do </a:t>
            </a:r>
            <a:r>
              <a:rPr lang="en-US" b="0" dirty="0" err="1">
                <a:latin typeface="Arial" charset="0"/>
              </a:rPr>
              <a:t>người</a:t>
            </a:r>
            <a:r>
              <a:rPr lang="en-US" b="0" dirty="0">
                <a:latin typeface="Arial" charset="0"/>
              </a:rPr>
              <a:t> </a:t>
            </a:r>
            <a:r>
              <a:rPr lang="en-US" b="0" dirty="0" err="1">
                <a:latin typeface="Arial" charset="0"/>
              </a:rPr>
              <a:t>dùng</a:t>
            </a:r>
            <a:r>
              <a:rPr lang="en-US" b="0" dirty="0">
                <a:latin typeface="Arial" charset="0"/>
              </a:rPr>
              <a:t> </a:t>
            </a:r>
            <a:r>
              <a:rPr lang="en-US" b="0" dirty="0" err="1">
                <a:latin typeface="Arial" charset="0"/>
              </a:rPr>
              <a:t>xác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trong</a:t>
            </a:r>
            <a:r>
              <a:rPr lang="en-US" b="0" dirty="0">
                <a:latin typeface="Arial" charset="0"/>
              </a:rPr>
              <a:t> </a:t>
            </a:r>
            <a:r>
              <a:rPr lang="en-US" b="0" dirty="0" err="1">
                <a:latin typeface="Arial" charset="0"/>
              </a:rPr>
              <a:t>lệnh</a:t>
            </a:r>
            <a:r>
              <a:rPr lang="en-US" b="0" dirty="0">
                <a:latin typeface="Arial" charset="0"/>
              </a:rPr>
              <a:t> CREATE/ALTER DATABASE</a:t>
            </a:r>
          </a:p>
          <a:p>
            <a:pPr marL="346075" indent="-346075" algn="just">
              <a:lnSpc>
                <a:spcPct val="120000"/>
              </a:lnSpc>
              <a:spcBef>
                <a:spcPct val="5000"/>
              </a:spcBef>
              <a:buFontTx/>
              <a:buChar char="•"/>
              <a:defRPr/>
            </a:pPr>
            <a:r>
              <a:rPr lang="en-US" b="0" dirty="0">
                <a:solidFill>
                  <a:srgbClr val="FF0000"/>
                </a:solidFill>
                <a:latin typeface="Arial" charset="0"/>
              </a:rPr>
              <a:t>Default </a:t>
            </a:r>
            <a:r>
              <a:rPr lang="en-US" b="0" dirty="0" err="1">
                <a:solidFill>
                  <a:srgbClr val="FF0000"/>
                </a:solidFill>
                <a:latin typeface="Arial" charset="0"/>
              </a:rPr>
              <a:t>filegroup</a:t>
            </a:r>
            <a:r>
              <a:rPr lang="en-US" b="0" dirty="0">
                <a:solidFill>
                  <a:srgbClr val="FF0000"/>
                </a:solidFill>
                <a:latin typeface="Arial" charset="0"/>
              </a:rPr>
              <a:t>:</a:t>
            </a:r>
            <a:r>
              <a:rPr lang="en-US" b="0" dirty="0">
                <a:solidFill>
                  <a:schemeClr val="bg2">
                    <a:lumMod val="60000"/>
                    <a:lumOff val="40000"/>
                  </a:schemeClr>
                </a:solidFill>
                <a:latin typeface="Arial" charset="0"/>
              </a:rPr>
              <a:t> </a:t>
            </a:r>
            <a:r>
              <a:rPr lang="en-US" b="0" dirty="0" err="1">
                <a:latin typeface="Arial" charset="0"/>
              </a:rPr>
              <a:t>là</a:t>
            </a:r>
            <a:r>
              <a:rPr lang="en-US" b="0" dirty="0">
                <a:latin typeface="Arial" charset="0"/>
              </a:rPr>
              <a:t> </a:t>
            </a:r>
            <a:r>
              <a:rPr lang="en-US" b="0" dirty="0" err="1">
                <a:latin typeface="Arial" charset="0"/>
              </a:rPr>
              <a:t>bất</a:t>
            </a:r>
            <a:r>
              <a:rPr lang="en-US" b="0" dirty="0">
                <a:latin typeface="Arial" charset="0"/>
              </a:rPr>
              <a:t> </a:t>
            </a:r>
            <a:r>
              <a:rPr lang="en-US" b="0" dirty="0" err="1">
                <a:latin typeface="Arial" charset="0"/>
              </a:rPr>
              <a:t>kỳ</a:t>
            </a:r>
            <a:r>
              <a:rPr lang="en-US" b="0" dirty="0">
                <a:latin typeface="Arial" charset="0"/>
              </a:rPr>
              <a:t> </a:t>
            </a:r>
            <a:r>
              <a:rPr lang="en-US" b="0" dirty="0" err="1">
                <a:latin typeface="Arial" charset="0"/>
              </a:rPr>
              <a:t>filegroup</a:t>
            </a:r>
            <a:r>
              <a:rPr lang="en-US" b="0" dirty="0">
                <a:latin typeface="Arial" charset="0"/>
              </a:rPr>
              <a:t> </a:t>
            </a:r>
            <a:r>
              <a:rPr lang="en-US" b="0" dirty="0" err="1">
                <a:latin typeface="Arial" charset="0"/>
              </a:rPr>
              <a:t>nào</a:t>
            </a:r>
            <a:r>
              <a:rPr lang="en-US" b="0" dirty="0">
                <a:latin typeface="Arial" charset="0"/>
              </a:rPr>
              <a:t> </a:t>
            </a:r>
            <a:r>
              <a:rPr lang="en-US" b="0" dirty="0" err="1">
                <a:latin typeface="Arial" charset="0"/>
              </a:rPr>
              <a:t>trong</a:t>
            </a:r>
            <a:r>
              <a:rPr lang="en-US" b="0" dirty="0">
                <a:latin typeface="Arial" charset="0"/>
              </a:rPr>
              <a:t> DB. </a:t>
            </a:r>
            <a:r>
              <a:rPr lang="en-US" b="0" dirty="0" err="1">
                <a:latin typeface="Arial" charset="0"/>
              </a:rPr>
              <a:t>Thường</a:t>
            </a:r>
            <a:r>
              <a:rPr lang="en-US" b="0" dirty="0">
                <a:latin typeface="Arial" charset="0"/>
              </a:rPr>
              <a:t> </a:t>
            </a:r>
            <a:r>
              <a:rPr lang="en-US" b="0" dirty="0" err="1">
                <a:latin typeface="Arial" charset="0"/>
              </a:rPr>
              <a:t>thì</a:t>
            </a:r>
            <a:r>
              <a:rPr lang="en-US" b="0" dirty="0">
                <a:latin typeface="Arial" charset="0"/>
              </a:rPr>
              <a:t> primary </a:t>
            </a:r>
            <a:r>
              <a:rPr lang="en-US" b="0" dirty="0" err="1">
                <a:latin typeface="Arial" charset="0"/>
              </a:rPr>
              <a:t>filegroup</a:t>
            </a:r>
            <a:r>
              <a:rPr lang="en-US" b="0" dirty="0">
                <a:latin typeface="Arial" charset="0"/>
              </a:rPr>
              <a:t> </a:t>
            </a:r>
            <a:r>
              <a:rPr lang="en-US" b="0" dirty="0" err="1">
                <a:latin typeface="Arial" charset="0"/>
              </a:rPr>
              <a:t>chính</a:t>
            </a:r>
            <a:r>
              <a:rPr lang="en-US" b="0" dirty="0">
                <a:latin typeface="Arial" charset="0"/>
              </a:rPr>
              <a:t> </a:t>
            </a:r>
            <a:r>
              <a:rPr lang="en-US" b="0" dirty="0" err="1">
                <a:latin typeface="Arial" charset="0"/>
              </a:rPr>
              <a:t>là</a:t>
            </a:r>
            <a:r>
              <a:rPr lang="en-US" b="0" dirty="0">
                <a:latin typeface="Arial" charset="0"/>
              </a:rPr>
              <a:t> default </a:t>
            </a:r>
            <a:r>
              <a:rPr lang="en-US" b="0" dirty="0" err="1">
                <a:latin typeface="Arial" charset="0"/>
              </a:rPr>
              <a:t>filegroup</a:t>
            </a:r>
            <a:r>
              <a:rPr lang="en-US" b="0" dirty="0">
                <a:latin typeface="Arial" charset="0"/>
              </a:rPr>
              <a:t> </a:t>
            </a:r>
            <a:r>
              <a:rPr lang="en-US" b="0" dirty="0" err="1">
                <a:latin typeface="Arial" charset="0"/>
              </a:rPr>
              <a:t>nhưng</a:t>
            </a:r>
            <a:r>
              <a:rPr lang="en-US" b="0" dirty="0">
                <a:latin typeface="Arial" charset="0"/>
              </a:rPr>
              <a:t> owner </a:t>
            </a:r>
            <a:r>
              <a:rPr lang="en-US" b="0" dirty="0" err="1">
                <a:latin typeface="Arial" charset="0"/>
              </a:rPr>
              <a:t>có</a:t>
            </a:r>
            <a:r>
              <a:rPr lang="en-US" b="0" dirty="0">
                <a:latin typeface="Arial" charset="0"/>
              </a:rPr>
              <a:t> </a:t>
            </a:r>
            <a:r>
              <a:rPr lang="en-US" b="0" dirty="0" err="1">
                <a:latin typeface="Arial" charset="0"/>
              </a:rPr>
              <a:t>quyền</a:t>
            </a:r>
            <a:r>
              <a:rPr lang="en-US" b="0" dirty="0">
                <a:latin typeface="Arial" charset="0"/>
              </a:rPr>
              <a:t> </a:t>
            </a:r>
            <a:r>
              <a:rPr lang="en-US" b="0" dirty="0" err="1">
                <a:latin typeface="Arial" charset="0"/>
              </a:rPr>
              <a:t>thay</a:t>
            </a:r>
            <a:r>
              <a:rPr lang="en-US" b="0" dirty="0">
                <a:latin typeface="Arial" charset="0"/>
              </a:rPr>
              <a:t> </a:t>
            </a:r>
            <a:r>
              <a:rPr lang="en-US" b="0" dirty="0" err="1">
                <a:latin typeface="Arial" charset="0"/>
              </a:rPr>
              <a:t>đổi</a:t>
            </a:r>
            <a:r>
              <a:rPr lang="en-US" b="0" dirty="0">
                <a:latin typeface="Arial" charset="0"/>
              </a:rPr>
              <a:t>. </a:t>
            </a:r>
            <a:r>
              <a:rPr lang="en-US" b="0" dirty="0" err="1">
                <a:latin typeface="Arial" charset="0"/>
              </a:rPr>
              <a:t>Tất</a:t>
            </a:r>
            <a:r>
              <a:rPr lang="en-US" b="0" dirty="0">
                <a:latin typeface="Arial" charset="0"/>
              </a:rPr>
              <a:t> </a:t>
            </a:r>
            <a:r>
              <a:rPr lang="en-US" b="0" dirty="0" err="1">
                <a:latin typeface="Arial" charset="0"/>
              </a:rPr>
              <a:t>cả</a:t>
            </a:r>
            <a:r>
              <a:rPr lang="en-US" b="0" dirty="0">
                <a:latin typeface="Arial" charset="0"/>
              </a:rPr>
              <a:t> </a:t>
            </a:r>
            <a:r>
              <a:rPr lang="en-US" b="0" dirty="0" err="1">
                <a:latin typeface="Arial" charset="0"/>
              </a:rPr>
              <a:t>bảng</a:t>
            </a:r>
            <a:r>
              <a:rPr lang="en-US" b="0" dirty="0">
                <a:latin typeface="Arial" charset="0"/>
              </a:rPr>
              <a:t> </a:t>
            </a:r>
            <a:r>
              <a:rPr lang="en-US" b="0" dirty="0" err="1">
                <a:latin typeface="Arial" charset="0"/>
              </a:rPr>
              <a:t>và</a:t>
            </a:r>
            <a:r>
              <a:rPr lang="en-US" b="0" dirty="0">
                <a:latin typeface="Arial" charset="0"/>
              </a:rPr>
              <a:t> index </a:t>
            </a:r>
            <a:r>
              <a:rPr lang="en-US" b="0" dirty="0" err="1">
                <a:latin typeface="Arial" charset="0"/>
              </a:rPr>
              <a:t>mặc</a:t>
            </a:r>
            <a:r>
              <a:rPr lang="en-US" b="0" dirty="0">
                <a:latin typeface="Arial" charset="0"/>
              </a:rPr>
              <a:t> </a:t>
            </a:r>
            <a:r>
              <a:rPr lang="en-US" b="0" dirty="0" err="1">
                <a:latin typeface="Arial" charset="0"/>
              </a:rPr>
              <a:t>định</a:t>
            </a:r>
            <a:r>
              <a:rPr lang="en-US" b="0" dirty="0">
                <a:latin typeface="Arial" charset="0"/>
              </a:rPr>
              <a:t> </a:t>
            </a:r>
            <a:r>
              <a:rPr lang="en-US" b="0" dirty="0" err="1">
                <a:latin typeface="Arial" charset="0"/>
              </a:rPr>
              <a:t>đều</a:t>
            </a:r>
            <a:r>
              <a:rPr lang="en-US" b="0" dirty="0">
                <a:latin typeface="Arial" charset="0"/>
              </a:rPr>
              <a:t> </a:t>
            </a:r>
            <a:r>
              <a:rPr lang="en-US" b="0" dirty="0" err="1">
                <a:latin typeface="Arial" charset="0"/>
              </a:rPr>
              <a:t>được</a:t>
            </a:r>
            <a:r>
              <a:rPr lang="en-US" b="0" dirty="0">
                <a:latin typeface="Arial" charset="0"/>
              </a:rPr>
              <a:t> </a:t>
            </a:r>
            <a:r>
              <a:rPr lang="en-US" b="0" dirty="0" err="1">
                <a:latin typeface="Arial" charset="0"/>
              </a:rPr>
              <a:t>tạo</a:t>
            </a:r>
            <a:r>
              <a:rPr lang="en-US" b="0" dirty="0">
                <a:latin typeface="Arial" charset="0"/>
              </a:rPr>
              <a:t> </a:t>
            </a:r>
            <a:r>
              <a:rPr lang="en-US" b="0" dirty="0" err="1">
                <a:latin typeface="Arial" charset="0"/>
              </a:rPr>
              <a:t>ra</a:t>
            </a:r>
            <a:r>
              <a:rPr lang="en-US" b="0" dirty="0">
                <a:latin typeface="Arial" charset="0"/>
              </a:rPr>
              <a:t> </a:t>
            </a:r>
            <a:r>
              <a:rPr lang="en-US" b="0" dirty="0" err="1">
                <a:latin typeface="Arial" charset="0"/>
              </a:rPr>
              <a:t>trong</a:t>
            </a:r>
            <a:r>
              <a:rPr lang="en-US" b="0" dirty="0">
                <a:latin typeface="Arial" charset="0"/>
              </a:rPr>
              <a:t> default </a:t>
            </a:r>
            <a:r>
              <a:rPr lang="en-US" b="0" dirty="0" err="1">
                <a:latin typeface="Arial" charset="0"/>
              </a:rPr>
              <a:t>filegroup</a:t>
            </a:r>
            <a:r>
              <a:rPr lang="en-US" b="0" dirty="0">
                <a:latin typeface="Arial" charset="0"/>
              </a:rPr>
              <a:t>.</a:t>
            </a:r>
          </a:p>
        </p:txBody>
      </p:sp>
      <p:sp>
        <p:nvSpPr>
          <p:cNvPr id="2" name="Slide Number Placeholder 1"/>
          <p:cNvSpPr>
            <a:spLocks noGrp="1"/>
          </p:cNvSpPr>
          <p:nvPr>
            <p:ph type="sldNum" sz="quarter" idx="12"/>
          </p:nvPr>
        </p:nvSpPr>
        <p:spPr/>
        <p:txBody>
          <a:bodyPr/>
          <a:lstStyle/>
          <a:p>
            <a:fld id="{62D44249-E22E-4CAF-B31A-47027B1D76FA}" type="slidenum">
              <a:rPr lang="en-US" smtClean="0"/>
              <a:pPr/>
              <a:t>11</a:t>
            </a:fld>
            <a:endParaRPr lang="en-US"/>
          </a:p>
        </p:txBody>
      </p:sp>
    </p:spTree>
  </p:cSld>
  <p:clrMapOvr>
    <a:masterClrMapping/>
  </p:clrMapOvr>
  <p:transition>
    <p:randomBa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110</a:t>
            </a:fld>
            <a:endParaRPr lang="en-US"/>
          </a:p>
        </p:txBody>
      </p:sp>
      <p:sp>
        <p:nvSpPr>
          <p:cNvPr id="120834" name="Rectangle 2"/>
          <p:cNvSpPr>
            <a:spLocks noGrp="1" noChangeArrowheads="1"/>
          </p:cNvSpPr>
          <p:nvPr>
            <p:ph type="title" idx="4294967295"/>
          </p:nvPr>
        </p:nvSpPr>
        <p:spPr>
          <a:xfrm>
            <a:off x="533400" y="227083"/>
            <a:ext cx="8229600" cy="781050"/>
          </a:xfrm>
        </p:spPr>
        <p:txBody>
          <a:bodyPr lIns="0" rIns="0" bIns="0" anchor="b"/>
          <a:lstStyle/>
          <a:p>
            <a:pPr eaLnBrk="1" hangingPunct="1"/>
            <a:r>
              <a:rPr lang="en-US" altLang="en-US" sz="3500" smtClean="0">
                <a:solidFill>
                  <a:srgbClr val="C00000"/>
                </a:solidFill>
              </a:rPr>
              <a:t>Creating Unique Indexes</a:t>
            </a:r>
          </a:p>
        </p:txBody>
      </p:sp>
      <p:grpSp>
        <p:nvGrpSpPr>
          <p:cNvPr id="120835" name="Group 3"/>
          <p:cNvGrpSpPr>
            <a:grpSpLocks/>
          </p:cNvGrpSpPr>
          <p:nvPr/>
        </p:nvGrpSpPr>
        <p:grpSpPr bwMode="auto">
          <a:xfrm>
            <a:off x="533400" y="1143000"/>
            <a:ext cx="7467600" cy="4953000"/>
            <a:chOff x="336" y="672"/>
            <a:chExt cx="4704" cy="3216"/>
          </a:xfrm>
        </p:grpSpPr>
        <p:sp>
          <p:nvSpPr>
            <p:cNvPr id="120836" name="Rectangle 4"/>
            <p:cNvSpPr>
              <a:spLocks noChangeArrowheads="1"/>
            </p:cNvSpPr>
            <p:nvPr/>
          </p:nvSpPr>
          <p:spPr bwMode="auto">
            <a:xfrm>
              <a:off x="912" y="672"/>
              <a:ext cx="2780" cy="572"/>
            </a:xfrm>
            <a:prstGeom prst="rect">
              <a:avLst/>
            </a:prstGeom>
            <a:solidFill>
              <a:schemeClr val="bg1"/>
            </a:solidFill>
            <a:ln w="12700">
              <a:solidFill>
                <a:schemeClr val="tx1"/>
              </a:solidFill>
              <a:miter lim="800000"/>
              <a:headEnd/>
              <a:tailEnd/>
            </a:ln>
            <a:effectLst>
              <a:outerShdw dist="71842" dir="2700000" algn="ctr" rotWithShape="0">
                <a:schemeClr val="bg2"/>
              </a:outerShdw>
            </a:effectLst>
          </p:spPr>
          <p:txBody>
            <a:bodyPr wrap="none" lIns="90488" tIns="44450" rIns="90488" bIns="44450" anchor="ctr"/>
            <a:lstStyle>
              <a:lvl1pPr defTabSz="5143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defTabSz="5143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defTabSz="51435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defTabSz="51435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defTabSz="51435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defTabSz="51435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800" b="0" noProof="1">
                  <a:latin typeface="Lucida Sans Typewriter" panose="020B0509030504030204" pitchFamily="49" charset="0"/>
                </a:rPr>
                <a:t>USE library</a:t>
              </a:r>
            </a:p>
            <a:p>
              <a:pPr>
                <a:lnSpc>
                  <a:spcPct val="96000"/>
                </a:lnSpc>
                <a:spcBef>
                  <a:spcPct val="0"/>
                </a:spcBef>
                <a:buClrTx/>
                <a:buSzTx/>
                <a:buFontTx/>
                <a:buNone/>
              </a:pPr>
              <a:r>
                <a:rPr lang="en-US" altLang="en-US" sz="1800" b="0" noProof="1">
                  <a:latin typeface="Lucida Sans Typewriter" panose="020B0509030504030204" pitchFamily="49" charset="0"/>
                </a:rPr>
                <a:t>CREATE UNIQUE INDEX title_ident</a:t>
              </a:r>
            </a:p>
            <a:p>
              <a:pPr>
                <a:lnSpc>
                  <a:spcPct val="96000"/>
                </a:lnSpc>
                <a:spcBef>
                  <a:spcPct val="0"/>
                </a:spcBef>
                <a:buClrTx/>
                <a:buSzTx/>
                <a:buFontTx/>
                <a:buNone/>
              </a:pPr>
              <a:r>
                <a:rPr lang="en-US" altLang="en-US" sz="1800" b="0" noProof="1">
                  <a:latin typeface="Lucida Sans Typewriter" panose="020B0509030504030204" pitchFamily="49" charset="0"/>
                </a:rPr>
                <a:t>	ON title (title_no)</a:t>
              </a:r>
              <a:endParaRPr lang="en-US" altLang="en-US" sz="1600" b="0"/>
            </a:p>
          </p:txBody>
        </p:sp>
        <p:grpSp>
          <p:nvGrpSpPr>
            <p:cNvPr id="120837" name="Group 5"/>
            <p:cNvGrpSpPr>
              <a:grpSpLocks/>
            </p:cNvGrpSpPr>
            <p:nvPr/>
          </p:nvGrpSpPr>
          <p:grpSpPr bwMode="auto">
            <a:xfrm>
              <a:off x="912" y="3648"/>
              <a:ext cx="3744" cy="240"/>
              <a:chOff x="1680" y="1920"/>
              <a:chExt cx="3744" cy="240"/>
            </a:xfrm>
          </p:grpSpPr>
          <p:sp>
            <p:nvSpPr>
              <p:cNvPr id="120859" name="Rectangle 6"/>
              <p:cNvSpPr>
                <a:spLocks noChangeArrowheads="1"/>
              </p:cNvSpPr>
              <p:nvPr/>
            </p:nvSpPr>
            <p:spPr bwMode="auto">
              <a:xfrm>
                <a:off x="1680" y="1924"/>
                <a:ext cx="38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60" name="Rectangle 7"/>
              <p:cNvSpPr>
                <a:spLocks noChangeArrowheads="1"/>
              </p:cNvSpPr>
              <p:nvPr/>
            </p:nvSpPr>
            <p:spPr bwMode="auto">
              <a:xfrm>
                <a:off x="2064" y="1924"/>
                <a:ext cx="110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Le Petit Prince</a:t>
                </a:r>
              </a:p>
            </p:txBody>
          </p:sp>
          <p:sp>
            <p:nvSpPr>
              <p:cNvPr id="120861" name="Rectangle 8"/>
              <p:cNvSpPr>
                <a:spLocks noChangeArrowheads="1"/>
              </p:cNvSpPr>
              <p:nvPr/>
            </p:nvSpPr>
            <p:spPr bwMode="auto">
              <a:xfrm>
                <a:off x="3168" y="1924"/>
                <a:ext cx="1824"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Antoine de Saint-Exupery</a:t>
                </a:r>
              </a:p>
            </p:txBody>
          </p:sp>
          <p:sp>
            <p:nvSpPr>
              <p:cNvPr id="120862" name="Rectangle 9"/>
              <p:cNvSpPr>
                <a:spLocks noChangeArrowheads="1"/>
              </p:cNvSpPr>
              <p:nvPr/>
            </p:nvSpPr>
            <p:spPr bwMode="auto">
              <a:xfrm>
                <a:off x="4992" y="1920"/>
                <a:ext cx="432" cy="236"/>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grpSp>
        <p:sp>
          <p:nvSpPr>
            <p:cNvPr id="120838" name="Text Box 10"/>
            <p:cNvSpPr txBox="1">
              <a:spLocks noChangeArrowheads="1"/>
            </p:cNvSpPr>
            <p:nvPr/>
          </p:nvSpPr>
          <p:spPr bwMode="auto">
            <a:xfrm>
              <a:off x="336" y="2832"/>
              <a:ext cx="2832" cy="54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90488" tIns="137160" rIns="90488" bIns="137160">
              <a:spAutoFit/>
            </a:bodyPr>
            <a:lstStyle>
              <a:lvl1pPr marL="228600">
                <a:spcBef>
                  <a:spcPct val="20000"/>
                </a:spcBef>
                <a:buClr>
                  <a:schemeClr val="bg2"/>
                </a:buClr>
                <a:buSzPct val="75000"/>
                <a:buFont typeface="Wingdings" panose="05000000000000000000" pitchFamily="2" charset="2"/>
                <a:buChar char="n"/>
                <a:tabLst>
                  <a:tab pos="2800350" algn="l"/>
                </a:tabLst>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tabLst>
                  <a:tab pos="2800350" algn="l"/>
                </a:tabLst>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tabLst>
                  <a:tab pos="2800350" algn="l"/>
                </a:tabLst>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tabLst>
                  <a:tab pos="2800350" algn="l"/>
                </a:tabLst>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tabLst>
                  <a:tab pos="2800350" algn="l"/>
                </a:tabLst>
                <a:defRPr sz="1600">
                  <a:solidFill>
                    <a:schemeClr val="tx1"/>
                  </a:solidFill>
                  <a:latin typeface="Arial" panose="020B0604020202020204" pitchFamily="34" charset="0"/>
                </a:defRPr>
              </a:lvl9pPr>
            </a:lstStyle>
            <a:p>
              <a:pPr>
                <a:spcBef>
                  <a:spcPct val="0"/>
                </a:spcBef>
                <a:buClrTx/>
                <a:buSzTx/>
                <a:buFontTx/>
                <a:buNone/>
              </a:pPr>
              <a:r>
                <a:rPr lang="en-US" altLang="en-US" sz="1800" b="0" i="1"/>
                <a:t>Duplicate key values are not allowed when a new row is added to the table</a:t>
              </a:r>
            </a:p>
          </p:txBody>
        </p:sp>
        <p:grpSp>
          <p:nvGrpSpPr>
            <p:cNvPr id="120839" name="Group 11"/>
            <p:cNvGrpSpPr>
              <a:grpSpLocks/>
            </p:cNvGrpSpPr>
            <p:nvPr/>
          </p:nvGrpSpPr>
          <p:grpSpPr bwMode="auto">
            <a:xfrm>
              <a:off x="912" y="1344"/>
              <a:ext cx="4128" cy="1248"/>
              <a:chOff x="912" y="1296"/>
              <a:chExt cx="4128" cy="1248"/>
            </a:xfrm>
          </p:grpSpPr>
          <p:sp>
            <p:nvSpPr>
              <p:cNvPr id="32780" name="Rectangle 12"/>
              <p:cNvSpPr>
                <a:spLocks noChangeArrowheads="1"/>
              </p:cNvSpPr>
              <p:nvPr/>
            </p:nvSpPr>
            <p:spPr bwMode="auto">
              <a:xfrm>
                <a:off x="912" y="1296"/>
                <a:ext cx="4128"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title</a:t>
                </a:r>
                <a:endParaRPr lang="en-US">
                  <a:solidFill>
                    <a:schemeClr val="bg1"/>
                  </a:solidFill>
                  <a:effectLst>
                    <a:outerShdw blurRad="38100" dist="38100" dir="2700000" algn="tl">
                      <a:srgbClr val="000000"/>
                    </a:outerShdw>
                  </a:effectLst>
                  <a:latin typeface="Arial" charset="0"/>
                </a:endParaRPr>
              </a:p>
            </p:txBody>
          </p:sp>
          <p:sp>
            <p:nvSpPr>
              <p:cNvPr id="120843" name="Rectangle 13"/>
              <p:cNvSpPr>
                <a:spLocks noChangeArrowheads="1"/>
              </p:cNvSpPr>
              <p:nvPr/>
            </p:nvSpPr>
            <p:spPr bwMode="auto">
              <a:xfrm>
                <a:off x="912" y="1584"/>
                <a:ext cx="720"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0844" name="Rectangle 14"/>
              <p:cNvSpPr>
                <a:spLocks noChangeArrowheads="1"/>
              </p:cNvSpPr>
              <p:nvPr/>
            </p:nvSpPr>
            <p:spPr bwMode="auto">
              <a:xfrm>
                <a:off x="1632" y="1584"/>
                <a:ext cx="1152"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a:t>
                </a:r>
              </a:p>
            </p:txBody>
          </p:sp>
          <p:sp>
            <p:nvSpPr>
              <p:cNvPr id="120845" name="Rectangle 15"/>
              <p:cNvSpPr>
                <a:spLocks noChangeArrowheads="1"/>
              </p:cNvSpPr>
              <p:nvPr/>
            </p:nvSpPr>
            <p:spPr bwMode="auto">
              <a:xfrm>
                <a:off x="2784" y="1584"/>
                <a:ext cx="148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author</a:t>
                </a:r>
              </a:p>
            </p:txBody>
          </p:sp>
          <p:sp>
            <p:nvSpPr>
              <p:cNvPr id="120846" name="Rectangle 16"/>
              <p:cNvSpPr>
                <a:spLocks noChangeArrowheads="1"/>
              </p:cNvSpPr>
              <p:nvPr/>
            </p:nvSpPr>
            <p:spPr bwMode="auto">
              <a:xfrm>
                <a:off x="4272" y="1584"/>
                <a:ext cx="768" cy="290"/>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synopsis</a:t>
                </a:r>
              </a:p>
            </p:txBody>
          </p:sp>
          <p:sp>
            <p:nvSpPr>
              <p:cNvPr id="120847" name="Rectangle 17"/>
              <p:cNvSpPr>
                <a:spLocks noChangeArrowheads="1"/>
              </p:cNvSpPr>
              <p:nvPr/>
            </p:nvSpPr>
            <p:spPr bwMode="auto">
              <a:xfrm>
                <a:off x="912" y="1872"/>
                <a:ext cx="72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10</a:t>
                </a:r>
              </a:p>
              <a:p>
                <a:pPr>
                  <a:spcBef>
                    <a:spcPct val="0"/>
                  </a:spcBef>
                  <a:buClrTx/>
                  <a:buSzTx/>
                  <a:buFontTx/>
                  <a:buNone/>
                </a:pPr>
                <a:r>
                  <a:rPr lang="en-US" altLang="en-US" sz="1800" b="0"/>
                  <a:t>11</a:t>
                </a:r>
              </a:p>
              <a:p>
                <a:pPr>
                  <a:spcBef>
                    <a:spcPct val="0"/>
                  </a:spcBef>
                  <a:buClrTx/>
                  <a:buSzTx/>
                  <a:buFontTx/>
                  <a:buNone/>
                </a:pPr>
                <a:r>
                  <a:rPr lang="en-US" altLang="en-US" sz="1800" b="0"/>
                  <a:t>12</a:t>
                </a:r>
              </a:p>
            </p:txBody>
          </p:sp>
          <p:sp>
            <p:nvSpPr>
              <p:cNvPr id="120848" name="Rectangle 18"/>
              <p:cNvSpPr>
                <a:spLocks noChangeArrowheads="1"/>
              </p:cNvSpPr>
              <p:nvPr/>
            </p:nvSpPr>
            <p:spPr bwMode="auto">
              <a:xfrm>
                <a:off x="1632" y="1872"/>
                <a:ext cx="115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The Night-Born</a:t>
                </a:r>
              </a:p>
              <a:p>
                <a:pPr>
                  <a:spcBef>
                    <a:spcPct val="0"/>
                  </a:spcBef>
                  <a:buClrTx/>
                  <a:buSzTx/>
                  <a:buFontTx/>
                  <a:buNone/>
                </a:pPr>
                <a:r>
                  <a:rPr lang="en-US" altLang="en-US" sz="1800" b="0"/>
                  <a:t>Lemon</a:t>
                </a:r>
              </a:p>
              <a:p>
                <a:pPr>
                  <a:spcBef>
                    <a:spcPct val="0"/>
                  </a:spcBef>
                  <a:buClrTx/>
                  <a:buSzTx/>
                  <a:buFontTx/>
                  <a:buNone/>
                </a:pPr>
                <a:r>
                  <a:rPr lang="en-US" altLang="en-US" sz="1800" b="0"/>
                  <a:t>Walking</a:t>
                </a:r>
              </a:p>
            </p:txBody>
          </p:sp>
          <p:sp>
            <p:nvSpPr>
              <p:cNvPr id="120849" name="Rectangle 19"/>
              <p:cNvSpPr>
                <a:spLocks noChangeArrowheads="1"/>
              </p:cNvSpPr>
              <p:nvPr/>
            </p:nvSpPr>
            <p:spPr bwMode="auto">
              <a:xfrm>
                <a:off x="2784" y="1872"/>
                <a:ext cx="148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Jack London</a:t>
                </a:r>
              </a:p>
              <a:p>
                <a:pPr>
                  <a:spcBef>
                    <a:spcPct val="0"/>
                  </a:spcBef>
                  <a:buClrTx/>
                  <a:buSzTx/>
                  <a:buFontTx/>
                  <a:buNone/>
                </a:pPr>
                <a:r>
                  <a:rPr lang="en-US" altLang="en-US" sz="1800" b="0"/>
                  <a:t>Motojirou</a:t>
                </a:r>
              </a:p>
              <a:p>
                <a:pPr>
                  <a:spcBef>
                    <a:spcPct val="0"/>
                  </a:spcBef>
                  <a:buClrTx/>
                  <a:buSzTx/>
                  <a:buFontTx/>
                  <a:buNone/>
                </a:pPr>
                <a:r>
                  <a:rPr lang="en-US" altLang="en-US" sz="1800" b="0"/>
                  <a:t>Henry David Thoreau</a:t>
                </a:r>
              </a:p>
            </p:txBody>
          </p:sp>
          <p:sp>
            <p:nvSpPr>
              <p:cNvPr id="120850" name="Rectangle 20"/>
              <p:cNvSpPr>
                <a:spLocks noChangeArrowheads="1"/>
              </p:cNvSpPr>
              <p:nvPr/>
            </p:nvSpPr>
            <p:spPr bwMode="auto">
              <a:xfrm>
                <a:off x="4272" y="1872"/>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a:p>
                <a:pPr>
                  <a:spcBef>
                    <a:spcPct val="0"/>
                  </a:spcBef>
                  <a:buClrTx/>
                  <a:buSzTx/>
                  <a:buFontTx/>
                  <a:buNone/>
                </a:pPr>
                <a:r>
                  <a:rPr lang="en-US" altLang="en-US" sz="1800" b="0"/>
                  <a:t>~ ~ ~</a:t>
                </a:r>
              </a:p>
              <a:p>
                <a:pPr>
                  <a:spcBef>
                    <a:spcPct val="0"/>
                  </a:spcBef>
                  <a:buClrTx/>
                  <a:buSzTx/>
                  <a:buFontTx/>
                  <a:buNone/>
                </a:pPr>
                <a:r>
                  <a:rPr lang="en-US" altLang="en-US" sz="1800" b="0"/>
                  <a:t>~ ~ ~</a:t>
                </a:r>
              </a:p>
            </p:txBody>
          </p:sp>
          <p:sp>
            <p:nvSpPr>
              <p:cNvPr id="120851" name="Rectangle 21"/>
              <p:cNvSpPr>
                <a:spLocks noChangeArrowheads="1"/>
              </p:cNvSpPr>
              <p:nvPr/>
            </p:nvSpPr>
            <p:spPr bwMode="auto">
              <a:xfrm>
                <a:off x="912" y="2256"/>
                <a:ext cx="720"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12</a:t>
                </a:r>
              </a:p>
            </p:txBody>
          </p:sp>
          <p:sp>
            <p:nvSpPr>
              <p:cNvPr id="120852" name="Rectangle 22"/>
              <p:cNvSpPr>
                <a:spLocks noChangeArrowheads="1"/>
              </p:cNvSpPr>
              <p:nvPr/>
            </p:nvSpPr>
            <p:spPr bwMode="auto">
              <a:xfrm>
                <a:off x="1632" y="2256"/>
                <a:ext cx="1152"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Walking</a:t>
                </a:r>
              </a:p>
            </p:txBody>
          </p:sp>
          <p:sp>
            <p:nvSpPr>
              <p:cNvPr id="120853" name="Rectangle 23"/>
              <p:cNvSpPr>
                <a:spLocks noChangeArrowheads="1"/>
              </p:cNvSpPr>
              <p:nvPr/>
            </p:nvSpPr>
            <p:spPr bwMode="auto">
              <a:xfrm>
                <a:off x="2784" y="2256"/>
                <a:ext cx="148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Henry David Thoreau</a:t>
                </a:r>
              </a:p>
            </p:txBody>
          </p:sp>
          <p:sp>
            <p:nvSpPr>
              <p:cNvPr id="120854" name="Rectangle 24"/>
              <p:cNvSpPr>
                <a:spLocks noChangeArrowheads="1"/>
              </p:cNvSpPr>
              <p:nvPr/>
            </p:nvSpPr>
            <p:spPr bwMode="auto">
              <a:xfrm>
                <a:off x="4272" y="2256"/>
                <a:ext cx="768" cy="19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 ~ ~</a:t>
                </a:r>
              </a:p>
            </p:txBody>
          </p:sp>
          <p:sp>
            <p:nvSpPr>
              <p:cNvPr id="120855" name="Rectangle 25"/>
              <p:cNvSpPr>
                <a:spLocks noChangeArrowheads="1"/>
              </p:cNvSpPr>
              <p:nvPr/>
            </p:nvSpPr>
            <p:spPr bwMode="auto">
              <a:xfrm>
                <a:off x="912" y="1872"/>
                <a:ext cx="720"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6" name="Rectangle 26"/>
              <p:cNvSpPr>
                <a:spLocks noChangeArrowheads="1"/>
              </p:cNvSpPr>
              <p:nvPr/>
            </p:nvSpPr>
            <p:spPr bwMode="auto">
              <a:xfrm>
                <a:off x="1632" y="1872"/>
                <a:ext cx="115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7" name="Rectangle 27"/>
              <p:cNvSpPr>
                <a:spLocks noChangeArrowheads="1"/>
              </p:cNvSpPr>
              <p:nvPr/>
            </p:nvSpPr>
            <p:spPr bwMode="auto">
              <a:xfrm>
                <a:off x="2784" y="1872"/>
                <a:ext cx="148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sp>
            <p:nvSpPr>
              <p:cNvPr id="120858" name="Rectangle 28"/>
              <p:cNvSpPr>
                <a:spLocks noChangeArrowheads="1"/>
              </p:cNvSpPr>
              <p:nvPr/>
            </p:nvSpPr>
            <p:spPr bwMode="auto">
              <a:xfrm>
                <a:off x="4272" y="1872"/>
                <a:ext cx="768"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sz="1800" b="0"/>
              </a:p>
            </p:txBody>
          </p:sp>
        </p:grpSp>
        <p:sp>
          <p:nvSpPr>
            <p:cNvPr id="120840" name="Freeform 29"/>
            <p:cNvSpPr>
              <a:spLocks/>
            </p:cNvSpPr>
            <p:nvPr/>
          </p:nvSpPr>
          <p:spPr bwMode="auto">
            <a:xfrm rot="5400000">
              <a:off x="3581" y="3041"/>
              <a:ext cx="1008" cy="397"/>
            </a:xfrm>
            <a:custGeom>
              <a:avLst/>
              <a:gdLst>
                <a:gd name="T0" fmla="*/ 0 w 1134"/>
                <a:gd name="T1" fmla="*/ 7286 h 253"/>
                <a:gd name="T2" fmla="*/ 72 w 1134"/>
                <a:gd name="T3" fmla="*/ 402 h 253"/>
                <a:gd name="T4" fmla="*/ 82 w 1134"/>
                <a:gd name="T5" fmla="*/ 2790 h 253"/>
                <a:gd name="T6" fmla="*/ 92 w 1134"/>
                <a:gd name="T7" fmla="*/ 2388 h 253"/>
                <a:gd name="T8" fmla="*/ 110 w 1134"/>
                <a:gd name="T9" fmla="*/ 1684 h 253"/>
                <a:gd name="T10" fmla="*/ 130 w 1134"/>
                <a:gd name="T11" fmla="*/ 1224 h 253"/>
                <a:gd name="T12" fmla="*/ 153 w 1134"/>
                <a:gd name="T13" fmla="*/ 734 h 253"/>
                <a:gd name="T14" fmla="*/ 163 w 1134"/>
                <a:gd name="T15" fmla="*/ 468 h 253"/>
                <a:gd name="T16" fmla="*/ 184 w 1134"/>
                <a:gd name="T17" fmla="*/ 256 h 253"/>
                <a:gd name="T18" fmla="*/ 209 w 1134"/>
                <a:gd name="T19" fmla="*/ 77 h 253"/>
                <a:gd name="T20" fmla="*/ 232 w 1134"/>
                <a:gd name="T21" fmla="*/ 0 h 253"/>
                <a:gd name="T22" fmla="*/ 256 w 1134"/>
                <a:gd name="T23" fmla="*/ 0 h 253"/>
                <a:gd name="T24" fmla="*/ 268 w 1134"/>
                <a:gd name="T25" fmla="*/ 77 h 253"/>
                <a:gd name="T26" fmla="*/ 292 w 1134"/>
                <a:gd name="T27" fmla="*/ 333 h 253"/>
                <a:gd name="T28" fmla="*/ 317 w 1134"/>
                <a:gd name="T29" fmla="*/ 571 h 253"/>
                <a:gd name="T30" fmla="*/ 340 w 1134"/>
                <a:gd name="T31" fmla="*/ 1025 h 253"/>
                <a:gd name="T32" fmla="*/ 352 w 1134"/>
                <a:gd name="T33" fmla="*/ 1288 h 253"/>
                <a:gd name="T34" fmla="*/ 375 w 1134"/>
                <a:gd name="T35" fmla="*/ 1757 h 253"/>
                <a:gd name="T36" fmla="*/ 397 w 1134"/>
                <a:gd name="T37" fmla="*/ 2462 h 253"/>
                <a:gd name="T38" fmla="*/ 420 w 1134"/>
                <a:gd name="T39" fmla="*/ 3206 h 253"/>
                <a:gd name="T40" fmla="*/ 442 w 1134"/>
                <a:gd name="T41" fmla="*/ 4006 h 253"/>
                <a:gd name="T42" fmla="*/ 428 w 1134"/>
                <a:gd name="T43" fmla="*/ 3747 h 253"/>
                <a:gd name="T44" fmla="*/ 403 w 1134"/>
                <a:gd name="T45" fmla="*/ 3280 h 253"/>
                <a:gd name="T46" fmla="*/ 380 w 1134"/>
                <a:gd name="T47" fmla="*/ 2959 h 253"/>
                <a:gd name="T48" fmla="*/ 356 w 1134"/>
                <a:gd name="T49" fmla="*/ 2578 h 253"/>
                <a:gd name="T50" fmla="*/ 331 w 1134"/>
                <a:gd name="T51" fmla="*/ 2388 h 253"/>
                <a:gd name="T52" fmla="*/ 307 w 1134"/>
                <a:gd name="T53" fmla="*/ 2255 h 253"/>
                <a:gd name="T54" fmla="*/ 284 w 1134"/>
                <a:gd name="T55" fmla="*/ 2175 h 253"/>
                <a:gd name="T56" fmla="*/ 261 w 1134"/>
                <a:gd name="T57" fmla="*/ 2175 h 253"/>
                <a:gd name="T58" fmla="*/ 251 w 1134"/>
                <a:gd name="T59" fmla="*/ 2255 h 253"/>
                <a:gd name="T60" fmla="*/ 228 w 1134"/>
                <a:gd name="T61" fmla="*/ 2388 h 253"/>
                <a:gd name="T62" fmla="*/ 207 w 1134"/>
                <a:gd name="T63" fmla="*/ 2642 h 253"/>
                <a:gd name="T64" fmla="*/ 188 w 1134"/>
                <a:gd name="T65" fmla="*/ 3046 h 253"/>
                <a:gd name="T66" fmla="*/ 167 w 1134"/>
                <a:gd name="T67" fmla="*/ 3538 h 253"/>
                <a:gd name="T68" fmla="*/ 148 w 1134"/>
                <a:gd name="T69" fmla="*/ 4146 h 253"/>
                <a:gd name="T70" fmla="*/ 132 w 1134"/>
                <a:gd name="T71" fmla="*/ 4976 h 253"/>
                <a:gd name="T72" fmla="*/ 115 w 1134"/>
                <a:gd name="T73" fmla="*/ 5839 h 253"/>
                <a:gd name="T74" fmla="*/ 98 w 1134"/>
                <a:gd name="T75" fmla="*/ 6788 h 253"/>
                <a:gd name="T76" fmla="*/ 108 w 1134"/>
                <a:gd name="T77" fmla="*/ 9258 h 253"/>
                <a:gd name="T78" fmla="*/ 0 w 1134"/>
                <a:gd name="T79" fmla="*/ 7286 h 25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134" h="253">
                  <a:moveTo>
                    <a:pt x="0" y="198"/>
                  </a:moveTo>
                  <a:lnTo>
                    <a:pt x="183" y="11"/>
                  </a:lnTo>
                  <a:lnTo>
                    <a:pt x="209" y="76"/>
                  </a:lnTo>
                  <a:lnTo>
                    <a:pt x="233" y="65"/>
                  </a:lnTo>
                  <a:lnTo>
                    <a:pt x="281" y="46"/>
                  </a:lnTo>
                  <a:lnTo>
                    <a:pt x="333" y="33"/>
                  </a:lnTo>
                  <a:lnTo>
                    <a:pt x="389" y="20"/>
                  </a:lnTo>
                  <a:lnTo>
                    <a:pt x="418" y="13"/>
                  </a:lnTo>
                  <a:lnTo>
                    <a:pt x="474" y="7"/>
                  </a:lnTo>
                  <a:lnTo>
                    <a:pt x="535" y="2"/>
                  </a:lnTo>
                  <a:lnTo>
                    <a:pt x="596" y="0"/>
                  </a:lnTo>
                  <a:lnTo>
                    <a:pt x="657" y="0"/>
                  </a:lnTo>
                  <a:lnTo>
                    <a:pt x="687" y="2"/>
                  </a:lnTo>
                  <a:lnTo>
                    <a:pt x="750" y="9"/>
                  </a:lnTo>
                  <a:lnTo>
                    <a:pt x="813" y="15"/>
                  </a:lnTo>
                  <a:lnTo>
                    <a:pt x="874" y="28"/>
                  </a:lnTo>
                  <a:lnTo>
                    <a:pt x="905" y="35"/>
                  </a:lnTo>
                  <a:lnTo>
                    <a:pt x="963" y="48"/>
                  </a:lnTo>
                  <a:lnTo>
                    <a:pt x="1022" y="67"/>
                  </a:lnTo>
                  <a:lnTo>
                    <a:pt x="1079" y="87"/>
                  </a:lnTo>
                  <a:lnTo>
                    <a:pt x="1133" y="109"/>
                  </a:lnTo>
                  <a:lnTo>
                    <a:pt x="1100" y="102"/>
                  </a:lnTo>
                  <a:lnTo>
                    <a:pt x="1035" y="89"/>
                  </a:lnTo>
                  <a:lnTo>
                    <a:pt x="974" y="80"/>
                  </a:lnTo>
                  <a:lnTo>
                    <a:pt x="911" y="70"/>
                  </a:lnTo>
                  <a:lnTo>
                    <a:pt x="848" y="65"/>
                  </a:lnTo>
                  <a:lnTo>
                    <a:pt x="787" y="61"/>
                  </a:lnTo>
                  <a:lnTo>
                    <a:pt x="729" y="59"/>
                  </a:lnTo>
                  <a:lnTo>
                    <a:pt x="670" y="59"/>
                  </a:lnTo>
                  <a:lnTo>
                    <a:pt x="642" y="61"/>
                  </a:lnTo>
                  <a:lnTo>
                    <a:pt x="587" y="65"/>
                  </a:lnTo>
                  <a:lnTo>
                    <a:pt x="533" y="72"/>
                  </a:lnTo>
                  <a:lnTo>
                    <a:pt x="481" y="83"/>
                  </a:lnTo>
                  <a:lnTo>
                    <a:pt x="431" y="96"/>
                  </a:lnTo>
                  <a:lnTo>
                    <a:pt x="383" y="113"/>
                  </a:lnTo>
                  <a:lnTo>
                    <a:pt x="337" y="135"/>
                  </a:lnTo>
                  <a:lnTo>
                    <a:pt x="294" y="159"/>
                  </a:lnTo>
                  <a:lnTo>
                    <a:pt x="252" y="185"/>
                  </a:lnTo>
                  <a:lnTo>
                    <a:pt x="276" y="252"/>
                  </a:lnTo>
                  <a:lnTo>
                    <a:pt x="0" y="198"/>
                  </a:lnTo>
                </a:path>
              </a:pathLst>
            </a:custGeom>
            <a:solidFill>
              <a:srgbClr val="D60093"/>
            </a:solidFill>
            <a:ln w="12700" cap="rnd" cmpd="sng">
              <a:solidFill>
                <a:srgbClr val="000000"/>
              </a:solidFill>
              <a:prstDash val="solid"/>
              <a:round/>
              <a:headEnd type="none" w="med" len="med"/>
              <a:tailEnd type="none" w="med" len="med"/>
            </a:ln>
            <a:effectLst>
              <a:outerShdw dist="71842" dir="2700000" algn="ctr" rotWithShape="0">
                <a:srgbClr val="808080"/>
              </a:outerShdw>
            </a:effectLst>
          </p:spPr>
          <p:txBody>
            <a:bodyPr/>
            <a:lstStyle/>
            <a:p>
              <a:endParaRPr lang="en-US"/>
            </a:p>
          </p:txBody>
        </p:sp>
        <p:sp>
          <p:nvSpPr>
            <p:cNvPr id="120841" name="AutoShape 30"/>
            <p:cNvSpPr>
              <a:spLocks noChangeArrowheads="1"/>
            </p:cNvSpPr>
            <p:nvPr/>
          </p:nvSpPr>
          <p:spPr bwMode="auto">
            <a:xfrm>
              <a:off x="3696" y="2448"/>
              <a:ext cx="432" cy="432"/>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699"/>
                    <a:pt x="7477" y="3223"/>
                    <a:pt x="6106" y="4198"/>
                  </a:cubicBezTo>
                  <a:lnTo>
                    <a:pt x="17401" y="15493"/>
                  </a:lnTo>
                  <a:close/>
                  <a:moveTo>
                    <a:pt x="4198" y="6106"/>
                  </a:moveTo>
                  <a:cubicBezTo>
                    <a:pt x="3223" y="7477"/>
                    <a:pt x="2700" y="9117"/>
                    <a:pt x="2700" y="10799"/>
                  </a:cubicBezTo>
                  <a:cubicBezTo>
                    <a:pt x="2700" y="15273"/>
                    <a:pt x="6326" y="18900"/>
                    <a:pt x="10800" y="18900"/>
                  </a:cubicBezTo>
                  <a:cubicBezTo>
                    <a:pt x="12482" y="18900"/>
                    <a:pt x="14122" y="18376"/>
                    <a:pt x="15493" y="17401"/>
                  </a:cubicBezTo>
                  <a:lnTo>
                    <a:pt x="4198" y="6106"/>
                  </a:lnTo>
                  <a:close/>
                </a:path>
              </a:pathLst>
            </a:custGeom>
            <a:solidFill>
              <a:srgbClr val="FF0000"/>
            </a:solidFill>
            <a:ln w="9525">
              <a:solidFill>
                <a:schemeClr val="tx1"/>
              </a:solidFill>
              <a:miter lim="800000"/>
              <a:headEnd/>
              <a:tailEnd/>
            </a:ln>
          </p:spPr>
          <p:txBody>
            <a:bodyPr wrap="none" anchor="ctr"/>
            <a:lstStyle/>
            <a:p>
              <a:endParaRPr lang="en-US"/>
            </a:p>
          </p:txBody>
        </p:sp>
      </p:grpSp>
    </p:spTree>
  </p:cSld>
  <p:clrMapOvr>
    <a:masterClrMapping/>
  </p:clrMapOvr>
  <p:transition>
    <p:randomBa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111</a:t>
            </a:fld>
            <a:endParaRPr lang="en-US"/>
          </a:p>
        </p:txBody>
      </p:sp>
      <p:sp>
        <p:nvSpPr>
          <p:cNvPr id="121858" name="Rectangle 2"/>
          <p:cNvSpPr>
            <a:spLocks noGrp="1" noChangeArrowheads="1"/>
          </p:cNvSpPr>
          <p:nvPr>
            <p:ph type="title" idx="4294967295"/>
          </p:nvPr>
        </p:nvSpPr>
        <p:spPr>
          <a:xfrm>
            <a:off x="407773" y="123825"/>
            <a:ext cx="8229600" cy="933450"/>
          </a:xfrm>
        </p:spPr>
        <p:txBody>
          <a:bodyPr lIns="0" rIns="0" bIns="0" anchor="b"/>
          <a:lstStyle/>
          <a:p>
            <a:pPr eaLnBrk="1" hangingPunct="1"/>
            <a:r>
              <a:rPr lang="en-US" altLang="en-US" smtClean="0">
                <a:solidFill>
                  <a:srgbClr val="800000"/>
                </a:solidFill>
              </a:rPr>
              <a:t>Creating Composite Indexes</a:t>
            </a:r>
          </a:p>
        </p:txBody>
      </p:sp>
      <p:sp>
        <p:nvSpPr>
          <p:cNvPr id="121859" name="Rectangle 3"/>
          <p:cNvSpPr>
            <a:spLocks noChangeArrowheads="1"/>
          </p:cNvSpPr>
          <p:nvPr/>
        </p:nvSpPr>
        <p:spPr bwMode="auto">
          <a:xfrm>
            <a:off x="609600" y="1098550"/>
            <a:ext cx="4724400" cy="102076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lIns="182562" tIns="92075" rIns="182562"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latin typeface="Lucida Sans Typewriter" panose="020B0509030504030204" pitchFamily="49" charset="0"/>
              </a:rPr>
              <a:t>USE library</a:t>
            </a:r>
          </a:p>
          <a:p>
            <a:pPr>
              <a:spcBef>
                <a:spcPct val="0"/>
              </a:spcBef>
              <a:buClrTx/>
              <a:buSzTx/>
              <a:buFontTx/>
              <a:buNone/>
            </a:pPr>
            <a:r>
              <a:rPr lang="en-US" altLang="en-US" sz="1800" b="0">
                <a:latin typeface="Lucida Sans Typewriter" panose="020B0509030504030204" pitchFamily="49" charset="0"/>
              </a:rPr>
              <a:t>CREATE UNIQUE INDEX loan_ident</a:t>
            </a:r>
          </a:p>
          <a:p>
            <a:pPr>
              <a:spcBef>
                <a:spcPct val="0"/>
              </a:spcBef>
              <a:buClrTx/>
              <a:buSzTx/>
              <a:buFontTx/>
              <a:buNone/>
            </a:pPr>
            <a:r>
              <a:rPr lang="en-US" altLang="en-US" sz="1800" b="0">
                <a:latin typeface="Lucida Sans Typewriter" panose="020B0509030504030204" pitchFamily="49" charset="0"/>
              </a:rPr>
              <a:t>ON loan (isbn, copy_no)</a:t>
            </a:r>
            <a:endParaRPr lang="en-US" altLang="en-US" sz="2000" b="0">
              <a:latin typeface="Courier New" panose="02070309020205020404" pitchFamily="49" charset="0"/>
            </a:endParaRPr>
          </a:p>
        </p:txBody>
      </p:sp>
      <p:sp>
        <p:nvSpPr>
          <p:cNvPr id="121860" name="Rectangle 4"/>
          <p:cNvSpPr>
            <a:spLocks noChangeArrowheads="1"/>
          </p:cNvSpPr>
          <p:nvPr/>
        </p:nvSpPr>
        <p:spPr bwMode="auto">
          <a:xfrm>
            <a:off x="2095500" y="5257800"/>
            <a:ext cx="2019300" cy="471488"/>
          </a:xfrm>
          <a:prstGeom prst="rect">
            <a:avLst/>
          </a:prstGeom>
          <a:solidFill>
            <a:srgbClr val="CCFFFF"/>
          </a:solidFill>
          <a:ln w="12700">
            <a:solidFill>
              <a:schemeClr val="tx1"/>
            </a:solidFill>
            <a:miter lim="800000"/>
            <a:headEnd/>
            <a:tailEnd/>
          </a:ln>
          <a:effectLst>
            <a:outerShdw dist="107763" dir="2700000" algn="ctr" rotWithShape="0">
              <a:schemeClr val="bg2"/>
            </a:outerShdw>
          </a:effectLst>
        </p:spPr>
        <p:txBody>
          <a:bodyPr tIns="92075" bIns="92075">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a:t>Composite Key</a:t>
            </a:r>
          </a:p>
        </p:txBody>
      </p:sp>
      <p:sp>
        <p:nvSpPr>
          <p:cNvPr id="121861" name="Text Box 5"/>
          <p:cNvSpPr txBox="1">
            <a:spLocks noChangeArrowheads="1"/>
          </p:cNvSpPr>
          <p:nvPr/>
        </p:nvSpPr>
        <p:spPr bwMode="auto">
          <a:xfrm>
            <a:off x="14478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1</a:t>
            </a:r>
            <a:endParaRPr lang="en-US" altLang="en-US" sz="1800">
              <a:latin typeface="Times New Roman" panose="02020603050405020304" pitchFamily="18" charset="0"/>
            </a:endParaRPr>
          </a:p>
        </p:txBody>
      </p:sp>
      <p:sp>
        <p:nvSpPr>
          <p:cNvPr id="121862" name="Text Box 6"/>
          <p:cNvSpPr txBox="1">
            <a:spLocks noChangeArrowheads="1"/>
          </p:cNvSpPr>
          <p:nvPr/>
        </p:nvSpPr>
        <p:spPr bwMode="auto">
          <a:xfrm>
            <a:off x="3886200" y="4724400"/>
            <a:ext cx="1038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a:latin typeface="Arial Narrow" panose="020B0606020202030204" pitchFamily="34" charset="0"/>
              </a:rPr>
              <a:t>Column 2</a:t>
            </a:r>
            <a:endParaRPr lang="en-US" altLang="en-US" sz="1800">
              <a:latin typeface="Times New Roman" panose="02020603050405020304" pitchFamily="18" charset="0"/>
            </a:endParaRPr>
          </a:p>
        </p:txBody>
      </p:sp>
      <p:grpSp>
        <p:nvGrpSpPr>
          <p:cNvPr id="121863" name="Group 7"/>
          <p:cNvGrpSpPr>
            <a:grpSpLocks/>
          </p:cNvGrpSpPr>
          <p:nvPr/>
        </p:nvGrpSpPr>
        <p:grpSpPr bwMode="auto">
          <a:xfrm>
            <a:off x="2133600" y="2286000"/>
            <a:ext cx="6324600" cy="1981200"/>
            <a:chOff x="1296" y="1440"/>
            <a:chExt cx="3984" cy="1248"/>
          </a:xfrm>
        </p:grpSpPr>
        <p:sp>
          <p:nvSpPr>
            <p:cNvPr id="33800" name="Rectangle 8"/>
            <p:cNvSpPr>
              <a:spLocks noChangeArrowheads="1"/>
            </p:cNvSpPr>
            <p:nvPr/>
          </p:nvSpPr>
          <p:spPr bwMode="auto">
            <a:xfrm>
              <a:off x="1296" y="1440"/>
              <a:ext cx="3984" cy="288"/>
            </a:xfrm>
            <a:prstGeom prst="rect">
              <a:avLst/>
            </a:prstGeom>
            <a:solidFill>
              <a:srgbClr val="009999"/>
            </a:solidFill>
            <a:ln w="9525">
              <a:solidFill>
                <a:schemeClr val="tx1"/>
              </a:solidFill>
              <a:miter lim="800000"/>
              <a:headEnd/>
              <a:tailEnd/>
            </a:ln>
            <a:effectLst>
              <a:outerShdw dist="89803" dir="2700000" algn="ctr" rotWithShape="0">
                <a:schemeClr val="bg2"/>
              </a:outerShdw>
            </a:effectLst>
          </p:spPr>
          <p:txBody>
            <a:bodyPr wrap="none" anchor="ctr"/>
            <a:lstStyle/>
            <a:p>
              <a:pPr>
                <a:defRPr/>
              </a:pPr>
              <a:r>
                <a:rPr lang="en-US" i="1">
                  <a:solidFill>
                    <a:schemeClr val="bg1"/>
                  </a:solidFill>
                  <a:effectLst>
                    <a:outerShdw blurRad="38100" dist="38100" dir="2700000" algn="tl">
                      <a:srgbClr val="000000"/>
                    </a:outerShdw>
                  </a:effectLst>
                  <a:latin typeface="Arial" charset="0"/>
                </a:rPr>
                <a:t>loan</a:t>
              </a:r>
            </a:p>
          </p:txBody>
        </p:sp>
        <p:sp>
          <p:nvSpPr>
            <p:cNvPr id="121866" name="Rectangle 9"/>
            <p:cNvSpPr>
              <a:spLocks noChangeArrowheads="1"/>
            </p:cNvSpPr>
            <p:nvPr/>
          </p:nvSpPr>
          <p:spPr bwMode="auto">
            <a:xfrm>
              <a:off x="129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isbn</a:t>
              </a:r>
            </a:p>
          </p:txBody>
        </p:sp>
        <p:sp>
          <p:nvSpPr>
            <p:cNvPr id="121867" name="Rectangle 10"/>
            <p:cNvSpPr>
              <a:spLocks noChangeArrowheads="1"/>
            </p:cNvSpPr>
            <p:nvPr/>
          </p:nvSpPr>
          <p:spPr bwMode="auto">
            <a:xfrm>
              <a:off x="1968" y="1728"/>
              <a:ext cx="768"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copy_no</a:t>
              </a:r>
            </a:p>
          </p:txBody>
        </p:sp>
        <p:sp>
          <p:nvSpPr>
            <p:cNvPr id="121868" name="Rectangle 11"/>
            <p:cNvSpPr>
              <a:spLocks noChangeArrowheads="1"/>
            </p:cNvSpPr>
            <p:nvPr/>
          </p:nvSpPr>
          <p:spPr bwMode="auto">
            <a:xfrm>
              <a:off x="2736" y="1728"/>
              <a:ext cx="672"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title_no</a:t>
              </a:r>
            </a:p>
          </p:txBody>
        </p:sp>
        <p:sp>
          <p:nvSpPr>
            <p:cNvPr id="121869" name="Rectangle 12"/>
            <p:cNvSpPr>
              <a:spLocks noChangeArrowheads="1"/>
            </p:cNvSpPr>
            <p:nvPr/>
          </p:nvSpPr>
          <p:spPr bwMode="auto">
            <a:xfrm>
              <a:off x="3408" y="1728"/>
              <a:ext cx="921"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member_no</a:t>
              </a:r>
            </a:p>
          </p:txBody>
        </p:sp>
        <p:sp>
          <p:nvSpPr>
            <p:cNvPr id="121870" name="Rectangle 13"/>
            <p:cNvSpPr>
              <a:spLocks noChangeArrowheads="1"/>
            </p:cNvSpPr>
            <p:nvPr/>
          </p:nvSpPr>
          <p:spPr bwMode="auto">
            <a:xfrm>
              <a:off x="129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342</a:t>
              </a:r>
            </a:p>
            <a:p>
              <a:pPr algn="ctr">
                <a:spcBef>
                  <a:spcPct val="0"/>
                </a:spcBef>
                <a:buClrTx/>
                <a:buSzTx/>
                <a:buFontTx/>
                <a:buNone/>
              </a:pPr>
              <a:r>
                <a:rPr lang="en-US" altLang="en-US" sz="1800" b="0"/>
                <a:t>342</a:t>
              </a:r>
            </a:p>
            <a:p>
              <a:pPr algn="ctr">
                <a:spcBef>
                  <a:spcPct val="0"/>
                </a:spcBef>
                <a:buClrTx/>
                <a:buSzTx/>
                <a:buFontTx/>
                <a:buNone/>
              </a:pPr>
              <a:r>
                <a:rPr lang="en-US" altLang="en-US" sz="1800" b="0"/>
                <a:t>343</a:t>
              </a:r>
            </a:p>
          </p:txBody>
        </p:sp>
        <p:sp>
          <p:nvSpPr>
            <p:cNvPr id="121871" name="Rectangle 14"/>
            <p:cNvSpPr>
              <a:spLocks noChangeArrowheads="1"/>
            </p:cNvSpPr>
            <p:nvPr/>
          </p:nvSpPr>
          <p:spPr bwMode="auto">
            <a:xfrm>
              <a:off x="1968" y="2016"/>
              <a:ext cx="768"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5</a:t>
              </a:r>
            </a:p>
            <a:p>
              <a:pPr>
                <a:spcBef>
                  <a:spcPct val="0"/>
                </a:spcBef>
                <a:buClrTx/>
                <a:buSzTx/>
                <a:buFontTx/>
                <a:buNone/>
              </a:pPr>
              <a:r>
                <a:rPr lang="en-US" altLang="en-US" sz="1800" b="0"/>
                <a:t>10</a:t>
              </a:r>
            </a:p>
            <a:p>
              <a:pPr>
                <a:spcBef>
                  <a:spcPct val="0"/>
                </a:spcBef>
                <a:buClrTx/>
                <a:buSzTx/>
                <a:buFontTx/>
                <a:buNone/>
              </a:pPr>
              <a:r>
                <a:rPr lang="en-US" altLang="en-US" sz="1800" b="0"/>
                <a:t>4</a:t>
              </a:r>
            </a:p>
          </p:txBody>
        </p:sp>
        <p:sp>
          <p:nvSpPr>
            <p:cNvPr id="121872" name="Rectangle 15"/>
            <p:cNvSpPr>
              <a:spLocks noChangeArrowheads="1"/>
            </p:cNvSpPr>
            <p:nvPr/>
          </p:nvSpPr>
          <p:spPr bwMode="auto">
            <a:xfrm>
              <a:off x="2736" y="2016"/>
              <a:ext cx="672"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35</a:t>
              </a:r>
            </a:p>
            <a:p>
              <a:pPr>
                <a:spcBef>
                  <a:spcPct val="0"/>
                </a:spcBef>
                <a:buClrTx/>
                <a:buSzTx/>
                <a:buFontTx/>
                <a:buNone/>
              </a:pPr>
              <a:r>
                <a:rPr lang="en-US" altLang="en-US" sz="1800" b="0"/>
                <a:t>35</a:t>
              </a:r>
            </a:p>
            <a:p>
              <a:pPr>
                <a:spcBef>
                  <a:spcPct val="0"/>
                </a:spcBef>
                <a:buClrTx/>
                <a:buSzTx/>
                <a:buFontTx/>
                <a:buNone/>
              </a:pPr>
              <a:r>
                <a:rPr lang="en-US" altLang="en-US" sz="1800" b="0"/>
                <a:t>35</a:t>
              </a:r>
            </a:p>
          </p:txBody>
        </p:sp>
        <p:sp>
          <p:nvSpPr>
            <p:cNvPr id="121873" name="Rectangle 16"/>
            <p:cNvSpPr>
              <a:spLocks noChangeArrowheads="1"/>
            </p:cNvSpPr>
            <p:nvPr/>
          </p:nvSpPr>
          <p:spPr bwMode="auto">
            <a:xfrm>
              <a:off x="3408" y="2016"/>
              <a:ext cx="921"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3744</a:t>
              </a:r>
            </a:p>
            <a:p>
              <a:pPr algn="ctr">
                <a:spcBef>
                  <a:spcPct val="0"/>
                </a:spcBef>
                <a:buClrTx/>
                <a:buSzTx/>
                <a:buFontTx/>
                <a:buNone/>
              </a:pPr>
              <a:r>
                <a:rPr lang="en-US" altLang="en-US" sz="1800" b="0"/>
                <a:t>5278</a:t>
              </a:r>
            </a:p>
            <a:p>
              <a:pPr algn="ctr">
                <a:spcBef>
                  <a:spcPct val="0"/>
                </a:spcBef>
                <a:buClrTx/>
                <a:buSzTx/>
                <a:buFontTx/>
                <a:buNone/>
              </a:pPr>
              <a:r>
                <a:rPr lang="en-US" altLang="en-US" sz="1800" b="0"/>
                <a:t>3445</a:t>
              </a:r>
            </a:p>
          </p:txBody>
        </p:sp>
        <p:sp>
          <p:nvSpPr>
            <p:cNvPr id="121874" name="Rectangle 17"/>
            <p:cNvSpPr>
              <a:spLocks noChangeArrowheads="1"/>
            </p:cNvSpPr>
            <p:nvPr/>
          </p:nvSpPr>
          <p:spPr bwMode="auto">
            <a:xfrm>
              <a:off x="4320" y="1728"/>
              <a:ext cx="960" cy="288"/>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i="1"/>
                <a:t>out_date</a:t>
              </a:r>
            </a:p>
          </p:txBody>
        </p:sp>
        <p:sp>
          <p:nvSpPr>
            <p:cNvPr id="121875" name="Rectangle 18"/>
            <p:cNvSpPr>
              <a:spLocks noChangeArrowheads="1"/>
            </p:cNvSpPr>
            <p:nvPr/>
          </p:nvSpPr>
          <p:spPr bwMode="auto">
            <a:xfrm>
              <a:off x="4320" y="2016"/>
              <a:ext cx="960" cy="672"/>
            </a:xfrm>
            <a:prstGeom prst="rect">
              <a:avLst/>
            </a:prstGeom>
            <a:solidFill>
              <a:schemeClr val="bg1"/>
            </a:solidFill>
            <a:ln w="9525">
              <a:solidFill>
                <a:schemeClr val="tx1"/>
              </a:solidFill>
              <a:miter lim="800000"/>
              <a:headEnd/>
              <a:tailEnd/>
            </a:ln>
            <a:effectLst>
              <a:outerShdw dist="89803" dir="2700000" algn="ctr" rotWithShape="0">
                <a:schemeClr val="bg2"/>
              </a:outerShdw>
            </a:effectLst>
          </p:spPr>
          <p:txBody>
            <a:bodyPr wrap="none"/>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0"/>
                </a:spcBef>
                <a:buClrTx/>
                <a:buSzTx/>
                <a:buFontTx/>
                <a:buNone/>
              </a:pPr>
              <a:r>
                <a:rPr lang="en-US" altLang="en-US" sz="1800" b="0"/>
                <a:t>1998-01-06</a:t>
              </a:r>
            </a:p>
            <a:p>
              <a:pPr algn="ctr">
                <a:spcBef>
                  <a:spcPct val="0"/>
                </a:spcBef>
                <a:buClrTx/>
                <a:buSzTx/>
                <a:buFontTx/>
                <a:buNone/>
              </a:pPr>
              <a:r>
                <a:rPr lang="en-US" altLang="en-US" sz="1800" b="0"/>
                <a:t>1998-01-04</a:t>
              </a:r>
            </a:p>
            <a:p>
              <a:pPr algn="ctr">
                <a:spcBef>
                  <a:spcPct val="0"/>
                </a:spcBef>
                <a:buClrTx/>
                <a:buSzTx/>
                <a:buFontTx/>
                <a:buNone/>
              </a:pPr>
              <a:r>
                <a:rPr lang="en-US" altLang="en-US" sz="1800" b="0"/>
                <a:t>1998-01-04</a:t>
              </a:r>
            </a:p>
          </p:txBody>
        </p:sp>
      </p:grpSp>
      <p:sp>
        <p:nvSpPr>
          <p:cNvPr id="121864" name="Freeform 19"/>
          <p:cNvSpPr>
            <a:spLocks/>
          </p:cNvSpPr>
          <p:nvPr/>
        </p:nvSpPr>
        <p:spPr bwMode="auto">
          <a:xfrm>
            <a:off x="2286000" y="4095750"/>
            <a:ext cx="1752600" cy="933450"/>
          </a:xfrm>
          <a:custGeom>
            <a:avLst/>
            <a:gdLst>
              <a:gd name="T0" fmla="*/ 2147483647 w 1152"/>
              <a:gd name="T1" fmla="*/ 2147483647 h 636"/>
              <a:gd name="T2" fmla="*/ 0 w 1152"/>
              <a:gd name="T3" fmla="*/ 2147483647 h 636"/>
              <a:gd name="T4" fmla="*/ 2147483647 w 1152"/>
              <a:gd name="T5" fmla="*/ 2147483647 h 636"/>
              <a:gd name="T6" fmla="*/ 2147483647 w 1152"/>
              <a:gd name="T7" fmla="*/ 2147483647 h 636"/>
              <a:gd name="T8" fmla="*/ 2147483647 w 1152"/>
              <a:gd name="T9" fmla="*/ 2147483647 h 636"/>
              <a:gd name="T10" fmla="*/ 2147483647 w 1152"/>
              <a:gd name="T11" fmla="*/ 2147483647 h 636"/>
              <a:gd name="T12" fmla="*/ 2147483647 w 1152"/>
              <a:gd name="T13" fmla="*/ 2147483647 h 636"/>
              <a:gd name="T14" fmla="*/ 2147483647 w 1152"/>
              <a:gd name="T15" fmla="*/ 0 h 636"/>
              <a:gd name="T16" fmla="*/ 2147483647 w 1152"/>
              <a:gd name="T17" fmla="*/ 2147483647 h 636"/>
              <a:gd name="T18" fmla="*/ 2147483647 w 1152"/>
              <a:gd name="T19" fmla="*/ 2147483647 h 636"/>
              <a:gd name="T20" fmla="*/ 2147483647 w 1152"/>
              <a:gd name="T21" fmla="*/ 2147483647 h 636"/>
              <a:gd name="T22" fmla="*/ 2147483647 w 1152"/>
              <a:gd name="T23" fmla="*/ 2147483647 h 636"/>
              <a:gd name="T24" fmla="*/ 2147483647 w 1152"/>
              <a:gd name="T25" fmla="*/ 2147483647 h 636"/>
              <a:gd name="T26" fmla="*/ 2147483647 w 1152"/>
              <a:gd name="T27" fmla="*/ 2147483647 h 636"/>
              <a:gd name="T28" fmla="*/ 2147483647 w 1152"/>
              <a:gd name="T29" fmla="*/ 2147483647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52" h="636">
                <a:moveTo>
                  <a:pt x="144" y="12"/>
                </a:moveTo>
                <a:lnTo>
                  <a:pt x="0" y="300"/>
                </a:lnTo>
                <a:lnTo>
                  <a:pt x="96" y="300"/>
                </a:lnTo>
                <a:lnTo>
                  <a:pt x="96" y="636"/>
                </a:lnTo>
                <a:lnTo>
                  <a:pt x="1056" y="636"/>
                </a:lnTo>
                <a:lnTo>
                  <a:pt x="1056" y="300"/>
                </a:lnTo>
                <a:lnTo>
                  <a:pt x="1152" y="300"/>
                </a:lnTo>
                <a:lnTo>
                  <a:pt x="1008" y="0"/>
                </a:lnTo>
                <a:lnTo>
                  <a:pt x="864" y="300"/>
                </a:lnTo>
                <a:lnTo>
                  <a:pt x="960" y="300"/>
                </a:lnTo>
                <a:lnTo>
                  <a:pt x="960" y="540"/>
                </a:lnTo>
                <a:lnTo>
                  <a:pt x="192" y="540"/>
                </a:lnTo>
                <a:lnTo>
                  <a:pt x="192" y="300"/>
                </a:lnTo>
                <a:lnTo>
                  <a:pt x="288" y="300"/>
                </a:lnTo>
                <a:lnTo>
                  <a:pt x="144" y="12"/>
                </a:lnTo>
                <a:close/>
              </a:path>
            </a:pathLst>
          </a:custGeom>
          <a:solidFill>
            <a:srgbClr val="D60093"/>
          </a:solidFill>
          <a:ln w="9525" cap="flat" cmpd="sng">
            <a:solidFill>
              <a:schemeClr val="tx1"/>
            </a:solidFill>
            <a:prstDash val="solid"/>
            <a:round/>
            <a:headEnd type="none" w="med" len="med"/>
            <a:tailEnd type="none" w="med" len="med"/>
          </a:ln>
          <a:effectLst>
            <a:outerShdw dist="71842" dir="2700000" algn="ctr" rotWithShape="0">
              <a:schemeClr val="folHlink"/>
            </a:outerShdw>
          </a:effectLst>
        </p:spPr>
        <p:txBody>
          <a:bodyPr wrap="none" anchor="ctr"/>
          <a:lstStyle/>
          <a:p>
            <a:endParaRPr lang="en-US"/>
          </a:p>
        </p:txBody>
      </p:sp>
    </p:spTree>
  </p:cSld>
  <p:clrMapOvr>
    <a:masterClrMapping/>
  </p:clrMapOvr>
  <p:transition>
    <p:randomBa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468313" y="581025"/>
            <a:ext cx="7793037" cy="765175"/>
          </a:xfrm>
        </p:spPr>
        <p:txBody>
          <a:bodyPr/>
          <a:lstStyle/>
          <a:p>
            <a:pPr eaLnBrk="1" hangingPunct="1"/>
            <a:r>
              <a:rPr lang="en-US" altLang="en-US" sz="4000" smtClean="0">
                <a:solidFill>
                  <a:srgbClr val="800000"/>
                </a:solidFill>
              </a:rPr>
              <a:t>Xem - Xóa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112</a:t>
            </a:fld>
            <a:endParaRPr lang="en-US"/>
          </a:p>
        </p:txBody>
      </p:sp>
      <p:sp>
        <p:nvSpPr>
          <p:cNvPr id="727043" name="Text Box 3"/>
          <p:cNvSpPr txBox="1">
            <a:spLocks noChangeArrowheads="1"/>
          </p:cNvSpPr>
          <p:nvPr/>
        </p:nvSpPr>
        <p:spPr bwMode="auto">
          <a:xfrm>
            <a:off x="2057400" y="2133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4" name="Text Box 4"/>
          <p:cNvSpPr txBox="1">
            <a:spLocks noChangeArrowheads="1"/>
          </p:cNvSpPr>
          <p:nvPr/>
        </p:nvSpPr>
        <p:spPr bwMode="auto">
          <a:xfrm>
            <a:off x="4038600" y="22098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5" name="Text Box 5"/>
          <p:cNvSpPr txBox="1">
            <a:spLocks noChangeArrowheads="1"/>
          </p:cNvSpPr>
          <p:nvPr/>
        </p:nvSpPr>
        <p:spPr bwMode="auto">
          <a:xfrm>
            <a:off x="2090738" y="3175000"/>
            <a:ext cx="1493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46" name="Rectangle 6"/>
          <p:cNvSpPr>
            <a:spLocks noChangeArrowheads="1"/>
          </p:cNvSpPr>
          <p:nvPr/>
        </p:nvSpPr>
        <p:spPr bwMode="auto">
          <a:xfrm>
            <a:off x="4038600" y="32004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727047" name="Text Box 7"/>
          <p:cNvSpPr txBox="1">
            <a:spLocks noChangeArrowheads="1"/>
          </p:cNvSpPr>
          <p:nvPr/>
        </p:nvSpPr>
        <p:spPr bwMode="auto">
          <a:xfrm>
            <a:off x="2133600" y="4405313"/>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u="sng">
                <a:solidFill>
                  <a:schemeClr val="tx2"/>
                </a:solidFill>
                <a:latin typeface="Tahoma" panose="020B0604030504040204" pitchFamily="34" charset="0"/>
                <a:cs typeface="Courier New" panose="02070309020205020404" pitchFamily="49" charset="0"/>
              </a:rPr>
              <a:t>Cú pháp</a:t>
            </a:r>
          </a:p>
        </p:txBody>
      </p:sp>
      <p:sp>
        <p:nvSpPr>
          <p:cNvPr id="727048" name="Text Box 8"/>
          <p:cNvSpPr txBox="1">
            <a:spLocks noChangeArrowheads="1"/>
          </p:cNvSpPr>
          <p:nvPr/>
        </p:nvSpPr>
        <p:spPr bwMode="auto">
          <a:xfrm>
            <a:off x="4191000" y="4419600"/>
            <a:ext cx="3754438"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50000"/>
              </a:spcBef>
              <a:buClrTx/>
              <a:buSzTx/>
              <a:buFontTx/>
              <a:buNone/>
            </a:pPr>
            <a:r>
              <a:rPr lang="en-GB" altLang="en-US" b="0">
                <a:solidFill>
                  <a:srgbClr val="C60000"/>
                </a:solidFill>
                <a:latin typeface="Times New Roman" panose="02020603050405020304" pitchFamily="18" charset="0"/>
                <a:cs typeface="Courier New" panose="02070309020205020404" pitchFamily="49" charset="0"/>
              </a:rPr>
              <a:t>sp_helpindex &lt;table_name&gt;</a:t>
            </a:r>
            <a:r>
              <a:rPr lang="en-US" altLang="en-US" b="0">
                <a:solidFill>
                  <a:srgbClr val="C60000"/>
                </a:solidFill>
                <a:latin typeface="Times New Roman" panose="02020603050405020304" pitchFamily="18" charset="0"/>
                <a:cs typeface="Times New Roman" panose="02020603050405020304" pitchFamily="18" charset="0"/>
              </a:rPr>
              <a:t> </a:t>
            </a:r>
          </a:p>
        </p:txBody>
      </p:sp>
      <p:sp>
        <p:nvSpPr>
          <p:cNvPr id="727049" name="Text Box 9"/>
          <p:cNvSpPr txBox="1">
            <a:spLocks noChangeArrowheads="1"/>
          </p:cNvSpPr>
          <p:nvPr/>
        </p:nvSpPr>
        <p:spPr bwMode="auto">
          <a:xfrm>
            <a:off x="2209800" y="5334000"/>
            <a:ext cx="149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ahoma" panose="020B0604030504040204" pitchFamily="34" charset="0"/>
                <a:cs typeface="Courier New" panose="02070309020205020404" pitchFamily="49" charset="0"/>
              </a:rPr>
              <a:t>Example</a:t>
            </a:r>
            <a:endParaRPr lang="en-US" altLang="en-US" b="0">
              <a:solidFill>
                <a:schemeClr val="tx2"/>
              </a:solidFill>
              <a:latin typeface="Georgia" panose="02040502050405020303" pitchFamily="18" charset="0"/>
            </a:endParaRPr>
          </a:p>
        </p:txBody>
      </p:sp>
      <p:sp>
        <p:nvSpPr>
          <p:cNvPr id="727050" name="Rectangle 10"/>
          <p:cNvSpPr>
            <a:spLocks noChangeArrowheads="1"/>
          </p:cNvSpPr>
          <p:nvPr/>
        </p:nvSpPr>
        <p:spPr bwMode="auto">
          <a:xfrm>
            <a:off x="4114800" y="5791200"/>
            <a:ext cx="37338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GB" altLang="en-US" b="0">
                <a:solidFill>
                  <a:srgbClr val="006699"/>
                </a:solidFill>
                <a:latin typeface="Times New Roman" panose="02020603050405020304" pitchFamily="18" charset="0"/>
                <a:cs typeface="Courier New" panose="02070309020205020404" pitchFamily="49" charset="0"/>
              </a:rPr>
              <a:t>sp_helpindex Passenger</a:t>
            </a:r>
            <a:r>
              <a:rPr lang="en-US" altLang="en-US" b="0">
                <a:solidFill>
                  <a:srgbClr val="006699"/>
                </a:solidFill>
                <a:latin typeface="Times New Roman" panose="02020603050405020304" pitchFamily="18" charset="0"/>
                <a:cs typeface="Times New Roman" panose="02020603050405020304" pitchFamily="18" charset="0"/>
              </a:rPr>
              <a:t> </a:t>
            </a:r>
          </a:p>
        </p:txBody>
      </p:sp>
      <p:sp>
        <p:nvSpPr>
          <p:cNvPr id="122891" name="Text Box 11"/>
          <p:cNvSpPr txBox="1">
            <a:spLocks noChangeArrowheads="1"/>
          </p:cNvSpPr>
          <p:nvPr/>
        </p:nvSpPr>
        <p:spPr bwMode="auto">
          <a:xfrm>
            <a:off x="365125" y="3775075"/>
            <a:ext cx="1739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Xóa chỉ mục</a:t>
            </a:r>
          </a:p>
        </p:txBody>
      </p:sp>
      <p:sp>
        <p:nvSpPr>
          <p:cNvPr id="122892" name="Text Box 12"/>
          <p:cNvSpPr txBox="1">
            <a:spLocks noChangeArrowheads="1"/>
          </p:cNvSpPr>
          <p:nvPr/>
        </p:nvSpPr>
        <p:spPr bwMode="auto">
          <a:xfrm>
            <a:off x="381000" y="1905000"/>
            <a:ext cx="1824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solidFill>
                  <a:srgbClr val="800000"/>
                </a:solidFill>
                <a:latin typeface="Times New Roman" panose="02020603050405020304" pitchFamily="18" charset="0"/>
              </a:rPr>
              <a:t>Xem chỉ mục</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43"/>
                                        </p:tgtEl>
                                        <p:attrNameLst>
                                          <p:attrName>style.visibility</p:attrName>
                                        </p:attrNameLst>
                                      </p:cBhvr>
                                      <p:to>
                                        <p:strVal val="visible"/>
                                      </p:to>
                                    </p:set>
                                    <p:anim calcmode="lin" valueType="num">
                                      <p:cBhvr additive="base">
                                        <p:cTn id="7" dur="500" fill="hold"/>
                                        <p:tgtEl>
                                          <p:spTgt spid="727043"/>
                                        </p:tgtEl>
                                        <p:attrNameLst>
                                          <p:attrName>ppt_x</p:attrName>
                                        </p:attrNameLst>
                                      </p:cBhvr>
                                      <p:tavLst>
                                        <p:tav tm="0">
                                          <p:val>
                                            <p:strVal val="0-#ppt_w/2"/>
                                          </p:val>
                                        </p:tav>
                                        <p:tav tm="100000">
                                          <p:val>
                                            <p:strVal val="#ppt_x"/>
                                          </p:val>
                                        </p:tav>
                                      </p:tavLst>
                                    </p:anim>
                                    <p:anim calcmode="lin" valueType="num">
                                      <p:cBhvr additive="base">
                                        <p:cTn id="8" dur="500" fill="hold"/>
                                        <p:tgtEl>
                                          <p:spTgt spid="72704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727044"/>
                                        </p:tgtEl>
                                        <p:attrNameLst>
                                          <p:attrName>style.visibility</p:attrName>
                                        </p:attrNameLst>
                                      </p:cBhvr>
                                      <p:to>
                                        <p:strVal val="visible"/>
                                      </p:to>
                                    </p:set>
                                    <p:animEffect transition="in" filter="dissolve">
                                      <p:cBhvr>
                                        <p:cTn id="13" dur="500"/>
                                        <p:tgtEl>
                                          <p:spTgt spid="72704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727045"/>
                                        </p:tgtEl>
                                        <p:attrNameLst>
                                          <p:attrName>style.visibility</p:attrName>
                                        </p:attrNameLst>
                                      </p:cBhvr>
                                      <p:to>
                                        <p:strVal val="visible"/>
                                      </p:to>
                                    </p:set>
                                    <p:anim calcmode="lin" valueType="num">
                                      <p:cBhvr additive="base">
                                        <p:cTn id="18" dur="500" fill="hold"/>
                                        <p:tgtEl>
                                          <p:spTgt spid="727045"/>
                                        </p:tgtEl>
                                        <p:attrNameLst>
                                          <p:attrName>ppt_x</p:attrName>
                                        </p:attrNameLst>
                                      </p:cBhvr>
                                      <p:tavLst>
                                        <p:tav tm="0">
                                          <p:val>
                                            <p:strVal val="0-#ppt_w/2"/>
                                          </p:val>
                                        </p:tav>
                                        <p:tav tm="100000">
                                          <p:val>
                                            <p:strVal val="#ppt_x"/>
                                          </p:val>
                                        </p:tav>
                                      </p:tavLst>
                                    </p:anim>
                                    <p:anim calcmode="lin" valueType="num">
                                      <p:cBhvr additive="base">
                                        <p:cTn id="19" dur="500" fill="hold"/>
                                        <p:tgtEl>
                                          <p:spTgt spid="7270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727046"/>
                                        </p:tgtEl>
                                        <p:attrNameLst>
                                          <p:attrName>style.visibility</p:attrName>
                                        </p:attrNameLst>
                                      </p:cBhvr>
                                      <p:to>
                                        <p:strVal val="visible"/>
                                      </p:to>
                                    </p:set>
                                    <p:animEffect transition="in" filter="dissolve">
                                      <p:cBhvr>
                                        <p:cTn id="24" dur="500"/>
                                        <p:tgtEl>
                                          <p:spTgt spid="72704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27047"/>
                                        </p:tgtEl>
                                        <p:attrNameLst>
                                          <p:attrName>style.visibility</p:attrName>
                                        </p:attrNameLst>
                                      </p:cBhvr>
                                      <p:to>
                                        <p:strVal val="visible"/>
                                      </p:to>
                                    </p:set>
                                    <p:anim calcmode="lin" valueType="num">
                                      <p:cBhvr additive="base">
                                        <p:cTn id="29" dur="500" fill="hold"/>
                                        <p:tgtEl>
                                          <p:spTgt spid="727047"/>
                                        </p:tgtEl>
                                        <p:attrNameLst>
                                          <p:attrName>ppt_x</p:attrName>
                                        </p:attrNameLst>
                                      </p:cBhvr>
                                      <p:tavLst>
                                        <p:tav tm="0">
                                          <p:val>
                                            <p:strVal val="0-#ppt_w/2"/>
                                          </p:val>
                                        </p:tav>
                                        <p:tav tm="100000">
                                          <p:val>
                                            <p:strVal val="#ppt_x"/>
                                          </p:val>
                                        </p:tav>
                                      </p:tavLst>
                                    </p:anim>
                                    <p:anim calcmode="lin" valueType="num">
                                      <p:cBhvr additive="base">
                                        <p:cTn id="30" dur="500" fill="hold"/>
                                        <p:tgtEl>
                                          <p:spTgt spid="727047"/>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7048"/>
                                        </p:tgtEl>
                                        <p:attrNameLst>
                                          <p:attrName>style.visibility</p:attrName>
                                        </p:attrNameLst>
                                      </p:cBhvr>
                                      <p:to>
                                        <p:strVal val="visible"/>
                                      </p:to>
                                    </p:set>
                                    <p:animEffect transition="in" filter="dissolve">
                                      <p:cBhvr>
                                        <p:cTn id="35" dur="500"/>
                                        <p:tgtEl>
                                          <p:spTgt spid="727048"/>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727049"/>
                                        </p:tgtEl>
                                        <p:attrNameLst>
                                          <p:attrName>style.visibility</p:attrName>
                                        </p:attrNameLst>
                                      </p:cBhvr>
                                      <p:to>
                                        <p:strVal val="visible"/>
                                      </p:to>
                                    </p:set>
                                    <p:anim calcmode="lin" valueType="num">
                                      <p:cBhvr additive="base">
                                        <p:cTn id="40" dur="500" fill="hold"/>
                                        <p:tgtEl>
                                          <p:spTgt spid="727049"/>
                                        </p:tgtEl>
                                        <p:attrNameLst>
                                          <p:attrName>ppt_x</p:attrName>
                                        </p:attrNameLst>
                                      </p:cBhvr>
                                      <p:tavLst>
                                        <p:tav tm="0">
                                          <p:val>
                                            <p:strVal val="0-#ppt_w/2"/>
                                          </p:val>
                                        </p:tav>
                                        <p:tav tm="100000">
                                          <p:val>
                                            <p:strVal val="#ppt_x"/>
                                          </p:val>
                                        </p:tav>
                                      </p:tavLst>
                                    </p:anim>
                                    <p:anim calcmode="lin" valueType="num">
                                      <p:cBhvr additive="base">
                                        <p:cTn id="41" dur="500" fill="hold"/>
                                        <p:tgtEl>
                                          <p:spTgt spid="727049"/>
                                        </p:tgtEl>
                                        <p:attrNameLst>
                                          <p:attrName>ppt_y</p:attrName>
                                        </p:attrNameLst>
                                      </p:cBhvr>
                                      <p:tavLst>
                                        <p:tav tm="0">
                                          <p:val>
                                            <p:strVal val="#ppt_y"/>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27050"/>
                                        </p:tgtEl>
                                        <p:attrNameLst>
                                          <p:attrName>style.visibility</p:attrName>
                                        </p:attrNameLst>
                                      </p:cBhvr>
                                      <p:to>
                                        <p:strVal val="visible"/>
                                      </p:to>
                                    </p:set>
                                    <p:animEffect transition="in" filter="dissolve">
                                      <p:cBhvr>
                                        <p:cTn id="46" dur="5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3" grpId="0" autoUpdateAnimBg="0"/>
      <p:bldP spid="727044" grpId="0" animBg="1" autoUpdateAnimBg="0"/>
      <p:bldP spid="727045" grpId="0" autoUpdateAnimBg="0"/>
      <p:bldP spid="727046" grpId="0" animBg="1" autoUpdateAnimBg="0"/>
      <p:bldP spid="727047" grpId="0" autoUpdateAnimBg="0"/>
      <p:bldP spid="727048" grpId="0" animBg="1" autoUpdateAnimBg="0"/>
      <p:bldP spid="727049" grpId="0" autoUpdateAnimBg="0"/>
      <p:bldP spid="727050" grpId="0" animBg="1"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590800" y="1828800"/>
            <a:ext cx="3733800" cy="4267200"/>
            <a:chOff x="1776" y="624"/>
            <a:chExt cx="2352" cy="2688"/>
          </a:xfrm>
        </p:grpSpPr>
        <p:sp>
          <p:nvSpPr>
            <p:cNvPr id="123907" name="AutoShape 3"/>
            <p:cNvSpPr>
              <a:spLocks noChangeAspect="1" noChangeArrowheads="1" noTextEdit="1"/>
            </p:cNvSpPr>
            <p:nvPr/>
          </p:nvSpPr>
          <p:spPr bwMode="auto">
            <a:xfrm>
              <a:off x="1776" y="624"/>
              <a:ext cx="2352" cy="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23908" name="Freeform 4"/>
            <p:cNvSpPr>
              <a:spLocks/>
            </p:cNvSpPr>
            <p:nvPr/>
          </p:nvSpPr>
          <p:spPr bwMode="auto">
            <a:xfrm>
              <a:off x="1776" y="892"/>
              <a:ext cx="2352" cy="1883"/>
            </a:xfrm>
            <a:custGeom>
              <a:avLst/>
              <a:gdLst>
                <a:gd name="T0" fmla="*/ 0 w 2352"/>
                <a:gd name="T1" fmla="*/ 0 h 1883"/>
                <a:gd name="T2" fmla="*/ 420 w 2352"/>
                <a:gd name="T3" fmla="*/ 1883 h 1883"/>
                <a:gd name="T4" fmla="*/ 2076 w 2352"/>
                <a:gd name="T5" fmla="*/ 1566 h 1883"/>
                <a:gd name="T6" fmla="*/ 2352 w 2352"/>
                <a:gd name="T7" fmla="*/ 19 h 1883"/>
                <a:gd name="T8" fmla="*/ 0 w 2352"/>
                <a:gd name="T9" fmla="*/ 0 h 1883"/>
                <a:gd name="T10" fmla="*/ 0 60000 65536"/>
                <a:gd name="T11" fmla="*/ 0 60000 65536"/>
                <a:gd name="T12" fmla="*/ 0 60000 65536"/>
                <a:gd name="T13" fmla="*/ 0 60000 65536"/>
                <a:gd name="T14" fmla="*/ 0 60000 65536"/>
                <a:gd name="T15" fmla="*/ 0 w 2352"/>
                <a:gd name="T16" fmla="*/ 0 h 1883"/>
                <a:gd name="T17" fmla="*/ 2352 w 2352"/>
                <a:gd name="T18" fmla="*/ 1883 h 1883"/>
              </a:gdLst>
              <a:ahLst/>
              <a:cxnLst>
                <a:cxn ang="T10">
                  <a:pos x="T0" y="T1"/>
                </a:cxn>
                <a:cxn ang="T11">
                  <a:pos x="T2" y="T3"/>
                </a:cxn>
                <a:cxn ang="T12">
                  <a:pos x="T4" y="T5"/>
                </a:cxn>
                <a:cxn ang="T13">
                  <a:pos x="T6" y="T7"/>
                </a:cxn>
                <a:cxn ang="T14">
                  <a:pos x="T8" y="T9"/>
                </a:cxn>
              </a:cxnLst>
              <a:rect l="T15" t="T16" r="T17" b="T18"/>
              <a:pathLst>
                <a:path w="2352" h="1883">
                  <a:moveTo>
                    <a:pt x="0" y="0"/>
                  </a:moveTo>
                  <a:lnTo>
                    <a:pt x="420" y="1883"/>
                  </a:lnTo>
                  <a:lnTo>
                    <a:pt x="2076" y="1566"/>
                  </a:lnTo>
                  <a:lnTo>
                    <a:pt x="2352" y="19"/>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09" name="Freeform 5"/>
            <p:cNvSpPr>
              <a:spLocks/>
            </p:cNvSpPr>
            <p:nvPr/>
          </p:nvSpPr>
          <p:spPr bwMode="auto">
            <a:xfrm>
              <a:off x="2055" y="624"/>
              <a:ext cx="1810" cy="2678"/>
            </a:xfrm>
            <a:custGeom>
              <a:avLst/>
              <a:gdLst>
                <a:gd name="T0" fmla="*/ 1169 w 1810"/>
                <a:gd name="T1" fmla="*/ 1321 h 2678"/>
                <a:gd name="T2" fmla="*/ 1274 w 1810"/>
                <a:gd name="T3" fmla="*/ 1258 h 2678"/>
                <a:gd name="T4" fmla="*/ 1416 w 1810"/>
                <a:gd name="T5" fmla="*/ 1183 h 2678"/>
                <a:gd name="T6" fmla="*/ 1561 w 1810"/>
                <a:gd name="T7" fmla="*/ 1081 h 2678"/>
                <a:gd name="T8" fmla="*/ 1681 w 1810"/>
                <a:gd name="T9" fmla="*/ 932 h 2678"/>
                <a:gd name="T10" fmla="*/ 1742 w 1810"/>
                <a:gd name="T11" fmla="*/ 721 h 2678"/>
                <a:gd name="T12" fmla="*/ 1731 w 1810"/>
                <a:gd name="T13" fmla="*/ 529 h 2678"/>
                <a:gd name="T14" fmla="*/ 1739 w 1810"/>
                <a:gd name="T15" fmla="*/ 474 h 2678"/>
                <a:gd name="T16" fmla="*/ 1805 w 1810"/>
                <a:gd name="T17" fmla="*/ 354 h 2678"/>
                <a:gd name="T18" fmla="*/ 1773 w 1810"/>
                <a:gd name="T19" fmla="*/ 188 h 2678"/>
                <a:gd name="T20" fmla="*/ 1689 w 1810"/>
                <a:gd name="T21" fmla="*/ 112 h 2678"/>
                <a:gd name="T22" fmla="*/ 1600 w 1810"/>
                <a:gd name="T23" fmla="*/ 86 h 2678"/>
                <a:gd name="T24" fmla="*/ 1516 w 1810"/>
                <a:gd name="T25" fmla="*/ 94 h 2678"/>
                <a:gd name="T26" fmla="*/ 1448 w 1810"/>
                <a:gd name="T27" fmla="*/ 125 h 2678"/>
                <a:gd name="T28" fmla="*/ 1342 w 1810"/>
                <a:gd name="T29" fmla="*/ 91 h 2678"/>
                <a:gd name="T30" fmla="*/ 1208 w 1810"/>
                <a:gd name="T31" fmla="*/ 44 h 2678"/>
                <a:gd name="T32" fmla="*/ 1059 w 1810"/>
                <a:gd name="T33" fmla="*/ 13 h 2678"/>
                <a:gd name="T34" fmla="*/ 898 w 1810"/>
                <a:gd name="T35" fmla="*/ 0 h 2678"/>
                <a:gd name="T36" fmla="*/ 570 w 1810"/>
                <a:gd name="T37" fmla="*/ 31 h 2678"/>
                <a:gd name="T38" fmla="*/ 275 w 1810"/>
                <a:gd name="T39" fmla="*/ 156 h 2678"/>
                <a:gd name="T40" fmla="*/ 86 w 1810"/>
                <a:gd name="T41" fmla="*/ 336 h 2678"/>
                <a:gd name="T42" fmla="*/ 2 w 1810"/>
                <a:gd name="T43" fmla="*/ 529 h 2678"/>
                <a:gd name="T44" fmla="*/ 13 w 1810"/>
                <a:gd name="T45" fmla="*/ 667 h 2678"/>
                <a:gd name="T46" fmla="*/ 65 w 1810"/>
                <a:gd name="T47" fmla="*/ 771 h 2678"/>
                <a:gd name="T48" fmla="*/ 165 w 1810"/>
                <a:gd name="T49" fmla="*/ 847 h 2678"/>
                <a:gd name="T50" fmla="*/ 304 w 1810"/>
                <a:gd name="T51" fmla="*/ 883 h 2678"/>
                <a:gd name="T52" fmla="*/ 480 w 1810"/>
                <a:gd name="T53" fmla="*/ 865 h 2678"/>
                <a:gd name="T54" fmla="*/ 622 w 1810"/>
                <a:gd name="T55" fmla="*/ 745 h 2678"/>
                <a:gd name="T56" fmla="*/ 720 w 1810"/>
                <a:gd name="T57" fmla="*/ 628 h 2678"/>
                <a:gd name="T58" fmla="*/ 825 w 1810"/>
                <a:gd name="T59" fmla="*/ 586 h 2678"/>
                <a:gd name="T60" fmla="*/ 904 w 1810"/>
                <a:gd name="T61" fmla="*/ 589 h 2678"/>
                <a:gd name="T62" fmla="*/ 951 w 1810"/>
                <a:gd name="T63" fmla="*/ 607 h 2678"/>
                <a:gd name="T64" fmla="*/ 972 w 1810"/>
                <a:gd name="T65" fmla="*/ 641 h 2678"/>
                <a:gd name="T66" fmla="*/ 964 w 1810"/>
                <a:gd name="T67" fmla="*/ 724 h 2678"/>
                <a:gd name="T68" fmla="*/ 851 w 1810"/>
                <a:gd name="T69" fmla="*/ 810 h 2678"/>
                <a:gd name="T70" fmla="*/ 636 w 1810"/>
                <a:gd name="T71" fmla="*/ 940 h 2678"/>
                <a:gd name="T72" fmla="*/ 488 w 1810"/>
                <a:gd name="T73" fmla="*/ 1172 h 2678"/>
                <a:gd name="T74" fmla="*/ 494 w 1810"/>
                <a:gd name="T75" fmla="*/ 1349 h 2678"/>
                <a:gd name="T76" fmla="*/ 544 w 1810"/>
                <a:gd name="T77" fmla="*/ 1456 h 2678"/>
                <a:gd name="T78" fmla="*/ 591 w 1810"/>
                <a:gd name="T79" fmla="*/ 1500 h 2678"/>
                <a:gd name="T80" fmla="*/ 636 w 1810"/>
                <a:gd name="T81" fmla="*/ 1526 h 2678"/>
                <a:gd name="T82" fmla="*/ 520 w 1810"/>
                <a:gd name="T83" fmla="*/ 1633 h 2678"/>
                <a:gd name="T84" fmla="*/ 431 w 1810"/>
                <a:gd name="T85" fmla="*/ 1831 h 2678"/>
                <a:gd name="T86" fmla="*/ 452 w 1810"/>
                <a:gd name="T87" fmla="*/ 2026 h 2678"/>
                <a:gd name="T88" fmla="*/ 620 w 1810"/>
                <a:gd name="T89" fmla="*/ 2678 h 2678"/>
                <a:gd name="T90" fmla="*/ 675 w 1810"/>
                <a:gd name="T91" fmla="*/ 2662 h 2678"/>
                <a:gd name="T92" fmla="*/ 704 w 1810"/>
                <a:gd name="T93" fmla="*/ 2594 h 2678"/>
                <a:gd name="T94" fmla="*/ 402 w 1810"/>
                <a:gd name="T95" fmla="*/ 2456 h 2678"/>
                <a:gd name="T96" fmla="*/ 659 w 1810"/>
                <a:gd name="T97" fmla="*/ 2250 h 2678"/>
                <a:gd name="T98" fmla="*/ 793 w 1810"/>
                <a:gd name="T99" fmla="*/ 2284 h 2678"/>
                <a:gd name="T100" fmla="*/ 925 w 1810"/>
                <a:gd name="T101" fmla="*/ 2274 h 2678"/>
                <a:gd name="T102" fmla="*/ 1045 w 1810"/>
                <a:gd name="T103" fmla="*/ 2222 h 2678"/>
                <a:gd name="T104" fmla="*/ 1639 w 1810"/>
                <a:gd name="T105" fmla="*/ 2469 h 2678"/>
                <a:gd name="T106" fmla="*/ 1674 w 1810"/>
                <a:gd name="T107" fmla="*/ 2368 h 2678"/>
                <a:gd name="T108" fmla="*/ 1626 w 1810"/>
                <a:gd name="T109" fmla="*/ 2329 h 2678"/>
                <a:gd name="T110" fmla="*/ 1568 w 1810"/>
                <a:gd name="T111" fmla="*/ 2334 h 2678"/>
                <a:gd name="T112" fmla="*/ 1219 w 1810"/>
                <a:gd name="T113" fmla="*/ 1980 h 2678"/>
                <a:gd name="T114" fmla="*/ 1222 w 1810"/>
                <a:gd name="T115" fmla="*/ 1810 h 2678"/>
                <a:gd name="T116" fmla="*/ 1161 w 1810"/>
                <a:gd name="T117" fmla="*/ 1667 h 2678"/>
                <a:gd name="T118" fmla="*/ 1082 w 1810"/>
                <a:gd name="T119" fmla="*/ 1581 h 2678"/>
                <a:gd name="T120" fmla="*/ 1019 w 1810"/>
                <a:gd name="T121" fmla="*/ 1539 h 2678"/>
                <a:gd name="T122" fmla="*/ 1027 w 1810"/>
                <a:gd name="T123" fmla="*/ 1498 h 2678"/>
                <a:gd name="T124" fmla="*/ 1095 w 1810"/>
                <a:gd name="T125" fmla="*/ 1422 h 267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10"/>
                <a:gd name="T190" fmla="*/ 0 h 2678"/>
                <a:gd name="T191" fmla="*/ 1810 w 1810"/>
                <a:gd name="T192" fmla="*/ 2678 h 267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10" h="2678">
                  <a:moveTo>
                    <a:pt x="1124" y="1370"/>
                  </a:moveTo>
                  <a:lnTo>
                    <a:pt x="1135" y="1354"/>
                  </a:lnTo>
                  <a:lnTo>
                    <a:pt x="1151" y="1336"/>
                  </a:lnTo>
                  <a:lnTo>
                    <a:pt x="1169" y="1321"/>
                  </a:lnTo>
                  <a:lnTo>
                    <a:pt x="1193" y="1305"/>
                  </a:lnTo>
                  <a:lnTo>
                    <a:pt x="1219" y="1289"/>
                  </a:lnTo>
                  <a:lnTo>
                    <a:pt x="1245" y="1274"/>
                  </a:lnTo>
                  <a:lnTo>
                    <a:pt x="1274" y="1258"/>
                  </a:lnTo>
                  <a:lnTo>
                    <a:pt x="1306" y="1242"/>
                  </a:lnTo>
                  <a:lnTo>
                    <a:pt x="1342" y="1224"/>
                  </a:lnTo>
                  <a:lnTo>
                    <a:pt x="1379" y="1203"/>
                  </a:lnTo>
                  <a:lnTo>
                    <a:pt x="1416" y="1183"/>
                  </a:lnTo>
                  <a:lnTo>
                    <a:pt x="1453" y="1162"/>
                  </a:lnTo>
                  <a:lnTo>
                    <a:pt x="1490" y="1136"/>
                  </a:lnTo>
                  <a:lnTo>
                    <a:pt x="1526" y="1110"/>
                  </a:lnTo>
                  <a:lnTo>
                    <a:pt x="1561" y="1081"/>
                  </a:lnTo>
                  <a:lnTo>
                    <a:pt x="1595" y="1047"/>
                  </a:lnTo>
                  <a:lnTo>
                    <a:pt x="1626" y="1013"/>
                  </a:lnTo>
                  <a:lnTo>
                    <a:pt x="1655" y="974"/>
                  </a:lnTo>
                  <a:lnTo>
                    <a:pt x="1681" y="932"/>
                  </a:lnTo>
                  <a:lnTo>
                    <a:pt x="1702" y="886"/>
                  </a:lnTo>
                  <a:lnTo>
                    <a:pt x="1721" y="836"/>
                  </a:lnTo>
                  <a:lnTo>
                    <a:pt x="1734" y="781"/>
                  </a:lnTo>
                  <a:lnTo>
                    <a:pt x="1742" y="721"/>
                  </a:lnTo>
                  <a:lnTo>
                    <a:pt x="1745" y="656"/>
                  </a:lnTo>
                  <a:lnTo>
                    <a:pt x="1742" y="615"/>
                  </a:lnTo>
                  <a:lnTo>
                    <a:pt x="1739" y="570"/>
                  </a:lnTo>
                  <a:lnTo>
                    <a:pt x="1731" y="529"/>
                  </a:lnTo>
                  <a:lnTo>
                    <a:pt x="1721" y="490"/>
                  </a:lnTo>
                  <a:lnTo>
                    <a:pt x="1726" y="484"/>
                  </a:lnTo>
                  <a:lnTo>
                    <a:pt x="1734" y="479"/>
                  </a:lnTo>
                  <a:lnTo>
                    <a:pt x="1739" y="474"/>
                  </a:lnTo>
                  <a:lnTo>
                    <a:pt x="1745" y="469"/>
                  </a:lnTo>
                  <a:lnTo>
                    <a:pt x="1773" y="435"/>
                  </a:lnTo>
                  <a:lnTo>
                    <a:pt x="1794" y="396"/>
                  </a:lnTo>
                  <a:lnTo>
                    <a:pt x="1805" y="354"/>
                  </a:lnTo>
                  <a:lnTo>
                    <a:pt x="1810" y="310"/>
                  </a:lnTo>
                  <a:lnTo>
                    <a:pt x="1805" y="268"/>
                  </a:lnTo>
                  <a:lnTo>
                    <a:pt x="1794" y="227"/>
                  </a:lnTo>
                  <a:lnTo>
                    <a:pt x="1773" y="188"/>
                  </a:lnTo>
                  <a:lnTo>
                    <a:pt x="1745" y="154"/>
                  </a:lnTo>
                  <a:lnTo>
                    <a:pt x="1726" y="138"/>
                  </a:lnTo>
                  <a:lnTo>
                    <a:pt x="1708" y="125"/>
                  </a:lnTo>
                  <a:lnTo>
                    <a:pt x="1689" y="112"/>
                  </a:lnTo>
                  <a:lnTo>
                    <a:pt x="1668" y="104"/>
                  </a:lnTo>
                  <a:lnTo>
                    <a:pt x="1647" y="96"/>
                  </a:lnTo>
                  <a:lnTo>
                    <a:pt x="1624" y="91"/>
                  </a:lnTo>
                  <a:lnTo>
                    <a:pt x="1600" y="86"/>
                  </a:lnTo>
                  <a:lnTo>
                    <a:pt x="1576" y="86"/>
                  </a:lnTo>
                  <a:lnTo>
                    <a:pt x="1555" y="86"/>
                  </a:lnTo>
                  <a:lnTo>
                    <a:pt x="1537" y="89"/>
                  </a:lnTo>
                  <a:lnTo>
                    <a:pt x="1516" y="94"/>
                  </a:lnTo>
                  <a:lnTo>
                    <a:pt x="1497" y="99"/>
                  </a:lnTo>
                  <a:lnTo>
                    <a:pt x="1479" y="107"/>
                  </a:lnTo>
                  <a:lnTo>
                    <a:pt x="1463" y="115"/>
                  </a:lnTo>
                  <a:lnTo>
                    <a:pt x="1448" y="125"/>
                  </a:lnTo>
                  <a:lnTo>
                    <a:pt x="1432" y="135"/>
                  </a:lnTo>
                  <a:lnTo>
                    <a:pt x="1403" y="120"/>
                  </a:lnTo>
                  <a:lnTo>
                    <a:pt x="1371" y="104"/>
                  </a:lnTo>
                  <a:lnTo>
                    <a:pt x="1342" y="91"/>
                  </a:lnTo>
                  <a:lnTo>
                    <a:pt x="1308" y="78"/>
                  </a:lnTo>
                  <a:lnTo>
                    <a:pt x="1277" y="65"/>
                  </a:lnTo>
                  <a:lnTo>
                    <a:pt x="1243" y="55"/>
                  </a:lnTo>
                  <a:lnTo>
                    <a:pt x="1208" y="44"/>
                  </a:lnTo>
                  <a:lnTo>
                    <a:pt x="1172" y="34"/>
                  </a:lnTo>
                  <a:lnTo>
                    <a:pt x="1135" y="26"/>
                  </a:lnTo>
                  <a:lnTo>
                    <a:pt x="1098" y="18"/>
                  </a:lnTo>
                  <a:lnTo>
                    <a:pt x="1059" y="13"/>
                  </a:lnTo>
                  <a:lnTo>
                    <a:pt x="1019" y="8"/>
                  </a:lnTo>
                  <a:lnTo>
                    <a:pt x="980" y="5"/>
                  </a:lnTo>
                  <a:lnTo>
                    <a:pt x="940" y="3"/>
                  </a:lnTo>
                  <a:lnTo>
                    <a:pt x="898" y="0"/>
                  </a:lnTo>
                  <a:lnTo>
                    <a:pt x="856" y="0"/>
                  </a:lnTo>
                  <a:lnTo>
                    <a:pt x="754" y="3"/>
                  </a:lnTo>
                  <a:lnTo>
                    <a:pt x="659" y="16"/>
                  </a:lnTo>
                  <a:lnTo>
                    <a:pt x="570" y="31"/>
                  </a:lnTo>
                  <a:lnTo>
                    <a:pt x="486" y="55"/>
                  </a:lnTo>
                  <a:lnTo>
                    <a:pt x="410" y="86"/>
                  </a:lnTo>
                  <a:lnTo>
                    <a:pt x="339" y="117"/>
                  </a:lnTo>
                  <a:lnTo>
                    <a:pt x="275" y="156"/>
                  </a:lnTo>
                  <a:lnTo>
                    <a:pt x="218" y="198"/>
                  </a:lnTo>
                  <a:lnTo>
                    <a:pt x="168" y="240"/>
                  </a:lnTo>
                  <a:lnTo>
                    <a:pt x="123" y="287"/>
                  </a:lnTo>
                  <a:lnTo>
                    <a:pt x="86" y="336"/>
                  </a:lnTo>
                  <a:lnTo>
                    <a:pt x="55" y="383"/>
                  </a:lnTo>
                  <a:lnTo>
                    <a:pt x="31" y="432"/>
                  </a:lnTo>
                  <a:lnTo>
                    <a:pt x="13" y="482"/>
                  </a:lnTo>
                  <a:lnTo>
                    <a:pt x="2" y="529"/>
                  </a:lnTo>
                  <a:lnTo>
                    <a:pt x="0" y="576"/>
                  </a:lnTo>
                  <a:lnTo>
                    <a:pt x="2" y="607"/>
                  </a:lnTo>
                  <a:lnTo>
                    <a:pt x="5" y="638"/>
                  </a:lnTo>
                  <a:lnTo>
                    <a:pt x="13" y="667"/>
                  </a:lnTo>
                  <a:lnTo>
                    <a:pt x="21" y="695"/>
                  </a:lnTo>
                  <a:lnTo>
                    <a:pt x="34" y="721"/>
                  </a:lnTo>
                  <a:lnTo>
                    <a:pt x="47" y="748"/>
                  </a:lnTo>
                  <a:lnTo>
                    <a:pt x="65" y="771"/>
                  </a:lnTo>
                  <a:lnTo>
                    <a:pt x="84" y="792"/>
                  </a:lnTo>
                  <a:lnTo>
                    <a:pt x="107" y="813"/>
                  </a:lnTo>
                  <a:lnTo>
                    <a:pt x="134" y="831"/>
                  </a:lnTo>
                  <a:lnTo>
                    <a:pt x="165" y="847"/>
                  </a:lnTo>
                  <a:lnTo>
                    <a:pt x="197" y="862"/>
                  </a:lnTo>
                  <a:lnTo>
                    <a:pt x="231" y="873"/>
                  </a:lnTo>
                  <a:lnTo>
                    <a:pt x="265" y="880"/>
                  </a:lnTo>
                  <a:lnTo>
                    <a:pt x="304" y="883"/>
                  </a:lnTo>
                  <a:lnTo>
                    <a:pt x="344" y="886"/>
                  </a:lnTo>
                  <a:lnTo>
                    <a:pt x="394" y="883"/>
                  </a:lnTo>
                  <a:lnTo>
                    <a:pt x="441" y="875"/>
                  </a:lnTo>
                  <a:lnTo>
                    <a:pt x="480" y="865"/>
                  </a:lnTo>
                  <a:lnTo>
                    <a:pt x="517" y="844"/>
                  </a:lnTo>
                  <a:lnTo>
                    <a:pt x="554" y="820"/>
                  </a:lnTo>
                  <a:lnTo>
                    <a:pt x="588" y="787"/>
                  </a:lnTo>
                  <a:lnTo>
                    <a:pt x="622" y="745"/>
                  </a:lnTo>
                  <a:lnTo>
                    <a:pt x="657" y="695"/>
                  </a:lnTo>
                  <a:lnTo>
                    <a:pt x="678" y="669"/>
                  </a:lnTo>
                  <a:lnTo>
                    <a:pt x="699" y="646"/>
                  </a:lnTo>
                  <a:lnTo>
                    <a:pt x="720" y="628"/>
                  </a:lnTo>
                  <a:lnTo>
                    <a:pt x="743" y="612"/>
                  </a:lnTo>
                  <a:lnTo>
                    <a:pt x="770" y="599"/>
                  </a:lnTo>
                  <a:lnTo>
                    <a:pt x="796" y="591"/>
                  </a:lnTo>
                  <a:lnTo>
                    <a:pt x="825" y="586"/>
                  </a:lnTo>
                  <a:lnTo>
                    <a:pt x="854" y="583"/>
                  </a:lnTo>
                  <a:lnTo>
                    <a:pt x="872" y="583"/>
                  </a:lnTo>
                  <a:lnTo>
                    <a:pt x="888" y="586"/>
                  </a:lnTo>
                  <a:lnTo>
                    <a:pt x="904" y="589"/>
                  </a:lnTo>
                  <a:lnTo>
                    <a:pt x="919" y="591"/>
                  </a:lnTo>
                  <a:lnTo>
                    <a:pt x="930" y="594"/>
                  </a:lnTo>
                  <a:lnTo>
                    <a:pt x="940" y="599"/>
                  </a:lnTo>
                  <a:lnTo>
                    <a:pt x="951" y="607"/>
                  </a:lnTo>
                  <a:lnTo>
                    <a:pt x="959" y="612"/>
                  </a:lnTo>
                  <a:lnTo>
                    <a:pt x="964" y="617"/>
                  </a:lnTo>
                  <a:lnTo>
                    <a:pt x="969" y="625"/>
                  </a:lnTo>
                  <a:lnTo>
                    <a:pt x="972" y="641"/>
                  </a:lnTo>
                  <a:lnTo>
                    <a:pt x="975" y="664"/>
                  </a:lnTo>
                  <a:lnTo>
                    <a:pt x="975" y="685"/>
                  </a:lnTo>
                  <a:lnTo>
                    <a:pt x="972" y="706"/>
                  </a:lnTo>
                  <a:lnTo>
                    <a:pt x="964" y="724"/>
                  </a:lnTo>
                  <a:lnTo>
                    <a:pt x="951" y="740"/>
                  </a:lnTo>
                  <a:lnTo>
                    <a:pt x="930" y="761"/>
                  </a:lnTo>
                  <a:lnTo>
                    <a:pt x="896" y="784"/>
                  </a:lnTo>
                  <a:lnTo>
                    <a:pt x="851" y="810"/>
                  </a:lnTo>
                  <a:lnTo>
                    <a:pt x="791" y="841"/>
                  </a:lnTo>
                  <a:lnTo>
                    <a:pt x="741" y="870"/>
                  </a:lnTo>
                  <a:lnTo>
                    <a:pt x="685" y="901"/>
                  </a:lnTo>
                  <a:lnTo>
                    <a:pt x="636" y="940"/>
                  </a:lnTo>
                  <a:lnTo>
                    <a:pt x="586" y="987"/>
                  </a:lnTo>
                  <a:lnTo>
                    <a:pt x="544" y="1039"/>
                  </a:lnTo>
                  <a:lnTo>
                    <a:pt x="509" y="1102"/>
                  </a:lnTo>
                  <a:lnTo>
                    <a:pt x="488" y="1172"/>
                  </a:lnTo>
                  <a:lnTo>
                    <a:pt x="480" y="1253"/>
                  </a:lnTo>
                  <a:lnTo>
                    <a:pt x="483" y="1287"/>
                  </a:lnTo>
                  <a:lnTo>
                    <a:pt x="486" y="1321"/>
                  </a:lnTo>
                  <a:lnTo>
                    <a:pt x="494" y="1349"/>
                  </a:lnTo>
                  <a:lnTo>
                    <a:pt x="501" y="1380"/>
                  </a:lnTo>
                  <a:lnTo>
                    <a:pt x="512" y="1407"/>
                  </a:lnTo>
                  <a:lnTo>
                    <a:pt x="528" y="1433"/>
                  </a:lnTo>
                  <a:lnTo>
                    <a:pt x="544" y="1456"/>
                  </a:lnTo>
                  <a:lnTo>
                    <a:pt x="562" y="1477"/>
                  </a:lnTo>
                  <a:lnTo>
                    <a:pt x="570" y="1485"/>
                  </a:lnTo>
                  <a:lnTo>
                    <a:pt x="580" y="1492"/>
                  </a:lnTo>
                  <a:lnTo>
                    <a:pt x="591" y="1500"/>
                  </a:lnTo>
                  <a:lnTo>
                    <a:pt x="601" y="1508"/>
                  </a:lnTo>
                  <a:lnTo>
                    <a:pt x="612" y="1516"/>
                  </a:lnTo>
                  <a:lnTo>
                    <a:pt x="625" y="1521"/>
                  </a:lnTo>
                  <a:lnTo>
                    <a:pt x="636" y="1526"/>
                  </a:lnTo>
                  <a:lnTo>
                    <a:pt x="649" y="1532"/>
                  </a:lnTo>
                  <a:lnTo>
                    <a:pt x="601" y="1560"/>
                  </a:lnTo>
                  <a:lnTo>
                    <a:pt x="559" y="1594"/>
                  </a:lnTo>
                  <a:lnTo>
                    <a:pt x="520" y="1633"/>
                  </a:lnTo>
                  <a:lnTo>
                    <a:pt x="488" y="1675"/>
                  </a:lnTo>
                  <a:lnTo>
                    <a:pt x="462" y="1724"/>
                  </a:lnTo>
                  <a:lnTo>
                    <a:pt x="441" y="1776"/>
                  </a:lnTo>
                  <a:lnTo>
                    <a:pt x="431" y="1831"/>
                  </a:lnTo>
                  <a:lnTo>
                    <a:pt x="425" y="1888"/>
                  </a:lnTo>
                  <a:lnTo>
                    <a:pt x="428" y="1935"/>
                  </a:lnTo>
                  <a:lnTo>
                    <a:pt x="436" y="1982"/>
                  </a:lnTo>
                  <a:lnTo>
                    <a:pt x="452" y="2026"/>
                  </a:lnTo>
                  <a:lnTo>
                    <a:pt x="470" y="2071"/>
                  </a:lnTo>
                  <a:lnTo>
                    <a:pt x="157" y="2545"/>
                  </a:lnTo>
                  <a:lnTo>
                    <a:pt x="604" y="2675"/>
                  </a:lnTo>
                  <a:lnTo>
                    <a:pt x="620" y="2678"/>
                  </a:lnTo>
                  <a:lnTo>
                    <a:pt x="636" y="2678"/>
                  </a:lnTo>
                  <a:lnTo>
                    <a:pt x="649" y="2675"/>
                  </a:lnTo>
                  <a:lnTo>
                    <a:pt x="664" y="2670"/>
                  </a:lnTo>
                  <a:lnTo>
                    <a:pt x="675" y="2662"/>
                  </a:lnTo>
                  <a:lnTo>
                    <a:pt x="685" y="2652"/>
                  </a:lnTo>
                  <a:lnTo>
                    <a:pt x="696" y="2639"/>
                  </a:lnTo>
                  <a:lnTo>
                    <a:pt x="701" y="2625"/>
                  </a:lnTo>
                  <a:lnTo>
                    <a:pt x="704" y="2594"/>
                  </a:lnTo>
                  <a:lnTo>
                    <a:pt x="696" y="2566"/>
                  </a:lnTo>
                  <a:lnTo>
                    <a:pt x="675" y="2545"/>
                  </a:lnTo>
                  <a:lnTo>
                    <a:pt x="649" y="2529"/>
                  </a:lnTo>
                  <a:lnTo>
                    <a:pt x="402" y="2456"/>
                  </a:lnTo>
                  <a:lnTo>
                    <a:pt x="572" y="2196"/>
                  </a:lnTo>
                  <a:lnTo>
                    <a:pt x="599" y="2217"/>
                  </a:lnTo>
                  <a:lnTo>
                    <a:pt x="628" y="2235"/>
                  </a:lnTo>
                  <a:lnTo>
                    <a:pt x="659" y="2250"/>
                  </a:lnTo>
                  <a:lnTo>
                    <a:pt x="691" y="2263"/>
                  </a:lnTo>
                  <a:lnTo>
                    <a:pt x="725" y="2274"/>
                  </a:lnTo>
                  <a:lnTo>
                    <a:pt x="756" y="2282"/>
                  </a:lnTo>
                  <a:lnTo>
                    <a:pt x="793" y="2284"/>
                  </a:lnTo>
                  <a:lnTo>
                    <a:pt x="827" y="2287"/>
                  </a:lnTo>
                  <a:lnTo>
                    <a:pt x="862" y="2284"/>
                  </a:lnTo>
                  <a:lnTo>
                    <a:pt x="893" y="2282"/>
                  </a:lnTo>
                  <a:lnTo>
                    <a:pt x="925" y="2274"/>
                  </a:lnTo>
                  <a:lnTo>
                    <a:pt x="956" y="2263"/>
                  </a:lnTo>
                  <a:lnTo>
                    <a:pt x="988" y="2253"/>
                  </a:lnTo>
                  <a:lnTo>
                    <a:pt x="1017" y="2237"/>
                  </a:lnTo>
                  <a:lnTo>
                    <a:pt x="1045" y="2222"/>
                  </a:lnTo>
                  <a:lnTo>
                    <a:pt x="1072" y="2204"/>
                  </a:lnTo>
                  <a:lnTo>
                    <a:pt x="1237" y="2678"/>
                  </a:lnTo>
                  <a:lnTo>
                    <a:pt x="1639" y="2469"/>
                  </a:lnTo>
                  <a:lnTo>
                    <a:pt x="1663" y="2451"/>
                  </a:lnTo>
                  <a:lnTo>
                    <a:pt x="1676" y="2425"/>
                  </a:lnTo>
                  <a:lnTo>
                    <a:pt x="1681" y="2396"/>
                  </a:lnTo>
                  <a:lnTo>
                    <a:pt x="1674" y="2368"/>
                  </a:lnTo>
                  <a:lnTo>
                    <a:pt x="1666" y="2355"/>
                  </a:lnTo>
                  <a:lnTo>
                    <a:pt x="1653" y="2344"/>
                  </a:lnTo>
                  <a:lnTo>
                    <a:pt x="1642" y="2334"/>
                  </a:lnTo>
                  <a:lnTo>
                    <a:pt x="1626" y="2329"/>
                  </a:lnTo>
                  <a:lnTo>
                    <a:pt x="1613" y="2326"/>
                  </a:lnTo>
                  <a:lnTo>
                    <a:pt x="1597" y="2326"/>
                  </a:lnTo>
                  <a:lnTo>
                    <a:pt x="1582" y="2329"/>
                  </a:lnTo>
                  <a:lnTo>
                    <a:pt x="1568" y="2334"/>
                  </a:lnTo>
                  <a:lnTo>
                    <a:pt x="1324" y="2459"/>
                  </a:lnTo>
                  <a:lnTo>
                    <a:pt x="1187" y="2065"/>
                  </a:lnTo>
                  <a:lnTo>
                    <a:pt x="1206" y="2024"/>
                  </a:lnTo>
                  <a:lnTo>
                    <a:pt x="1219" y="1980"/>
                  </a:lnTo>
                  <a:lnTo>
                    <a:pt x="1227" y="1935"/>
                  </a:lnTo>
                  <a:lnTo>
                    <a:pt x="1229" y="1888"/>
                  </a:lnTo>
                  <a:lnTo>
                    <a:pt x="1227" y="1849"/>
                  </a:lnTo>
                  <a:lnTo>
                    <a:pt x="1222" y="1810"/>
                  </a:lnTo>
                  <a:lnTo>
                    <a:pt x="1211" y="1771"/>
                  </a:lnTo>
                  <a:lnTo>
                    <a:pt x="1198" y="1735"/>
                  </a:lnTo>
                  <a:lnTo>
                    <a:pt x="1182" y="1701"/>
                  </a:lnTo>
                  <a:lnTo>
                    <a:pt x="1161" y="1667"/>
                  </a:lnTo>
                  <a:lnTo>
                    <a:pt x="1137" y="1636"/>
                  </a:lnTo>
                  <a:lnTo>
                    <a:pt x="1111" y="1607"/>
                  </a:lnTo>
                  <a:lnTo>
                    <a:pt x="1098" y="1594"/>
                  </a:lnTo>
                  <a:lnTo>
                    <a:pt x="1082" y="1581"/>
                  </a:lnTo>
                  <a:lnTo>
                    <a:pt x="1067" y="1571"/>
                  </a:lnTo>
                  <a:lnTo>
                    <a:pt x="1053" y="1558"/>
                  </a:lnTo>
                  <a:lnTo>
                    <a:pt x="1035" y="1547"/>
                  </a:lnTo>
                  <a:lnTo>
                    <a:pt x="1019" y="1539"/>
                  </a:lnTo>
                  <a:lnTo>
                    <a:pt x="1003" y="1529"/>
                  </a:lnTo>
                  <a:lnTo>
                    <a:pt x="985" y="1521"/>
                  </a:lnTo>
                  <a:lnTo>
                    <a:pt x="1006" y="1511"/>
                  </a:lnTo>
                  <a:lnTo>
                    <a:pt x="1027" y="1498"/>
                  </a:lnTo>
                  <a:lnTo>
                    <a:pt x="1045" y="1482"/>
                  </a:lnTo>
                  <a:lnTo>
                    <a:pt x="1064" y="1464"/>
                  </a:lnTo>
                  <a:lnTo>
                    <a:pt x="1080" y="1446"/>
                  </a:lnTo>
                  <a:lnTo>
                    <a:pt x="1095" y="1422"/>
                  </a:lnTo>
                  <a:lnTo>
                    <a:pt x="1111" y="1399"/>
                  </a:lnTo>
                  <a:lnTo>
                    <a:pt x="1124" y="13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0" name="Freeform 6"/>
            <p:cNvSpPr>
              <a:spLocks/>
            </p:cNvSpPr>
            <p:nvPr/>
          </p:nvSpPr>
          <p:spPr bwMode="auto">
            <a:xfrm>
              <a:off x="3497" y="806"/>
              <a:ext cx="271" cy="258"/>
            </a:xfrm>
            <a:custGeom>
              <a:avLst/>
              <a:gdLst>
                <a:gd name="T0" fmla="*/ 134 w 271"/>
                <a:gd name="T1" fmla="*/ 0 h 258"/>
                <a:gd name="T2" fmla="*/ 150 w 271"/>
                <a:gd name="T3" fmla="*/ 0 h 258"/>
                <a:gd name="T4" fmla="*/ 163 w 271"/>
                <a:gd name="T5" fmla="*/ 3 h 258"/>
                <a:gd name="T6" fmla="*/ 176 w 271"/>
                <a:gd name="T7" fmla="*/ 6 h 258"/>
                <a:gd name="T8" fmla="*/ 190 w 271"/>
                <a:gd name="T9" fmla="*/ 11 h 258"/>
                <a:gd name="T10" fmla="*/ 203 w 271"/>
                <a:gd name="T11" fmla="*/ 16 h 258"/>
                <a:gd name="T12" fmla="*/ 213 w 271"/>
                <a:gd name="T13" fmla="*/ 21 h 258"/>
                <a:gd name="T14" fmla="*/ 224 w 271"/>
                <a:gd name="T15" fmla="*/ 29 h 258"/>
                <a:gd name="T16" fmla="*/ 234 w 271"/>
                <a:gd name="T17" fmla="*/ 39 h 258"/>
                <a:gd name="T18" fmla="*/ 250 w 271"/>
                <a:gd name="T19" fmla="*/ 58 h 258"/>
                <a:gd name="T20" fmla="*/ 260 w 271"/>
                <a:gd name="T21" fmla="*/ 81 h 258"/>
                <a:gd name="T22" fmla="*/ 268 w 271"/>
                <a:gd name="T23" fmla="*/ 105 h 258"/>
                <a:gd name="T24" fmla="*/ 271 w 271"/>
                <a:gd name="T25" fmla="*/ 128 h 258"/>
                <a:gd name="T26" fmla="*/ 268 w 271"/>
                <a:gd name="T27" fmla="*/ 154 h 258"/>
                <a:gd name="T28" fmla="*/ 260 w 271"/>
                <a:gd name="T29" fmla="*/ 180 h 258"/>
                <a:gd name="T30" fmla="*/ 247 w 271"/>
                <a:gd name="T31" fmla="*/ 201 h 258"/>
                <a:gd name="T32" fmla="*/ 232 w 271"/>
                <a:gd name="T33" fmla="*/ 219 h 258"/>
                <a:gd name="T34" fmla="*/ 211 w 271"/>
                <a:gd name="T35" fmla="*/ 237 h 258"/>
                <a:gd name="T36" fmla="*/ 187 w 271"/>
                <a:gd name="T37" fmla="*/ 248 h 258"/>
                <a:gd name="T38" fmla="*/ 163 w 271"/>
                <a:gd name="T39" fmla="*/ 256 h 258"/>
                <a:gd name="T40" fmla="*/ 134 w 271"/>
                <a:gd name="T41" fmla="*/ 258 h 258"/>
                <a:gd name="T42" fmla="*/ 121 w 271"/>
                <a:gd name="T43" fmla="*/ 258 h 258"/>
                <a:gd name="T44" fmla="*/ 108 w 271"/>
                <a:gd name="T45" fmla="*/ 256 h 258"/>
                <a:gd name="T46" fmla="*/ 95 w 271"/>
                <a:gd name="T47" fmla="*/ 253 h 258"/>
                <a:gd name="T48" fmla="*/ 82 w 271"/>
                <a:gd name="T49" fmla="*/ 248 h 258"/>
                <a:gd name="T50" fmla="*/ 69 w 271"/>
                <a:gd name="T51" fmla="*/ 243 h 258"/>
                <a:gd name="T52" fmla="*/ 58 w 271"/>
                <a:gd name="T53" fmla="*/ 235 h 258"/>
                <a:gd name="T54" fmla="*/ 48 w 271"/>
                <a:gd name="T55" fmla="*/ 227 h 258"/>
                <a:gd name="T56" fmla="*/ 37 w 271"/>
                <a:gd name="T57" fmla="*/ 219 h 258"/>
                <a:gd name="T58" fmla="*/ 21 w 271"/>
                <a:gd name="T59" fmla="*/ 198 h 258"/>
                <a:gd name="T60" fmla="*/ 11 w 271"/>
                <a:gd name="T61" fmla="*/ 177 h 258"/>
                <a:gd name="T62" fmla="*/ 3 w 271"/>
                <a:gd name="T63" fmla="*/ 154 h 258"/>
                <a:gd name="T64" fmla="*/ 0 w 271"/>
                <a:gd name="T65" fmla="*/ 128 h 258"/>
                <a:gd name="T66" fmla="*/ 3 w 271"/>
                <a:gd name="T67" fmla="*/ 105 h 258"/>
                <a:gd name="T68" fmla="*/ 11 w 271"/>
                <a:gd name="T69" fmla="*/ 81 h 258"/>
                <a:gd name="T70" fmla="*/ 21 w 271"/>
                <a:gd name="T71" fmla="*/ 58 h 258"/>
                <a:gd name="T72" fmla="*/ 37 w 271"/>
                <a:gd name="T73" fmla="*/ 39 h 258"/>
                <a:gd name="T74" fmla="*/ 48 w 271"/>
                <a:gd name="T75" fmla="*/ 29 h 258"/>
                <a:gd name="T76" fmla="*/ 58 w 271"/>
                <a:gd name="T77" fmla="*/ 21 h 258"/>
                <a:gd name="T78" fmla="*/ 69 w 271"/>
                <a:gd name="T79" fmla="*/ 16 h 258"/>
                <a:gd name="T80" fmla="*/ 82 w 271"/>
                <a:gd name="T81" fmla="*/ 11 h 258"/>
                <a:gd name="T82" fmla="*/ 95 w 271"/>
                <a:gd name="T83" fmla="*/ 6 h 258"/>
                <a:gd name="T84" fmla="*/ 108 w 271"/>
                <a:gd name="T85" fmla="*/ 3 h 258"/>
                <a:gd name="T86" fmla="*/ 121 w 271"/>
                <a:gd name="T87" fmla="*/ 0 h 258"/>
                <a:gd name="T88" fmla="*/ 134 w 271"/>
                <a:gd name="T89" fmla="*/ 0 h 258"/>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271"/>
                <a:gd name="T136" fmla="*/ 0 h 258"/>
                <a:gd name="T137" fmla="*/ 271 w 271"/>
                <a:gd name="T138" fmla="*/ 258 h 258"/>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271" h="258">
                  <a:moveTo>
                    <a:pt x="134" y="0"/>
                  </a:moveTo>
                  <a:lnTo>
                    <a:pt x="150" y="0"/>
                  </a:lnTo>
                  <a:lnTo>
                    <a:pt x="163" y="3"/>
                  </a:lnTo>
                  <a:lnTo>
                    <a:pt x="176" y="6"/>
                  </a:lnTo>
                  <a:lnTo>
                    <a:pt x="190" y="11"/>
                  </a:lnTo>
                  <a:lnTo>
                    <a:pt x="203" y="16"/>
                  </a:lnTo>
                  <a:lnTo>
                    <a:pt x="213" y="21"/>
                  </a:lnTo>
                  <a:lnTo>
                    <a:pt x="224" y="29"/>
                  </a:lnTo>
                  <a:lnTo>
                    <a:pt x="234" y="39"/>
                  </a:lnTo>
                  <a:lnTo>
                    <a:pt x="250" y="58"/>
                  </a:lnTo>
                  <a:lnTo>
                    <a:pt x="260" y="81"/>
                  </a:lnTo>
                  <a:lnTo>
                    <a:pt x="268" y="105"/>
                  </a:lnTo>
                  <a:lnTo>
                    <a:pt x="271" y="128"/>
                  </a:lnTo>
                  <a:lnTo>
                    <a:pt x="268" y="154"/>
                  </a:lnTo>
                  <a:lnTo>
                    <a:pt x="260" y="180"/>
                  </a:lnTo>
                  <a:lnTo>
                    <a:pt x="247" y="201"/>
                  </a:lnTo>
                  <a:lnTo>
                    <a:pt x="232" y="219"/>
                  </a:lnTo>
                  <a:lnTo>
                    <a:pt x="211" y="237"/>
                  </a:lnTo>
                  <a:lnTo>
                    <a:pt x="187" y="248"/>
                  </a:lnTo>
                  <a:lnTo>
                    <a:pt x="163" y="256"/>
                  </a:lnTo>
                  <a:lnTo>
                    <a:pt x="134" y="258"/>
                  </a:lnTo>
                  <a:lnTo>
                    <a:pt x="121" y="258"/>
                  </a:lnTo>
                  <a:lnTo>
                    <a:pt x="108" y="256"/>
                  </a:lnTo>
                  <a:lnTo>
                    <a:pt x="95" y="253"/>
                  </a:lnTo>
                  <a:lnTo>
                    <a:pt x="82" y="248"/>
                  </a:lnTo>
                  <a:lnTo>
                    <a:pt x="69" y="243"/>
                  </a:lnTo>
                  <a:lnTo>
                    <a:pt x="58" y="235"/>
                  </a:lnTo>
                  <a:lnTo>
                    <a:pt x="48" y="227"/>
                  </a:lnTo>
                  <a:lnTo>
                    <a:pt x="37" y="219"/>
                  </a:lnTo>
                  <a:lnTo>
                    <a:pt x="21" y="198"/>
                  </a:lnTo>
                  <a:lnTo>
                    <a:pt x="11" y="177"/>
                  </a:lnTo>
                  <a:lnTo>
                    <a:pt x="3" y="154"/>
                  </a:lnTo>
                  <a:lnTo>
                    <a:pt x="0" y="128"/>
                  </a:lnTo>
                  <a:lnTo>
                    <a:pt x="3" y="105"/>
                  </a:lnTo>
                  <a:lnTo>
                    <a:pt x="11" y="81"/>
                  </a:lnTo>
                  <a:lnTo>
                    <a:pt x="21" y="58"/>
                  </a:lnTo>
                  <a:lnTo>
                    <a:pt x="37" y="39"/>
                  </a:lnTo>
                  <a:lnTo>
                    <a:pt x="48" y="29"/>
                  </a:lnTo>
                  <a:lnTo>
                    <a:pt x="58" y="21"/>
                  </a:lnTo>
                  <a:lnTo>
                    <a:pt x="69" y="16"/>
                  </a:lnTo>
                  <a:lnTo>
                    <a:pt x="82" y="11"/>
                  </a:lnTo>
                  <a:lnTo>
                    <a:pt x="95" y="6"/>
                  </a:lnTo>
                  <a:lnTo>
                    <a:pt x="108" y="3"/>
                  </a:lnTo>
                  <a:lnTo>
                    <a:pt x="121" y="0"/>
                  </a:lnTo>
                  <a:lnTo>
                    <a:pt x="1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1" name="Freeform 7"/>
            <p:cNvSpPr>
              <a:spLocks/>
            </p:cNvSpPr>
            <p:nvPr/>
          </p:nvSpPr>
          <p:spPr bwMode="auto">
            <a:xfrm>
              <a:off x="2635" y="2268"/>
              <a:ext cx="494" cy="489"/>
            </a:xfrm>
            <a:custGeom>
              <a:avLst/>
              <a:gdLst>
                <a:gd name="T0" fmla="*/ 494 w 494"/>
                <a:gd name="T1" fmla="*/ 244 h 489"/>
                <a:gd name="T2" fmla="*/ 492 w 494"/>
                <a:gd name="T3" fmla="*/ 276 h 489"/>
                <a:gd name="T4" fmla="*/ 487 w 494"/>
                <a:gd name="T5" fmla="*/ 307 h 489"/>
                <a:gd name="T6" fmla="*/ 476 w 494"/>
                <a:gd name="T7" fmla="*/ 336 h 489"/>
                <a:gd name="T8" fmla="*/ 463 w 494"/>
                <a:gd name="T9" fmla="*/ 364 h 489"/>
                <a:gd name="T10" fmla="*/ 460 w 494"/>
                <a:gd name="T11" fmla="*/ 369 h 489"/>
                <a:gd name="T12" fmla="*/ 458 w 494"/>
                <a:gd name="T13" fmla="*/ 372 h 489"/>
                <a:gd name="T14" fmla="*/ 452 w 494"/>
                <a:gd name="T15" fmla="*/ 377 h 489"/>
                <a:gd name="T16" fmla="*/ 450 w 494"/>
                <a:gd name="T17" fmla="*/ 382 h 489"/>
                <a:gd name="T18" fmla="*/ 431 w 494"/>
                <a:gd name="T19" fmla="*/ 406 h 489"/>
                <a:gd name="T20" fmla="*/ 410 w 494"/>
                <a:gd name="T21" fmla="*/ 427 h 489"/>
                <a:gd name="T22" fmla="*/ 389 w 494"/>
                <a:gd name="T23" fmla="*/ 445 h 489"/>
                <a:gd name="T24" fmla="*/ 363 w 494"/>
                <a:gd name="T25" fmla="*/ 461 h 489"/>
                <a:gd name="T26" fmla="*/ 337 w 494"/>
                <a:gd name="T27" fmla="*/ 474 h 489"/>
                <a:gd name="T28" fmla="*/ 308 w 494"/>
                <a:gd name="T29" fmla="*/ 481 h 489"/>
                <a:gd name="T30" fmla="*/ 279 w 494"/>
                <a:gd name="T31" fmla="*/ 487 h 489"/>
                <a:gd name="T32" fmla="*/ 247 w 494"/>
                <a:gd name="T33" fmla="*/ 489 h 489"/>
                <a:gd name="T34" fmla="*/ 224 w 494"/>
                <a:gd name="T35" fmla="*/ 489 h 489"/>
                <a:gd name="T36" fmla="*/ 200 w 494"/>
                <a:gd name="T37" fmla="*/ 484 h 489"/>
                <a:gd name="T38" fmla="*/ 176 w 494"/>
                <a:gd name="T39" fmla="*/ 479 h 489"/>
                <a:gd name="T40" fmla="*/ 153 w 494"/>
                <a:gd name="T41" fmla="*/ 471 h 489"/>
                <a:gd name="T42" fmla="*/ 132 w 494"/>
                <a:gd name="T43" fmla="*/ 461 h 489"/>
                <a:gd name="T44" fmla="*/ 111 w 494"/>
                <a:gd name="T45" fmla="*/ 448 h 489"/>
                <a:gd name="T46" fmla="*/ 90 w 494"/>
                <a:gd name="T47" fmla="*/ 432 h 489"/>
                <a:gd name="T48" fmla="*/ 71 w 494"/>
                <a:gd name="T49" fmla="*/ 416 h 489"/>
                <a:gd name="T50" fmla="*/ 42 w 494"/>
                <a:gd name="T51" fmla="*/ 380 h 489"/>
                <a:gd name="T52" fmla="*/ 19 w 494"/>
                <a:gd name="T53" fmla="*/ 338 h 489"/>
                <a:gd name="T54" fmla="*/ 6 w 494"/>
                <a:gd name="T55" fmla="*/ 291 h 489"/>
                <a:gd name="T56" fmla="*/ 0 w 494"/>
                <a:gd name="T57" fmla="*/ 244 h 489"/>
                <a:gd name="T58" fmla="*/ 6 w 494"/>
                <a:gd name="T59" fmla="*/ 197 h 489"/>
                <a:gd name="T60" fmla="*/ 19 w 494"/>
                <a:gd name="T61" fmla="*/ 151 h 489"/>
                <a:gd name="T62" fmla="*/ 42 w 494"/>
                <a:gd name="T63" fmla="*/ 109 h 489"/>
                <a:gd name="T64" fmla="*/ 71 w 494"/>
                <a:gd name="T65" fmla="*/ 70 h 489"/>
                <a:gd name="T66" fmla="*/ 90 w 494"/>
                <a:gd name="T67" fmla="*/ 54 h 489"/>
                <a:gd name="T68" fmla="*/ 111 w 494"/>
                <a:gd name="T69" fmla="*/ 39 h 489"/>
                <a:gd name="T70" fmla="*/ 132 w 494"/>
                <a:gd name="T71" fmla="*/ 28 h 489"/>
                <a:gd name="T72" fmla="*/ 153 w 494"/>
                <a:gd name="T73" fmla="*/ 18 h 489"/>
                <a:gd name="T74" fmla="*/ 176 w 494"/>
                <a:gd name="T75" fmla="*/ 10 h 489"/>
                <a:gd name="T76" fmla="*/ 200 w 494"/>
                <a:gd name="T77" fmla="*/ 5 h 489"/>
                <a:gd name="T78" fmla="*/ 224 w 494"/>
                <a:gd name="T79" fmla="*/ 0 h 489"/>
                <a:gd name="T80" fmla="*/ 247 w 494"/>
                <a:gd name="T81" fmla="*/ 0 h 489"/>
                <a:gd name="T82" fmla="*/ 271 w 494"/>
                <a:gd name="T83" fmla="*/ 0 h 489"/>
                <a:gd name="T84" fmla="*/ 295 w 494"/>
                <a:gd name="T85" fmla="*/ 5 h 489"/>
                <a:gd name="T86" fmla="*/ 318 w 494"/>
                <a:gd name="T87" fmla="*/ 10 h 489"/>
                <a:gd name="T88" fmla="*/ 342 w 494"/>
                <a:gd name="T89" fmla="*/ 18 h 489"/>
                <a:gd name="T90" fmla="*/ 363 w 494"/>
                <a:gd name="T91" fmla="*/ 28 h 489"/>
                <a:gd name="T92" fmla="*/ 384 w 494"/>
                <a:gd name="T93" fmla="*/ 39 h 489"/>
                <a:gd name="T94" fmla="*/ 402 w 494"/>
                <a:gd name="T95" fmla="*/ 54 h 489"/>
                <a:gd name="T96" fmla="*/ 421 w 494"/>
                <a:gd name="T97" fmla="*/ 70 h 489"/>
                <a:gd name="T98" fmla="*/ 452 w 494"/>
                <a:gd name="T99" fmla="*/ 109 h 489"/>
                <a:gd name="T100" fmla="*/ 476 w 494"/>
                <a:gd name="T101" fmla="*/ 151 h 489"/>
                <a:gd name="T102" fmla="*/ 489 w 494"/>
                <a:gd name="T103" fmla="*/ 197 h 489"/>
                <a:gd name="T104" fmla="*/ 494 w 494"/>
                <a:gd name="T105" fmla="*/ 244 h 48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494"/>
                <a:gd name="T160" fmla="*/ 0 h 489"/>
                <a:gd name="T161" fmla="*/ 494 w 494"/>
                <a:gd name="T162" fmla="*/ 489 h 489"/>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494" h="489">
                  <a:moveTo>
                    <a:pt x="494" y="244"/>
                  </a:moveTo>
                  <a:lnTo>
                    <a:pt x="492" y="276"/>
                  </a:lnTo>
                  <a:lnTo>
                    <a:pt x="487" y="307"/>
                  </a:lnTo>
                  <a:lnTo>
                    <a:pt x="476" y="336"/>
                  </a:lnTo>
                  <a:lnTo>
                    <a:pt x="463" y="364"/>
                  </a:lnTo>
                  <a:lnTo>
                    <a:pt x="460" y="369"/>
                  </a:lnTo>
                  <a:lnTo>
                    <a:pt x="458" y="372"/>
                  </a:lnTo>
                  <a:lnTo>
                    <a:pt x="452" y="377"/>
                  </a:lnTo>
                  <a:lnTo>
                    <a:pt x="450" y="382"/>
                  </a:lnTo>
                  <a:lnTo>
                    <a:pt x="431" y="406"/>
                  </a:lnTo>
                  <a:lnTo>
                    <a:pt x="410" y="427"/>
                  </a:lnTo>
                  <a:lnTo>
                    <a:pt x="389" y="445"/>
                  </a:lnTo>
                  <a:lnTo>
                    <a:pt x="363" y="461"/>
                  </a:lnTo>
                  <a:lnTo>
                    <a:pt x="337" y="474"/>
                  </a:lnTo>
                  <a:lnTo>
                    <a:pt x="308" y="481"/>
                  </a:lnTo>
                  <a:lnTo>
                    <a:pt x="279" y="487"/>
                  </a:lnTo>
                  <a:lnTo>
                    <a:pt x="247" y="489"/>
                  </a:lnTo>
                  <a:lnTo>
                    <a:pt x="224" y="489"/>
                  </a:lnTo>
                  <a:lnTo>
                    <a:pt x="200" y="484"/>
                  </a:lnTo>
                  <a:lnTo>
                    <a:pt x="176" y="479"/>
                  </a:lnTo>
                  <a:lnTo>
                    <a:pt x="153" y="471"/>
                  </a:lnTo>
                  <a:lnTo>
                    <a:pt x="132" y="461"/>
                  </a:lnTo>
                  <a:lnTo>
                    <a:pt x="111" y="448"/>
                  </a:lnTo>
                  <a:lnTo>
                    <a:pt x="90" y="432"/>
                  </a:lnTo>
                  <a:lnTo>
                    <a:pt x="71" y="416"/>
                  </a:lnTo>
                  <a:lnTo>
                    <a:pt x="42" y="380"/>
                  </a:lnTo>
                  <a:lnTo>
                    <a:pt x="19" y="338"/>
                  </a:lnTo>
                  <a:lnTo>
                    <a:pt x="6" y="291"/>
                  </a:lnTo>
                  <a:lnTo>
                    <a:pt x="0" y="244"/>
                  </a:lnTo>
                  <a:lnTo>
                    <a:pt x="6" y="197"/>
                  </a:lnTo>
                  <a:lnTo>
                    <a:pt x="19" y="151"/>
                  </a:lnTo>
                  <a:lnTo>
                    <a:pt x="42" y="109"/>
                  </a:lnTo>
                  <a:lnTo>
                    <a:pt x="71" y="70"/>
                  </a:lnTo>
                  <a:lnTo>
                    <a:pt x="90" y="54"/>
                  </a:lnTo>
                  <a:lnTo>
                    <a:pt x="111" y="39"/>
                  </a:lnTo>
                  <a:lnTo>
                    <a:pt x="132" y="28"/>
                  </a:lnTo>
                  <a:lnTo>
                    <a:pt x="153" y="18"/>
                  </a:lnTo>
                  <a:lnTo>
                    <a:pt x="176" y="10"/>
                  </a:lnTo>
                  <a:lnTo>
                    <a:pt x="200" y="5"/>
                  </a:lnTo>
                  <a:lnTo>
                    <a:pt x="224" y="0"/>
                  </a:lnTo>
                  <a:lnTo>
                    <a:pt x="247" y="0"/>
                  </a:lnTo>
                  <a:lnTo>
                    <a:pt x="271" y="0"/>
                  </a:lnTo>
                  <a:lnTo>
                    <a:pt x="295" y="5"/>
                  </a:lnTo>
                  <a:lnTo>
                    <a:pt x="318" y="10"/>
                  </a:lnTo>
                  <a:lnTo>
                    <a:pt x="342" y="18"/>
                  </a:lnTo>
                  <a:lnTo>
                    <a:pt x="363" y="28"/>
                  </a:lnTo>
                  <a:lnTo>
                    <a:pt x="384" y="39"/>
                  </a:lnTo>
                  <a:lnTo>
                    <a:pt x="402" y="54"/>
                  </a:lnTo>
                  <a:lnTo>
                    <a:pt x="421" y="70"/>
                  </a:lnTo>
                  <a:lnTo>
                    <a:pt x="452" y="109"/>
                  </a:lnTo>
                  <a:lnTo>
                    <a:pt x="476" y="151"/>
                  </a:lnTo>
                  <a:lnTo>
                    <a:pt x="489" y="197"/>
                  </a:lnTo>
                  <a:lnTo>
                    <a:pt x="494" y="24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2" name="Freeform 8"/>
            <p:cNvSpPr>
              <a:spLocks/>
            </p:cNvSpPr>
            <p:nvPr/>
          </p:nvSpPr>
          <p:spPr bwMode="auto">
            <a:xfrm>
              <a:off x="2210" y="778"/>
              <a:ext cx="1434" cy="1250"/>
            </a:xfrm>
            <a:custGeom>
              <a:avLst/>
              <a:gdLst>
                <a:gd name="T0" fmla="*/ 785 w 1434"/>
                <a:gd name="T1" fmla="*/ 1216 h 1250"/>
                <a:gd name="T2" fmla="*/ 675 w 1434"/>
                <a:gd name="T3" fmla="*/ 1250 h 1250"/>
                <a:gd name="T4" fmla="*/ 578 w 1434"/>
                <a:gd name="T5" fmla="*/ 1245 h 1250"/>
                <a:gd name="T6" fmla="*/ 528 w 1434"/>
                <a:gd name="T7" fmla="*/ 1221 h 1250"/>
                <a:gd name="T8" fmla="*/ 483 w 1434"/>
                <a:gd name="T9" fmla="*/ 1127 h 1250"/>
                <a:gd name="T10" fmla="*/ 509 w 1434"/>
                <a:gd name="T11" fmla="*/ 984 h 1250"/>
                <a:gd name="T12" fmla="*/ 651 w 1434"/>
                <a:gd name="T13" fmla="*/ 854 h 1250"/>
                <a:gd name="T14" fmla="*/ 875 w 1434"/>
                <a:gd name="T15" fmla="*/ 724 h 1250"/>
                <a:gd name="T16" fmla="*/ 972 w 1434"/>
                <a:gd name="T17" fmla="*/ 565 h 1250"/>
                <a:gd name="T18" fmla="*/ 935 w 1434"/>
                <a:gd name="T19" fmla="*/ 375 h 1250"/>
                <a:gd name="T20" fmla="*/ 848 w 1434"/>
                <a:gd name="T21" fmla="*/ 304 h 1250"/>
                <a:gd name="T22" fmla="*/ 733 w 1434"/>
                <a:gd name="T23" fmla="*/ 276 h 1250"/>
                <a:gd name="T24" fmla="*/ 583 w 1434"/>
                <a:gd name="T25" fmla="*/ 294 h 1250"/>
                <a:gd name="T26" fmla="*/ 412 w 1434"/>
                <a:gd name="T27" fmla="*/ 406 h 1250"/>
                <a:gd name="T28" fmla="*/ 299 w 1434"/>
                <a:gd name="T29" fmla="*/ 549 h 1250"/>
                <a:gd name="T30" fmla="*/ 215 w 1434"/>
                <a:gd name="T31" fmla="*/ 578 h 1250"/>
                <a:gd name="T32" fmla="*/ 120 w 1434"/>
                <a:gd name="T33" fmla="*/ 570 h 1250"/>
                <a:gd name="T34" fmla="*/ 50 w 1434"/>
                <a:gd name="T35" fmla="*/ 539 h 1250"/>
                <a:gd name="T36" fmla="*/ 2 w 1434"/>
                <a:gd name="T37" fmla="*/ 455 h 1250"/>
                <a:gd name="T38" fmla="*/ 13 w 1434"/>
                <a:gd name="T39" fmla="*/ 351 h 1250"/>
                <a:gd name="T40" fmla="*/ 84 w 1434"/>
                <a:gd name="T41" fmla="*/ 234 h 1250"/>
                <a:gd name="T42" fmla="*/ 168 w 1434"/>
                <a:gd name="T43" fmla="*/ 156 h 1250"/>
                <a:gd name="T44" fmla="*/ 276 w 1434"/>
                <a:gd name="T45" fmla="*/ 88 h 1250"/>
                <a:gd name="T46" fmla="*/ 433 w 1434"/>
                <a:gd name="T47" fmla="*/ 31 h 1250"/>
                <a:gd name="T48" fmla="*/ 641 w 1434"/>
                <a:gd name="T49" fmla="*/ 2 h 1250"/>
                <a:gd name="T50" fmla="*/ 809 w 1434"/>
                <a:gd name="T51" fmla="*/ 5 h 1250"/>
                <a:gd name="T52" fmla="*/ 943 w 1434"/>
                <a:gd name="T53" fmla="*/ 21 h 1250"/>
                <a:gd name="T54" fmla="*/ 1064 w 1434"/>
                <a:gd name="T55" fmla="*/ 54 h 1250"/>
                <a:gd name="T56" fmla="*/ 1172 w 1434"/>
                <a:gd name="T57" fmla="*/ 99 h 1250"/>
                <a:gd name="T58" fmla="*/ 1190 w 1434"/>
                <a:gd name="T59" fmla="*/ 146 h 1250"/>
                <a:gd name="T60" fmla="*/ 1227 w 1434"/>
                <a:gd name="T61" fmla="*/ 281 h 1250"/>
                <a:gd name="T62" fmla="*/ 1308 w 1434"/>
                <a:gd name="T63" fmla="*/ 354 h 1250"/>
                <a:gd name="T64" fmla="*/ 1395 w 1434"/>
                <a:gd name="T65" fmla="*/ 380 h 1250"/>
                <a:gd name="T66" fmla="*/ 1434 w 1434"/>
                <a:gd name="T67" fmla="*/ 471 h 1250"/>
                <a:gd name="T68" fmla="*/ 1434 w 1434"/>
                <a:gd name="T69" fmla="*/ 502 h 1250"/>
                <a:gd name="T70" fmla="*/ 1406 w 1434"/>
                <a:gd name="T71" fmla="*/ 505 h 1250"/>
                <a:gd name="T72" fmla="*/ 1287 w 1434"/>
                <a:gd name="T73" fmla="*/ 502 h 1250"/>
                <a:gd name="T74" fmla="*/ 1156 w 1434"/>
                <a:gd name="T75" fmla="*/ 479 h 1250"/>
                <a:gd name="T76" fmla="*/ 1109 w 1434"/>
                <a:gd name="T77" fmla="*/ 466 h 1250"/>
                <a:gd name="T78" fmla="*/ 1053 w 1434"/>
                <a:gd name="T79" fmla="*/ 482 h 1250"/>
                <a:gd name="T80" fmla="*/ 1019 w 1434"/>
                <a:gd name="T81" fmla="*/ 534 h 1250"/>
                <a:gd name="T82" fmla="*/ 1053 w 1434"/>
                <a:gd name="T83" fmla="*/ 620 h 1250"/>
                <a:gd name="T84" fmla="*/ 1148 w 1434"/>
                <a:gd name="T85" fmla="*/ 651 h 1250"/>
                <a:gd name="T86" fmla="*/ 1300 w 1434"/>
                <a:gd name="T87" fmla="*/ 672 h 1250"/>
                <a:gd name="T88" fmla="*/ 1392 w 1434"/>
                <a:gd name="T89" fmla="*/ 672 h 1250"/>
                <a:gd name="T90" fmla="*/ 1348 w 1434"/>
                <a:gd name="T91" fmla="*/ 765 h 1250"/>
                <a:gd name="T92" fmla="*/ 1177 w 1434"/>
                <a:gd name="T93" fmla="*/ 898 h 1250"/>
                <a:gd name="T94" fmla="*/ 1001 w 1434"/>
                <a:gd name="T95" fmla="*/ 992 h 1250"/>
                <a:gd name="T96" fmla="*/ 869 w 1434"/>
                <a:gd name="T97" fmla="*/ 1091 h 1250"/>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1434"/>
                <a:gd name="T148" fmla="*/ 0 h 1250"/>
                <a:gd name="T149" fmla="*/ 1434 w 1434"/>
                <a:gd name="T150" fmla="*/ 1250 h 1250"/>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1434" h="1250">
                  <a:moveTo>
                    <a:pt x="827" y="1154"/>
                  </a:moveTo>
                  <a:lnTo>
                    <a:pt x="814" y="1177"/>
                  </a:lnTo>
                  <a:lnTo>
                    <a:pt x="801" y="1198"/>
                  </a:lnTo>
                  <a:lnTo>
                    <a:pt x="785" y="1216"/>
                  </a:lnTo>
                  <a:lnTo>
                    <a:pt x="767" y="1229"/>
                  </a:lnTo>
                  <a:lnTo>
                    <a:pt x="743" y="1237"/>
                  </a:lnTo>
                  <a:lnTo>
                    <a:pt x="712" y="1245"/>
                  </a:lnTo>
                  <a:lnTo>
                    <a:pt x="675" y="1250"/>
                  </a:lnTo>
                  <a:lnTo>
                    <a:pt x="630" y="1250"/>
                  </a:lnTo>
                  <a:lnTo>
                    <a:pt x="612" y="1250"/>
                  </a:lnTo>
                  <a:lnTo>
                    <a:pt x="594" y="1247"/>
                  </a:lnTo>
                  <a:lnTo>
                    <a:pt x="578" y="1245"/>
                  </a:lnTo>
                  <a:lnTo>
                    <a:pt x="562" y="1239"/>
                  </a:lnTo>
                  <a:lnTo>
                    <a:pt x="549" y="1234"/>
                  </a:lnTo>
                  <a:lnTo>
                    <a:pt x="538" y="1229"/>
                  </a:lnTo>
                  <a:lnTo>
                    <a:pt x="528" y="1221"/>
                  </a:lnTo>
                  <a:lnTo>
                    <a:pt x="517" y="1213"/>
                  </a:lnTo>
                  <a:lnTo>
                    <a:pt x="499" y="1187"/>
                  </a:lnTo>
                  <a:lnTo>
                    <a:pt x="488" y="1159"/>
                  </a:lnTo>
                  <a:lnTo>
                    <a:pt x="483" y="1127"/>
                  </a:lnTo>
                  <a:lnTo>
                    <a:pt x="481" y="1099"/>
                  </a:lnTo>
                  <a:lnTo>
                    <a:pt x="483" y="1057"/>
                  </a:lnTo>
                  <a:lnTo>
                    <a:pt x="494" y="1021"/>
                  </a:lnTo>
                  <a:lnTo>
                    <a:pt x="509" y="984"/>
                  </a:lnTo>
                  <a:lnTo>
                    <a:pt x="536" y="948"/>
                  </a:lnTo>
                  <a:lnTo>
                    <a:pt x="565" y="917"/>
                  </a:lnTo>
                  <a:lnTo>
                    <a:pt x="604" y="885"/>
                  </a:lnTo>
                  <a:lnTo>
                    <a:pt x="651" y="854"/>
                  </a:lnTo>
                  <a:lnTo>
                    <a:pt x="707" y="823"/>
                  </a:lnTo>
                  <a:lnTo>
                    <a:pt x="772" y="789"/>
                  </a:lnTo>
                  <a:lnTo>
                    <a:pt x="830" y="755"/>
                  </a:lnTo>
                  <a:lnTo>
                    <a:pt x="875" y="724"/>
                  </a:lnTo>
                  <a:lnTo>
                    <a:pt x="912" y="690"/>
                  </a:lnTo>
                  <a:lnTo>
                    <a:pt x="940" y="653"/>
                  </a:lnTo>
                  <a:lnTo>
                    <a:pt x="959" y="612"/>
                  </a:lnTo>
                  <a:lnTo>
                    <a:pt x="972" y="565"/>
                  </a:lnTo>
                  <a:lnTo>
                    <a:pt x="975" y="510"/>
                  </a:lnTo>
                  <a:lnTo>
                    <a:pt x="969" y="453"/>
                  </a:lnTo>
                  <a:lnTo>
                    <a:pt x="954" y="409"/>
                  </a:lnTo>
                  <a:lnTo>
                    <a:pt x="935" y="375"/>
                  </a:lnTo>
                  <a:lnTo>
                    <a:pt x="914" y="349"/>
                  </a:lnTo>
                  <a:lnTo>
                    <a:pt x="893" y="333"/>
                  </a:lnTo>
                  <a:lnTo>
                    <a:pt x="872" y="317"/>
                  </a:lnTo>
                  <a:lnTo>
                    <a:pt x="848" y="304"/>
                  </a:lnTo>
                  <a:lnTo>
                    <a:pt x="822" y="294"/>
                  </a:lnTo>
                  <a:lnTo>
                    <a:pt x="793" y="286"/>
                  </a:lnTo>
                  <a:lnTo>
                    <a:pt x="764" y="281"/>
                  </a:lnTo>
                  <a:lnTo>
                    <a:pt x="733" y="276"/>
                  </a:lnTo>
                  <a:lnTo>
                    <a:pt x="699" y="276"/>
                  </a:lnTo>
                  <a:lnTo>
                    <a:pt x="662" y="278"/>
                  </a:lnTo>
                  <a:lnTo>
                    <a:pt x="622" y="284"/>
                  </a:lnTo>
                  <a:lnTo>
                    <a:pt x="583" y="294"/>
                  </a:lnTo>
                  <a:lnTo>
                    <a:pt x="541" y="310"/>
                  </a:lnTo>
                  <a:lnTo>
                    <a:pt x="496" y="333"/>
                  </a:lnTo>
                  <a:lnTo>
                    <a:pt x="454" y="364"/>
                  </a:lnTo>
                  <a:lnTo>
                    <a:pt x="412" y="406"/>
                  </a:lnTo>
                  <a:lnTo>
                    <a:pt x="373" y="455"/>
                  </a:lnTo>
                  <a:lnTo>
                    <a:pt x="344" y="497"/>
                  </a:lnTo>
                  <a:lnTo>
                    <a:pt x="320" y="526"/>
                  </a:lnTo>
                  <a:lnTo>
                    <a:pt x="299" y="549"/>
                  </a:lnTo>
                  <a:lnTo>
                    <a:pt x="278" y="562"/>
                  </a:lnTo>
                  <a:lnTo>
                    <a:pt x="260" y="573"/>
                  </a:lnTo>
                  <a:lnTo>
                    <a:pt x="239" y="575"/>
                  </a:lnTo>
                  <a:lnTo>
                    <a:pt x="215" y="578"/>
                  </a:lnTo>
                  <a:lnTo>
                    <a:pt x="189" y="578"/>
                  </a:lnTo>
                  <a:lnTo>
                    <a:pt x="165" y="578"/>
                  </a:lnTo>
                  <a:lnTo>
                    <a:pt x="142" y="575"/>
                  </a:lnTo>
                  <a:lnTo>
                    <a:pt x="120" y="570"/>
                  </a:lnTo>
                  <a:lnTo>
                    <a:pt x="99" y="565"/>
                  </a:lnTo>
                  <a:lnTo>
                    <a:pt x="81" y="557"/>
                  </a:lnTo>
                  <a:lnTo>
                    <a:pt x="65" y="549"/>
                  </a:lnTo>
                  <a:lnTo>
                    <a:pt x="50" y="539"/>
                  </a:lnTo>
                  <a:lnTo>
                    <a:pt x="36" y="528"/>
                  </a:lnTo>
                  <a:lnTo>
                    <a:pt x="21" y="508"/>
                  </a:lnTo>
                  <a:lnTo>
                    <a:pt x="10" y="482"/>
                  </a:lnTo>
                  <a:lnTo>
                    <a:pt x="2" y="455"/>
                  </a:lnTo>
                  <a:lnTo>
                    <a:pt x="0" y="422"/>
                  </a:lnTo>
                  <a:lnTo>
                    <a:pt x="2" y="401"/>
                  </a:lnTo>
                  <a:lnTo>
                    <a:pt x="5" y="377"/>
                  </a:lnTo>
                  <a:lnTo>
                    <a:pt x="13" y="351"/>
                  </a:lnTo>
                  <a:lnTo>
                    <a:pt x="26" y="323"/>
                  </a:lnTo>
                  <a:lnTo>
                    <a:pt x="39" y="294"/>
                  </a:lnTo>
                  <a:lnTo>
                    <a:pt x="60" y="265"/>
                  </a:lnTo>
                  <a:lnTo>
                    <a:pt x="84" y="234"/>
                  </a:lnTo>
                  <a:lnTo>
                    <a:pt x="113" y="203"/>
                  </a:lnTo>
                  <a:lnTo>
                    <a:pt x="128" y="187"/>
                  </a:lnTo>
                  <a:lnTo>
                    <a:pt x="147" y="172"/>
                  </a:lnTo>
                  <a:lnTo>
                    <a:pt x="168" y="156"/>
                  </a:lnTo>
                  <a:lnTo>
                    <a:pt x="189" y="140"/>
                  </a:lnTo>
                  <a:lnTo>
                    <a:pt x="215" y="122"/>
                  </a:lnTo>
                  <a:lnTo>
                    <a:pt x="244" y="106"/>
                  </a:lnTo>
                  <a:lnTo>
                    <a:pt x="276" y="88"/>
                  </a:lnTo>
                  <a:lnTo>
                    <a:pt x="310" y="73"/>
                  </a:lnTo>
                  <a:lnTo>
                    <a:pt x="349" y="57"/>
                  </a:lnTo>
                  <a:lnTo>
                    <a:pt x="389" y="44"/>
                  </a:lnTo>
                  <a:lnTo>
                    <a:pt x="433" y="31"/>
                  </a:lnTo>
                  <a:lnTo>
                    <a:pt x="481" y="21"/>
                  </a:lnTo>
                  <a:lnTo>
                    <a:pt x="530" y="13"/>
                  </a:lnTo>
                  <a:lnTo>
                    <a:pt x="583" y="5"/>
                  </a:lnTo>
                  <a:lnTo>
                    <a:pt x="641" y="2"/>
                  </a:lnTo>
                  <a:lnTo>
                    <a:pt x="701" y="0"/>
                  </a:lnTo>
                  <a:lnTo>
                    <a:pt x="738" y="0"/>
                  </a:lnTo>
                  <a:lnTo>
                    <a:pt x="775" y="2"/>
                  </a:lnTo>
                  <a:lnTo>
                    <a:pt x="809" y="5"/>
                  </a:lnTo>
                  <a:lnTo>
                    <a:pt x="843" y="7"/>
                  </a:lnTo>
                  <a:lnTo>
                    <a:pt x="877" y="10"/>
                  </a:lnTo>
                  <a:lnTo>
                    <a:pt x="912" y="15"/>
                  </a:lnTo>
                  <a:lnTo>
                    <a:pt x="943" y="21"/>
                  </a:lnTo>
                  <a:lnTo>
                    <a:pt x="975" y="28"/>
                  </a:lnTo>
                  <a:lnTo>
                    <a:pt x="1003" y="36"/>
                  </a:lnTo>
                  <a:lnTo>
                    <a:pt x="1035" y="44"/>
                  </a:lnTo>
                  <a:lnTo>
                    <a:pt x="1064" y="54"/>
                  </a:lnTo>
                  <a:lnTo>
                    <a:pt x="1093" y="62"/>
                  </a:lnTo>
                  <a:lnTo>
                    <a:pt x="1119" y="75"/>
                  </a:lnTo>
                  <a:lnTo>
                    <a:pt x="1145" y="86"/>
                  </a:lnTo>
                  <a:lnTo>
                    <a:pt x="1172" y="99"/>
                  </a:lnTo>
                  <a:lnTo>
                    <a:pt x="1195" y="112"/>
                  </a:lnTo>
                  <a:lnTo>
                    <a:pt x="1193" y="122"/>
                  </a:lnTo>
                  <a:lnTo>
                    <a:pt x="1190" y="133"/>
                  </a:lnTo>
                  <a:lnTo>
                    <a:pt x="1190" y="146"/>
                  </a:lnTo>
                  <a:lnTo>
                    <a:pt x="1190" y="156"/>
                  </a:lnTo>
                  <a:lnTo>
                    <a:pt x="1195" y="200"/>
                  </a:lnTo>
                  <a:lnTo>
                    <a:pt x="1208" y="242"/>
                  </a:lnTo>
                  <a:lnTo>
                    <a:pt x="1227" y="281"/>
                  </a:lnTo>
                  <a:lnTo>
                    <a:pt x="1256" y="315"/>
                  </a:lnTo>
                  <a:lnTo>
                    <a:pt x="1272" y="330"/>
                  </a:lnTo>
                  <a:lnTo>
                    <a:pt x="1290" y="343"/>
                  </a:lnTo>
                  <a:lnTo>
                    <a:pt x="1308" y="354"/>
                  </a:lnTo>
                  <a:lnTo>
                    <a:pt x="1329" y="364"/>
                  </a:lnTo>
                  <a:lnTo>
                    <a:pt x="1350" y="372"/>
                  </a:lnTo>
                  <a:lnTo>
                    <a:pt x="1371" y="377"/>
                  </a:lnTo>
                  <a:lnTo>
                    <a:pt x="1395" y="380"/>
                  </a:lnTo>
                  <a:lnTo>
                    <a:pt x="1419" y="383"/>
                  </a:lnTo>
                  <a:lnTo>
                    <a:pt x="1427" y="411"/>
                  </a:lnTo>
                  <a:lnTo>
                    <a:pt x="1432" y="440"/>
                  </a:lnTo>
                  <a:lnTo>
                    <a:pt x="1434" y="471"/>
                  </a:lnTo>
                  <a:lnTo>
                    <a:pt x="1434" y="502"/>
                  </a:lnTo>
                  <a:lnTo>
                    <a:pt x="1424" y="505"/>
                  </a:lnTo>
                  <a:lnTo>
                    <a:pt x="1416" y="505"/>
                  </a:lnTo>
                  <a:lnTo>
                    <a:pt x="1406" y="505"/>
                  </a:lnTo>
                  <a:lnTo>
                    <a:pt x="1398" y="505"/>
                  </a:lnTo>
                  <a:lnTo>
                    <a:pt x="1361" y="505"/>
                  </a:lnTo>
                  <a:lnTo>
                    <a:pt x="1324" y="505"/>
                  </a:lnTo>
                  <a:lnTo>
                    <a:pt x="1287" y="502"/>
                  </a:lnTo>
                  <a:lnTo>
                    <a:pt x="1253" y="497"/>
                  </a:lnTo>
                  <a:lnTo>
                    <a:pt x="1219" y="492"/>
                  </a:lnTo>
                  <a:lnTo>
                    <a:pt x="1187" y="487"/>
                  </a:lnTo>
                  <a:lnTo>
                    <a:pt x="1156" y="479"/>
                  </a:lnTo>
                  <a:lnTo>
                    <a:pt x="1127" y="469"/>
                  </a:lnTo>
                  <a:lnTo>
                    <a:pt x="1122" y="466"/>
                  </a:lnTo>
                  <a:lnTo>
                    <a:pt x="1114" y="466"/>
                  </a:lnTo>
                  <a:lnTo>
                    <a:pt x="1109" y="466"/>
                  </a:lnTo>
                  <a:lnTo>
                    <a:pt x="1101" y="466"/>
                  </a:lnTo>
                  <a:lnTo>
                    <a:pt x="1082" y="469"/>
                  </a:lnTo>
                  <a:lnTo>
                    <a:pt x="1067" y="474"/>
                  </a:lnTo>
                  <a:lnTo>
                    <a:pt x="1053" y="482"/>
                  </a:lnTo>
                  <a:lnTo>
                    <a:pt x="1040" y="492"/>
                  </a:lnTo>
                  <a:lnTo>
                    <a:pt x="1030" y="505"/>
                  </a:lnTo>
                  <a:lnTo>
                    <a:pt x="1022" y="518"/>
                  </a:lnTo>
                  <a:lnTo>
                    <a:pt x="1019" y="534"/>
                  </a:lnTo>
                  <a:lnTo>
                    <a:pt x="1017" y="552"/>
                  </a:lnTo>
                  <a:lnTo>
                    <a:pt x="1022" y="578"/>
                  </a:lnTo>
                  <a:lnTo>
                    <a:pt x="1035" y="601"/>
                  </a:lnTo>
                  <a:lnTo>
                    <a:pt x="1053" y="620"/>
                  </a:lnTo>
                  <a:lnTo>
                    <a:pt x="1077" y="630"/>
                  </a:lnTo>
                  <a:lnTo>
                    <a:pt x="1080" y="633"/>
                  </a:lnTo>
                  <a:lnTo>
                    <a:pt x="1114" y="643"/>
                  </a:lnTo>
                  <a:lnTo>
                    <a:pt x="1148" y="651"/>
                  </a:lnTo>
                  <a:lnTo>
                    <a:pt x="1185" y="656"/>
                  </a:lnTo>
                  <a:lnTo>
                    <a:pt x="1222" y="664"/>
                  </a:lnTo>
                  <a:lnTo>
                    <a:pt x="1261" y="669"/>
                  </a:lnTo>
                  <a:lnTo>
                    <a:pt x="1300" y="672"/>
                  </a:lnTo>
                  <a:lnTo>
                    <a:pt x="1340" y="674"/>
                  </a:lnTo>
                  <a:lnTo>
                    <a:pt x="1382" y="674"/>
                  </a:lnTo>
                  <a:lnTo>
                    <a:pt x="1387" y="672"/>
                  </a:lnTo>
                  <a:lnTo>
                    <a:pt x="1392" y="672"/>
                  </a:lnTo>
                  <a:lnTo>
                    <a:pt x="1398" y="672"/>
                  </a:lnTo>
                  <a:lnTo>
                    <a:pt x="1403" y="672"/>
                  </a:lnTo>
                  <a:lnTo>
                    <a:pt x="1377" y="721"/>
                  </a:lnTo>
                  <a:lnTo>
                    <a:pt x="1348" y="765"/>
                  </a:lnTo>
                  <a:lnTo>
                    <a:pt x="1311" y="805"/>
                  </a:lnTo>
                  <a:lnTo>
                    <a:pt x="1269" y="838"/>
                  </a:lnTo>
                  <a:lnTo>
                    <a:pt x="1224" y="870"/>
                  </a:lnTo>
                  <a:lnTo>
                    <a:pt x="1177" y="898"/>
                  </a:lnTo>
                  <a:lnTo>
                    <a:pt x="1130" y="924"/>
                  </a:lnTo>
                  <a:lnTo>
                    <a:pt x="1080" y="950"/>
                  </a:lnTo>
                  <a:lnTo>
                    <a:pt x="1040" y="971"/>
                  </a:lnTo>
                  <a:lnTo>
                    <a:pt x="1001" y="992"/>
                  </a:lnTo>
                  <a:lnTo>
                    <a:pt x="964" y="1015"/>
                  </a:lnTo>
                  <a:lnTo>
                    <a:pt x="930" y="1039"/>
                  </a:lnTo>
                  <a:lnTo>
                    <a:pt x="898" y="1062"/>
                  </a:lnTo>
                  <a:lnTo>
                    <a:pt x="869" y="1091"/>
                  </a:lnTo>
                  <a:lnTo>
                    <a:pt x="846" y="1120"/>
                  </a:lnTo>
                  <a:lnTo>
                    <a:pt x="827" y="1154"/>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3" name="Freeform 9"/>
            <p:cNvSpPr>
              <a:spLocks/>
            </p:cNvSpPr>
            <p:nvPr/>
          </p:nvSpPr>
          <p:spPr bwMode="auto">
            <a:xfrm>
              <a:off x="3158" y="884"/>
              <a:ext cx="100" cy="102"/>
            </a:xfrm>
            <a:custGeom>
              <a:avLst/>
              <a:gdLst>
                <a:gd name="T0" fmla="*/ 50 w 100"/>
                <a:gd name="T1" fmla="*/ 0 h 102"/>
                <a:gd name="T2" fmla="*/ 71 w 100"/>
                <a:gd name="T3" fmla="*/ 6 h 102"/>
                <a:gd name="T4" fmla="*/ 87 w 100"/>
                <a:gd name="T5" fmla="*/ 16 h 102"/>
                <a:gd name="T6" fmla="*/ 98 w 100"/>
                <a:gd name="T7" fmla="*/ 32 h 102"/>
                <a:gd name="T8" fmla="*/ 100 w 100"/>
                <a:gd name="T9" fmla="*/ 50 h 102"/>
                <a:gd name="T10" fmla="*/ 98 w 100"/>
                <a:gd name="T11" fmla="*/ 71 h 102"/>
                <a:gd name="T12" fmla="*/ 87 w 100"/>
                <a:gd name="T13" fmla="*/ 86 h 102"/>
                <a:gd name="T14" fmla="*/ 71 w 100"/>
                <a:gd name="T15" fmla="*/ 97 h 102"/>
                <a:gd name="T16" fmla="*/ 50 w 100"/>
                <a:gd name="T17" fmla="*/ 102 h 102"/>
                <a:gd name="T18" fmla="*/ 29 w 100"/>
                <a:gd name="T19" fmla="*/ 97 h 102"/>
                <a:gd name="T20" fmla="*/ 13 w 100"/>
                <a:gd name="T21" fmla="*/ 86 h 102"/>
                <a:gd name="T22" fmla="*/ 3 w 100"/>
                <a:gd name="T23" fmla="*/ 71 h 102"/>
                <a:gd name="T24" fmla="*/ 0 w 100"/>
                <a:gd name="T25" fmla="*/ 50 h 102"/>
                <a:gd name="T26" fmla="*/ 3 w 100"/>
                <a:gd name="T27" fmla="*/ 32 h 102"/>
                <a:gd name="T28" fmla="*/ 13 w 100"/>
                <a:gd name="T29" fmla="*/ 16 h 102"/>
                <a:gd name="T30" fmla="*/ 29 w 100"/>
                <a:gd name="T31" fmla="*/ 6 h 102"/>
                <a:gd name="T32" fmla="*/ 50 w 100"/>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0"/>
                <a:gd name="T52" fmla="*/ 0 h 102"/>
                <a:gd name="T53" fmla="*/ 100 w 100"/>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0" h="102">
                  <a:moveTo>
                    <a:pt x="50" y="0"/>
                  </a:moveTo>
                  <a:lnTo>
                    <a:pt x="71" y="6"/>
                  </a:lnTo>
                  <a:lnTo>
                    <a:pt x="87" y="16"/>
                  </a:lnTo>
                  <a:lnTo>
                    <a:pt x="98" y="32"/>
                  </a:lnTo>
                  <a:lnTo>
                    <a:pt x="100" y="50"/>
                  </a:lnTo>
                  <a:lnTo>
                    <a:pt x="98" y="71"/>
                  </a:lnTo>
                  <a:lnTo>
                    <a:pt x="87" y="86"/>
                  </a:lnTo>
                  <a:lnTo>
                    <a:pt x="71" y="97"/>
                  </a:lnTo>
                  <a:lnTo>
                    <a:pt x="50" y="102"/>
                  </a:lnTo>
                  <a:lnTo>
                    <a:pt x="29" y="97"/>
                  </a:lnTo>
                  <a:lnTo>
                    <a:pt x="13" y="86"/>
                  </a:lnTo>
                  <a:lnTo>
                    <a:pt x="3" y="71"/>
                  </a:lnTo>
                  <a:lnTo>
                    <a:pt x="0" y="50"/>
                  </a:lnTo>
                  <a:lnTo>
                    <a:pt x="3" y="32"/>
                  </a:lnTo>
                  <a:lnTo>
                    <a:pt x="13" y="16"/>
                  </a:lnTo>
                  <a:lnTo>
                    <a:pt x="29"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914" name="Freeform 10"/>
            <p:cNvSpPr>
              <a:spLocks/>
            </p:cNvSpPr>
            <p:nvPr/>
          </p:nvSpPr>
          <p:spPr bwMode="auto">
            <a:xfrm>
              <a:off x="3581" y="884"/>
              <a:ext cx="103" cy="102"/>
            </a:xfrm>
            <a:custGeom>
              <a:avLst/>
              <a:gdLst>
                <a:gd name="T0" fmla="*/ 50 w 103"/>
                <a:gd name="T1" fmla="*/ 0 h 102"/>
                <a:gd name="T2" fmla="*/ 71 w 103"/>
                <a:gd name="T3" fmla="*/ 6 h 102"/>
                <a:gd name="T4" fmla="*/ 87 w 103"/>
                <a:gd name="T5" fmla="*/ 16 h 102"/>
                <a:gd name="T6" fmla="*/ 98 w 103"/>
                <a:gd name="T7" fmla="*/ 32 h 102"/>
                <a:gd name="T8" fmla="*/ 103 w 103"/>
                <a:gd name="T9" fmla="*/ 50 h 102"/>
                <a:gd name="T10" fmla="*/ 98 w 103"/>
                <a:gd name="T11" fmla="*/ 71 h 102"/>
                <a:gd name="T12" fmla="*/ 87 w 103"/>
                <a:gd name="T13" fmla="*/ 86 h 102"/>
                <a:gd name="T14" fmla="*/ 71 w 103"/>
                <a:gd name="T15" fmla="*/ 97 h 102"/>
                <a:gd name="T16" fmla="*/ 50 w 103"/>
                <a:gd name="T17" fmla="*/ 102 h 102"/>
                <a:gd name="T18" fmla="*/ 32 w 103"/>
                <a:gd name="T19" fmla="*/ 97 h 102"/>
                <a:gd name="T20" fmla="*/ 16 w 103"/>
                <a:gd name="T21" fmla="*/ 86 h 102"/>
                <a:gd name="T22" fmla="*/ 6 w 103"/>
                <a:gd name="T23" fmla="*/ 71 h 102"/>
                <a:gd name="T24" fmla="*/ 0 w 103"/>
                <a:gd name="T25" fmla="*/ 50 h 102"/>
                <a:gd name="T26" fmla="*/ 6 w 103"/>
                <a:gd name="T27" fmla="*/ 32 h 102"/>
                <a:gd name="T28" fmla="*/ 16 w 103"/>
                <a:gd name="T29" fmla="*/ 16 h 102"/>
                <a:gd name="T30" fmla="*/ 32 w 103"/>
                <a:gd name="T31" fmla="*/ 6 h 102"/>
                <a:gd name="T32" fmla="*/ 50 w 103"/>
                <a:gd name="T33" fmla="*/ 0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3"/>
                <a:gd name="T52" fmla="*/ 0 h 102"/>
                <a:gd name="T53" fmla="*/ 103 w 103"/>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3" h="102">
                  <a:moveTo>
                    <a:pt x="50" y="0"/>
                  </a:moveTo>
                  <a:lnTo>
                    <a:pt x="71" y="6"/>
                  </a:lnTo>
                  <a:lnTo>
                    <a:pt x="87" y="16"/>
                  </a:lnTo>
                  <a:lnTo>
                    <a:pt x="98" y="32"/>
                  </a:lnTo>
                  <a:lnTo>
                    <a:pt x="103" y="50"/>
                  </a:lnTo>
                  <a:lnTo>
                    <a:pt x="98" y="71"/>
                  </a:lnTo>
                  <a:lnTo>
                    <a:pt x="87" y="86"/>
                  </a:lnTo>
                  <a:lnTo>
                    <a:pt x="71" y="97"/>
                  </a:lnTo>
                  <a:lnTo>
                    <a:pt x="50" y="102"/>
                  </a:lnTo>
                  <a:lnTo>
                    <a:pt x="32" y="97"/>
                  </a:lnTo>
                  <a:lnTo>
                    <a:pt x="16" y="86"/>
                  </a:lnTo>
                  <a:lnTo>
                    <a:pt x="6" y="71"/>
                  </a:lnTo>
                  <a:lnTo>
                    <a:pt x="0" y="50"/>
                  </a:lnTo>
                  <a:lnTo>
                    <a:pt x="6" y="32"/>
                  </a:lnTo>
                  <a:lnTo>
                    <a:pt x="16" y="16"/>
                  </a:lnTo>
                  <a:lnTo>
                    <a:pt x="32" y="6"/>
                  </a:lnTo>
                  <a:lnTo>
                    <a:pt x="5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 name="Slide Number Placeholder 2"/>
          <p:cNvSpPr>
            <a:spLocks noGrp="1"/>
          </p:cNvSpPr>
          <p:nvPr>
            <p:ph type="sldNum" sz="quarter" idx="12"/>
          </p:nvPr>
        </p:nvSpPr>
        <p:spPr/>
        <p:txBody>
          <a:bodyPr/>
          <a:lstStyle/>
          <a:p>
            <a:fld id="{62D44249-E22E-4CAF-B31A-47027B1D76FA}" type="slidenum">
              <a:rPr lang="en-US" smtClean="0"/>
              <a:pPr/>
              <a:t>113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0-#ppt_w/2"/>
                                          </p:val>
                                        </p:tav>
                                        <p:tav tm="100000">
                                          <p:val>
                                            <p:strVal val="#ppt_x"/>
                                          </p:val>
                                        </p:tav>
                                      </p:tavLst>
                                    </p:anim>
                                    <p:anim calcmode="lin" valueType="num">
                                      <p:cBhvr additive="base">
                                        <p:cTn id="8" dur="2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435" y="1225826"/>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364435" y="2226365"/>
            <a:ext cx="8229600" cy="3886200"/>
          </a:xfrm>
        </p:spPr>
        <p:txBody>
          <a:bodyPr/>
          <a:lstStyle/>
          <a:p>
            <a:r>
              <a:rPr lang="en-US" dirty="0" err="1" smtClean="0"/>
              <a:t>Trong</a:t>
            </a:r>
            <a:r>
              <a:rPr lang="en-US" dirty="0" smtClean="0"/>
              <a:t> </a:t>
            </a:r>
            <a:r>
              <a:rPr lang="en-US" b="1" dirty="0" smtClean="0"/>
              <a:t>Object explorer</a:t>
            </a:r>
            <a:r>
              <a:rPr lang="en-US" dirty="0" smtClean="0"/>
              <a:t>, click </a:t>
            </a:r>
            <a:r>
              <a:rPr lang="en-US" dirty="0" err="1" smtClean="0"/>
              <a:t>phải</a:t>
            </a:r>
            <a:r>
              <a:rPr lang="en-US" dirty="0" smtClean="0"/>
              <a:t> </a:t>
            </a:r>
            <a:r>
              <a:rPr lang="en-US" dirty="0" err="1" smtClean="0"/>
              <a:t>trên</a:t>
            </a:r>
            <a:r>
              <a:rPr lang="en-US" dirty="0" smtClean="0"/>
              <a:t> </a:t>
            </a:r>
            <a:r>
              <a:rPr lang="en-US" b="1" dirty="0" smtClean="0"/>
              <a:t>Database</a:t>
            </a:r>
            <a:r>
              <a:rPr lang="en-US" dirty="0" smtClean="0"/>
              <a:t> </a:t>
            </a:r>
            <a:r>
              <a:rPr lang="en-US" dirty="0" err="1" smtClean="0"/>
              <a:t>chọn</a:t>
            </a:r>
            <a:r>
              <a:rPr lang="en-US" dirty="0" smtClean="0"/>
              <a:t> </a:t>
            </a:r>
            <a:r>
              <a:rPr lang="en-US" b="1" dirty="0" smtClean="0"/>
              <a:t>New Database</a:t>
            </a:r>
          </a:p>
          <a:p>
            <a:endParaRPr lang="en-US" dirty="0"/>
          </a:p>
        </p:txBody>
      </p:sp>
      <p:sp>
        <p:nvSpPr>
          <p:cNvPr id="6" name="Slide Number Placeholder 5"/>
          <p:cNvSpPr>
            <a:spLocks noGrp="1"/>
          </p:cNvSpPr>
          <p:nvPr>
            <p:ph type="sldNum" sz="quarter" idx="12"/>
          </p:nvPr>
        </p:nvSpPr>
        <p:spPr/>
        <p:txBody>
          <a:bodyPr/>
          <a:lstStyle/>
          <a:p>
            <a:fld id="{ED24C919-0F85-4759-9BE1-431035B692CF}" type="slidenum">
              <a:rPr lang="en-US" smtClean="0"/>
              <a:pPr/>
              <a:t>12</a:t>
            </a:fld>
            <a:endParaRPr lang="en-US"/>
          </a:p>
        </p:txBody>
      </p:sp>
      <p:pic>
        <p:nvPicPr>
          <p:cNvPr id="4" name="Picture 3"/>
          <p:cNvPicPr>
            <a:picLocks noChangeAspect="1"/>
          </p:cNvPicPr>
          <p:nvPr/>
        </p:nvPicPr>
        <p:blipFill>
          <a:blip r:embed="rId2"/>
          <a:stretch>
            <a:fillRect/>
          </a:stretch>
        </p:blipFill>
        <p:spPr>
          <a:xfrm>
            <a:off x="2565878" y="2794983"/>
            <a:ext cx="3970846" cy="3788697"/>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smtClean="0">
                <a:solidFill>
                  <a:srgbClr val="A50021"/>
                </a:solidFill>
              </a:rPr>
              <a:t>Creating a New Database</a:t>
            </a:r>
          </a:p>
        </p:txBody>
      </p:sp>
    </p:spTree>
    <p:extLst>
      <p:ext uri="{BB962C8B-B14F-4D97-AF65-F5344CB8AC3E}">
        <p14:creationId xmlns:p14="http://schemas.microsoft.com/office/powerpoint/2010/main" val="3217537170"/>
      </p:ext>
    </p:extLst>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737" y="1470793"/>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1075529" y="2725806"/>
            <a:ext cx="7068016" cy="3545288"/>
          </a:xfrm>
        </p:spPr>
        <p:txBody>
          <a:bodyPr>
            <a:normAutofit/>
          </a:bodyPr>
          <a:lstStyle/>
          <a:p>
            <a:r>
              <a:rPr lang="en-US" sz="2700" dirty="0" err="1"/>
              <a:t>Xuất</a:t>
            </a:r>
            <a:r>
              <a:rPr lang="en-US" sz="2700" dirty="0"/>
              <a:t> </a:t>
            </a:r>
            <a:r>
              <a:rPr lang="en-US" sz="2700" dirty="0" err="1"/>
              <a:t>hiện</a:t>
            </a:r>
            <a:r>
              <a:rPr lang="en-US" sz="2700" dirty="0"/>
              <a:t> </a:t>
            </a:r>
            <a:r>
              <a:rPr lang="en-US" sz="2700" dirty="0" err="1"/>
              <a:t>cửa</a:t>
            </a:r>
            <a:r>
              <a:rPr lang="en-US" sz="2700" dirty="0"/>
              <a:t> </a:t>
            </a:r>
            <a:r>
              <a:rPr lang="en-US" sz="2700" dirty="0" err="1"/>
              <a:t>sổ</a:t>
            </a:r>
            <a:r>
              <a:rPr lang="en-US" sz="2700" dirty="0"/>
              <a:t> New Data base</a:t>
            </a:r>
          </a:p>
          <a:p>
            <a:endParaRPr lang="en-US" dirty="0"/>
          </a:p>
          <a:p>
            <a:endParaRPr lang="en-US" dirty="0" smtClean="0"/>
          </a:p>
          <a:p>
            <a:endParaRPr lang="en-US" dirty="0"/>
          </a:p>
          <a:p>
            <a:endParaRPr lang="en-US" dirty="0" smtClean="0"/>
          </a:p>
          <a:p>
            <a:endParaRPr lang="en-US" dirty="0"/>
          </a:p>
          <a:p>
            <a:endParaRPr lang="en-US" dirty="0" smtClean="0"/>
          </a:p>
        </p:txBody>
      </p:sp>
      <p:sp>
        <p:nvSpPr>
          <p:cNvPr id="6" name="Slide Number Placeholder 5"/>
          <p:cNvSpPr>
            <a:spLocks noGrp="1"/>
          </p:cNvSpPr>
          <p:nvPr>
            <p:ph type="sldNum" sz="quarter" idx="12"/>
          </p:nvPr>
        </p:nvSpPr>
        <p:spPr/>
        <p:txBody>
          <a:bodyPr/>
          <a:lstStyle/>
          <a:p>
            <a:fld id="{ED24C919-0F85-4759-9BE1-431035B692CF}" type="slidenum">
              <a:rPr lang="en-US" smtClean="0"/>
              <a:pPr/>
              <a:t>13</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529" y="3461302"/>
            <a:ext cx="6876262" cy="2523578"/>
          </a:xfrm>
          <a:prstGeom prst="rect">
            <a:avLst/>
          </a:prstGeom>
        </p:spPr>
      </p:pic>
      <p:sp>
        <p:nvSpPr>
          <p:cNvPr id="5"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smtClean="0">
                <a:solidFill>
                  <a:srgbClr val="A50021"/>
                </a:solidFill>
              </a:rPr>
              <a:t>Creating a New Database</a:t>
            </a:r>
          </a:p>
        </p:txBody>
      </p:sp>
    </p:spTree>
    <p:extLst>
      <p:ext uri="{BB962C8B-B14F-4D97-AF65-F5344CB8AC3E}">
        <p14:creationId xmlns:p14="http://schemas.microsoft.com/office/powerpoint/2010/main" val="369971939"/>
      </p:ext>
    </p:extLst>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722" y="1517374"/>
            <a:ext cx="8229600" cy="1371600"/>
          </a:xfrm>
        </p:spPr>
        <p:txBody>
          <a:bodyPr>
            <a:normAutofit/>
          </a:bodyPr>
          <a:lstStyle/>
          <a:p>
            <a:r>
              <a:rPr lang="en-US" sz="2400" dirty="0" err="1">
                <a:solidFill>
                  <a:srgbClr val="FF0000"/>
                </a:solidFill>
              </a:rPr>
              <a:t>Sử</a:t>
            </a:r>
            <a:r>
              <a:rPr lang="en-US" sz="2400" dirty="0">
                <a:solidFill>
                  <a:srgbClr val="FF0000"/>
                </a:solidFill>
              </a:rPr>
              <a:t> </a:t>
            </a:r>
            <a:r>
              <a:rPr lang="en-US" sz="2400" dirty="0" err="1">
                <a:solidFill>
                  <a:srgbClr val="FF0000"/>
                </a:solidFill>
              </a:rPr>
              <a:t>dụng</a:t>
            </a:r>
            <a:r>
              <a:rPr lang="en-US" sz="2400" dirty="0">
                <a:solidFill>
                  <a:srgbClr val="FF0000"/>
                </a:solidFill>
              </a:rPr>
              <a:t> SQL Server Management Studio</a:t>
            </a:r>
          </a:p>
        </p:txBody>
      </p:sp>
      <p:sp>
        <p:nvSpPr>
          <p:cNvPr id="3" name="Content Placeholder 2"/>
          <p:cNvSpPr>
            <a:spLocks noGrp="1"/>
          </p:cNvSpPr>
          <p:nvPr>
            <p:ph idx="1"/>
          </p:nvPr>
        </p:nvSpPr>
        <p:spPr>
          <a:xfrm>
            <a:off x="284922" y="2819400"/>
            <a:ext cx="8229600" cy="3886200"/>
          </a:xfrm>
        </p:spPr>
        <p:txBody>
          <a:bodyPr/>
          <a:lstStyle/>
          <a:p>
            <a:pPr lvl="1"/>
            <a:r>
              <a:rPr lang="en-US" sz="2400" b="1" dirty="0"/>
              <a:t>Database name</a:t>
            </a:r>
            <a:r>
              <a:rPr lang="en-US" sz="2400" dirty="0"/>
              <a:t>: </a:t>
            </a:r>
            <a:r>
              <a:rPr lang="en-US" sz="2400" dirty="0" err="1"/>
              <a:t>nhập</a:t>
            </a:r>
            <a:r>
              <a:rPr lang="en-US" sz="2400" dirty="0"/>
              <a:t> </a:t>
            </a:r>
            <a:r>
              <a:rPr lang="en-US" sz="2400" dirty="0" err="1"/>
              <a:t>tên</a:t>
            </a:r>
            <a:r>
              <a:rPr lang="en-US" sz="2400" dirty="0"/>
              <a:t> Database</a:t>
            </a:r>
          </a:p>
          <a:p>
            <a:pPr lvl="1"/>
            <a:r>
              <a:rPr lang="en-US" sz="2400" b="1" dirty="0"/>
              <a:t>Owner</a:t>
            </a:r>
            <a:r>
              <a:rPr lang="en-US" sz="2400" dirty="0"/>
              <a:t>: </a:t>
            </a:r>
            <a:r>
              <a:rPr lang="en-US" sz="2400" dirty="0" err="1"/>
              <a:t>mặc</a:t>
            </a:r>
            <a:r>
              <a:rPr lang="en-US" sz="2400" dirty="0"/>
              <a:t> </a:t>
            </a:r>
            <a:r>
              <a:rPr lang="en-US" sz="2400" dirty="0" err="1"/>
              <a:t>định</a:t>
            </a:r>
            <a:r>
              <a:rPr lang="en-US" sz="2400" dirty="0"/>
              <a:t> </a:t>
            </a:r>
            <a:r>
              <a:rPr lang="en-US" sz="2400" dirty="0" err="1"/>
              <a:t>là</a:t>
            </a:r>
            <a:r>
              <a:rPr lang="en-US" sz="2400" dirty="0"/>
              <a:t> </a:t>
            </a:r>
            <a:r>
              <a:rPr lang="en-US" sz="2400" dirty="0" err="1"/>
              <a:t>tên</a:t>
            </a:r>
            <a:r>
              <a:rPr lang="en-US" sz="2400" dirty="0"/>
              <a:t> login </a:t>
            </a:r>
            <a:r>
              <a:rPr lang="en-US" sz="2400" dirty="0" err="1"/>
              <a:t>hiện</a:t>
            </a:r>
            <a:r>
              <a:rPr lang="en-US" sz="2400" dirty="0"/>
              <a:t> </a:t>
            </a:r>
            <a:r>
              <a:rPr lang="en-US" sz="2400" dirty="0" err="1"/>
              <a:t>tại</a:t>
            </a:r>
            <a:r>
              <a:rPr lang="en-US" sz="2400" dirty="0"/>
              <a:t> </a:t>
            </a:r>
            <a:r>
              <a:rPr lang="en-US" sz="2400" dirty="0" err="1"/>
              <a:t>thường</a:t>
            </a:r>
            <a:r>
              <a:rPr lang="en-US" sz="2400" dirty="0"/>
              <a:t> </a:t>
            </a:r>
            <a:r>
              <a:rPr lang="en-US" sz="2400" dirty="0" err="1"/>
              <a:t>là</a:t>
            </a:r>
            <a:r>
              <a:rPr lang="en-US" sz="2400" dirty="0"/>
              <a:t> </a:t>
            </a:r>
            <a:r>
              <a:rPr lang="en-US" sz="2400" b="1" dirty="0" err="1">
                <a:solidFill>
                  <a:srgbClr val="C00000"/>
                </a:solidFill>
              </a:rPr>
              <a:t>sa</a:t>
            </a:r>
            <a:endParaRPr lang="en-US" sz="2400" b="1" dirty="0">
              <a:solidFill>
                <a:srgbClr val="C00000"/>
              </a:solidFill>
            </a:endParaRPr>
          </a:p>
          <a:p>
            <a:pPr lvl="1"/>
            <a:r>
              <a:rPr lang="en-US" sz="2400" dirty="0" err="1" smtClean="0"/>
              <a:t>Chọn</a:t>
            </a:r>
            <a:r>
              <a:rPr lang="en-US" sz="2400" dirty="0" smtClean="0"/>
              <a:t> </a:t>
            </a:r>
            <a:r>
              <a:rPr lang="en-US" sz="2400" dirty="0" err="1" smtClean="0"/>
              <a:t>vị</a:t>
            </a:r>
            <a:r>
              <a:rPr lang="en-US" sz="2400" dirty="0" smtClean="0"/>
              <a:t> </a:t>
            </a:r>
            <a:r>
              <a:rPr lang="en-US" sz="2400" dirty="0" err="1" smtClean="0"/>
              <a:t>trí</a:t>
            </a:r>
            <a:r>
              <a:rPr lang="en-US" sz="2400" dirty="0" smtClean="0"/>
              <a:t> </a:t>
            </a:r>
            <a:r>
              <a:rPr lang="en-US" sz="2400" dirty="0" err="1" smtClean="0"/>
              <a:t>lưu</a:t>
            </a:r>
            <a:r>
              <a:rPr lang="en-US" sz="2400" dirty="0" smtClean="0"/>
              <a:t> </a:t>
            </a:r>
            <a:r>
              <a:rPr lang="en-US" sz="2400" dirty="0" err="1" smtClean="0"/>
              <a:t>cơ</a:t>
            </a:r>
            <a:r>
              <a:rPr lang="en-US" sz="2400" dirty="0" smtClean="0"/>
              <a:t> </a:t>
            </a:r>
            <a:r>
              <a:rPr lang="en-US" sz="2400" dirty="0" err="1" smtClean="0"/>
              <a:t>sở</a:t>
            </a:r>
            <a:r>
              <a:rPr lang="en-US" sz="2400" dirty="0" smtClean="0"/>
              <a:t> </a:t>
            </a:r>
            <a:r>
              <a:rPr lang="en-US" sz="2400" dirty="0" err="1" smtClean="0"/>
              <a:t>dữ</a:t>
            </a:r>
            <a:r>
              <a:rPr lang="en-US" sz="2400" dirty="0" smtClean="0"/>
              <a:t> </a:t>
            </a:r>
            <a:r>
              <a:rPr lang="en-US" sz="2400" dirty="0" err="1" smtClean="0"/>
              <a:t>liệu</a:t>
            </a:r>
            <a:r>
              <a:rPr lang="en-US" sz="2400" dirty="0" smtClean="0"/>
              <a:t>, </a:t>
            </a:r>
            <a:r>
              <a:rPr lang="en-US" sz="2400" dirty="0" err="1" smtClean="0"/>
              <a:t>nếu</a:t>
            </a:r>
            <a:r>
              <a:rPr lang="en-US" sz="2400" dirty="0" smtClean="0"/>
              <a:t> </a:t>
            </a:r>
            <a:r>
              <a:rPr lang="en-US" sz="2400" dirty="0" err="1" smtClean="0"/>
              <a:t>không</a:t>
            </a:r>
            <a:r>
              <a:rPr lang="en-US" sz="2400" dirty="0" smtClean="0"/>
              <a:t> </a:t>
            </a:r>
            <a:r>
              <a:rPr lang="en-US" sz="2400" dirty="0" err="1" smtClean="0"/>
              <a:t>chỉ</a:t>
            </a:r>
            <a:r>
              <a:rPr lang="en-US" sz="2400" dirty="0" smtClean="0"/>
              <a:t> </a:t>
            </a:r>
            <a:r>
              <a:rPr lang="en-US" sz="2400" dirty="0" err="1" smtClean="0"/>
              <a:t>định</a:t>
            </a:r>
            <a:r>
              <a:rPr lang="en-US" sz="2400" dirty="0" smtClean="0"/>
              <a:t> </a:t>
            </a:r>
            <a:r>
              <a:rPr lang="en-US" sz="2400" dirty="0" err="1" smtClean="0"/>
              <a:t>thì</a:t>
            </a:r>
            <a:r>
              <a:rPr lang="en-US" sz="2400" dirty="0" smtClean="0"/>
              <a:t> </a:t>
            </a:r>
            <a:r>
              <a:rPr lang="en-US" sz="2400" dirty="0" err="1" smtClean="0"/>
              <a:t>tập</a:t>
            </a:r>
            <a:r>
              <a:rPr lang="en-US" sz="2400" dirty="0" smtClean="0"/>
              <a:t> tin </a:t>
            </a:r>
            <a:r>
              <a:rPr lang="en-US" sz="2400" dirty="0" err="1" smtClean="0"/>
              <a:t>được</a:t>
            </a:r>
            <a:r>
              <a:rPr lang="en-US" sz="2400" dirty="0" smtClean="0"/>
              <a:t> </a:t>
            </a:r>
            <a:r>
              <a:rPr lang="en-US" sz="2400" dirty="0" err="1" smtClean="0"/>
              <a:t>lưu</a:t>
            </a:r>
            <a:r>
              <a:rPr lang="en-US" sz="2400" dirty="0" smtClean="0"/>
              <a:t> </a:t>
            </a:r>
            <a:r>
              <a:rPr lang="en-US" sz="2400" dirty="0" err="1" smtClean="0"/>
              <a:t>mặc</a:t>
            </a:r>
            <a:r>
              <a:rPr lang="en-US" sz="2400" dirty="0" smtClean="0"/>
              <a:t> </a:t>
            </a:r>
            <a:r>
              <a:rPr lang="en-US" sz="2400" dirty="0" err="1" smtClean="0"/>
              <a:t>định</a:t>
            </a:r>
            <a:r>
              <a:rPr lang="en-US" sz="2400" dirty="0"/>
              <a:t> </a:t>
            </a:r>
            <a:r>
              <a:rPr lang="en-US" sz="2400" dirty="0" err="1" smtClean="0"/>
              <a:t>theo</a:t>
            </a:r>
            <a:r>
              <a:rPr lang="en-US" sz="2400" dirty="0" smtClean="0"/>
              <a:t> </a:t>
            </a:r>
            <a:r>
              <a:rPr lang="en-US" sz="2400" dirty="0" err="1" smtClean="0"/>
              <a:t>đường</a:t>
            </a:r>
            <a:r>
              <a:rPr lang="en-US" sz="2400" dirty="0" smtClean="0"/>
              <a:t> </a:t>
            </a:r>
            <a:r>
              <a:rPr lang="en-US" sz="2400" dirty="0" err="1" smtClean="0"/>
              <a:t>dẫn</a:t>
            </a:r>
            <a:r>
              <a:rPr lang="en-US" sz="2400" dirty="0" smtClean="0"/>
              <a:t>:</a:t>
            </a:r>
          </a:p>
          <a:p>
            <a:pPr marL="342900" lvl="1" indent="0">
              <a:buNone/>
            </a:pPr>
            <a:r>
              <a:rPr lang="en-US" sz="2400" dirty="0"/>
              <a:t>C:\</a:t>
            </a:r>
            <a:r>
              <a:rPr lang="en-US" sz="2400" dirty="0" smtClean="0"/>
              <a:t>ProgramFiles\MicrosoftSQLServer\MSSQL10.MSSQLSERVER\MSSQL\DATA</a:t>
            </a:r>
            <a:r>
              <a:rPr lang="en-US" sz="2400" dirty="0"/>
              <a:t>\</a:t>
            </a:r>
          </a:p>
        </p:txBody>
      </p:sp>
      <p:sp>
        <p:nvSpPr>
          <p:cNvPr id="5" name="Slide Number Placeholder 4"/>
          <p:cNvSpPr>
            <a:spLocks noGrp="1"/>
          </p:cNvSpPr>
          <p:nvPr>
            <p:ph type="sldNum" sz="quarter" idx="12"/>
          </p:nvPr>
        </p:nvSpPr>
        <p:spPr/>
        <p:txBody>
          <a:bodyPr/>
          <a:lstStyle/>
          <a:p>
            <a:fld id="{ED24C919-0F85-4759-9BE1-431035B692CF}" type="slidenum">
              <a:rPr lang="en-US" smtClean="0"/>
              <a:pPr/>
              <a:t>14</a:t>
            </a:fld>
            <a:endParaRPr lang="en-US"/>
          </a:p>
        </p:txBody>
      </p:sp>
      <p:sp>
        <p:nvSpPr>
          <p:cNvPr id="4" name="Rectangle 7"/>
          <p:cNvSpPr txBox="1">
            <a:spLocks noChangeArrowheads="1"/>
          </p:cNvSpPr>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a:solidFill>
                  <a:schemeClr val="tx1"/>
                </a:solidFill>
                <a:latin typeface="+mj-lt"/>
                <a:ea typeface="+mj-ea"/>
                <a:cs typeface="+mj-cs"/>
              </a:defRPr>
            </a:lvl1pPr>
            <a:lvl2pPr algn="l" rtl="0" eaLnBrk="0" fontAlgn="base" hangingPunct="0">
              <a:spcBef>
                <a:spcPct val="0"/>
              </a:spcBef>
              <a:spcAft>
                <a:spcPct val="0"/>
              </a:spcAft>
              <a:defRPr sz="3600">
                <a:solidFill>
                  <a:schemeClr val="tx1"/>
                </a:solidFill>
                <a:latin typeface="Arial" charset="0"/>
              </a:defRPr>
            </a:lvl2pPr>
            <a:lvl3pPr algn="l" rtl="0" eaLnBrk="0" fontAlgn="base" hangingPunct="0">
              <a:spcBef>
                <a:spcPct val="0"/>
              </a:spcBef>
              <a:spcAft>
                <a:spcPct val="0"/>
              </a:spcAft>
              <a:defRPr sz="3600">
                <a:solidFill>
                  <a:schemeClr val="tx1"/>
                </a:solidFill>
                <a:latin typeface="Arial" charset="0"/>
              </a:defRPr>
            </a:lvl3pPr>
            <a:lvl4pPr algn="l" rtl="0" eaLnBrk="0" fontAlgn="base" hangingPunct="0">
              <a:spcBef>
                <a:spcPct val="0"/>
              </a:spcBef>
              <a:spcAft>
                <a:spcPct val="0"/>
              </a:spcAft>
              <a:defRPr sz="3600">
                <a:solidFill>
                  <a:schemeClr val="tx1"/>
                </a:solidFill>
                <a:latin typeface="Arial" charset="0"/>
              </a:defRPr>
            </a:lvl4pPr>
            <a:lvl5pPr algn="l" rtl="0" eaLnBrk="0" fontAlgn="base" hangingPunct="0">
              <a:spcBef>
                <a:spcPct val="0"/>
              </a:spcBef>
              <a:spcAft>
                <a:spcPct val="0"/>
              </a:spcAft>
              <a:defRPr sz="3600">
                <a:solidFill>
                  <a:schemeClr val="tx1"/>
                </a:solidFill>
                <a:latin typeface="Arial" charset="0"/>
              </a:defRPr>
            </a:lvl5pPr>
            <a:lvl6pPr marL="457200" algn="l" rtl="0" fontAlgn="base">
              <a:spcBef>
                <a:spcPct val="0"/>
              </a:spcBef>
              <a:spcAft>
                <a:spcPct val="0"/>
              </a:spcAft>
              <a:defRPr sz="3600">
                <a:solidFill>
                  <a:schemeClr val="tx1"/>
                </a:solidFill>
                <a:latin typeface="Arial" charset="0"/>
              </a:defRPr>
            </a:lvl6pPr>
            <a:lvl7pPr marL="914400" algn="l" rtl="0" fontAlgn="base">
              <a:spcBef>
                <a:spcPct val="0"/>
              </a:spcBef>
              <a:spcAft>
                <a:spcPct val="0"/>
              </a:spcAft>
              <a:defRPr sz="3600">
                <a:solidFill>
                  <a:schemeClr val="tx1"/>
                </a:solidFill>
                <a:latin typeface="Arial" charset="0"/>
              </a:defRPr>
            </a:lvl7pPr>
            <a:lvl8pPr marL="1371600" algn="l" rtl="0" fontAlgn="base">
              <a:spcBef>
                <a:spcPct val="0"/>
              </a:spcBef>
              <a:spcAft>
                <a:spcPct val="0"/>
              </a:spcAft>
              <a:defRPr sz="3600">
                <a:solidFill>
                  <a:schemeClr val="tx1"/>
                </a:solidFill>
                <a:latin typeface="Arial" charset="0"/>
              </a:defRPr>
            </a:lvl8pPr>
            <a:lvl9pPr marL="1828800" algn="l" rtl="0" fontAlgn="base">
              <a:spcBef>
                <a:spcPct val="0"/>
              </a:spcBef>
              <a:spcAft>
                <a:spcPct val="0"/>
              </a:spcAft>
              <a:defRPr sz="3600">
                <a:solidFill>
                  <a:schemeClr val="tx1"/>
                </a:solidFill>
                <a:latin typeface="Arial" charset="0"/>
              </a:defRPr>
            </a:lvl9pPr>
          </a:lstStyle>
          <a:p>
            <a:pPr eaLnBrk="1" hangingPunct="1"/>
            <a:r>
              <a:rPr lang="en-US" altLang="en-US" b="0" kern="0" smtClean="0">
                <a:solidFill>
                  <a:srgbClr val="A50021"/>
                </a:solidFill>
              </a:rPr>
              <a:t>Creating a New Database</a:t>
            </a:r>
          </a:p>
        </p:txBody>
      </p:sp>
    </p:spTree>
    <p:extLst>
      <p:ext uri="{BB962C8B-B14F-4D97-AF65-F5344CB8AC3E}">
        <p14:creationId xmlns:p14="http://schemas.microsoft.com/office/powerpoint/2010/main" val="1924469918"/>
      </p:ext>
    </p:extLst>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pPr eaLnBrk="1" hangingPunct="1"/>
            <a:r>
              <a:rPr lang="en-US" altLang="en-US" smtClean="0">
                <a:solidFill>
                  <a:srgbClr val="A50021"/>
                </a:solidFill>
              </a:rPr>
              <a:t>Creating a New Database</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15</a:t>
            </a:fld>
            <a:endParaRPr lang="en-US"/>
          </a:p>
        </p:txBody>
      </p:sp>
      <p:sp>
        <p:nvSpPr>
          <p:cNvPr id="20483" name="Rectangle 3"/>
          <p:cNvSpPr>
            <a:spLocks noChangeArrowheads="1"/>
          </p:cNvSpPr>
          <p:nvPr/>
        </p:nvSpPr>
        <p:spPr bwMode="auto">
          <a:xfrm>
            <a:off x="514350" y="1524000"/>
            <a:ext cx="79248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r>
              <a:rPr lang="en-US" altLang="en-US" sz="2000" b="0">
                <a:solidFill>
                  <a:srgbClr val="990000"/>
                </a:solidFill>
              </a:rPr>
              <a:t>Cú pháp lệnh tạo CSDL :</a:t>
            </a:r>
          </a:p>
          <a:p>
            <a:pPr lvl="1" eaLnBrk="1" hangingPunct="1">
              <a:buFont typeface="Wingdings" panose="05000000000000000000" pitchFamily="2" charset="2"/>
              <a:buNone/>
            </a:pPr>
            <a:r>
              <a:rPr lang="en-US" altLang="en-US">
                <a:solidFill>
                  <a:srgbClr val="0000FF"/>
                </a:solidFill>
              </a:rPr>
              <a:t>CREATE DATABASE</a:t>
            </a:r>
            <a:r>
              <a:rPr lang="en-US" altLang="en-US"/>
              <a:t> </a:t>
            </a:r>
            <a:r>
              <a:rPr lang="en-US" altLang="en-US" i="1"/>
              <a:t>database_name</a:t>
            </a:r>
          </a:p>
          <a:p>
            <a:pPr lvl="1" eaLnBrk="1" hangingPunct="1">
              <a:buFont typeface="Wingdings" panose="05000000000000000000" pitchFamily="2" charset="2"/>
              <a:buNone/>
            </a:pPr>
            <a:r>
              <a:rPr lang="en-US" altLang="en-US"/>
              <a:t>[ </a:t>
            </a:r>
            <a:r>
              <a:rPr lang="en-US" altLang="en-US">
                <a:solidFill>
                  <a:srgbClr val="0000FF"/>
                </a:solidFill>
              </a:rPr>
              <a:t>ON</a:t>
            </a:r>
          </a:p>
          <a:p>
            <a:pPr lvl="1" eaLnBrk="1" hangingPunct="1">
              <a:buFont typeface="Wingdings" panose="05000000000000000000" pitchFamily="2" charset="2"/>
              <a:buNone/>
            </a:pPr>
            <a:r>
              <a:rPr lang="en-US" altLang="en-US"/>
              <a:t>[ &lt; filespec &gt; [ ,...</a:t>
            </a:r>
            <a:r>
              <a:rPr lang="en-US" altLang="en-US" i="1"/>
              <a:t>n </a:t>
            </a:r>
            <a:r>
              <a:rPr lang="en-US" altLang="en-US"/>
              <a:t>] ]</a:t>
            </a:r>
          </a:p>
          <a:p>
            <a:pPr lvl="1" eaLnBrk="1" hangingPunct="1">
              <a:buFont typeface="Wingdings" panose="05000000000000000000" pitchFamily="2" charset="2"/>
              <a:buNone/>
            </a:pPr>
            <a:r>
              <a:rPr lang="en-US" altLang="en-US"/>
              <a:t>[ , &lt; filegroup &gt; [ ,...</a:t>
            </a:r>
            <a:r>
              <a:rPr lang="en-US" altLang="en-US" i="1"/>
              <a:t>n </a:t>
            </a:r>
            <a:r>
              <a:rPr lang="en-US" altLang="en-US"/>
              <a:t>] ]</a:t>
            </a:r>
          </a:p>
          <a:p>
            <a:pPr lvl="1" eaLnBrk="1" hangingPunct="1">
              <a:buFont typeface="Wingdings" panose="05000000000000000000" pitchFamily="2" charset="2"/>
              <a:buNone/>
            </a:pPr>
            <a:r>
              <a:rPr lang="en-US" altLang="en-US"/>
              <a:t>]</a:t>
            </a:r>
          </a:p>
          <a:p>
            <a:pPr lvl="1" eaLnBrk="1" hangingPunct="1">
              <a:buFont typeface="Wingdings" panose="05000000000000000000" pitchFamily="2" charset="2"/>
              <a:buNone/>
            </a:pPr>
            <a:r>
              <a:rPr lang="en-US" altLang="en-US"/>
              <a:t>[ </a:t>
            </a:r>
            <a:r>
              <a:rPr lang="en-US" altLang="en-US">
                <a:solidFill>
                  <a:srgbClr val="0000FF"/>
                </a:solidFill>
              </a:rPr>
              <a:t>LOG ON</a:t>
            </a:r>
            <a:r>
              <a:rPr lang="en-US" altLang="en-US"/>
              <a:t> { &lt; filespec &gt; [ ,...</a:t>
            </a:r>
            <a:r>
              <a:rPr lang="en-US" altLang="en-US" i="1"/>
              <a:t>n </a:t>
            </a:r>
            <a:r>
              <a:rPr lang="en-US" altLang="en-US"/>
              <a:t>] } ]</a:t>
            </a:r>
          </a:p>
          <a:p>
            <a:pPr eaLnBrk="1" hangingPunct="1"/>
            <a:r>
              <a:rPr lang="en-US" altLang="en-US" sz="2000" b="0">
                <a:solidFill>
                  <a:srgbClr val="990000"/>
                </a:solidFill>
              </a:rPr>
              <a:t>Cú pháp Filespec:</a:t>
            </a:r>
          </a:p>
          <a:p>
            <a:pPr lvl="1" eaLnBrk="1" hangingPunct="1">
              <a:buFont typeface="Wingdings" panose="05000000000000000000" pitchFamily="2" charset="2"/>
              <a:buNone/>
            </a:pPr>
            <a:r>
              <a:rPr lang="en-US" altLang="en-US"/>
              <a:t>(</a:t>
            </a:r>
            <a:r>
              <a:rPr lang="en-US" altLang="en-US">
                <a:solidFill>
                  <a:srgbClr val="0000FF"/>
                </a:solidFill>
              </a:rPr>
              <a:t>NAME</a:t>
            </a:r>
            <a:r>
              <a:rPr lang="en-US" altLang="en-US"/>
              <a:t> = </a:t>
            </a:r>
            <a:r>
              <a:rPr lang="en-US" altLang="en-US" i="1"/>
              <a:t>logical_name</a:t>
            </a:r>
            <a:r>
              <a:rPr lang="en-US" altLang="en-US"/>
              <a:t>,</a:t>
            </a:r>
          </a:p>
          <a:p>
            <a:pPr lvl="1" eaLnBrk="1" hangingPunct="1">
              <a:buFont typeface="Wingdings" panose="05000000000000000000" pitchFamily="2" charset="2"/>
              <a:buNone/>
            </a:pPr>
            <a:r>
              <a:rPr lang="en-US" altLang="en-US">
                <a:solidFill>
                  <a:srgbClr val="0000FF"/>
                </a:solidFill>
              </a:rPr>
              <a:t>FILENAME</a:t>
            </a:r>
            <a:r>
              <a:rPr lang="en-US" altLang="en-US"/>
              <a:t> = '</a:t>
            </a:r>
            <a:r>
              <a:rPr lang="en-US" altLang="en-US" i="1"/>
              <a:t>path\filename</a:t>
            </a:r>
            <a:r>
              <a:rPr lang="en-US" altLang="en-US"/>
              <a:t>',</a:t>
            </a:r>
          </a:p>
          <a:p>
            <a:pPr lvl="1" eaLnBrk="1" hangingPunct="1">
              <a:buFont typeface="Wingdings" panose="05000000000000000000" pitchFamily="2" charset="2"/>
              <a:buNone/>
            </a:pPr>
            <a:r>
              <a:rPr lang="en-US" altLang="en-US">
                <a:solidFill>
                  <a:srgbClr val="0000FF"/>
                </a:solidFill>
              </a:rPr>
              <a:t>SIZE</a:t>
            </a:r>
            <a:r>
              <a:rPr lang="en-US" altLang="en-US"/>
              <a:t> = </a:t>
            </a:r>
            <a:r>
              <a:rPr lang="en-US" altLang="en-US" i="1"/>
              <a:t>size_in_MB</a:t>
            </a:r>
            <a:r>
              <a:rPr lang="en-US" altLang="en-US"/>
              <a:t>,</a:t>
            </a:r>
          </a:p>
          <a:p>
            <a:pPr lvl="1" eaLnBrk="1" hangingPunct="1">
              <a:buFont typeface="Wingdings" panose="05000000000000000000" pitchFamily="2" charset="2"/>
              <a:buNone/>
            </a:pPr>
            <a:r>
              <a:rPr lang="en-US" altLang="en-US">
                <a:solidFill>
                  <a:srgbClr val="0000FF"/>
                </a:solidFill>
              </a:rPr>
              <a:t>MAXSIZE </a:t>
            </a:r>
            <a:r>
              <a:rPr lang="en-US" altLang="en-US"/>
              <a:t>= </a:t>
            </a:r>
            <a:r>
              <a:rPr lang="en-US" altLang="en-US" i="1"/>
              <a:t>size_in_MB </a:t>
            </a:r>
            <a:r>
              <a:rPr lang="en-US" altLang="en-US"/>
              <a:t>| UNLIMITED,</a:t>
            </a:r>
          </a:p>
          <a:p>
            <a:pPr lvl="1" eaLnBrk="1" hangingPunct="1">
              <a:buFont typeface="Wingdings" panose="05000000000000000000" pitchFamily="2" charset="2"/>
              <a:buNone/>
            </a:pPr>
            <a:r>
              <a:rPr lang="en-US" altLang="en-US">
                <a:solidFill>
                  <a:srgbClr val="0000FF"/>
                </a:solidFill>
              </a:rPr>
              <a:t>FILEGROWTH </a:t>
            </a:r>
            <a:r>
              <a:rPr lang="en-US" altLang="en-US"/>
              <a:t>= </a:t>
            </a:r>
            <a:r>
              <a:rPr lang="en-US" altLang="en-US" i="1"/>
              <a:t>%_or_MB</a:t>
            </a:r>
            <a:r>
              <a:rPr lang="en-US" altLang="en-US"/>
              <a: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48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48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48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84163"/>
            <a:ext cx="8229600" cy="1371600"/>
          </a:xfrm>
        </p:spPr>
        <p:txBody>
          <a:bodyPr/>
          <a:lstStyle/>
          <a:p>
            <a:pPr eaLnBrk="1" hangingPunct="1"/>
            <a:r>
              <a:rPr lang="en-US" altLang="en-US" smtClean="0">
                <a:solidFill>
                  <a:srgbClr val="A50021"/>
                </a:solidFill>
              </a:rPr>
              <a:t>Creating a New Database</a:t>
            </a:r>
          </a:p>
        </p:txBody>
      </p:sp>
      <p:sp>
        <p:nvSpPr>
          <p:cNvPr id="21507" name="Rectangle 3"/>
          <p:cNvSpPr>
            <a:spLocks noGrp="1" noChangeArrowheads="1"/>
          </p:cNvSpPr>
          <p:nvPr>
            <p:ph idx="1"/>
          </p:nvPr>
        </p:nvSpPr>
        <p:spPr>
          <a:xfrm>
            <a:off x="473075" y="1366838"/>
            <a:ext cx="8229600" cy="3886200"/>
          </a:xfrm>
        </p:spPr>
        <p:txBody>
          <a:bodyPr/>
          <a:lstStyle/>
          <a:p>
            <a:pPr eaLnBrk="1" hangingPunct="1"/>
            <a:r>
              <a:rPr lang="en-US" altLang="en-US" smtClean="0"/>
              <a:t>Some arguments: </a:t>
            </a:r>
          </a:p>
          <a:p>
            <a:pPr lvl="1" eaLnBrk="1" hangingPunct="1">
              <a:lnSpc>
                <a:spcPct val="75000"/>
              </a:lnSpc>
            </a:pPr>
            <a:r>
              <a:rPr lang="en-US" altLang="en-US" smtClean="0"/>
              <a:t>The name of the database</a:t>
            </a:r>
          </a:p>
          <a:p>
            <a:pPr lvl="1" eaLnBrk="1" hangingPunct="1">
              <a:lnSpc>
                <a:spcPct val="75000"/>
              </a:lnSpc>
            </a:pPr>
            <a:r>
              <a:rPr lang="en-US" altLang="en-US" smtClean="0"/>
              <a:t>The size of the database</a:t>
            </a:r>
          </a:p>
          <a:p>
            <a:pPr lvl="1" eaLnBrk="1" hangingPunct="1">
              <a:lnSpc>
                <a:spcPct val="75000"/>
              </a:lnSpc>
            </a:pPr>
            <a:r>
              <a:rPr lang="en-US" altLang="en-US" smtClean="0"/>
              <a:t>The files where the database will </a:t>
            </a:r>
            <a:r>
              <a:rPr lang="en-US" altLang="en-US" smtClean="0"/>
              <a:t>reside</a:t>
            </a:r>
          </a:p>
          <a:p>
            <a:pPr marL="274320" lvl="1" indent="0" eaLnBrk="1" hangingPunct="1">
              <a:lnSpc>
                <a:spcPct val="75000"/>
              </a:lnSpc>
              <a:buNone/>
            </a:pPr>
            <a:r>
              <a:rPr lang="en-US" altLang="en-US" smtClean="0"/>
              <a:t>Ví dụ: Tạo CSDL QLST có các thông số tùy ý</a:t>
            </a:r>
            <a:endParaRPr lang="en-US" altLang="en-US" smtClean="0"/>
          </a:p>
        </p:txBody>
      </p:sp>
      <p:sp>
        <p:nvSpPr>
          <p:cNvPr id="2" name="Slide Number Placeholder 1"/>
          <p:cNvSpPr>
            <a:spLocks noGrp="1"/>
          </p:cNvSpPr>
          <p:nvPr>
            <p:ph type="sldNum" sz="quarter" idx="12"/>
          </p:nvPr>
        </p:nvSpPr>
        <p:spPr/>
        <p:txBody>
          <a:bodyPr/>
          <a:lstStyle/>
          <a:p>
            <a:fld id="{ED24C919-0F85-4759-9BE1-431035B692CF}" type="slidenum">
              <a:rPr lang="en-US" smtClean="0"/>
              <a:pPr/>
              <a:t>16</a:t>
            </a:fld>
            <a:endParaRPr lang="en-US"/>
          </a:p>
        </p:txBody>
      </p:sp>
      <p:sp>
        <p:nvSpPr>
          <p:cNvPr id="21508" name="Text Box 4"/>
          <p:cNvSpPr txBox="1">
            <a:spLocks noChangeArrowheads="1"/>
          </p:cNvSpPr>
          <p:nvPr/>
        </p:nvSpPr>
        <p:spPr bwMode="auto">
          <a:xfrm>
            <a:off x="1206500" y="2868613"/>
            <a:ext cx="6781800" cy="3401187"/>
          </a:xfrm>
          <a:prstGeom prst="rect">
            <a:avLst/>
          </a:prstGeom>
          <a:solidFill>
            <a:schemeClr val="bg1"/>
          </a:solidFill>
          <a:ln w="3175">
            <a:solidFill>
              <a:schemeClr val="tx1"/>
            </a:solidFill>
            <a:miter lim="800000"/>
            <a:headEnd/>
            <a:tailEnd/>
          </a:ln>
          <a:effectLst>
            <a:outerShdw dist="107763" dir="2700000" algn="ctr" rotWithShape="0">
              <a:srgbClr val="0099CC"/>
            </a:outerShdw>
          </a:effec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nSpc>
                <a:spcPct val="96000"/>
              </a:lnSpc>
              <a:spcBef>
                <a:spcPct val="0"/>
              </a:spcBef>
              <a:buClrTx/>
              <a:buSzTx/>
              <a:buFontTx/>
              <a:buNone/>
            </a:pPr>
            <a:r>
              <a:rPr lang="en-US" altLang="en-US" sz="1600" b="0" noProof="1">
                <a:latin typeface="Lucida Sans Typewriter" panose="020B0509030504030204" pitchFamily="49" charset="0"/>
              </a:rPr>
              <a:t>CREATE DATABASE </a:t>
            </a:r>
            <a:r>
              <a:rPr lang="en-US" altLang="en-US" sz="1600" b="0" smtClean="0">
                <a:latin typeface="Lucida Sans Typewriter" panose="020B0509030504030204" pitchFamily="49" charset="0"/>
              </a:rPr>
              <a:t>QLST</a:t>
            </a:r>
          </a:p>
          <a:p>
            <a:pPr>
              <a:lnSpc>
                <a:spcPct val="96000"/>
              </a:lnSpc>
              <a:spcBef>
                <a:spcPct val="0"/>
              </a:spcBef>
              <a:buClrTx/>
              <a:buSzTx/>
              <a:buFontTx/>
              <a:buNone/>
            </a:pPr>
            <a:r>
              <a:rPr lang="en-US" altLang="en-US" sz="1600" b="0" noProof="1" smtClean="0">
                <a:latin typeface="Lucida Sans Typewriter" panose="020B0509030504030204" pitchFamily="49" charset="0"/>
              </a:rPr>
              <a:t>ON</a:t>
            </a:r>
            <a:r>
              <a:rPr lang="en-US" altLang="en-US" sz="1600" b="0" noProof="1">
                <a:latin typeface="Lucida Sans Typewriter" panose="020B0509030504030204" pitchFamily="49" charset="0"/>
              </a:rPr>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PRIMARY </a:t>
            </a:r>
            <a:r>
              <a:rPr lang="en-US" altLang="en-US" sz="1600" b="0" noProof="1" smtClean="0">
                <a:latin typeface="Lucida Sans Typewriter" panose="020B0509030504030204" pitchFamily="49" charset="0"/>
              </a:rPr>
              <a:t>(NAME=</a:t>
            </a:r>
            <a:r>
              <a:rPr lang="en-US" altLang="en-US" sz="1600" b="0" smtClean="0">
                <a:latin typeface="Lucida Sans Typewriter" panose="020B0509030504030204" pitchFamily="49" charset="0"/>
              </a:rPr>
              <a:t>QLSTData</a:t>
            </a:r>
            <a:r>
              <a:rPr lang="en-US" altLang="en-US" sz="1600" b="0" noProof="1" smtClean="0">
                <a:latin typeface="Lucida Sans Typewriter" panose="020B0509030504030204" pitchFamily="49" charset="0"/>
              </a:rPr>
              <a:t>,  </a:t>
            </a:r>
            <a:r>
              <a:rPr lang="en-US" altLang="en-US" sz="1600" b="0" noProof="1">
                <a:latin typeface="Lucida Sans Typewriter" panose="020B0509030504030204" pitchFamily="49" charset="0"/>
              </a:rPr>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a:t>
            </a:r>
            <a:r>
              <a:rPr lang="en-US" altLang="en-US" sz="1600" b="0" noProof="1" smtClean="0">
                <a:latin typeface="Lucida Sans Typewriter" panose="020B0509030504030204" pitchFamily="49" charset="0"/>
              </a:rPr>
              <a:t>=‘D:\QLST.mdf</a:t>
            </a:r>
            <a:r>
              <a:rPr lang="en-US" altLang="en-US" sz="1600" b="0" noProof="1">
                <a:latin typeface="Lucida Sans Typewriter" panose="020B0509030504030204" pitchFamily="49" charset="0"/>
              </a:rPr>
              <a:t>',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a:t>
            </a:r>
            <a:r>
              <a:rPr lang="en-US" altLang="en-US" sz="1600" b="0" noProof="1" smtClean="0">
                <a:latin typeface="Lucida Sans Typewriter" panose="020B0509030504030204" pitchFamily="49" charset="0"/>
              </a:rPr>
              <a:t>SIZE=5MB</a:t>
            </a:r>
            <a:r>
              <a:rPr lang="en-US" altLang="en-US" sz="1600" b="0" noProof="1">
                <a:latin typeface="Lucida Sans Typewriter" panose="020B0509030504030204" pitchFamily="49" charset="0"/>
              </a:rPr>
              <a:t>,</a:t>
            </a:r>
          </a:p>
          <a:p>
            <a:pPr>
              <a:lnSpc>
                <a:spcPct val="96000"/>
              </a:lnSpc>
              <a:spcBef>
                <a:spcPct val="0"/>
              </a:spcBef>
              <a:buClrTx/>
              <a:buSzTx/>
              <a:buFontTx/>
              <a:buNone/>
            </a:pPr>
            <a:r>
              <a:rPr lang="en-US" altLang="en-US" sz="1600" b="0" noProof="1">
                <a:latin typeface="Lucida Sans Typewriter" panose="020B0509030504030204" pitchFamily="49" charset="0"/>
              </a:rPr>
              <a:t>  </a:t>
            </a:r>
            <a:r>
              <a:rPr lang="en-US" altLang="en-US" sz="1600" b="0" noProof="1" smtClean="0">
                <a:latin typeface="Lucida Sans Typewriter" panose="020B0509030504030204" pitchFamily="49" charset="0"/>
              </a:rPr>
              <a:t>MAXSIZE=10MB</a:t>
            </a:r>
            <a:r>
              <a:rPr lang="en-US" altLang="en-US" sz="1600" b="0" noProof="1">
                <a:latin typeface="Lucida Sans Typewriter" panose="020B0509030504030204" pitchFamily="49" charset="0"/>
              </a:rPr>
              <a:t>,</a:t>
            </a:r>
          </a:p>
          <a:p>
            <a:pPr>
              <a:lnSpc>
                <a:spcPct val="96000"/>
              </a:lnSpc>
              <a:spcBef>
                <a:spcPct val="0"/>
              </a:spcBef>
              <a:buClrTx/>
              <a:buSzTx/>
              <a:buFontTx/>
              <a:buNone/>
            </a:pPr>
            <a:r>
              <a:rPr lang="en-US" altLang="en-US" sz="1600" b="0" noProof="1">
                <a:latin typeface="Lucida Sans Typewriter" panose="020B0509030504030204" pitchFamily="49" charset="0"/>
              </a:rPr>
              <a:t>  </a:t>
            </a:r>
            <a:r>
              <a:rPr lang="en-US" altLang="en-US" sz="1600" b="0" noProof="1" smtClean="0">
                <a:latin typeface="Lucida Sans Typewriter" panose="020B0509030504030204" pitchFamily="49" charset="0"/>
              </a:rPr>
              <a:t>FILEGROWTH=10</a:t>
            </a:r>
            <a:r>
              <a:rPr lang="en-US" altLang="en-US" sz="1600" b="0" noProof="1">
                <a:latin typeface="Lucida Sans Typewriter" panose="020B0509030504030204" pitchFamily="49" charset="0"/>
              </a:rPr>
              <a:t>%)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LOG ON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 </a:t>
            </a:r>
            <a:r>
              <a:rPr lang="en-US" altLang="en-US" sz="1600" b="0" noProof="1" smtClean="0">
                <a:latin typeface="Lucida Sans Typewriter" panose="020B0509030504030204" pitchFamily="49" charset="0"/>
              </a:rPr>
              <a:t>NAME=QLSTLOG, </a:t>
            </a:r>
            <a:r>
              <a:rPr lang="en-US" altLang="en-US" sz="1600" b="0" noProof="1">
                <a:latin typeface="Lucida Sans Typewriter" panose="020B0509030504030204" pitchFamily="49" charset="0"/>
              </a:rPr>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FILENAME= </a:t>
            </a:r>
            <a:r>
              <a:rPr lang="en-US" altLang="en-US" sz="1600" b="0" noProof="1" smtClean="0">
                <a:latin typeface="Lucida Sans Typewriter" panose="020B0509030504030204" pitchFamily="49" charset="0"/>
              </a:rPr>
              <a:t>‘D:\QLST.ldf</a:t>
            </a:r>
            <a:r>
              <a:rPr lang="en-US" altLang="en-US" sz="1600" b="0" noProof="1">
                <a:latin typeface="Lucida Sans Typewriter" panose="020B0509030504030204" pitchFamily="49" charset="0"/>
              </a:rPr>
              <a:t>', </a:t>
            </a:r>
            <a:br>
              <a:rPr lang="en-US" altLang="en-US" sz="1600" b="0" noProof="1">
                <a:latin typeface="Lucida Sans Typewriter" panose="020B0509030504030204" pitchFamily="49" charset="0"/>
              </a:rPr>
            </a:br>
            <a:r>
              <a:rPr lang="en-US" altLang="en-US" sz="1600" b="0" noProof="1">
                <a:latin typeface="Lucida Sans Typewriter" panose="020B0509030504030204" pitchFamily="49" charset="0"/>
              </a:rPr>
              <a:t>  SIZE=3MB,</a:t>
            </a:r>
          </a:p>
          <a:p>
            <a:pPr>
              <a:lnSpc>
                <a:spcPct val="96000"/>
              </a:lnSpc>
              <a:spcBef>
                <a:spcPct val="0"/>
              </a:spcBef>
              <a:buClrTx/>
              <a:buSzTx/>
              <a:buFontTx/>
              <a:buNone/>
            </a:pPr>
            <a:r>
              <a:rPr lang="en-US" altLang="en-US" sz="1600" b="0" noProof="1">
                <a:latin typeface="Lucida Sans Typewriter" panose="020B0509030504030204" pitchFamily="49" charset="0"/>
              </a:rPr>
              <a:t>  MAXSIZE=5MB,</a:t>
            </a:r>
          </a:p>
          <a:p>
            <a:pPr>
              <a:lnSpc>
                <a:spcPct val="96000"/>
              </a:lnSpc>
              <a:spcBef>
                <a:spcPct val="0"/>
              </a:spcBef>
              <a:buClrTx/>
              <a:buSzTx/>
              <a:buFontTx/>
              <a:buNone/>
            </a:pPr>
            <a:r>
              <a:rPr lang="en-US" altLang="en-US" sz="1600" b="0" noProof="1">
                <a:latin typeface="Lucida Sans Typewriter" panose="020B0509030504030204" pitchFamily="49" charset="0"/>
              </a:rPr>
              <a:t>  FILEGROWTH=1MB)</a:t>
            </a:r>
            <a:r>
              <a:rPr lang="en-US" altLang="en-US" sz="1600" b="0">
                <a:latin typeface="Lucida Sans Typewriter" panose="020B0509030504030204" pitchFamily="49" charset="0"/>
              </a:rPr>
              <a:t/>
            </a:r>
            <a:br>
              <a:rPr lang="en-US" altLang="en-US" sz="1600" b="0">
                <a:latin typeface="Lucida Sans Typewriter" panose="020B0509030504030204" pitchFamily="49" charset="0"/>
              </a:rPr>
            </a:br>
            <a:r>
              <a:rPr lang="en-US" altLang="en-US" sz="1600" b="0">
                <a:latin typeface="Lucida Sans Typewriter" panose="020B0509030504030204" pitchFamily="49" charset="0"/>
              </a:rPr>
              <a:t>COLLATE SQL_Latin1_General_Cp1_CI_AS</a:t>
            </a:r>
            <a:endParaRPr lang="en-US" altLang="en-US" sz="1600" b="0" noProof="1">
              <a:latin typeface="Lucida Sans Typewriter" panose="020B0509030504030204" pitchFamily="49"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84163"/>
            <a:ext cx="8229600" cy="1371600"/>
          </a:xfrm>
        </p:spPr>
        <p:txBody>
          <a:bodyPr/>
          <a:lstStyle/>
          <a:p>
            <a:pPr eaLnBrk="1" hangingPunct="1"/>
            <a:r>
              <a:rPr lang="en-US" altLang="en-US" smtClean="0">
                <a:solidFill>
                  <a:srgbClr val="A50021"/>
                </a:solidFill>
              </a:rPr>
              <a:t>Creating a New Database</a:t>
            </a:r>
          </a:p>
        </p:txBody>
      </p:sp>
      <p:sp>
        <p:nvSpPr>
          <p:cNvPr id="22531" name="Rectangle 3"/>
          <p:cNvSpPr>
            <a:spLocks noGrp="1" noChangeArrowheads="1"/>
          </p:cNvSpPr>
          <p:nvPr>
            <p:ph idx="1"/>
          </p:nvPr>
        </p:nvSpPr>
        <p:spPr>
          <a:xfrm>
            <a:off x="600074" y="1287462"/>
            <a:ext cx="8320587" cy="5021897"/>
          </a:xfrm>
        </p:spPr>
        <p:txBody>
          <a:bodyPr>
            <a:normAutofit fontScale="92500" lnSpcReduction="10000"/>
          </a:bodyPr>
          <a:lstStyle/>
          <a:p>
            <a:pPr eaLnBrk="1" hangingPunct="1">
              <a:lnSpc>
                <a:spcPct val="80000"/>
              </a:lnSpc>
              <a:spcBef>
                <a:spcPct val="5000"/>
              </a:spcBef>
              <a:buFont typeface="Wingdings" panose="05000000000000000000" pitchFamily="2" charset="2"/>
              <a:buNone/>
            </a:pPr>
            <a:r>
              <a:rPr lang="en-US" altLang="en-US" sz="2000" smtClean="0"/>
              <a:t>CREATE DATABASE Sales</a:t>
            </a:r>
          </a:p>
          <a:p>
            <a:pPr eaLnBrk="1" hangingPunct="1">
              <a:lnSpc>
                <a:spcPct val="80000"/>
              </a:lnSpc>
              <a:spcBef>
                <a:spcPct val="5000"/>
              </a:spcBef>
              <a:buFont typeface="Wingdings" panose="05000000000000000000" pitchFamily="2" charset="2"/>
              <a:buNone/>
            </a:pPr>
            <a:r>
              <a:rPr lang="en-US" altLang="en-US" sz="2000" smtClean="0"/>
              <a:t>ON PRIMARY</a:t>
            </a:r>
            <a:r>
              <a:rPr lang="en-US" altLang="en-US" sz="2000" smtClean="0">
                <a:solidFill>
                  <a:srgbClr val="FF0000"/>
                </a:solidFill>
              </a:rPr>
              <a:t>( NAME = Sales1_dat, FILENAME = ‘D:\BTSQL\Sales_dat.mdf',</a:t>
            </a:r>
          </a:p>
          <a:p>
            <a:pPr eaLnBrk="1" hangingPunct="1">
              <a:lnSpc>
                <a:spcPct val="80000"/>
              </a:lnSpc>
              <a:spcBef>
                <a:spcPct val="5000"/>
              </a:spcBef>
              <a:buFont typeface="Wingdings" panose="05000000000000000000" pitchFamily="2" charset="2"/>
              <a:buNone/>
            </a:pPr>
            <a:r>
              <a:rPr lang="en-US" altLang="en-US" sz="2000" smtClean="0">
                <a:solidFill>
                  <a:srgbClr val="FF0000"/>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smtClean="0">
                <a:solidFill>
                  <a:srgbClr val="0000FF"/>
                </a:solidFill>
              </a:rPr>
              <a:t>( NAME = Sales2_dat, FILENAME = ‘D:\Sales2_dat.ndf',</a:t>
            </a:r>
          </a:p>
          <a:p>
            <a:pPr eaLnBrk="1" hangingPunct="1">
              <a:lnSpc>
                <a:spcPct val="80000"/>
              </a:lnSpc>
              <a:spcBef>
                <a:spcPct val="5000"/>
              </a:spcBef>
              <a:buFont typeface="Wingdings" panose="05000000000000000000" pitchFamily="2" charset="2"/>
              <a:buNone/>
            </a:pPr>
            <a:r>
              <a:rPr lang="en-US" altLang="en-US" sz="2000" smtClean="0">
                <a:solidFill>
                  <a:srgbClr val="0000FF"/>
                </a:solidFill>
              </a:rPr>
              <a:t>	SIZE = 10, MAXSIZE = 50, FILEGROWTH = 15% ),</a:t>
            </a:r>
          </a:p>
          <a:p>
            <a:pPr eaLnBrk="1" hangingPunct="1">
              <a:lnSpc>
                <a:spcPct val="80000"/>
              </a:lnSpc>
              <a:spcBef>
                <a:spcPct val="5000"/>
              </a:spcBef>
              <a:buFont typeface="Wingdings" panose="05000000000000000000" pitchFamily="2" charset="2"/>
              <a:buNone/>
            </a:pPr>
            <a:r>
              <a:rPr lang="en-US" altLang="en-US" sz="2000" smtClean="0">
                <a:solidFill>
                  <a:srgbClr val="FF0000"/>
                </a:solidFill>
              </a:rPr>
              <a:t>FILEGROUP SalesGroup1</a:t>
            </a:r>
          </a:p>
          <a:p>
            <a:pPr eaLnBrk="1" hangingPunct="1">
              <a:lnSpc>
                <a:spcPct val="80000"/>
              </a:lnSpc>
              <a:spcBef>
                <a:spcPct val="5000"/>
              </a:spcBef>
              <a:buFont typeface="Wingdings" panose="05000000000000000000" pitchFamily="2" charset="2"/>
              <a:buNone/>
            </a:pPr>
            <a:r>
              <a:rPr lang="en-US" altLang="en-US" sz="2000" smtClean="0">
                <a:solidFill>
                  <a:srgbClr val="008000"/>
                </a:solidFill>
              </a:rPr>
              <a:t>( NAME = Sales3_dat, FILENAME = ‘</a:t>
            </a:r>
            <a:r>
              <a:rPr lang="en-US" altLang="en-US" sz="2000" smtClean="0">
                <a:solidFill>
                  <a:schemeClr val="hlink"/>
                </a:solidFill>
              </a:rPr>
              <a:t>D:\</a:t>
            </a:r>
            <a:r>
              <a:rPr lang="en-US" altLang="en-US" sz="2000" smtClean="0">
                <a:solidFill>
                  <a:srgbClr val="008000"/>
                </a:solidFill>
              </a:rPr>
              <a:t>Sales3_dat.ndf',</a:t>
            </a:r>
          </a:p>
          <a:p>
            <a:pPr eaLnBrk="1" hangingPunct="1">
              <a:lnSpc>
                <a:spcPct val="80000"/>
              </a:lnSpc>
              <a:spcBef>
                <a:spcPct val="5000"/>
              </a:spcBef>
              <a:buFont typeface="Wingdings" panose="05000000000000000000" pitchFamily="2" charset="2"/>
              <a:buNone/>
            </a:pPr>
            <a:r>
              <a:rPr lang="en-US" altLang="en-US" sz="2000" smtClean="0">
                <a:solidFill>
                  <a:srgbClr val="008000"/>
                </a:solidFill>
              </a:rPr>
              <a:t>	SIZE = 10, MAXSIZE = 50, FILEGROWTH = 5 )</a:t>
            </a:r>
          </a:p>
          <a:p>
            <a:pPr eaLnBrk="1" hangingPunct="1">
              <a:lnSpc>
                <a:spcPct val="80000"/>
              </a:lnSpc>
              <a:buFont typeface="Wingdings" panose="05000000000000000000" pitchFamily="2" charset="2"/>
              <a:buNone/>
            </a:pPr>
            <a:r>
              <a:rPr lang="en-US" altLang="en-US" sz="2000" smtClean="0"/>
              <a:t>( NAME = Sales4_dat, </a:t>
            </a:r>
          </a:p>
          <a:p>
            <a:pPr eaLnBrk="1" hangingPunct="1">
              <a:lnSpc>
                <a:spcPct val="80000"/>
              </a:lnSpc>
              <a:buFont typeface="Wingdings" panose="05000000000000000000" pitchFamily="2" charset="2"/>
              <a:buNone/>
            </a:pPr>
            <a:r>
              <a:rPr lang="en-US" altLang="en-US" sz="2000" smtClean="0"/>
              <a:t>	FILENAME = ‘D:\Sales4_dat.ndf',</a:t>
            </a:r>
          </a:p>
          <a:p>
            <a:pPr eaLnBrk="1" hangingPunct="1">
              <a:lnSpc>
                <a:spcPct val="80000"/>
              </a:lnSpc>
              <a:buFont typeface="Wingdings" panose="05000000000000000000" pitchFamily="2" charset="2"/>
              <a:buNone/>
            </a:pPr>
            <a:r>
              <a:rPr lang="en-US" altLang="en-US" sz="2000" smtClean="0"/>
              <a:t>	SIZE = 10, MAXSIZE = 50, FILEGROWTH = 5 )</a:t>
            </a:r>
          </a:p>
          <a:p>
            <a:pPr eaLnBrk="1" hangingPunct="1">
              <a:lnSpc>
                <a:spcPct val="80000"/>
              </a:lnSpc>
              <a:buFont typeface="Wingdings" panose="05000000000000000000" pitchFamily="2" charset="2"/>
              <a:buNone/>
            </a:pPr>
            <a:r>
              <a:rPr lang="en-US" altLang="en-US" sz="2000" smtClean="0">
                <a:solidFill>
                  <a:srgbClr val="FF0000"/>
                </a:solidFill>
              </a:rPr>
              <a:t>LOG ON</a:t>
            </a:r>
          </a:p>
          <a:p>
            <a:pPr eaLnBrk="1" hangingPunct="1">
              <a:lnSpc>
                <a:spcPct val="80000"/>
              </a:lnSpc>
              <a:buFont typeface="Wingdings" panose="05000000000000000000" pitchFamily="2" charset="2"/>
              <a:buNone/>
            </a:pPr>
            <a:r>
              <a:rPr lang="en-US" altLang="en-US" sz="2000" smtClean="0">
                <a:solidFill>
                  <a:srgbClr val="FF0000"/>
                </a:solidFill>
              </a:rPr>
              <a:t>( NAME = 'Sales_log',</a:t>
            </a:r>
          </a:p>
          <a:p>
            <a:pPr eaLnBrk="1" hangingPunct="1">
              <a:lnSpc>
                <a:spcPct val="80000"/>
              </a:lnSpc>
              <a:buFont typeface="Wingdings" panose="05000000000000000000" pitchFamily="2" charset="2"/>
              <a:buNone/>
            </a:pPr>
            <a:r>
              <a:rPr lang="en-US" altLang="en-US" sz="2000" smtClean="0">
                <a:solidFill>
                  <a:srgbClr val="FF0000"/>
                </a:solidFill>
              </a:rPr>
              <a:t>	FILENAME = ‘D:\BTSQL\salelog.ldf',</a:t>
            </a:r>
          </a:p>
          <a:p>
            <a:pPr eaLnBrk="1" hangingPunct="1">
              <a:lnSpc>
                <a:spcPct val="80000"/>
              </a:lnSpc>
              <a:buFont typeface="Wingdings" panose="05000000000000000000" pitchFamily="2" charset="2"/>
              <a:buNone/>
            </a:pPr>
            <a:r>
              <a:rPr lang="en-US" altLang="en-US" sz="2000" smtClean="0">
                <a:solidFill>
                  <a:srgbClr val="FF0000"/>
                </a:solidFill>
              </a:rPr>
              <a:t>	SIZE = 5MB,</a:t>
            </a:r>
          </a:p>
          <a:p>
            <a:pPr eaLnBrk="1" hangingPunct="1">
              <a:lnSpc>
                <a:spcPct val="80000"/>
              </a:lnSpc>
              <a:buFont typeface="Wingdings" panose="05000000000000000000" pitchFamily="2" charset="2"/>
              <a:buNone/>
            </a:pPr>
            <a:r>
              <a:rPr lang="en-US" altLang="en-US" sz="2000" smtClean="0">
                <a:solidFill>
                  <a:srgbClr val="FF0000"/>
                </a:solidFill>
              </a:rPr>
              <a:t>	MAXSIZE = 25MB,</a:t>
            </a:r>
          </a:p>
          <a:p>
            <a:pPr eaLnBrk="1" hangingPunct="1">
              <a:lnSpc>
                <a:spcPct val="80000"/>
              </a:lnSpc>
              <a:buFont typeface="Wingdings" panose="05000000000000000000" pitchFamily="2" charset="2"/>
              <a:buNone/>
            </a:pPr>
            <a:r>
              <a:rPr lang="en-US" altLang="en-US" sz="2000" smtClean="0">
                <a:solidFill>
                  <a:srgbClr val="FF0000"/>
                </a:solidFill>
              </a:rPr>
              <a:t>	FILEGROWTH = 5MB )</a:t>
            </a:r>
          </a:p>
          <a:p>
            <a:pPr eaLnBrk="1" hangingPunct="1">
              <a:lnSpc>
                <a:spcPct val="80000"/>
              </a:lnSpc>
              <a:buFont typeface="Wingdings" panose="05000000000000000000" pitchFamily="2" charset="2"/>
              <a:buNone/>
            </a:pPr>
            <a:endParaRPr lang="en-US" altLang="en-US" sz="2000" smtClean="0"/>
          </a:p>
          <a:p>
            <a:pPr eaLnBrk="1" hangingPunct="1">
              <a:lnSpc>
                <a:spcPct val="80000"/>
              </a:lnSpc>
              <a:spcBef>
                <a:spcPct val="5000"/>
              </a:spcBef>
              <a:buFont typeface="Wingdings" panose="05000000000000000000" pitchFamily="2" charset="2"/>
              <a:buNone/>
            </a:pPr>
            <a:endParaRPr lang="en-US" altLang="en-US" sz="2000" smtClean="0">
              <a:solidFill>
                <a:srgbClr val="008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17</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2531">
                                            <p:txEl>
                                              <p:pRg st="1" end="1"/>
                                            </p:txEl>
                                          </p:spTgt>
                                        </p:tgtEl>
                                        <p:attrNameLst>
                                          <p:attrName>style.visibility</p:attrName>
                                        </p:attrNameLst>
                                      </p:cBhvr>
                                      <p:to>
                                        <p:strVal val="visible"/>
                                      </p:to>
                                    </p:set>
                                    <p:anim calcmode="lin" valueType="num">
                                      <p:cBhvr additive="base">
                                        <p:cTn id="13" dur="500" fill="hold"/>
                                        <p:tgtEl>
                                          <p:spTgt spid="22531">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253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2531">
                                            <p:txEl>
                                              <p:pRg st="2" end="2"/>
                                            </p:txEl>
                                          </p:spTgt>
                                        </p:tgtEl>
                                        <p:attrNameLst>
                                          <p:attrName>style.visibility</p:attrName>
                                        </p:attrNameLst>
                                      </p:cBhvr>
                                      <p:to>
                                        <p:strVal val="visible"/>
                                      </p:to>
                                    </p:set>
                                    <p:anim calcmode="lin" valueType="num">
                                      <p:cBhvr additive="base">
                                        <p:cTn id="19" dur="500" fill="hold"/>
                                        <p:tgtEl>
                                          <p:spTgt spid="22531">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25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2531">
                                            <p:txEl>
                                              <p:pRg st="3" end="3"/>
                                            </p:txEl>
                                          </p:spTgt>
                                        </p:tgtEl>
                                        <p:attrNameLst>
                                          <p:attrName>style.visibility</p:attrName>
                                        </p:attrNameLst>
                                      </p:cBhvr>
                                      <p:to>
                                        <p:strVal val="visible"/>
                                      </p:to>
                                    </p:set>
                                    <p:anim calcmode="lin" valueType="num">
                                      <p:cBhvr additive="base">
                                        <p:cTn id="25" dur="500" fill="hold"/>
                                        <p:tgtEl>
                                          <p:spTgt spid="22531">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25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531">
                                            <p:txEl>
                                              <p:pRg st="4" end="4"/>
                                            </p:txEl>
                                          </p:spTgt>
                                        </p:tgtEl>
                                        <p:attrNameLst>
                                          <p:attrName>style.visibility</p:attrName>
                                        </p:attrNameLst>
                                      </p:cBhvr>
                                      <p:to>
                                        <p:strVal val="visible"/>
                                      </p:to>
                                    </p:set>
                                    <p:anim calcmode="lin" valueType="num">
                                      <p:cBhvr additive="base">
                                        <p:cTn id="31" dur="500" fill="hold"/>
                                        <p:tgtEl>
                                          <p:spTgt spid="22531">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253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2531">
                                            <p:txEl>
                                              <p:pRg st="5" end="5"/>
                                            </p:txEl>
                                          </p:spTgt>
                                        </p:tgtEl>
                                        <p:attrNameLst>
                                          <p:attrName>style.visibility</p:attrName>
                                        </p:attrNameLst>
                                      </p:cBhvr>
                                      <p:to>
                                        <p:strVal val="visible"/>
                                      </p:to>
                                    </p:set>
                                    <p:anim calcmode="lin" valueType="num">
                                      <p:cBhvr additive="base">
                                        <p:cTn id="37" dur="500" fill="hold"/>
                                        <p:tgtEl>
                                          <p:spTgt spid="22531">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253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2531">
                                            <p:txEl>
                                              <p:pRg st="6" end="6"/>
                                            </p:txEl>
                                          </p:spTgt>
                                        </p:tgtEl>
                                        <p:attrNameLst>
                                          <p:attrName>style.visibility</p:attrName>
                                        </p:attrNameLst>
                                      </p:cBhvr>
                                      <p:to>
                                        <p:strVal val="visible"/>
                                      </p:to>
                                    </p:set>
                                    <p:anim calcmode="lin" valueType="num">
                                      <p:cBhvr additive="base">
                                        <p:cTn id="43" dur="500" fill="hold"/>
                                        <p:tgtEl>
                                          <p:spTgt spid="22531">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253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22531">
                                            <p:txEl>
                                              <p:pRg st="7" end="7"/>
                                            </p:txEl>
                                          </p:spTgt>
                                        </p:tgtEl>
                                        <p:attrNameLst>
                                          <p:attrName>style.visibility</p:attrName>
                                        </p:attrNameLst>
                                      </p:cBhvr>
                                      <p:to>
                                        <p:strVal val="visible"/>
                                      </p:to>
                                    </p:set>
                                    <p:anim calcmode="lin" valueType="num">
                                      <p:cBhvr additive="base">
                                        <p:cTn id="49" dur="500" fill="hold"/>
                                        <p:tgtEl>
                                          <p:spTgt spid="22531">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2253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22531">
                                            <p:txEl>
                                              <p:pRg st="8" end="8"/>
                                            </p:txEl>
                                          </p:spTgt>
                                        </p:tgtEl>
                                        <p:attrNameLst>
                                          <p:attrName>style.visibility</p:attrName>
                                        </p:attrNameLst>
                                      </p:cBhvr>
                                      <p:to>
                                        <p:strVal val="visible"/>
                                      </p:to>
                                    </p:set>
                                    <p:anim calcmode="lin" valueType="num">
                                      <p:cBhvr additive="base">
                                        <p:cTn id="55" dur="500" fill="hold"/>
                                        <p:tgtEl>
                                          <p:spTgt spid="22531">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2253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2531">
                                            <p:txEl>
                                              <p:pRg st="9" end="9"/>
                                            </p:txEl>
                                          </p:spTgt>
                                        </p:tgtEl>
                                        <p:attrNameLst>
                                          <p:attrName>style.visibility</p:attrName>
                                        </p:attrNameLst>
                                      </p:cBhvr>
                                      <p:to>
                                        <p:strVal val="visible"/>
                                      </p:to>
                                    </p:set>
                                    <p:anim calcmode="lin" valueType="num">
                                      <p:cBhvr additive="base">
                                        <p:cTn id="61" dur="500" fill="hold"/>
                                        <p:tgtEl>
                                          <p:spTgt spid="22531">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2253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22531">
                                            <p:txEl>
                                              <p:pRg st="10" end="10"/>
                                            </p:txEl>
                                          </p:spTgt>
                                        </p:tgtEl>
                                        <p:attrNameLst>
                                          <p:attrName>style.visibility</p:attrName>
                                        </p:attrNameLst>
                                      </p:cBhvr>
                                      <p:to>
                                        <p:strVal val="visible"/>
                                      </p:to>
                                    </p:set>
                                    <p:anim calcmode="lin" valueType="num">
                                      <p:cBhvr additive="base">
                                        <p:cTn id="67" dur="500" fill="hold"/>
                                        <p:tgtEl>
                                          <p:spTgt spid="22531">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2253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nodeType="clickEffect">
                                  <p:stCondLst>
                                    <p:cond delay="0"/>
                                  </p:stCondLst>
                                  <p:childTnLst>
                                    <p:set>
                                      <p:cBhvr>
                                        <p:cTn id="72" dur="1" fill="hold">
                                          <p:stCondLst>
                                            <p:cond delay="0"/>
                                          </p:stCondLst>
                                        </p:cTn>
                                        <p:tgtEl>
                                          <p:spTgt spid="22531">
                                            <p:txEl>
                                              <p:pRg st="11" end="11"/>
                                            </p:txEl>
                                          </p:spTgt>
                                        </p:tgtEl>
                                        <p:attrNameLst>
                                          <p:attrName>style.visibility</p:attrName>
                                        </p:attrNameLst>
                                      </p:cBhvr>
                                      <p:to>
                                        <p:strVal val="visible"/>
                                      </p:to>
                                    </p:set>
                                    <p:anim calcmode="lin" valueType="num">
                                      <p:cBhvr additive="base">
                                        <p:cTn id="73" dur="500" fill="hold"/>
                                        <p:tgtEl>
                                          <p:spTgt spid="22531">
                                            <p:txEl>
                                              <p:pRg st="11" end="11"/>
                                            </p:txEl>
                                          </p:spTgt>
                                        </p:tgtEl>
                                        <p:attrNameLst>
                                          <p:attrName>ppt_x</p:attrName>
                                        </p:attrNameLst>
                                      </p:cBhvr>
                                      <p:tavLst>
                                        <p:tav tm="0">
                                          <p:val>
                                            <p:strVal val="0-#ppt_w/2"/>
                                          </p:val>
                                        </p:tav>
                                        <p:tav tm="100000">
                                          <p:val>
                                            <p:strVal val="#ppt_x"/>
                                          </p:val>
                                        </p:tav>
                                      </p:tavLst>
                                    </p:anim>
                                    <p:anim calcmode="lin" valueType="num">
                                      <p:cBhvr additive="base">
                                        <p:cTn id="74" dur="500" fill="hold"/>
                                        <p:tgtEl>
                                          <p:spTgt spid="2253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nodeType="clickEffect">
                                  <p:stCondLst>
                                    <p:cond delay="0"/>
                                  </p:stCondLst>
                                  <p:childTnLst>
                                    <p:set>
                                      <p:cBhvr>
                                        <p:cTn id="78" dur="1" fill="hold">
                                          <p:stCondLst>
                                            <p:cond delay="0"/>
                                          </p:stCondLst>
                                        </p:cTn>
                                        <p:tgtEl>
                                          <p:spTgt spid="22531">
                                            <p:txEl>
                                              <p:pRg st="12" end="12"/>
                                            </p:txEl>
                                          </p:spTgt>
                                        </p:tgtEl>
                                        <p:attrNameLst>
                                          <p:attrName>style.visibility</p:attrName>
                                        </p:attrNameLst>
                                      </p:cBhvr>
                                      <p:to>
                                        <p:strVal val="visible"/>
                                      </p:to>
                                    </p:set>
                                    <p:anim calcmode="lin" valueType="num">
                                      <p:cBhvr additive="base">
                                        <p:cTn id="79" dur="500" fill="hold"/>
                                        <p:tgtEl>
                                          <p:spTgt spid="22531">
                                            <p:txEl>
                                              <p:pRg st="12" end="12"/>
                                            </p:txEl>
                                          </p:spTgt>
                                        </p:tgtEl>
                                        <p:attrNameLst>
                                          <p:attrName>ppt_x</p:attrName>
                                        </p:attrNameLst>
                                      </p:cBhvr>
                                      <p:tavLst>
                                        <p:tav tm="0">
                                          <p:val>
                                            <p:strVal val="0-#ppt_w/2"/>
                                          </p:val>
                                        </p:tav>
                                        <p:tav tm="100000">
                                          <p:val>
                                            <p:strVal val="#ppt_x"/>
                                          </p:val>
                                        </p:tav>
                                      </p:tavLst>
                                    </p:anim>
                                    <p:anim calcmode="lin" valueType="num">
                                      <p:cBhvr additive="base">
                                        <p:cTn id="80" dur="500" fill="hold"/>
                                        <p:tgtEl>
                                          <p:spTgt spid="22531">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8" fill="hold" nodeType="clickEffect">
                                  <p:stCondLst>
                                    <p:cond delay="0"/>
                                  </p:stCondLst>
                                  <p:childTnLst>
                                    <p:set>
                                      <p:cBhvr>
                                        <p:cTn id="84" dur="1" fill="hold">
                                          <p:stCondLst>
                                            <p:cond delay="0"/>
                                          </p:stCondLst>
                                        </p:cTn>
                                        <p:tgtEl>
                                          <p:spTgt spid="22531">
                                            <p:txEl>
                                              <p:pRg st="13" end="13"/>
                                            </p:txEl>
                                          </p:spTgt>
                                        </p:tgtEl>
                                        <p:attrNameLst>
                                          <p:attrName>style.visibility</p:attrName>
                                        </p:attrNameLst>
                                      </p:cBhvr>
                                      <p:to>
                                        <p:strVal val="visible"/>
                                      </p:to>
                                    </p:set>
                                    <p:anim calcmode="lin" valueType="num">
                                      <p:cBhvr additive="base">
                                        <p:cTn id="85" dur="500" fill="hold"/>
                                        <p:tgtEl>
                                          <p:spTgt spid="22531">
                                            <p:txEl>
                                              <p:pRg st="13" end="13"/>
                                            </p:txEl>
                                          </p:spTgt>
                                        </p:tgtEl>
                                        <p:attrNameLst>
                                          <p:attrName>ppt_x</p:attrName>
                                        </p:attrNameLst>
                                      </p:cBhvr>
                                      <p:tavLst>
                                        <p:tav tm="0">
                                          <p:val>
                                            <p:strVal val="0-#ppt_w/2"/>
                                          </p:val>
                                        </p:tav>
                                        <p:tav tm="100000">
                                          <p:val>
                                            <p:strVal val="#ppt_x"/>
                                          </p:val>
                                        </p:tav>
                                      </p:tavLst>
                                    </p:anim>
                                    <p:anim calcmode="lin" valueType="num">
                                      <p:cBhvr additive="base">
                                        <p:cTn id="86" dur="500" fill="hold"/>
                                        <p:tgtEl>
                                          <p:spTgt spid="22531">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8" fill="hold" nodeType="clickEffect">
                                  <p:stCondLst>
                                    <p:cond delay="0"/>
                                  </p:stCondLst>
                                  <p:childTnLst>
                                    <p:set>
                                      <p:cBhvr>
                                        <p:cTn id="90" dur="1" fill="hold">
                                          <p:stCondLst>
                                            <p:cond delay="0"/>
                                          </p:stCondLst>
                                        </p:cTn>
                                        <p:tgtEl>
                                          <p:spTgt spid="22531">
                                            <p:txEl>
                                              <p:pRg st="14" end="14"/>
                                            </p:txEl>
                                          </p:spTgt>
                                        </p:tgtEl>
                                        <p:attrNameLst>
                                          <p:attrName>style.visibility</p:attrName>
                                        </p:attrNameLst>
                                      </p:cBhvr>
                                      <p:to>
                                        <p:strVal val="visible"/>
                                      </p:to>
                                    </p:set>
                                    <p:anim calcmode="lin" valueType="num">
                                      <p:cBhvr additive="base">
                                        <p:cTn id="91" dur="500" fill="hold"/>
                                        <p:tgtEl>
                                          <p:spTgt spid="22531">
                                            <p:txEl>
                                              <p:pRg st="14" end="14"/>
                                            </p:txEl>
                                          </p:spTgt>
                                        </p:tgtEl>
                                        <p:attrNameLst>
                                          <p:attrName>ppt_x</p:attrName>
                                        </p:attrNameLst>
                                      </p:cBhvr>
                                      <p:tavLst>
                                        <p:tav tm="0">
                                          <p:val>
                                            <p:strVal val="0-#ppt_w/2"/>
                                          </p:val>
                                        </p:tav>
                                        <p:tav tm="100000">
                                          <p:val>
                                            <p:strVal val="#ppt_x"/>
                                          </p:val>
                                        </p:tav>
                                      </p:tavLst>
                                    </p:anim>
                                    <p:anim calcmode="lin" valueType="num">
                                      <p:cBhvr additive="base">
                                        <p:cTn id="92" dur="500" fill="hold"/>
                                        <p:tgtEl>
                                          <p:spTgt spid="22531">
                                            <p:txEl>
                                              <p:pRg st="14" end="14"/>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22531">
                                            <p:txEl>
                                              <p:pRg st="15" end="15"/>
                                            </p:txEl>
                                          </p:spTgt>
                                        </p:tgtEl>
                                        <p:attrNameLst>
                                          <p:attrName>style.visibility</p:attrName>
                                        </p:attrNameLst>
                                      </p:cBhvr>
                                      <p:to>
                                        <p:strVal val="visible"/>
                                      </p:to>
                                    </p:set>
                                    <p:anim calcmode="lin" valueType="num">
                                      <p:cBhvr additive="base">
                                        <p:cTn id="97" dur="500" fill="hold"/>
                                        <p:tgtEl>
                                          <p:spTgt spid="22531">
                                            <p:txEl>
                                              <p:pRg st="15" end="15"/>
                                            </p:txEl>
                                          </p:spTgt>
                                        </p:tgtEl>
                                        <p:attrNameLst>
                                          <p:attrName>ppt_x</p:attrName>
                                        </p:attrNameLst>
                                      </p:cBhvr>
                                      <p:tavLst>
                                        <p:tav tm="0">
                                          <p:val>
                                            <p:strVal val="0-#ppt_w/2"/>
                                          </p:val>
                                        </p:tav>
                                        <p:tav tm="100000">
                                          <p:val>
                                            <p:strVal val="#ppt_x"/>
                                          </p:val>
                                        </p:tav>
                                      </p:tavLst>
                                    </p:anim>
                                    <p:anim calcmode="lin" valueType="num">
                                      <p:cBhvr additive="base">
                                        <p:cTn id="98" dur="500" fill="hold"/>
                                        <p:tgtEl>
                                          <p:spTgt spid="22531">
                                            <p:txEl>
                                              <p:pRg st="15" end="15"/>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8" fill="hold" nodeType="clickEffect">
                                  <p:stCondLst>
                                    <p:cond delay="0"/>
                                  </p:stCondLst>
                                  <p:childTnLst>
                                    <p:set>
                                      <p:cBhvr>
                                        <p:cTn id="102" dur="1" fill="hold">
                                          <p:stCondLst>
                                            <p:cond delay="0"/>
                                          </p:stCondLst>
                                        </p:cTn>
                                        <p:tgtEl>
                                          <p:spTgt spid="22531">
                                            <p:txEl>
                                              <p:pRg st="16" end="16"/>
                                            </p:txEl>
                                          </p:spTgt>
                                        </p:tgtEl>
                                        <p:attrNameLst>
                                          <p:attrName>style.visibility</p:attrName>
                                        </p:attrNameLst>
                                      </p:cBhvr>
                                      <p:to>
                                        <p:strVal val="visible"/>
                                      </p:to>
                                    </p:set>
                                    <p:anim calcmode="lin" valueType="num">
                                      <p:cBhvr additive="base">
                                        <p:cTn id="103" dur="500" fill="hold"/>
                                        <p:tgtEl>
                                          <p:spTgt spid="22531">
                                            <p:txEl>
                                              <p:pRg st="16" end="16"/>
                                            </p:txEl>
                                          </p:spTgt>
                                        </p:tgtEl>
                                        <p:attrNameLst>
                                          <p:attrName>ppt_x</p:attrName>
                                        </p:attrNameLst>
                                      </p:cBhvr>
                                      <p:tavLst>
                                        <p:tav tm="0">
                                          <p:val>
                                            <p:strVal val="0-#ppt_w/2"/>
                                          </p:val>
                                        </p:tav>
                                        <p:tav tm="100000">
                                          <p:val>
                                            <p:strVal val="#ppt_x"/>
                                          </p:val>
                                        </p:tav>
                                      </p:tavLst>
                                    </p:anim>
                                    <p:anim calcmode="lin" valueType="num">
                                      <p:cBhvr additive="base">
                                        <p:cTn id="104" dur="500" fill="hold"/>
                                        <p:tgtEl>
                                          <p:spTgt spid="22531">
                                            <p:txEl>
                                              <p:pRg st="16" end="1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smtClean="0">
                <a:solidFill>
                  <a:srgbClr val="A50021"/>
                </a:solidFill>
              </a:rPr>
              <a:t>Managing Database</a:t>
            </a:r>
          </a:p>
        </p:txBody>
      </p:sp>
      <p:sp>
        <p:nvSpPr>
          <p:cNvPr id="27651"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279400" indent="-279400" eaLnBrk="1" hangingPunct="1">
              <a:lnSpc>
                <a:spcPct val="105000"/>
              </a:lnSpc>
            </a:pPr>
            <a:r>
              <a:rPr lang="en-US" altLang="en-US" sz="2200" smtClean="0">
                <a:cs typeface="Courier New" panose="02070309020205020404" pitchFamily="49" charset="0"/>
              </a:rPr>
              <a:t>Mở (SU DỤNG)CSDL</a:t>
            </a:r>
          </a:p>
          <a:p>
            <a:pPr marL="690563" lvl="1" indent="-296863" eaLnBrk="1" hangingPunct="1">
              <a:lnSpc>
                <a:spcPct val="105000"/>
              </a:lnSpc>
              <a:buFont typeface="Wingdings" panose="05000000000000000000" pitchFamily="2" charset="2"/>
              <a:buNone/>
            </a:pPr>
            <a:r>
              <a:rPr lang="en-US" altLang="en-US" sz="2200" smtClean="0">
                <a:cs typeface="Courier New" panose="02070309020205020404" pitchFamily="49" charset="0"/>
              </a:rPr>
              <a:t>USE TenCSDl</a:t>
            </a:r>
          </a:p>
          <a:p>
            <a:pPr marL="279400" indent="-279400" eaLnBrk="1" hangingPunct="1">
              <a:lnSpc>
                <a:spcPct val="105000"/>
              </a:lnSpc>
              <a:buFont typeface="Wingdings" panose="05000000000000000000" pitchFamily="2" charset="2"/>
              <a:buNone/>
            </a:pPr>
            <a:r>
              <a:rPr lang="en-US" altLang="en-US" sz="2200" b="1" smtClean="0">
                <a:cs typeface="Courier New" panose="02070309020205020404" pitchFamily="49" charset="0"/>
              </a:rPr>
              <a:t>	Ví dụ:</a:t>
            </a:r>
          </a:p>
          <a:p>
            <a:pPr marL="279400" indent="-279400" eaLnBrk="1" hangingPunct="1">
              <a:lnSpc>
                <a:spcPct val="105000"/>
              </a:lnSpc>
              <a:buFont typeface="Wingdings" panose="05000000000000000000" pitchFamily="2" charset="2"/>
              <a:buNone/>
            </a:pPr>
            <a:r>
              <a:rPr lang="en-US" altLang="en-US" sz="2200" b="1" smtClean="0">
                <a:cs typeface="Courier New" panose="02070309020205020404" pitchFamily="49" charset="0"/>
              </a:rPr>
              <a:t>		use Sales</a:t>
            </a:r>
            <a:endParaRPr lang="en-US" altLang="en-US" sz="2200" smtClean="0">
              <a:cs typeface="Courier New" panose="02070309020205020404" pitchFamily="49" charset="0"/>
            </a:endParaRPr>
          </a:p>
          <a:p>
            <a:pPr marL="279400" indent="-279400" eaLnBrk="1" hangingPunct="1">
              <a:lnSpc>
                <a:spcPct val="105000"/>
              </a:lnSpc>
            </a:pPr>
            <a:r>
              <a:rPr lang="en-US" altLang="en-US" sz="2200" smtClean="0">
                <a:cs typeface="Courier New" panose="02070309020205020404" pitchFamily="49" charset="0"/>
              </a:rPr>
              <a:t>Kiểm tra sự tồn tại của CSDL</a:t>
            </a:r>
          </a:p>
          <a:p>
            <a:pPr marL="279400" indent="-279400" eaLnBrk="1" hangingPunct="1">
              <a:lnSpc>
                <a:spcPct val="105000"/>
              </a:lnSpc>
              <a:buFont typeface="Wingdings" panose="05000000000000000000" pitchFamily="2" charset="2"/>
              <a:buNone/>
            </a:pPr>
            <a:r>
              <a:rPr lang="en-US" altLang="en-US" sz="2200" b="1" smtClean="0">
                <a:cs typeface="Courier New" panose="02070309020205020404" pitchFamily="49" charset="0"/>
              </a:rPr>
              <a:t>			</a:t>
            </a:r>
            <a:r>
              <a:rPr lang="en-US" altLang="en-US" sz="2200" smtClean="0">
                <a:solidFill>
                  <a:srgbClr val="990000"/>
                </a:solidFill>
                <a:cs typeface="Courier New" panose="02070309020205020404" pitchFamily="49" charset="0"/>
              </a:rPr>
              <a:t>sp_helpdb  TenCSDL</a:t>
            </a:r>
          </a:p>
          <a:p>
            <a:pPr marL="279400" indent="-279400" eaLnBrk="1" hangingPunct="1">
              <a:lnSpc>
                <a:spcPct val="105000"/>
              </a:lnSpc>
            </a:pPr>
            <a:r>
              <a:rPr lang="en-US" altLang="en-US" sz="2200" smtClean="0">
                <a:cs typeface="Courier New" panose="02070309020205020404" pitchFamily="49" charset="0"/>
              </a:rPr>
              <a:t>Kiểm tra không gian sử dụng của CSDL</a:t>
            </a:r>
          </a:p>
          <a:p>
            <a:pPr marL="279400" indent="-279400" eaLnBrk="1" hangingPunct="1">
              <a:lnSpc>
                <a:spcPct val="105000"/>
              </a:lnSpc>
              <a:buFont typeface="Wingdings" panose="05000000000000000000" pitchFamily="2" charset="2"/>
              <a:buNone/>
            </a:pPr>
            <a:r>
              <a:rPr lang="en-US" altLang="en-US" sz="2200" smtClean="0">
                <a:cs typeface="Courier New" panose="02070309020205020404" pitchFamily="49" charset="0"/>
              </a:rPr>
              <a:t>			</a:t>
            </a:r>
            <a:r>
              <a:rPr lang="en-US" altLang="en-US" sz="2200" smtClean="0">
                <a:solidFill>
                  <a:srgbClr val="990000"/>
                </a:solidFill>
                <a:cs typeface="Courier New" panose="02070309020205020404" pitchFamily="49" charset="0"/>
              </a:rPr>
              <a:t>sp_spaceused</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18</a:t>
            </a:fld>
            <a:endParaRPr lang="en-US"/>
          </a:p>
        </p:txBody>
      </p:sp>
      <p:sp>
        <p:nvSpPr>
          <p:cNvPr id="27652" name="Text Box 4"/>
          <p:cNvSpPr txBox="1">
            <a:spLocks noChangeArrowheads="1"/>
          </p:cNvSpPr>
          <p:nvPr/>
        </p:nvSpPr>
        <p:spPr bwMode="auto">
          <a:xfrm>
            <a:off x="458788" y="1157288"/>
            <a:ext cx="3209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Hiển thị thông tin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65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41325" y="204788"/>
            <a:ext cx="8229600" cy="1371600"/>
          </a:xfrm>
        </p:spPr>
        <p:txBody>
          <a:bodyPr/>
          <a:lstStyle/>
          <a:p>
            <a:pPr eaLnBrk="1" hangingPunct="1"/>
            <a:r>
              <a:rPr lang="en-US" altLang="en-US" smtClean="0">
                <a:solidFill>
                  <a:srgbClr val="A50021"/>
                </a:solidFill>
              </a:rPr>
              <a:t>Managing Databases</a:t>
            </a:r>
          </a:p>
        </p:txBody>
      </p:sp>
      <p:sp>
        <p:nvSpPr>
          <p:cNvPr id="28675" name="Rectangle 3"/>
          <p:cNvSpPr>
            <a:spLocks noGrp="1" noChangeArrowheads="1"/>
          </p:cNvSpPr>
          <p:nvPr>
            <p:ph idx="1"/>
          </p:nvPr>
        </p:nvSpPr>
        <p:spPr>
          <a:xfrm>
            <a:off x="614363" y="2122488"/>
            <a:ext cx="8229600" cy="3886200"/>
          </a:xfrm>
        </p:spPr>
        <p:txBody>
          <a:bodyPr>
            <a:normAutofit fontScale="92500" lnSpcReduction="10000"/>
          </a:bodyPr>
          <a:lstStyle/>
          <a:p>
            <a:pPr marL="279400" indent="-279400" eaLnBrk="1" hangingPunct="1">
              <a:buFont typeface="Wingdings" panose="05000000000000000000" pitchFamily="2" charset="2"/>
              <a:buNone/>
            </a:pPr>
            <a:r>
              <a:rPr lang="en-US" altLang="en-US" sz="2000" b="1" smtClean="0">
                <a:solidFill>
                  <a:srgbClr val="0000FF"/>
                </a:solidFill>
              </a:rPr>
              <a:t>ALTER DATABASE</a:t>
            </a:r>
            <a:r>
              <a:rPr lang="en-US" altLang="en-US" sz="2000" b="1" smtClean="0"/>
              <a:t> </a:t>
            </a:r>
            <a:r>
              <a:rPr lang="en-US" altLang="en-US" sz="2000" b="1" i="1" smtClean="0"/>
              <a:t>database_name</a:t>
            </a:r>
          </a:p>
          <a:p>
            <a:pPr marL="279400" indent="-279400" eaLnBrk="1" hangingPunct="1">
              <a:buFont typeface="Wingdings" panose="05000000000000000000" pitchFamily="2" charset="2"/>
              <a:buNone/>
            </a:pPr>
            <a:r>
              <a:rPr lang="en-US" altLang="en-US" sz="2000" b="1" smtClean="0"/>
              <a:t>	</a:t>
            </a:r>
            <a:r>
              <a:rPr lang="en-US" altLang="en-US" sz="2000" b="1" smtClean="0">
                <a:solidFill>
                  <a:srgbClr val="0000FF"/>
                </a:solidFill>
              </a:rPr>
              <a:t>ADD FILE </a:t>
            </a:r>
            <a:r>
              <a:rPr lang="en-US" altLang="en-US" sz="2000" b="1" i="1" smtClean="0"/>
              <a:t>filespec </a:t>
            </a:r>
            <a:r>
              <a:rPr lang="en-US" altLang="en-US" sz="2000" b="1" smtClean="0"/>
              <a:t>[</a:t>
            </a:r>
            <a:r>
              <a:rPr lang="en-US" altLang="en-US" sz="2000" b="1" smtClean="0">
                <a:solidFill>
                  <a:schemeClr val="hlink"/>
                </a:solidFill>
              </a:rPr>
              <a:t>TO FILEGROUP</a:t>
            </a:r>
            <a:r>
              <a:rPr lang="en-US" altLang="en-US" sz="2000" b="1" smtClean="0"/>
              <a:t> </a:t>
            </a:r>
            <a:r>
              <a:rPr lang="en-US" altLang="en-US" sz="2000" b="1" i="1" smtClean="0"/>
              <a:t>filegroup_name</a:t>
            </a:r>
            <a:r>
              <a:rPr lang="en-US" altLang="en-US" sz="2000" b="1" smtClean="0"/>
              <a:t>]</a:t>
            </a:r>
          </a:p>
          <a:p>
            <a:pPr marL="279400" indent="-279400" eaLnBrk="1" hangingPunct="1">
              <a:buFont typeface="Wingdings" panose="05000000000000000000" pitchFamily="2" charset="2"/>
              <a:buNone/>
            </a:pPr>
            <a:r>
              <a:rPr lang="en-US" altLang="en-US" sz="2000" b="1" smtClean="0"/>
              <a:t>	</a:t>
            </a:r>
            <a:r>
              <a:rPr lang="en-US" altLang="en-US" sz="2000" b="1" smtClean="0">
                <a:solidFill>
                  <a:srgbClr val="0000FF"/>
                </a:solidFill>
              </a:rPr>
              <a:t>ADD LOG FILE</a:t>
            </a:r>
            <a:r>
              <a:rPr lang="en-US" altLang="en-US" sz="2000" b="1" smtClean="0"/>
              <a:t> </a:t>
            </a:r>
            <a:r>
              <a:rPr lang="en-US" altLang="en-US" sz="2000" b="1" i="1" smtClean="0"/>
              <a:t>filespec</a:t>
            </a:r>
          </a:p>
          <a:p>
            <a:pPr marL="279400" indent="-279400" eaLnBrk="1" hangingPunct="1">
              <a:buFont typeface="Wingdings" panose="05000000000000000000" pitchFamily="2" charset="2"/>
              <a:buNone/>
            </a:pPr>
            <a:r>
              <a:rPr lang="en-US" altLang="en-US" sz="2000" b="1" smtClean="0"/>
              <a:t>	| </a:t>
            </a:r>
            <a:r>
              <a:rPr lang="en-US" altLang="en-US" sz="2000" b="1" smtClean="0">
                <a:solidFill>
                  <a:srgbClr val="0000FF"/>
                </a:solidFill>
              </a:rPr>
              <a:t>REMOVE FILE</a:t>
            </a:r>
            <a:r>
              <a:rPr lang="en-US" altLang="en-US" sz="2000" b="1" smtClean="0"/>
              <a:t> </a:t>
            </a:r>
            <a:r>
              <a:rPr lang="en-US" altLang="en-US" sz="2000" b="1" i="1" smtClean="0"/>
              <a:t>logical_filename</a:t>
            </a:r>
          </a:p>
          <a:p>
            <a:pPr marL="279400" indent="-279400" eaLnBrk="1" hangingPunct="1">
              <a:buFont typeface="Wingdings" panose="05000000000000000000" pitchFamily="2" charset="2"/>
              <a:buNone/>
            </a:pPr>
            <a:r>
              <a:rPr lang="en-US" altLang="en-US" sz="2000" b="1" smtClean="0"/>
              <a:t>	| </a:t>
            </a:r>
            <a:r>
              <a:rPr lang="en-US" altLang="en-US" sz="2000" b="1" smtClean="0">
                <a:solidFill>
                  <a:srgbClr val="0000FF"/>
                </a:solidFill>
              </a:rPr>
              <a:t>ADD FILEGROUP</a:t>
            </a:r>
            <a:r>
              <a:rPr lang="en-US" altLang="en-US" sz="2000" b="1" smtClean="0"/>
              <a:t> </a:t>
            </a:r>
            <a:r>
              <a:rPr lang="en-US" altLang="en-US" sz="2000" b="1" i="1" smtClean="0"/>
              <a:t>filegroup_name</a:t>
            </a:r>
          </a:p>
          <a:p>
            <a:pPr marL="279400" indent="-279400" eaLnBrk="1" hangingPunct="1">
              <a:buFont typeface="Wingdings" panose="05000000000000000000" pitchFamily="2" charset="2"/>
              <a:buNone/>
            </a:pPr>
            <a:r>
              <a:rPr lang="en-US" altLang="en-US" sz="2000" b="1" smtClean="0"/>
              <a:t>	| </a:t>
            </a:r>
            <a:r>
              <a:rPr lang="en-US" altLang="en-US" sz="2000" b="1" smtClean="0">
                <a:solidFill>
                  <a:srgbClr val="0000FF"/>
                </a:solidFill>
              </a:rPr>
              <a:t>REMOVE FILEGROUP</a:t>
            </a:r>
            <a:r>
              <a:rPr lang="en-US" altLang="en-US" sz="2000" b="1" smtClean="0"/>
              <a:t> </a:t>
            </a:r>
            <a:r>
              <a:rPr lang="en-US" altLang="en-US" sz="2000" b="1" i="1" smtClean="0"/>
              <a:t>filegroup_name</a:t>
            </a:r>
          </a:p>
          <a:p>
            <a:pPr marL="279400" indent="-279400" eaLnBrk="1" hangingPunct="1">
              <a:buFont typeface="Wingdings" panose="05000000000000000000" pitchFamily="2" charset="2"/>
              <a:buNone/>
            </a:pPr>
            <a:r>
              <a:rPr lang="en-US" altLang="en-US" sz="2000" b="1" smtClean="0"/>
              <a:t>	| </a:t>
            </a:r>
            <a:r>
              <a:rPr lang="en-US" altLang="en-US" sz="2000" b="1" smtClean="0">
                <a:solidFill>
                  <a:srgbClr val="0000FF"/>
                </a:solidFill>
              </a:rPr>
              <a:t>MODIFY FILE</a:t>
            </a:r>
            <a:r>
              <a:rPr lang="en-US" altLang="en-US" sz="2000" b="1" smtClean="0"/>
              <a:t> </a:t>
            </a:r>
            <a:r>
              <a:rPr lang="en-US" altLang="en-US" sz="2000" b="1" i="1" smtClean="0"/>
              <a:t>filespec</a:t>
            </a:r>
          </a:p>
          <a:p>
            <a:pPr marL="279400" indent="-279400" eaLnBrk="1" hangingPunct="1">
              <a:buFont typeface="Wingdings" panose="05000000000000000000" pitchFamily="2" charset="2"/>
              <a:buNone/>
            </a:pPr>
            <a:r>
              <a:rPr lang="en-US" altLang="en-US" sz="2000" b="1" smtClean="0"/>
              <a:t>	| </a:t>
            </a:r>
            <a:r>
              <a:rPr lang="en-US" altLang="en-US" sz="2000" b="1" smtClean="0">
                <a:solidFill>
                  <a:srgbClr val="0000FF"/>
                </a:solidFill>
              </a:rPr>
              <a:t>MODIFY FILEGROUP</a:t>
            </a:r>
            <a:r>
              <a:rPr lang="en-US" altLang="en-US" sz="2000" b="1" smtClean="0"/>
              <a:t> </a:t>
            </a:r>
            <a:r>
              <a:rPr lang="en-US" altLang="en-US" sz="2000" b="1" i="1" smtClean="0"/>
              <a:t>filegroup_name</a:t>
            </a:r>
          </a:p>
          <a:p>
            <a:pPr marL="279400" indent="-279400" eaLnBrk="1" hangingPunct="1">
              <a:buFont typeface="Wingdings" panose="05000000000000000000" pitchFamily="2" charset="2"/>
              <a:buNone/>
            </a:pPr>
            <a:r>
              <a:rPr lang="en-US" altLang="en-US" sz="2000" b="1" i="1" smtClean="0"/>
              <a:t>	filegroup_property</a:t>
            </a:r>
          </a:p>
          <a:p>
            <a:pPr marL="279400" indent="-279400" eaLnBrk="1" hangingPunct="1">
              <a:buFont typeface="Wingdings" panose="05000000000000000000" pitchFamily="2" charset="2"/>
              <a:buNone/>
            </a:pPr>
            <a:r>
              <a:rPr lang="en-US" altLang="en-US" sz="2000" b="1" smtClean="0"/>
              <a:t>	|</a:t>
            </a:r>
            <a:r>
              <a:rPr lang="en-US" altLang="en-US" sz="2000" b="1" smtClean="0">
                <a:solidFill>
                  <a:srgbClr val="0000FF"/>
                </a:solidFill>
              </a:rPr>
              <a:t>SET</a:t>
            </a:r>
            <a:r>
              <a:rPr lang="en-US" altLang="en-US" sz="2000" b="1" smtClean="0"/>
              <a:t> </a:t>
            </a:r>
            <a:r>
              <a:rPr lang="en-US" altLang="en-US" sz="2000" b="1" i="1" smtClean="0"/>
              <a:t>optionspec </a:t>
            </a:r>
            <a:r>
              <a:rPr lang="en-US" altLang="en-US" sz="2000" b="1" smtClean="0"/>
              <a:t>[</a:t>
            </a:r>
            <a:r>
              <a:rPr lang="en-US" altLang="en-US" sz="2000" b="1" smtClean="0">
                <a:solidFill>
                  <a:schemeClr val="hlink"/>
                </a:solidFill>
              </a:rPr>
              <a:t>WITH</a:t>
            </a:r>
            <a:r>
              <a:rPr lang="en-US" altLang="en-US" sz="2000" b="1" smtClean="0"/>
              <a:t> </a:t>
            </a:r>
            <a:r>
              <a:rPr lang="en-US" altLang="en-US" sz="2000" b="1" i="1" smtClean="0"/>
              <a:t>termination</a:t>
            </a:r>
            <a:r>
              <a:rPr lang="en-US" altLang="en-US" sz="2000" b="1" smtClean="0"/>
              <a:t>]</a:t>
            </a:r>
          </a:p>
        </p:txBody>
      </p:sp>
      <p:sp>
        <p:nvSpPr>
          <p:cNvPr id="2" name="Slide Number Placeholder 1"/>
          <p:cNvSpPr>
            <a:spLocks noGrp="1"/>
          </p:cNvSpPr>
          <p:nvPr>
            <p:ph type="sldNum" sz="quarter" idx="12"/>
          </p:nvPr>
        </p:nvSpPr>
        <p:spPr/>
        <p:txBody>
          <a:bodyPr/>
          <a:lstStyle/>
          <a:p>
            <a:fld id="{ED24C919-0F85-4759-9BE1-431035B692CF}" type="slidenum">
              <a:rPr lang="en-US" smtClean="0"/>
              <a:pPr/>
              <a:t>19</a:t>
            </a:fld>
            <a:endParaRPr lang="en-US"/>
          </a:p>
        </p:txBody>
      </p:sp>
      <p:sp>
        <p:nvSpPr>
          <p:cNvPr id="28676" name="Text Box 4"/>
          <p:cNvSpPr txBox="1">
            <a:spLocks noChangeArrowheads="1"/>
          </p:cNvSpPr>
          <p:nvPr/>
        </p:nvSpPr>
        <p:spPr bwMode="auto">
          <a:xfrm>
            <a:off x="665163" y="1376363"/>
            <a:ext cx="554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Cú pháp lệnh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500"/>
                                        <p:tgtEl>
                                          <p:spTgt spid="286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675">
                                            <p:txEl>
                                              <p:pRg st="1" end="1"/>
                                            </p:txEl>
                                          </p:spTgt>
                                        </p:tgtEl>
                                        <p:attrNameLst>
                                          <p:attrName>style.visibility</p:attrName>
                                        </p:attrNameLst>
                                      </p:cBhvr>
                                      <p:to>
                                        <p:strVal val="visible"/>
                                      </p:to>
                                    </p:set>
                                    <p:animEffect transition="in" filter="fade">
                                      <p:cBhvr>
                                        <p:cTn id="12" dur="500"/>
                                        <p:tgtEl>
                                          <p:spTgt spid="286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675">
                                            <p:txEl>
                                              <p:pRg st="2" end="2"/>
                                            </p:txEl>
                                          </p:spTgt>
                                        </p:tgtEl>
                                        <p:attrNameLst>
                                          <p:attrName>style.visibility</p:attrName>
                                        </p:attrNameLst>
                                      </p:cBhvr>
                                      <p:to>
                                        <p:strVal val="visible"/>
                                      </p:to>
                                    </p:set>
                                    <p:animEffect transition="in" filter="fade">
                                      <p:cBhvr>
                                        <p:cTn id="17" dur="500"/>
                                        <p:tgtEl>
                                          <p:spTgt spid="286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675">
                                            <p:txEl>
                                              <p:pRg st="3" end="3"/>
                                            </p:txEl>
                                          </p:spTgt>
                                        </p:tgtEl>
                                        <p:attrNameLst>
                                          <p:attrName>style.visibility</p:attrName>
                                        </p:attrNameLst>
                                      </p:cBhvr>
                                      <p:to>
                                        <p:strVal val="visible"/>
                                      </p:to>
                                    </p:set>
                                    <p:animEffect transition="in" filter="fade">
                                      <p:cBhvr>
                                        <p:cTn id="22" dur="500"/>
                                        <p:tgtEl>
                                          <p:spTgt spid="286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675">
                                            <p:txEl>
                                              <p:pRg st="4" end="4"/>
                                            </p:txEl>
                                          </p:spTgt>
                                        </p:tgtEl>
                                        <p:attrNameLst>
                                          <p:attrName>style.visibility</p:attrName>
                                        </p:attrNameLst>
                                      </p:cBhvr>
                                      <p:to>
                                        <p:strVal val="visible"/>
                                      </p:to>
                                    </p:set>
                                    <p:animEffect transition="in" filter="fade">
                                      <p:cBhvr>
                                        <p:cTn id="27" dur="500"/>
                                        <p:tgtEl>
                                          <p:spTgt spid="286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675">
                                            <p:txEl>
                                              <p:pRg st="5" end="5"/>
                                            </p:txEl>
                                          </p:spTgt>
                                        </p:tgtEl>
                                        <p:attrNameLst>
                                          <p:attrName>style.visibility</p:attrName>
                                        </p:attrNameLst>
                                      </p:cBhvr>
                                      <p:to>
                                        <p:strVal val="visible"/>
                                      </p:to>
                                    </p:set>
                                    <p:animEffect transition="in" filter="fade">
                                      <p:cBhvr>
                                        <p:cTn id="32" dur="500"/>
                                        <p:tgtEl>
                                          <p:spTgt spid="286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Effect transition="in" filter="fade">
                                      <p:cBhvr>
                                        <p:cTn id="37" dur="500"/>
                                        <p:tgtEl>
                                          <p:spTgt spid="286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675">
                                            <p:txEl>
                                              <p:pRg st="7" end="7"/>
                                            </p:txEl>
                                          </p:spTgt>
                                        </p:tgtEl>
                                        <p:attrNameLst>
                                          <p:attrName>style.visibility</p:attrName>
                                        </p:attrNameLst>
                                      </p:cBhvr>
                                      <p:to>
                                        <p:strVal val="visible"/>
                                      </p:to>
                                    </p:set>
                                    <p:animEffect transition="in" filter="fade">
                                      <p:cBhvr>
                                        <p:cTn id="42" dur="500"/>
                                        <p:tgtEl>
                                          <p:spTgt spid="286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675">
                                            <p:txEl>
                                              <p:pRg st="8" end="8"/>
                                            </p:txEl>
                                          </p:spTgt>
                                        </p:tgtEl>
                                        <p:attrNameLst>
                                          <p:attrName>style.visibility</p:attrName>
                                        </p:attrNameLst>
                                      </p:cBhvr>
                                      <p:to>
                                        <p:strVal val="visible"/>
                                      </p:to>
                                    </p:set>
                                    <p:animEffect transition="in" filter="fade">
                                      <p:cBhvr>
                                        <p:cTn id="47" dur="500"/>
                                        <p:tgtEl>
                                          <p:spTgt spid="2867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8675">
                                            <p:txEl>
                                              <p:pRg st="9" end="9"/>
                                            </p:txEl>
                                          </p:spTgt>
                                        </p:tgtEl>
                                        <p:attrNameLst>
                                          <p:attrName>style.visibility</p:attrName>
                                        </p:attrNameLst>
                                      </p:cBhvr>
                                      <p:to>
                                        <p:strVal val="visible"/>
                                      </p:to>
                                    </p:set>
                                    <p:animEffect transition="in" filter="fade">
                                      <p:cBhvr>
                                        <p:cTn id="52"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mtClean="0"/>
              <a:t>NỘI DUNG</a:t>
            </a:r>
          </a:p>
        </p:txBody>
      </p:sp>
      <p:sp>
        <p:nvSpPr>
          <p:cNvPr id="10243" name="Rectangle 3"/>
          <p:cNvSpPr>
            <a:spLocks noGrp="1" noChangeArrowheads="1"/>
          </p:cNvSpPr>
          <p:nvPr>
            <p:ph idx="1"/>
          </p:nvPr>
        </p:nvSpPr>
        <p:spPr/>
        <p:txBody>
          <a:bodyPr/>
          <a:lstStyle/>
          <a:p>
            <a:pPr eaLnBrk="1" hangingPunct="1">
              <a:buFont typeface="Symbol" panose="05050102010706020507" pitchFamily="18" charset="2"/>
              <a:buChar char="Ö"/>
            </a:pPr>
            <a:r>
              <a:rPr lang="en-US" altLang="en-US" sz="2800" smtClean="0">
                <a:solidFill>
                  <a:schemeClr val="accent2"/>
                </a:solidFill>
              </a:rPr>
              <a:t>CSDL trong SQL - Database in SQL Server</a:t>
            </a:r>
          </a:p>
          <a:p>
            <a:pPr eaLnBrk="1" hangingPunct="1"/>
            <a:r>
              <a:rPr lang="en-US" altLang="en-US" sz="2800" smtClean="0"/>
              <a:t>Quản lý CSDL - Managing Databases</a:t>
            </a:r>
          </a:p>
          <a:p>
            <a:pPr eaLnBrk="1" hangingPunct="1"/>
            <a:r>
              <a:rPr lang="en-US" altLang="en-US" sz="2800" smtClean="0"/>
              <a:t>Kiểu dữ liệu - Data Types </a:t>
            </a:r>
          </a:p>
          <a:p>
            <a:pPr eaLnBrk="1" hangingPunct="1"/>
            <a:r>
              <a:rPr lang="en-US" altLang="en-US" sz="2800" smtClean="0"/>
              <a:t>Quản lý Table - Managing Tables </a:t>
            </a:r>
          </a:p>
          <a:p>
            <a:pPr eaLnBrk="1" hangingPunct="1"/>
            <a:r>
              <a:rPr lang="en-US" altLang="en-US" sz="2800" smtClean="0"/>
              <a:t>Toàn vẹn dữ liệu - DataIntegrity</a:t>
            </a:r>
          </a:p>
          <a:p>
            <a:pPr eaLnBrk="1" hangingPunct="1"/>
            <a:r>
              <a:rPr lang="en-US" altLang="en-US" sz="2800" smtClean="0"/>
              <a:t>Chỉ mục - Index</a:t>
            </a:r>
          </a:p>
          <a:p>
            <a:pPr eaLnBrk="1" hangingPunct="1"/>
            <a:endParaRPr lang="en-US" altLang="en-US" sz="2800" smtClean="0"/>
          </a:p>
        </p:txBody>
      </p:sp>
      <p:sp>
        <p:nvSpPr>
          <p:cNvPr id="2" name="Slide Number Placeholder 1"/>
          <p:cNvSpPr>
            <a:spLocks noGrp="1"/>
          </p:cNvSpPr>
          <p:nvPr>
            <p:ph type="sldNum" sz="quarter" idx="12"/>
          </p:nvPr>
        </p:nvSpPr>
        <p:spPr/>
        <p:txBody>
          <a:bodyPr/>
          <a:lstStyle/>
          <a:p>
            <a:fld id="{ED24C919-0F85-4759-9BE1-431035B692CF}" type="slidenum">
              <a:rPr lang="en-US" smtClean="0"/>
              <a:pPr/>
              <a:t>2</a:t>
            </a:fld>
            <a:endParaRPr lang="en-US"/>
          </a:p>
        </p:txBody>
      </p:sp>
    </p:spTree>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smtClean="0">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smtClean="0">
                <a:cs typeface="Courier New" panose="02070309020205020404" pitchFamily="49" charset="0"/>
              </a:rPr>
              <a:t>a) Chỉnh sửa Size của tập tin</a:t>
            </a:r>
          </a:p>
          <a:p>
            <a:pPr marL="279400" indent="-279400" eaLnBrk="1" hangingPunct="1">
              <a:buFont typeface="Wingdings" panose="05000000000000000000" pitchFamily="2" charset="2"/>
              <a:buNone/>
            </a:pPr>
            <a:r>
              <a:rPr lang="en-US" altLang="en-US" smtClean="0">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smtClean="0">
                <a:cs typeface="Courier New" panose="02070309020205020404" pitchFamily="49" charset="0"/>
              </a:rPr>
              <a:t>	 MODIFY FILE (NAME = </a:t>
            </a:r>
            <a:r>
              <a:rPr lang="en-US" altLang="en-US" smtClean="0">
                <a:latin typeface="Times New Roman" panose="02020603050405020304" pitchFamily="18" charset="0"/>
                <a:cs typeface="Courier New" panose="02070309020205020404" pitchFamily="49" charset="0"/>
              </a:rPr>
              <a:t>‘</a:t>
            </a:r>
            <a:r>
              <a:rPr lang="en-US" altLang="en-US" smtClean="0"/>
              <a:t>Sales_log</a:t>
            </a:r>
            <a:r>
              <a:rPr lang="en-US" altLang="en-US" smtClean="0">
                <a:latin typeface="Times New Roman" panose="02020603050405020304" pitchFamily="18" charset="0"/>
                <a:cs typeface="Courier New" panose="02070309020205020404" pitchFamily="49" charset="0"/>
              </a:rPr>
              <a:t>’</a:t>
            </a:r>
            <a:r>
              <a:rPr lang="en-US" altLang="en-US" smtClean="0">
                <a:cs typeface="Courier New" panose="02070309020205020404" pitchFamily="49" charset="0"/>
              </a:rPr>
              <a:t>, size =10MB)</a:t>
            </a:r>
          </a:p>
          <a:p>
            <a:pPr marL="279400" indent="-279400" eaLnBrk="1" hangingPunct="1">
              <a:buFont typeface="Wingdings" panose="05000000000000000000" pitchFamily="2" charset="2"/>
              <a:buNone/>
            </a:pPr>
            <a:endParaRPr lang="en-US" altLang="en-US" smtClean="0">
              <a:cs typeface="Courier New" panose="02070309020205020404" pitchFamily="49" charset="0"/>
            </a:endParaRPr>
          </a:p>
          <a:p>
            <a:pPr marL="279400" indent="-279400" eaLnBrk="1" hangingPunct="1">
              <a:buFont typeface="Wingdings" panose="05000000000000000000" pitchFamily="2" charset="2"/>
              <a:buNone/>
            </a:pPr>
            <a:r>
              <a:rPr lang="en-US" altLang="en-US" smtClean="0">
                <a:cs typeface="Courier New" panose="02070309020205020404" pitchFamily="49" charset="0"/>
              </a:rPr>
              <a:t>b) Bổ sung thêm một tập tin dữ liệu </a:t>
            </a:r>
          </a:p>
          <a:p>
            <a:pPr marL="279400" indent="-279400" eaLnBrk="1" hangingPunct="1">
              <a:buFont typeface="Wingdings" panose="05000000000000000000" pitchFamily="2" charset="2"/>
              <a:buNone/>
            </a:pPr>
            <a:r>
              <a:rPr lang="en-US" altLang="en-US" smtClean="0">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smtClean="0">
                <a:cs typeface="Courier New" panose="02070309020205020404" pitchFamily="49" charset="0"/>
              </a:rPr>
              <a:t>	ADD File (Name =Sales_data2, Filename =</a:t>
            </a:r>
            <a:r>
              <a:rPr lang="en-US" altLang="en-US" smtClean="0">
                <a:latin typeface="Times New Roman" panose="02020603050405020304" pitchFamily="18" charset="0"/>
                <a:cs typeface="Courier New" panose="02070309020205020404" pitchFamily="49" charset="0"/>
              </a:rPr>
              <a:t>‘</a:t>
            </a:r>
            <a:r>
              <a:rPr lang="en-US" altLang="en-US" smtClean="0">
                <a:solidFill>
                  <a:schemeClr val="hlink"/>
                </a:solidFill>
              </a:rPr>
              <a:t>D:\BTSQL\</a:t>
            </a:r>
            <a:r>
              <a:rPr lang="en-US" altLang="en-US" smtClean="0">
                <a:cs typeface="Courier New" panose="02070309020205020404" pitchFamily="49" charset="0"/>
              </a:rPr>
              <a:t>Sales_data2.mdf,SIZE =10 MB, Maxsize =20MB)</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20</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fade">
                                      <p:cBhvr>
                                        <p:cTn id="7" dur="1000"/>
                                        <p:tgtEl>
                                          <p:spTgt spid="29699">
                                            <p:txEl>
                                              <p:pRg st="0" end="0"/>
                                            </p:txEl>
                                          </p:spTgt>
                                        </p:tgtEl>
                                      </p:cBhvr>
                                    </p:animEffect>
                                    <p:anim calcmode="lin" valueType="num">
                                      <p:cBhvr>
                                        <p:cTn id="8" dur="10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969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699">
                                            <p:txEl>
                                              <p:pRg st="1" end="1"/>
                                            </p:txEl>
                                          </p:spTgt>
                                        </p:tgtEl>
                                        <p:attrNameLst>
                                          <p:attrName>style.visibility</p:attrName>
                                        </p:attrNameLst>
                                      </p:cBhvr>
                                      <p:to>
                                        <p:strVal val="visible"/>
                                      </p:to>
                                    </p:set>
                                    <p:animEffect transition="in" filter="fade">
                                      <p:cBhvr>
                                        <p:cTn id="14" dur="1000"/>
                                        <p:tgtEl>
                                          <p:spTgt spid="29699">
                                            <p:txEl>
                                              <p:pRg st="1" end="1"/>
                                            </p:txEl>
                                          </p:spTgt>
                                        </p:tgtEl>
                                      </p:cBhvr>
                                    </p:animEffect>
                                    <p:anim calcmode="lin" valueType="num">
                                      <p:cBhvr>
                                        <p:cTn id="15" dur="10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969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9699">
                                            <p:txEl>
                                              <p:pRg st="2" end="2"/>
                                            </p:txEl>
                                          </p:spTgt>
                                        </p:tgtEl>
                                        <p:attrNameLst>
                                          <p:attrName>style.visibility</p:attrName>
                                        </p:attrNameLst>
                                      </p:cBhvr>
                                      <p:to>
                                        <p:strVal val="visible"/>
                                      </p:to>
                                    </p:set>
                                    <p:animEffect transition="in" filter="fade">
                                      <p:cBhvr>
                                        <p:cTn id="21" dur="1000"/>
                                        <p:tgtEl>
                                          <p:spTgt spid="29699">
                                            <p:txEl>
                                              <p:pRg st="2" end="2"/>
                                            </p:txEl>
                                          </p:spTgt>
                                        </p:tgtEl>
                                      </p:cBhvr>
                                    </p:animEffect>
                                    <p:anim calcmode="lin" valueType="num">
                                      <p:cBhvr>
                                        <p:cTn id="22" dur="1000" fill="hold"/>
                                        <p:tgtEl>
                                          <p:spTgt spid="2969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969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9699">
                                            <p:txEl>
                                              <p:pRg st="4" end="4"/>
                                            </p:txEl>
                                          </p:spTgt>
                                        </p:tgtEl>
                                        <p:attrNameLst>
                                          <p:attrName>style.visibility</p:attrName>
                                        </p:attrNameLst>
                                      </p:cBhvr>
                                      <p:to>
                                        <p:strVal val="visible"/>
                                      </p:to>
                                    </p:set>
                                    <p:animEffect transition="in" filter="fade">
                                      <p:cBhvr>
                                        <p:cTn id="28" dur="1000"/>
                                        <p:tgtEl>
                                          <p:spTgt spid="29699">
                                            <p:txEl>
                                              <p:pRg st="4" end="4"/>
                                            </p:txEl>
                                          </p:spTgt>
                                        </p:tgtEl>
                                      </p:cBhvr>
                                    </p:animEffect>
                                    <p:anim calcmode="lin" valueType="num">
                                      <p:cBhvr>
                                        <p:cTn id="29" dur="1000" fill="hold"/>
                                        <p:tgtEl>
                                          <p:spTgt spid="29699">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969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9699">
                                            <p:txEl>
                                              <p:pRg st="5" end="5"/>
                                            </p:txEl>
                                          </p:spTgt>
                                        </p:tgtEl>
                                        <p:attrNameLst>
                                          <p:attrName>style.visibility</p:attrName>
                                        </p:attrNameLst>
                                      </p:cBhvr>
                                      <p:to>
                                        <p:strVal val="visible"/>
                                      </p:to>
                                    </p:set>
                                    <p:animEffect transition="in" filter="fade">
                                      <p:cBhvr>
                                        <p:cTn id="35" dur="1000"/>
                                        <p:tgtEl>
                                          <p:spTgt spid="29699">
                                            <p:txEl>
                                              <p:pRg st="5" end="5"/>
                                            </p:txEl>
                                          </p:spTgt>
                                        </p:tgtEl>
                                      </p:cBhvr>
                                    </p:animEffect>
                                    <p:anim calcmode="lin" valueType="num">
                                      <p:cBhvr>
                                        <p:cTn id="36" dur="1000" fill="hold"/>
                                        <p:tgtEl>
                                          <p:spTgt spid="29699">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969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9699">
                                            <p:txEl>
                                              <p:pRg st="6" end="6"/>
                                            </p:txEl>
                                          </p:spTgt>
                                        </p:tgtEl>
                                        <p:attrNameLst>
                                          <p:attrName>style.visibility</p:attrName>
                                        </p:attrNameLst>
                                      </p:cBhvr>
                                      <p:to>
                                        <p:strVal val="visible"/>
                                      </p:to>
                                    </p:set>
                                    <p:animEffect transition="in" filter="fade">
                                      <p:cBhvr>
                                        <p:cTn id="42" dur="1000"/>
                                        <p:tgtEl>
                                          <p:spTgt spid="29699">
                                            <p:txEl>
                                              <p:pRg st="6" end="6"/>
                                            </p:txEl>
                                          </p:spTgt>
                                        </p:tgtEl>
                                      </p:cBhvr>
                                    </p:animEffect>
                                    <p:anim calcmode="lin" valueType="num">
                                      <p:cBhvr>
                                        <p:cTn id="43" dur="1000" fill="hold"/>
                                        <p:tgtEl>
                                          <p:spTgt spid="2969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969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41325" y="204788"/>
            <a:ext cx="8229600" cy="1371600"/>
          </a:xfrm>
        </p:spPr>
        <p:txBody>
          <a:bodyPr/>
          <a:lstStyle/>
          <a:p>
            <a:pPr eaLnBrk="1" hangingPunct="1"/>
            <a:r>
              <a:rPr lang="en-US" altLang="en-US" smtClean="0">
                <a:solidFill>
                  <a:srgbClr val="A50021"/>
                </a:solidFill>
              </a:rPr>
              <a:t>Managing Databases</a:t>
            </a:r>
          </a:p>
        </p:txBody>
      </p:sp>
      <p:sp>
        <p:nvSpPr>
          <p:cNvPr id="29699" name="Rectangle 3"/>
          <p:cNvSpPr>
            <a:spLocks noGrp="1" noChangeArrowheads="1"/>
          </p:cNvSpPr>
          <p:nvPr>
            <p:ph idx="1"/>
          </p:nvPr>
        </p:nvSpPr>
        <p:spPr>
          <a:xfrm>
            <a:off x="614363" y="2122488"/>
            <a:ext cx="8229600" cy="3886200"/>
          </a:xfrm>
        </p:spPr>
        <p:txBody>
          <a:bodyPr/>
          <a:lstStyle/>
          <a:p>
            <a:pPr marL="279400" indent="-279400" eaLnBrk="1" hangingPunct="1">
              <a:buFont typeface="Wingdings" panose="05000000000000000000" pitchFamily="2" charset="2"/>
              <a:buNone/>
            </a:pPr>
            <a:r>
              <a:rPr lang="en-US" altLang="en-US" smtClean="0">
                <a:cs typeface="Courier New" panose="02070309020205020404" pitchFamily="49" charset="0"/>
              </a:rPr>
              <a:t>c) Xóa file</a:t>
            </a:r>
          </a:p>
          <a:p>
            <a:pPr marL="279400" indent="-279400" eaLnBrk="1" hangingPunct="1">
              <a:buFont typeface="Wingdings" panose="05000000000000000000" pitchFamily="2" charset="2"/>
              <a:buNone/>
            </a:pPr>
            <a:r>
              <a:rPr lang="en-US" altLang="en-US" smtClean="0">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smtClean="0">
                <a:cs typeface="Courier New" panose="02070309020205020404" pitchFamily="49" charset="0"/>
              </a:rPr>
              <a:t>	 REMOVE FILE  </a:t>
            </a:r>
            <a:r>
              <a:rPr lang="en-US" altLang="en-US" smtClean="0">
                <a:latin typeface="Times New Roman" panose="02020603050405020304" pitchFamily="18" charset="0"/>
                <a:cs typeface="Courier New" panose="02070309020205020404" pitchFamily="49" charset="0"/>
              </a:rPr>
              <a:t>‘</a:t>
            </a:r>
            <a:r>
              <a:rPr lang="en-US" altLang="en-US" smtClean="0"/>
              <a:t>Sales_data2’</a:t>
            </a:r>
            <a:endParaRPr lang="en-US" altLang="en-US" smtClean="0">
              <a:cs typeface="Courier New" panose="02070309020205020404" pitchFamily="49" charset="0"/>
            </a:endParaRPr>
          </a:p>
          <a:p>
            <a:pPr marL="279400" indent="-279400" eaLnBrk="1" hangingPunct="1">
              <a:buFont typeface="Wingdings" panose="05000000000000000000" pitchFamily="2" charset="2"/>
              <a:buNone/>
            </a:pPr>
            <a:endParaRPr lang="en-US" altLang="en-US" smtClean="0">
              <a:cs typeface="Courier New" panose="02070309020205020404" pitchFamily="49" charset="0"/>
            </a:endParaRPr>
          </a:p>
          <a:p>
            <a:pPr marL="279400" indent="-279400" eaLnBrk="1" hangingPunct="1">
              <a:buFont typeface="Wingdings" panose="05000000000000000000" pitchFamily="2" charset="2"/>
              <a:buNone/>
            </a:pPr>
            <a:r>
              <a:rPr lang="en-US" altLang="en-US">
                <a:cs typeface="Courier New" panose="02070309020205020404" pitchFamily="49" charset="0"/>
              </a:rPr>
              <a:t>d</a:t>
            </a:r>
            <a:r>
              <a:rPr lang="en-US" altLang="en-US" smtClean="0">
                <a:cs typeface="Courier New" panose="02070309020205020404" pitchFamily="49" charset="0"/>
              </a:rPr>
              <a:t>) Xóa file group</a:t>
            </a:r>
          </a:p>
          <a:p>
            <a:pPr marL="279400" indent="-279400" eaLnBrk="1" hangingPunct="1">
              <a:buFont typeface="Wingdings" panose="05000000000000000000" pitchFamily="2" charset="2"/>
              <a:buNone/>
            </a:pPr>
            <a:r>
              <a:rPr lang="en-US" altLang="en-US" smtClean="0">
                <a:cs typeface="Courier New" panose="02070309020205020404" pitchFamily="49" charset="0"/>
              </a:rPr>
              <a:t>	ALTER DATABASE Sales</a:t>
            </a:r>
          </a:p>
          <a:p>
            <a:pPr marL="279400" indent="-279400" eaLnBrk="1" hangingPunct="1">
              <a:buFont typeface="Wingdings" panose="05000000000000000000" pitchFamily="2" charset="2"/>
              <a:buNone/>
            </a:pPr>
            <a:r>
              <a:rPr lang="en-US" altLang="en-US" smtClean="0">
                <a:cs typeface="Courier New" panose="02070309020205020404" pitchFamily="49" charset="0"/>
              </a:rPr>
              <a:t>	REMOVE FILEGROUP TenfileGroup</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21</a:t>
            </a:fld>
            <a:endParaRPr lang="en-US"/>
          </a:p>
        </p:txBody>
      </p:sp>
      <p:sp>
        <p:nvSpPr>
          <p:cNvPr id="29700" name="Text Box 4"/>
          <p:cNvSpPr txBox="1">
            <a:spLocks noChangeArrowheads="1"/>
          </p:cNvSpPr>
          <p:nvPr/>
        </p:nvSpPr>
        <p:spPr bwMode="auto">
          <a:xfrm>
            <a:off x="665163" y="1376363"/>
            <a:ext cx="4362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t>Ví dụ thay đổi cấu trúc CSDL</a:t>
            </a:r>
          </a:p>
        </p:txBody>
      </p:sp>
    </p:spTree>
    <p:extLst>
      <p:ext uri="{BB962C8B-B14F-4D97-AF65-F5344CB8AC3E}">
        <p14:creationId xmlns:p14="http://schemas.microsoft.com/office/powerpoint/2010/main" val="32932846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9699">
                                            <p:txEl>
                                              <p:pRg st="2" end="2"/>
                                            </p:txEl>
                                          </p:spTgt>
                                        </p:tgtEl>
                                        <p:attrNameLst>
                                          <p:attrName>style.visibility</p:attrName>
                                        </p:attrNameLst>
                                      </p:cBhvr>
                                      <p:to>
                                        <p:strVal val="visible"/>
                                      </p:to>
                                    </p:set>
                                    <p:anim calcmode="lin" valueType="num">
                                      <p:cBhvr additive="base">
                                        <p:cTn id="19" dur="500" fill="hold"/>
                                        <p:tgtEl>
                                          <p:spTgt spid="2969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969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9699">
                                            <p:txEl>
                                              <p:pRg st="4" end="4"/>
                                            </p:txEl>
                                          </p:spTgt>
                                        </p:tgtEl>
                                        <p:attrNameLst>
                                          <p:attrName>style.visibility</p:attrName>
                                        </p:attrNameLst>
                                      </p:cBhvr>
                                      <p:to>
                                        <p:strVal val="visible"/>
                                      </p:to>
                                    </p:set>
                                    <p:anim calcmode="lin" valueType="num">
                                      <p:cBhvr additive="base">
                                        <p:cTn id="25" dur="500" fill="hold"/>
                                        <p:tgtEl>
                                          <p:spTgt spid="2969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969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9699">
                                            <p:txEl>
                                              <p:pRg st="5" end="5"/>
                                            </p:txEl>
                                          </p:spTgt>
                                        </p:tgtEl>
                                        <p:attrNameLst>
                                          <p:attrName>style.visibility</p:attrName>
                                        </p:attrNameLst>
                                      </p:cBhvr>
                                      <p:to>
                                        <p:strVal val="visible"/>
                                      </p:to>
                                    </p:set>
                                    <p:anim calcmode="lin" valueType="num">
                                      <p:cBhvr additive="base">
                                        <p:cTn id="31" dur="500" fill="hold"/>
                                        <p:tgtEl>
                                          <p:spTgt spid="29699">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969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29699">
                                            <p:txEl>
                                              <p:pRg st="6" end="6"/>
                                            </p:txEl>
                                          </p:spTgt>
                                        </p:tgtEl>
                                        <p:attrNameLst>
                                          <p:attrName>style.visibility</p:attrName>
                                        </p:attrNameLst>
                                      </p:cBhvr>
                                      <p:to>
                                        <p:strVal val="visible"/>
                                      </p:to>
                                    </p:set>
                                    <p:anim calcmode="lin" valueType="num">
                                      <p:cBhvr additive="base">
                                        <p:cTn id="37" dur="500" fill="hold"/>
                                        <p:tgtEl>
                                          <p:spTgt spid="2969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969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smtClean="0">
                <a:solidFill>
                  <a:srgbClr val="A50021"/>
                </a:solidFill>
              </a:rPr>
              <a:t>Managing Database</a:t>
            </a:r>
          </a:p>
        </p:txBody>
      </p:sp>
      <p:sp>
        <p:nvSpPr>
          <p:cNvPr id="31747" name="Rectangle 3"/>
          <p:cNvSpPr>
            <a:spLocks noGrp="1" noChangeArrowheads="1"/>
          </p:cNvSpPr>
          <p:nvPr>
            <p:ph idx="1"/>
          </p:nvPr>
        </p:nvSpPr>
        <p:spPr>
          <a:xfrm>
            <a:off x="733425" y="1762125"/>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79400" indent="-279400" eaLnBrk="1" hangingPunct="1">
              <a:lnSpc>
                <a:spcPct val="105000"/>
              </a:lnSpc>
            </a:pPr>
            <a:r>
              <a:rPr lang="en-US" altLang="en-US" sz="2200" smtClean="0">
                <a:cs typeface="Courier New" panose="02070309020205020404" pitchFamily="49" charset="0"/>
              </a:rPr>
              <a:t>Xem các thuộc tính của CSDL</a:t>
            </a:r>
          </a:p>
          <a:p>
            <a:pPr marL="690563" lvl="1" indent="-296863" eaLnBrk="1" hangingPunct="1">
              <a:lnSpc>
                <a:spcPct val="105000"/>
              </a:lnSpc>
              <a:buFont typeface="Wingdings" panose="05000000000000000000" pitchFamily="2" charset="2"/>
              <a:buNone/>
            </a:pPr>
            <a:r>
              <a:rPr lang="en-US" altLang="en-US" sz="2200" smtClean="0">
                <a:cs typeface="Courier New" panose="02070309020205020404" pitchFamily="49" charset="0"/>
              </a:rPr>
              <a:t>SELECT DATABASEPROPERTYEX(‘databasename’, ‘property’)</a:t>
            </a:r>
          </a:p>
          <a:p>
            <a:pPr marL="279400" indent="-279400" eaLnBrk="1" hangingPunct="1">
              <a:lnSpc>
                <a:spcPct val="105000"/>
              </a:lnSpc>
              <a:buFont typeface="Wingdings" panose="05000000000000000000" pitchFamily="2" charset="2"/>
              <a:buNone/>
            </a:pPr>
            <a:r>
              <a:rPr lang="en-US" altLang="en-US" sz="2200" b="1" smtClean="0">
                <a:cs typeface="Courier New" panose="02070309020205020404" pitchFamily="49" charset="0"/>
              </a:rPr>
              <a:t>	</a:t>
            </a:r>
            <a:r>
              <a:rPr lang="en-US" altLang="en-US" sz="2200" smtClean="0">
                <a:cs typeface="Courier New" panose="02070309020205020404" pitchFamily="49" charset="0"/>
              </a:rPr>
              <a:t>Property: IsAutoShrink, IsCloseCursorsOnCommitEnabled, Recovery, Updateability, UserAccess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22</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73074" y="284163"/>
            <a:ext cx="8670925"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smtClean="0">
                <a:solidFill>
                  <a:srgbClr val="A50021"/>
                </a:solidFill>
              </a:rPr>
              <a:t>Managing Data and Log File</a:t>
            </a:r>
          </a:p>
        </p:txBody>
      </p:sp>
      <p:sp>
        <p:nvSpPr>
          <p:cNvPr id="32771" name="Rectangle 4"/>
          <p:cNvSpPr>
            <a:spLocks noGrp="1" noChangeArrowheads="1"/>
          </p:cNvSpPr>
          <p:nvPr>
            <p:ph idx="1"/>
          </p:nvPr>
        </p:nvSpPr>
        <p:spPr>
          <a:xfrm>
            <a:off x="792782" y="2038668"/>
            <a:ext cx="7579240" cy="4270692"/>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690563" lvl="1" indent="-296863" eaLnBrk="1" hangingPunct="1">
              <a:lnSpc>
                <a:spcPct val="80000"/>
              </a:lnSpc>
              <a:buFont typeface="Wingdings" panose="05000000000000000000" pitchFamily="2" charset="2"/>
              <a:buNone/>
            </a:pPr>
            <a:r>
              <a:rPr lang="en-US" altLang="en-US" sz="2000" b="1" smtClean="0">
                <a:cs typeface="Courier New" panose="02070309020205020404" pitchFamily="49" charset="0"/>
              </a:rPr>
              <a:t>ALTER DATABASE database_name</a:t>
            </a:r>
          </a:p>
          <a:p>
            <a:pPr marL="690563" lvl="1" indent="-296863" eaLnBrk="1" hangingPunct="1">
              <a:lnSpc>
                <a:spcPct val="80000"/>
              </a:lnSpc>
              <a:buFont typeface="Wingdings" panose="05000000000000000000" pitchFamily="2" charset="2"/>
              <a:buNone/>
            </a:pPr>
            <a:r>
              <a:rPr lang="en-US" altLang="en-US" sz="2000" b="1" smtClean="0">
                <a:cs typeface="Courier New" panose="02070309020205020404" pitchFamily="49" charset="0"/>
              </a:rPr>
              <a:t>SET option [, status]</a:t>
            </a:r>
          </a:p>
          <a:p>
            <a:pPr marL="279400" indent="-279400" eaLnBrk="1" hangingPunct="1">
              <a:lnSpc>
                <a:spcPct val="80000"/>
              </a:lnSpc>
              <a:buFont typeface="Wingdings" panose="05000000000000000000" pitchFamily="2" charset="2"/>
              <a:buNone/>
            </a:pPr>
            <a:r>
              <a:rPr lang="en-US" altLang="en-US" sz="2800" b="1" smtClean="0">
                <a:cs typeface="Courier New" panose="02070309020205020404" pitchFamily="49" charset="0"/>
              </a:rPr>
              <a:t>Option</a:t>
            </a:r>
          </a:p>
          <a:p>
            <a:pPr marL="690563" lvl="1" indent="-296863" eaLnBrk="1" hangingPunct="1">
              <a:lnSpc>
                <a:spcPct val="80000"/>
              </a:lnSpc>
              <a:buFont typeface="Wingdings" panose="05000000000000000000" pitchFamily="2" charset="2"/>
              <a:buNone/>
            </a:pPr>
            <a:r>
              <a:rPr lang="en-US" altLang="en-US" sz="2000" b="1" smtClean="0">
                <a:cs typeface="Courier New" panose="02070309020205020404" pitchFamily="49" charset="0"/>
              </a:rPr>
              <a:t>AUTO_SHRINK</a:t>
            </a:r>
          </a:p>
          <a:p>
            <a:pPr marL="690563" lvl="1" indent="-296863" eaLnBrk="1" hangingPunct="1">
              <a:lnSpc>
                <a:spcPct val="80000"/>
              </a:lnSpc>
              <a:buFont typeface="Wingdings" panose="05000000000000000000" pitchFamily="2" charset="2"/>
              <a:buNone/>
            </a:pPr>
            <a:r>
              <a:rPr lang="en-US" altLang="en-US" sz="2000" b="1" smtClean="0">
                <a:cs typeface="Courier New" panose="02070309020205020404" pitchFamily="49" charset="0"/>
              </a:rPr>
              <a:t>CURSOR_CLOSE_ON_COMMIT</a:t>
            </a:r>
          </a:p>
          <a:p>
            <a:pPr marL="690563" lvl="1" indent="-296863" eaLnBrk="1" hangingPunct="1">
              <a:lnSpc>
                <a:spcPct val="80000"/>
              </a:lnSpc>
              <a:buFont typeface="Wingdings" panose="05000000000000000000" pitchFamily="2" charset="2"/>
              <a:buNone/>
            </a:pPr>
            <a:r>
              <a:rPr lang="en-US" altLang="en-US" sz="2000" b="1" smtClean="0">
                <a:cs typeface="Courier New" panose="02070309020205020404" pitchFamily="49" charset="0"/>
              </a:rPr>
              <a:t>RECOVERY FULL | BULK_LOGGED | SIMPLE</a:t>
            </a:r>
          </a:p>
          <a:p>
            <a:pPr marL="690563" lvl="1" indent="-296863" eaLnBrk="1" hangingPunct="1">
              <a:lnSpc>
                <a:spcPct val="80000"/>
              </a:lnSpc>
              <a:buFont typeface="Wingdings" panose="05000000000000000000" pitchFamily="2" charset="2"/>
              <a:buNone/>
            </a:pPr>
            <a:r>
              <a:rPr lang="en-US" altLang="en-US" sz="2000" b="1" smtClean="0">
                <a:cs typeface="Courier New" panose="02070309020205020404" pitchFamily="49" charset="0"/>
              </a:rPr>
              <a:t>SINGLE_USER | RESTRICTED_USER | MULTI_USER</a:t>
            </a:r>
          </a:p>
          <a:p>
            <a:pPr marL="690563" lvl="1" indent="-296863" eaLnBrk="1" hangingPunct="1">
              <a:lnSpc>
                <a:spcPct val="80000"/>
              </a:lnSpc>
              <a:buFont typeface="Wingdings" panose="05000000000000000000" pitchFamily="2" charset="2"/>
              <a:buNone/>
            </a:pPr>
            <a:r>
              <a:rPr lang="en-US" altLang="en-US" sz="2000" b="1" smtClean="0">
                <a:cs typeface="Courier New" panose="02070309020205020404" pitchFamily="49" charset="0"/>
              </a:rPr>
              <a:t>READ_ONLY | READ_WRITE</a:t>
            </a:r>
          </a:p>
          <a:p>
            <a:pPr marL="279400" indent="-279400" eaLnBrk="1" hangingPunct="1">
              <a:lnSpc>
                <a:spcPct val="80000"/>
              </a:lnSpc>
              <a:buFont typeface="Wingdings" panose="05000000000000000000" pitchFamily="2" charset="2"/>
              <a:buNone/>
            </a:pPr>
            <a:r>
              <a:rPr lang="en-US" altLang="en-US" sz="2800" b="1" smtClean="0">
                <a:cs typeface="Courier New" panose="02070309020205020404" pitchFamily="49" charset="0"/>
              </a:rPr>
              <a:t> Example:</a:t>
            </a:r>
          </a:p>
          <a:p>
            <a:pPr marL="690563" lvl="1" indent="-296863" eaLnBrk="1" hangingPunct="1">
              <a:lnSpc>
                <a:spcPct val="80000"/>
              </a:lnSpc>
              <a:buFont typeface="Wingdings" panose="05000000000000000000" pitchFamily="2" charset="2"/>
              <a:buNone/>
            </a:pPr>
            <a:r>
              <a:rPr lang="en-US" altLang="en-US" sz="2000" smtClean="0">
                <a:cs typeface="Courier New" panose="02070309020205020404" pitchFamily="49" charset="0"/>
              </a:rPr>
              <a:t>ALTER DATABASE Sales</a:t>
            </a:r>
          </a:p>
          <a:p>
            <a:pPr marL="690563" lvl="1" indent="-296863" eaLnBrk="1" hangingPunct="1">
              <a:lnSpc>
                <a:spcPct val="80000"/>
              </a:lnSpc>
              <a:buFont typeface="Wingdings" panose="05000000000000000000" pitchFamily="2" charset="2"/>
              <a:buNone/>
            </a:pPr>
            <a:r>
              <a:rPr lang="en-US" altLang="en-US" sz="2000" smtClean="0">
                <a:cs typeface="Courier New" panose="02070309020205020404" pitchFamily="49" charset="0"/>
              </a:rPr>
              <a:t>SET Read_Only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23</a:t>
            </a:fld>
            <a:endParaRPr lang="en-US"/>
          </a:p>
        </p:txBody>
      </p:sp>
      <p:sp>
        <p:nvSpPr>
          <p:cNvPr id="32772" name="Text Box 6"/>
          <p:cNvSpPr txBox="1">
            <a:spLocks noChangeArrowheads="1"/>
          </p:cNvSpPr>
          <p:nvPr/>
        </p:nvSpPr>
        <p:spPr bwMode="auto">
          <a:xfrm>
            <a:off x="538163" y="1441450"/>
            <a:ext cx="351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solidFill>
                  <a:srgbClr val="0000FF"/>
                </a:solidFill>
              </a:rPr>
              <a:t>Thay đổi thuộc tính DB</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77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77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27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smtClean="0">
                <a:solidFill>
                  <a:srgbClr val="A50021"/>
                </a:solidFill>
              </a:rPr>
              <a:t>Managing Data and Log File</a:t>
            </a:r>
          </a:p>
        </p:txBody>
      </p:sp>
      <p:sp>
        <p:nvSpPr>
          <p:cNvPr id="33795"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pPr>
            <a:r>
              <a:rPr lang="en-US" altLang="en-US" sz="2400" smtClean="0"/>
              <a:t>Đổi tên cơ sở dữ liệu:</a:t>
            </a:r>
          </a:p>
          <a:p>
            <a:pPr marL="690563" lvl="1" indent="-296863" eaLnBrk="1" hangingPunct="1">
              <a:lnSpc>
                <a:spcPct val="90000"/>
              </a:lnSpc>
              <a:buFont typeface="Wingdings" panose="05000000000000000000" pitchFamily="2" charset="2"/>
              <a:buNone/>
            </a:pPr>
            <a:r>
              <a:rPr lang="en-US" altLang="en-US" sz="3200" smtClean="0"/>
              <a:t>sp_renamedb [ @dbname = ] 'old_name', [</a:t>
            </a:r>
          </a:p>
          <a:p>
            <a:pPr marL="690563" lvl="1" indent="-296863" eaLnBrk="1" hangingPunct="1">
              <a:lnSpc>
                <a:spcPct val="90000"/>
              </a:lnSpc>
              <a:buFont typeface="Wingdings" panose="05000000000000000000" pitchFamily="2" charset="2"/>
              <a:buNone/>
            </a:pPr>
            <a:r>
              <a:rPr lang="en-US" altLang="en-US" sz="3200" smtClean="0"/>
              <a:t>@newname = ] 'new_name‘</a:t>
            </a:r>
          </a:p>
          <a:p>
            <a:pPr marL="279400" indent="-279400" eaLnBrk="1" hangingPunct="1">
              <a:lnSpc>
                <a:spcPct val="90000"/>
              </a:lnSpc>
              <a:buFont typeface="Wingdings" panose="05000000000000000000" pitchFamily="2" charset="2"/>
              <a:buNone/>
            </a:pPr>
            <a:r>
              <a:rPr lang="en-US" altLang="en-US" sz="2400" smtClean="0"/>
              <a:t>		VD: </a:t>
            </a:r>
            <a:r>
              <a:rPr lang="en-GB" altLang="en-US" sz="2400" smtClean="0"/>
              <a:t>Sp_ReNamedb ‘Sales’,  ‘Banhang’</a:t>
            </a:r>
          </a:p>
          <a:p>
            <a:pPr marL="279400" indent="-279400" eaLnBrk="1" hangingPunct="1">
              <a:lnSpc>
                <a:spcPct val="90000"/>
              </a:lnSpc>
            </a:pPr>
            <a:endParaRPr lang="en-GB" altLang="en-US" sz="2400" smtClean="0"/>
          </a:p>
        </p:txBody>
      </p:sp>
      <p:sp>
        <p:nvSpPr>
          <p:cNvPr id="2" name="Slide Number Placeholder 1"/>
          <p:cNvSpPr>
            <a:spLocks noGrp="1"/>
          </p:cNvSpPr>
          <p:nvPr>
            <p:ph type="sldNum" sz="quarter" idx="12"/>
          </p:nvPr>
        </p:nvSpPr>
        <p:spPr/>
        <p:txBody>
          <a:bodyPr/>
          <a:lstStyle/>
          <a:p>
            <a:fld id="{ED24C919-0F85-4759-9BE1-431035B692CF}" type="slidenum">
              <a:rPr lang="en-US" smtClean="0"/>
              <a:pPr/>
              <a:t>24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animEffect transition="in" filter="randombar(horizontal)">
                                      <p:cBhvr>
                                        <p:cTn id="7" dur="500"/>
                                        <p:tgtEl>
                                          <p:spTgt spid="33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3795">
                                            <p:txEl>
                                              <p:pRg st="1" end="1"/>
                                            </p:txEl>
                                          </p:spTgt>
                                        </p:tgtEl>
                                        <p:attrNameLst>
                                          <p:attrName>style.visibility</p:attrName>
                                        </p:attrNameLst>
                                      </p:cBhvr>
                                      <p:to>
                                        <p:strVal val="visible"/>
                                      </p:to>
                                    </p:set>
                                    <p:animEffect transition="in" filter="randombar(horizontal)">
                                      <p:cBhvr>
                                        <p:cTn id="12" dur="500"/>
                                        <p:tgtEl>
                                          <p:spTgt spid="33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3795">
                                            <p:txEl>
                                              <p:pRg st="2" end="2"/>
                                            </p:txEl>
                                          </p:spTgt>
                                        </p:tgtEl>
                                        <p:attrNameLst>
                                          <p:attrName>style.visibility</p:attrName>
                                        </p:attrNameLst>
                                      </p:cBhvr>
                                      <p:to>
                                        <p:strVal val="visible"/>
                                      </p:to>
                                    </p:set>
                                    <p:animEffect transition="in" filter="randombar(horizontal)">
                                      <p:cBhvr>
                                        <p:cTn id="17" dur="500"/>
                                        <p:tgtEl>
                                          <p:spTgt spid="33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3795">
                                            <p:txEl>
                                              <p:pRg st="3" end="3"/>
                                            </p:txEl>
                                          </p:spTgt>
                                        </p:tgtEl>
                                        <p:attrNameLst>
                                          <p:attrName>style.visibility</p:attrName>
                                        </p:attrNameLst>
                                      </p:cBhvr>
                                      <p:to>
                                        <p:strVal val="visible"/>
                                      </p:to>
                                    </p:set>
                                    <p:animEffect transition="in" filter="randombar(horizontal)">
                                      <p:cBhvr>
                                        <p:cTn id="22" dur="500"/>
                                        <p:tgtEl>
                                          <p:spTgt spid="337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25450" y="204788"/>
            <a:ext cx="8229600" cy="1371600"/>
          </a:xfrm>
          <a:noFill/>
          <a:extLs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eaLnBrk="1" hangingPunct="1"/>
            <a:r>
              <a:rPr lang="en-US" altLang="en-US" smtClean="0">
                <a:solidFill>
                  <a:srgbClr val="A50021"/>
                </a:solidFill>
              </a:rPr>
              <a:t>Managing Data and Log File</a:t>
            </a:r>
          </a:p>
        </p:txBody>
      </p:sp>
      <p:sp>
        <p:nvSpPr>
          <p:cNvPr id="629763" name="Rectangle 3"/>
          <p:cNvSpPr>
            <a:spLocks noGrp="1" noChangeArrowheads="1"/>
          </p:cNvSpPr>
          <p:nvPr>
            <p:ph idx="1"/>
          </p:nvPr>
        </p:nvSpPr>
        <p:spPr>
          <a:xfrm>
            <a:off x="669925" y="1479550"/>
            <a:ext cx="7731125" cy="356235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a:bodyPr>
          <a:lstStyle/>
          <a:p>
            <a:pPr marL="279400" indent="-279400" eaLnBrk="1" hangingPunct="1">
              <a:lnSpc>
                <a:spcPct val="90000"/>
              </a:lnSpc>
              <a:buFont typeface="Wingdings" panose="05000000000000000000" pitchFamily="2" charset="2"/>
              <a:buNone/>
              <a:defRPr/>
            </a:pPr>
            <a:r>
              <a:rPr lang="en-US" dirty="0" err="1" smtClean="0"/>
              <a:t>Xóa</a:t>
            </a:r>
            <a:r>
              <a:rPr lang="en-US" dirty="0" smtClean="0"/>
              <a:t>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r>
              <a:rPr lang="en-US" dirty="0" smtClean="0"/>
              <a:t>:</a:t>
            </a:r>
          </a:p>
          <a:p>
            <a:pPr marL="279400" indent="-279400" eaLnBrk="1" hangingPunct="1">
              <a:lnSpc>
                <a:spcPct val="90000"/>
              </a:lnSpc>
              <a:defRPr/>
            </a:pPr>
            <a:r>
              <a:rPr lang="en-US" dirty="0" err="1" smtClean="0"/>
              <a:t>Khi</a:t>
            </a:r>
            <a:r>
              <a:rPr lang="en-US" dirty="0" smtClean="0"/>
              <a:t> 1 CSDL </a:t>
            </a:r>
            <a:r>
              <a:rPr lang="en-US" dirty="0" err="1" smtClean="0"/>
              <a:t>bị</a:t>
            </a:r>
            <a:r>
              <a:rPr lang="en-US" dirty="0" smtClean="0"/>
              <a:t> </a:t>
            </a:r>
            <a:r>
              <a:rPr lang="en-US" dirty="0" err="1" smtClean="0"/>
              <a:t>xóa</a:t>
            </a:r>
            <a:r>
              <a:rPr lang="en-US" dirty="0" smtClean="0"/>
              <a:t> </a:t>
            </a:r>
            <a:r>
              <a:rPr lang="en-US" dirty="0" err="1" smtClean="0"/>
              <a:t>thì</a:t>
            </a:r>
            <a:r>
              <a:rPr lang="en-US" dirty="0" smtClean="0"/>
              <a:t> </a:t>
            </a:r>
            <a:r>
              <a:rPr lang="en-US" dirty="0" err="1" smtClean="0"/>
              <a:t>tất</a:t>
            </a:r>
            <a:r>
              <a:rPr lang="en-US" dirty="0" smtClean="0"/>
              <a:t> </a:t>
            </a:r>
            <a:r>
              <a:rPr lang="en-US" dirty="0" err="1" smtClean="0"/>
              <a:t>cả</a:t>
            </a:r>
            <a:r>
              <a:rPr lang="en-US" dirty="0" smtClean="0"/>
              <a:t> </a:t>
            </a:r>
            <a:r>
              <a:rPr lang="en-US" dirty="0" err="1" smtClean="0"/>
              <a:t>các</a:t>
            </a:r>
            <a:r>
              <a:rPr lang="en-US" dirty="0" smtClean="0"/>
              <a:t> file </a:t>
            </a:r>
            <a:r>
              <a:rPr lang="en-US" dirty="0" err="1" smtClean="0"/>
              <a:t>vật</a:t>
            </a:r>
            <a:r>
              <a:rPr lang="en-US" dirty="0" smtClean="0"/>
              <a:t> </a:t>
            </a:r>
            <a:r>
              <a:rPr lang="en-US" dirty="0" err="1" smtClean="0"/>
              <a:t>lý</a:t>
            </a:r>
            <a:r>
              <a:rPr lang="en-US" dirty="0" smtClean="0"/>
              <a:t> </a:t>
            </a:r>
            <a:r>
              <a:rPr lang="en-US" dirty="0" err="1" smtClean="0"/>
              <a:t>của</a:t>
            </a:r>
            <a:r>
              <a:rPr lang="en-US" dirty="0" smtClean="0"/>
              <a:t> </a:t>
            </a:r>
            <a:r>
              <a:rPr lang="en-US" dirty="0" err="1" smtClean="0"/>
              <a:t>nó</a:t>
            </a:r>
            <a:r>
              <a:rPr lang="en-US" dirty="0" smtClean="0"/>
              <a:t> </a:t>
            </a:r>
            <a:r>
              <a:rPr lang="en-US" dirty="0" err="1" smtClean="0"/>
              <a:t>sẽ</a:t>
            </a:r>
            <a:r>
              <a:rPr lang="en-US" dirty="0" smtClean="0"/>
              <a:t> </a:t>
            </a:r>
            <a:r>
              <a:rPr lang="en-US" dirty="0" err="1" smtClean="0"/>
              <a:t>bị</a:t>
            </a:r>
            <a:r>
              <a:rPr lang="en-US" dirty="0" smtClean="0"/>
              <a:t> </a:t>
            </a:r>
            <a:r>
              <a:rPr lang="en-US" dirty="0" err="1" smtClean="0"/>
              <a:t>xóa</a:t>
            </a:r>
            <a:endParaRPr lang="en-US" dirty="0" smtClean="0"/>
          </a:p>
          <a:p>
            <a:pPr marL="279400" indent="-279400" eaLnBrk="1" hangingPunct="1">
              <a:lnSpc>
                <a:spcPct val="90000"/>
              </a:lnSpc>
              <a:defRPr/>
            </a:pPr>
            <a:r>
              <a:rPr lang="en-US" b="1" dirty="0" err="1" smtClean="0"/>
              <a:t>Cú</a:t>
            </a:r>
            <a:r>
              <a:rPr lang="en-US" b="1" dirty="0" smtClean="0"/>
              <a:t> </a:t>
            </a:r>
            <a:r>
              <a:rPr lang="en-US" b="1" dirty="0" err="1" smtClean="0"/>
              <a:t>pháp</a:t>
            </a:r>
            <a:r>
              <a:rPr lang="en-US" b="1" dirty="0" smtClean="0"/>
              <a:t>:</a:t>
            </a:r>
          </a:p>
          <a:p>
            <a:pPr marL="279400" indent="-279400" eaLnBrk="1" hangingPunct="1">
              <a:lnSpc>
                <a:spcPct val="90000"/>
              </a:lnSpc>
              <a:buFont typeface="Wingdings" panose="05000000000000000000" pitchFamily="2" charset="2"/>
              <a:buNone/>
              <a:defRPr/>
            </a:pPr>
            <a:r>
              <a:rPr lang="en-US" b="1" dirty="0" smtClean="0"/>
              <a:t>		</a:t>
            </a:r>
            <a:r>
              <a:rPr lang="en-US" b="1" dirty="0" smtClean="0">
                <a:solidFill>
                  <a:srgbClr val="990000"/>
                </a:solidFill>
              </a:rPr>
              <a:t>DROP DATABASE </a:t>
            </a:r>
            <a:r>
              <a:rPr lang="en-US" b="1" i="1" dirty="0" err="1" smtClean="0">
                <a:solidFill>
                  <a:srgbClr val="990000"/>
                </a:solidFill>
              </a:rPr>
              <a:t>database_name</a:t>
            </a:r>
            <a:endParaRPr lang="en-US" b="1" i="1" dirty="0" smtClean="0">
              <a:solidFill>
                <a:srgbClr val="990000"/>
              </a:solidFill>
            </a:endParaRPr>
          </a:p>
          <a:p>
            <a:pPr marL="279400" indent="-279400" eaLnBrk="1" hangingPunct="1">
              <a:lnSpc>
                <a:spcPct val="90000"/>
              </a:lnSpc>
              <a:defRPr/>
            </a:pPr>
            <a:r>
              <a:rPr lang="en-US" b="1" dirty="0" err="1" smtClean="0"/>
              <a:t>Ví</a:t>
            </a:r>
            <a:r>
              <a:rPr lang="en-US" b="1" dirty="0" smtClean="0"/>
              <a:t> </a:t>
            </a:r>
            <a:r>
              <a:rPr lang="en-US" b="1" dirty="0" err="1" smtClean="0"/>
              <a:t>dụ</a:t>
            </a:r>
            <a:r>
              <a:rPr lang="en-US" b="1" dirty="0" smtClean="0"/>
              <a:t>:</a:t>
            </a:r>
          </a:p>
          <a:p>
            <a:pPr marL="279400" indent="-279400" algn="just" eaLnBrk="1" hangingPunct="1">
              <a:lnSpc>
                <a:spcPct val="90000"/>
              </a:lnSpc>
              <a:buClr>
                <a:schemeClr val="tx1"/>
              </a:buClr>
              <a:buFont typeface="Wingdings" panose="05000000000000000000" pitchFamily="2" charset="2"/>
              <a:buNone/>
              <a:defRPr/>
            </a:pPr>
            <a:r>
              <a:rPr lang="en-GB" dirty="0" smtClean="0"/>
              <a:t>		Drop database </a:t>
            </a:r>
            <a:r>
              <a:rPr lang="en-GB" dirty="0" err="1" smtClean="0"/>
              <a:t>Banhang</a:t>
            </a:r>
            <a:endParaRPr lang="en-GB" dirty="0" smtClean="0"/>
          </a:p>
          <a:p>
            <a:pPr marL="279400" indent="-279400" algn="just" eaLnBrk="1" hangingPunct="1">
              <a:lnSpc>
                <a:spcPct val="90000"/>
              </a:lnSpc>
              <a:buClr>
                <a:schemeClr val="tx1"/>
              </a:buClr>
              <a:buFont typeface="Wingdings" panose="05000000000000000000" pitchFamily="2" charset="2"/>
              <a:buNone/>
              <a:defRPr/>
            </a:pPr>
            <a:endParaRPr lang="en-GB" dirty="0" smtClean="0"/>
          </a:p>
          <a:p>
            <a:pPr marL="279400" indent="-279400" algn="just" eaLnBrk="1" hangingPunct="1">
              <a:lnSpc>
                <a:spcPct val="90000"/>
              </a:lnSpc>
              <a:buClr>
                <a:schemeClr val="tx1"/>
              </a:buClr>
              <a:buFont typeface="Wingdings" panose="05000000000000000000" pitchFamily="2" charset="2"/>
              <a:buNone/>
              <a:defRPr/>
            </a:pPr>
            <a:endParaRPr lang="en-GB" dirty="0" smtClean="0"/>
          </a:p>
          <a:p>
            <a:pPr marL="279400" indent="-279400" eaLnBrk="1" hangingPunct="1">
              <a:lnSpc>
                <a:spcPct val="90000"/>
              </a:lnSpc>
              <a:buClr>
                <a:schemeClr val="tx1"/>
              </a:buClr>
              <a:buFont typeface="Wingdings" panose="05000000000000000000" pitchFamily="2" charset="2"/>
              <a:buNone/>
              <a:defRPr/>
            </a:pPr>
            <a:r>
              <a:rPr lang="en-GB" dirty="0" smtClean="0">
                <a:solidFill>
                  <a:schemeClr val="bg2">
                    <a:lumMod val="60000"/>
                    <a:lumOff val="40000"/>
                  </a:schemeClr>
                </a:solidFill>
              </a:rPr>
              <a:t>	</a:t>
            </a:r>
            <a:r>
              <a:rPr lang="en-GB" dirty="0" err="1" smtClean="0">
                <a:solidFill>
                  <a:srgbClr val="C00000"/>
                </a:solidFill>
              </a:rPr>
              <a:t>Chú</a:t>
            </a:r>
            <a:r>
              <a:rPr lang="en-GB" dirty="0" smtClean="0">
                <a:solidFill>
                  <a:srgbClr val="C00000"/>
                </a:solidFill>
              </a:rPr>
              <a:t> ý: </a:t>
            </a:r>
            <a:r>
              <a:rPr lang="en-GB" dirty="0" err="1" smtClean="0">
                <a:solidFill>
                  <a:srgbClr val="C00000"/>
                </a:solidFill>
              </a:rPr>
              <a:t>Không</a:t>
            </a:r>
            <a:r>
              <a:rPr lang="en-GB" dirty="0" smtClean="0">
                <a:solidFill>
                  <a:srgbClr val="C00000"/>
                </a:solidFill>
              </a:rPr>
              <a:t> </a:t>
            </a:r>
            <a:r>
              <a:rPr lang="en-GB" dirty="0" err="1" smtClean="0">
                <a:solidFill>
                  <a:srgbClr val="C00000"/>
                </a:solidFill>
              </a:rPr>
              <a:t>thể</a:t>
            </a:r>
            <a:r>
              <a:rPr lang="en-GB" dirty="0" smtClean="0">
                <a:solidFill>
                  <a:srgbClr val="C00000"/>
                </a:solidFill>
              </a:rPr>
              <a:t> </a:t>
            </a:r>
            <a:r>
              <a:rPr lang="en-GB" dirty="0" err="1" smtClean="0">
                <a:solidFill>
                  <a:srgbClr val="C00000"/>
                </a:solidFill>
              </a:rPr>
              <a:t>xóa</a:t>
            </a:r>
            <a:r>
              <a:rPr lang="en-GB" dirty="0" smtClean="0">
                <a:solidFill>
                  <a:srgbClr val="C00000"/>
                </a:solidFill>
              </a:rPr>
              <a:t> </a:t>
            </a:r>
            <a:r>
              <a:rPr lang="en-GB" dirty="0" err="1" smtClean="0">
                <a:solidFill>
                  <a:srgbClr val="C00000"/>
                </a:solidFill>
              </a:rPr>
              <a:t>các</a:t>
            </a:r>
            <a:r>
              <a:rPr lang="en-GB" dirty="0" smtClean="0">
                <a:solidFill>
                  <a:srgbClr val="C00000"/>
                </a:solidFill>
              </a:rPr>
              <a:t> CSDL master, model, </a:t>
            </a:r>
            <a:r>
              <a:rPr lang="en-GB" dirty="0" err="1" smtClean="0">
                <a:solidFill>
                  <a:srgbClr val="C00000"/>
                </a:solidFill>
              </a:rPr>
              <a:t>tempdb</a:t>
            </a:r>
            <a:endParaRPr lang="en-GB" dirty="0" smtClean="0">
              <a:solidFill>
                <a:srgbClr val="C00000"/>
              </a:solidFill>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25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29763">
                                            <p:txEl>
                                              <p:pRg st="1" end="1"/>
                                            </p:txEl>
                                          </p:spTgt>
                                        </p:tgtEl>
                                        <p:attrNameLst>
                                          <p:attrName>style.visibility</p:attrName>
                                        </p:attrNameLst>
                                      </p:cBhvr>
                                      <p:to>
                                        <p:strVal val="visible"/>
                                      </p:to>
                                    </p:set>
                                    <p:animEffect transition="in" filter="fade">
                                      <p:cBhvr>
                                        <p:cTn id="7" dur="1000"/>
                                        <p:tgtEl>
                                          <p:spTgt spid="629763">
                                            <p:txEl>
                                              <p:pRg st="1" end="1"/>
                                            </p:txEl>
                                          </p:spTgt>
                                        </p:tgtEl>
                                      </p:cBhvr>
                                    </p:animEffect>
                                    <p:anim calcmode="lin" valueType="num">
                                      <p:cBhvr>
                                        <p:cTn id="8" dur="1000" fill="hold"/>
                                        <p:tgtEl>
                                          <p:spTgt spid="62976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297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29763">
                                            <p:txEl>
                                              <p:pRg st="2" end="2"/>
                                            </p:txEl>
                                          </p:spTgt>
                                        </p:tgtEl>
                                        <p:attrNameLst>
                                          <p:attrName>style.visibility</p:attrName>
                                        </p:attrNameLst>
                                      </p:cBhvr>
                                      <p:to>
                                        <p:strVal val="visible"/>
                                      </p:to>
                                    </p:set>
                                    <p:animEffect transition="in" filter="fade">
                                      <p:cBhvr>
                                        <p:cTn id="14" dur="1000"/>
                                        <p:tgtEl>
                                          <p:spTgt spid="629763">
                                            <p:txEl>
                                              <p:pRg st="2" end="2"/>
                                            </p:txEl>
                                          </p:spTgt>
                                        </p:tgtEl>
                                      </p:cBhvr>
                                    </p:animEffect>
                                    <p:anim calcmode="lin" valueType="num">
                                      <p:cBhvr>
                                        <p:cTn id="15" dur="1000" fill="hold"/>
                                        <p:tgtEl>
                                          <p:spTgt spid="62976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6297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29763">
                                            <p:txEl>
                                              <p:pRg st="3" end="3"/>
                                            </p:txEl>
                                          </p:spTgt>
                                        </p:tgtEl>
                                        <p:attrNameLst>
                                          <p:attrName>style.visibility</p:attrName>
                                        </p:attrNameLst>
                                      </p:cBhvr>
                                      <p:to>
                                        <p:strVal val="visible"/>
                                      </p:to>
                                    </p:set>
                                    <p:animEffect transition="in" filter="fade">
                                      <p:cBhvr>
                                        <p:cTn id="21" dur="1000"/>
                                        <p:tgtEl>
                                          <p:spTgt spid="629763">
                                            <p:txEl>
                                              <p:pRg st="3" end="3"/>
                                            </p:txEl>
                                          </p:spTgt>
                                        </p:tgtEl>
                                      </p:cBhvr>
                                    </p:animEffect>
                                    <p:anim calcmode="lin" valueType="num">
                                      <p:cBhvr>
                                        <p:cTn id="22" dur="1000" fill="hold"/>
                                        <p:tgtEl>
                                          <p:spTgt spid="62976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6297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29763">
                                            <p:txEl>
                                              <p:pRg st="4" end="4"/>
                                            </p:txEl>
                                          </p:spTgt>
                                        </p:tgtEl>
                                        <p:attrNameLst>
                                          <p:attrName>style.visibility</p:attrName>
                                        </p:attrNameLst>
                                      </p:cBhvr>
                                      <p:to>
                                        <p:strVal val="visible"/>
                                      </p:to>
                                    </p:set>
                                    <p:animEffect transition="in" filter="fade">
                                      <p:cBhvr>
                                        <p:cTn id="28" dur="1000"/>
                                        <p:tgtEl>
                                          <p:spTgt spid="629763">
                                            <p:txEl>
                                              <p:pRg st="4" end="4"/>
                                            </p:txEl>
                                          </p:spTgt>
                                        </p:tgtEl>
                                      </p:cBhvr>
                                    </p:animEffect>
                                    <p:anim calcmode="lin" valueType="num">
                                      <p:cBhvr>
                                        <p:cTn id="29" dur="1000" fill="hold"/>
                                        <p:tgtEl>
                                          <p:spTgt spid="62976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6297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29763">
                                            <p:txEl>
                                              <p:pRg st="5" end="5"/>
                                            </p:txEl>
                                          </p:spTgt>
                                        </p:tgtEl>
                                        <p:attrNameLst>
                                          <p:attrName>style.visibility</p:attrName>
                                        </p:attrNameLst>
                                      </p:cBhvr>
                                      <p:to>
                                        <p:strVal val="visible"/>
                                      </p:to>
                                    </p:set>
                                    <p:animEffect transition="in" filter="fade">
                                      <p:cBhvr>
                                        <p:cTn id="35" dur="1000"/>
                                        <p:tgtEl>
                                          <p:spTgt spid="629763">
                                            <p:txEl>
                                              <p:pRg st="5" end="5"/>
                                            </p:txEl>
                                          </p:spTgt>
                                        </p:tgtEl>
                                      </p:cBhvr>
                                    </p:animEffect>
                                    <p:anim calcmode="lin" valueType="num">
                                      <p:cBhvr>
                                        <p:cTn id="36" dur="1000" fill="hold"/>
                                        <p:tgtEl>
                                          <p:spTgt spid="62976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6297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629763">
                                            <p:txEl>
                                              <p:pRg st="8" end="8"/>
                                            </p:txEl>
                                          </p:spTgt>
                                        </p:tgtEl>
                                        <p:attrNameLst>
                                          <p:attrName>style.visibility</p:attrName>
                                        </p:attrNameLst>
                                      </p:cBhvr>
                                      <p:to>
                                        <p:strVal val="visible"/>
                                      </p:to>
                                    </p:set>
                                    <p:animEffect transition="in" filter="fade">
                                      <p:cBhvr>
                                        <p:cTn id="42" dur="1000"/>
                                        <p:tgtEl>
                                          <p:spTgt spid="629763">
                                            <p:txEl>
                                              <p:pRg st="8" end="8"/>
                                            </p:txEl>
                                          </p:spTgt>
                                        </p:tgtEl>
                                      </p:cBhvr>
                                    </p:animEffect>
                                    <p:anim calcmode="lin" valueType="num">
                                      <p:cBhvr>
                                        <p:cTn id="43" dur="1000" fill="hold"/>
                                        <p:tgtEl>
                                          <p:spTgt spid="62976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62976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Detach </a:t>
            </a:r>
            <a:r>
              <a:rPr lang="en-US" dirty="0" err="1" smtClean="0"/>
              <a:t>cơ</a:t>
            </a:r>
            <a:r>
              <a:rPr lang="en-US" dirty="0" smtClean="0"/>
              <a:t> </a:t>
            </a:r>
            <a:r>
              <a:rPr lang="en-US" dirty="0" err="1" smtClean="0"/>
              <a:t>sở</a:t>
            </a:r>
            <a:r>
              <a:rPr lang="en-US" dirty="0" smtClean="0"/>
              <a:t> </a:t>
            </a:r>
            <a:r>
              <a:rPr lang="en-US" dirty="0" err="1" smtClean="0"/>
              <a:t>dữ</a:t>
            </a:r>
            <a:r>
              <a:rPr lang="en-US" dirty="0" smtClean="0"/>
              <a:t> </a:t>
            </a:r>
            <a:r>
              <a:rPr lang="en-US" dirty="0" err="1" smtClean="0"/>
              <a:t>liệu</a:t>
            </a:r>
            <a:endParaRPr lang="en-US" dirty="0"/>
          </a:p>
        </p:txBody>
      </p:sp>
      <p:sp>
        <p:nvSpPr>
          <p:cNvPr id="3" name="Content Placeholder 2"/>
          <p:cNvSpPr>
            <a:spLocks noGrp="1"/>
          </p:cNvSpPr>
          <p:nvPr>
            <p:ph idx="1"/>
          </p:nvPr>
        </p:nvSpPr>
        <p:spPr>
          <a:xfrm>
            <a:off x="672547" y="1612624"/>
            <a:ext cx="8014253" cy="3282398"/>
          </a:xfrm>
        </p:spPr>
        <p:txBody>
          <a:bodyPr>
            <a:noAutofit/>
          </a:bodyPr>
          <a:lstStyle/>
          <a:p>
            <a:r>
              <a:rPr lang="en-US" sz="2800" b="1" dirty="0" err="1" smtClean="0"/>
              <a:t>Sử</a:t>
            </a:r>
            <a:r>
              <a:rPr lang="en-US" sz="2800" b="1" dirty="0" smtClean="0"/>
              <a:t> </a:t>
            </a:r>
            <a:r>
              <a:rPr lang="en-US" sz="2800" b="1" dirty="0" err="1" smtClean="0"/>
              <a:t>dụng</a:t>
            </a:r>
            <a:r>
              <a:rPr lang="en-US" sz="2800" b="1" dirty="0" smtClean="0"/>
              <a:t> SSMS</a:t>
            </a:r>
            <a:endParaRPr lang="en-US" sz="2800" b="1" dirty="0"/>
          </a:p>
          <a:p>
            <a:pPr lvl="1"/>
            <a:r>
              <a:rPr lang="en-US" sz="2400" dirty="0" err="1" smtClean="0"/>
              <a:t>Trong</a:t>
            </a:r>
            <a:r>
              <a:rPr lang="en-US" sz="2400" dirty="0" smtClean="0"/>
              <a:t> </a:t>
            </a:r>
            <a:r>
              <a:rPr lang="en-US" sz="2400" dirty="0" err="1" smtClean="0"/>
              <a:t>cửa</a:t>
            </a:r>
            <a:r>
              <a:rPr lang="en-US" sz="2400" dirty="0" smtClean="0"/>
              <a:t> </a:t>
            </a:r>
            <a:r>
              <a:rPr lang="en-US" sz="2400" dirty="0" err="1" smtClean="0"/>
              <a:t>sổ</a:t>
            </a:r>
            <a:r>
              <a:rPr lang="en-US" sz="2400" dirty="0" smtClean="0"/>
              <a:t> </a:t>
            </a:r>
            <a:r>
              <a:rPr lang="en-US" sz="2400" b="1" dirty="0" smtClean="0"/>
              <a:t>Object </a:t>
            </a:r>
            <a:r>
              <a:rPr lang="en-US" sz="2400" b="1" dirty="0"/>
              <a:t>Explorer</a:t>
            </a:r>
            <a:r>
              <a:rPr lang="en-US" sz="2400" dirty="0"/>
              <a:t>.</a:t>
            </a:r>
          </a:p>
          <a:p>
            <a:pPr lvl="1"/>
            <a:r>
              <a:rPr lang="en-US" sz="2400" dirty="0" smtClean="0"/>
              <a:t>Click server </a:t>
            </a:r>
            <a:r>
              <a:rPr lang="en-US" sz="2400" dirty="0" smtClean="0">
                <a:sym typeface="Wingdings" panose="05000000000000000000" pitchFamily="2" charset="2"/>
              </a:rPr>
              <a:t> </a:t>
            </a:r>
            <a:r>
              <a:rPr lang="en-US" sz="2400" dirty="0" err="1" smtClean="0">
                <a:sym typeface="Wingdings" panose="05000000000000000000" pitchFamily="2" charset="2"/>
              </a:rPr>
              <a:t>mở</a:t>
            </a:r>
            <a:r>
              <a:rPr lang="en-US" sz="2400" dirty="0" smtClean="0"/>
              <a:t> </a:t>
            </a:r>
            <a:r>
              <a:rPr lang="en-US" sz="2400" dirty="0"/>
              <a:t>Databases folder.</a:t>
            </a:r>
          </a:p>
          <a:p>
            <a:pPr lvl="1"/>
            <a:r>
              <a:rPr lang="en-US" sz="2400" dirty="0" smtClean="0"/>
              <a:t>Click </a:t>
            </a:r>
            <a:r>
              <a:rPr lang="en-US" sz="2400" dirty="0" err="1" smtClean="0"/>
              <a:t>phải</a:t>
            </a:r>
            <a:r>
              <a:rPr lang="en-US" sz="2400" dirty="0" smtClean="0"/>
              <a:t> </a:t>
            </a:r>
            <a:r>
              <a:rPr lang="en-US" sz="2400" dirty="0" err="1" smtClean="0"/>
              <a:t>trên</a:t>
            </a:r>
            <a:r>
              <a:rPr lang="en-US" sz="2400" dirty="0" smtClean="0"/>
              <a:t> </a:t>
            </a:r>
            <a:r>
              <a:rPr lang="en-US" sz="2400" dirty="0" err="1" smtClean="0"/>
              <a:t>tên</a:t>
            </a:r>
            <a:r>
              <a:rPr lang="en-US" sz="2400" dirty="0" smtClean="0"/>
              <a:t> database </a:t>
            </a:r>
            <a:r>
              <a:rPr lang="en-US" sz="2400" dirty="0" err="1" smtClean="0"/>
              <a:t>cần</a:t>
            </a:r>
            <a:r>
              <a:rPr lang="en-US" sz="2400" dirty="0" smtClean="0"/>
              <a:t> detach</a:t>
            </a:r>
            <a:endParaRPr lang="en-US" sz="2400" dirty="0"/>
          </a:p>
          <a:p>
            <a:pPr lvl="1"/>
            <a:r>
              <a:rPr lang="en-US" sz="2400" dirty="0" err="1" smtClean="0"/>
              <a:t>Chọn</a:t>
            </a:r>
            <a:r>
              <a:rPr lang="en-US" sz="2400" dirty="0" smtClean="0"/>
              <a:t> Tasks </a:t>
            </a:r>
            <a:r>
              <a:rPr lang="en-US" sz="2400" dirty="0"/>
              <a:t>| Detach.</a:t>
            </a:r>
          </a:p>
          <a:p>
            <a:pPr lvl="1"/>
            <a:r>
              <a:rPr lang="en-US" sz="2400" dirty="0" err="1" smtClean="0"/>
              <a:t>Trong</a:t>
            </a:r>
            <a:r>
              <a:rPr lang="en-US" sz="2400" dirty="0" smtClean="0"/>
              <a:t> </a:t>
            </a:r>
            <a:r>
              <a:rPr lang="en-US" sz="2400" dirty="0" err="1" smtClean="0"/>
              <a:t>hộp</a:t>
            </a:r>
            <a:r>
              <a:rPr lang="en-US" sz="2400" dirty="0" smtClean="0"/>
              <a:t> </a:t>
            </a:r>
            <a:r>
              <a:rPr lang="en-US" sz="2400" dirty="0" err="1" smtClean="0"/>
              <a:t>thoại</a:t>
            </a:r>
            <a:r>
              <a:rPr lang="en-US" sz="2400" dirty="0" smtClean="0"/>
              <a:t> Detach Database, </a:t>
            </a:r>
            <a:r>
              <a:rPr lang="en-US" sz="2400" dirty="0" err="1" smtClean="0"/>
              <a:t>đánh</a:t>
            </a:r>
            <a:r>
              <a:rPr lang="en-US" sz="2400" dirty="0" smtClean="0"/>
              <a:t> </a:t>
            </a:r>
            <a:r>
              <a:rPr lang="en-US" sz="2400" dirty="0" err="1" smtClean="0"/>
              <a:t>dấu</a:t>
            </a:r>
            <a:r>
              <a:rPr lang="en-US" sz="2400" dirty="0" smtClean="0"/>
              <a:t> check </a:t>
            </a:r>
            <a:r>
              <a:rPr lang="en-US" sz="2400" dirty="0" err="1" smtClean="0"/>
              <a:t>vào</a:t>
            </a:r>
            <a:r>
              <a:rPr lang="en-US" sz="2400" dirty="0" smtClean="0"/>
              <a:t> </a:t>
            </a:r>
            <a:r>
              <a:rPr lang="en-US" sz="2400" dirty="0" err="1" smtClean="0"/>
              <a:t>mục</a:t>
            </a:r>
            <a:r>
              <a:rPr lang="en-US" sz="2400" dirty="0" smtClean="0"/>
              <a:t> </a:t>
            </a:r>
            <a:r>
              <a:rPr lang="en-US" sz="2400" b="1" dirty="0" smtClean="0"/>
              <a:t>Drop </a:t>
            </a:r>
            <a:r>
              <a:rPr lang="en-US" sz="2400" b="1" dirty="0"/>
              <a:t>Connections </a:t>
            </a:r>
            <a:r>
              <a:rPr lang="en-US" sz="2400" dirty="0" err="1" smtClean="0"/>
              <a:t>và</a:t>
            </a:r>
            <a:r>
              <a:rPr lang="en-US" sz="2400" dirty="0" smtClean="0"/>
              <a:t> </a:t>
            </a:r>
            <a:r>
              <a:rPr lang="en-US" sz="2400" b="1" dirty="0" smtClean="0"/>
              <a:t>Update </a:t>
            </a:r>
            <a:r>
              <a:rPr lang="en-US" sz="2400" b="1" dirty="0"/>
              <a:t>Statistics </a:t>
            </a:r>
            <a:r>
              <a:rPr lang="en-US" sz="2400" dirty="0" smtClean="0">
                <a:sym typeface="Wingdings" panose="05000000000000000000" pitchFamily="2" charset="2"/>
              </a:rPr>
              <a:t> </a:t>
            </a:r>
            <a:r>
              <a:rPr lang="en-US" sz="2400" dirty="0">
                <a:sym typeface="Wingdings" panose="05000000000000000000" pitchFamily="2" charset="2"/>
              </a:rPr>
              <a:t>Click OK</a:t>
            </a:r>
            <a:endParaRPr lang="en-US" sz="2400" dirty="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26</a:t>
            </a:fld>
            <a:endParaRPr lang="en-US"/>
          </a:p>
        </p:txBody>
      </p:sp>
    </p:spTree>
    <p:extLst>
      <p:ext uri="{BB962C8B-B14F-4D97-AF65-F5344CB8AC3E}">
        <p14:creationId xmlns:p14="http://schemas.microsoft.com/office/powerpoint/2010/main" val="2146760398"/>
      </p:ext>
    </p:extLst>
  </p:cSld>
  <p:clrMapOvr>
    <a:masterClrMapping/>
  </p:clrMapOvr>
  <p:transition>
    <p:randomBa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p:txBody>
          <a:bodyPr/>
          <a:lstStyle/>
          <a:p>
            <a:r>
              <a:rPr lang="en-US" sz="2800" b="1" dirty="0"/>
              <a:t>Use T-SQL</a:t>
            </a:r>
          </a:p>
          <a:p>
            <a:pPr marL="388144" lvl="1" indent="0">
              <a:buNone/>
            </a:pPr>
            <a:r>
              <a:rPr lang="en-US" sz="2400" dirty="0">
                <a:solidFill>
                  <a:srgbClr val="C00000"/>
                </a:solidFill>
              </a:rPr>
              <a:t>USE Master;</a:t>
            </a:r>
          </a:p>
          <a:p>
            <a:pPr marL="388144" lvl="1" indent="0">
              <a:buNone/>
            </a:pPr>
            <a:r>
              <a:rPr lang="en-US" sz="2400" dirty="0">
                <a:solidFill>
                  <a:srgbClr val="C00000"/>
                </a:solidFill>
              </a:rPr>
              <a:t>EXEC </a:t>
            </a:r>
            <a:r>
              <a:rPr lang="en-US" sz="2400" dirty="0" err="1">
                <a:solidFill>
                  <a:srgbClr val="C00000"/>
                </a:solidFill>
              </a:rPr>
              <a:t>sp_detach_db</a:t>
            </a:r>
            <a:r>
              <a:rPr lang="en-US" sz="2400" dirty="0">
                <a:solidFill>
                  <a:srgbClr val="C00000"/>
                </a:solidFill>
              </a:rPr>
              <a:t> @</a:t>
            </a:r>
            <a:r>
              <a:rPr lang="en-US" sz="2400" dirty="0" err="1">
                <a:solidFill>
                  <a:srgbClr val="C00000"/>
                </a:solidFill>
              </a:rPr>
              <a:t>dbname</a:t>
            </a:r>
            <a:r>
              <a:rPr lang="en-US" sz="2400" dirty="0">
                <a:solidFill>
                  <a:srgbClr val="C00000"/>
                </a:solidFill>
              </a:rPr>
              <a:t> = ‘</a:t>
            </a:r>
            <a:r>
              <a:rPr lang="en-US" sz="2400" dirty="0" err="1">
                <a:solidFill>
                  <a:srgbClr val="C00000"/>
                </a:solidFill>
              </a:rPr>
              <a:t>Database_name</a:t>
            </a:r>
            <a:r>
              <a:rPr lang="en-US" sz="2400" dirty="0">
                <a:solidFill>
                  <a:srgbClr val="C00000"/>
                </a:solidFill>
              </a:rPr>
              <a:t>'; </a:t>
            </a:r>
          </a:p>
          <a:p>
            <a:pPr marL="342900" lvl="1" indent="-342900">
              <a:buClr>
                <a:schemeClr val="bg2"/>
              </a:buClr>
              <a:buSzPct val="75000"/>
              <a:buFont typeface="Wingdings" panose="05000000000000000000" pitchFamily="2" charset="2"/>
              <a:buChar char="n"/>
            </a:pPr>
            <a:r>
              <a:rPr lang="en-GB" sz="2400" smtClean="0"/>
              <a:t>Ví dụ:</a:t>
            </a:r>
          </a:p>
          <a:p>
            <a:pPr marL="0" lvl="1" indent="0">
              <a:buClr>
                <a:schemeClr val="bg2"/>
              </a:buClr>
              <a:buSzPct val="75000"/>
              <a:buNone/>
            </a:pPr>
            <a:r>
              <a:rPr lang="en-GB" sz="2400"/>
              <a:t>	</a:t>
            </a:r>
            <a:r>
              <a:rPr lang="en-GB" sz="2400" smtClean="0"/>
              <a:t>EXEC master.dbo.sp_detach_db @dbname = 	N’AdventureWorks2008’, 	@keepfulltextindexfile=N’false’ </a:t>
            </a:r>
            <a:endParaRPr lang="en-US" sz="2400" smtClean="0"/>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27</a:t>
            </a:fld>
            <a:endParaRPr lang="en-US"/>
          </a:p>
        </p:txBody>
      </p:sp>
    </p:spTree>
    <p:extLst>
      <p:ext uri="{BB962C8B-B14F-4D97-AF65-F5344CB8AC3E}">
        <p14:creationId xmlns:p14="http://schemas.microsoft.com/office/powerpoint/2010/main" val="3204267300"/>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Attach </a:t>
            </a:r>
            <a:r>
              <a:rPr lang="en-US" dirty="0" err="1" smtClean="0"/>
              <a:t>cơ</a:t>
            </a:r>
            <a:r>
              <a:rPr lang="en-US" dirty="0" smtClean="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689652"/>
            <a:ext cx="8229600" cy="3886200"/>
          </a:xfrm>
        </p:spPr>
        <p:txBody>
          <a:bodyPr>
            <a:normAutofit/>
          </a:bodyPr>
          <a:lstStyle/>
          <a:p>
            <a:r>
              <a:rPr lang="en-US" sz="3200" b="1" dirty="0" err="1" smtClean="0"/>
              <a:t>Sử</a:t>
            </a:r>
            <a:r>
              <a:rPr lang="en-US" sz="3200" b="1" dirty="0" smtClean="0"/>
              <a:t> </a:t>
            </a:r>
            <a:r>
              <a:rPr lang="en-US" sz="3200" b="1" dirty="0" err="1" smtClean="0"/>
              <a:t>dụng</a:t>
            </a:r>
            <a:r>
              <a:rPr lang="en-US" sz="3200" b="1" dirty="0" smtClean="0"/>
              <a:t> SSMS</a:t>
            </a:r>
            <a:endParaRPr lang="en-US" sz="3200" b="1" dirty="0"/>
          </a:p>
          <a:p>
            <a:pPr lvl="1"/>
            <a:r>
              <a:rPr lang="en-US" sz="2800" dirty="0" err="1" smtClean="0"/>
              <a:t>Trong</a:t>
            </a:r>
            <a:r>
              <a:rPr lang="en-US" sz="2800" dirty="0" smtClean="0"/>
              <a:t> Object </a:t>
            </a:r>
            <a:r>
              <a:rPr lang="en-US" sz="2800" dirty="0"/>
              <a:t>Explorer, </a:t>
            </a:r>
            <a:r>
              <a:rPr lang="en-US" sz="2800" dirty="0" err="1" smtClean="0"/>
              <a:t>chọn</a:t>
            </a:r>
            <a:r>
              <a:rPr lang="en-US" sz="2800" dirty="0" smtClean="0"/>
              <a:t> server</a:t>
            </a:r>
            <a:endParaRPr lang="en-US" sz="2800" dirty="0"/>
          </a:p>
          <a:p>
            <a:pPr lvl="1"/>
            <a:r>
              <a:rPr lang="en-US" sz="2800" dirty="0" smtClean="0"/>
              <a:t>Click </a:t>
            </a:r>
            <a:r>
              <a:rPr lang="en-US" sz="2800" dirty="0" err="1" smtClean="0"/>
              <a:t>phải</a:t>
            </a:r>
            <a:r>
              <a:rPr lang="en-US" sz="2800" dirty="0" smtClean="0"/>
              <a:t> </a:t>
            </a:r>
            <a:r>
              <a:rPr lang="en-US" sz="2800" dirty="0" err="1" smtClean="0"/>
              <a:t>trên</a:t>
            </a:r>
            <a:r>
              <a:rPr lang="en-US" sz="2800" dirty="0" smtClean="0"/>
              <a:t> Databases </a:t>
            </a:r>
            <a:r>
              <a:rPr lang="en-US" sz="2800" dirty="0"/>
              <a:t>folder.</a:t>
            </a:r>
          </a:p>
          <a:p>
            <a:pPr lvl="1"/>
            <a:r>
              <a:rPr lang="en-US" sz="2800" dirty="0"/>
              <a:t>Click Attach</a:t>
            </a:r>
            <a:r>
              <a:rPr lang="en-US" sz="2800" dirty="0">
                <a:sym typeface="Wingdings" panose="05000000000000000000" pitchFamily="2" charset="2"/>
              </a:rPr>
              <a:t> Click </a:t>
            </a:r>
            <a:r>
              <a:rPr lang="en-US" sz="2800" dirty="0" err="1" smtClean="0">
                <a:sym typeface="Wingdings" panose="05000000000000000000" pitchFamily="2" charset="2"/>
              </a:rPr>
              <a:t>nút</a:t>
            </a:r>
            <a:r>
              <a:rPr lang="en-US" sz="2800" dirty="0" smtClean="0">
                <a:sym typeface="Wingdings" panose="05000000000000000000" pitchFamily="2" charset="2"/>
              </a:rPr>
              <a:t> </a:t>
            </a:r>
            <a:r>
              <a:rPr lang="en-US" sz="2800" dirty="0" smtClean="0"/>
              <a:t>Add</a:t>
            </a:r>
            <a:endParaRPr lang="en-US" sz="2800" dirty="0"/>
          </a:p>
          <a:p>
            <a:pPr lvl="1"/>
            <a:r>
              <a:rPr lang="en-US" sz="2800" dirty="0" err="1" smtClean="0"/>
              <a:t>Trong</a:t>
            </a:r>
            <a:r>
              <a:rPr lang="en-US" sz="2800" dirty="0" smtClean="0"/>
              <a:t> </a:t>
            </a:r>
            <a:r>
              <a:rPr lang="en-US" sz="2800" dirty="0" err="1" smtClean="0"/>
              <a:t>hộp</a:t>
            </a:r>
            <a:r>
              <a:rPr lang="en-US" sz="2800" dirty="0" smtClean="0"/>
              <a:t> </a:t>
            </a:r>
            <a:r>
              <a:rPr lang="en-US" sz="2800" dirty="0" err="1" smtClean="0"/>
              <a:t>thoại</a:t>
            </a:r>
            <a:r>
              <a:rPr lang="en-US" sz="2800" dirty="0" smtClean="0"/>
              <a:t> Locate </a:t>
            </a:r>
            <a:r>
              <a:rPr lang="en-US" sz="2800" dirty="0"/>
              <a:t>Database </a:t>
            </a:r>
            <a:r>
              <a:rPr lang="en-US" sz="2800" dirty="0" smtClean="0"/>
              <a:t>Files, </a:t>
            </a:r>
            <a:r>
              <a:rPr lang="en-US" sz="2800" dirty="0" err="1" smtClean="0"/>
              <a:t>chọn</a:t>
            </a:r>
            <a:r>
              <a:rPr lang="en-US" sz="2800" dirty="0" smtClean="0"/>
              <a:t> </a:t>
            </a:r>
            <a:r>
              <a:rPr lang="en-US" sz="2800" dirty="0" err="1" smtClean="0"/>
              <a:t>Database_name.mdf</a:t>
            </a:r>
            <a:r>
              <a:rPr lang="en-US" sz="2800" dirty="0" smtClean="0"/>
              <a:t> </a:t>
            </a:r>
            <a:r>
              <a:rPr lang="en-US" sz="2800" dirty="0"/>
              <a:t>file</a:t>
            </a:r>
            <a:r>
              <a:rPr lang="en-US" sz="2800" dirty="0" smtClean="0"/>
              <a:t>. Click </a:t>
            </a:r>
            <a:r>
              <a:rPr lang="en-US" sz="2800" dirty="0"/>
              <a:t>OK</a:t>
            </a:r>
          </a:p>
          <a:p>
            <a:endParaRPr lang="en-US" sz="32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28</a:t>
            </a:fld>
            <a:endParaRPr lang="en-US"/>
          </a:p>
        </p:txBody>
      </p:sp>
    </p:spTree>
    <p:extLst>
      <p:ext uri="{BB962C8B-B14F-4D97-AF65-F5344CB8AC3E}">
        <p14:creationId xmlns:p14="http://schemas.microsoft.com/office/powerpoint/2010/main" val="2201072647"/>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Attach </a:t>
            </a:r>
            <a:r>
              <a:rPr lang="en-US" dirty="0" err="1"/>
              <a:t>cơ</a:t>
            </a:r>
            <a:r>
              <a:rPr lang="en-US" dirty="0"/>
              <a:t> </a:t>
            </a:r>
            <a:r>
              <a:rPr lang="en-US" dirty="0" err="1"/>
              <a:t>sở</a:t>
            </a:r>
            <a:r>
              <a:rPr lang="en-US" dirty="0"/>
              <a:t> </a:t>
            </a:r>
            <a:r>
              <a:rPr lang="en-US" dirty="0" err="1"/>
              <a:t>dữ</a:t>
            </a:r>
            <a:r>
              <a:rPr lang="en-US" dirty="0"/>
              <a:t> </a:t>
            </a:r>
            <a:r>
              <a:rPr lang="en-US" dirty="0" err="1"/>
              <a:t>liệu</a:t>
            </a:r>
            <a:endParaRPr lang="en-US" dirty="0"/>
          </a:p>
        </p:txBody>
      </p:sp>
      <p:sp>
        <p:nvSpPr>
          <p:cNvPr id="3" name="Content Placeholder 2"/>
          <p:cNvSpPr>
            <a:spLocks noGrp="1"/>
          </p:cNvSpPr>
          <p:nvPr>
            <p:ph idx="1"/>
          </p:nvPr>
        </p:nvSpPr>
        <p:spPr>
          <a:xfrm>
            <a:off x="457200" y="1828800"/>
            <a:ext cx="8229600" cy="3886200"/>
          </a:xfrm>
        </p:spPr>
        <p:txBody>
          <a:bodyPr>
            <a:normAutofit/>
          </a:bodyPr>
          <a:lstStyle/>
          <a:p>
            <a:r>
              <a:rPr lang="en-US" sz="2800" b="1" dirty="0" err="1" smtClean="0"/>
              <a:t>Sử</a:t>
            </a:r>
            <a:r>
              <a:rPr lang="en-US" sz="2800" b="1" dirty="0" smtClean="0"/>
              <a:t> </a:t>
            </a:r>
            <a:r>
              <a:rPr lang="en-US" sz="2800" b="1" dirty="0" err="1" smtClean="0"/>
              <a:t>dụng</a:t>
            </a:r>
            <a:r>
              <a:rPr lang="en-US" sz="2800" b="1" dirty="0" smtClean="0"/>
              <a:t> T-SQL</a:t>
            </a:r>
            <a:endParaRPr lang="en-US" sz="2800" b="1" dirty="0"/>
          </a:p>
          <a:p>
            <a:pPr marL="388144" lvl="1" indent="0">
              <a:buNone/>
            </a:pPr>
            <a:r>
              <a:rPr lang="en-US" sz="2400" dirty="0"/>
              <a:t>USE master;</a:t>
            </a:r>
          </a:p>
          <a:p>
            <a:pPr marL="388144" lvl="1" indent="0">
              <a:buNone/>
            </a:pPr>
            <a:r>
              <a:rPr lang="en-US" sz="2400" dirty="0"/>
              <a:t>CREATE DATABASE </a:t>
            </a:r>
            <a:r>
              <a:rPr lang="en-US" sz="2400" dirty="0" err="1"/>
              <a:t>Database_Name</a:t>
            </a:r>
            <a:r>
              <a:rPr lang="en-US" sz="2400" dirty="0"/>
              <a:t> </a:t>
            </a:r>
          </a:p>
          <a:p>
            <a:pPr marL="388144" lvl="1" indent="0">
              <a:buNone/>
            </a:pPr>
            <a:r>
              <a:rPr lang="en-US" sz="2400" dirty="0"/>
              <a:t>ON</a:t>
            </a:r>
          </a:p>
          <a:p>
            <a:pPr marL="646510" lvl="2" indent="0">
              <a:buNone/>
            </a:pPr>
            <a:r>
              <a:rPr lang="en-US" dirty="0"/>
              <a:t>(FILENAME = ‘Path\</a:t>
            </a:r>
            <a:r>
              <a:rPr lang="en-US" dirty="0" err="1"/>
              <a:t>filename.mdf</a:t>
            </a:r>
            <a:r>
              <a:rPr lang="en-US" dirty="0"/>
              <a:t>’),</a:t>
            </a:r>
          </a:p>
          <a:p>
            <a:pPr marL="646510" lvl="2" indent="0">
              <a:buNone/>
            </a:pPr>
            <a:r>
              <a:rPr lang="en-US" dirty="0"/>
              <a:t>(FILENAME = ‘Path\</a:t>
            </a:r>
            <a:r>
              <a:rPr lang="en-US" dirty="0" err="1"/>
              <a:t>filename.ndf</a:t>
            </a:r>
            <a:r>
              <a:rPr lang="en-US" dirty="0"/>
              <a:t>’),</a:t>
            </a:r>
          </a:p>
          <a:p>
            <a:pPr marL="646510" lvl="2" indent="0">
              <a:buNone/>
            </a:pPr>
            <a:r>
              <a:rPr lang="en-US" dirty="0"/>
              <a:t>(FILENAME = ‘Path\</a:t>
            </a:r>
            <a:r>
              <a:rPr lang="en-US" dirty="0" err="1"/>
              <a:t>filename_Log.ldf</a:t>
            </a:r>
            <a:r>
              <a:rPr lang="en-US" dirty="0"/>
              <a:t>’)</a:t>
            </a:r>
          </a:p>
          <a:p>
            <a:pPr marL="388144" lvl="1" indent="0">
              <a:buNone/>
            </a:pPr>
            <a:r>
              <a:rPr lang="en-US" sz="2400" b="1" dirty="0">
                <a:solidFill>
                  <a:srgbClr val="C00000"/>
                </a:solidFill>
              </a:rPr>
              <a:t>FOR ATTACH</a:t>
            </a:r>
            <a:r>
              <a:rPr lang="en-US" sz="2400" dirty="0"/>
              <a:t>;</a:t>
            </a:r>
          </a:p>
          <a:p>
            <a:endParaRPr lang="en-US" sz="2800" dirty="0"/>
          </a:p>
        </p:txBody>
      </p:sp>
      <p:sp>
        <p:nvSpPr>
          <p:cNvPr id="4" name="Slide Number Placeholder 3"/>
          <p:cNvSpPr>
            <a:spLocks noGrp="1"/>
          </p:cNvSpPr>
          <p:nvPr>
            <p:ph type="sldNum" sz="quarter" idx="12"/>
          </p:nvPr>
        </p:nvSpPr>
        <p:spPr/>
        <p:txBody>
          <a:bodyPr/>
          <a:lstStyle/>
          <a:p>
            <a:fld id="{ED24C919-0F85-4759-9BE1-431035B692CF}" type="slidenum">
              <a:rPr lang="en-US" smtClean="0"/>
              <a:pPr/>
              <a:t>29</a:t>
            </a:fld>
            <a:endParaRPr lang="en-US"/>
          </a:p>
        </p:txBody>
      </p:sp>
    </p:spTree>
    <p:extLst>
      <p:ext uri="{BB962C8B-B14F-4D97-AF65-F5344CB8AC3E}">
        <p14:creationId xmlns:p14="http://schemas.microsoft.com/office/powerpoint/2010/main" val="3154831798"/>
      </p:ext>
    </p:extLst>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smtClean="0"/>
              <a:t>Databases  in SQL Server</a:t>
            </a:r>
          </a:p>
        </p:txBody>
      </p:sp>
      <p:sp>
        <p:nvSpPr>
          <p:cNvPr id="11267" name="Rectangle 3"/>
          <p:cNvSpPr>
            <a:spLocks noGrp="1" noChangeArrowheads="1"/>
          </p:cNvSpPr>
          <p:nvPr>
            <p:ph type="body" sz="half" idx="1"/>
          </p:nvPr>
        </p:nvSpPr>
        <p:spPr>
          <a:xfrm>
            <a:off x="457200" y="1981200"/>
            <a:ext cx="5022850" cy="3886200"/>
          </a:xfrm>
        </p:spPr>
        <p:txBody>
          <a:bodyPr>
            <a:normAutofit/>
          </a:bodyPr>
          <a:lstStyle/>
          <a:p>
            <a:pPr eaLnBrk="1" hangingPunct="1"/>
            <a:r>
              <a:rPr lang="en-US" altLang="en-US" sz="2800" smtClean="0"/>
              <a:t>Database</a:t>
            </a:r>
          </a:p>
          <a:p>
            <a:pPr lvl="1" eaLnBrk="1" hangingPunct="1"/>
            <a:r>
              <a:rPr lang="en-US" altLang="en-US" sz="2400" smtClean="0"/>
              <a:t>Lưu trữ dữ liệu và các đối tượng khác của CSDL</a:t>
            </a:r>
          </a:p>
          <a:p>
            <a:pPr lvl="1" eaLnBrk="1" hangingPunct="1"/>
            <a:endParaRPr lang="en-US" altLang="en-US" sz="2400" smtClean="0"/>
          </a:p>
          <a:p>
            <a:pPr eaLnBrk="1" hangingPunct="1"/>
            <a:r>
              <a:rPr lang="en-US" altLang="en-US" sz="2800" smtClean="0"/>
              <a:t>Database Snapshot </a:t>
            </a:r>
          </a:p>
          <a:p>
            <a:pPr lvl="1" eaLnBrk="1" hangingPunct="1"/>
            <a:r>
              <a:rPr lang="en-US" altLang="en-US" sz="2400" smtClean="0"/>
              <a:t>Duy trì lịch sử dữ liệu để phát sinh các report.</a:t>
            </a:r>
          </a:p>
          <a:p>
            <a:pPr lvl="1" eaLnBrk="1" hangingPunct="1"/>
            <a:r>
              <a:rPr lang="en-US" altLang="en-US" sz="2400" smtClean="0"/>
              <a:t>Bảo vệ dữ liệu khi bị lỗi bởi người quản trị và người dùng</a:t>
            </a:r>
          </a:p>
        </p:txBody>
      </p:sp>
      <p:sp>
        <p:nvSpPr>
          <p:cNvPr id="2" name="Slide Number Placeholder 1"/>
          <p:cNvSpPr>
            <a:spLocks noGrp="1"/>
          </p:cNvSpPr>
          <p:nvPr>
            <p:ph type="sldNum" sz="quarter" idx="10"/>
          </p:nvPr>
        </p:nvSpPr>
        <p:spPr/>
        <p:txBody>
          <a:bodyPr/>
          <a:lstStyle/>
          <a:p>
            <a:fld id="{93C00A10-1055-4CE9-97F8-995D2D91D3D4}" type="slidenum">
              <a:rPr lang="en-US" smtClean="0"/>
              <a:pPr/>
              <a:t>3</a:t>
            </a:fld>
            <a:endParaRPr lang="en-US"/>
          </a:p>
        </p:txBody>
      </p:sp>
      <p:grpSp>
        <p:nvGrpSpPr>
          <p:cNvPr id="11268" name="Group 8"/>
          <p:cNvGrpSpPr>
            <a:grpSpLocks/>
          </p:cNvGrpSpPr>
          <p:nvPr/>
        </p:nvGrpSpPr>
        <p:grpSpPr bwMode="auto">
          <a:xfrm>
            <a:off x="4346575" y="1004888"/>
            <a:ext cx="4679950" cy="3883025"/>
            <a:chOff x="1789" y="125"/>
            <a:chExt cx="3804" cy="3227"/>
          </a:xfrm>
        </p:grpSpPr>
        <p:pic>
          <p:nvPicPr>
            <p:cNvPr id="11269" name="Picture 2" descr="small round yellow glo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 y="125"/>
              <a:ext cx="1858" cy="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4" descr="cam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7" y="845"/>
              <a:ext cx="407"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71" name="Group 6"/>
            <p:cNvGrpSpPr>
              <a:grpSpLocks/>
            </p:cNvGrpSpPr>
            <p:nvPr/>
          </p:nvGrpSpPr>
          <p:grpSpPr bwMode="auto">
            <a:xfrm>
              <a:off x="1789" y="1212"/>
              <a:ext cx="3804" cy="2140"/>
              <a:chOff x="907" y="1548"/>
              <a:chExt cx="3804" cy="2140"/>
            </a:xfrm>
          </p:grpSpPr>
          <p:pic>
            <p:nvPicPr>
              <p:cNvPr id="11273" name="Picture 7" descr="Site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3" y="1548"/>
                <a:ext cx="2361" cy="1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4" name="Picture 8" descr="Server SQL databas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19" y="1694"/>
                <a:ext cx="711" cy="1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5" name="Picture 9" descr="Folde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2" y="1853"/>
                <a:ext cx="740"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6" name="Picture 10" descr="monitor c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6" y="1694"/>
                <a:ext cx="813" cy="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7" name="Picture 11" descr="user_back_green"/>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7" y="1923"/>
                <a:ext cx="593" cy="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8" name="Text Box 12"/>
              <p:cNvSpPr txBox="1">
                <a:spLocks noChangeArrowheads="1"/>
              </p:cNvSpPr>
              <p:nvPr/>
            </p:nvSpPr>
            <p:spPr bwMode="auto">
              <a:xfrm>
                <a:off x="2604" y="3005"/>
                <a:ext cx="2107" cy="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b="0"/>
                  <a:t>SQL Server </a:t>
                </a:r>
                <a:br>
                  <a:rPr lang="en-US" altLang="en-US" b="0"/>
                </a:br>
                <a:r>
                  <a:rPr lang="en-US" altLang="en-US" b="0"/>
                  <a:t>Enterprise Edition</a:t>
                </a:r>
              </a:p>
            </p:txBody>
          </p:sp>
        </p:grpSp>
        <p:pic>
          <p:nvPicPr>
            <p:cNvPr id="11272" name="Picture 16" descr="Database blu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4" y="1455"/>
              <a:ext cx="326"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randomBa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smtClean="0"/>
              <a:t>Outline</a:t>
            </a:r>
          </a:p>
        </p:txBody>
      </p:sp>
      <p:sp>
        <p:nvSpPr>
          <p:cNvPr id="35843" name="Rectangle 3"/>
          <p:cNvSpPr>
            <a:spLocks noGrp="1" noChangeArrowheads="1"/>
          </p:cNvSpPr>
          <p:nvPr>
            <p:ph idx="1"/>
          </p:nvPr>
        </p:nvSpPr>
        <p:spPr/>
        <p:txBody>
          <a:bodyPr>
            <a:normAutofit/>
          </a:bodyPr>
          <a:lstStyle/>
          <a:p>
            <a:pPr eaLnBrk="1" hangingPunct="1">
              <a:buFont typeface="Symbol" panose="05050102010706020507" pitchFamily="18" charset="2"/>
              <a:buChar char="Ö"/>
            </a:pPr>
            <a:r>
              <a:rPr lang="en-US" altLang="en-US" sz="3200" smtClean="0">
                <a:solidFill>
                  <a:schemeClr val="accent2"/>
                </a:solidFill>
              </a:rPr>
              <a:t>Data Definition Language</a:t>
            </a:r>
          </a:p>
          <a:p>
            <a:pPr eaLnBrk="1" hangingPunct="1">
              <a:buFont typeface="Symbol" panose="05050102010706020507" pitchFamily="18" charset="2"/>
              <a:buChar char="Ö"/>
            </a:pPr>
            <a:r>
              <a:rPr lang="en-US" altLang="en-US" sz="3200" smtClean="0">
                <a:solidFill>
                  <a:schemeClr val="accent2"/>
                </a:solidFill>
              </a:rPr>
              <a:t>Managing Databases</a:t>
            </a:r>
          </a:p>
          <a:p>
            <a:pPr eaLnBrk="1" hangingPunct="1"/>
            <a:r>
              <a:rPr lang="en-US" altLang="en-US" sz="3200" smtClean="0"/>
              <a:t>Data Types </a:t>
            </a:r>
          </a:p>
          <a:p>
            <a:pPr eaLnBrk="1" hangingPunct="1"/>
            <a:r>
              <a:rPr lang="en-US" altLang="en-US" sz="3200" smtClean="0"/>
              <a:t>Managing Tables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30</a:t>
            </a:fld>
            <a:endParaRPr lang="en-US"/>
          </a:p>
        </p:txBody>
      </p:sp>
    </p:spTree>
  </p:cSld>
  <p:clrMapOvr>
    <a:masterClrMapping/>
  </p:clrMapOvr>
  <p:transition>
    <p:randomBa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smtClean="0">
                <a:solidFill>
                  <a:srgbClr val="800000"/>
                </a:solidFill>
              </a:rPr>
              <a:t>System Data Types</a:t>
            </a:r>
          </a:p>
        </p:txBody>
      </p:sp>
      <p:sp>
        <p:nvSpPr>
          <p:cNvPr id="36867" name="Rectangle 3"/>
          <p:cNvSpPr>
            <a:spLocks noGrp="1" noChangeArrowheads="1"/>
          </p:cNvSpPr>
          <p:nvPr>
            <p:ph idx="1"/>
          </p:nvPr>
        </p:nvSpPr>
        <p:spPr>
          <a:xfrm>
            <a:off x="457200" y="1895475"/>
            <a:ext cx="8056563" cy="3886200"/>
          </a:xfrm>
        </p:spPr>
        <p:txBody>
          <a:bodyPr>
            <a:normAutofit/>
          </a:bodyPr>
          <a:lstStyle/>
          <a:p>
            <a:pPr algn="just" eaLnBrk="1" hangingPunct="1">
              <a:lnSpc>
                <a:spcPct val="105000"/>
              </a:lnSpc>
              <a:buFont typeface="Wingdings" panose="05000000000000000000" pitchFamily="2" charset="2"/>
              <a:buNone/>
            </a:pPr>
            <a:r>
              <a:rPr lang="en-US" altLang="en-US" sz="2800" smtClean="0">
                <a:cs typeface="Times New Roman" panose="02020603050405020304" pitchFamily="18" charset="0"/>
              </a:rPr>
              <a:t>Có 2 nhóm: </a:t>
            </a:r>
          </a:p>
          <a:p>
            <a:pPr algn="just" eaLnBrk="1" hangingPunct="1">
              <a:lnSpc>
                <a:spcPct val="105000"/>
              </a:lnSpc>
            </a:pPr>
            <a:r>
              <a:rPr lang="en-US" altLang="en-US" sz="2800" b="1" smtClean="0"/>
              <a:t>System-Supplied datatype:</a:t>
            </a:r>
            <a:r>
              <a:rPr lang="en-US" altLang="en-US" sz="2800" smtClean="0"/>
              <a:t> Các kiểu dữ liệu cơ bản được hỗ trợ bởi SQL Server.</a:t>
            </a:r>
          </a:p>
          <a:p>
            <a:pPr algn="just" eaLnBrk="1" hangingPunct="1">
              <a:lnSpc>
                <a:spcPct val="105000"/>
              </a:lnSpc>
            </a:pPr>
            <a:r>
              <a:rPr lang="en-US" altLang="en-US" sz="2800" b="1" smtClean="0"/>
              <a:t>User-defined datatype:</a:t>
            </a:r>
            <a:r>
              <a:rPr lang="en-US" altLang="en-US" sz="2800" smtClean="0"/>
              <a:t> Các kiểu dữ liệu của người dùng tự định nghĩa dựa trên các kiểu dữ liệu cơ bản.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31</a:t>
            </a:fld>
            <a:endParaRPr lang="en-US"/>
          </a:p>
        </p:txBody>
      </p:sp>
    </p:spTree>
  </p:cSld>
  <p:clrMapOvr>
    <a:masterClrMapping/>
  </p:clrMapOvr>
  <p:transition>
    <p:randomBa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52413"/>
            <a:ext cx="8229600" cy="1371600"/>
          </a:xfrm>
        </p:spPr>
        <p:txBody>
          <a:bodyPr/>
          <a:lstStyle/>
          <a:p>
            <a:pPr eaLnBrk="1" hangingPunct="1"/>
            <a:r>
              <a:rPr lang="en-US" altLang="en-US" smtClean="0">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32</a:t>
            </a:fld>
            <a:endParaRPr lang="en-US"/>
          </a:p>
        </p:txBody>
      </p:sp>
      <p:graphicFrame>
        <p:nvGraphicFramePr>
          <p:cNvPr id="6" name="Group 348"/>
          <p:cNvGraphicFramePr>
            <a:graphicFrameLocks noGrp="1"/>
          </p:cNvGraphicFramePr>
          <p:nvPr>
            <p:extLst>
              <p:ext uri="{D42A27DB-BD31-4B8C-83A1-F6EECF244321}">
                <p14:modId xmlns:p14="http://schemas.microsoft.com/office/powerpoint/2010/main" val="3528931048"/>
              </p:ext>
            </p:extLst>
          </p:nvPr>
        </p:nvGraphicFramePr>
        <p:xfrm>
          <a:off x="573157" y="1480930"/>
          <a:ext cx="7961244" cy="4767469"/>
        </p:xfrm>
        <a:graphic>
          <a:graphicData uri="http://schemas.openxmlformats.org/drawingml/2006/table">
            <a:tbl>
              <a:tblPr/>
              <a:tblGrid>
                <a:gridCol w="1226379"/>
                <a:gridCol w="1584073"/>
                <a:gridCol w="1880448"/>
                <a:gridCol w="3270344"/>
              </a:tblGrid>
              <a:tr h="357539">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Binary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Binary</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7379">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Varbinary</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8 KB</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“0”…”9”, “a”..”f”, “A”..”F”</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Image</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2^31 -1 bytes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938">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Character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Char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1..8000 characters</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Varchar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1..8000 characters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Text</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2^31-1 characters (2147483647)</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1194">
                <a:tc rowSpan="3">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Unicode</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Nchar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NVarchar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255 bytes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1..4000 characters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NText</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2147483647 bytes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cs typeface="Times New Roman" panose="02020603050405020304" pitchFamily="18" charset="0"/>
                        </a:rPr>
                        <a:t>2^30-1 characters</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060">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Date and Time</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Datetime</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01/01/1753-&gt;31/12/9999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577">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Smalldatetime</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1/1/1900 -&gt; 6/6/2079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938">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Decimal</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Decimal</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2938">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Numeric</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17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-10^38-1 -&gt; 10^38-1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randomBa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252413"/>
            <a:ext cx="8229600" cy="1371600"/>
          </a:xfrm>
        </p:spPr>
        <p:txBody>
          <a:bodyPr/>
          <a:lstStyle/>
          <a:p>
            <a:pPr eaLnBrk="1" hangingPunct="1"/>
            <a:r>
              <a:rPr lang="en-US" altLang="en-US" smtClean="0">
                <a:solidFill>
                  <a:srgbClr val="800000"/>
                </a:solidFill>
              </a:rPr>
              <a:t>System Data Types</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33</a:t>
            </a:fld>
            <a:endParaRPr lang="en-US"/>
          </a:p>
        </p:txBody>
      </p:sp>
      <p:graphicFrame>
        <p:nvGraphicFramePr>
          <p:cNvPr id="6" name="Group 152"/>
          <p:cNvGraphicFramePr>
            <a:graphicFrameLocks noGrp="1"/>
          </p:cNvGraphicFramePr>
          <p:nvPr>
            <p:extLst>
              <p:ext uri="{D42A27DB-BD31-4B8C-83A1-F6EECF244321}">
                <p14:modId xmlns:p14="http://schemas.microsoft.com/office/powerpoint/2010/main" val="1353201352"/>
              </p:ext>
            </p:extLst>
          </p:nvPr>
        </p:nvGraphicFramePr>
        <p:xfrm>
          <a:off x="662609" y="1417984"/>
          <a:ext cx="7911548" cy="5014566"/>
        </p:xfrm>
        <a:graphic>
          <a:graphicData uri="http://schemas.openxmlformats.org/drawingml/2006/table">
            <a:tbl>
              <a:tblPr/>
              <a:tblGrid>
                <a:gridCol w="1218723"/>
                <a:gridCol w="1787462"/>
                <a:gridCol w="1655433"/>
                <a:gridCol w="3249930"/>
              </a:tblGrid>
              <a:tr h="379838">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DataType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Size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ctr"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Arial Narrow" panose="020B0606020202030204" pitchFamily="34" charset="0"/>
                        </a:rPr>
                        <a:t>Range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Foating point</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Float</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-1.79E+308 -&gt; 1.79E+308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29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Real</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-3.40E+38 -&gt;3.40E+38</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rowSpan="4">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Integer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Bigint</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-2^63 -&gt; 2^63</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-2^31 -&gt; 2^31-1</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Smallint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2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-2^15 -&gt; 2^15-1</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Tinyint</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0..255</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row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Monetary</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-2^63 -&gt; 2^63-1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Smalmoney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4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-214748.3648 -&gt; 214748.3648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5445">
                <a:tc rowSpan="5">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Special</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Bit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1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0 or 1</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48476">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Cursor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Output parameters that reference a cursor</a:t>
                      </a:r>
                      <a:endPar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355445">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Timestamp</a:t>
                      </a:r>
                      <a:endParaRPr kumimoji="0" lang="en-US" sz="1600" b="1"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8 bytes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Format: 0x000000100000a90</a:t>
                      </a: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Uniqueidentifier</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16 bytes</a:t>
                      </a: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rPr>
                        <a:t>Unique Identitication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53703">
                <a:tc vMerge="1">
                  <a:txBody>
                    <a:bodyPr/>
                    <a:lstStyle/>
                    <a:p>
                      <a:endParaRPr lang="en-US"/>
                    </a:p>
                  </a:txBody>
                  <a:tcPr/>
                </a:tc>
                <a:tc>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just"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r>
                        <a:rPr kumimoji="0" lang="en-US" sz="1600" b="1" i="0" u="none" strike="noStrike" cap="none" normalizeH="0" baseline="0" smtClean="0">
                          <a:ln>
                            <a:noFill/>
                          </a:ln>
                          <a:solidFill>
                            <a:schemeClr val="tx1"/>
                          </a:solidFill>
                          <a:effectLst/>
                          <a:latin typeface="VNI-Aptima" pitchFamily="2" charset="0"/>
                          <a:cs typeface="Times New Roman" panose="02020603050405020304" pitchFamily="18" charset="0"/>
                        </a:rPr>
                        <a:t>SQL_variant</a:t>
                      </a:r>
                      <a:r>
                        <a:rPr kumimoji="0" lang="en-US" sz="1600" b="1" i="0" u="none" strike="noStrike" cap="none" normalizeH="0" baseline="0" smtClean="0">
                          <a:ln>
                            <a:noFill/>
                          </a:ln>
                          <a:solidFill>
                            <a:schemeClr val="tx1"/>
                          </a:solidFill>
                          <a:effectLst/>
                          <a:latin typeface="Arial Narrow" panose="020B0606020202030204" pitchFamily="34" charset="0"/>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nSpc>
                          <a:spcPct val="90000"/>
                        </a:lnSpc>
                        <a:spcBef>
                          <a:spcPct val="60000"/>
                        </a:spcBef>
                        <a:buClr>
                          <a:srgbClr val="D60093"/>
                        </a:buClr>
                        <a:buSzPct val="70000"/>
                        <a:buFont typeface="Wingdings" panose="05000000000000000000" pitchFamily="2" charset="2"/>
                        <a:defRPr sz="2000" b="1">
                          <a:solidFill>
                            <a:schemeClr val="tx1"/>
                          </a:solidFill>
                          <a:latin typeface="Arial Narrow" panose="020B0606020202030204" pitchFamily="34" charset="0"/>
                        </a:defRPr>
                      </a:lvl1pPr>
                      <a:lvl2pPr marL="393700">
                        <a:lnSpc>
                          <a:spcPct val="90000"/>
                        </a:lnSpc>
                        <a:spcBef>
                          <a:spcPct val="60000"/>
                        </a:spcBef>
                        <a:buClr>
                          <a:srgbClr val="D60093"/>
                        </a:buClr>
                        <a:buSzPct val="65000"/>
                        <a:buFont typeface="Wingdings" panose="05000000000000000000" pitchFamily="2" charset="2"/>
                        <a:defRPr sz="2000">
                          <a:solidFill>
                            <a:schemeClr val="tx1"/>
                          </a:solidFill>
                          <a:latin typeface="Arial Narrow" panose="020B0606020202030204" pitchFamily="34" charset="0"/>
                        </a:defRPr>
                      </a:lvl2pPr>
                      <a:lvl3pPr marL="804863">
                        <a:spcBef>
                          <a:spcPct val="20000"/>
                        </a:spcBef>
                        <a:defRPr sz="2000">
                          <a:solidFill>
                            <a:schemeClr val="tx1"/>
                          </a:solidFill>
                          <a:latin typeface="Arial Narrow" panose="020B0606020202030204" pitchFamily="34" charset="0"/>
                        </a:defRPr>
                      </a:lvl3pPr>
                      <a:lvl4pPr marL="919163">
                        <a:spcBef>
                          <a:spcPct val="20000"/>
                        </a:spcBef>
                        <a:defRPr>
                          <a:solidFill>
                            <a:schemeClr val="tx1"/>
                          </a:solidFill>
                          <a:latin typeface="Arial Narrow" panose="020B0606020202030204" pitchFamily="34" charset="0"/>
                        </a:defRPr>
                      </a:lvl4pPr>
                      <a:lvl5pPr marL="1033463">
                        <a:spcBef>
                          <a:spcPct val="20000"/>
                        </a:spcBef>
                        <a:defRPr>
                          <a:solidFill>
                            <a:schemeClr val="tx1"/>
                          </a:solidFill>
                          <a:latin typeface="Arial Narrow" panose="020B0606020202030204" pitchFamily="34" charset="0"/>
                        </a:defRPr>
                      </a:lvl5pPr>
                      <a:lvl6pPr marL="1490663" eaLnBrk="0" fontAlgn="base" hangingPunct="0">
                        <a:spcBef>
                          <a:spcPct val="20000"/>
                        </a:spcBef>
                        <a:spcAft>
                          <a:spcPct val="0"/>
                        </a:spcAft>
                        <a:defRPr>
                          <a:solidFill>
                            <a:schemeClr val="tx1"/>
                          </a:solidFill>
                          <a:latin typeface="Arial Narrow" panose="020B0606020202030204" pitchFamily="34" charset="0"/>
                        </a:defRPr>
                      </a:lvl6pPr>
                      <a:lvl7pPr marL="1947863" eaLnBrk="0" fontAlgn="base" hangingPunct="0">
                        <a:spcBef>
                          <a:spcPct val="20000"/>
                        </a:spcBef>
                        <a:spcAft>
                          <a:spcPct val="0"/>
                        </a:spcAft>
                        <a:defRPr>
                          <a:solidFill>
                            <a:schemeClr val="tx1"/>
                          </a:solidFill>
                          <a:latin typeface="Arial Narrow" panose="020B0606020202030204" pitchFamily="34" charset="0"/>
                        </a:defRPr>
                      </a:lvl7pPr>
                      <a:lvl8pPr marL="2405063" eaLnBrk="0" fontAlgn="base" hangingPunct="0">
                        <a:spcBef>
                          <a:spcPct val="20000"/>
                        </a:spcBef>
                        <a:spcAft>
                          <a:spcPct val="0"/>
                        </a:spcAft>
                        <a:defRPr>
                          <a:solidFill>
                            <a:schemeClr val="tx1"/>
                          </a:solidFill>
                          <a:latin typeface="Arial Narrow" panose="020B0606020202030204" pitchFamily="34" charset="0"/>
                        </a:defRPr>
                      </a:lvl8pPr>
                      <a:lvl9pPr marL="2862263" eaLnBrk="0" fontAlgn="base" hangingPunct="0">
                        <a:spcBef>
                          <a:spcPct val="20000"/>
                        </a:spcBef>
                        <a:spcAft>
                          <a:spcPct val="0"/>
                        </a:spcAft>
                        <a:defRPr>
                          <a:solidFill>
                            <a:schemeClr val="tx1"/>
                          </a:solidFill>
                          <a:latin typeface="Arial Narrow" panose="020B0606020202030204" pitchFamily="34" charset="0"/>
                        </a:defRPr>
                      </a:lvl9pPr>
                    </a:lstStyle>
                    <a:p>
                      <a:pPr marL="0" marR="0" lvl="0" indent="0" algn="l" defTabSz="914400" rtl="0" eaLnBrk="0" fontAlgn="base" latinLnBrk="0" hangingPunct="0">
                        <a:lnSpc>
                          <a:spcPct val="90000"/>
                        </a:lnSpc>
                        <a:spcBef>
                          <a:spcPct val="60000"/>
                        </a:spcBef>
                        <a:spcAft>
                          <a:spcPct val="0"/>
                        </a:spcAft>
                        <a:buClr>
                          <a:srgbClr val="D60093"/>
                        </a:buClr>
                        <a:buSzPct val="70000"/>
                        <a:buFont typeface="Wingdings" panose="05000000000000000000" pitchFamily="2" charset="2"/>
                        <a:buNone/>
                        <a:tabLst/>
                      </a:pPr>
                      <a:endParaRPr kumimoji="0" lang="en-US" sz="1600" b="1" i="0" u="none" strike="noStrike" cap="none" normalizeH="0" baseline="0" smtClean="0">
                        <a:ln>
                          <a:noFill/>
                        </a:ln>
                        <a:solidFill>
                          <a:schemeClr val="tx1"/>
                        </a:solidFill>
                        <a:effectLst/>
                        <a:latin typeface="VNI-Times" pitchFamily="2" charset="0"/>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transition>
    <p:randomBa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solidFill>
                  <a:srgbClr val="800000"/>
                </a:solidFill>
              </a:rPr>
              <a:t>User-defined Data Type</a:t>
            </a:r>
          </a:p>
        </p:txBody>
      </p:sp>
      <p:sp>
        <p:nvSpPr>
          <p:cNvPr id="39939" name="Rectangle 3"/>
          <p:cNvSpPr>
            <a:spLocks noGrp="1" noChangeArrowheads="1"/>
          </p:cNvSpPr>
          <p:nvPr>
            <p:ph idx="1"/>
          </p:nvPr>
        </p:nvSpPr>
        <p:spPr>
          <a:xfrm>
            <a:off x="331788" y="1635125"/>
            <a:ext cx="8229600" cy="3886200"/>
          </a:xfrm>
        </p:spPr>
        <p:txBody>
          <a:bodyPr>
            <a:normAutofit lnSpcReduction="10000"/>
          </a:bodyPr>
          <a:lstStyle/>
          <a:p>
            <a:pPr lvl="1" algn="just" eaLnBrk="1" hangingPunct="1">
              <a:lnSpc>
                <a:spcPct val="105000"/>
              </a:lnSpc>
              <a:spcBef>
                <a:spcPct val="30000"/>
              </a:spcBef>
              <a:spcAft>
                <a:spcPct val="30000"/>
              </a:spcAft>
              <a:buFont typeface="Wingdings" panose="05000000000000000000" pitchFamily="2" charset="2"/>
              <a:buNone/>
            </a:pPr>
            <a:r>
              <a:rPr lang="en-US" altLang="en-US" sz="2400" b="1" smtClean="0">
                <a:solidFill>
                  <a:srgbClr val="800000"/>
                </a:solidFill>
                <a:cs typeface="Times New Roman" panose="02020603050405020304" pitchFamily="18" charset="0"/>
              </a:rPr>
              <a:t>Tạo một User-Defined Data Type</a:t>
            </a:r>
            <a:endParaRPr lang="en-US" altLang="en-US" sz="2400" smtClean="0">
              <a:solidFill>
                <a:srgbClr val="800000"/>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smtClean="0">
                <a:cs typeface="Times New Roman" panose="02020603050405020304" pitchFamily="18" charset="0"/>
              </a:rPr>
              <a:t>Dùng thủ tục hệ thống </a:t>
            </a:r>
            <a:r>
              <a:rPr lang="en-US" altLang="en-US" sz="2400" b="1" i="1" smtClean="0">
                <a:cs typeface="Times New Roman" panose="02020603050405020304" pitchFamily="18" charset="0"/>
              </a:rPr>
              <a:t>sp_addtype</a:t>
            </a:r>
            <a:r>
              <a:rPr lang="en-US" altLang="en-US" sz="2400" b="1" smtClean="0">
                <a:cs typeface="Times New Roman" panose="02020603050405020304" pitchFamily="18" charset="0"/>
              </a:rPr>
              <a:t> </a:t>
            </a:r>
            <a:r>
              <a:rPr lang="en-US" altLang="en-US" sz="2400" smtClean="0">
                <a:cs typeface="Times New Roman" panose="02020603050405020304" pitchFamily="18" charset="0"/>
              </a:rPr>
              <a:t>để tạo một user-defined data type.</a:t>
            </a:r>
          </a:p>
          <a:p>
            <a:pPr lvl="1" eaLnBrk="1" hangingPunct="1">
              <a:lnSpc>
                <a:spcPct val="105000"/>
              </a:lnSpc>
              <a:spcBef>
                <a:spcPct val="30000"/>
              </a:spcBef>
              <a:spcAft>
                <a:spcPct val="30000"/>
              </a:spcAft>
              <a:buFont typeface="Wingdings" panose="05000000000000000000" pitchFamily="2" charset="2"/>
              <a:buNone/>
            </a:pPr>
            <a:r>
              <a:rPr lang="en-US" altLang="en-US" sz="2400" b="1" smtClean="0">
                <a:solidFill>
                  <a:srgbClr val="800000"/>
                </a:solidFill>
                <a:cs typeface="Times New Roman" panose="02020603050405020304" pitchFamily="18" charset="0"/>
              </a:rPr>
              <a:t>sp_addtype </a:t>
            </a:r>
            <a:r>
              <a:rPr lang="en-US" altLang="en-US" sz="2400" b="1" i="1" smtClean="0">
                <a:solidFill>
                  <a:srgbClr val="800000"/>
                </a:solidFill>
                <a:cs typeface="Times New Roman" panose="02020603050405020304" pitchFamily="18" charset="0"/>
              </a:rPr>
              <a:t>type</a:t>
            </a:r>
            <a:r>
              <a:rPr lang="en-US" altLang="en-US" sz="2400" b="1" smtClean="0">
                <a:solidFill>
                  <a:srgbClr val="800000"/>
                </a:solidFill>
                <a:cs typeface="Times New Roman" panose="02020603050405020304" pitchFamily="18" charset="0"/>
              </a:rPr>
              <a:t>, </a:t>
            </a:r>
            <a:r>
              <a:rPr lang="en-US" altLang="en-US" sz="2400" b="1" i="1" smtClean="0">
                <a:solidFill>
                  <a:srgbClr val="800000"/>
                </a:solidFill>
                <a:cs typeface="Times New Roman" panose="02020603050405020304" pitchFamily="18" charset="0"/>
              </a:rPr>
              <a:t>system_data_type</a:t>
            </a:r>
            <a:r>
              <a:rPr lang="en-US" altLang="en-US" sz="2400" b="1" smtClean="0">
                <a:solidFill>
                  <a:srgbClr val="800000"/>
                </a:solidFill>
                <a:cs typeface="Times New Roman" panose="02020603050405020304" pitchFamily="18" charset="0"/>
              </a:rPr>
              <a:t> [,'NULL' | 'NOT NULL']</a:t>
            </a:r>
          </a:p>
          <a:p>
            <a:pPr lvl="1" algn="just" eaLnBrk="1" hangingPunct="1">
              <a:lnSpc>
                <a:spcPct val="105000"/>
              </a:lnSpc>
              <a:spcBef>
                <a:spcPct val="30000"/>
              </a:spcBef>
              <a:spcAft>
                <a:spcPct val="30000"/>
              </a:spcAft>
            </a:pPr>
            <a:r>
              <a:rPr lang="en-US" altLang="en-US" sz="2400" smtClean="0">
                <a:cs typeface="Times New Roman" panose="02020603050405020304" pitchFamily="18" charset="0"/>
              </a:rPr>
              <a:t>Ví dụ 1: Tạo kiểu dữ liệu tên là </a:t>
            </a:r>
            <a:r>
              <a:rPr lang="en-US" altLang="en-US" sz="2400" b="1" smtClean="0">
                <a:cs typeface="Times New Roman" panose="02020603050405020304" pitchFamily="18" charset="0"/>
              </a:rPr>
              <a:t>isbn</a:t>
            </a:r>
            <a:r>
              <a:rPr lang="en-US" altLang="en-US" sz="2400" smtClean="0">
                <a:cs typeface="Times New Roman" panose="02020603050405020304" pitchFamily="18" charset="0"/>
              </a:rPr>
              <a:t> với kiểu dữ liệu cơ bản là </a:t>
            </a:r>
            <a:r>
              <a:rPr lang="en-US" altLang="en-US" sz="2400" b="1" smtClean="0">
                <a:cs typeface="Times New Roman" panose="02020603050405020304" pitchFamily="18" charset="0"/>
              </a:rPr>
              <a:t>smallint</a:t>
            </a:r>
            <a:r>
              <a:rPr lang="en-US" altLang="en-US" sz="2400" smtClean="0">
                <a:cs typeface="Times New Roman" panose="02020603050405020304" pitchFamily="18" charset="0"/>
              </a:rPr>
              <a:t> và </a:t>
            </a:r>
            <a:r>
              <a:rPr lang="en-US" altLang="en-US" sz="2400" b="1" smtClean="0">
                <a:cs typeface="Times New Roman" panose="02020603050405020304" pitchFamily="18" charset="0"/>
              </a:rPr>
              <a:t>không chấp nhận giá trị Null</a:t>
            </a:r>
            <a:endParaRPr lang="en-US" altLang="en-US" sz="2400" smtClean="0">
              <a:cs typeface="Times New Roman" panose="02020603050405020304" pitchFamily="18" charset="0"/>
            </a:endParaRPr>
          </a:p>
          <a:p>
            <a:pPr lvl="1" eaLnBrk="1" hangingPunct="1">
              <a:lnSpc>
                <a:spcPct val="105000"/>
              </a:lnSpc>
              <a:spcBef>
                <a:spcPct val="30000"/>
              </a:spcBef>
              <a:spcAft>
                <a:spcPct val="30000"/>
              </a:spcAft>
            </a:pPr>
            <a:r>
              <a:rPr lang="en-US" altLang="en-US" sz="2400" smtClean="0">
                <a:cs typeface="Courier New" panose="02070309020205020404" pitchFamily="49" charset="0"/>
              </a:rPr>
              <a:t>	EXEC sp_addtype isbn, ‘smallint’, ‘NOT NULL’</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06108" y="370746"/>
            <a:ext cx="7680960" cy="1371600"/>
          </a:xfrm>
        </p:spPr>
        <p:txBody>
          <a:bodyPr/>
          <a:lstStyle/>
          <a:p>
            <a:pPr eaLnBrk="1" hangingPunct="1"/>
            <a:r>
              <a:rPr lang="en-US" altLang="en-US" smtClean="0">
                <a:solidFill>
                  <a:srgbClr val="800000"/>
                </a:solidFill>
              </a:rPr>
              <a:t>User-defined Data Type</a:t>
            </a:r>
          </a:p>
        </p:txBody>
      </p:sp>
      <p:sp>
        <p:nvSpPr>
          <p:cNvPr id="40963" name="Rectangle 3"/>
          <p:cNvSpPr>
            <a:spLocks noGrp="1" noChangeArrowheads="1"/>
          </p:cNvSpPr>
          <p:nvPr>
            <p:ph idx="1"/>
          </p:nvPr>
        </p:nvSpPr>
        <p:spPr>
          <a:xfrm>
            <a:off x="331788" y="1635125"/>
            <a:ext cx="8229600" cy="3886200"/>
          </a:xfrm>
        </p:spPr>
        <p:txBody>
          <a:bodyPr>
            <a:noAutofit/>
          </a:bodyPr>
          <a:lstStyle/>
          <a:p>
            <a:pPr lvl="1" algn="just" eaLnBrk="1" hangingPunct="1">
              <a:lnSpc>
                <a:spcPct val="105000"/>
              </a:lnSpc>
              <a:spcBef>
                <a:spcPct val="30000"/>
              </a:spcBef>
              <a:spcAft>
                <a:spcPct val="30000"/>
              </a:spcAft>
            </a:pPr>
            <a:r>
              <a:rPr lang="en-US" altLang="en-US" sz="2400" b="1" smtClean="0">
                <a:cs typeface="Times New Roman" panose="02020603050405020304" pitchFamily="18" charset="0"/>
              </a:rPr>
              <a:t>Ví dụ 2:</a:t>
            </a:r>
            <a:r>
              <a:rPr lang="en-US" altLang="en-US" sz="2400" smtClean="0">
                <a:cs typeface="Times New Roman" panose="02020603050405020304" pitchFamily="18" charset="0"/>
              </a:rPr>
              <a:t> Tạo kiểu dữ liệu tên là </a:t>
            </a:r>
            <a:r>
              <a:rPr lang="en-US" altLang="en-US" sz="2400" b="1" smtClean="0">
                <a:cs typeface="Times New Roman" panose="02020603050405020304" pitchFamily="18" charset="0"/>
              </a:rPr>
              <a:t>zipcode</a:t>
            </a:r>
            <a:r>
              <a:rPr lang="en-US" altLang="en-US" sz="2400" smtClean="0">
                <a:cs typeface="Times New Roman" panose="02020603050405020304" pitchFamily="18" charset="0"/>
              </a:rPr>
              <a:t> với kiểu dữ liệu cơ bản là </a:t>
            </a:r>
            <a:r>
              <a:rPr lang="en-US" altLang="en-US" sz="2400" b="1" smtClean="0">
                <a:cs typeface="Times New Roman" panose="02020603050405020304" pitchFamily="18" charset="0"/>
              </a:rPr>
              <a:t>char</a:t>
            </a:r>
            <a:r>
              <a:rPr lang="en-US" altLang="en-US" sz="2400" smtClean="0">
                <a:cs typeface="Times New Roman" panose="02020603050405020304" pitchFamily="18" charset="0"/>
              </a:rPr>
              <a:t>, </a:t>
            </a:r>
            <a:r>
              <a:rPr lang="en-US" altLang="en-US" sz="2400" b="1" smtClean="0">
                <a:cs typeface="Times New Roman" panose="02020603050405020304" pitchFamily="18" charset="0"/>
              </a:rPr>
              <a:t>độ dài tối đa là 10</a:t>
            </a:r>
            <a:r>
              <a:rPr lang="en-US" altLang="en-US" sz="2400" smtClean="0">
                <a:cs typeface="Times New Roman" panose="02020603050405020304" pitchFamily="18" charset="0"/>
              </a:rPr>
              <a:t> </a:t>
            </a:r>
            <a:r>
              <a:rPr lang="en-US" altLang="en-US" sz="2400" b="1" smtClean="0">
                <a:cs typeface="Times New Roman" panose="02020603050405020304" pitchFamily="18" charset="0"/>
              </a:rPr>
              <a:t>và chấp nhận giá trị Null</a:t>
            </a:r>
            <a:endParaRPr lang="en-US" altLang="en-US" sz="2400" smtClean="0">
              <a:cs typeface="Times New Roman" panose="02020603050405020304" pitchFamily="18" charset="0"/>
            </a:endParaRPr>
          </a:p>
          <a:p>
            <a:pPr lvl="1" algn="just" eaLnBrk="1" hangingPunct="1">
              <a:lnSpc>
                <a:spcPct val="105000"/>
              </a:lnSpc>
              <a:spcBef>
                <a:spcPct val="30000"/>
              </a:spcBef>
              <a:spcAft>
                <a:spcPct val="30000"/>
              </a:spcAft>
              <a:buFont typeface="Wingdings" panose="05000000000000000000" pitchFamily="2" charset="2"/>
              <a:buNone/>
            </a:pPr>
            <a:r>
              <a:rPr lang="en-US" altLang="en-US" sz="2400" smtClean="0">
                <a:cs typeface="Courier New" panose="02070309020205020404" pitchFamily="49" charset="0"/>
              </a:rPr>
              <a:t>		        </a:t>
            </a:r>
            <a:r>
              <a:rPr lang="en-US" altLang="en-US" sz="2400" smtClean="0">
                <a:solidFill>
                  <a:srgbClr val="0000CC"/>
                </a:solidFill>
                <a:cs typeface="Courier New" panose="02070309020205020404" pitchFamily="49" charset="0"/>
              </a:rPr>
              <a:t>EXEC sp_addtype zipcode, 'char(10)', NULL</a:t>
            </a:r>
            <a:endParaRPr lang="en-US" altLang="en-US" sz="2400" smtClean="0">
              <a:solidFill>
                <a:srgbClr val="0000CC"/>
              </a:solidFill>
              <a:cs typeface="Times New Roman" panose="02020603050405020304" pitchFamily="18" charset="0"/>
            </a:endParaRPr>
          </a:p>
          <a:p>
            <a:pPr lvl="1" algn="just" eaLnBrk="1" hangingPunct="1">
              <a:lnSpc>
                <a:spcPct val="105000"/>
              </a:lnSpc>
              <a:spcBef>
                <a:spcPct val="30000"/>
              </a:spcBef>
              <a:spcAft>
                <a:spcPct val="30000"/>
              </a:spcAft>
            </a:pPr>
            <a:r>
              <a:rPr lang="en-US" altLang="en-US" sz="2400" smtClean="0">
                <a:cs typeface="Times New Roman" panose="02020603050405020304" pitchFamily="18" charset="0"/>
              </a:rPr>
              <a:t>Ví dụ 3: Tạo kiểu dữ liệu tên là </a:t>
            </a:r>
            <a:r>
              <a:rPr lang="en-US" altLang="en-US" sz="2400" b="1" smtClean="0">
                <a:cs typeface="Times New Roman" panose="02020603050405020304" pitchFamily="18" charset="0"/>
              </a:rPr>
              <a:t>longstring</a:t>
            </a:r>
            <a:r>
              <a:rPr lang="en-US" altLang="en-US" sz="2400" smtClean="0">
                <a:cs typeface="Times New Roman" panose="02020603050405020304" pitchFamily="18" charset="0"/>
              </a:rPr>
              <a:t> với kiểu dữ liệu cơ bản là </a:t>
            </a:r>
            <a:r>
              <a:rPr lang="en-US" altLang="en-US" sz="2400" b="1" smtClean="0">
                <a:cs typeface="Times New Roman" panose="02020603050405020304" pitchFamily="18" charset="0"/>
              </a:rPr>
              <a:t>varchar</a:t>
            </a:r>
            <a:r>
              <a:rPr lang="en-US" altLang="en-US" sz="2400" smtClean="0">
                <a:cs typeface="Times New Roman" panose="02020603050405020304" pitchFamily="18" charset="0"/>
              </a:rPr>
              <a:t>, </a:t>
            </a:r>
            <a:r>
              <a:rPr lang="en-US" altLang="en-US" sz="2400" b="1" smtClean="0">
                <a:cs typeface="Times New Roman" panose="02020603050405020304" pitchFamily="18" charset="0"/>
              </a:rPr>
              <a:t>độ dài tối đa là 63</a:t>
            </a:r>
            <a:r>
              <a:rPr lang="en-US" altLang="en-US" sz="2400" smtClean="0">
                <a:cs typeface="Times New Roman" panose="02020603050405020304" pitchFamily="18" charset="0"/>
              </a:rPr>
              <a:t> và </a:t>
            </a:r>
            <a:r>
              <a:rPr lang="en-US" altLang="en-US" sz="2400" b="1" smtClean="0">
                <a:cs typeface="Times New Roman" panose="02020603050405020304" pitchFamily="18" charset="0"/>
              </a:rPr>
              <a:t>chấp nhận giá trị Null</a:t>
            </a:r>
            <a:endParaRPr lang="en-US" altLang="en-US" sz="2400" smtClean="0">
              <a:cs typeface="Times New Roman" panose="02020603050405020304" pitchFamily="18" charset="0"/>
            </a:endParaRPr>
          </a:p>
          <a:p>
            <a:pPr lvl="1" eaLnBrk="1" hangingPunct="1">
              <a:lnSpc>
                <a:spcPct val="105000"/>
              </a:lnSpc>
              <a:spcBef>
                <a:spcPct val="30000"/>
              </a:spcBef>
              <a:spcAft>
                <a:spcPct val="30000"/>
              </a:spcAft>
              <a:buFont typeface="Wingdings" panose="05000000000000000000" pitchFamily="2" charset="2"/>
              <a:buNone/>
            </a:pPr>
            <a:r>
              <a:rPr lang="en-US" altLang="en-US" sz="2400" smtClean="0">
                <a:cs typeface="Times New Roman" panose="02020603050405020304" pitchFamily="18" charset="0"/>
              </a:rPr>
              <a:t>	           </a:t>
            </a:r>
            <a:r>
              <a:rPr lang="en-US" altLang="en-US" sz="2400" smtClean="0">
                <a:solidFill>
                  <a:srgbClr val="0000CC"/>
                </a:solidFill>
                <a:cs typeface="Times New Roman" panose="02020603050405020304" pitchFamily="18" charset="0"/>
              </a:rPr>
              <a:t>EXEC sp_addtype longstring, 'varchar(63)', NULL</a:t>
            </a:r>
            <a:r>
              <a:rPr lang="en-US" altLang="en-US" sz="2400" smtClean="0">
                <a:cs typeface="Courier New" panose="02070309020205020404" pitchFamily="49" charset="0"/>
              </a:rPr>
              <a:t> </a:t>
            </a:r>
          </a:p>
          <a:p>
            <a:pPr lvl="2" eaLnBrk="1" hangingPunct="1">
              <a:lnSpc>
                <a:spcPct val="105000"/>
              </a:lnSpc>
              <a:spcBef>
                <a:spcPct val="30000"/>
              </a:spcBef>
              <a:spcAft>
                <a:spcPct val="30000"/>
              </a:spcAft>
            </a:pPr>
            <a:endParaRPr lang="en-US" altLang="en-US" smtClean="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fade">
                                      <p:cBhvr>
                                        <p:cTn id="17" dur="500"/>
                                        <p:tgtEl>
                                          <p:spTgt spid="409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fade">
                                      <p:cBhvr>
                                        <p:cTn id="22" dur="500"/>
                                        <p:tgtEl>
                                          <p:spTgt spid="4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13715" y="179388"/>
            <a:ext cx="9153852" cy="1371600"/>
          </a:xfrm>
        </p:spPr>
        <p:txBody>
          <a:bodyPr/>
          <a:lstStyle/>
          <a:p>
            <a:pPr eaLnBrk="1" hangingPunct="1"/>
            <a:r>
              <a:rPr lang="en-US" altLang="en-US" smtClean="0">
                <a:solidFill>
                  <a:srgbClr val="800000"/>
                </a:solidFill>
              </a:rPr>
              <a:t>User-defined Data Type – Tạo từ menu</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36</a:t>
            </a:fld>
            <a:endParaRPr lang="en-US"/>
          </a:p>
        </p:txBody>
      </p:sp>
      <p:pic>
        <p:nvPicPr>
          <p:cNvPr id="4198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538" y="1550988"/>
            <a:ext cx="8164512"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smtClean="0">
                <a:solidFill>
                  <a:srgbClr val="800000"/>
                </a:solidFill>
              </a:rPr>
              <a:t>User-defined Data Type</a:t>
            </a:r>
          </a:p>
        </p:txBody>
      </p:sp>
      <p:sp>
        <p:nvSpPr>
          <p:cNvPr id="43011" name="Rectangle 3"/>
          <p:cNvSpPr>
            <a:spLocks noGrp="1" noChangeArrowheads="1"/>
          </p:cNvSpPr>
          <p:nvPr>
            <p:ph idx="1"/>
          </p:nvPr>
        </p:nvSpPr>
        <p:spPr>
          <a:xfrm>
            <a:off x="331788" y="1635125"/>
            <a:ext cx="8588874" cy="3886200"/>
          </a:xfrm>
        </p:spPr>
        <p:txBody>
          <a:bodyPr>
            <a:noAutofit/>
          </a:bodyPr>
          <a:lstStyle/>
          <a:p>
            <a:pPr algn="just" eaLnBrk="1" hangingPunct="1">
              <a:spcBef>
                <a:spcPct val="30000"/>
              </a:spcBef>
              <a:spcAft>
                <a:spcPct val="30000"/>
              </a:spcAft>
              <a:buFont typeface="Wingdings" panose="05000000000000000000" pitchFamily="2" charset="2"/>
              <a:buNone/>
            </a:pPr>
            <a:r>
              <a:rPr lang="en-US" altLang="en-US" sz="2400" b="1" smtClean="0">
                <a:cs typeface="Times New Roman" panose="02020603050405020304" pitchFamily="18" charset="0"/>
              </a:rPr>
              <a:t>Xem các user-defined data types trong CSDL hiện hành:</a:t>
            </a:r>
          </a:p>
          <a:p>
            <a:pPr algn="just" eaLnBrk="1" hangingPunct="1">
              <a:spcBef>
                <a:spcPct val="30000"/>
              </a:spcBef>
              <a:spcAft>
                <a:spcPct val="30000"/>
              </a:spcAft>
            </a:pPr>
            <a:r>
              <a:rPr lang="en-US" altLang="en-US" sz="2400" smtClean="0">
                <a:cs typeface="Times New Roman" panose="02020603050405020304" pitchFamily="18" charset="0"/>
              </a:rPr>
              <a:t>Dùng thủ tục </a:t>
            </a:r>
            <a:r>
              <a:rPr lang="en-US" altLang="en-US" sz="2400" b="1" smtClean="0">
                <a:solidFill>
                  <a:srgbClr val="800000"/>
                </a:solidFill>
                <a:cs typeface="Times New Roman" panose="02020603050405020304" pitchFamily="18" charset="0"/>
              </a:rPr>
              <a:t>sp_help</a:t>
            </a:r>
            <a:r>
              <a:rPr lang="en-US" altLang="en-US" sz="2400" b="1" smtClean="0">
                <a:cs typeface="Times New Roman" panose="02020603050405020304" pitchFamily="18" charset="0"/>
              </a:rPr>
              <a:t> </a:t>
            </a:r>
            <a:r>
              <a:rPr lang="en-US" altLang="en-US" sz="2400" smtClean="0">
                <a:cs typeface="Times New Roman" panose="02020603050405020304" pitchFamily="18" charset="0"/>
              </a:rPr>
              <a:t>hoặc truy vấn trong</a:t>
            </a:r>
            <a:r>
              <a:rPr lang="en-US" altLang="en-US" sz="2400" b="1" smtClean="0">
                <a:cs typeface="Times New Roman" panose="02020603050405020304" pitchFamily="18" charset="0"/>
              </a:rPr>
              <a:t> </a:t>
            </a:r>
            <a:r>
              <a:rPr lang="en-US" altLang="en-US" sz="2400" b="1" smtClean="0">
                <a:solidFill>
                  <a:srgbClr val="800000"/>
                </a:solidFill>
                <a:cs typeface="Times New Roman" panose="02020603050405020304" pitchFamily="18" charset="0"/>
              </a:rPr>
              <a:t>information_schema.domains </a:t>
            </a:r>
            <a:endParaRPr lang="en-US" altLang="en-US" sz="2400" smtClean="0">
              <a:solidFill>
                <a:srgbClr val="800000"/>
              </a:solidFill>
              <a:cs typeface="Times New Roman" panose="02020603050405020304" pitchFamily="18" charset="0"/>
            </a:endParaRPr>
          </a:p>
          <a:p>
            <a:pPr algn="just" eaLnBrk="1" hangingPunct="1">
              <a:spcBef>
                <a:spcPct val="30000"/>
              </a:spcBef>
              <a:spcAft>
                <a:spcPct val="30000"/>
              </a:spcAft>
            </a:pPr>
            <a:r>
              <a:rPr lang="en-US" altLang="en-US" sz="2400" smtClean="0">
                <a:cs typeface="Times New Roman" panose="02020603050405020304" pitchFamily="18" charset="0"/>
              </a:rPr>
              <a:t>Ví dụ:   </a:t>
            </a:r>
            <a:r>
              <a:rPr lang="en-US" altLang="en-US" sz="2400" smtClean="0">
                <a:cs typeface="Courier New" panose="02070309020205020404" pitchFamily="49" charset="0"/>
              </a:rPr>
              <a:t>Use SalesDB</a:t>
            </a:r>
            <a:endParaRPr lang="en-US" altLang="en-US" sz="2400" smtClean="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smtClean="0">
                <a:cs typeface="Courier New" panose="02070309020205020404" pitchFamily="49" charset="0"/>
              </a:rPr>
              <a:t>		     Sp_help</a:t>
            </a:r>
            <a:endParaRPr lang="en-US" altLang="en-US" sz="2400" smtClean="0">
              <a:cs typeface="Times New Roman" panose="02020603050405020304" pitchFamily="18" charset="0"/>
            </a:endParaRPr>
          </a:p>
          <a:p>
            <a:pPr eaLnBrk="1" hangingPunct="1">
              <a:spcBef>
                <a:spcPct val="30000"/>
              </a:spcBef>
              <a:spcAft>
                <a:spcPct val="30000"/>
              </a:spcAft>
              <a:buFont typeface="Wingdings" panose="05000000000000000000" pitchFamily="2" charset="2"/>
              <a:buNone/>
            </a:pPr>
            <a:r>
              <a:rPr lang="en-US" altLang="en-US" sz="2400" smtClean="0">
                <a:cs typeface="Courier New" panose="02070309020205020404" pitchFamily="49" charset="0"/>
              </a:rPr>
              <a:t>	hoặc   SELECT domain_name, data_type, character_maximum_length</a:t>
            </a:r>
            <a:endParaRPr lang="en-US" altLang="en-US" sz="2400" smtClean="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smtClean="0">
                <a:cs typeface="Courier New" panose="02070309020205020404" pitchFamily="49" charset="0"/>
              </a:rPr>
              <a:t>		FROM information_schema.domains</a:t>
            </a:r>
            <a:endParaRPr lang="en-US" altLang="en-US" sz="2400" smtClean="0">
              <a:cs typeface="Times New Roman" panose="02020603050405020304" pitchFamily="18" charset="0"/>
            </a:endParaRPr>
          </a:p>
          <a:p>
            <a:pPr algn="just" eaLnBrk="1" hangingPunct="1">
              <a:spcBef>
                <a:spcPct val="30000"/>
              </a:spcBef>
              <a:spcAft>
                <a:spcPct val="30000"/>
              </a:spcAft>
              <a:buFont typeface="Wingdings" panose="05000000000000000000" pitchFamily="2" charset="2"/>
              <a:buNone/>
            </a:pPr>
            <a:r>
              <a:rPr lang="en-US" altLang="en-US" sz="2400" smtClean="0">
                <a:cs typeface="Courier New" panose="02070309020205020404" pitchFamily="49" charset="0"/>
              </a:rPr>
              <a:t>		ORDER BY domain_name</a:t>
            </a:r>
            <a:endParaRPr lang="en-US" altLang="en-US" sz="2400" smtClean="0">
              <a:cs typeface="Times New Roman" panose="02020603050405020304" pitchFamily="18" charset="0"/>
            </a:endParaRPr>
          </a:p>
          <a:p>
            <a:pPr lvl="2" eaLnBrk="1" hangingPunct="1">
              <a:lnSpc>
                <a:spcPct val="105000"/>
              </a:lnSpc>
              <a:spcBef>
                <a:spcPct val="30000"/>
              </a:spcBef>
              <a:spcAft>
                <a:spcPct val="30000"/>
              </a:spcAft>
            </a:pPr>
            <a:endParaRPr lang="en-US" altLang="en-US" sz="1800" smtClean="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37</a:t>
            </a:fld>
            <a:endParaRPr lang="en-US"/>
          </a:p>
        </p:txBody>
      </p:sp>
    </p:spTree>
  </p:cSld>
  <p:clrMapOvr>
    <a:masterClrMapping/>
  </p:clrMapOvr>
  <p:transition>
    <p:randomBa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331788" y="263525"/>
            <a:ext cx="7680960" cy="1371600"/>
          </a:xfrm>
        </p:spPr>
        <p:txBody>
          <a:bodyPr/>
          <a:lstStyle/>
          <a:p>
            <a:pPr eaLnBrk="1" hangingPunct="1"/>
            <a:r>
              <a:rPr lang="en-US" altLang="en-US" smtClean="0">
                <a:solidFill>
                  <a:srgbClr val="800000"/>
                </a:solidFill>
              </a:rPr>
              <a:t>User-defined Data Type</a:t>
            </a:r>
          </a:p>
        </p:txBody>
      </p:sp>
      <p:sp>
        <p:nvSpPr>
          <p:cNvPr id="44035" name="Rectangle 3"/>
          <p:cNvSpPr>
            <a:spLocks noGrp="1" noChangeArrowheads="1"/>
          </p:cNvSpPr>
          <p:nvPr>
            <p:ph idx="1"/>
          </p:nvPr>
        </p:nvSpPr>
        <p:spPr>
          <a:xfrm>
            <a:off x="331788" y="1635125"/>
            <a:ext cx="8228012" cy="3886200"/>
          </a:xfrm>
        </p:spPr>
        <p:txBody>
          <a:bodyPr>
            <a:noAutofit/>
          </a:bodyPr>
          <a:lstStyle/>
          <a:p>
            <a:pPr algn="just" eaLnBrk="1" hangingPunct="1">
              <a:lnSpc>
                <a:spcPct val="130000"/>
              </a:lnSpc>
              <a:spcBef>
                <a:spcPct val="30000"/>
              </a:spcBef>
              <a:spcAft>
                <a:spcPct val="30000"/>
              </a:spcAft>
            </a:pPr>
            <a:r>
              <a:rPr lang="en-US" altLang="en-US" sz="2400" b="1" smtClean="0">
                <a:cs typeface="Times New Roman" panose="02020603050405020304" pitchFamily="18" charset="0"/>
              </a:rPr>
              <a:t>Xo</a:t>
            </a:r>
            <a:r>
              <a:rPr lang="en-US" altLang="en-US" sz="2400" b="1" smtClean="0">
                <a:latin typeface="Times New Roman" panose="02020603050405020304" pitchFamily="18" charset="0"/>
                <a:cs typeface="Times New Roman" panose="02020603050405020304" pitchFamily="18" charset="0"/>
              </a:rPr>
              <a:t>á</a:t>
            </a:r>
            <a:r>
              <a:rPr lang="en-US" altLang="en-US" sz="2400" b="1" smtClean="0">
                <a:cs typeface="Times New Roman" panose="02020603050405020304" pitchFamily="18" charset="0"/>
              </a:rPr>
              <a:t> một User-Defined Data Type</a:t>
            </a:r>
            <a:r>
              <a:rPr lang="en-US" altLang="en-US" sz="2400" smtClean="0">
                <a:cs typeface="Times New Roman" panose="02020603050405020304" pitchFamily="18" charset="0"/>
              </a:rPr>
              <a:t>: d</a:t>
            </a:r>
            <a:r>
              <a:rPr lang="en-US" altLang="en-US" sz="2400" smtClean="0">
                <a:latin typeface="Times New Roman" panose="02020603050405020304" pitchFamily="18" charset="0"/>
                <a:cs typeface="Times New Roman" panose="02020603050405020304" pitchFamily="18" charset="0"/>
              </a:rPr>
              <a:t>ù</a:t>
            </a:r>
            <a:r>
              <a:rPr lang="en-US" altLang="en-US" sz="2400" smtClean="0">
                <a:cs typeface="Times New Roman" panose="02020603050405020304" pitchFamily="18" charset="0"/>
              </a:rPr>
              <a:t>ng thủ tục hệ thống </a:t>
            </a:r>
            <a:r>
              <a:rPr lang="en-US" altLang="en-US" sz="2400" i="1" smtClean="0">
                <a:cs typeface="Times New Roman" panose="02020603050405020304" pitchFamily="18" charset="0"/>
              </a:rPr>
              <a:t>sp_droptype để x</a:t>
            </a:r>
            <a:r>
              <a:rPr lang="en-US" altLang="en-US" sz="2400" i="1" smtClean="0">
                <a:latin typeface="Times New Roman" panose="02020603050405020304" pitchFamily="18" charset="0"/>
                <a:cs typeface="Times New Roman" panose="02020603050405020304" pitchFamily="18" charset="0"/>
              </a:rPr>
              <a:t>ó</a:t>
            </a:r>
            <a:r>
              <a:rPr lang="en-US" altLang="en-US" sz="2400" i="1" smtClean="0">
                <a:cs typeface="Times New Roman" panose="02020603050405020304" pitchFamily="18" charset="0"/>
              </a:rPr>
              <a:t>a một</a:t>
            </a:r>
            <a:r>
              <a:rPr lang="en-US" altLang="en-US" sz="2400" smtClean="0">
                <a:cs typeface="Times New Roman" panose="02020603050405020304" pitchFamily="18" charset="0"/>
              </a:rPr>
              <a:t> user-defined data type từ bảng systypes. Một user-defined data type không thể x</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a được nếu n</a:t>
            </a:r>
            <a:r>
              <a:rPr lang="en-US" altLang="en-US" sz="2400" smtClean="0">
                <a:latin typeface="Times New Roman" panose="02020603050405020304" pitchFamily="18" charset="0"/>
                <a:cs typeface="Times New Roman" panose="02020603050405020304" pitchFamily="18" charset="0"/>
              </a:rPr>
              <a:t>ó</a:t>
            </a:r>
            <a:r>
              <a:rPr lang="en-US" altLang="en-US" sz="2400" smtClean="0">
                <a:cs typeface="Times New Roman" panose="02020603050405020304" pitchFamily="18" charset="0"/>
              </a:rPr>
              <a:t> được tham chiếu bởi c</a:t>
            </a:r>
            <a:r>
              <a:rPr lang="en-US" altLang="en-US" sz="2400" smtClean="0">
                <a:latin typeface="Times New Roman" panose="02020603050405020304" pitchFamily="18" charset="0"/>
                <a:cs typeface="Times New Roman" panose="02020603050405020304" pitchFamily="18" charset="0"/>
              </a:rPr>
              <a:t>á</a:t>
            </a:r>
            <a:r>
              <a:rPr lang="en-US" altLang="en-US" sz="2400" smtClean="0">
                <a:cs typeface="Times New Roman" panose="02020603050405020304" pitchFamily="18" charset="0"/>
              </a:rPr>
              <a:t>c bảng v</a:t>
            </a:r>
            <a:r>
              <a:rPr lang="en-US" altLang="en-US" sz="2400" smtClean="0">
                <a:latin typeface="Times New Roman" panose="02020603050405020304" pitchFamily="18" charset="0"/>
                <a:cs typeface="Times New Roman" panose="02020603050405020304" pitchFamily="18" charset="0"/>
              </a:rPr>
              <a:t>à</a:t>
            </a:r>
            <a:r>
              <a:rPr lang="en-US" altLang="en-US" sz="2400" smtClean="0">
                <a:cs typeface="Times New Roman" panose="02020603050405020304" pitchFamily="18" charset="0"/>
              </a:rPr>
              <a:t> những đối tượng kh</a:t>
            </a:r>
            <a:r>
              <a:rPr lang="en-US" altLang="en-US" sz="2400" smtClean="0">
                <a:latin typeface="Times New Roman" panose="02020603050405020304" pitchFamily="18" charset="0"/>
                <a:cs typeface="Times New Roman" panose="02020603050405020304" pitchFamily="18" charset="0"/>
              </a:rPr>
              <a:t>á</a:t>
            </a:r>
            <a:r>
              <a:rPr lang="en-US" altLang="en-US" sz="2400" smtClean="0">
                <a:cs typeface="Times New Roman" panose="02020603050405020304" pitchFamily="18" charset="0"/>
              </a:rPr>
              <a:t>c. </a:t>
            </a:r>
          </a:p>
          <a:p>
            <a:pPr eaLnBrk="1" hangingPunct="1">
              <a:lnSpc>
                <a:spcPct val="130000"/>
              </a:lnSpc>
              <a:spcBef>
                <a:spcPct val="30000"/>
              </a:spcBef>
              <a:spcAft>
                <a:spcPct val="30000"/>
              </a:spcAft>
            </a:pPr>
            <a:r>
              <a:rPr lang="en-US" altLang="en-US" sz="2400" b="1" smtClean="0">
                <a:solidFill>
                  <a:srgbClr val="000000"/>
                </a:solidFill>
                <a:cs typeface="Times New Roman" panose="02020603050405020304" pitchFamily="18" charset="0"/>
              </a:rPr>
              <a:t>C</a:t>
            </a:r>
            <a:r>
              <a:rPr lang="en-US" altLang="en-US" sz="2400" b="1" smtClean="0">
                <a:solidFill>
                  <a:srgbClr val="000000"/>
                </a:solidFill>
                <a:latin typeface="Times New Roman" panose="02020603050405020304" pitchFamily="18" charset="0"/>
                <a:cs typeface="Times New Roman" panose="02020603050405020304" pitchFamily="18" charset="0"/>
              </a:rPr>
              <a:t>ú</a:t>
            </a:r>
            <a:r>
              <a:rPr lang="en-US" altLang="en-US" sz="2400" b="1" smtClean="0">
                <a:solidFill>
                  <a:srgbClr val="000000"/>
                </a:solidFill>
                <a:cs typeface="Times New Roman" panose="02020603050405020304" pitchFamily="18" charset="0"/>
              </a:rPr>
              <a:t> ph</a:t>
            </a:r>
            <a:r>
              <a:rPr lang="en-US" altLang="en-US" sz="2400" b="1" smtClean="0">
                <a:solidFill>
                  <a:srgbClr val="000000"/>
                </a:solidFill>
                <a:latin typeface="Times New Roman" panose="02020603050405020304" pitchFamily="18" charset="0"/>
                <a:cs typeface="Times New Roman" panose="02020603050405020304" pitchFamily="18" charset="0"/>
              </a:rPr>
              <a:t>á</a:t>
            </a:r>
            <a:r>
              <a:rPr lang="en-US" altLang="en-US" sz="2400" b="1" smtClean="0">
                <a:solidFill>
                  <a:srgbClr val="000000"/>
                </a:solidFill>
                <a:cs typeface="Times New Roman" panose="02020603050405020304" pitchFamily="18" charset="0"/>
              </a:rPr>
              <a:t>p:                   </a:t>
            </a:r>
            <a:r>
              <a:rPr lang="en-US" altLang="en-US" sz="2400" b="1" smtClean="0">
                <a:solidFill>
                  <a:srgbClr val="800000"/>
                </a:solidFill>
                <a:cs typeface="Times New Roman" panose="02020603050405020304" pitchFamily="18" charset="0"/>
              </a:rPr>
              <a:t>Sp_droptype </a:t>
            </a:r>
            <a:r>
              <a:rPr lang="en-US" altLang="en-US" sz="2400" b="1" i="1" smtClean="0">
                <a:solidFill>
                  <a:srgbClr val="800000"/>
                </a:solidFill>
                <a:cs typeface="Times New Roman" panose="02020603050405020304" pitchFamily="18" charset="0"/>
              </a:rPr>
              <a:t>type</a:t>
            </a:r>
            <a:endParaRPr lang="en-US" altLang="en-US" sz="2400" b="1" smtClean="0">
              <a:solidFill>
                <a:srgbClr val="800000"/>
              </a:solidFill>
              <a:cs typeface="Times New Roman" panose="02020603050405020304" pitchFamily="18" charset="0"/>
            </a:endParaRPr>
          </a:p>
          <a:p>
            <a:pPr algn="just" eaLnBrk="1" hangingPunct="1">
              <a:lnSpc>
                <a:spcPct val="130000"/>
              </a:lnSpc>
              <a:spcBef>
                <a:spcPct val="30000"/>
              </a:spcBef>
              <a:spcAft>
                <a:spcPct val="30000"/>
              </a:spcAft>
            </a:pPr>
            <a:r>
              <a:rPr lang="en-US" altLang="en-US" sz="2400" b="1" smtClean="0">
                <a:cs typeface="Times New Roman" panose="02020603050405020304" pitchFamily="18" charset="0"/>
              </a:rPr>
              <a:t>V</a:t>
            </a:r>
            <a:r>
              <a:rPr lang="en-US" altLang="en-US" sz="2400" b="1" smtClean="0">
                <a:latin typeface="Times New Roman" panose="02020603050405020304" pitchFamily="18" charset="0"/>
                <a:cs typeface="Times New Roman" panose="02020603050405020304" pitchFamily="18" charset="0"/>
              </a:rPr>
              <a:t>í</a:t>
            </a:r>
            <a:r>
              <a:rPr lang="en-US" altLang="en-US" sz="2400" b="1" smtClean="0">
                <a:cs typeface="Times New Roman" panose="02020603050405020304" pitchFamily="18" charset="0"/>
              </a:rPr>
              <a:t> dụ:</a:t>
            </a:r>
            <a:r>
              <a:rPr lang="en-US" altLang="en-US" sz="2400" smtClean="0">
                <a:cs typeface="Times New Roman" panose="02020603050405020304" pitchFamily="18" charset="0"/>
              </a:rPr>
              <a:t> </a:t>
            </a:r>
          </a:p>
          <a:p>
            <a:pPr algn="just" eaLnBrk="1" hangingPunct="1">
              <a:lnSpc>
                <a:spcPct val="130000"/>
              </a:lnSpc>
              <a:spcBef>
                <a:spcPct val="30000"/>
              </a:spcBef>
              <a:spcAft>
                <a:spcPct val="30000"/>
              </a:spcAft>
              <a:buFont typeface="Wingdings" panose="05000000000000000000" pitchFamily="2" charset="2"/>
              <a:buNone/>
            </a:pPr>
            <a:r>
              <a:rPr lang="en-US" altLang="en-US" sz="2400" smtClean="0">
                <a:cs typeface="Courier New" panose="02070309020205020404" pitchFamily="49" charset="0"/>
              </a:rPr>
              <a:t>				EXEC sp_droptype isbn</a:t>
            </a:r>
          </a:p>
        </p:txBody>
      </p:sp>
      <p:sp>
        <p:nvSpPr>
          <p:cNvPr id="2" name="Slide Number Placeholder 1"/>
          <p:cNvSpPr>
            <a:spLocks noGrp="1"/>
          </p:cNvSpPr>
          <p:nvPr>
            <p:ph type="sldNum" sz="quarter" idx="12"/>
          </p:nvPr>
        </p:nvSpPr>
        <p:spPr/>
        <p:txBody>
          <a:bodyPr/>
          <a:lstStyle/>
          <a:p>
            <a:fld id="{ED24C919-0F85-4759-9BE1-431035B692CF}" type="slidenum">
              <a:rPr lang="en-US" smtClean="0"/>
              <a:pPr/>
              <a:t>38</a:t>
            </a:fld>
            <a:endParaRPr lang="en-US"/>
          </a:p>
        </p:txBody>
      </p:sp>
    </p:spTree>
  </p:cSld>
  <p:clrMapOvr>
    <a:masterClrMapping/>
  </p:clrMapOvr>
  <p:transition>
    <p:randomBa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39</a:t>
            </a:fld>
            <a:endParaRPr lang="en-US"/>
          </a:p>
        </p:txBody>
      </p:sp>
      <p:sp>
        <p:nvSpPr>
          <p:cNvPr id="45058" name="Rectangle 2"/>
          <p:cNvSpPr>
            <a:spLocks noGrp="1" noChangeArrowheads="1"/>
          </p:cNvSpPr>
          <p:nvPr>
            <p:ph type="title" idx="4294967295"/>
          </p:nvPr>
        </p:nvSpPr>
        <p:spPr>
          <a:xfrm>
            <a:off x="914400" y="511175"/>
            <a:ext cx="8229600" cy="666750"/>
          </a:xfrm>
        </p:spPr>
        <p:txBody>
          <a:bodyPr anchor="b">
            <a:normAutofit/>
          </a:bodyPr>
          <a:lstStyle/>
          <a:p>
            <a:pPr eaLnBrk="1" hangingPunct="1"/>
            <a:r>
              <a:rPr lang="en-US" altLang="en-US" b="1" smtClean="0">
                <a:solidFill>
                  <a:srgbClr val="800000"/>
                </a:solidFill>
              </a:rPr>
              <a:t>Bảng dữ liệu - Table</a:t>
            </a:r>
          </a:p>
        </p:txBody>
      </p:sp>
      <p:sp>
        <p:nvSpPr>
          <p:cNvPr id="45059" name="Rectangle 3"/>
          <p:cNvSpPr>
            <a:spLocks noGrp="1" noChangeArrowheads="1"/>
          </p:cNvSpPr>
          <p:nvPr>
            <p:ph idx="4294967295"/>
          </p:nvPr>
        </p:nvSpPr>
        <p:spPr>
          <a:xfrm>
            <a:off x="222422" y="1177925"/>
            <a:ext cx="8785654" cy="4800600"/>
          </a:xfrm>
        </p:spPr>
        <p:txBody>
          <a:bodyPr lIns="182880" tIns="91440">
            <a:noAutofit/>
          </a:bodyPr>
          <a:lstStyle/>
          <a:p>
            <a:pPr algn="just" eaLnBrk="1" hangingPunct="1"/>
            <a:r>
              <a:rPr lang="en-US" altLang="en-US" sz="2400" smtClean="0"/>
              <a:t>Bảng là một đối tượng của CSDL được dùng để lưu trữ dữ liệu.</a:t>
            </a:r>
          </a:p>
          <a:p>
            <a:pPr algn="just" eaLnBrk="1" hangingPunct="1"/>
            <a:r>
              <a:rPr lang="en-US" altLang="en-US" sz="2400" smtClean="0"/>
              <a:t>Dữ liệu trong bảng được tổ chức thành các hàng (rows) và cột (columns).</a:t>
            </a:r>
          </a:p>
          <a:p>
            <a:pPr algn="just" eaLnBrk="1" hangingPunct="1"/>
            <a:r>
              <a:rPr lang="en-US" altLang="en-US" sz="2400" smtClean="0"/>
              <a:t>Mỗi hàng trong bảng biểu diễn một bản ghi (record) duy nhất. Mỗi cột biểu diễn một thuộc tính (attribute).</a:t>
            </a:r>
          </a:p>
          <a:p>
            <a:pPr algn="just" eaLnBrk="1" hangingPunct="1"/>
            <a:r>
              <a:rPr lang="en-US" altLang="en-US" sz="2400" b="1" smtClean="0"/>
              <a:t>Tên cột trong 1 bảng không được trùng nhau </a:t>
            </a:r>
            <a:r>
              <a:rPr lang="en-US" altLang="en-US" sz="2400" smtClean="0"/>
              <a:t>nhưng cho phép </a:t>
            </a:r>
            <a:r>
              <a:rPr lang="en-US" altLang="en-US" sz="2400" b="1" smtClean="0"/>
              <a:t>tên cột có thể trùng nhau trong những bảng khác nhau </a:t>
            </a:r>
            <a:r>
              <a:rPr lang="en-US" altLang="en-US" sz="2400" smtClean="0"/>
              <a:t>của cùng 1 CSDL.</a:t>
            </a:r>
          </a:p>
          <a:p>
            <a:pPr algn="just" eaLnBrk="1" hangingPunct="1"/>
            <a:r>
              <a:rPr lang="en-US" altLang="en-US" sz="2400" smtClean="0"/>
              <a:t>SQL Server cho phép:</a:t>
            </a:r>
          </a:p>
          <a:p>
            <a:pPr marL="1085850" lvl="1" algn="just" eaLnBrk="1" hangingPunct="1"/>
            <a:r>
              <a:rPr lang="en-US" altLang="en-US" sz="2000" smtClean="0"/>
              <a:t>Tối đa 2 triệu bảng trong 1 CSDL.</a:t>
            </a:r>
          </a:p>
          <a:p>
            <a:pPr marL="1085850" lvl="1" algn="just" eaLnBrk="1" hangingPunct="1"/>
            <a:r>
              <a:rPr lang="en-US" altLang="en-US" sz="2000" smtClean="0"/>
              <a:t>Tối đa 1024 cột trong 1 bảng</a:t>
            </a:r>
          </a:p>
          <a:p>
            <a:pPr marL="1085850" lvl="1" algn="just" eaLnBrk="1" hangingPunct="1"/>
            <a:r>
              <a:rPr lang="en-US" altLang="en-US" sz="2000" smtClean="0"/>
              <a:t>Tối đa 8060 bytes trong 1 hàng</a:t>
            </a:r>
          </a:p>
        </p:txBody>
      </p:sp>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9529" y="539875"/>
          <a:ext cx="8594805" cy="49702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2"/>
          </p:nvPr>
        </p:nvSpPr>
        <p:spPr/>
        <p:txBody>
          <a:bodyPr/>
          <a:lstStyle/>
          <a:p>
            <a:fld id="{62D44249-E22E-4CAF-B31A-47027B1D76FA}" type="slidenum">
              <a:rPr lang="en-US" smtClean="0"/>
              <a:pPr/>
              <a:t>4</a:t>
            </a:fld>
            <a:endParaRPr lang="en-US"/>
          </a:p>
        </p:txBody>
      </p:sp>
      <p:sp>
        <p:nvSpPr>
          <p:cNvPr id="12291" name="Rectangle 2"/>
          <p:cNvSpPr>
            <a:spLocks noGrp="1" noChangeArrowheads="1"/>
          </p:cNvSpPr>
          <p:nvPr>
            <p:ph type="title" idx="4294967295"/>
          </p:nvPr>
        </p:nvSpPr>
        <p:spPr>
          <a:xfrm>
            <a:off x="914400" y="1196975"/>
            <a:ext cx="8229600" cy="741363"/>
          </a:xfrm>
        </p:spPr>
        <p:txBody>
          <a:bodyPr/>
          <a:lstStyle/>
          <a:p>
            <a:pPr algn="ctr" eaLnBrk="1" hangingPunct="1"/>
            <a:r>
              <a:rPr lang="en-US" altLang="en-US" sz="2800" smtClean="0">
                <a:solidFill>
                  <a:srgbClr val="008000"/>
                </a:solidFill>
              </a:rPr>
              <a:t>Overview of Database Objects</a:t>
            </a:r>
          </a:p>
        </p:txBody>
      </p:sp>
      <p:sp>
        <p:nvSpPr>
          <p:cNvPr id="1229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2293" name="Rectangle 6"/>
          <p:cNvSpPr>
            <a:spLocks noChangeArrowheads="1"/>
          </p:cNvSpPr>
          <p:nvPr/>
        </p:nvSpPr>
        <p:spPr bwMode="auto">
          <a:xfrm>
            <a:off x="646113" y="4402138"/>
            <a:ext cx="7788275"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b="0">
                <a:solidFill>
                  <a:srgbClr val="990000"/>
                </a:solidFill>
              </a:rPr>
              <a:t>Về mặt vật lý:</a:t>
            </a:r>
            <a:r>
              <a:rPr lang="en-US" altLang="en-US" sz="2000" b="0"/>
              <a:t> một Database bao gồm hai hay nhiều hơn hai tập tin trên một hay nhiều đĩa. Chỉ thấy được bởi nhà quản trị và nó trong suốt đối với người sử dụng</a:t>
            </a:r>
          </a:p>
          <a:p>
            <a:pPr>
              <a:spcBef>
                <a:spcPct val="0"/>
              </a:spcBef>
              <a:buClrTx/>
              <a:buSzTx/>
              <a:buFontTx/>
              <a:buNone/>
            </a:pPr>
            <a:r>
              <a:rPr lang="en-US" altLang="en-US" sz="2000" b="0">
                <a:solidFill>
                  <a:srgbClr val="990000"/>
                </a:solidFill>
              </a:rPr>
              <a:t>Về mặt Logic:</a:t>
            </a:r>
            <a:r>
              <a:rPr lang="en-US" altLang="en-US" sz="2000" b="0"/>
              <a:t> một database được xây dựng thành các thành phần mà được hiển thị với người dùng như Table, View, Procedure, …</a:t>
            </a:r>
          </a:p>
        </p:txBody>
      </p:sp>
    </p:spTree>
  </p:cSld>
  <p:clrMapOvr>
    <a:masterClrMapping/>
  </p:clrMapOvr>
  <p:transition>
    <p:randomBa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40</a:t>
            </a:fld>
            <a:endParaRPr lang="en-US"/>
          </a:p>
        </p:txBody>
      </p:sp>
      <p:sp>
        <p:nvSpPr>
          <p:cNvPr id="47106" name="Rectangle 3"/>
          <p:cNvSpPr>
            <a:spLocks noGrp="1" noChangeArrowheads="1"/>
          </p:cNvSpPr>
          <p:nvPr>
            <p:ph idx="4294967295"/>
          </p:nvPr>
        </p:nvSpPr>
        <p:spPr>
          <a:xfrm>
            <a:off x="1143000" y="1522413"/>
            <a:ext cx="8001000" cy="533400"/>
          </a:xfrm>
        </p:spPr>
        <p:txBody>
          <a:bodyPr lIns="182880" tIns="91440">
            <a:noAutofit/>
          </a:bodyPr>
          <a:lstStyle/>
          <a:p>
            <a:pPr marL="265113" indent="-265113" eaLnBrk="1" hangingPunct="1">
              <a:buFont typeface="Wingdings" panose="05000000000000000000" pitchFamily="2" charset="2"/>
              <a:buNone/>
            </a:pPr>
            <a:r>
              <a:rPr lang="en-US" altLang="en-US" sz="2000" b="1" smtClean="0">
                <a:solidFill>
                  <a:srgbClr val="0000FF"/>
                </a:solidFill>
              </a:rPr>
              <a:t>CREATE TABLE</a:t>
            </a:r>
          </a:p>
          <a:p>
            <a:pPr marL="265113" indent="-265113" eaLnBrk="1" hangingPunct="1">
              <a:buFont typeface="Wingdings" panose="05000000000000000000" pitchFamily="2" charset="2"/>
              <a:buNone/>
            </a:pPr>
            <a:r>
              <a:rPr lang="en-US" altLang="en-US" sz="2000" b="1" smtClean="0"/>
              <a:t>	[ </a:t>
            </a:r>
            <a:r>
              <a:rPr lang="en-US" altLang="en-US" sz="2000" b="1" i="1" smtClean="0"/>
              <a:t>database_name</a:t>
            </a:r>
            <a:r>
              <a:rPr lang="en-US" altLang="en-US" sz="2000" b="1" smtClean="0"/>
              <a:t>.[ </a:t>
            </a:r>
            <a:r>
              <a:rPr lang="en-US" altLang="en-US" sz="2000" b="1" i="1" smtClean="0"/>
              <a:t>owner </a:t>
            </a:r>
            <a:r>
              <a:rPr lang="en-US" altLang="en-US" sz="2000" b="1" smtClean="0"/>
              <a:t>] .|</a:t>
            </a:r>
            <a:r>
              <a:rPr lang="en-US" altLang="en-US" sz="2000" b="1" i="1" smtClean="0"/>
              <a:t>owner</a:t>
            </a:r>
            <a:r>
              <a:rPr lang="en-US" altLang="en-US" sz="2000" b="1" smtClean="0"/>
              <a:t>.] t</a:t>
            </a:r>
            <a:r>
              <a:rPr lang="en-US" altLang="en-US" sz="2000" b="1" i="1" smtClean="0"/>
              <a:t>able_name</a:t>
            </a:r>
          </a:p>
          <a:p>
            <a:pPr marL="265113" indent="-265113" eaLnBrk="1" hangingPunct="1">
              <a:buFont typeface="Wingdings" panose="05000000000000000000" pitchFamily="2" charset="2"/>
              <a:buNone/>
            </a:pPr>
            <a:r>
              <a:rPr lang="en-US" altLang="en-US" sz="2000" b="1" smtClean="0"/>
              <a:t>	({ &lt; column_definition &gt;</a:t>
            </a:r>
          </a:p>
          <a:p>
            <a:pPr marL="265113" indent="-265113" eaLnBrk="1" hangingPunct="1">
              <a:buFont typeface="Wingdings" panose="05000000000000000000" pitchFamily="2" charset="2"/>
              <a:buNone/>
            </a:pPr>
            <a:r>
              <a:rPr lang="en-US" altLang="en-US" sz="2000" b="1" smtClean="0"/>
              <a:t>		|</a:t>
            </a:r>
            <a:r>
              <a:rPr lang="en-US" altLang="en-US" sz="2000" b="1" i="1" smtClean="0"/>
              <a:t>column_name </a:t>
            </a:r>
            <a:r>
              <a:rPr lang="en-US" altLang="en-US" sz="2000" b="1" smtClean="0">
                <a:solidFill>
                  <a:srgbClr val="0000FF"/>
                </a:solidFill>
              </a:rPr>
              <a:t>AS</a:t>
            </a:r>
            <a:r>
              <a:rPr lang="en-US" altLang="en-US" sz="2000" b="1" smtClean="0"/>
              <a:t> c</a:t>
            </a:r>
            <a:r>
              <a:rPr lang="en-US" altLang="en-US" sz="2000" b="1" i="1" smtClean="0"/>
              <a:t>omputed_column_expression</a:t>
            </a:r>
          </a:p>
          <a:p>
            <a:pPr marL="265113" indent="-265113" eaLnBrk="1" hangingPunct="1">
              <a:buFont typeface="Wingdings" panose="05000000000000000000" pitchFamily="2" charset="2"/>
              <a:buNone/>
            </a:pPr>
            <a:r>
              <a:rPr lang="en-US" altLang="en-US" sz="2000" b="1" smtClean="0"/>
              <a:t>		| &lt; table_constraint &gt; ::= [ CONSTRAINT</a:t>
            </a:r>
          </a:p>
          <a:p>
            <a:pPr marL="265113" indent="-265113" eaLnBrk="1" hangingPunct="1">
              <a:buFont typeface="Wingdings" panose="05000000000000000000" pitchFamily="2" charset="2"/>
              <a:buNone/>
            </a:pPr>
            <a:r>
              <a:rPr lang="en-US" altLang="en-US" sz="2000" b="1" i="1" smtClean="0"/>
              <a:t>		constraint_name </a:t>
            </a:r>
            <a:r>
              <a:rPr lang="en-US" altLang="en-US" sz="2000" b="1" smtClean="0"/>
              <a:t>] }</a:t>
            </a:r>
          </a:p>
          <a:p>
            <a:pPr marL="265113" indent="-265113" eaLnBrk="1" hangingPunct="1">
              <a:buFont typeface="Wingdings" panose="05000000000000000000" pitchFamily="2" charset="2"/>
              <a:buNone/>
            </a:pPr>
            <a:r>
              <a:rPr lang="en-US" altLang="en-US" sz="2000" b="1" smtClean="0"/>
              <a:t>		[ { </a:t>
            </a:r>
            <a:r>
              <a:rPr lang="en-US" altLang="en-US" sz="2000" b="1" smtClean="0">
                <a:solidFill>
                  <a:srgbClr val="0000FF"/>
                </a:solidFill>
              </a:rPr>
              <a:t>PRIMARY KEY | UNIQUE</a:t>
            </a:r>
            <a:r>
              <a:rPr lang="en-US" altLang="en-US" sz="2000" b="1" smtClean="0"/>
              <a:t> } [ ,...</a:t>
            </a:r>
            <a:r>
              <a:rPr lang="en-US" altLang="en-US" sz="2000" b="1" i="1" smtClean="0"/>
              <a:t>n </a:t>
            </a:r>
            <a:r>
              <a:rPr lang="en-US" altLang="en-US" sz="2000" b="1" smtClean="0"/>
              <a:t>]</a:t>
            </a:r>
          </a:p>
          <a:p>
            <a:pPr marL="265113" indent="-265113" eaLnBrk="1" hangingPunct="1">
              <a:buFont typeface="Wingdings" panose="05000000000000000000" pitchFamily="2" charset="2"/>
              <a:buNone/>
            </a:pPr>
            <a:r>
              <a:rPr lang="en-US" altLang="en-US" sz="2000" b="1" smtClean="0"/>
              <a:t>	)</a:t>
            </a:r>
          </a:p>
          <a:p>
            <a:pPr marL="265113" indent="-265113" eaLnBrk="1" hangingPunct="1">
              <a:buFont typeface="Wingdings" panose="05000000000000000000" pitchFamily="2" charset="2"/>
              <a:buNone/>
            </a:pPr>
            <a:r>
              <a:rPr lang="en-US" altLang="en-US" sz="2000" b="1" smtClean="0"/>
              <a:t>[ </a:t>
            </a:r>
            <a:r>
              <a:rPr lang="en-US" altLang="en-US" sz="2000" b="1" smtClean="0">
                <a:solidFill>
                  <a:srgbClr val="0000FF"/>
                </a:solidFill>
              </a:rPr>
              <a:t>ON</a:t>
            </a:r>
            <a:r>
              <a:rPr lang="en-US" altLang="en-US" sz="2000" b="1" smtClean="0"/>
              <a:t> { </a:t>
            </a:r>
            <a:r>
              <a:rPr lang="en-US" altLang="en-US" sz="2000" b="1" i="1" smtClean="0"/>
              <a:t>filegroup </a:t>
            </a:r>
            <a:r>
              <a:rPr lang="en-US" altLang="en-US" sz="2000" b="1" smtClean="0"/>
              <a:t>| </a:t>
            </a:r>
            <a:r>
              <a:rPr lang="en-US" altLang="en-US" sz="2000" b="1" smtClean="0">
                <a:solidFill>
                  <a:srgbClr val="0000FF"/>
                </a:solidFill>
              </a:rPr>
              <a:t>DEFAULT</a:t>
            </a:r>
            <a:r>
              <a:rPr lang="en-US" altLang="en-US" sz="2000" b="1" smtClean="0"/>
              <a:t> } ]</a:t>
            </a:r>
          </a:p>
          <a:p>
            <a:pPr marL="265113" indent="-265113" eaLnBrk="1" hangingPunct="1">
              <a:buFont typeface="Wingdings" panose="05000000000000000000" pitchFamily="2" charset="2"/>
              <a:buNone/>
            </a:pPr>
            <a:r>
              <a:rPr lang="en-US" altLang="en-US" sz="2000" b="1" smtClean="0"/>
              <a:t>[ </a:t>
            </a:r>
            <a:r>
              <a:rPr lang="en-US" altLang="en-US" sz="2000" b="1" smtClean="0">
                <a:solidFill>
                  <a:srgbClr val="0000FF"/>
                </a:solidFill>
              </a:rPr>
              <a:t>TEXTIMAGE_ON</a:t>
            </a:r>
            <a:r>
              <a:rPr lang="en-US" altLang="en-US" sz="2000" b="1" smtClean="0"/>
              <a:t> { </a:t>
            </a:r>
            <a:r>
              <a:rPr lang="en-US" altLang="en-US" sz="2000" b="1" i="1" smtClean="0"/>
              <a:t>filegroup </a:t>
            </a:r>
            <a:r>
              <a:rPr lang="en-US" altLang="en-US" sz="2000" b="1" smtClean="0"/>
              <a:t>| </a:t>
            </a:r>
            <a:r>
              <a:rPr lang="en-US" altLang="en-US" sz="2000" b="1" smtClean="0">
                <a:solidFill>
                  <a:srgbClr val="0000FF"/>
                </a:solidFill>
              </a:rPr>
              <a:t>DEFAULT</a:t>
            </a:r>
            <a:r>
              <a:rPr lang="en-US" altLang="en-US" sz="2000" b="1" smtClean="0"/>
              <a:t> } ]</a:t>
            </a:r>
          </a:p>
        </p:txBody>
      </p:sp>
      <p:sp>
        <p:nvSpPr>
          <p:cNvPr id="47107" name="Rectangle 2"/>
          <p:cNvSpPr>
            <a:spLocks noChangeArrowheads="1"/>
          </p:cNvSpPr>
          <p:nvPr/>
        </p:nvSpPr>
        <p:spPr bwMode="auto">
          <a:xfrm>
            <a:off x="487363" y="623888"/>
            <a:ext cx="7793037"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Tree>
  </p:cSld>
  <p:clrMapOvr>
    <a:masterClrMapping/>
  </p:clrMapOvr>
  <p:transition>
    <p:randomBa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Rectangle 2"/>
          <p:cNvSpPr>
            <a:spLocks noChangeArrowheads="1"/>
          </p:cNvSpPr>
          <p:nvPr/>
        </p:nvSpPr>
        <p:spPr bwMode="auto">
          <a:xfrm>
            <a:off x="1241425" y="4146550"/>
            <a:ext cx="7107238"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Sanpham </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Masp CHAR(5), </a:t>
            </a:r>
          </a:p>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  Tensp VARCHAR(15), Dvt VARCHAR(10), Dongia SMALLMONEY, SlTon INT )</a:t>
            </a:r>
            <a:r>
              <a:rPr lang="en-US" altLang="en-US" b="0">
                <a:latin typeface="Times New Roman" panose="02020603050405020304" pitchFamily="18" charset="0"/>
              </a:rPr>
              <a:t> </a:t>
            </a:r>
          </a:p>
        </p:txBody>
      </p:sp>
      <p:sp>
        <p:nvSpPr>
          <p:cNvPr id="644099" name="Text Box 3"/>
          <p:cNvSpPr txBox="1">
            <a:spLocks noChangeArrowheads="1"/>
          </p:cNvSpPr>
          <p:nvPr/>
        </p:nvSpPr>
        <p:spPr bwMode="auto">
          <a:xfrm>
            <a:off x="674688" y="1395413"/>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44100" name="Text Box 4"/>
          <p:cNvSpPr txBox="1">
            <a:spLocks noChangeArrowheads="1"/>
          </p:cNvSpPr>
          <p:nvPr/>
        </p:nvSpPr>
        <p:spPr bwMode="auto">
          <a:xfrm>
            <a:off x="1303338" y="2133600"/>
            <a:ext cx="7070725" cy="8953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a:t>
            </a:r>
          </a:p>
        </p:txBody>
      </p:sp>
      <p:sp>
        <p:nvSpPr>
          <p:cNvPr id="644101" name="Text Box 5"/>
          <p:cNvSpPr txBox="1">
            <a:spLocks noChangeArrowheads="1"/>
          </p:cNvSpPr>
          <p:nvPr/>
        </p:nvSpPr>
        <p:spPr bwMode="auto">
          <a:xfrm>
            <a:off x="936625" y="3398838"/>
            <a:ext cx="105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48134" name="Rectangle 2"/>
          <p:cNvSpPr>
            <a:spLocks noChangeArrowheads="1"/>
          </p:cNvSpPr>
          <p:nvPr/>
        </p:nvSpPr>
        <p:spPr bwMode="auto">
          <a:xfrm>
            <a:off x="425450" y="530225"/>
            <a:ext cx="7793038" cy="704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4099"/>
                                        </p:tgtEl>
                                        <p:attrNameLst>
                                          <p:attrName>style.visibility</p:attrName>
                                        </p:attrNameLst>
                                      </p:cBhvr>
                                      <p:to>
                                        <p:strVal val="visible"/>
                                      </p:to>
                                    </p:set>
                                    <p:anim calcmode="lin" valueType="num">
                                      <p:cBhvr additive="base">
                                        <p:cTn id="7" dur="500" fill="hold"/>
                                        <p:tgtEl>
                                          <p:spTgt spid="644099"/>
                                        </p:tgtEl>
                                        <p:attrNameLst>
                                          <p:attrName>ppt_x</p:attrName>
                                        </p:attrNameLst>
                                      </p:cBhvr>
                                      <p:tavLst>
                                        <p:tav tm="0">
                                          <p:val>
                                            <p:strVal val="0-#ppt_w/2"/>
                                          </p:val>
                                        </p:tav>
                                        <p:tav tm="100000">
                                          <p:val>
                                            <p:strVal val="#ppt_x"/>
                                          </p:val>
                                        </p:tav>
                                      </p:tavLst>
                                    </p:anim>
                                    <p:anim calcmode="lin" valueType="num">
                                      <p:cBhvr additive="base">
                                        <p:cTn id="8" dur="500" fill="hold"/>
                                        <p:tgtEl>
                                          <p:spTgt spid="64409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4100"/>
                                        </p:tgtEl>
                                        <p:attrNameLst>
                                          <p:attrName>style.visibility</p:attrName>
                                        </p:attrNameLst>
                                      </p:cBhvr>
                                      <p:to>
                                        <p:strVal val="visible"/>
                                      </p:to>
                                    </p:set>
                                    <p:animEffect transition="in" filter="dissolve">
                                      <p:cBhvr>
                                        <p:cTn id="13" dur="500"/>
                                        <p:tgtEl>
                                          <p:spTgt spid="6441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4101"/>
                                        </p:tgtEl>
                                        <p:attrNameLst>
                                          <p:attrName>style.visibility</p:attrName>
                                        </p:attrNameLst>
                                      </p:cBhvr>
                                      <p:to>
                                        <p:strVal val="visible"/>
                                      </p:to>
                                    </p:set>
                                    <p:anim calcmode="lin" valueType="num">
                                      <p:cBhvr additive="base">
                                        <p:cTn id="18" dur="500" fill="hold"/>
                                        <p:tgtEl>
                                          <p:spTgt spid="644101"/>
                                        </p:tgtEl>
                                        <p:attrNameLst>
                                          <p:attrName>ppt_x</p:attrName>
                                        </p:attrNameLst>
                                      </p:cBhvr>
                                      <p:tavLst>
                                        <p:tav tm="0">
                                          <p:val>
                                            <p:strVal val="0-#ppt_w/2"/>
                                          </p:val>
                                        </p:tav>
                                        <p:tav tm="100000">
                                          <p:val>
                                            <p:strVal val="#ppt_x"/>
                                          </p:val>
                                        </p:tav>
                                      </p:tavLst>
                                    </p:anim>
                                    <p:anim calcmode="lin" valueType="num">
                                      <p:cBhvr additive="base">
                                        <p:cTn id="19" dur="500" fill="hold"/>
                                        <p:tgtEl>
                                          <p:spTgt spid="644101"/>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4098"/>
                                        </p:tgtEl>
                                        <p:attrNameLst>
                                          <p:attrName>style.visibility</p:attrName>
                                        </p:attrNameLst>
                                      </p:cBhvr>
                                      <p:to>
                                        <p:strVal val="visible"/>
                                      </p:to>
                                    </p:set>
                                    <p:animEffect transition="in" filter="dissolve">
                                      <p:cBhvr>
                                        <p:cTn id="24" dur="500"/>
                                        <p:tgtEl>
                                          <p:spTgt spid="64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4098" grpId="0" animBg="1" autoUpdateAnimBg="0"/>
      <p:bldP spid="644099" grpId="0" autoUpdateAnimBg="0"/>
      <p:bldP spid="644100" grpId="0" animBg="1"/>
      <p:bldP spid="64410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425450" y="498475"/>
            <a:ext cx="7793038" cy="76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49155" name="Rectangle 3"/>
          <p:cNvSpPr>
            <a:spLocks noChangeArrowheads="1"/>
          </p:cNvSpPr>
          <p:nvPr/>
        </p:nvSpPr>
        <p:spPr bwMode="auto">
          <a:xfrm>
            <a:off x="542925" y="14001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solidFill>
                  <a:srgbClr val="990000"/>
                </a:solidFill>
              </a:rPr>
              <a:t>IDENTITY [ ( </a:t>
            </a:r>
            <a:r>
              <a:rPr lang="en-US" altLang="en-US" i="1">
                <a:solidFill>
                  <a:srgbClr val="990000"/>
                </a:solidFill>
              </a:rPr>
              <a:t>seed </a:t>
            </a:r>
            <a:r>
              <a:rPr lang="en-US" altLang="en-US" b="0">
                <a:solidFill>
                  <a:srgbClr val="990000"/>
                </a:solidFill>
              </a:rPr>
              <a:t>, </a:t>
            </a:r>
            <a:r>
              <a:rPr lang="en-US" altLang="en-US" i="1">
                <a:solidFill>
                  <a:srgbClr val="990000"/>
                </a:solidFill>
              </a:rPr>
              <a:t>increment </a:t>
            </a:r>
            <a:r>
              <a:rPr lang="en-US" altLang="en-US">
                <a:solidFill>
                  <a:srgbClr val="990000"/>
                </a:solidFill>
              </a:rPr>
              <a:t>)]</a:t>
            </a:r>
          </a:p>
          <a:p>
            <a:pPr algn="just" eaLnBrk="1" hangingPunct="1"/>
            <a:r>
              <a:rPr lang="en-US" altLang="en-US" b="0"/>
              <a:t>Tạo giá trị gia tăng duy nhất cho 1 cột, và cột này thường được dùng khoá chính cho bảng.</a:t>
            </a:r>
          </a:p>
          <a:p>
            <a:pPr algn="just" eaLnBrk="1" hangingPunct="1"/>
            <a:r>
              <a:rPr lang="en-US" altLang="en-US" b="0"/>
              <a:t>Giá trị được gán thường là các kiểu dữ liệu sau: </a:t>
            </a:r>
            <a:r>
              <a:rPr lang="en-US" altLang="en-US"/>
              <a:t>tinyint</a:t>
            </a:r>
            <a:r>
              <a:rPr lang="en-US" altLang="en-US" b="0"/>
              <a:t>, </a:t>
            </a:r>
            <a:r>
              <a:rPr lang="en-US" altLang="en-US"/>
              <a:t>smallint</a:t>
            </a:r>
            <a:r>
              <a:rPr lang="en-US" altLang="en-US" b="0"/>
              <a:t>, </a:t>
            </a:r>
            <a:r>
              <a:rPr lang="en-US" altLang="en-US"/>
              <a:t>int</a:t>
            </a:r>
            <a:r>
              <a:rPr lang="en-US" altLang="en-US" b="0"/>
              <a:t>, </a:t>
            </a:r>
            <a:r>
              <a:rPr lang="en-US" altLang="en-US"/>
              <a:t>bigint</a:t>
            </a:r>
            <a:r>
              <a:rPr lang="en-US" altLang="en-US" b="0"/>
              <a:t>, </a:t>
            </a:r>
            <a:r>
              <a:rPr lang="en-US" altLang="en-US"/>
              <a:t>decimal(p,0)</a:t>
            </a:r>
            <a:r>
              <a:rPr lang="en-US" altLang="en-US" b="0"/>
              <a:t>, hay </a:t>
            </a:r>
            <a:r>
              <a:rPr lang="en-US" altLang="en-US"/>
              <a:t>numeric(p,0).</a:t>
            </a:r>
          </a:p>
          <a:p>
            <a:pPr algn="just" eaLnBrk="1" hangingPunct="1"/>
            <a:r>
              <a:rPr lang="en-US" altLang="en-US" b="0"/>
              <a:t>Trong mỗi bảng chỉ cho phép 1 cột là identity mà thôi.</a:t>
            </a:r>
          </a:p>
          <a:p>
            <a:pPr algn="just" eaLnBrk="1" hangingPunct="1"/>
            <a:r>
              <a:rPr lang="en-US" altLang="en-US" b="0" i="1"/>
              <a:t>Seed: là giá trị đầu tiên được tạo</a:t>
            </a:r>
            <a:r>
              <a:rPr lang="en-US" altLang="en-US" b="0"/>
              <a:t>.</a:t>
            </a:r>
          </a:p>
          <a:p>
            <a:pPr algn="just" eaLnBrk="1" hangingPunct="1"/>
            <a:r>
              <a:rPr lang="en-US" altLang="en-US" b="0" i="1"/>
              <a:t>Increment:là bước tăng để tạo ra giá trị kế tiếp.</a:t>
            </a:r>
          </a:p>
          <a:p>
            <a:pPr algn="just" eaLnBrk="1" hangingPunct="1"/>
            <a:r>
              <a:rPr lang="en-US" altLang="en-US" b="0"/>
              <a:t>Giá trị mặc định thường là (1,1).</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42</a:t>
            </a:fld>
            <a:endParaRPr lang="en-US"/>
          </a:p>
        </p:txBody>
      </p:sp>
    </p:spTree>
  </p:cSld>
  <p:clrMapOvr>
    <a:masterClrMapping/>
  </p:clrMapOvr>
  <p:transition>
    <p:randomBa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ext Box 2"/>
          <p:cNvSpPr txBox="1">
            <a:spLocks noChangeArrowheads="1"/>
          </p:cNvSpPr>
          <p:nvPr/>
        </p:nvSpPr>
        <p:spPr bwMode="auto">
          <a:xfrm>
            <a:off x="1008063" y="4137025"/>
            <a:ext cx="1039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Ví dụ</a:t>
            </a:r>
            <a:endParaRPr lang="en-US" altLang="en-US" sz="4000" b="0">
              <a:solidFill>
                <a:schemeClr val="tx2"/>
              </a:solidFill>
              <a:latin typeface="Georgia" panose="02040502050405020303" pitchFamily="18" charset="0"/>
            </a:endParaRPr>
          </a:p>
        </p:txBody>
      </p:sp>
      <p:sp>
        <p:nvSpPr>
          <p:cNvPr id="646147" name="Rectangle 3"/>
          <p:cNvSpPr>
            <a:spLocks noChangeArrowheads="1"/>
          </p:cNvSpPr>
          <p:nvPr/>
        </p:nvSpPr>
        <p:spPr bwMode="auto">
          <a:xfrm>
            <a:off x="1143000" y="4800600"/>
            <a:ext cx="7216775" cy="14843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NhaCungCap</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(MaNCC int Identity NOT NULL Primary key, TenNCC VarChar(25))</a:t>
            </a:r>
            <a:r>
              <a:rPr lang="en-US" altLang="en-US" b="0">
                <a:latin typeface="Times New Roman" panose="02020603050405020304" pitchFamily="18" charset="0"/>
              </a:rPr>
              <a:t> </a:t>
            </a:r>
          </a:p>
        </p:txBody>
      </p:sp>
      <p:sp>
        <p:nvSpPr>
          <p:cNvPr id="646148" name="Text Box 4"/>
          <p:cNvSpPr txBox="1">
            <a:spLocks noChangeArrowheads="1"/>
          </p:cNvSpPr>
          <p:nvPr/>
        </p:nvSpPr>
        <p:spPr bwMode="auto">
          <a:xfrm>
            <a:off x="917575" y="1649413"/>
            <a:ext cx="6327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cs typeface="Courier New" panose="02070309020205020404" pitchFamily="49" charset="0"/>
              </a:rPr>
              <a:t>Cú pháp</a:t>
            </a:r>
            <a:r>
              <a:rPr lang="en-US" altLang="en-US" b="0">
                <a:solidFill>
                  <a:schemeClr val="tx2"/>
                </a:solidFill>
                <a:cs typeface="Courier New" panose="02070309020205020404" pitchFamily="49" charset="0"/>
              </a:rPr>
              <a:t> : Tạo cột có giá trị phát sinh tự động</a:t>
            </a:r>
          </a:p>
        </p:txBody>
      </p:sp>
      <p:sp>
        <p:nvSpPr>
          <p:cNvPr id="646149" name="Text Box 5"/>
          <p:cNvSpPr txBox="1">
            <a:spLocks noChangeArrowheads="1"/>
          </p:cNvSpPr>
          <p:nvPr/>
        </p:nvSpPr>
        <p:spPr bwMode="auto">
          <a:xfrm>
            <a:off x="1219200" y="2327002"/>
            <a:ext cx="7070725" cy="1348061"/>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&lt;Data_Type&gt; </a:t>
            </a:r>
          </a:p>
          <a:p>
            <a:pPr eaLnBrk="1" hangingPunct="1">
              <a:buClr>
                <a:schemeClr val="folHlink"/>
              </a:buClr>
              <a:buSzPct val="60000"/>
              <a:buFont typeface="Wingdings" panose="05000000000000000000" pitchFamily="2" charset="2"/>
              <a:buNone/>
            </a:pPr>
            <a:r>
              <a:rPr lang="en-US" altLang="en-US" b="0" smtClean="0">
                <a:solidFill>
                  <a:srgbClr val="C60000"/>
                </a:solidFill>
                <a:latin typeface="Times New Roman" panose="02020603050405020304" pitchFamily="18" charset="0"/>
                <a:cs typeface="Courier New" panose="02070309020205020404" pitchFamily="49" charset="0"/>
              </a:rPr>
              <a:t>IDENTITY(seed</a:t>
            </a:r>
            <a:r>
              <a:rPr lang="en-US" altLang="en-US" b="0">
                <a:solidFill>
                  <a:srgbClr val="C60000"/>
                </a:solidFill>
                <a:latin typeface="Times New Roman" panose="02020603050405020304" pitchFamily="18" charset="0"/>
                <a:cs typeface="Courier New" panose="02070309020205020404" pitchFamily="49" charset="0"/>
              </a:rPr>
              <a:t>[, Increment]) NOT NULL….)</a:t>
            </a:r>
          </a:p>
        </p:txBody>
      </p:sp>
      <p:sp>
        <p:nvSpPr>
          <p:cNvPr id="50182" name="Rectangle 2"/>
          <p:cNvSpPr>
            <a:spLocks noChangeArrowheads="1"/>
          </p:cNvSpPr>
          <p:nvPr/>
        </p:nvSpPr>
        <p:spPr bwMode="auto">
          <a:xfrm>
            <a:off x="536575" y="530225"/>
            <a:ext cx="7793038" cy="68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43</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6148"/>
                                        </p:tgtEl>
                                        <p:attrNameLst>
                                          <p:attrName>style.visibility</p:attrName>
                                        </p:attrNameLst>
                                      </p:cBhvr>
                                      <p:to>
                                        <p:strVal val="visible"/>
                                      </p:to>
                                    </p:set>
                                    <p:anim calcmode="lin" valueType="num">
                                      <p:cBhvr additive="base">
                                        <p:cTn id="7" dur="500" fill="hold"/>
                                        <p:tgtEl>
                                          <p:spTgt spid="646148"/>
                                        </p:tgtEl>
                                        <p:attrNameLst>
                                          <p:attrName>ppt_x</p:attrName>
                                        </p:attrNameLst>
                                      </p:cBhvr>
                                      <p:tavLst>
                                        <p:tav tm="0">
                                          <p:val>
                                            <p:strVal val="0-#ppt_w/2"/>
                                          </p:val>
                                        </p:tav>
                                        <p:tav tm="100000">
                                          <p:val>
                                            <p:strVal val="#ppt_x"/>
                                          </p:val>
                                        </p:tav>
                                      </p:tavLst>
                                    </p:anim>
                                    <p:anim calcmode="lin" valueType="num">
                                      <p:cBhvr additive="base">
                                        <p:cTn id="8" dur="500" fill="hold"/>
                                        <p:tgtEl>
                                          <p:spTgt spid="6461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6149"/>
                                        </p:tgtEl>
                                        <p:attrNameLst>
                                          <p:attrName>style.visibility</p:attrName>
                                        </p:attrNameLst>
                                      </p:cBhvr>
                                      <p:to>
                                        <p:strVal val="visible"/>
                                      </p:to>
                                    </p:set>
                                    <p:animEffect transition="in" filter="dissolve">
                                      <p:cBhvr>
                                        <p:cTn id="13" dur="500"/>
                                        <p:tgtEl>
                                          <p:spTgt spid="6461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6146"/>
                                        </p:tgtEl>
                                        <p:attrNameLst>
                                          <p:attrName>style.visibility</p:attrName>
                                        </p:attrNameLst>
                                      </p:cBhvr>
                                      <p:to>
                                        <p:strVal val="visible"/>
                                      </p:to>
                                    </p:set>
                                    <p:anim calcmode="lin" valueType="num">
                                      <p:cBhvr additive="base">
                                        <p:cTn id="18" dur="500" fill="hold"/>
                                        <p:tgtEl>
                                          <p:spTgt spid="646146"/>
                                        </p:tgtEl>
                                        <p:attrNameLst>
                                          <p:attrName>ppt_x</p:attrName>
                                        </p:attrNameLst>
                                      </p:cBhvr>
                                      <p:tavLst>
                                        <p:tav tm="0">
                                          <p:val>
                                            <p:strVal val="0-#ppt_w/2"/>
                                          </p:val>
                                        </p:tav>
                                        <p:tav tm="100000">
                                          <p:val>
                                            <p:strVal val="#ppt_x"/>
                                          </p:val>
                                        </p:tav>
                                      </p:tavLst>
                                    </p:anim>
                                    <p:anim calcmode="lin" valueType="num">
                                      <p:cBhvr additive="base">
                                        <p:cTn id="19" dur="500" fill="hold"/>
                                        <p:tgtEl>
                                          <p:spTgt spid="646146"/>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6147"/>
                                        </p:tgtEl>
                                        <p:attrNameLst>
                                          <p:attrName>style.visibility</p:attrName>
                                        </p:attrNameLst>
                                      </p:cBhvr>
                                      <p:to>
                                        <p:strVal val="visible"/>
                                      </p:to>
                                    </p:set>
                                    <p:animEffect transition="in" filter="dissolve">
                                      <p:cBhvr>
                                        <p:cTn id="24" dur="500"/>
                                        <p:tgtEl>
                                          <p:spTgt spid="64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146" grpId="0" autoUpdateAnimBg="0"/>
      <p:bldP spid="646147" grpId="0" animBg="1" autoUpdateAnimBg="0"/>
      <p:bldP spid="646148" grpId="0" autoUpdateAnimBg="0"/>
      <p:bldP spid="646149"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441325" y="544513"/>
            <a:ext cx="7793038" cy="65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1203" name="Rectangle 3"/>
          <p:cNvSpPr>
            <a:spLocks noChangeArrowheads="1"/>
          </p:cNvSpPr>
          <p:nvPr/>
        </p:nvSpPr>
        <p:spPr bwMode="auto">
          <a:xfrm>
            <a:off x="496888" y="1274763"/>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sz="2200">
                <a:solidFill>
                  <a:srgbClr val="990000"/>
                </a:solidFill>
              </a:rPr>
              <a:t>Cột tính toán - Computed column</a:t>
            </a:r>
          </a:p>
          <a:p>
            <a:pPr algn="just" eaLnBrk="1" hangingPunct="1"/>
            <a:r>
              <a:rPr lang="en-US" altLang="en-US" sz="2200" i="1"/>
              <a:t>Cú pháp:</a:t>
            </a:r>
          </a:p>
          <a:p>
            <a:pPr eaLnBrk="1" hangingPunct="1">
              <a:buFont typeface="Wingdings" panose="05000000000000000000" pitchFamily="2" charset="2"/>
              <a:buNone/>
            </a:pPr>
            <a:r>
              <a:rPr lang="en-US" altLang="en-US" sz="2200" i="1"/>
              <a:t>	</a:t>
            </a:r>
            <a:r>
              <a:rPr lang="en-US" altLang="en-US" sz="2200" i="1">
                <a:solidFill>
                  <a:srgbClr val="800000"/>
                </a:solidFill>
              </a:rPr>
              <a:t>column_name </a:t>
            </a:r>
            <a:r>
              <a:rPr lang="en-US" altLang="en-US" sz="2200">
                <a:solidFill>
                  <a:srgbClr val="800000"/>
                </a:solidFill>
              </a:rPr>
              <a:t>AS  c</a:t>
            </a:r>
            <a:r>
              <a:rPr lang="en-US" altLang="en-US" sz="2200" i="1">
                <a:solidFill>
                  <a:srgbClr val="800000"/>
                </a:solidFill>
              </a:rPr>
              <a:t>omputed_column_expression</a:t>
            </a:r>
          </a:p>
          <a:p>
            <a:pPr algn="just" eaLnBrk="1" hangingPunct="1"/>
            <a:r>
              <a:rPr lang="en-US" altLang="en-US" sz="2200" b="0"/>
              <a:t>Là một cột ảo không được lưu trữ vật lý trong bảng. Nó được tính toán dựa vào các cột khác trong cùng bảng thông qua 1 biểu thức. </a:t>
            </a:r>
            <a:r>
              <a:rPr lang="en-US" altLang="en-US" sz="2000" b="0"/>
              <a:t>Ví dụ : cost AS price * qty.</a:t>
            </a:r>
          </a:p>
          <a:p>
            <a:pPr algn="just" eaLnBrk="1" hangingPunct="1"/>
            <a:r>
              <a:rPr lang="en-US" altLang="en-US" sz="2200" b="0"/>
              <a:t>Được dùng trong mệnh đề SELECT, WHERE, hay ORDER BY. Không thể dùng trong lệnh INSERT hay UPDATE</a:t>
            </a:r>
          </a:p>
          <a:p>
            <a:pPr algn="just" eaLnBrk="1" hangingPunct="1"/>
            <a:r>
              <a:rPr lang="en-US" altLang="en-US" sz="2200" b="0"/>
              <a:t>Được dùng như giá trị khóa trong chỉ mục hay 1 phần của các ràng buộc PRIMARY KEY hay UNIQUE nếu giá trị của nó được định nghĩa bởi 1 biểu thức xác định và kiểu dữ liệu của giá trị trả về hợp lệ.</a:t>
            </a:r>
          </a:p>
          <a:p>
            <a:pPr algn="just" eaLnBrk="1" hangingPunct="1"/>
            <a:r>
              <a:rPr lang="en-US" altLang="en-US" sz="2000" b="0"/>
              <a:t>Ví dụ: Cột tính toán a+b có thể được dùng làm chỉ mục nhưng a+DATEPART(dd, GETDATE()) không thể dùng làm chỉ mục</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44</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488950" y="577850"/>
            <a:ext cx="7793038"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52227" name="Rectangle 3"/>
          <p:cNvSpPr>
            <a:spLocks noChangeArrowheads="1"/>
          </p:cNvSpPr>
          <p:nvPr/>
        </p:nvSpPr>
        <p:spPr bwMode="auto">
          <a:xfrm>
            <a:off x="609600" y="1628775"/>
            <a:ext cx="8153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Font typeface="Wingdings" panose="05000000000000000000" pitchFamily="2" charset="2"/>
              <a:buNone/>
            </a:pPr>
            <a:r>
              <a:rPr lang="en-US" altLang="en-US"/>
              <a:t>Cột tính toán - Computed column</a:t>
            </a:r>
          </a:p>
          <a:p>
            <a:pPr eaLnBrk="1" hangingPunct="1"/>
            <a:r>
              <a:rPr lang="en-US" altLang="en-US"/>
              <a:t>Ví dụ 1</a:t>
            </a:r>
          </a:p>
          <a:p>
            <a:pPr lvl="1" eaLnBrk="1" hangingPunct="1">
              <a:buFont typeface="Wingdings" panose="05000000000000000000" pitchFamily="2" charset="2"/>
              <a:buNone/>
            </a:pPr>
            <a:r>
              <a:rPr lang="en-US" altLang="en-US" sz="2400" b="0"/>
              <a:t>CREATE TABLE cthoadon</a:t>
            </a:r>
          </a:p>
          <a:p>
            <a:pPr lvl="1" eaLnBrk="1" hangingPunct="1">
              <a:buFont typeface="Wingdings" panose="05000000000000000000" pitchFamily="2" charset="2"/>
              <a:buNone/>
            </a:pPr>
            <a:r>
              <a:rPr lang="en-US" altLang="en-US" sz="2400" b="0"/>
              <a:t>( 		sohd int NOT NULL,</a:t>
            </a:r>
          </a:p>
          <a:p>
            <a:pPr lvl="1" eaLnBrk="1" hangingPunct="1">
              <a:buFont typeface="Wingdings" panose="05000000000000000000" pitchFamily="2" charset="2"/>
              <a:buNone/>
            </a:pPr>
            <a:r>
              <a:rPr lang="en-US" altLang="en-US" sz="2400" b="0"/>
              <a:t>		MaHang char(5) NOT NULL,</a:t>
            </a:r>
          </a:p>
          <a:p>
            <a:pPr lvl="1" eaLnBrk="1" hangingPunct="1">
              <a:buFont typeface="Wingdings" panose="05000000000000000000" pitchFamily="2" charset="2"/>
              <a:buNone/>
            </a:pPr>
            <a:r>
              <a:rPr lang="en-US" altLang="en-US" sz="2400" b="0"/>
              <a:t>		SoLuong int NOT NULL,</a:t>
            </a:r>
          </a:p>
          <a:p>
            <a:pPr lvl="1" eaLnBrk="1" hangingPunct="1">
              <a:buFont typeface="Wingdings" panose="05000000000000000000" pitchFamily="2" charset="2"/>
              <a:buNone/>
            </a:pPr>
            <a:r>
              <a:rPr lang="en-US" altLang="en-US" sz="2400" b="0"/>
              <a:t>		DonGia money,</a:t>
            </a:r>
          </a:p>
          <a:p>
            <a:pPr lvl="1" eaLnBrk="1" hangingPunct="1">
              <a:buFont typeface="Wingdings" panose="05000000000000000000" pitchFamily="2" charset="2"/>
              <a:buNone/>
            </a:pPr>
            <a:r>
              <a:rPr lang="en-US" altLang="en-US" sz="2400" b="0"/>
              <a:t>		ThanhTien AS SoLuong*DonGia</a:t>
            </a:r>
          </a:p>
          <a:p>
            <a:pPr lvl="1" eaLnBrk="1" hangingPunct="1">
              <a:buFont typeface="Wingdings" panose="05000000000000000000" pitchFamily="2" charset="2"/>
              <a:buNone/>
            </a:pPr>
            <a:r>
              <a:rPr lang="en-US" altLang="en-US" sz="2400" b="0"/>
              <a: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45</a:t>
            </a:fld>
            <a:endParaRPr lang="en-US"/>
          </a:p>
        </p:txBody>
      </p:sp>
    </p:spTree>
  </p:cSld>
  <p:clrMapOvr>
    <a:masterClrMapping/>
  </p:clrMapOvr>
  <p:transition>
    <p:randomBa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Text Box 2"/>
          <p:cNvSpPr txBox="1">
            <a:spLocks noChangeArrowheads="1"/>
          </p:cNvSpPr>
          <p:nvPr/>
        </p:nvSpPr>
        <p:spPr bwMode="auto">
          <a:xfrm>
            <a:off x="1041400" y="3859213"/>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a:solidFill>
                  <a:srgbClr val="0000CC"/>
                </a:solidFill>
                <a:latin typeface="Times New Roman" panose="02020603050405020304" pitchFamily="18" charset="0"/>
                <a:cs typeface="Courier New" panose="02070309020205020404" pitchFamily="49" charset="0"/>
              </a:rPr>
              <a:t>Ví dụ</a:t>
            </a:r>
            <a:endParaRPr lang="en-US" altLang="en-US" b="0">
              <a:solidFill>
                <a:srgbClr val="0000CC"/>
              </a:solidFill>
              <a:latin typeface="Times New Roman" panose="02020603050405020304" pitchFamily="18" charset="0"/>
            </a:endParaRPr>
          </a:p>
        </p:txBody>
      </p:sp>
      <p:sp>
        <p:nvSpPr>
          <p:cNvPr id="649219" name="Rectangle 3"/>
          <p:cNvSpPr>
            <a:spLocks noChangeArrowheads="1"/>
          </p:cNvSpPr>
          <p:nvPr/>
        </p:nvSpPr>
        <p:spPr bwMode="auto">
          <a:xfrm>
            <a:off x="1049338" y="4484688"/>
            <a:ext cx="7107237" cy="17526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CREATE TABLE KH</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(MaKh int Identity(1000,1) NOT NULL, TenKH Varchar(40))</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ON FGROUP1 </a:t>
            </a: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rPr>
              <a:t> </a:t>
            </a:r>
          </a:p>
        </p:txBody>
      </p:sp>
      <p:sp>
        <p:nvSpPr>
          <p:cNvPr id="649220" name="Text Box 4"/>
          <p:cNvSpPr txBox="1">
            <a:spLocks noChangeArrowheads="1"/>
          </p:cNvSpPr>
          <p:nvPr/>
        </p:nvSpPr>
        <p:spPr bwMode="auto">
          <a:xfrm>
            <a:off x="893763" y="1617663"/>
            <a:ext cx="4638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b="0">
                <a:solidFill>
                  <a:srgbClr val="0000CC"/>
                </a:solidFill>
                <a:latin typeface="Times New Roman" panose="02020603050405020304" pitchFamily="18" charset="0"/>
                <a:cs typeface="Courier New" panose="02070309020205020404" pitchFamily="49" charset="0"/>
              </a:rPr>
              <a:t>Khai báo Filegroup chứa Table</a:t>
            </a:r>
          </a:p>
        </p:txBody>
      </p:sp>
      <p:sp>
        <p:nvSpPr>
          <p:cNvPr id="649221" name="Text Box 5"/>
          <p:cNvSpPr txBox="1">
            <a:spLocks noChangeArrowheads="1"/>
          </p:cNvSpPr>
          <p:nvPr/>
        </p:nvSpPr>
        <p:spPr bwMode="auto">
          <a:xfrm>
            <a:off x="985838" y="2322513"/>
            <a:ext cx="7194550" cy="13335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CREATE TABLE &lt;Table_Name&gt;</a:t>
            </a:r>
            <a:endParaRPr lang="en-US" altLang="en-US"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(&lt;Column_Name&gt;  &lt;Data Type&gt;,…)</a:t>
            </a:r>
          </a:p>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ON FileGroupName</a:t>
            </a:r>
          </a:p>
        </p:txBody>
      </p:sp>
      <p:sp>
        <p:nvSpPr>
          <p:cNvPr id="53254" name="Rectangle 2"/>
          <p:cNvSpPr>
            <a:spLocks noChangeArrowheads="1"/>
          </p:cNvSpPr>
          <p:nvPr/>
        </p:nvSpPr>
        <p:spPr bwMode="auto">
          <a:xfrm>
            <a:off x="346075" y="544513"/>
            <a:ext cx="7793038" cy="73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Tạo bảng - CREATE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46</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9220"/>
                                        </p:tgtEl>
                                        <p:attrNameLst>
                                          <p:attrName>style.visibility</p:attrName>
                                        </p:attrNameLst>
                                      </p:cBhvr>
                                      <p:to>
                                        <p:strVal val="visible"/>
                                      </p:to>
                                    </p:set>
                                    <p:anim calcmode="lin" valueType="num">
                                      <p:cBhvr additive="base">
                                        <p:cTn id="7" dur="500" fill="hold"/>
                                        <p:tgtEl>
                                          <p:spTgt spid="649220"/>
                                        </p:tgtEl>
                                        <p:attrNameLst>
                                          <p:attrName>ppt_x</p:attrName>
                                        </p:attrNameLst>
                                      </p:cBhvr>
                                      <p:tavLst>
                                        <p:tav tm="0">
                                          <p:val>
                                            <p:strVal val="0-#ppt_w/2"/>
                                          </p:val>
                                        </p:tav>
                                        <p:tav tm="100000">
                                          <p:val>
                                            <p:strVal val="#ppt_x"/>
                                          </p:val>
                                        </p:tav>
                                      </p:tavLst>
                                    </p:anim>
                                    <p:anim calcmode="lin" valueType="num">
                                      <p:cBhvr additive="base">
                                        <p:cTn id="8" dur="500" fill="hold"/>
                                        <p:tgtEl>
                                          <p:spTgt spid="64922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49221"/>
                                        </p:tgtEl>
                                        <p:attrNameLst>
                                          <p:attrName>style.visibility</p:attrName>
                                        </p:attrNameLst>
                                      </p:cBhvr>
                                      <p:to>
                                        <p:strVal val="visible"/>
                                      </p:to>
                                    </p:set>
                                    <p:animEffect transition="in" filter="dissolve">
                                      <p:cBhvr>
                                        <p:cTn id="13" dur="500"/>
                                        <p:tgtEl>
                                          <p:spTgt spid="6492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49218"/>
                                        </p:tgtEl>
                                        <p:attrNameLst>
                                          <p:attrName>style.visibility</p:attrName>
                                        </p:attrNameLst>
                                      </p:cBhvr>
                                      <p:to>
                                        <p:strVal val="visible"/>
                                      </p:to>
                                    </p:set>
                                    <p:anim calcmode="lin" valueType="num">
                                      <p:cBhvr additive="base">
                                        <p:cTn id="18" dur="500" fill="hold"/>
                                        <p:tgtEl>
                                          <p:spTgt spid="649218"/>
                                        </p:tgtEl>
                                        <p:attrNameLst>
                                          <p:attrName>ppt_x</p:attrName>
                                        </p:attrNameLst>
                                      </p:cBhvr>
                                      <p:tavLst>
                                        <p:tav tm="0">
                                          <p:val>
                                            <p:strVal val="0-#ppt_w/2"/>
                                          </p:val>
                                        </p:tav>
                                        <p:tav tm="100000">
                                          <p:val>
                                            <p:strVal val="#ppt_x"/>
                                          </p:val>
                                        </p:tav>
                                      </p:tavLst>
                                    </p:anim>
                                    <p:anim calcmode="lin" valueType="num">
                                      <p:cBhvr additive="base">
                                        <p:cTn id="19" dur="500" fill="hold"/>
                                        <p:tgtEl>
                                          <p:spTgt spid="6492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49219"/>
                                        </p:tgtEl>
                                        <p:attrNameLst>
                                          <p:attrName>style.visibility</p:attrName>
                                        </p:attrNameLst>
                                      </p:cBhvr>
                                      <p:to>
                                        <p:strVal val="visible"/>
                                      </p:to>
                                    </p:set>
                                    <p:animEffect transition="in" filter="dissolve">
                                      <p:cBhvr>
                                        <p:cTn id="24" dur="500"/>
                                        <p:tgtEl>
                                          <p:spTgt spid="64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18" grpId="0" autoUpdateAnimBg="0"/>
      <p:bldP spid="649219" grpId="0" animBg="1" autoUpdateAnimBg="0"/>
      <p:bldP spid="649220" grpId="0" autoUpdateAnimBg="0"/>
      <p:bldP spid="649221"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03238" y="531813"/>
            <a:ext cx="7793037" cy="1143000"/>
          </a:xfrm>
        </p:spPr>
        <p:txBody>
          <a:bodyPr/>
          <a:lstStyle/>
          <a:p>
            <a:pPr eaLnBrk="1" hangingPunct="1"/>
            <a:r>
              <a:rPr lang="en-US" altLang="en-US" sz="4000" smtClean="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47</a:t>
            </a:fld>
            <a:endParaRPr lang="en-US"/>
          </a:p>
        </p:txBody>
      </p:sp>
      <p:sp>
        <p:nvSpPr>
          <p:cNvPr id="650243" name="Text Box 3"/>
          <p:cNvSpPr txBox="1">
            <a:spLocks noChangeArrowheads="1"/>
          </p:cNvSpPr>
          <p:nvPr/>
        </p:nvSpPr>
        <p:spPr bwMode="auto">
          <a:xfrm>
            <a:off x="1044575" y="2238375"/>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0244" name="Text Box 4"/>
          <p:cNvSpPr txBox="1">
            <a:spLocks noChangeArrowheads="1"/>
          </p:cNvSpPr>
          <p:nvPr/>
        </p:nvSpPr>
        <p:spPr bwMode="auto">
          <a:xfrm>
            <a:off x="563563" y="15367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0245" name="Text Box 5"/>
          <p:cNvSpPr txBox="1">
            <a:spLocks noChangeArrowheads="1"/>
          </p:cNvSpPr>
          <p:nvPr/>
        </p:nvSpPr>
        <p:spPr bwMode="auto">
          <a:xfrm>
            <a:off x="1697038" y="4471988"/>
            <a:ext cx="22526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cs typeface="Courier New" panose="02070309020205020404" pitchFamily="49" charset="0"/>
              </a:rPr>
              <a:t>Ví dụ: thêm cột</a:t>
            </a:r>
            <a:endParaRPr lang="en-US" altLang="en-US" b="0">
              <a:solidFill>
                <a:schemeClr val="tx2"/>
              </a:solidFill>
            </a:endParaRPr>
          </a:p>
        </p:txBody>
      </p:sp>
      <p:sp>
        <p:nvSpPr>
          <p:cNvPr id="650246" name="Rectangle 6"/>
          <p:cNvSpPr>
            <a:spLocks noChangeArrowheads="1"/>
          </p:cNvSpPr>
          <p:nvPr/>
        </p:nvSpPr>
        <p:spPr bwMode="auto">
          <a:xfrm>
            <a:off x="1058863" y="5089525"/>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ADD NgayNhap SmallDateTime </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0244"/>
                                        </p:tgtEl>
                                        <p:attrNameLst>
                                          <p:attrName>style.visibility</p:attrName>
                                        </p:attrNameLst>
                                      </p:cBhvr>
                                      <p:to>
                                        <p:strVal val="visible"/>
                                      </p:to>
                                    </p:set>
                                    <p:anim calcmode="lin" valueType="num">
                                      <p:cBhvr additive="base">
                                        <p:cTn id="7" dur="500" fill="hold"/>
                                        <p:tgtEl>
                                          <p:spTgt spid="650244"/>
                                        </p:tgtEl>
                                        <p:attrNameLst>
                                          <p:attrName>ppt_x</p:attrName>
                                        </p:attrNameLst>
                                      </p:cBhvr>
                                      <p:tavLst>
                                        <p:tav tm="0">
                                          <p:val>
                                            <p:strVal val="0-#ppt_w/2"/>
                                          </p:val>
                                        </p:tav>
                                        <p:tav tm="100000">
                                          <p:val>
                                            <p:strVal val="#ppt_x"/>
                                          </p:val>
                                        </p:tav>
                                      </p:tavLst>
                                    </p:anim>
                                    <p:anim calcmode="lin" valueType="num">
                                      <p:cBhvr additive="base">
                                        <p:cTn id="8" dur="500" fill="hold"/>
                                        <p:tgtEl>
                                          <p:spTgt spid="65024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0243"/>
                                        </p:tgtEl>
                                        <p:attrNameLst>
                                          <p:attrName>style.visibility</p:attrName>
                                        </p:attrNameLst>
                                      </p:cBhvr>
                                      <p:to>
                                        <p:strVal val="visible"/>
                                      </p:to>
                                    </p:set>
                                    <p:animEffect transition="in" filter="dissolve">
                                      <p:cBhvr>
                                        <p:cTn id="13" dur="500"/>
                                        <p:tgtEl>
                                          <p:spTgt spid="6502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0245"/>
                                        </p:tgtEl>
                                        <p:attrNameLst>
                                          <p:attrName>style.visibility</p:attrName>
                                        </p:attrNameLst>
                                      </p:cBhvr>
                                      <p:to>
                                        <p:strVal val="visible"/>
                                      </p:to>
                                    </p:set>
                                    <p:anim calcmode="lin" valueType="num">
                                      <p:cBhvr additive="base">
                                        <p:cTn id="18" dur="500" fill="hold"/>
                                        <p:tgtEl>
                                          <p:spTgt spid="650245"/>
                                        </p:tgtEl>
                                        <p:attrNameLst>
                                          <p:attrName>ppt_x</p:attrName>
                                        </p:attrNameLst>
                                      </p:cBhvr>
                                      <p:tavLst>
                                        <p:tav tm="0">
                                          <p:val>
                                            <p:strVal val="0-#ppt_w/2"/>
                                          </p:val>
                                        </p:tav>
                                        <p:tav tm="100000">
                                          <p:val>
                                            <p:strVal val="#ppt_x"/>
                                          </p:val>
                                        </p:tav>
                                      </p:tavLst>
                                    </p:anim>
                                    <p:anim calcmode="lin" valueType="num">
                                      <p:cBhvr additive="base">
                                        <p:cTn id="19" dur="500" fill="hold"/>
                                        <p:tgtEl>
                                          <p:spTgt spid="65024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0246"/>
                                        </p:tgtEl>
                                        <p:attrNameLst>
                                          <p:attrName>style.visibility</p:attrName>
                                        </p:attrNameLst>
                                      </p:cBhvr>
                                      <p:to>
                                        <p:strVal val="visible"/>
                                      </p:to>
                                    </p:set>
                                    <p:animEffect transition="in" filter="dissolve">
                                      <p:cBhvr>
                                        <p:cTn id="24" dur="500"/>
                                        <p:tgtEl>
                                          <p:spTgt spid="65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3" grpId="0" animBg="1" autoUpdateAnimBg="0"/>
      <p:bldP spid="650244" grpId="0" autoUpdateAnimBg="0"/>
      <p:bldP spid="650245" grpId="0" autoUpdateAnimBg="0"/>
      <p:bldP spid="650246" grpId="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ext Box 2"/>
          <p:cNvSpPr txBox="1">
            <a:spLocks noChangeArrowheads="1"/>
          </p:cNvSpPr>
          <p:nvPr/>
        </p:nvSpPr>
        <p:spPr bwMode="auto">
          <a:xfrm>
            <a:off x="1263650" y="2198688"/>
            <a:ext cx="7277100" cy="2100262"/>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1267" name="Text Box 3"/>
          <p:cNvSpPr txBox="1">
            <a:spLocks noChangeArrowheads="1"/>
          </p:cNvSpPr>
          <p:nvPr/>
        </p:nvSpPr>
        <p:spPr bwMode="auto">
          <a:xfrm>
            <a:off x="1185863" y="1460500"/>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Cú pháp</a:t>
            </a:r>
          </a:p>
        </p:txBody>
      </p:sp>
      <p:sp>
        <p:nvSpPr>
          <p:cNvPr id="651268" name="Text Box 4"/>
          <p:cNvSpPr txBox="1">
            <a:spLocks noChangeArrowheads="1"/>
          </p:cNvSpPr>
          <p:nvPr/>
        </p:nvSpPr>
        <p:spPr bwMode="auto">
          <a:xfrm>
            <a:off x="374650" y="4451350"/>
            <a:ext cx="3975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sửa kiểu dữ liệu cho cột</a:t>
            </a:r>
            <a:endParaRPr lang="en-US" altLang="en-US" b="0">
              <a:solidFill>
                <a:schemeClr val="tx2"/>
              </a:solidFill>
              <a:latin typeface="Times New Roman" panose="02020603050405020304" pitchFamily="18" charset="0"/>
            </a:endParaRPr>
          </a:p>
        </p:txBody>
      </p:sp>
      <p:sp>
        <p:nvSpPr>
          <p:cNvPr id="651269" name="Rectangle 5"/>
          <p:cNvSpPr>
            <a:spLocks noChangeArrowheads="1"/>
          </p:cNvSpPr>
          <p:nvPr/>
        </p:nvSpPr>
        <p:spPr bwMode="auto">
          <a:xfrm>
            <a:off x="1185863" y="502443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COLUMN NgayNhap DateTime </a:t>
            </a:r>
            <a:r>
              <a:rPr lang="en-US" altLang="en-US" sz="2000" b="0">
                <a:latin typeface="Times New Roman" panose="02020603050405020304" pitchFamily="18" charset="0"/>
                <a:cs typeface="Courier New" panose="02070309020205020404" pitchFamily="49" charset="0"/>
              </a:rPr>
              <a:t>NOT NULL </a:t>
            </a:r>
          </a:p>
        </p:txBody>
      </p:sp>
      <p:sp>
        <p:nvSpPr>
          <p:cNvPr id="56326" name="Rectangle 6"/>
          <p:cNvSpPr>
            <a:spLocks noGrp="1" noChangeArrowheads="1"/>
          </p:cNvSpPr>
          <p:nvPr>
            <p:ph type="title"/>
          </p:nvPr>
        </p:nvSpPr>
        <p:spPr>
          <a:xfrm>
            <a:off x="469900" y="500063"/>
            <a:ext cx="7793038" cy="7016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normAutofit/>
          </a:bodyPr>
          <a:lstStyle/>
          <a:p>
            <a:pPr eaLnBrk="1" hangingPunct="1"/>
            <a:r>
              <a:rPr lang="en-US" altLang="en-US" smtClean="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48</a:t>
            </a:fld>
            <a:endParaRPr lang="en-US"/>
          </a:p>
        </p:txBody>
      </p:sp>
      <p:sp>
        <p:nvSpPr>
          <p:cNvPr id="7" name="Text Box 4"/>
          <p:cNvSpPr txBox="1">
            <a:spLocks noChangeArrowheads="1"/>
          </p:cNvSpPr>
          <p:nvPr/>
        </p:nvSpPr>
        <p:spPr bwMode="auto">
          <a:xfrm>
            <a:off x="2754313" y="954088"/>
            <a:ext cx="203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a:solidFill>
                  <a:schemeClr val="tx2"/>
                </a:solidFill>
                <a:latin typeface="Times New Roman" panose="02020603050405020304" pitchFamily="18" charset="0"/>
                <a:cs typeface="Courier New" panose="02070309020205020404" pitchFamily="49" charset="0"/>
              </a:rPr>
              <a:t>Ví dụ thêm cột</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1267"/>
                                        </p:tgtEl>
                                        <p:attrNameLst>
                                          <p:attrName>style.visibility</p:attrName>
                                        </p:attrNameLst>
                                      </p:cBhvr>
                                      <p:to>
                                        <p:strVal val="visible"/>
                                      </p:to>
                                    </p:set>
                                    <p:anim calcmode="lin" valueType="num">
                                      <p:cBhvr additive="base">
                                        <p:cTn id="7" dur="500" fill="hold"/>
                                        <p:tgtEl>
                                          <p:spTgt spid="651267"/>
                                        </p:tgtEl>
                                        <p:attrNameLst>
                                          <p:attrName>ppt_x</p:attrName>
                                        </p:attrNameLst>
                                      </p:cBhvr>
                                      <p:tavLst>
                                        <p:tav tm="0">
                                          <p:val>
                                            <p:strVal val="0-#ppt_w/2"/>
                                          </p:val>
                                        </p:tav>
                                        <p:tav tm="100000">
                                          <p:val>
                                            <p:strVal val="#ppt_x"/>
                                          </p:val>
                                        </p:tav>
                                      </p:tavLst>
                                    </p:anim>
                                    <p:anim calcmode="lin" valueType="num">
                                      <p:cBhvr additive="base">
                                        <p:cTn id="8" dur="500" fill="hold"/>
                                        <p:tgtEl>
                                          <p:spTgt spid="651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1266"/>
                                        </p:tgtEl>
                                        <p:attrNameLst>
                                          <p:attrName>style.visibility</p:attrName>
                                        </p:attrNameLst>
                                      </p:cBhvr>
                                      <p:to>
                                        <p:strVal val="visible"/>
                                      </p:to>
                                    </p:set>
                                    <p:animEffect transition="in" filter="dissolve">
                                      <p:cBhvr>
                                        <p:cTn id="13" dur="500"/>
                                        <p:tgtEl>
                                          <p:spTgt spid="65126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1268"/>
                                        </p:tgtEl>
                                        <p:attrNameLst>
                                          <p:attrName>style.visibility</p:attrName>
                                        </p:attrNameLst>
                                      </p:cBhvr>
                                      <p:to>
                                        <p:strVal val="visible"/>
                                      </p:to>
                                    </p:set>
                                    <p:anim calcmode="lin" valueType="num">
                                      <p:cBhvr additive="base">
                                        <p:cTn id="18" dur="500" fill="hold"/>
                                        <p:tgtEl>
                                          <p:spTgt spid="651268"/>
                                        </p:tgtEl>
                                        <p:attrNameLst>
                                          <p:attrName>ppt_x</p:attrName>
                                        </p:attrNameLst>
                                      </p:cBhvr>
                                      <p:tavLst>
                                        <p:tav tm="0">
                                          <p:val>
                                            <p:strVal val="0-#ppt_w/2"/>
                                          </p:val>
                                        </p:tav>
                                        <p:tav tm="100000">
                                          <p:val>
                                            <p:strVal val="#ppt_x"/>
                                          </p:val>
                                        </p:tav>
                                      </p:tavLst>
                                    </p:anim>
                                    <p:anim calcmode="lin" valueType="num">
                                      <p:cBhvr additive="base">
                                        <p:cTn id="19" dur="500" fill="hold"/>
                                        <p:tgtEl>
                                          <p:spTgt spid="65126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1269"/>
                                        </p:tgtEl>
                                        <p:attrNameLst>
                                          <p:attrName>style.visibility</p:attrName>
                                        </p:attrNameLst>
                                      </p:cBhvr>
                                      <p:to>
                                        <p:strVal val="visible"/>
                                      </p:to>
                                    </p:set>
                                    <p:animEffect transition="in" filter="dissolve">
                                      <p:cBhvr>
                                        <p:cTn id="24" dur="500"/>
                                        <p:tgtEl>
                                          <p:spTgt spid="65126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0-#ppt_w/2"/>
                                          </p:val>
                                        </p:tav>
                                        <p:tav tm="100000">
                                          <p:val>
                                            <p:strVal val="#ppt_x"/>
                                          </p:val>
                                        </p:tav>
                                      </p:tavLst>
                                    </p:anim>
                                    <p:anim calcmode="lin" valueType="num">
                                      <p:cBhvr additive="base">
                                        <p:cTn id="3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6" grpId="0" animBg="1" autoUpdateAnimBg="0"/>
      <p:bldP spid="651267" grpId="0" autoUpdateAnimBg="0"/>
      <p:bldP spid="651268" grpId="0" autoUpdateAnimBg="0"/>
      <p:bldP spid="651269" grpId="0" animBg="1" autoUpdateAnimBg="0"/>
      <p:bldP spid="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Text Box 2"/>
          <p:cNvSpPr txBox="1">
            <a:spLocks noChangeArrowheads="1"/>
          </p:cNvSpPr>
          <p:nvPr/>
        </p:nvSpPr>
        <p:spPr bwMode="auto">
          <a:xfrm>
            <a:off x="1216025" y="2152650"/>
            <a:ext cx="7277100" cy="21002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TABLE &lt;table_name&gt;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{ALTER COLUMN &lt;column_name&gt; &lt;new_data_type&gt;}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{ADD [&lt;column_name&gt; &lt;data_type&gt;]}</a:t>
            </a:r>
          </a:p>
          <a:p>
            <a:pPr eaLnBrk="1" hangingPunct="1">
              <a:spcBef>
                <a:spcPct val="50000"/>
              </a:spcBef>
              <a:buClrTx/>
              <a:buSzTx/>
              <a:buFontTx/>
              <a:buNone/>
            </a:pPr>
            <a:r>
              <a:rPr lang="en-US" altLang="en-US" b="0">
                <a:solidFill>
                  <a:srgbClr val="C60000"/>
                </a:solidFill>
                <a:latin typeface="Times New Roman" panose="02020603050405020304" pitchFamily="18" charset="0"/>
                <a:cs typeface="Courier New" panose="02070309020205020404" pitchFamily="49" charset="0"/>
              </a:rPr>
              <a:t>| {DROP COLUMN &lt;column_name&gt;}</a:t>
            </a:r>
          </a:p>
        </p:txBody>
      </p:sp>
      <p:sp>
        <p:nvSpPr>
          <p:cNvPr id="652291" name="Text Box 3"/>
          <p:cNvSpPr txBox="1">
            <a:spLocks noChangeArrowheads="1"/>
          </p:cNvSpPr>
          <p:nvPr/>
        </p:nvSpPr>
        <p:spPr bwMode="auto">
          <a:xfrm>
            <a:off x="965200" y="1350963"/>
            <a:ext cx="251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solidFill>
                  <a:schemeClr val="tx2"/>
                </a:solidFill>
                <a:latin typeface="Times New Roman" panose="02020603050405020304" pitchFamily="18" charset="0"/>
                <a:cs typeface="Courier New" panose="02070309020205020404" pitchFamily="49" charset="0"/>
              </a:rPr>
              <a:t>Syntax</a:t>
            </a:r>
          </a:p>
        </p:txBody>
      </p:sp>
      <p:sp>
        <p:nvSpPr>
          <p:cNvPr id="652292" name="Text Box 4"/>
          <p:cNvSpPr txBox="1">
            <a:spLocks noChangeArrowheads="1"/>
          </p:cNvSpPr>
          <p:nvPr/>
        </p:nvSpPr>
        <p:spPr bwMode="auto">
          <a:xfrm>
            <a:off x="1104900" y="4486275"/>
            <a:ext cx="1527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Example</a:t>
            </a:r>
            <a:endParaRPr lang="en-US" altLang="en-US" sz="4000" b="0">
              <a:solidFill>
                <a:schemeClr val="tx2"/>
              </a:solidFill>
              <a:latin typeface="Georgia" panose="02040502050405020303" pitchFamily="18" charset="0"/>
            </a:endParaRPr>
          </a:p>
        </p:txBody>
      </p:sp>
      <p:sp>
        <p:nvSpPr>
          <p:cNvPr id="652293" name="Rectangle 5"/>
          <p:cNvSpPr>
            <a:spLocks noChangeArrowheads="1"/>
          </p:cNvSpPr>
          <p:nvPr/>
        </p:nvSpPr>
        <p:spPr bwMode="auto">
          <a:xfrm>
            <a:off x="1200150" y="5183188"/>
            <a:ext cx="7239000" cy="914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Sanpham</a:t>
            </a:r>
            <a:endParaRPr lang="en-US" altLang="en-US"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COLUMN NgayNhap</a:t>
            </a:r>
          </a:p>
        </p:txBody>
      </p:sp>
      <p:sp>
        <p:nvSpPr>
          <p:cNvPr id="57350" name="Rectangle 6"/>
          <p:cNvSpPr>
            <a:spLocks noGrp="1" noChangeArrowheads="1"/>
          </p:cNvSpPr>
          <p:nvPr>
            <p:ph type="title"/>
          </p:nvPr>
        </p:nvSpPr>
        <p:spPr>
          <a:xfrm>
            <a:off x="485775" y="577850"/>
            <a:ext cx="7793038" cy="63817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altLang="en-US" sz="3200" smtClean="0">
                <a:solidFill>
                  <a:srgbClr val="800000"/>
                </a:solidFill>
              </a:rPr>
              <a:t>Sửa cấu trúc bảng</a:t>
            </a:r>
          </a:p>
        </p:txBody>
      </p:sp>
      <p:sp>
        <p:nvSpPr>
          <p:cNvPr id="2" name="Slide Number Placeholder 1"/>
          <p:cNvSpPr>
            <a:spLocks noGrp="1"/>
          </p:cNvSpPr>
          <p:nvPr>
            <p:ph type="sldNum" sz="quarter" idx="12"/>
          </p:nvPr>
        </p:nvSpPr>
        <p:spPr/>
        <p:txBody>
          <a:bodyPr/>
          <a:lstStyle/>
          <a:p>
            <a:fld id="{82036F20-6502-4541-B668-8D2943D5AB0A}" type="slidenum">
              <a:rPr lang="en-US" smtClean="0"/>
              <a:pPr/>
              <a:t>49</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2291"/>
                                        </p:tgtEl>
                                        <p:attrNameLst>
                                          <p:attrName>style.visibility</p:attrName>
                                        </p:attrNameLst>
                                      </p:cBhvr>
                                      <p:to>
                                        <p:strVal val="visible"/>
                                      </p:to>
                                    </p:set>
                                    <p:anim calcmode="lin" valueType="num">
                                      <p:cBhvr additive="base">
                                        <p:cTn id="7" dur="500" fill="hold"/>
                                        <p:tgtEl>
                                          <p:spTgt spid="652291"/>
                                        </p:tgtEl>
                                        <p:attrNameLst>
                                          <p:attrName>ppt_x</p:attrName>
                                        </p:attrNameLst>
                                      </p:cBhvr>
                                      <p:tavLst>
                                        <p:tav tm="0">
                                          <p:val>
                                            <p:strVal val="0-#ppt_w/2"/>
                                          </p:val>
                                        </p:tav>
                                        <p:tav tm="100000">
                                          <p:val>
                                            <p:strVal val="#ppt_x"/>
                                          </p:val>
                                        </p:tav>
                                      </p:tavLst>
                                    </p:anim>
                                    <p:anim calcmode="lin" valueType="num">
                                      <p:cBhvr additive="base">
                                        <p:cTn id="8" dur="500" fill="hold"/>
                                        <p:tgtEl>
                                          <p:spTgt spid="65229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2290"/>
                                        </p:tgtEl>
                                        <p:attrNameLst>
                                          <p:attrName>style.visibility</p:attrName>
                                        </p:attrNameLst>
                                      </p:cBhvr>
                                      <p:to>
                                        <p:strVal val="visible"/>
                                      </p:to>
                                    </p:set>
                                    <p:animEffect transition="in" filter="dissolve">
                                      <p:cBhvr>
                                        <p:cTn id="13" dur="500"/>
                                        <p:tgtEl>
                                          <p:spTgt spid="65229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2292"/>
                                        </p:tgtEl>
                                        <p:attrNameLst>
                                          <p:attrName>style.visibility</p:attrName>
                                        </p:attrNameLst>
                                      </p:cBhvr>
                                      <p:to>
                                        <p:strVal val="visible"/>
                                      </p:to>
                                    </p:set>
                                    <p:anim calcmode="lin" valueType="num">
                                      <p:cBhvr additive="base">
                                        <p:cTn id="18" dur="500" fill="hold"/>
                                        <p:tgtEl>
                                          <p:spTgt spid="652292"/>
                                        </p:tgtEl>
                                        <p:attrNameLst>
                                          <p:attrName>ppt_x</p:attrName>
                                        </p:attrNameLst>
                                      </p:cBhvr>
                                      <p:tavLst>
                                        <p:tav tm="0">
                                          <p:val>
                                            <p:strVal val="0-#ppt_w/2"/>
                                          </p:val>
                                        </p:tav>
                                        <p:tav tm="100000">
                                          <p:val>
                                            <p:strVal val="#ppt_x"/>
                                          </p:val>
                                        </p:tav>
                                      </p:tavLst>
                                    </p:anim>
                                    <p:anim calcmode="lin" valueType="num">
                                      <p:cBhvr additive="base">
                                        <p:cTn id="19" dur="500" fill="hold"/>
                                        <p:tgtEl>
                                          <p:spTgt spid="652292"/>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2293"/>
                                        </p:tgtEl>
                                        <p:attrNameLst>
                                          <p:attrName>style.visibility</p:attrName>
                                        </p:attrNameLst>
                                      </p:cBhvr>
                                      <p:to>
                                        <p:strVal val="visible"/>
                                      </p:to>
                                    </p:set>
                                    <p:animEffect transition="in" filter="dissolve">
                                      <p:cBhvr>
                                        <p:cTn id="24" dur="500"/>
                                        <p:tgtEl>
                                          <p:spTgt spid="65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0" grpId="0" animBg="1" autoUpdateAnimBg="0"/>
      <p:bldP spid="652291" grpId="0" autoUpdateAnimBg="0"/>
      <p:bldP spid="652292" grpId="0" autoUpdateAnimBg="0"/>
      <p:bldP spid="65229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3315" name="Rectangle 5"/>
          <p:cNvSpPr>
            <a:spLocks noChangeArrowheads="1"/>
          </p:cNvSpPr>
          <p:nvPr/>
        </p:nvSpPr>
        <p:spPr bwMode="auto">
          <a:xfrm>
            <a:off x="614363" y="1265238"/>
            <a:ext cx="8181975" cy="470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None/>
            </a:pPr>
            <a:r>
              <a:rPr lang="en-US" altLang="en-US" b="0"/>
              <a:t>Có tối thiểu 2 tập tin trong CSDL:</a:t>
            </a:r>
          </a:p>
          <a:p>
            <a:pPr algn="just">
              <a:lnSpc>
                <a:spcPct val="105000"/>
              </a:lnSpc>
              <a:spcBef>
                <a:spcPct val="0"/>
              </a:spcBef>
              <a:buClrTx/>
              <a:buSzTx/>
              <a:buFontTx/>
              <a:buChar char="•"/>
            </a:pPr>
            <a:r>
              <a:rPr lang="en-US" altLang="en-US"/>
              <a:t>File dữ liệu cơ bản (Primary data file) (.mdf):</a:t>
            </a:r>
            <a:r>
              <a:rPr lang="en-US" altLang="en-US" b="0"/>
              <a:t> mỗi CSDL chỉ có duy nhất 1 file cơ bản (mặc định), dùng để ghi nhận lại tất cả những tập tin khác trong CSDL và lưu trữ dữ liệu.</a:t>
            </a:r>
          </a:p>
          <a:p>
            <a:pPr algn="just">
              <a:lnSpc>
                <a:spcPct val="105000"/>
              </a:lnSpc>
              <a:spcBef>
                <a:spcPct val="0"/>
              </a:spcBef>
              <a:buClrTx/>
              <a:buSzTx/>
              <a:buFontTx/>
              <a:buChar char="•"/>
            </a:pPr>
            <a:r>
              <a:rPr lang="en-US" altLang="en-US"/>
              <a:t>Các file thứ cấp (Secondary data files) (.ndf) (tuỳ chọn):</a:t>
            </a:r>
            <a:r>
              <a:rPr lang="en-US" altLang="en-US" b="0"/>
              <a:t> một CSDL có thể có hay không có nhiều file thứ cấp, dùng để lưu các đối tượng của CSDL.</a:t>
            </a:r>
          </a:p>
          <a:p>
            <a:pPr algn="just">
              <a:lnSpc>
                <a:spcPct val="105000"/>
              </a:lnSpc>
              <a:spcBef>
                <a:spcPct val="0"/>
              </a:spcBef>
              <a:buClrTx/>
              <a:buSzTx/>
              <a:buFontTx/>
              <a:buChar char="•"/>
            </a:pPr>
            <a:r>
              <a:rPr lang="en-US" altLang="en-US"/>
              <a:t>File nhật ký giao dịch (Transaction log file) (.ldf):</a:t>
            </a:r>
            <a:r>
              <a:rPr lang="en-US" altLang="en-US" b="0"/>
              <a:t> mỗi CSDL có từ 1 hay nhiều file nhật ký, dùng để chứa những thông cần thiết cho việc phục hồi tất cả những giao tác (transaction) trong CSDL.</a:t>
            </a:r>
          </a:p>
        </p:txBody>
      </p:sp>
      <p:sp>
        <p:nvSpPr>
          <p:cNvPr id="2" name="Slide Number Placeholder 1"/>
          <p:cNvSpPr>
            <a:spLocks noGrp="1"/>
          </p:cNvSpPr>
          <p:nvPr>
            <p:ph type="sldNum" sz="quarter" idx="12"/>
          </p:nvPr>
        </p:nvSpPr>
        <p:spPr/>
        <p:txBody>
          <a:bodyPr/>
          <a:lstStyle/>
          <a:p>
            <a:fld id="{62D44249-E22E-4CAF-B31A-47027B1D76FA}" type="slidenum">
              <a:rPr lang="en-US" smtClean="0"/>
              <a:pPr/>
              <a:t>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439738" y="434975"/>
            <a:ext cx="7793037" cy="1143000"/>
          </a:xfrm>
        </p:spPr>
        <p:txBody>
          <a:bodyPr/>
          <a:lstStyle/>
          <a:p>
            <a:pPr eaLnBrk="1" hangingPunct="1"/>
            <a:r>
              <a:rPr lang="en-US" altLang="en-US" b="1" smtClean="0">
                <a:solidFill>
                  <a:srgbClr val="800000"/>
                </a:solidFill>
              </a:rPr>
              <a:t>Xóa bảng khỏi CSDL</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50</a:t>
            </a:fld>
            <a:endParaRPr lang="en-US"/>
          </a:p>
        </p:txBody>
      </p:sp>
      <p:sp>
        <p:nvSpPr>
          <p:cNvPr id="653315" name="Rectangle 3"/>
          <p:cNvSpPr>
            <a:spLocks noChangeArrowheads="1"/>
          </p:cNvSpPr>
          <p:nvPr/>
        </p:nvSpPr>
        <p:spPr bwMode="auto">
          <a:xfrm>
            <a:off x="1227138" y="4329113"/>
            <a:ext cx="4572000" cy="5334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DROP TABLE SanPham</a:t>
            </a:r>
            <a:endParaRPr lang="en-US" altLang="en-US" b="0">
              <a:latin typeface="Times New Roman" panose="02020603050405020304" pitchFamily="18" charset="0"/>
            </a:endParaRPr>
          </a:p>
        </p:txBody>
      </p:sp>
      <p:sp>
        <p:nvSpPr>
          <p:cNvPr id="653316" name="Text Box 4"/>
          <p:cNvSpPr txBox="1">
            <a:spLocks noChangeArrowheads="1"/>
          </p:cNvSpPr>
          <p:nvPr/>
        </p:nvSpPr>
        <p:spPr bwMode="auto">
          <a:xfrm>
            <a:off x="1087438" y="1544638"/>
            <a:ext cx="1590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800" u="sng">
                <a:solidFill>
                  <a:schemeClr val="tx2"/>
                </a:solidFill>
                <a:latin typeface="Times New Roman" panose="02020603050405020304" pitchFamily="18" charset="0"/>
                <a:cs typeface="Courier New" panose="02070309020205020404" pitchFamily="49" charset="0"/>
              </a:rPr>
              <a:t>Cú pháp</a:t>
            </a:r>
            <a:r>
              <a:rPr lang="en-US" altLang="en-US" sz="2800" b="0">
                <a:solidFill>
                  <a:schemeClr val="tx2"/>
                </a:solidFill>
                <a:latin typeface="Times New Roman" panose="02020603050405020304" pitchFamily="18" charset="0"/>
                <a:cs typeface="Courier New" panose="02070309020205020404" pitchFamily="49" charset="0"/>
              </a:rPr>
              <a:t> </a:t>
            </a:r>
            <a:endParaRPr lang="en-US" altLang="en-US" sz="4000" b="0">
              <a:solidFill>
                <a:schemeClr val="tx2"/>
              </a:solidFill>
              <a:latin typeface="Georgia" panose="02040502050405020303" pitchFamily="18" charset="0"/>
            </a:endParaRPr>
          </a:p>
        </p:txBody>
      </p:sp>
      <p:sp>
        <p:nvSpPr>
          <p:cNvPr id="653317" name="Text Box 5"/>
          <p:cNvSpPr txBox="1">
            <a:spLocks noChangeArrowheads="1"/>
          </p:cNvSpPr>
          <p:nvPr/>
        </p:nvSpPr>
        <p:spPr bwMode="auto">
          <a:xfrm>
            <a:off x="1243013" y="2357438"/>
            <a:ext cx="3954462"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C60000"/>
                </a:solidFill>
                <a:latin typeface="Times New Roman" panose="02020603050405020304" pitchFamily="18" charset="0"/>
                <a:cs typeface="Courier New" panose="02070309020205020404" pitchFamily="49" charset="0"/>
              </a:rPr>
              <a:t>DROP TABLE &lt;Table_Name&gt;</a:t>
            </a:r>
          </a:p>
        </p:txBody>
      </p:sp>
      <p:sp>
        <p:nvSpPr>
          <p:cNvPr id="653318" name="Text Box 6"/>
          <p:cNvSpPr txBox="1">
            <a:spLocks noChangeArrowheads="1"/>
          </p:cNvSpPr>
          <p:nvPr/>
        </p:nvSpPr>
        <p:spPr bwMode="auto">
          <a:xfrm>
            <a:off x="1273175" y="3487738"/>
            <a:ext cx="930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u="sng">
                <a:solidFill>
                  <a:schemeClr val="tx2"/>
                </a:solidFill>
                <a:latin typeface="Times New Roman" panose="02020603050405020304" pitchFamily="18" charset="0"/>
                <a:cs typeface="Courier New" panose="02070309020205020404" pitchFamily="49" charset="0"/>
              </a:rPr>
              <a:t>Ví dụ</a:t>
            </a:r>
            <a:endParaRPr lang="en-US" altLang="en-US" b="0">
              <a:solidFill>
                <a:schemeClr val="tx2"/>
              </a:solidFill>
              <a:latin typeface="Times New Roman" panose="02020603050405020304" pitchFamily="18" charset="0"/>
            </a:endParaRP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3316"/>
                                        </p:tgtEl>
                                        <p:attrNameLst>
                                          <p:attrName>style.visibility</p:attrName>
                                        </p:attrNameLst>
                                      </p:cBhvr>
                                      <p:to>
                                        <p:strVal val="visible"/>
                                      </p:to>
                                    </p:set>
                                    <p:anim calcmode="lin" valueType="num">
                                      <p:cBhvr additive="base">
                                        <p:cTn id="7" dur="500" fill="hold"/>
                                        <p:tgtEl>
                                          <p:spTgt spid="653316"/>
                                        </p:tgtEl>
                                        <p:attrNameLst>
                                          <p:attrName>ppt_x</p:attrName>
                                        </p:attrNameLst>
                                      </p:cBhvr>
                                      <p:tavLst>
                                        <p:tav tm="0">
                                          <p:val>
                                            <p:strVal val="0-#ppt_w/2"/>
                                          </p:val>
                                        </p:tav>
                                        <p:tav tm="100000">
                                          <p:val>
                                            <p:strVal val="#ppt_x"/>
                                          </p:val>
                                        </p:tav>
                                      </p:tavLst>
                                    </p:anim>
                                    <p:anim calcmode="lin" valueType="num">
                                      <p:cBhvr additive="base">
                                        <p:cTn id="8" dur="500" fill="hold"/>
                                        <p:tgtEl>
                                          <p:spTgt spid="6533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3317"/>
                                        </p:tgtEl>
                                        <p:attrNameLst>
                                          <p:attrName>style.visibility</p:attrName>
                                        </p:attrNameLst>
                                      </p:cBhvr>
                                      <p:to>
                                        <p:strVal val="visible"/>
                                      </p:to>
                                    </p:set>
                                    <p:animEffect transition="in" filter="dissolve">
                                      <p:cBhvr>
                                        <p:cTn id="13" dur="500"/>
                                        <p:tgtEl>
                                          <p:spTgt spid="65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53318"/>
                                        </p:tgtEl>
                                        <p:attrNameLst>
                                          <p:attrName>style.visibility</p:attrName>
                                        </p:attrNameLst>
                                      </p:cBhvr>
                                      <p:to>
                                        <p:strVal val="visible"/>
                                      </p:to>
                                    </p:set>
                                    <p:anim calcmode="lin" valueType="num">
                                      <p:cBhvr additive="base">
                                        <p:cTn id="18" dur="500" fill="hold"/>
                                        <p:tgtEl>
                                          <p:spTgt spid="653318"/>
                                        </p:tgtEl>
                                        <p:attrNameLst>
                                          <p:attrName>ppt_x</p:attrName>
                                        </p:attrNameLst>
                                      </p:cBhvr>
                                      <p:tavLst>
                                        <p:tav tm="0">
                                          <p:val>
                                            <p:strVal val="0-#ppt_w/2"/>
                                          </p:val>
                                        </p:tav>
                                        <p:tav tm="100000">
                                          <p:val>
                                            <p:strVal val="#ppt_x"/>
                                          </p:val>
                                        </p:tav>
                                      </p:tavLst>
                                    </p:anim>
                                    <p:anim calcmode="lin" valueType="num">
                                      <p:cBhvr additive="base">
                                        <p:cTn id="19" dur="500" fill="hold"/>
                                        <p:tgtEl>
                                          <p:spTgt spid="65331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53315"/>
                                        </p:tgtEl>
                                        <p:attrNameLst>
                                          <p:attrName>style.visibility</p:attrName>
                                        </p:attrNameLst>
                                      </p:cBhvr>
                                      <p:to>
                                        <p:strVal val="visible"/>
                                      </p:to>
                                    </p:set>
                                    <p:animEffect transition="in" filter="dissolve">
                                      <p:cBhvr>
                                        <p:cTn id="24" dur="500"/>
                                        <p:tgtEl>
                                          <p:spTgt spid="65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15" grpId="0" animBg="1" autoUpdateAnimBg="0"/>
      <p:bldP spid="653316" grpId="0" autoUpdateAnimBg="0"/>
      <p:bldP spid="653317" grpId="0" animBg="1" autoUpdateAnimBg="0"/>
      <p:bldP spid="65331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9900" y="561975"/>
            <a:ext cx="7793038" cy="1143000"/>
          </a:xfrm>
        </p:spPr>
        <p:txBody>
          <a:bodyPr/>
          <a:lstStyle/>
          <a:p>
            <a:pPr eaLnBrk="1" hangingPunct="1"/>
            <a:r>
              <a:rPr lang="en-US" altLang="en-US" b="1" smtClean="0">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51</a:t>
            </a:fld>
            <a:endParaRPr lang="en-US"/>
          </a:p>
        </p:txBody>
      </p:sp>
      <p:sp>
        <p:nvSpPr>
          <p:cNvPr id="59395" name="Text Box 3"/>
          <p:cNvSpPr txBox="1">
            <a:spLocks noChangeArrowheads="1"/>
          </p:cNvSpPr>
          <p:nvPr/>
        </p:nvSpPr>
        <p:spPr bwMode="auto">
          <a:xfrm>
            <a:off x="668338" y="1601788"/>
            <a:ext cx="7772400" cy="250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803275" indent="-346075">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lnSpc>
                <a:spcPct val="120000"/>
              </a:lnSpc>
              <a:buClrTx/>
              <a:buSzTx/>
              <a:buFontTx/>
              <a:buChar char="•"/>
            </a:pPr>
            <a:r>
              <a:rPr lang="en-US" altLang="en-US" b="0"/>
              <a:t>Bảng tạm được chứa trong CSDL TempDb và được xóa một cách tự động khi không còn sử dụng nữa.</a:t>
            </a:r>
          </a:p>
          <a:p>
            <a:pPr algn="just" eaLnBrk="1" hangingPunct="1">
              <a:lnSpc>
                <a:spcPct val="120000"/>
              </a:lnSpc>
              <a:buClrTx/>
              <a:buSzTx/>
              <a:buFontTx/>
              <a:buChar char="•"/>
            </a:pPr>
            <a:r>
              <a:rPr lang="en-US" altLang="en-US" b="0"/>
              <a:t>Có hai loại: </a:t>
            </a:r>
          </a:p>
          <a:p>
            <a:pPr lvl="1" algn="just" eaLnBrk="1" hangingPunct="1">
              <a:lnSpc>
                <a:spcPct val="120000"/>
              </a:lnSpc>
              <a:buClrTx/>
              <a:buSzTx/>
              <a:buFontTx/>
              <a:buChar char="•"/>
            </a:pPr>
            <a:r>
              <a:rPr lang="en-US" altLang="en-US" sz="2400" b="0"/>
              <a:t>Bảng tạm cục bộ </a:t>
            </a:r>
          </a:p>
          <a:p>
            <a:pPr lvl="1" algn="just" eaLnBrk="1" hangingPunct="1">
              <a:lnSpc>
                <a:spcPct val="120000"/>
              </a:lnSpc>
              <a:buClrTx/>
              <a:buSzTx/>
              <a:buFontTx/>
              <a:buChar char="•"/>
            </a:pPr>
            <a:r>
              <a:rPr lang="en-US" altLang="en-US" sz="2400" b="0"/>
              <a:t>Bảng tạm toàn cục</a:t>
            </a:r>
          </a:p>
        </p:txBody>
      </p:sp>
    </p:spTree>
  </p:cSld>
  <p:clrMapOvr>
    <a:masterClrMapping/>
  </p:clrMapOvr>
  <p:transition>
    <p:randomBa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503238" y="515938"/>
            <a:ext cx="7793037" cy="1143000"/>
          </a:xfrm>
        </p:spPr>
        <p:txBody>
          <a:bodyPr/>
          <a:lstStyle/>
          <a:p>
            <a:pPr eaLnBrk="1" hangingPunct="1"/>
            <a:r>
              <a:rPr lang="en-US" altLang="en-US" b="1" smtClean="0">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52</a:t>
            </a:fld>
            <a:endParaRPr lang="en-US"/>
          </a:p>
        </p:txBody>
      </p:sp>
      <p:sp>
        <p:nvSpPr>
          <p:cNvPr id="657411" name="Rectangle 3"/>
          <p:cNvSpPr>
            <a:spLocks noChangeArrowheads="1"/>
          </p:cNvSpPr>
          <p:nvPr/>
        </p:nvSpPr>
        <p:spPr bwMode="auto">
          <a:xfrm>
            <a:off x="1143000" y="4687888"/>
            <a:ext cx="7086600" cy="14954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7412" name="Text Box 4"/>
          <p:cNvSpPr txBox="1">
            <a:spLocks noChangeArrowheads="1"/>
          </p:cNvSpPr>
          <p:nvPr/>
        </p:nvSpPr>
        <p:spPr bwMode="auto">
          <a:xfrm>
            <a:off x="909638" y="3998913"/>
            <a:ext cx="568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0421" name="Text Box 5"/>
          <p:cNvSpPr txBox="1">
            <a:spLocks noChangeArrowheads="1"/>
          </p:cNvSpPr>
          <p:nvPr/>
        </p:nvSpPr>
        <p:spPr bwMode="auto">
          <a:xfrm>
            <a:off x="592138" y="1587500"/>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cục bộ: </a:t>
            </a:r>
          </a:p>
          <a:p>
            <a:pPr algn="just" eaLnBrk="1" hangingPunct="1">
              <a:spcBef>
                <a:spcPct val="0"/>
              </a:spcBef>
              <a:buClrTx/>
              <a:buSzTx/>
              <a:buFontTx/>
              <a:buChar char="•"/>
            </a:pPr>
            <a:r>
              <a:rPr lang="en-US" altLang="en-US" b="0">
                <a:latin typeface="Times New Roman" panose="02020603050405020304" pitchFamily="18" charset="0"/>
              </a:rPr>
              <a:t>Có một dấu # là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hiện thị đối với nối kết hiện hành dành cho người sử dụng.</a:t>
            </a:r>
          </a:p>
          <a:p>
            <a:pPr algn="just" eaLnBrk="1" hangingPunct="1">
              <a:spcBef>
                <a:spcPct val="0"/>
              </a:spcBef>
              <a:buClrTx/>
              <a:buSzTx/>
              <a:buFontTx/>
              <a:buChar char="•"/>
            </a:pPr>
            <a:r>
              <a:rPr lang="en-US" altLang="en-US" b="0">
                <a:latin typeface="Times New Roman" panose="02020603050405020304" pitchFamily="18" charset="0"/>
              </a:rPr>
              <a:t>Được xóa khi người dùng ngắt nối kết với các thể hiện của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7412"/>
                                        </p:tgtEl>
                                        <p:attrNameLst>
                                          <p:attrName>style.visibility</p:attrName>
                                        </p:attrNameLst>
                                      </p:cBhvr>
                                      <p:to>
                                        <p:strVal val="visible"/>
                                      </p:to>
                                    </p:set>
                                    <p:anim calcmode="lin" valueType="num">
                                      <p:cBhvr additive="base">
                                        <p:cTn id="7" dur="500" fill="hold"/>
                                        <p:tgtEl>
                                          <p:spTgt spid="657412"/>
                                        </p:tgtEl>
                                        <p:attrNameLst>
                                          <p:attrName>ppt_x</p:attrName>
                                        </p:attrNameLst>
                                      </p:cBhvr>
                                      <p:tavLst>
                                        <p:tav tm="0">
                                          <p:val>
                                            <p:strVal val="0-#ppt_w/2"/>
                                          </p:val>
                                        </p:tav>
                                        <p:tav tm="100000">
                                          <p:val>
                                            <p:strVal val="#ppt_x"/>
                                          </p:val>
                                        </p:tav>
                                      </p:tavLst>
                                    </p:anim>
                                    <p:anim calcmode="lin" valueType="num">
                                      <p:cBhvr additive="base">
                                        <p:cTn id="8" dur="500" fill="hold"/>
                                        <p:tgtEl>
                                          <p:spTgt spid="65741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7411"/>
                                        </p:tgtEl>
                                        <p:attrNameLst>
                                          <p:attrName>style.visibility</p:attrName>
                                        </p:attrNameLst>
                                      </p:cBhvr>
                                      <p:to>
                                        <p:strVal val="visible"/>
                                      </p:to>
                                    </p:set>
                                    <p:animEffect transition="in" filter="dissolve">
                                      <p:cBhvr>
                                        <p:cTn id="13" dur="500"/>
                                        <p:tgtEl>
                                          <p:spTgt spid="65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7411" grpId="0" animBg="1" autoUpdateAnimBg="0"/>
      <p:bldP spid="657412"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85775" y="484188"/>
            <a:ext cx="7793038" cy="1143000"/>
          </a:xfrm>
        </p:spPr>
        <p:txBody>
          <a:bodyPr/>
          <a:lstStyle/>
          <a:p>
            <a:pPr eaLnBrk="1" hangingPunct="1"/>
            <a:r>
              <a:rPr lang="en-US" altLang="en-US" b="1" smtClean="0">
                <a:solidFill>
                  <a:srgbClr val="800000"/>
                </a:solidFill>
              </a:rPr>
              <a:t>Bảng tạm</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53</a:t>
            </a:fld>
            <a:endParaRPr lang="en-US"/>
          </a:p>
        </p:txBody>
      </p:sp>
      <p:sp>
        <p:nvSpPr>
          <p:cNvPr id="659459" name="Rectangle 3"/>
          <p:cNvSpPr>
            <a:spLocks noChangeArrowheads="1"/>
          </p:cNvSpPr>
          <p:nvPr/>
        </p:nvSpPr>
        <p:spPr bwMode="auto">
          <a:xfrm>
            <a:off x="1111250" y="4702175"/>
            <a:ext cx="7086600" cy="1541463"/>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rIns="0"/>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CREATE TABLE </a:t>
            </a:r>
            <a:r>
              <a:rPr lang="en-US" altLang="en-US">
                <a:solidFill>
                  <a:schemeClr val="tx2"/>
                </a:solidFill>
                <a:latin typeface="Times New Roman" panose="02020603050405020304" pitchFamily="18" charset="0"/>
              </a:rPr>
              <a:t>##MyLocalTemTable</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ID INT Primary key,</a:t>
            </a:r>
          </a:p>
          <a:p>
            <a:pPr algn="just" eaLnBrk="1" hangingPunct="1">
              <a:buClr>
                <a:schemeClr val="folHlink"/>
              </a:buClr>
              <a:buSzPct val="60000"/>
              <a:buFont typeface="Wingdings" panose="05000000000000000000" pitchFamily="2" charset="2"/>
              <a:buNone/>
            </a:pPr>
            <a:r>
              <a:rPr lang="en-US" altLang="en-US">
                <a:solidFill>
                  <a:schemeClr val="tx2"/>
                </a:solidFill>
                <a:latin typeface="Times New Roman" panose="02020603050405020304" pitchFamily="18" charset="0"/>
              </a:rPr>
              <a:t>	ColA Varchar(30) NULL) </a:t>
            </a:r>
            <a:endParaRPr lang="en-US" altLang="en-US" b="0">
              <a:solidFill>
                <a:schemeClr val="tx2"/>
              </a:solidFill>
              <a:latin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b="0">
                <a:solidFill>
                  <a:srgbClr val="006699"/>
                </a:solidFill>
                <a:latin typeface="Times New Roman" panose="02020603050405020304" pitchFamily="18" charset="0"/>
                <a:cs typeface="Courier New" panose="02070309020205020404" pitchFamily="49" charset="0"/>
              </a:rPr>
              <a:t> </a:t>
            </a:r>
          </a:p>
        </p:txBody>
      </p:sp>
      <p:sp>
        <p:nvSpPr>
          <p:cNvPr id="659460" name="Text Box 4"/>
          <p:cNvSpPr txBox="1">
            <a:spLocks noChangeArrowheads="1"/>
          </p:cNvSpPr>
          <p:nvPr/>
        </p:nvSpPr>
        <p:spPr bwMode="auto">
          <a:xfrm>
            <a:off x="1044575" y="3952875"/>
            <a:ext cx="583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b="0" u="sng">
                <a:solidFill>
                  <a:schemeClr val="tx2"/>
                </a:solidFill>
                <a:latin typeface="Times New Roman" panose="02020603050405020304" pitchFamily="18" charset="0"/>
                <a:cs typeface="Courier New" panose="02070309020205020404" pitchFamily="49" charset="0"/>
              </a:rPr>
              <a:t>Ví dụ: </a:t>
            </a:r>
            <a:r>
              <a:rPr lang="en-US" altLang="en-US" b="0">
                <a:solidFill>
                  <a:schemeClr val="tx2"/>
                </a:solidFill>
                <a:latin typeface="Times New Roman" panose="02020603050405020304" pitchFamily="18" charset="0"/>
                <a:cs typeface="Courier New" panose="02070309020205020404" pitchFamily="49" charset="0"/>
              </a:rPr>
              <a:t>Tạo bảng tạm là ##MyLocalTemTable</a:t>
            </a:r>
            <a:endParaRPr lang="en-US" altLang="en-US" b="0">
              <a:solidFill>
                <a:schemeClr val="tx2"/>
              </a:solidFill>
              <a:latin typeface="Times New Roman" panose="02020603050405020304" pitchFamily="18" charset="0"/>
            </a:endParaRPr>
          </a:p>
        </p:txBody>
      </p:sp>
      <p:sp>
        <p:nvSpPr>
          <p:cNvPr id="61445" name="Text Box 5"/>
          <p:cNvSpPr txBox="1">
            <a:spLocks noChangeArrowheads="1"/>
          </p:cNvSpPr>
          <p:nvPr/>
        </p:nvSpPr>
        <p:spPr bwMode="auto">
          <a:xfrm>
            <a:off x="576263" y="1508125"/>
            <a:ext cx="77724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4163" indent="-28416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spcBef>
                <a:spcPct val="0"/>
              </a:spcBef>
              <a:buClrTx/>
              <a:buSzTx/>
              <a:buFontTx/>
              <a:buNone/>
            </a:pPr>
            <a:r>
              <a:rPr lang="en-US" altLang="en-US" b="0">
                <a:solidFill>
                  <a:srgbClr val="CC0000"/>
                </a:solidFill>
                <a:latin typeface="Times New Roman" panose="02020603050405020304" pitchFamily="18" charset="0"/>
              </a:rPr>
              <a:t>Bảng tạm toàn cục: </a:t>
            </a:r>
          </a:p>
          <a:p>
            <a:pPr algn="just" eaLnBrk="1" hangingPunct="1">
              <a:spcBef>
                <a:spcPct val="0"/>
              </a:spcBef>
              <a:buClrTx/>
              <a:buSzTx/>
              <a:buFontTx/>
              <a:buChar char="•"/>
            </a:pPr>
            <a:r>
              <a:rPr lang="en-US" altLang="en-US" b="0">
                <a:latin typeface="Times New Roman" panose="02020603050405020304" pitchFamily="18" charset="0"/>
              </a:rPr>
              <a:t>Có hai dấu ## là 2 ký tự đầu tiên trong tên bảng tạm.</a:t>
            </a:r>
          </a:p>
          <a:p>
            <a:pPr algn="just" eaLnBrk="1" hangingPunct="1">
              <a:spcBef>
                <a:spcPct val="0"/>
              </a:spcBef>
              <a:buClrTx/>
              <a:buSzTx/>
              <a:buFontTx/>
              <a:buChar char="•"/>
            </a:pPr>
            <a:r>
              <a:rPr lang="en-US" altLang="en-US" b="0">
                <a:latin typeface="Times New Roman" panose="02020603050405020304" pitchFamily="18" charset="0"/>
              </a:rPr>
              <a:t>Chỉ hiển thị đối với bất kỳ người sử dụng nào sau khi chúng được tạo.</a:t>
            </a:r>
          </a:p>
          <a:p>
            <a:pPr algn="just" eaLnBrk="1" hangingPunct="1">
              <a:spcBef>
                <a:spcPct val="0"/>
              </a:spcBef>
              <a:buClrTx/>
              <a:buSzTx/>
              <a:buFontTx/>
              <a:buChar char="•"/>
            </a:pPr>
            <a:r>
              <a:rPr lang="en-US" altLang="en-US" b="0">
                <a:latin typeface="Times New Roman" panose="02020603050405020304" pitchFamily="18" charset="0"/>
              </a:rPr>
              <a:t>Được xóa khi tất cả người dùng đang tham chiếu table ngắt kết nối với SQL Server.</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59460"/>
                                        </p:tgtEl>
                                        <p:attrNameLst>
                                          <p:attrName>style.visibility</p:attrName>
                                        </p:attrNameLst>
                                      </p:cBhvr>
                                      <p:to>
                                        <p:strVal val="visible"/>
                                      </p:to>
                                    </p:set>
                                    <p:anim calcmode="lin" valueType="num">
                                      <p:cBhvr additive="base">
                                        <p:cTn id="7" dur="500" fill="hold"/>
                                        <p:tgtEl>
                                          <p:spTgt spid="659460"/>
                                        </p:tgtEl>
                                        <p:attrNameLst>
                                          <p:attrName>ppt_x</p:attrName>
                                        </p:attrNameLst>
                                      </p:cBhvr>
                                      <p:tavLst>
                                        <p:tav tm="0">
                                          <p:val>
                                            <p:strVal val="0-#ppt_w/2"/>
                                          </p:val>
                                        </p:tav>
                                        <p:tav tm="100000">
                                          <p:val>
                                            <p:strVal val="#ppt_x"/>
                                          </p:val>
                                        </p:tav>
                                      </p:tavLst>
                                    </p:anim>
                                    <p:anim calcmode="lin" valueType="num">
                                      <p:cBhvr additive="base">
                                        <p:cTn id="8" dur="500" fill="hold"/>
                                        <p:tgtEl>
                                          <p:spTgt spid="6594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59459"/>
                                        </p:tgtEl>
                                        <p:attrNameLst>
                                          <p:attrName>style.visibility</p:attrName>
                                        </p:attrNameLst>
                                      </p:cBhvr>
                                      <p:to>
                                        <p:strVal val="visible"/>
                                      </p:to>
                                    </p:set>
                                    <p:animEffect transition="in" filter="dissolve">
                                      <p:cBhvr>
                                        <p:cTn id="13" dur="500"/>
                                        <p:tgtEl>
                                          <p:spTgt spid="659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9459" grpId="0" animBg="1" autoUpdateAnimBg="0"/>
      <p:bldP spid="659460"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23863" y="2297113"/>
            <a:ext cx="7793037" cy="1143000"/>
          </a:xfrm>
        </p:spPr>
        <p:txBody>
          <a:bodyPr>
            <a:normAutofit fontScale="90000"/>
          </a:bodyPr>
          <a:lstStyle/>
          <a:p>
            <a:pPr algn="ctr" eaLnBrk="1" hangingPunct="1"/>
            <a:r>
              <a:rPr lang="en-US" altLang="en-US" b="1" smtClean="0">
                <a:solidFill>
                  <a:srgbClr val="800000"/>
                </a:solidFill>
              </a:rPr>
              <a:t>Ngôn ngữ thao tác dữ liệu</a:t>
            </a:r>
            <a:br>
              <a:rPr lang="en-US" altLang="en-US" b="1" smtClean="0">
                <a:solidFill>
                  <a:srgbClr val="800000"/>
                </a:solidFill>
              </a:rPr>
            </a:br>
            <a:r>
              <a:rPr lang="en-US" altLang="en-US" b="1" smtClean="0">
                <a:solidFill>
                  <a:srgbClr val="800000"/>
                </a:solidFill>
              </a:rPr>
              <a:t>Data mainpulating language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54</a:t>
            </a:fld>
            <a:endParaRPr lang="en-US"/>
          </a:p>
        </p:txBody>
      </p:sp>
    </p:spTree>
  </p:cSld>
  <p:clrMapOvr>
    <a:masterClrMapping/>
  </p:clrMapOvr>
  <p:transition>
    <p:randomBa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69913" y="492125"/>
            <a:ext cx="7793037" cy="890588"/>
          </a:xfrm>
        </p:spPr>
        <p:txBody>
          <a:bodyPr/>
          <a:lstStyle/>
          <a:p>
            <a:pPr eaLnBrk="1" hangingPunct="1"/>
            <a:r>
              <a:rPr lang="en-US" altLang="en-US" sz="4000" smtClean="0">
                <a:solidFill>
                  <a:srgbClr val="800000"/>
                </a:solidFill>
              </a:rPr>
              <a:t>Cập nhập nội dung Table</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55</a:t>
            </a:fld>
            <a:endParaRPr lang="en-US"/>
          </a:p>
        </p:txBody>
      </p:sp>
      <p:sp>
        <p:nvSpPr>
          <p:cNvPr id="661507" name="Rectangle 3"/>
          <p:cNvSpPr>
            <a:spLocks noChangeArrowheads="1"/>
          </p:cNvSpPr>
          <p:nvPr/>
        </p:nvSpPr>
        <p:spPr bwMode="auto">
          <a:xfrm>
            <a:off x="1279525" y="1717675"/>
            <a:ext cx="67056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INSERT [INTO] &lt;table_name&gt; VALUES &lt;values&gt;</a:t>
            </a:r>
            <a:r>
              <a:rPr lang="en-GB" altLang="en-US" b="0" i="1">
                <a:solidFill>
                  <a:srgbClr val="C60000"/>
                </a:solidFill>
                <a:latin typeface="Times New Roman" panose="02020603050405020304" pitchFamily="18" charset="0"/>
                <a:cs typeface="Times New Roman" panose="02020603050405020304" pitchFamily="18" charset="0"/>
              </a:rPr>
              <a:t> </a:t>
            </a:r>
            <a:endParaRPr lang="en-GB" altLang="en-US" b="0">
              <a:solidFill>
                <a:srgbClr val="C60000"/>
              </a:solidFill>
              <a:latin typeface="Times New Roman" panose="02020603050405020304" pitchFamily="18" charset="0"/>
              <a:cs typeface="Times New Roman" panose="02020603050405020304" pitchFamily="18" charset="0"/>
            </a:endParaRPr>
          </a:p>
        </p:txBody>
      </p:sp>
      <p:sp>
        <p:nvSpPr>
          <p:cNvPr id="661508" name="Text Box 4"/>
          <p:cNvSpPr txBox="1">
            <a:spLocks noChangeArrowheads="1"/>
          </p:cNvSpPr>
          <p:nvPr/>
        </p:nvSpPr>
        <p:spPr bwMode="auto">
          <a:xfrm>
            <a:off x="822325" y="1168400"/>
            <a:ext cx="800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Thêm dòng</a:t>
            </a:r>
          </a:p>
        </p:txBody>
      </p:sp>
      <p:sp>
        <p:nvSpPr>
          <p:cNvPr id="661509" name="Text Box 5"/>
          <p:cNvSpPr txBox="1">
            <a:spLocks noChangeArrowheads="1"/>
          </p:cNvSpPr>
          <p:nvPr/>
        </p:nvSpPr>
        <p:spPr bwMode="auto">
          <a:xfrm>
            <a:off x="981075" y="2684463"/>
            <a:ext cx="6324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Thay đổi dữ liệu các dòng</a:t>
            </a:r>
          </a:p>
        </p:txBody>
      </p:sp>
      <p:sp>
        <p:nvSpPr>
          <p:cNvPr id="661510" name="Rectangle 6"/>
          <p:cNvSpPr>
            <a:spLocks noChangeArrowheads="1"/>
          </p:cNvSpPr>
          <p:nvPr/>
        </p:nvSpPr>
        <p:spPr bwMode="auto">
          <a:xfrm>
            <a:off x="1295400" y="3216275"/>
            <a:ext cx="6797675" cy="118745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UPDATE &lt;table_name&gt;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SET &lt;column_name = value&gt; </a:t>
            </a:r>
          </a:p>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WHERE &lt;condition&gt;</a:t>
            </a:r>
            <a:endParaRPr lang="en-US" altLang="en-US" b="0">
              <a:solidFill>
                <a:srgbClr val="C60000"/>
              </a:solidFill>
              <a:latin typeface="Times New Roman" panose="02020603050405020304" pitchFamily="18" charset="0"/>
              <a:cs typeface="Times New Roman" panose="02020603050405020304" pitchFamily="18" charset="0"/>
            </a:endParaRPr>
          </a:p>
        </p:txBody>
      </p:sp>
      <p:sp>
        <p:nvSpPr>
          <p:cNvPr id="661511" name="Rectangle 7"/>
          <p:cNvSpPr>
            <a:spLocks noChangeArrowheads="1"/>
          </p:cNvSpPr>
          <p:nvPr/>
        </p:nvSpPr>
        <p:spPr bwMode="auto">
          <a:xfrm>
            <a:off x="1246188" y="5438775"/>
            <a:ext cx="6846887"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DELETE FROM &lt;table_name&gt; WHERE &lt;condition&gt;</a:t>
            </a:r>
          </a:p>
        </p:txBody>
      </p:sp>
      <p:sp>
        <p:nvSpPr>
          <p:cNvPr id="661512" name="Text Box 8"/>
          <p:cNvSpPr txBox="1">
            <a:spLocks noChangeArrowheads="1"/>
          </p:cNvSpPr>
          <p:nvPr/>
        </p:nvSpPr>
        <p:spPr bwMode="auto">
          <a:xfrm>
            <a:off x="981075" y="4872038"/>
            <a:ext cx="4648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50000"/>
              </a:spcBef>
              <a:buClrTx/>
              <a:buSzTx/>
              <a:buFontTx/>
              <a:buNone/>
            </a:pPr>
            <a:r>
              <a:rPr lang="en-US" altLang="en-US" sz="2800" u="sng">
                <a:latin typeface="Times New Roman" panose="02020603050405020304" pitchFamily="18" charset="0"/>
              </a:rPr>
              <a:t>Cú pháp</a:t>
            </a:r>
            <a:r>
              <a:rPr lang="en-US" altLang="en-US" sz="2800" b="0">
                <a:latin typeface="Times New Roman" panose="02020603050405020304" pitchFamily="18" charset="0"/>
              </a:rPr>
              <a:t>: Xóa dòng</a:t>
            </a:r>
          </a:p>
        </p:txBody>
      </p:sp>
      <p:sp>
        <p:nvSpPr>
          <p:cNvPr id="63497" name="TextBox 1"/>
          <p:cNvSpPr txBox="1">
            <a:spLocks noChangeArrowheads="1"/>
          </p:cNvSpPr>
          <p:nvPr/>
        </p:nvSpPr>
        <p:spPr bwMode="auto">
          <a:xfrm>
            <a:off x="1279525" y="2222500"/>
            <a:ext cx="591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Insert into  cthoadon values(2, ‘b’, 10,100)</a:t>
            </a:r>
          </a:p>
        </p:txBody>
      </p:sp>
      <p:sp>
        <p:nvSpPr>
          <p:cNvPr id="63498" name="TextBox 9"/>
          <p:cNvSpPr txBox="1">
            <a:spLocks noChangeArrowheads="1"/>
          </p:cNvSpPr>
          <p:nvPr/>
        </p:nvSpPr>
        <p:spPr bwMode="auto">
          <a:xfrm>
            <a:off x="1295400" y="4410075"/>
            <a:ext cx="74834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Update cthoadon set dongia = dongia+10/100*dongia</a:t>
            </a:r>
          </a:p>
        </p:txBody>
      </p:sp>
      <p:sp>
        <p:nvSpPr>
          <p:cNvPr id="63499" name="TextBox 10"/>
          <p:cNvSpPr txBox="1">
            <a:spLocks noChangeArrowheads="1"/>
          </p:cNvSpPr>
          <p:nvPr/>
        </p:nvSpPr>
        <p:spPr bwMode="auto">
          <a:xfrm>
            <a:off x="1246188" y="5945188"/>
            <a:ext cx="52435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Delete from cthoadon where sohd =2</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1508"/>
                                        </p:tgtEl>
                                        <p:attrNameLst>
                                          <p:attrName>style.visibility</p:attrName>
                                        </p:attrNameLst>
                                      </p:cBhvr>
                                      <p:to>
                                        <p:strVal val="visible"/>
                                      </p:to>
                                    </p:set>
                                    <p:anim calcmode="lin" valueType="num">
                                      <p:cBhvr additive="base">
                                        <p:cTn id="7" dur="500" fill="hold"/>
                                        <p:tgtEl>
                                          <p:spTgt spid="661508"/>
                                        </p:tgtEl>
                                        <p:attrNameLst>
                                          <p:attrName>ppt_x</p:attrName>
                                        </p:attrNameLst>
                                      </p:cBhvr>
                                      <p:tavLst>
                                        <p:tav tm="0">
                                          <p:val>
                                            <p:strVal val="0-#ppt_w/2"/>
                                          </p:val>
                                        </p:tav>
                                        <p:tav tm="100000">
                                          <p:val>
                                            <p:strVal val="#ppt_x"/>
                                          </p:val>
                                        </p:tav>
                                      </p:tavLst>
                                    </p:anim>
                                    <p:anim calcmode="lin" valueType="num">
                                      <p:cBhvr additive="base">
                                        <p:cTn id="8" dur="500" fill="hold"/>
                                        <p:tgtEl>
                                          <p:spTgt spid="66150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61507"/>
                                        </p:tgtEl>
                                        <p:attrNameLst>
                                          <p:attrName>style.visibility</p:attrName>
                                        </p:attrNameLst>
                                      </p:cBhvr>
                                      <p:to>
                                        <p:strVal val="visible"/>
                                      </p:to>
                                    </p:set>
                                    <p:anim calcmode="lin" valueType="num">
                                      <p:cBhvr additive="base">
                                        <p:cTn id="13" dur="500" fill="hold"/>
                                        <p:tgtEl>
                                          <p:spTgt spid="661507"/>
                                        </p:tgtEl>
                                        <p:attrNameLst>
                                          <p:attrName>ppt_x</p:attrName>
                                        </p:attrNameLst>
                                      </p:cBhvr>
                                      <p:tavLst>
                                        <p:tav tm="0">
                                          <p:val>
                                            <p:strVal val="0-#ppt_w/2"/>
                                          </p:val>
                                        </p:tav>
                                        <p:tav tm="100000">
                                          <p:val>
                                            <p:strVal val="#ppt_x"/>
                                          </p:val>
                                        </p:tav>
                                      </p:tavLst>
                                    </p:anim>
                                    <p:anim calcmode="lin" valueType="num">
                                      <p:cBhvr additive="base">
                                        <p:cTn id="14" dur="500" fill="hold"/>
                                        <p:tgtEl>
                                          <p:spTgt spid="66150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61509"/>
                                        </p:tgtEl>
                                        <p:attrNameLst>
                                          <p:attrName>style.visibility</p:attrName>
                                        </p:attrNameLst>
                                      </p:cBhvr>
                                      <p:to>
                                        <p:strVal val="visible"/>
                                      </p:to>
                                    </p:set>
                                    <p:anim calcmode="lin" valueType="num">
                                      <p:cBhvr additive="base">
                                        <p:cTn id="19" dur="500" fill="hold"/>
                                        <p:tgtEl>
                                          <p:spTgt spid="661509"/>
                                        </p:tgtEl>
                                        <p:attrNameLst>
                                          <p:attrName>ppt_x</p:attrName>
                                        </p:attrNameLst>
                                      </p:cBhvr>
                                      <p:tavLst>
                                        <p:tav tm="0">
                                          <p:val>
                                            <p:strVal val="0-#ppt_w/2"/>
                                          </p:val>
                                        </p:tav>
                                        <p:tav tm="100000">
                                          <p:val>
                                            <p:strVal val="#ppt_x"/>
                                          </p:val>
                                        </p:tav>
                                      </p:tavLst>
                                    </p:anim>
                                    <p:anim calcmode="lin" valueType="num">
                                      <p:cBhvr additive="base">
                                        <p:cTn id="20" dur="500" fill="hold"/>
                                        <p:tgtEl>
                                          <p:spTgt spid="6615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61510"/>
                                        </p:tgtEl>
                                        <p:attrNameLst>
                                          <p:attrName>style.visibility</p:attrName>
                                        </p:attrNameLst>
                                      </p:cBhvr>
                                      <p:to>
                                        <p:strVal val="visible"/>
                                      </p:to>
                                    </p:set>
                                    <p:anim calcmode="lin" valueType="num">
                                      <p:cBhvr additive="base">
                                        <p:cTn id="25" dur="500" fill="hold"/>
                                        <p:tgtEl>
                                          <p:spTgt spid="661510"/>
                                        </p:tgtEl>
                                        <p:attrNameLst>
                                          <p:attrName>ppt_x</p:attrName>
                                        </p:attrNameLst>
                                      </p:cBhvr>
                                      <p:tavLst>
                                        <p:tav tm="0">
                                          <p:val>
                                            <p:strVal val="0-#ppt_w/2"/>
                                          </p:val>
                                        </p:tav>
                                        <p:tav tm="100000">
                                          <p:val>
                                            <p:strVal val="#ppt_x"/>
                                          </p:val>
                                        </p:tav>
                                      </p:tavLst>
                                    </p:anim>
                                    <p:anim calcmode="lin" valueType="num">
                                      <p:cBhvr additive="base">
                                        <p:cTn id="26" dur="500" fill="hold"/>
                                        <p:tgtEl>
                                          <p:spTgt spid="6615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61512"/>
                                        </p:tgtEl>
                                        <p:attrNameLst>
                                          <p:attrName>style.visibility</p:attrName>
                                        </p:attrNameLst>
                                      </p:cBhvr>
                                      <p:to>
                                        <p:strVal val="visible"/>
                                      </p:to>
                                    </p:set>
                                    <p:anim calcmode="lin" valueType="num">
                                      <p:cBhvr additive="base">
                                        <p:cTn id="31" dur="500" fill="hold"/>
                                        <p:tgtEl>
                                          <p:spTgt spid="661512"/>
                                        </p:tgtEl>
                                        <p:attrNameLst>
                                          <p:attrName>ppt_x</p:attrName>
                                        </p:attrNameLst>
                                      </p:cBhvr>
                                      <p:tavLst>
                                        <p:tav tm="0">
                                          <p:val>
                                            <p:strVal val="0-#ppt_w/2"/>
                                          </p:val>
                                        </p:tav>
                                        <p:tav tm="100000">
                                          <p:val>
                                            <p:strVal val="#ppt_x"/>
                                          </p:val>
                                        </p:tav>
                                      </p:tavLst>
                                    </p:anim>
                                    <p:anim calcmode="lin" valueType="num">
                                      <p:cBhvr additive="base">
                                        <p:cTn id="32" dur="500" fill="hold"/>
                                        <p:tgtEl>
                                          <p:spTgt spid="66151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661511"/>
                                        </p:tgtEl>
                                        <p:attrNameLst>
                                          <p:attrName>style.visibility</p:attrName>
                                        </p:attrNameLst>
                                      </p:cBhvr>
                                      <p:to>
                                        <p:strVal val="visible"/>
                                      </p:to>
                                    </p:set>
                                    <p:anim calcmode="lin" valueType="num">
                                      <p:cBhvr additive="base">
                                        <p:cTn id="37" dur="500" fill="hold"/>
                                        <p:tgtEl>
                                          <p:spTgt spid="661511"/>
                                        </p:tgtEl>
                                        <p:attrNameLst>
                                          <p:attrName>ppt_x</p:attrName>
                                        </p:attrNameLst>
                                      </p:cBhvr>
                                      <p:tavLst>
                                        <p:tav tm="0">
                                          <p:val>
                                            <p:strVal val="0-#ppt_w/2"/>
                                          </p:val>
                                        </p:tav>
                                        <p:tav tm="100000">
                                          <p:val>
                                            <p:strVal val="#ppt_x"/>
                                          </p:val>
                                        </p:tav>
                                      </p:tavLst>
                                    </p:anim>
                                    <p:anim calcmode="lin" valueType="num">
                                      <p:cBhvr additive="base">
                                        <p:cTn id="38" dur="500" fill="hold"/>
                                        <p:tgtEl>
                                          <p:spTgt spid="6615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7" grpId="0" animBg="1" autoUpdateAnimBg="0"/>
      <p:bldP spid="661508" grpId="0" autoUpdateAnimBg="0"/>
      <p:bldP spid="661509" grpId="0" autoUpdateAnimBg="0"/>
      <p:bldP spid="661510" grpId="0" animBg="1" autoUpdateAnimBg="0"/>
      <p:bldP spid="661511" grpId="0" animBg="1" autoUpdateAnimBg="0"/>
      <p:bldP spid="661512"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565150" y="487363"/>
            <a:ext cx="7793038" cy="1143000"/>
          </a:xfrm>
        </p:spPr>
        <p:txBody>
          <a:bodyPr/>
          <a:lstStyle/>
          <a:p>
            <a:pPr eaLnBrk="1" hangingPunct="1"/>
            <a:r>
              <a:rPr lang="en-US" altLang="en-US" smtClean="0">
                <a:solidFill>
                  <a:srgbClr val="800000"/>
                </a:solidFill>
              </a:rPr>
              <a:t>Xem Tables</a:t>
            </a:r>
          </a:p>
        </p:txBody>
      </p:sp>
      <p:sp>
        <p:nvSpPr>
          <p:cNvPr id="2" name="Slide Number Placeholder 1"/>
          <p:cNvSpPr>
            <a:spLocks noGrp="1"/>
          </p:cNvSpPr>
          <p:nvPr>
            <p:ph type="sldNum" sz="quarter" idx="12"/>
          </p:nvPr>
        </p:nvSpPr>
        <p:spPr/>
        <p:txBody>
          <a:bodyPr/>
          <a:lstStyle/>
          <a:p>
            <a:fld id="{82036F20-6502-4541-B668-8D2943D5AB0A}" type="slidenum">
              <a:rPr lang="en-US" smtClean="0"/>
              <a:pPr/>
              <a:t>56</a:t>
            </a:fld>
            <a:endParaRPr lang="en-US"/>
          </a:p>
        </p:txBody>
      </p:sp>
      <p:sp>
        <p:nvSpPr>
          <p:cNvPr id="662531" name="Rectangle 3"/>
          <p:cNvSpPr>
            <a:spLocks noChangeArrowheads="1"/>
          </p:cNvSpPr>
          <p:nvPr/>
        </p:nvSpPr>
        <p:spPr bwMode="auto">
          <a:xfrm>
            <a:off x="1201738" y="4724400"/>
            <a:ext cx="6096000" cy="5334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SELECT &lt;select_list&gt; FROM &lt;table_name&gt;</a:t>
            </a:r>
          </a:p>
        </p:txBody>
      </p:sp>
      <p:sp>
        <p:nvSpPr>
          <p:cNvPr id="64516" name="Rectangle 4"/>
          <p:cNvSpPr>
            <a:spLocks noChangeArrowheads="1"/>
          </p:cNvSpPr>
          <p:nvPr/>
        </p:nvSpPr>
        <p:spPr bwMode="auto">
          <a:xfrm>
            <a:off x="2828925" y="2543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662533" name="Text Box 5"/>
          <p:cNvSpPr txBox="1">
            <a:spLocks noChangeArrowheads="1"/>
          </p:cNvSpPr>
          <p:nvPr/>
        </p:nvSpPr>
        <p:spPr bwMode="auto">
          <a:xfrm>
            <a:off x="1006475" y="1611313"/>
            <a:ext cx="86661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thông tin Table</a:t>
            </a:r>
            <a:endParaRPr lang="en-US" altLang="en-US" sz="2800" b="0">
              <a:latin typeface="Times New Roman" panose="02020603050405020304" pitchFamily="18" charset="0"/>
            </a:endParaRPr>
          </a:p>
        </p:txBody>
      </p:sp>
      <p:sp>
        <p:nvSpPr>
          <p:cNvPr id="662534" name="Text Box 6"/>
          <p:cNvSpPr txBox="1">
            <a:spLocks noChangeArrowheads="1"/>
          </p:cNvSpPr>
          <p:nvPr/>
        </p:nvSpPr>
        <p:spPr bwMode="auto">
          <a:xfrm>
            <a:off x="1201738" y="2222500"/>
            <a:ext cx="6019800" cy="457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50000"/>
              </a:spcBef>
              <a:buClrTx/>
              <a:buSzTx/>
              <a:buFontTx/>
              <a:buNone/>
            </a:pPr>
            <a:r>
              <a:rPr lang="en-GB" altLang="en-US" b="0">
                <a:solidFill>
                  <a:srgbClr val="C60000"/>
                </a:solidFill>
                <a:latin typeface="Times New Roman" panose="02020603050405020304" pitchFamily="18" charset="0"/>
                <a:cs typeface="Times New Roman" panose="02020603050405020304" pitchFamily="18" charset="0"/>
              </a:rPr>
              <a:t>sp_help &lt;table_name&gt;</a:t>
            </a:r>
            <a:endParaRPr lang="en-US" altLang="en-US" b="0">
              <a:solidFill>
                <a:srgbClr val="C60000"/>
              </a:solidFill>
              <a:latin typeface="Times New Roman" panose="02020603050405020304" pitchFamily="18" charset="0"/>
            </a:endParaRPr>
          </a:p>
        </p:txBody>
      </p:sp>
      <p:sp>
        <p:nvSpPr>
          <p:cNvPr id="662535" name="Text Box 7"/>
          <p:cNvSpPr txBox="1">
            <a:spLocks noChangeArrowheads="1"/>
          </p:cNvSpPr>
          <p:nvPr/>
        </p:nvSpPr>
        <p:spPr bwMode="auto">
          <a:xfrm>
            <a:off x="1066800" y="3690938"/>
            <a:ext cx="44656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GB" altLang="en-US" sz="2800" u="sng">
                <a:solidFill>
                  <a:srgbClr val="460CD8"/>
                </a:solidFill>
                <a:latin typeface="Times New Roman" panose="02020603050405020304" pitchFamily="18" charset="0"/>
                <a:cs typeface="Times New Roman" panose="02020603050405020304" pitchFamily="18" charset="0"/>
              </a:rPr>
              <a:t>Cú pháp</a:t>
            </a:r>
            <a:r>
              <a:rPr lang="en-GB" altLang="en-US" sz="2800">
                <a:solidFill>
                  <a:srgbClr val="460CD8"/>
                </a:solidFill>
                <a:latin typeface="Times New Roman" panose="02020603050405020304" pitchFamily="18" charset="0"/>
                <a:cs typeface="Times New Roman" panose="02020603050405020304" pitchFamily="18" charset="0"/>
              </a:rPr>
              <a:t>:</a:t>
            </a:r>
            <a:r>
              <a:rPr lang="en-GB" altLang="en-US" sz="2800" b="0" i="1">
                <a:solidFill>
                  <a:srgbClr val="460CD8"/>
                </a:solidFill>
                <a:latin typeface="Times New Roman" panose="02020603050405020304" pitchFamily="18" charset="0"/>
                <a:cs typeface="Times New Roman" panose="02020603050405020304" pitchFamily="18" charset="0"/>
              </a:rPr>
              <a:t> </a:t>
            </a:r>
            <a:r>
              <a:rPr lang="en-GB" altLang="en-US" sz="2800" b="0">
                <a:solidFill>
                  <a:srgbClr val="460CD8"/>
                </a:solidFill>
                <a:latin typeface="Times New Roman" panose="02020603050405020304" pitchFamily="18" charset="0"/>
                <a:cs typeface="Times New Roman" panose="02020603050405020304" pitchFamily="18" charset="0"/>
              </a:rPr>
              <a:t> </a:t>
            </a:r>
            <a:r>
              <a:rPr lang="en-GB" altLang="en-US" sz="2800" b="0">
                <a:latin typeface="Times New Roman" panose="02020603050405020304" pitchFamily="18" charset="0"/>
                <a:cs typeface="Times New Roman" panose="02020603050405020304" pitchFamily="18" charset="0"/>
              </a:rPr>
              <a:t>Xem dữ liệu Table</a:t>
            </a:r>
            <a:endParaRPr lang="en-US" altLang="en-US" sz="2800" b="0">
              <a:latin typeface="Times New Roman" panose="02020603050405020304" pitchFamily="18" charset="0"/>
            </a:endParaRPr>
          </a:p>
        </p:txBody>
      </p:sp>
      <p:sp>
        <p:nvSpPr>
          <p:cNvPr id="64520" name="Rectangle 1"/>
          <p:cNvSpPr>
            <a:spLocks noChangeArrowheads="1"/>
          </p:cNvSpPr>
          <p:nvPr/>
        </p:nvSpPr>
        <p:spPr bwMode="auto">
          <a:xfrm>
            <a:off x="1201738" y="2860675"/>
            <a:ext cx="6096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Sp_help cthoadon</a:t>
            </a:r>
          </a:p>
        </p:txBody>
      </p:sp>
      <p:sp>
        <p:nvSpPr>
          <p:cNvPr id="64521" name="Rectangle 2"/>
          <p:cNvSpPr>
            <a:spLocks noChangeArrowheads="1"/>
          </p:cNvSpPr>
          <p:nvPr/>
        </p:nvSpPr>
        <p:spPr bwMode="auto">
          <a:xfrm>
            <a:off x="1201738" y="5614988"/>
            <a:ext cx="33845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t>Select  * from cthoadon</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2533"/>
                                        </p:tgtEl>
                                        <p:attrNameLst>
                                          <p:attrName>style.visibility</p:attrName>
                                        </p:attrNameLst>
                                      </p:cBhvr>
                                      <p:to>
                                        <p:strVal val="visible"/>
                                      </p:to>
                                    </p:set>
                                    <p:anim calcmode="lin" valueType="num">
                                      <p:cBhvr additive="base">
                                        <p:cTn id="7" dur="500" fill="hold"/>
                                        <p:tgtEl>
                                          <p:spTgt spid="662533"/>
                                        </p:tgtEl>
                                        <p:attrNameLst>
                                          <p:attrName>ppt_x</p:attrName>
                                        </p:attrNameLst>
                                      </p:cBhvr>
                                      <p:tavLst>
                                        <p:tav tm="0">
                                          <p:val>
                                            <p:strVal val="0-#ppt_w/2"/>
                                          </p:val>
                                        </p:tav>
                                        <p:tav tm="100000">
                                          <p:val>
                                            <p:strVal val="#ppt_x"/>
                                          </p:val>
                                        </p:tav>
                                      </p:tavLst>
                                    </p:anim>
                                    <p:anim calcmode="lin" valueType="num">
                                      <p:cBhvr additive="base">
                                        <p:cTn id="8" dur="500" fill="hold"/>
                                        <p:tgtEl>
                                          <p:spTgt spid="66253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62534"/>
                                        </p:tgtEl>
                                        <p:attrNameLst>
                                          <p:attrName>style.visibility</p:attrName>
                                        </p:attrNameLst>
                                      </p:cBhvr>
                                      <p:to>
                                        <p:strVal val="visible"/>
                                      </p:to>
                                    </p:set>
                                    <p:animEffect transition="in" filter="dissolve">
                                      <p:cBhvr>
                                        <p:cTn id="13" dur="500"/>
                                        <p:tgtEl>
                                          <p:spTgt spid="66253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662535"/>
                                        </p:tgtEl>
                                        <p:attrNameLst>
                                          <p:attrName>style.visibility</p:attrName>
                                        </p:attrNameLst>
                                      </p:cBhvr>
                                      <p:to>
                                        <p:strVal val="visible"/>
                                      </p:to>
                                    </p:set>
                                    <p:anim calcmode="lin" valueType="num">
                                      <p:cBhvr additive="base">
                                        <p:cTn id="18" dur="500" fill="hold"/>
                                        <p:tgtEl>
                                          <p:spTgt spid="662535"/>
                                        </p:tgtEl>
                                        <p:attrNameLst>
                                          <p:attrName>ppt_x</p:attrName>
                                        </p:attrNameLst>
                                      </p:cBhvr>
                                      <p:tavLst>
                                        <p:tav tm="0">
                                          <p:val>
                                            <p:strVal val="0-#ppt_w/2"/>
                                          </p:val>
                                        </p:tav>
                                        <p:tav tm="100000">
                                          <p:val>
                                            <p:strVal val="#ppt_x"/>
                                          </p:val>
                                        </p:tav>
                                      </p:tavLst>
                                    </p:anim>
                                    <p:anim calcmode="lin" valueType="num">
                                      <p:cBhvr additive="base">
                                        <p:cTn id="19" dur="500" fill="hold"/>
                                        <p:tgtEl>
                                          <p:spTgt spid="662535"/>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62531"/>
                                        </p:tgtEl>
                                        <p:attrNameLst>
                                          <p:attrName>style.visibility</p:attrName>
                                        </p:attrNameLst>
                                      </p:cBhvr>
                                      <p:to>
                                        <p:strVal val="visible"/>
                                      </p:to>
                                    </p:set>
                                    <p:animEffect transition="in" filter="dissolve">
                                      <p:cBhvr>
                                        <p:cTn id="24" dur="500"/>
                                        <p:tgtEl>
                                          <p:spTgt spid="662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1" grpId="0" animBg="1" autoUpdateAnimBg="0"/>
      <p:bldP spid="662533" grpId="0" autoUpdateAnimBg="0"/>
      <p:bldP spid="662534" grpId="0" animBg="1" autoUpdateAnimBg="0"/>
      <p:bldP spid="66253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57</a:t>
            </a:fld>
            <a:endParaRPr lang="en-US"/>
          </a:p>
        </p:txBody>
      </p:sp>
      <p:sp>
        <p:nvSpPr>
          <p:cNvPr id="65538" name="Rectangle 2"/>
          <p:cNvSpPr>
            <a:spLocks noGrp="1" noChangeArrowheads="1"/>
          </p:cNvSpPr>
          <p:nvPr>
            <p:ph type="title" idx="4294967295"/>
          </p:nvPr>
        </p:nvSpPr>
        <p:spPr>
          <a:xfrm>
            <a:off x="0" y="457200"/>
            <a:ext cx="8229600" cy="801688"/>
          </a:xfrm>
        </p:spPr>
        <p:txBody>
          <a:bodyPr anchor="b"/>
          <a:lstStyle/>
          <a:p>
            <a:pPr eaLnBrk="1" hangingPunct="1"/>
            <a:r>
              <a:rPr lang="en-US" altLang="en-US" b="1" smtClean="0">
                <a:solidFill>
                  <a:srgbClr val="800000"/>
                </a:solidFill>
              </a:rPr>
              <a:t>Toàn vẹn dữ liệu</a:t>
            </a:r>
          </a:p>
        </p:txBody>
      </p:sp>
      <p:sp>
        <p:nvSpPr>
          <p:cNvPr id="65539" name="Text Box 3"/>
          <p:cNvSpPr txBox="1">
            <a:spLocks noChangeArrowheads="1"/>
          </p:cNvSpPr>
          <p:nvPr/>
        </p:nvSpPr>
        <p:spPr bwMode="auto">
          <a:xfrm>
            <a:off x="528638" y="1258888"/>
            <a:ext cx="8153400" cy="504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sz="2200" b="0">
                <a:latin typeface="Times New Roman" panose="02020603050405020304" pitchFamily="18" charset="0"/>
              </a:rPr>
              <a:t>TVDL là đề cập đến trạng thái của tất cả các giá trị dữ liệu lưu trữ trong CSDL là đúng. Nếu dữ liệu không đúng mà đã được lưu trữ trong CSDL thì gọi là vi phạm TVDL.</a:t>
            </a:r>
          </a:p>
          <a:p>
            <a:pPr algn="just">
              <a:spcBef>
                <a:spcPct val="15000"/>
              </a:spcBef>
              <a:buClrTx/>
              <a:buSzTx/>
              <a:buFontTx/>
              <a:buChar char="•"/>
            </a:pPr>
            <a:r>
              <a:rPr lang="en-US" altLang="en-US" sz="2200" b="0">
                <a:latin typeface="Times New Roman" panose="02020603050405020304" pitchFamily="18" charset="0"/>
              </a:rPr>
              <a:t>Các loại ràng buộc toàn vẹn: Not Null, Default, Identity, Constraints, Rule, Triggers, Indexs.</a:t>
            </a:r>
          </a:p>
          <a:p>
            <a:pPr algn="just">
              <a:spcBef>
                <a:spcPct val="15000"/>
              </a:spcBef>
              <a:buClrTx/>
              <a:buSzTx/>
              <a:buFontTx/>
              <a:buChar char="•"/>
            </a:pPr>
            <a:r>
              <a:rPr lang="en-US" altLang="en-US" b="0">
                <a:latin typeface="Times New Roman" panose="02020603050405020304" pitchFamily="18" charset="0"/>
              </a:rPr>
              <a:t>Định nghĩa ràng buộc:</a:t>
            </a:r>
          </a:p>
          <a:p>
            <a:pPr lvl="2" algn="just">
              <a:spcBef>
                <a:spcPct val="15000"/>
              </a:spcBef>
              <a:buClrTx/>
              <a:buSzTx/>
              <a:buFontTx/>
              <a:buNone/>
            </a:pPr>
            <a:r>
              <a:rPr lang="en-US" altLang="en-US" sz="2200" b="0">
                <a:latin typeface="Times New Roman" panose="02020603050405020304" pitchFamily="18" charset="0"/>
              </a:rPr>
              <a:t>Create Table…: Định nghĩa trong lúc thiết kế.</a:t>
            </a:r>
          </a:p>
          <a:p>
            <a:pPr lvl="2" algn="just">
              <a:spcBef>
                <a:spcPct val="15000"/>
              </a:spcBef>
              <a:buClrTx/>
              <a:buSzTx/>
              <a:buFontTx/>
              <a:buNone/>
            </a:pPr>
            <a:r>
              <a:rPr lang="en-US" altLang="en-US" sz="2200" b="0">
                <a:latin typeface="Times New Roman" panose="02020603050405020304" pitchFamily="18" charset="0"/>
              </a:rPr>
              <a:t>Alter Table…: Định nghĩa trong khi hiệu chỉnh bảng.</a:t>
            </a:r>
          </a:p>
          <a:p>
            <a:pPr algn="just">
              <a:spcBef>
                <a:spcPct val="15000"/>
              </a:spcBef>
              <a:buClrTx/>
              <a:buSzTx/>
              <a:buFontTx/>
              <a:buChar char="•"/>
            </a:pPr>
            <a:r>
              <a:rPr lang="en-US" altLang="en-US" b="0">
                <a:latin typeface="Times New Roman" panose="02020603050405020304" pitchFamily="18" charset="0"/>
              </a:rPr>
              <a:t>Kiểm tra /xem các toàn vẹn dữ liệu:</a:t>
            </a:r>
          </a:p>
          <a:p>
            <a:pPr lvl="2" algn="just">
              <a:spcBef>
                <a:spcPct val="15000"/>
              </a:spcBef>
              <a:buClrTx/>
              <a:buSzTx/>
              <a:buFontTx/>
              <a:buNone/>
            </a:pPr>
            <a:r>
              <a:rPr lang="en-US" altLang="en-US" sz="2200" b="0">
                <a:latin typeface="Times New Roman" panose="02020603050405020304" pitchFamily="18" charset="0"/>
              </a:rPr>
              <a:t>Sp_HelpConstraint &lt;Tên Table&gt;</a:t>
            </a:r>
          </a:p>
          <a:p>
            <a:pPr algn="just">
              <a:spcBef>
                <a:spcPct val="15000"/>
              </a:spcBef>
              <a:buClrTx/>
              <a:buSzTx/>
              <a:buFontTx/>
              <a:buChar char="•"/>
            </a:pPr>
            <a:r>
              <a:rPr lang="en-US" altLang="en-US" b="0">
                <a:latin typeface="Times New Roman" panose="02020603050405020304" pitchFamily="18" charset="0"/>
              </a:rPr>
              <a:t>Xóa toàn vẹn dữ liệu:</a:t>
            </a:r>
          </a:p>
          <a:p>
            <a:pPr algn="just">
              <a:spcBef>
                <a:spcPct val="15000"/>
              </a:spcBef>
              <a:buClrTx/>
              <a:buSzTx/>
              <a:buFontTx/>
              <a:buNone/>
            </a:pPr>
            <a:r>
              <a:rPr lang="en-US" altLang="en-US" b="0">
                <a:latin typeface="Times New Roman" panose="02020603050405020304" pitchFamily="18" charset="0"/>
              </a:rPr>
              <a:t>		</a:t>
            </a:r>
            <a:r>
              <a:rPr lang="en-US" altLang="en-US" sz="2200" b="0">
                <a:latin typeface="Times New Roman" panose="02020603050405020304" pitchFamily="18" charset="0"/>
              </a:rPr>
              <a:t>ALTER TABLE &lt;TenTable&gt; </a:t>
            </a:r>
          </a:p>
          <a:p>
            <a:pPr algn="just">
              <a:spcBef>
                <a:spcPct val="15000"/>
              </a:spcBef>
              <a:buClrTx/>
              <a:buSzTx/>
              <a:buFontTx/>
              <a:buNone/>
            </a:pPr>
            <a:r>
              <a:rPr lang="en-US" altLang="en-US" sz="2200" b="0">
                <a:latin typeface="Times New Roman" panose="02020603050405020304" pitchFamily="18" charset="0"/>
              </a:rPr>
              <a:t>		DROP CONSTRAINT &lt;Ten Constrant&gt;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553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53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53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55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53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553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553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58</a:t>
            </a:fld>
            <a:endParaRPr lang="en-US"/>
          </a:p>
        </p:txBody>
      </p:sp>
      <p:sp>
        <p:nvSpPr>
          <p:cNvPr id="67586" name="Rectangle 2"/>
          <p:cNvSpPr>
            <a:spLocks noGrp="1" noChangeArrowheads="1"/>
          </p:cNvSpPr>
          <p:nvPr>
            <p:ph type="title" idx="4294967295"/>
          </p:nvPr>
        </p:nvSpPr>
        <p:spPr>
          <a:xfrm>
            <a:off x="346075" y="370702"/>
            <a:ext cx="8229600" cy="658813"/>
          </a:xfrm>
        </p:spPr>
        <p:txBody>
          <a:bodyPr anchor="b">
            <a:normAutofit/>
          </a:bodyPr>
          <a:lstStyle/>
          <a:p>
            <a:pPr eaLnBrk="1" hangingPunct="1"/>
            <a:r>
              <a:rPr lang="en-US" altLang="en-US" b="1" smtClean="0">
                <a:solidFill>
                  <a:srgbClr val="800000"/>
                </a:solidFill>
              </a:rPr>
              <a:t>Định nghĩa NULL/NOT NULL</a:t>
            </a:r>
          </a:p>
        </p:txBody>
      </p:sp>
      <p:sp>
        <p:nvSpPr>
          <p:cNvPr id="62467" name="Text Box 3"/>
          <p:cNvSpPr txBox="1">
            <a:spLocks noChangeArrowheads="1"/>
          </p:cNvSpPr>
          <p:nvPr/>
        </p:nvSpPr>
        <p:spPr bwMode="auto">
          <a:xfrm>
            <a:off x="574675" y="1304925"/>
            <a:ext cx="7772400"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defRPr sz="2400" b="1">
                <a:solidFill>
                  <a:schemeClr val="tx1"/>
                </a:solidFill>
                <a:latin typeface="Arial" charset="0"/>
              </a:defRPr>
            </a:lvl1pPr>
            <a:lvl2pPr marL="742950" indent="-285750">
              <a:defRPr sz="2400" b="1">
                <a:solidFill>
                  <a:schemeClr val="tx1"/>
                </a:solidFill>
                <a:latin typeface="Arial" charset="0"/>
              </a:defRPr>
            </a:lvl2pPr>
            <a:lvl3pPr marL="1143000" indent="-228600">
              <a:defRPr sz="2400" b="1">
                <a:solidFill>
                  <a:schemeClr val="tx1"/>
                </a:solidFill>
                <a:latin typeface="Arial" charset="0"/>
              </a:defRPr>
            </a:lvl3pPr>
            <a:lvl4pPr marL="1600200" indent="-228600">
              <a:defRPr sz="2400" b="1">
                <a:solidFill>
                  <a:schemeClr val="tx1"/>
                </a:solidFill>
                <a:latin typeface="Arial" charset="0"/>
              </a:defRPr>
            </a:lvl4pPr>
            <a:lvl5pPr marL="2057400" indent="-228600">
              <a:defRPr sz="2400" b="1">
                <a:solidFill>
                  <a:schemeClr val="tx1"/>
                </a:solidFill>
                <a:latin typeface="Arial" charset="0"/>
              </a:defRPr>
            </a:lvl5pPr>
            <a:lvl6pPr marL="2514600" indent="-228600" eaLnBrk="0" fontAlgn="base" hangingPunct="0">
              <a:spcBef>
                <a:spcPct val="0"/>
              </a:spcBef>
              <a:spcAft>
                <a:spcPct val="0"/>
              </a:spcAft>
              <a:defRPr sz="2400" b="1">
                <a:solidFill>
                  <a:schemeClr val="tx1"/>
                </a:solidFill>
                <a:latin typeface="Arial" charset="0"/>
              </a:defRPr>
            </a:lvl6pPr>
            <a:lvl7pPr marL="2971800" indent="-228600" eaLnBrk="0" fontAlgn="base" hangingPunct="0">
              <a:spcBef>
                <a:spcPct val="0"/>
              </a:spcBef>
              <a:spcAft>
                <a:spcPct val="0"/>
              </a:spcAft>
              <a:defRPr sz="2400" b="1">
                <a:solidFill>
                  <a:schemeClr val="tx1"/>
                </a:solidFill>
                <a:latin typeface="Arial" charset="0"/>
              </a:defRPr>
            </a:lvl7pPr>
            <a:lvl8pPr marL="3429000" indent="-228600" eaLnBrk="0" fontAlgn="base" hangingPunct="0">
              <a:spcBef>
                <a:spcPct val="0"/>
              </a:spcBef>
              <a:spcAft>
                <a:spcPct val="0"/>
              </a:spcAft>
              <a:defRPr sz="2400" b="1">
                <a:solidFill>
                  <a:schemeClr val="tx1"/>
                </a:solidFill>
                <a:latin typeface="Arial" charset="0"/>
              </a:defRPr>
            </a:lvl8pPr>
            <a:lvl9pPr marL="3886200" indent="-228600" eaLnBrk="0" fontAlgn="base" hangingPunct="0">
              <a:spcBef>
                <a:spcPct val="0"/>
              </a:spcBef>
              <a:spcAft>
                <a:spcPct val="0"/>
              </a:spcAft>
              <a:defRPr sz="2400" b="1">
                <a:solidFill>
                  <a:schemeClr val="tx1"/>
                </a:solidFill>
                <a:latin typeface="Arial" charset="0"/>
              </a:defRPr>
            </a:lvl9pPr>
          </a:lstStyle>
          <a:p>
            <a:pPr algn="just">
              <a:spcBef>
                <a:spcPct val="15000"/>
              </a:spcBef>
              <a:buFontTx/>
              <a:buChar char="•"/>
              <a:defRPr/>
            </a:pPr>
            <a:r>
              <a:rPr lang="en-US" altLang="en-US" b="0" smtClean="0">
                <a:latin typeface="Times New Roman" pitchFamily="18" charset="0"/>
              </a:rPr>
              <a:t>Giá trị NULL dùng để chỉ các giá trị chưa biết, hay sẽ được bổ sung sau. Nó khác với giá trị rỗng (empty) hay zero. Hai giá trị null không được xem là bằng nhau. Khi so sánh hai giá trị null, hay 1 giá trị null với 1 giá trị khác thì kết quả trả về sẽ là unknown.</a:t>
            </a:r>
          </a:p>
          <a:p>
            <a:pPr marL="231775" indent="0" algn="just">
              <a:spcBef>
                <a:spcPct val="15000"/>
              </a:spcBef>
              <a:defRPr/>
            </a:pPr>
            <a:r>
              <a:rPr lang="en-US" altLang="en-US" sz="2000" b="0" smtClean="0">
                <a:latin typeface="Times New Roman" pitchFamily="18" charset="0"/>
              </a:rPr>
              <a:t>Ví dụ: số phone của khách hàng hiện tại chưa có, nhưng có thể sẽ được bổ sung này. Số phone sẽ có giá trị là null.</a:t>
            </a:r>
          </a:p>
          <a:p>
            <a:pPr algn="just">
              <a:spcBef>
                <a:spcPct val="15000"/>
              </a:spcBef>
              <a:buFontTx/>
              <a:buChar char="•"/>
              <a:defRPr/>
            </a:pPr>
            <a:r>
              <a:rPr lang="en-US" altLang="en-US" b="0" smtClean="0">
                <a:latin typeface="Times New Roman" pitchFamily="18" charset="0"/>
              </a:rPr>
              <a:t>Để kiểm tra giá trị null trong lệnh truy vấn, phải dùng toán tử IS NULL hay IS NOT NULL trong mệnh đề WHERE.</a:t>
            </a:r>
          </a:p>
          <a:p>
            <a:pPr algn="just">
              <a:spcBef>
                <a:spcPct val="15000"/>
              </a:spcBef>
              <a:buFontTx/>
              <a:buChar char="•"/>
              <a:defRPr/>
            </a:pPr>
            <a:r>
              <a:rPr lang="en-US" altLang="en-US" b="0" smtClean="0">
                <a:latin typeface="Times New Roman" pitchFamily="18" charset="0"/>
              </a:rPr>
              <a:t>Mặc định các cột hay kiểu dữ liệu của người dùng thường không có giá trị NULL.</a:t>
            </a:r>
          </a:p>
        </p:txBody>
      </p:sp>
    </p:spTree>
  </p:cSld>
  <p:clrMapOvr>
    <a:masterClrMapping/>
  </p:clrMapOvr>
  <p:transition>
    <p:randomBa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59</a:t>
            </a:fld>
            <a:endParaRPr lang="en-US"/>
          </a:p>
        </p:txBody>
      </p:sp>
      <p:sp>
        <p:nvSpPr>
          <p:cNvPr id="68610" name="Rectangle 2"/>
          <p:cNvSpPr>
            <a:spLocks noGrp="1" noChangeArrowheads="1"/>
          </p:cNvSpPr>
          <p:nvPr>
            <p:ph type="title" idx="4294967295"/>
          </p:nvPr>
        </p:nvSpPr>
        <p:spPr>
          <a:xfrm>
            <a:off x="315416" y="444843"/>
            <a:ext cx="8229600" cy="688975"/>
          </a:xfrm>
        </p:spPr>
        <p:txBody>
          <a:bodyPr anchor="b">
            <a:normAutofit/>
          </a:bodyPr>
          <a:lstStyle/>
          <a:p>
            <a:pPr eaLnBrk="1" hangingPunct="1"/>
            <a:r>
              <a:rPr lang="en-US" altLang="en-US" b="1" smtClean="0">
                <a:solidFill>
                  <a:srgbClr val="800000"/>
                </a:solidFill>
              </a:rPr>
              <a:t>Định nghĩa NULL/NOT NULL</a:t>
            </a:r>
          </a:p>
        </p:txBody>
      </p:sp>
      <p:sp>
        <p:nvSpPr>
          <p:cNvPr id="68611" name="Text Box 3"/>
          <p:cNvSpPr txBox="1">
            <a:spLocks noChangeArrowheads="1"/>
          </p:cNvSpPr>
          <p:nvPr/>
        </p:nvSpPr>
        <p:spPr bwMode="auto">
          <a:xfrm>
            <a:off x="685800" y="1584325"/>
            <a:ext cx="7772400" cy="340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85750" indent="-28575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spcBef>
                <a:spcPct val="15000"/>
              </a:spcBef>
              <a:buClrTx/>
              <a:buSzTx/>
              <a:buFontTx/>
              <a:buChar char="•"/>
            </a:pPr>
            <a:r>
              <a:rPr lang="en-US" altLang="en-US">
                <a:latin typeface="Times New Roman" panose="02020603050405020304" pitchFamily="18" charset="0"/>
              </a:rPr>
              <a:t>Ví dụ:</a:t>
            </a:r>
          </a:p>
          <a:p>
            <a:pPr algn="just">
              <a:spcBef>
                <a:spcPct val="15000"/>
              </a:spcBef>
              <a:buClrTx/>
              <a:buSzTx/>
              <a:buFontTx/>
              <a:buNone/>
            </a:pPr>
            <a:r>
              <a:rPr lang="en-US" altLang="en-US" b="0">
                <a:latin typeface="Times New Roman" panose="02020603050405020304" pitchFamily="18" charset="0"/>
              </a:rPr>
              <a:t>	USE SalesDb</a:t>
            </a:r>
          </a:p>
          <a:p>
            <a:pPr algn="just">
              <a:spcBef>
                <a:spcPct val="15000"/>
              </a:spcBef>
              <a:buClrTx/>
              <a:buSzTx/>
              <a:buFontTx/>
              <a:buNone/>
            </a:pPr>
            <a:r>
              <a:rPr lang="en-US" altLang="en-US" b="0">
                <a:latin typeface="Times New Roman" panose="02020603050405020304" pitchFamily="18" charset="0"/>
              </a:rPr>
              <a:t>	CREATE TABLE SanPham</a:t>
            </a:r>
          </a:p>
          <a:p>
            <a:pPr algn="just">
              <a:spcBef>
                <a:spcPct val="15000"/>
              </a:spcBef>
              <a:buClrTx/>
              <a:buSzTx/>
              <a:buFontTx/>
              <a:buNone/>
            </a:pPr>
            <a:r>
              <a:rPr lang="en-US" altLang="en-US" b="0">
                <a:latin typeface="Times New Roman" panose="02020603050405020304" pitchFamily="18" charset="0"/>
              </a:rPr>
              <a:t>	(	 Masp 		smallint NOT NULL,</a:t>
            </a:r>
          </a:p>
          <a:p>
            <a:pPr algn="just">
              <a:spcBef>
                <a:spcPct val="15000"/>
              </a:spcBef>
              <a:buClrTx/>
              <a:buSzTx/>
              <a:buFontTx/>
              <a:buNone/>
            </a:pPr>
            <a:r>
              <a:rPr lang="en-US" altLang="en-US" b="0">
                <a:latin typeface="Times New Roman" panose="02020603050405020304" pitchFamily="18" charset="0"/>
              </a:rPr>
              <a:t>		 Tensp 		char(20) NOT NULL,</a:t>
            </a:r>
          </a:p>
          <a:p>
            <a:pPr algn="just">
              <a:spcBef>
                <a:spcPct val="15000"/>
              </a:spcBef>
              <a:buClrTx/>
              <a:buSzTx/>
              <a:buFontTx/>
              <a:buNone/>
            </a:pPr>
            <a:r>
              <a:rPr lang="en-US" altLang="en-US" b="0">
                <a:latin typeface="Times New Roman" panose="02020603050405020304" pitchFamily="18" charset="0"/>
              </a:rPr>
              <a:t>		 Mota 		char(30) NULL,</a:t>
            </a:r>
          </a:p>
          <a:p>
            <a:pPr algn="just">
              <a:spcBef>
                <a:spcPct val="15000"/>
              </a:spcBef>
              <a:buClrTx/>
              <a:buSzTx/>
              <a:buFontTx/>
              <a:buNone/>
            </a:pPr>
            <a:r>
              <a:rPr lang="en-US" altLang="en-US" b="0">
                <a:latin typeface="Times New Roman" panose="02020603050405020304" pitchFamily="18" charset="0"/>
              </a:rPr>
              <a:t>		 Gia 		smallmoney NOT NULL</a:t>
            </a:r>
          </a:p>
          <a:p>
            <a:pPr algn="just">
              <a:spcBef>
                <a:spcPct val="15000"/>
              </a:spcBef>
              <a:buClrTx/>
              <a:buSzTx/>
              <a:buFontTx/>
              <a:buNone/>
            </a:pPr>
            <a:r>
              <a:rPr lang="en-US" altLang="en-US" b="0">
                <a:latin typeface="Times New Roman" panose="02020603050405020304" pitchFamily="18" charset="0"/>
              </a:rPr>
              <a:t>	)</a:t>
            </a:r>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grpSp>
        <p:nvGrpSpPr>
          <p:cNvPr id="14339" name="Group 4"/>
          <p:cNvGrpSpPr>
            <a:grpSpLocks/>
          </p:cNvGrpSpPr>
          <p:nvPr/>
        </p:nvGrpSpPr>
        <p:grpSpPr bwMode="auto">
          <a:xfrm>
            <a:off x="1128713" y="1228725"/>
            <a:ext cx="6553200" cy="5014913"/>
            <a:chOff x="720" y="1161"/>
            <a:chExt cx="4128" cy="3159"/>
          </a:xfrm>
        </p:grpSpPr>
        <p:sp>
          <p:nvSpPr>
            <p:cNvPr id="14341" name="Line 5"/>
            <p:cNvSpPr>
              <a:spLocks noChangeShapeType="1"/>
            </p:cNvSpPr>
            <p:nvPr/>
          </p:nvSpPr>
          <p:spPr bwMode="auto">
            <a:xfrm>
              <a:off x="3360"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Freeform 6"/>
            <p:cNvSpPr>
              <a:spLocks/>
            </p:cNvSpPr>
            <p:nvPr/>
          </p:nvSpPr>
          <p:spPr bwMode="auto">
            <a:xfrm>
              <a:off x="3648"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3" name="Line 7"/>
            <p:cNvSpPr>
              <a:spLocks noChangeShapeType="1"/>
            </p:cNvSpPr>
            <p:nvPr/>
          </p:nvSpPr>
          <p:spPr bwMode="auto">
            <a:xfrm flipH="1">
              <a:off x="2784" y="1785"/>
              <a:ext cx="576" cy="288"/>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3384" name="AutoShape 8"/>
            <p:cNvSpPr>
              <a:spLocks noChangeArrowheads="1"/>
            </p:cNvSpPr>
            <p:nvPr/>
          </p:nvSpPr>
          <p:spPr bwMode="auto">
            <a:xfrm>
              <a:off x="2688" y="1161"/>
              <a:ext cx="1344" cy="687"/>
            </a:xfrm>
            <a:prstGeom prst="can">
              <a:avLst>
                <a:gd name="adj" fmla="val 27435"/>
              </a:avLst>
            </a:prstGeom>
            <a:gradFill rotWithShape="0">
              <a:gsLst>
                <a:gs pos="0">
                  <a:srgbClr val="6699FF">
                    <a:gamma/>
                    <a:shade val="58039"/>
                    <a:invGamma/>
                  </a:srgbClr>
                </a:gs>
                <a:gs pos="50000">
                  <a:srgbClr val="6699FF"/>
                </a:gs>
                <a:gs pos="100000">
                  <a:srgbClr val="6699FF">
                    <a:gamma/>
                    <a:shade val="58039"/>
                    <a:invGamma/>
                  </a:srgb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US" sz="2000">
                  <a:solidFill>
                    <a:srgbClr val="FFFFCC"/>
                  </a:solidFill>
                  <a:effectLst>
                    <a:outerShdw blurRad="38100" dist="38100" dir="2700000" algn="tl">
                      <a:srgbClr val="000000"/>
                    </a:outerShdw>
                  </a:effectLst>
                  <a:latin typeface="Arial" charset="0"/>
                </a:rPr>
                <a:t>Database</a:t>
              </a:r>
            </a:p>
          </p:txBody>
        </p:sp>
        <p:sp>
          <p:nvSpPr>
            <p:cNvPr id="14345" name="Freeform 9"/>
            <p:cNvSpPr>
              <a:spLocks/>
            </p:cNvSpPr>
            <p:nvPr/>
          </p:nvSpPr>
          <p:spPr bwMode="auto">
            <a:xfrm>
              <a:off x="2016" y="1977"/>
              <a:ext cx="1152" cy="709"/>
            </a:xfrm>
            <a:custGeom>
              <a:avLst/>
              <a:gdLst>
                <a:gd name="T0" fmla="*/ 0 w 1248"/>
                <a:gd name="T1" fmla="*/ 47 h 768"/>
                <a:gd name="T2" fmla="*/ 0 w 1248"/>
                <a:gd name="T3" fmla="*/ 374 h 768"/>
                <a:gd name="T4" fmla="*/ 607 w 1248"/>
                <a:gd name="T5" fmla="*/ 374 h 768"/>
                <a:gd name="T6" fmla="*/ 607 w 1248"/>
                <a:gd name="T7" fmla="*/ 47 h 768"/>
                <a:gd name="T8" fmla="*/ 327 w 1248"/>
                <a:gd name="T9" fmla="*/ 47 h 768"/>
                <a:gd name="T10" fmla="*/ 281 w 1248"/>
                <a:gd name="T11" fmla="*/ 0 h 768"/>
                <a:gd name="T12" fmla="*/ 92 w 1248"/>
                <a:gd name="T13" fmla="*/ 0 h 768"/>
                <a:gd name="T14" fmla="*/ 47 w 1248"/>
                <a:gd name="T15" fmla="*/ 47 h 768"/>
                <a:gd name="T16" fmla="*/ 0 w 1248"/>
                <a:gd name="T17" fmla="*/ 47 h 7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248" h="768">
                  <a:moveTo>
                    <a:pt x="0" y="96"/>
                  </a:moveTo>
                  <a:lnTo>
                    <a:pt x="0" y="768"/>
                  </a:lnTo>
                  <a:lnTo>
                    <a:pt x="1248" y="768"/>
                  </a:lnTo>
                  <a:lnTo>
                    <a:pt x="1248" y="96"/>
                  </a:lnTo>
                  <a:lnTo>
                    <a:pt x="672" y="96"/>
                  </a:lnTo>
                  <a:lnTo>
                    <a:pt x="576" y="0"/>
                  </a:lnTo>
                  <a:lnTo>
                    <a:pt x="192" y="0"/>
                  </a:lnTo>
                  <a:lnTo>
                    <a:pt x="96" y="96"/>
                  </a:lnTo>
                  <a:lnTo>
                    <a:pt x="0" y="96"/>
                  </a:lnTo>
                  <a:close/>
                </a:path>
              </a:pathLst>
            </a:custGeom>
            <a:gradFill rotWithShape="0">
              <a:gsLst>
                <a:gs pos="0">
                  <a:srgbClr val="FFFF99"/>
                </a:gs>
                <a:gs pos="100000">
                  <a:srgbClr val="FF9966"/>
                </a:gs>
              </a:gsLst>
              <a:lin ang="2700000" scaled="1"/>
            </a:gradFill>
            <a:ln w="9525">
              <a:solidFill>
                <a:srgbClr val="CC6600"/>
              </a:solidFill>
              <a:round/>
              <a:headEnd/>
              <a:tailEnd/>
            </a:ln>
            <a:effectLst>
              <a:outerShdw dist="89803" dir="2700000" algn="ctr" rotWithShape="0">
                <a:schemeClr val="folHlink"/>
              </a:outerShdw>
            </a:effectLst>
          </p:spPr>
          <p:txBody>
            <a:bodyPr/>
            <a:lstStyle/>
            <a:p>
              <a:endParaRPr lang="en-US"/>
            </a:p>
          </p:txBody>
        </p:sp>
        <p:sp>
          <p:nvSpPr>
            <p:cNvPr id="14346" name="Rectangle 10"/>
            <p:cNvSpPr>
              <a:spLocks noChangeArrowheads="1"/>
            </p:cNvSpPr>
            <p:nvPr/>
          </p:nvSpPr>
          <p:spPr bwMode="auto">
            <a:xfrm>
              <a:off x="3840" y="3177"/>
              <a:ext cx="1008" cy="5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Extent </a:t>
              </a:r>
              <a:br>
                <a:rPr lang="en-US" altLang="en-US" sz="1800" b="0"/>
              </a:br>
              <a:r>
                <a:rPr lang="en-US" altLang="en-US" sz="1800" b="0"/>
                <a:t>(8 contiguous 8-KB pages)</a:t>
              </a:r>
            </a:p>
          </p:txBody>
        </p:sp>
        <p:sp>
          <p:nvSpPr>
            <p:cNvPr id="14347" name="Rectangle 11"/>
            <p:cNvSpPr>
              <a:spLocks noChangeArrowheads="1"/>
            </p:cNvSpPr>
            <p:nvPr/>
          </p:nvSpPr>
          <p:spPr bwMode="auto">
            <a:xfrm>
              <a:off x="2880" y="3801"/>
              <a:ext cx="882"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Page (8 KB)</a:t>
              </a:r>
            </a:p>
          </p:txBody>
        </p:sp>
        <p:sp>
          <p:nvSpPr>
            <p:cNvPr id="14348" name="Rectangle 12"/>
            <p:cNvSpPr>
              <a:spLocks noChangeArrowheads="1"/>
            </p:cNvSpPr>
            <p:nvPr/>
          </p:nvSpPr>
          <p:spPr bwMode="auto">
            <a:xfrm>
              <a:off x="720" y="3177"/>
              <a:ext cx="624" cy="396"/>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Tables,</a:t>
              </a:r>
            </a:p>
            <a:p>
              <a:pPr>
                <a:spcBef>
                  <a:spcPct val="0"/>
                </a:spcBef>
                <a:buClrTx/>
                <a:buSzTx/>
                <a:buFontTx/>
                <a:buNone/>
              </a:pPr>
              <a:r>
                <a:rPr lang="en-US" altLang="en-US" sz="1800" b="0"/>
                <a:t>Indexes</a:t>
              </a:r>
            </a:p>
          </p:txBody>
        </p:sp>
        <p:sp>
          <p:nvSpPr>
            <p:cNvPr id="14349" name="Rectangle 13"/>
            <p:cNvSpPr>
              <a:spLocks noChangeArrowheads="1"/>
            </p:cNvSpPr>
            <p:nvPr/>
          </p:nvSpPr>
          <p:spPr bwMode="auto">
            <a:xfrm>
              <a:off x="1584" y="3801"/>
              <a:ext cx="439" cy="2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788" tIns="39688" rIns="77788" bIns="39688">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1800" b="0"/>
                <a:t>Data</a:t>
              </a:r>
            </a:p>
          </p:txBody>
        </p:sp>
        <p:sp>
          <p:nvSpPr>
            <p:cNvPr id="14350" name="Text Box 14"/>
            <p:cNvSpPr txBox="1">
              <a:spLocks noChangeArrowheads="1"/>
            </p:cNvSpPr>
            <p:nvPr/>
          </p:nvSpPr>
          <p:spPr bwMode="auto">
            <a:xfrm>
              <a:off x="1488" y="4089"/>
              <a:ext cx="20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a:spcBef>
                  <a:spcPct val="50000"/>
                </a:spcBef>
                <a:buClrTx/>
                <a:buSzTx/>
                <a:buFontTx/>
                <a:buNone/>
              </a:pPr>
              <a:r>
                <a:rPr lang="en-US" altLang="en-US" sz="1800" b="0"/>
                <a:t>Max  row size = 8060 bytes</a:t>
              </a:r>
            </a:p>
          </p:txBody>
        </p:sp>
        <p:sp>
          <p:nvSpPr>
            <p:cNvPr id="14351" name="Rectangle 15"/>
            <p:cNvSpPr>
              <a:spLocks noChangeArrowheads="1"/>
            </p:cNvSpPr>
            <p:nvPr/>
          </p:nvSpPr>
          <p:spPr bwMode="auto">
            <a:xfrm>
              <a:off x="144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2" name="Rectangle 16"/>
            <p:cNvSpPr>
              <a:spLocks noChangeArrowheads="1"/>
            </p:cNvSpPr>
            <p:nvPr/>
          </p:nvSpPr>
          <p:spPr bwMode="auto">
            <a:xfrm>
              <a:off x="172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3" name="Rectangle 17"/>
            <p:cNvSpPr>
              <a:spLocks noChangeArrowheads="1"/>
            </p:cNvSpPr>
            <p:nvPr/>
          </p:nvSpPr>
          <p:spPr bwMode="auto">
            <a:xfrm>
              <a:off x="201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4" name="Rectangle 18"/>
            <p:cNvSpPr>
              <a:spLocks noChangeArrowheads="1"/>
            </p:cNvSpPr>
            <p:nvPr/>
          </p:nvSpPr>
          <p:spPr bwMode="auto">
            <a:xfrm>
              <a:off x="2304"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5" name="Rectangle 19"/>
            <p:cNvSpPr>
              <a:spLocks noChangeArrowheads="1"/>
            </p:cNvSpPr>
            <p:nvPr/>
          </p:nvSpPr>
          <p:spPr bwMode="auto">
            <a:xfrm>
              <a:off x="2592"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6" name="Rectangle 20"/>
            <p:cNvSpPr>
              <a:spLocks noChangeArrowheads="1"/>
            </p:cNvSpPr>
            <p:nvPr/>
          </p:nvSpPr>
          <p:spPr bwMode="auto">
            <a:xfrm>
              <a:off x="2880"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7" name="Rectangle 21"/>
            <p:cNvSpPr>
              <a:spLocks noChangeArrowheads="1"/>
            </p:cNvSpPr>
            <p:nvPr/>
          </p:nvSpPr>
          <p:spPr bwMode="auto">
            <a:xfrm>
              <a:off x="3168"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8" name="Rectangle 22"/>
            <p:cNvSpPr>
              <a:spLocks noChangeArrowheads="1"/>
            </p:cNvSpPr>
            <p:nvPr/>
          </p:nvSpPr>
          <p:spPr bwMode="auto">
            <a:xfrm>
              <a:off x="3456" y="3273"/>
              <a:ext cx="288"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59" name="AutoShape 23"/>
            <p:cNvSpPr>
              <a:spLocks noChangeArrowheads="1"/>
            </p:cNvSpPr>
            <p:nvPr/>
          </p:nvSpPr>
          <p:spPr bwMode="auto">
            <a:xfrm>
              <a:off x="1440" y="2697"/>
              <a:ext cx="2304" cy="576"/>
            </a:xfrm>
            <a:prstGeom prst="triangle">
              <a:avLst>
                <a:gd name="adj" fmla="val 50000"/>
              </a:avLst>
            </a:prstGeom>
            <a:gradFill rotWithShape="0">
              <a:gsLst>
                <a:gs pos="0">
                  <a:srgbClr val="FFFFCC"/>
                </a:gs>
                <a:gs pos="100000">
                  <a:srgbClr val="FFFFFF"/>
                </a:gs>
              </a:gsLst>
              <a:lin ang="5400000" scaled="1"/>
            </a:gradFill>
            <a:ln w="9525">
              <a:solidFill>
                <a:srgbClr val="777777"/>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0" name="Rectangle 24"/>
            <p:cNvSpPr>
              <a:spLocks noChangeArrowheads="1"/>
            </p:cNvSpPr>
            <p:nvPr/>
          </p:nvSpPr>
          <p:spPr bwMode="auto">
            <a:xfrm>
              <a:off x="2016" y="3801"/>
              <a:ext cx="816" cy="24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sp>
          <p:nvSpPr>
            <p:cNvPr id="14361" name="Freeform 25"/>
            <p:cNvSpPr>
              <a:spLocks/>
            </p:cNvSpPr>
            <p:nvPr/>
          </p:nvSpPr>
          <p:spPr bwMode="auto">
            <a:xfrm>
              <a:off x="2016" y="3273"/>
              <a:ext cx="816" cy="528"/>
            </a:xfrm>
            <a:custGeom>
              <a:avLst/>
              <a:gdLst>
                <a:gd name="T0" fmla="*/ 0 w 816"/>
                <a:gd name="T1" fmla="*/ 528 h 528"/>
                <a:gd name="T2" fmla="*/ 288 w 816"/>
                <a:gd name="T3" fmla="*/ 0 h 528"/>
                <a:gd name="T4" fmla="*/ 576 w 816"/>
                <a:gd name="T5" fmla="*/ 0 h 528"/>
                <a:gd name="T6" fmla="*/ 816 w 816"/>
                <a:gd name="T7" fmla="*/ 528 h 528"/>
                <a:gd name="T8" fmla="*/ 0 w 816"/>
                <a:gd name="T9" fmla="*/ 528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6" h="528">
                  <a:moveTo>
                    <a:pt x="0" y="528"/>
                  </a:moveTo>
                  <a:lnTo>
                    <a:pt x="288" y="0"/>
                  </a:lnTo>
                  <a:lnTo>
                    <a:pt x="576" y="0"/>
                  </a:lnTo>
                  <a:lnTo>
                    <a:pt x="816" y="528"/>
                  </a:lnTo>
                  <a:lnTo>
                    <a:pt x="0" y="528"/>
                  </a:lnTo>
                  <a:close/>
                </a:path>
              </a:pathLst>
            </a:custGeom>
            <a:gradFill rotWithShape="0">
              <a:gsLst>
                <a:gs pos="0">
                  <a:srgbClr val="FFFFCC"/>
                </a:gs>
                <a:gs pos="100000">
                  <a:srgbClr val="FFFFFF"/>
                </a:gs>
              </a:gsLst>
              <a:lin ang="5400000" scaled="1"/>
            </a:gradFill>
            <a:ln w="9525">
              <a:solidFill>
                <a:srgbClr val="77777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62" name="Rectangle 26"/>
            <p:cNvSpPr>
              <a:spLocks noChangeArrowheads="1"/>
            </p:cNvSpPr>
            <p:nvPr/>
          </p:nvSpPr>
          <p:spPr bwMode="auto">
            <a:xfrm>
              <a:off x="2016" y="2129"/>
              <a:ext cx="1098"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Data (file)</a:t>
              </a:r>
              <a:br>
                <a:rPr lang="en-US" altLang="en-US" sz="2000">
                  <a:solidFill>
                    <a:srgbClr val="990000"/>
                  </a:solidFill>
                </a:rPr>
              </a:br>
              <a:r>
                <a:rPr lang="en-US" altLang="en-US" sz="2000" b="0">
                  <a:solidFill>
                    <a:srgbClr val="990000"/>
                  </a:solidFill>
                </a:rPr>
                <a:t>.mdf   or   .ndf</a:t>
              </a:r>
            </a:p>
          </p:txBody>
        </p:sp>
        <p:sp>
          <p:nvSpPr>
            <p:cNvPr id="14363" name="Rectangle 27"/>
            <p:cNvSpPr>
              <a:spLocks noChangeArrowheads="1"/>
            </p:cNvSpPr>
            <p:nvPr/>
          </p:nvSpPr>
          <p:spPr bwMode="auto">
            <a:xfrm>
              <a:off x="3648" y="2129"/>
              <a:ext cx="79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sz="2000">
                  <a:solidFill>
                    <a:srgbClr val="990000"/>
                  </a:solidFill>
                </a:rPr>
                <a:t>Log (file)</a:t>
              </a:r>
              <a:br>
                <a:rPr lang="en-US" altLang="en-US" sz="2000">
                  <a:solidFill>
                    <a:srgbClr val="990000"/>
                  </a:solidFill>
                </a:rPr>
              </a:br>
              <a:r>
                <a:rPr lang="en-US" altLang="en-US" sz="2000" b="0">
                  <a:solidFill>
                    <a:srgbClr val="990000"/>
                  </a:solidFill>
                </a:rPr>
                <a:t>.Idf</a:t>
              </a:r>
            </a:p>
          </p:txBody>
        </p:sp>
      </p:grpSp>
      <p:sp>
        <p:nvSpPr>
          <p:cNvPr id="14340" name="Text Box 28"/>
          <p:cNvSpPr txBox="1">
            <a:spLocks noChangeArrowheads="1"/>
          </p:cNvSpPr>
          <p:nvPr/>
        </p:nvSpPr>
        <p:spPr bwMode="auto">
          <a:xfrm>
            <a:off x="742950" y="1266825"/>
            <a:ext cx="199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b="0">
                <a:solidFill>
                  <a:srgbClr val="008000"/>
                </a:solidFill>
              </a:rPr>
              <a:t>Lưu trữ vật lý</a:t>
            </a:r>
          </a:p>
        </p:txBody>
      </p:sp>
      <p:sp>
        <p:nvSpPr>
          <p:cNvPr id="2" name="Slide Number Placeholder 1"/>
          <p:cNvSpPr>
            <a:spLocks noGrp="1"/>
          </p:cNvSpPr>
          <p:nvPr>
            <p:ph type="sldNum" sz="quarter" idx="12"/>
          </p:nvPr>
        </p:nvSpPr>
        <p:spPr/>
        <p:txBody>
          <a:bodyPr/>
          <a:lstStyle/>
          <a:p>
            <a:fld id="{62D44249-E22E-4CAF-B31A-47027B1D76FA}" type="slidenum">
              <a:rPr lang="en-US" smtClean="0"/>
              <a:pPr/>
              <a:t>6</a:t>
            </a:fld>
            <a:endParaRPr lang="en-US"/>
          </a:p>
        </p:txBody>
      </p:sp>
    </p:spTree>
  </p:cSld>
  <p:clrMapOvr>
    <a:masterClrMapping/>
  </p:clrMapOvr>
  <p:transition>
    <p:randomBa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60</a:t>
            </a:fld>
            <a:endParaRPr lang="en-US"/>
          </a:p>
        </p:txBody>
      </p:sp>
      <p:sp>
        <p:nvSpPr>
          <p:cNvPr id="68610" name="Rectangle 3"/>
          <p:cNvSpPr>
            <a:spLocks noGrp="1" noChangeArrowheads="1"/>
          </p:cNvSpPr>
          <p:nvPr>
            <p:ph idx="4294967295"/>
          </p:nvPr>
        </p:nvSpPr>
        <p:spPr>
          <a:xfrm>
            <a:off x="460375" y="1155700"/>
            <a:ext cx="8229600" cy="4800600"/>
          </a:xfrm>
        </p:spPr>
        <p:txBody>
          <a:bodyPr lIns="182880" tIns="91440">
            <a:normAutofit/>
          </a:bodyPr>
          <a:lstStyle/>
          <a:p>
            <a:pPr marL="265113" indent="-265113" algn="just" eaLnBrk="1" hangingPunct="1">
              <a:lnSpc>
                <a:spcPct val="105000"/>
              </a:lnSpc>
              <a:defRPr/>
            </a:pPr>
            <a:r>
              <a:rPr lang="en-US" sz="2400" dirty="0" err="1" smtClean="0"/>
              <a:t>Cú</a:t>
            </a:r>
            <a:r>
              <a:rPr lang="en-US" sz="2400" dirty="0" smtClean="0"/>
              <a:t> </a:t>
            </a:r>
            <a:r>
              <a:rPr lang="en-US" sz="2400" dirty="0" err="1" smtClean="0"/>
              <a:t>pháp</a:t>
            </a:r>
            <a:r>
              <a:rPr lang="en-US" sz="2400" dirty="0" smtClean="0"/>
              <a:t>: </a:t>
            </a:r>
            <a:r>
              <a:rPr lang="en-US" sz="2400" dirty="0" smtClean="0">
                <a:solidFill>
                  <a:srgbClr val="C00000"/>
                </a:solidFill>
              </a:rPr>
              <a:t>DEFAULT </a:t>
            </a:r>
            <a:r>
              <a:rPr lang="en-US" sz="2400" i="1" dirty="0" err="1" smtClean="0">
                <a:solidFill>
                  <a:srgbClr val="C00000"/>
                </a:solidFill>
              </a:rPr>
              <a:t>constant_expression</a:t>
            </a:r>
            <a:endParaRPr lang="en-US" sz="2400" i="1" dirty="0" smtClean="0">
              <a:solidFill>
                <a:srgbClr val="C00000"/>
              </a:solidFill>
            </a:endParaRPr>
          </a:p>
          <a:p>
            <a:pPr marL="265113" indent="-265113" algn="just" eaLnBrk="1" hangingPunct="1">
              <a:lnSpc>
                <a:spcPct val="105000"/>
              </a:lnSpc>
              <a:defRPr/>
            </a:pPr>
            <a:r>
              <a:rPr lang="en-US" sz="2400" dirty="0" smtClean="0"/>
              <a:t>Default </a:t>
            </a:r>
            <a:r>
              <a:rPr lang="en-US" sz="2400" dirty="0" err="1" smtClean="0"/>
              <a:t>dùng</a:t>
            </a:r>
            <a:r>
              <a:rPr lang="en-US" sz="2400" dirty="0" smtClean="0"/>
              <a:t> </a:t>
            </a:r>
            <a:r>
              <a:rPr lang="en-US" sz="2400" dirty="0" err="1" smtClean="0"/>
              <a:t>để</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có</a:t>
            </a:r>
            <a:r>
              <a:rPr lang="en-US" sz="2400" dirty="0" smtClean="0"/>
              <a:t> </a:t>
            </a:r>
            <a:r>
              <a:rPr lang="en-US" sz="2400" dirty="0" err="1" smtClean="0"/>
              <a:t>sẵn</a:t>
            </a:r>
            <a:r>
              <a:rPr lang="en-US" sz="2400" dirty="0" smtClean="0"/>
              <a:t>” </a:t>
            </a:r>
            <a:r>
              <a:rPr lang="en-US" sz="2400" dirty="0" err="1" smtClean="0"/>
              <a:t>được</a:t>
            </a:r>
            <a:r>
              <a:rPr lang="en-US" sz="2400" dirty="0" smtClean="0"/>
              <a:t> </a:t>
            </a:r>
            <a:r>
              <a:rPr lang="en-US" sz="2400" dirty="0" err="1" smtClean="0"/>
              <a:t>gán</a:t>
            </a:r>
            <a:r>
              <a:rPr lang="en-US" sz="2400" dirty="0" smtClean="0"/>
              <a:t> </a:t>
            </a:r>
            <a:r>
              <a:rPr lang="en-US" sz="2400" dirty="0" err="1" smtClean="0"/>
              <a:t>cho</a:t>
            </a:r>
            <a:r>
              <a:rPr lang="en-US" sz="2400" dirty="0" smtClean="0"/>
              <a:t> 1 </a:t>
            </a:r>
            <a:r>
              <a:rPr lang="en-US" sz="2400" dirty="0" err="1" smtClean="0"/>
              <a:t>cột</a:t>
            </a:r>
            <a:r>
              <a:rPr lang="en-US" sz="2400" dirty="0" smtClean="0"/>
              <a:t> </a:t>
            </a:r>
            <a:r>
              <a:rPr lang="en-US" sz="2400" dirty="0" err="1" smtClean="0"/>
              <a:t>khi</a:t>
            </a:r>
            <a:r>
              <a:rPr lang="en-US" sz="2400" dirty="0" smtClean="0"/>
              <a:t> </a:t>
            </a:r>
            <a:r>
              <a:rPr lang="en-US" sz="2400" dirty="0" err="1" smtClean="0"/>
              <a:t>thêm</a:t>
            </a:r>
            <a:r>
              <a:rPr lang="en-US" sz="2400" dirty="0" smtClean="0"/>
              <a:t> 1 </a:t>
            </a:r>
            <a:r>
              <a:rPr lang="en-US" sz="2400" dirty="0" err="1" smtClean="0"/>
              <a:t>bản</a:t>
            </a:r>
            <a:r>
              <a:rPr lang="en-US" sz="2400" dirty="0" smtClean="0"/>
              <a:t> </a:t>
            </a:r>
            <a:r>
              <a:rPr lang="en-US" sz="2400" dirty="0" err="1" smtClean="0"/>
              <a:t>ghi</a:t>
            </a:r>
            <a:r>
              <a:rPr lang="en-US" sz="2400" dirty="0" smtClean="0"/>
              <a:t> </a:t>
            </a:r>
            <a:r>
              <a:rPr lang="en-US" sz="2400" dirty="0" err="1" smtClean="0"/>
              <a:t>mới</a:t>
            </a:r>
            <a:r>
              <a:rPr lang="en-US" sz="2400" dirty="0" smtClean="0"/>
              <a:t> </a:t>
            </a:r>
            <a:r>
              <a:rPr lang="en-US" sz="2400" dirty="0" err="1" smtClean="0"/>
              <a:t>vào</a:t>
            </a:r>
            <a:r>
              <a:rPr lang="en-US" sz="2400" dirty="0" smtClean="0"/>
              <a:t> </a:t>
            </a:r>
            <a:r>
              <a:rPr lang="en-US" sz="2400" dirty="0" err="1" smtClean="0"/>
              <a:t>bảng</a:t>
            </a:r>
            <a:r>
              <a:rPr lang="en-US" sz="2400" dirty="0" smtClean="0"/>
              <a:t>.</a:t>
            </a:r>
          </a:p>
          <a:p>
            <a:pPr marL="265113" indent="-265113" algn="just" eaLnBrk="1" hangingPunct="1">
              <a:lnSpc>
                <a:spcPct val="105000"/>
              </a:lnSpc>
              <a:defRPr/>
            </a:pPr>
            <a:r>
              <a:rPr lang="en-US" sz="2400" dirty="0" smtClean="0"/>
              <a:t>DEFAULT </a:t>
            </a:r>
            <a:r>
              <a:rPr lang="en-US" sz="2400" dirty="0" err="1" smtClean="0"/>
              <a:t>có</a:t>
            </a:r>
            <a:r>
              <a:rPr lang="en-US" sz="2400" dirty="0" smtClean="0"/>
              <a:t> </a:t>
            </a:r>
            <a:r>
              <a:rPr lang="en-US" sz="2400" dirty="0" err="1" smtClean="0"/>
              <a:t>thể</a:t>
            </a:r>
            <a:r>
              <a:rPr lang="en-US" sz="2400" dirty="0" smtClean="0"/>
              <a:t> </a:t>
            </a:r>
            <a:r>
              <a:rPr lang="en-US" sz="2400" dirty="0" err="1" smtClean="0"/>
              <a:t>áp</a:t>
            </a:r>
            <a:r>
              <a:rPr lang="en-US" sz="2400" dirty="0" smtClean="0"/>
              <a:t> </a:t>
            </a:r>
            <a:r>
              <a:rPr lang="en-US" sz="2400" dirty="0" err="1" smtClean="0"/>
              <a:t>dụng</a:t>
            </a:r>
            <a:r>
              <a:rPr lang="en-US" sz="2400" dirty="0" smtClean="0"/>
              <a:t> </a:t>
            </a:r>
            <a:r>
              <a:rPr lang="en-US" sz="2400" dirty="0" err="1" smtClean="0"/>
              <a:t>cho</a:t>
            </a:r>
            <a:r>
              <a:rPr lang="en-US" sz="2400" dirty="0" smtClean="0"/>
              <a:t> </a:t>
            </a:r>
            <a:r>
              <a:rPr lang="en-US" sz="2400" dirty="0" err="1" smtClean="0"/>
              <a:t>bất</a:t>
            </a:r>
            <a:r>
              <a:rPr lang="en-US" sz="2400" dirty="0" smtClean="0"/>
              <a:t> </a:t>
            </a:r>
            <a:r>
              <a:rPr lang="en-US" sz="2400" dirty="0" err="1" smtClean="0"/>
              <a:t>kỳ</a:t>
            </a:r>
            <a:r>
              <a:rPr lang="en-US" sz="2400" dirty="0" smtClean="0"/>
              <a:t> </a:t>
            </a:r>
            <a:r>
              <a:rPr lang="en-US" sz="2400" dirty="0" err="1" smtClean="0"/>
              <a:t>cột</a:t>
            </a:r>
            <a:r>
              <a:rPr lang="en-US" sz="2400" dirty="0" smtClean="0"/>
              <a:t> </a:t>
            </a:r>
            <a:r>
              <a:rPr lang="en-US" sz="2400" dirty="0" err="1" smtClean="0"/>
              <a:t>nào</a:t>
            </a:r>
            <a:r>
              <a:rPr lang="en-US" sz="2400" dirty="0" smtClean="0"/>
              <a:t> </a:t>
            </a:r>
            <a:r>
              <a:rPr lang="en-US" sz="2400" dirty="0" err="1" smtClean="0"/>
              <a:t>trong</a:t>
            </a:r>
            <a:r>
              <a:rPr lang="en-US" sz="2400" dirty="0" smtClean="0"/>
              <a:t> </a:t>
            </a:r>
            <a:r>
              <a:rPr lang="en-US" sz="2400" dirty="0" err="1" smtClean="0"/>
              <a:t>bảng</a:t>
            </a:r>
            <a:r>
              <a:rPr lang="en-US" sz="2400" dirty="0" smtClean="0"/>
              <a:t> </a:t>
            </a:r>
            <a:r>
              <a:rPr lang="en-US" sz="2400" dirty="0" err="1" smtClean="0"/>
              <a:t>ngoại</a:t>
            </a:r>
            <a:r>
              <a:rPr lang="en-US" sz="2400" dirty="0" smtClean="0"/>
              <a:t> </a:t>
            </a:r>
            <a:r>
              <a:rPr lang="en-US" sz="2400" dirty="0" err="1" smtClean="0"/>
              <a:t>trừ</a:t>
            </a:r>
            <a:r>
              <a:rPr lang="en-US" sz="2400" dirty="0" smtClean="0"/>
              <a:t> </a:t>
            </a:r>
            <a:r>
              <a:rPr lang="en-US" sz="2400" dirty="0" err="1" smtClean="0"/>
              <a:t>cột</a:t>
            </a:r>
            <a:r>
              <a:rPr lang="en-US" sz="2400" dirty="0" smtClean="0"/>
              <a:t> </a:t>
            </a:r>
            <a:r>
              <a:rPr lang="en-US" sz="2400" dirty="0" err="1" smtClean="0"/>
              <a:t>có</a:t>
            </a:r>
            <a:r>
              <a:rPr lang="en-US" sz="2400" dirty="0" smtClean="0"/>
              <a:t> </a:t>
            </a:r>
            <a:r>
              <a:rPr lang="en-US" sz="2400" dirty="0" err="1" smtClean="0"/>
              <a:t>kiểu</a:t>
            </a:r>
            <a:r>
              <a:rPr lang="en-US" sz="2400" dirty="0" smtClean="0"/>
              <a:t> timestamp hay </a:t>
            </a:r>
            <a:r>
              <a:rPr lang="en-US" sz="2400" dirty="0" err="1" smtClean="0"/>
              <a:t>có</a:t>
            </a:r>
            <a:r>
              <a:rPr lang="en-US" sz="2400" dirty="0" smtClean="0"/>
              <a:t> </a:t>
            </a:r>
            <a:r>
              <a:rPr lang="en-US" sz="2400" dirty="0" err="1" smtClean="0"/>
              <a:t>thuộc</a:t>
            </a:r>
            <a:r>
              <a:rPr lang="en-US" sz="2400" dirty="0" smtClean="0"/>
              <a:t> </a:t>
            </a:r>
            <a:r>
              <a:rPr lang="en-US" sz="2400" dirty="0" err="1" smtClean="0"/>
              <a:t>tính</a:t>
            </a:r>
            <a:r>
              <a:rPr lang="en-US" sz="2400" dirty="0" smtClean="0"/>
              <a:t> IDENTITY.</a:t>
            </a:r>
          </a:p>
          <a:p>
            <a:pPr marL="265113" indent="-265113" algn="just" eaLnBrk="1" hangingPunct="1">
              <a:lnSpc>
                <a:spcPct val="105000"/>
              </a:lnSpc>
              <a:defRPr/>
            </a:pPr>
            <a:r>
              <a:rPr lang="en-US" sz="2400" i="1" dirty="0" err="1" smtClean="0"/>
              <a:t>constant_expression</a:t>
            </a:r>
            <a:r>
              <a:rPr lang="en-US" sz="2400" i="1" dirty="0" smtClean="0"/>
              <a:t>: </a:t>
            </a:r>
            <a:r>
              <a:rPr lang="en-US" sz="2400" i="1" dirty="0" err="1" smtClean="0"/>
              <a:t>c</a:t>
            </a:r>
            <a:r>
              <a:rPr lang="en-US" sz="2400" dirty="0" err="1" smtClean="0"/>
              <a:t>hỉ</a:t>
            </a:r>
            <a:r>
              <a:rPr lang="en-US" sz="2400" dirty="0" smtClean="0"/>
              <a:t> </a:t>
            </a:r>
            <a:r>
              <a:rPr lang="en-US" sz="2400" dirty="0" err="1" smtClean="0"/>
              <a:t>có</a:t>
            </a:r>
            <a:r>
              <a:rPr lang="en-US" sz="2400" dirty="0" smtClean="0"/>
              <a:t> </a:t>
            </a:r>
            <a:r>
              <a:rPr lang="en-US" sz="2400" dirty="0" err="1" smtClean="0"/>
              <a:t>giá</a:t>
            </a:r>
            <a:r>
              <a:rPr lang="en-US" sz="2400" dirty="0" smtClean="0"/>
              <a:t> </a:t>
            </a:r>
            <a:r>
              <a:rPr lang="en-US" sz="2400" dirty="0" err="1" smtClean="0"/>
              <a:t>trị</a:t>
            </a:r>
            <a:r>
              <a:rPr lang="en-US" sz="2400" dirty="0" smtClean="0"/>
              <a:t> </a:t>
            </a:r>
            <a:r>
              <a:rPr lang="en-US" sz="2400" dirty="0" err="1" smtClean="0"/>
              <a:t>hằng</a:t>
            </a:r>
            <a:r>
              <a:rPr lang="en-US" sz="2400" dirty="0" smtClean="0"/>
              <a:t> </a:t>
            </a:r>
            <a:r>
              <a:rPr lang="en-US" sz="2400" dirty="0" err="1" smtClean="0"/>
              <a:t>như</a:t>
            </a:r>
            <a:r>
              <a:rPr lang="en-US" sz="2400" dirty="0" smtClean="0"/>
              <a:t> </a:t>
            </a:r>
            <a:r>
              <a:rPr lang="en-US" sz="2400" dirty="0" err="1" smtClean="0"/>
              <a:t>chuỗi</a:t>
            </a:r>
            <a:r>
              <a:rPr lang="en-US" sz="2400" dirty="0" smtClean="0"/>
              <a:t> </a:t>
            </a:r>
            <a:r>
              <a:rPr lang="en-US" sz="2400" dirty="0" err="1" smtClean="0"/>
              <a:t>ký</a:t>
            </a:r>
            <a:r>
              <a:rPr lang="en-US" sz="2400" dirty="0" smtClean="0"/>
              <a:t> </a:t>
            </a:r>
            <a:r>
              <a:rPr lang="en-US" sz="2400" dirty="0" err="1" smtClean="0"/>
              <a:t>tự</a:t>
            </a:r>
            <a:r>
              <a:rPr lang="en-US" sz="2400" dirty="0" smtClean="0"/>
              <a:t>, </a:t>
            </a:r>
            <a:r>
              <a:rPr lang="en-US" sz="2400" dirty="0" err="1" smtClean="0"/>
              <a:t>hàm</a:t>
            </a:r>
            <a:r>
              <a:rPr lang="en-US" sz="2400" dirty="0" smtClean="0"/>
              <a:t> </a:t>
            </a:r>
            <a:r>
              <a:rPr lang="en-US" sz="2400" dirty="0" err="1" smtClean="0"/>
              <a:t>hệ</a:t>
            </a:r>
            <a:r>
              <a:rPr lang="en-US" sz="2400" dirty="0" smtClean="0"/>
              <a:t> </a:t>
            </a:r>
            <a:r>
              <a:rPr lang="en-US" sz="2400" dirty="0" err="1" smtClean="0"/>
              <a:t>thống</a:t>
            </a:r>
            <a:r>
              <a:rPr lang="en-US" sz="2400" dirty="0" smtClean="0"/>
              <a:t>, hay </a:t>
            </a:r>
            <a:r>
              <a:rPr lang="en-US" sz="2400" dirty="0" err="1" smtClean="0"/>
              <a:t>giá</a:t>
            </a:r>
            <a:r>
              <a:rPr lang="en-US" sz="2400" dirty="0" smtClean="0"/>
              <a:t> </a:t>
            </a:r>
            <a:r>
              <a:rPr lang="en-US" sz="2400" dirty="0" err="1" smtClean="0"/>
              <a:t>trị</a:t>
            </a:r>
            <a:r>
              <a:rPr lang="en-US" sz="2400" dirty="0" smtClean="0"/>
              <a:t> NULL.</a:t>
            </a:r>
          </a:p>
        </p:txBody>
      </p:sp>
      <p:sp>
        <p:nvSpPr>
          <p:cNvPr id="6963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674820" name="Text Box 4"/>
          <p:cNvSpPr txBox="1">
            <a:spLocks noChangeArrowheads="1"/>
          </p:cNvSpPr>
          <p:nvPr/>
        </p:nvSpPr>
        <p:spPr bwMode="auto">
          <a:xfrm>
            <a:off x="460375" y="4733925"/>
            <a:ext cx="3592513"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CREATE TABLE &lt;TableName&gt;</a:t>
            </a:r>
            <a:endParaRPr lang="en-US" altLang="en-US" sz="2000" b="0">
              <a:solidFill>
                <a:srgbClr val="C60000"/>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(&lt;Column_Name&gt;  &lt;DataType&gt; </a:t>
            </a:r>
          </a:p>
          <a:p>
            <a:pPr eaLnBrk="1" hangingPunct="1">
              <a:buClr>
                <a:schemeClr val="folHlink"/>
              </a:buClr>
              <a:buSzPct val="60000"/>
              <a:buFont typeface="Wingdings" panose="05000000000000000000" pitchFamily="2" charset="2"/>
              <a:buNone/>
            </a:pPr>
            <a:r>
              <a:rPr lang="en-US" altLang="en-US" sz="2000" b="0">
                <a:solidFill>
                  <a:srgbClr val="C60000"/>
                </a:solidFill>
                <a:latin typeface="Times New Roman" panose="02020603050405020304" pitchFamily="18" charset="0"/>
                <a:cs typeface="Courier New" panose="02070309020205020404" pitchFamily="49" charset="0"/>
              </a:rPr>
              <a:t>DEFAULT (&lt;expresion&gt;))</a:t>
            </a:r>
          </a:p>
        </p:txBody>
      </p:sp>
      <p:sp>
        <p:nvSpPr>
          <p:cNvPr id="674821" name="Text Box 5"/>
          <p:cNvSpPr txBox="1">
            <a:spLocks noChangeArrowheads="1"/>
          </p:cNvSpPr>
          <p:nvPr/>
        </p:nvSpPr>
        <p:spPr bwMode="auto">
          <a:xfrm>
            <a:off x="4206875" y="4826000"/>
            <a:ext cx="4648200" cy="10064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marL="342900" indent="-342900">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11430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lvl="1" eaLnBrk="1" hangingPunct="1">
              <a:spcBef>
                <a:spcPct val="0"/>
              </a:spcBef>
              <a:buClrTx/>
              <a:buSzTx/>
              <a:buFontTx/>
              <a:buNone/>
            </a:pPr>
            <a:r>
              <a:rPr lang="en-US" altLang="en-US" b="0">
                <a:latin typeface="Times New Roman" panose="02020603050405020304" pitchFamily="18" charset="0"/>
              </a:rPr>
              <a:t>ALTER TABLE </a:t>
            </a:r>
            <a:r>
              <a:rPr lang="en-US" altLang="en-US" b="0" i="1">
                <a:latin typeface="Times New Roman" panose="02020603050405020304" pitchFamily="18" charset="0"/>
              </a:rPr>
              <a:t>tablename</a:t>
            </a:r>
          </a:p>
          <a:p>
            <a:pPr lvl="1" eaLnBrk="1" hangingPunct="1">
              <a:spcBef>
                <a:spcPct val="0"/>
              </a:spcBef>
              <a:buClrTx/>
              <a:buSzTx/>
              <a:buFontTx/>
              <a:buNone/>
            </a:pPr>
            <a:r>
              <a:rPr lang="en-US" altLang="en-US" b="0">
                <a:latin typeface="Times New Roman" panose="02020603050405020304" pitchFamily="18" charset="0"/>
              </a:rPr>
              <a:t>ADD [ CONSTRAINT </a:t>
            </a:r>
            <a:r>
              <a:rPr lang="en-US" altLang="en-US" b="0" i="1">
                <a:latin typeface="Times New Roman" panose="02020603050405020304" pitchFamily="18" charset="0"/>
              </a:rPr>
              <a:t>constraintname </a:t>
            </a:r>
            <a:r>
              <a:rPr lang="en-US" altLang="en-US" b="0">
                <a:latin typeface="Times New Roman" panose="02020603050405020304" pitchFamily="18" charset="0"/>
              </a:rPr>
              <a:t>] </a:t>
            </a:r>
          </a:p>
          <a:p>
            <a:pPr lvl="1" eaLnBrk="1" hangingPunct="1">
              <a:spcBef>
                <a:spcPct val="0"/>
              </a:spcBef>
              <a:buClrTx/>
              <a:buSzTx/>
              <a:buFontTx/>
              <a:buNone/>
            </a:pPr>
            <a:r>
              <a:rPr lang="en-US" altLang="en-US" b="0">
                <a:latin typeface="Times New Roman" panose="02020603050405020304" pitchFamily="18" charset="0"/>
              </a:rPr>
              <a:t>DEFAULT </a:t>
            </a:r>
            <a:r>
              <a:rPr lang="en-US" altLang="en-US" b="0" i="1">
                <a:latin typeface="Times New Roman" panose="02020603050405020304" pitchFamily="18" charset="0"/>
              </a:rPr>
              <a:t>expression </a:t>
            </a:r>
            <a:r>
              <a:rPr lang="en-US" altLang="en-US" b="0">
                <a:latin typeface="Times New Roman" panose="02020603050405020304" pitchFamily="18" charset="0"/>
              </a:rPr>
              <a:t>FOR </a:t>
            </a:r>
            <a:r>
              <a:rPr lang="en-US" altLang="en-US" b="0" i="1">
                <a:latin typeface="Times New Roman" panose="02020603050405020304" pitchFamily="18" charset="0"/>
              </a:rPr>
              <a:t>columnname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674820"/>
                                        </p:tgtEl>
                                        <p:attrNameLst>
                                          <p:attrName>style.visibility</p:attrName>
                                        </p:attrNameLst>
                                      </p:cBhvr>
                                      <p:to>
                                        <p:strVal val="visible"/>
                                      </p:to>
                                    </p:set>
                                    <p:animEffect transition="in" filter="dissolve">
                                      <p:cBhvr>
                                        <p:cTn id="19" dur="500"/>
                                        <p:tgtEl>
                                          <p:spTgt spid="674820"/>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74821"/>
                                        </p:tgtEl>
                                        <p:attrNameLst>
                                          <p:attrName>style.visibility</p:attrName>
                                        </p:attrNameLst>
                                      </p:cBhvr>
                                      <p:to>
                                        <p:strVal val="visible"/>
                                      </p:to>
                                    </p:set>
                                    <p:animEffect transition="in" filter="dissolve">
                                      <p:cBhvr>
                                        <p:cTn id="24" dur="500"/>
                                        <p:tgtEl>
                                          <p:spTgt spid="67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20" grpId="0" animBg="1" autoUpdateAnimBg="0"/>
      <p:bldP spid="674821"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Text Box 2"/>
          <p:cNvSpPr txBox="1">
            <a:spLocks noChangeArrowheads="1"/>
          </p:cNvSpPr>
          <p:nvPr/>
        </p:nvSpPr>
        <p:spPr bwMode="auto">
          <a:xfrm>
            <a:off x="712788" y="1468438"/>
            <a:ext cx="9953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ctr" eaLnBrk="1" hangingPunct="1">
              <a:buClr>
                <a:schemeClr val="folHlink"/>
              </a:buClr>
              <a:buSzPct val="60000"/>
              <a:buFont typeface="Wingdings" panose="05000000000000000000" pitchFamily="2" charset="2"/>
              <a:buNone/>
            </a:pPr>
            <a:r>
              <a:rPr lang="en-US" altLang="en-US" sz="2000" u="sng">
                <a:solidFill>
                  <a:srgbClr val="000000"/>
                </a:solidFill>
                <a:latin typeface="Times New Roman" panose="02020603050405020304" pitchFamily="18" charset="0"/>
                <a:cs typeface="Courier New" panose="02070309020205020404" pitchFamily="49" charset="0"/>
              </a:rPr>
              <a:t>Ví dụ 1</a:t>
            </a:r>
            <a:endParaRPr lang="en-US" altLang="en-US" sz="2000" b="0">
              <a:solidFill>
                <a:srgbClr val="000000"/>
              </a:solidFill>
              <a:latin typeface="Times New Roman" panose="02020603050405020304" pitchFamily="18" charset="0"/>
            </a:endParaRPr>
          </a:p>
        </p:txBody>
      </p:sp>
      <p:sp>
        <p:nvSpPr>
          <p:cNvPr id="675843" name="Rectangle 3"/>
          <p:cNvSpPr>
            <a:spLocks noChangeArrowheads="1"/>
          </p:cNvSpPr>
          <p:nvPr/>
        </p:nvSpPr>
        <p:spPr bwMode="auto">
          <a:xfrm>
            <a:off x="792163" y="2216150"/>
            <a:ext cx="7516812" cy="1219200"/>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CREATE TABLE HoaDon</a:t>
            </a:r>
            <a:endParaRPr lang="en-US" altLang="en-US" sz="2200" b="0">
              <a:solidFill>
                <a:srgbClr val="CC0000"/>
              </a:solidFill>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solidFill>
                  <a:srgbClr val="CC0000"/>
                </a:solidFill>
                <a:latin typeface="Times New Roman" panose="02020603050405020304" pitchFamily="18" charset="0"/>
                <a:cs typeface="Courier New" panose="02070309020205020404" pitchFamily="49" charset="0"/>
              </a:rPr>
              <a:t>(MaHD int, LoaiHD Char(1) DEFAULT ‘X’, NgayLap DateTime NOT NULL)</a:t>
            </a:r>
            <a:r>
              <a:rPr lang="en-US" altLang="en-US" sz="2200" b="0">
                <a:solidFill>
                  <a:srgbClr val="CC0000"/>
                </a:solidFill>
                <a:latin typeface="Times New Roman" panose="02020603050405020304" pitchFamily="18" charset="0"/>
              </a:rPr>
              <a:t> </a:t>
            </a:r>
          </a:p>
        </p:txBody>
      </p:sp>
      <p:sp>
        <p:nvSpPr>
          <p:cNvPr id="70660" name="Text Box 4"/>
          <p:cNvSpPr txBox="1">
            <a:spLocks noChangeArrowheads="1"/>
          </p:cNvSpPr>
          <p:nvPr/>
        </p:nvSpPr>
        <p:spPr bwMode="auto">
          <a:xfrm>
            <a:off x="762000" y="38100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i="1">
              <a:latin typeface="Times New Roman" panose="02020603050405020304" pitchFamily="18" charset="0"/>
            </a:endParaRPr>
          </a:p>
        </p:txBody>
      </p:sp>
      <p:sp>
        <p:nvSpPr>
          <p:cNvPr id="675846" name="Rectangle 6"/>
          <p:cNvSpPr>
            <a:spLocks noChangeArrowheads="1"/>
          </p:cNvSpPr>
          <p:nvPr/>
        </p:nvSpPr>
        <p:spPr bwMode="auto">
          <a:xfrm>
            <a:off x="822325" y="3686175"/>
            <a:ext cx="7467600" cy="23622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ALTER TABLE HoaDon</a:t>
            </a:r>
            <a:endParaRPr lang="en-US" altLang="en-US" sz="2200" b="0">
              <a:latin typeface="Times New Roman" panose="02020603050405020304" pitchFamily="18" charset="0"/>
              <a:cs typeface="Times New Roman" panose="02020603050405020304" pitchFamily="18" charset="0"/>
            </a:endParaRP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	ADD DEFAULT Getdate() FOR NgayLap</a:t>
            </a:r>
          </a:p>
          <a:p>
            <a:pPr algn="just" eaLnBrk="1" hangingPunct="1">
              <a:buClr>
                <a:schemeClr val="folHlink"/>
              </a:buClr>
              <a:buSzPct val="60000"/>
              <a:buFont typeface="Wingdings" panose="05000000000000000000" pitchFamily="2" charset="2"/>
              <a:buNone/>
            </a:pPr>
            <a:r>
              <a:rPr lang="en-US" altLang="en-US" sz="2200" b="0">
                <a:latin typeface="Times New Roman" panose="02020603050405020304" pitchFamily="18" charset="0"/>
                <a:cs typeface="Courier New" panose="02070309020205020404" pitchFamily="49" charset="0"/>
              </a:rPr>
              <a:t>Hay </a:t>
            </a:r>
          </a:p>
          <a:p>
            <a:pPr eaLnBrk="1" hangingPunct="1">
              <a:spcBef>
                <a:spcPct val="0"/>
              </a:spcBef>
              <a:buClrTx/>
              <a:buSzTx/>
              <a:buFontTx/>
              <a:buNone/>
            </a:pPr>
            <a:r>
              <a:rPr lang="en-US" altLang="en-US" sz="2200" b="0">
                <a:latin typeface="Times New Roman" panose="02020603050405020304" pitchFamily="18" charset="0"/>
              </a:rPr>
              <a:t> 	ALTER TABLE HoaDon</a:t>
            </a:r>
          </a:p>
          <a:p>
            <a:pPr eaLnBrk="1" hangingPunct="1">
              <a:spcBef>
                <a:spcPct val="0"/>
              </a:spcBef>
              <a:buClrTx/>
              <a:buSzTx/>
              <a:buFontTx/>
              <a:buNone/>
            </a:pPr>
            <a:r>
              <a:rPr lang="en-US" altLang="en-US" sz="2200" b="0">
                <a:latin typeface="Times New Roman" panose="02020603050405020304" pitchFamily="18" charset="0"/>
              </a:rPr>
              <a:t>	ADD CONSTRAINT Ngay_DF DEFAULT 	Getdate() FOR NgayLap</a:t>
            </a:r>
          </a:p>
          <a:p>
            <a:pPr algn="just" eaLnBrk="1" hangingPunct="1">
              <a:buClr>
                <a:schemeClr val="folHlink"/>
              </a:buClr>
              <a:buSzPct val="60000"/>
              <a:buFont typeface="Wingdings" panose="05000000000000000000" pitchFamily="2" charset="2"/>
              <a:buNone/>
            </a:pPr>
            <a:endParaRPr lang="en-US" altLang="en-US" sz="2200" b="0">
              <a:latin typeface="Times New Roman" panose="02020603050405020304" pitchFamily="18" charset="0"/>
            </a:endParaRPr>
          </a:p>
        </p:txBody>
      </p:sp>
      <p:sp>
        <p:nvSpPr>
          <p:cNvPr id="70662"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61</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5842"/>
                                        </p:tgtEl>
                                        <p:attrNameLst>
                                          <p:attrName>style.visibility</p:attrName>
                                        </p:attrNameLst>
                                      </p:cBhvr>
                                      <p:to>
                                        <p:strVal val="visible"/>
                                      </p:to>
                                    </p:set>
                                    <p:anim calcmode="lin" valueType="num">
                                      <p:cBhvr additive="base">
                                        <p:cTn id="7" dur="500" fill="hold"/>
                                        <p:tgtEl>
                                          <p:spTgt spid="675842"/>
                                        </p:tgtEl>
                                        <p:attrNameLst>
                                          <p:attrName>ppt_x</p:attrName>
                                        </p:attrNameLst>
                                      </p:cBhvr>
                                      <p:tavLst>
                                        <p:tav tm="0">
                                          <p:val>
                                            <p:strVal val="0-#ppt_w/2"/>
                                          </p:val>
                                        </p:tav>
                                        <p:tav tm="100000">
                                          <p:val>
                                            <p:strVal val="#ppt_x"/>
                                          </p:val>
                                        </p:tav>
                                      </p:tavLst>
                                    </p:anim>
                                    <p:anim calcmode="lin" valueType="num">
                                      <p:cBhvr additive="base">
                                        <p:cTn id="8" dur="500" fill="hold"/>
                                        <p:tgtEl>
                                          <p:spTgt spid="67584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75843"/>
                                        </p:tgtEl>
                                        <p:attrNameLst>
                                          <p:attrName>style.visibility</p:attrName>
                                        </p:attrNameLst>
                                      </p:cBhvr>
                                      <p:to>
                                        <p:strVal val="visible"/>
                                      </p:to>
                                    </p:set>
                                    <p:animEffect transition="in" filter="dissolve">
                                      <p:cBhvr>
                                        <p:cTn id="13" dur="500"/>
                                        <p:tgtEl>
                                          <p:spTgt spid="6758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75846"/>
                                        </p:tgtEl>
                                        <p:attrNameLst>
                                          <p:attrName>style.visibility</p:attrName>
                                        </p:attrNameLst>
                                      </p:cBhvr>
                                      <p:to>
                                        <p:strVal val="visible"/>
                                      </p:to>
                                    </p:set>
                                    <p:animEffect transition="in" filter="dissolve">
                                      <p:cBhvr>
                                        <p:cTn id="18" dur="500"/>
                                        <p:tgtEl>
                                          <p:spTgt spid="6758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2" grpId="0" autoUpdateAnimBg="0"/>
      <p:bldP spid="675843" grpId="0" animBg="1" autoUpdateAnimBg="0"/>
      <p:bldP spid="675846" grpId="0" animBg="1"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62</a:t>
            </a:fld>
            <a:endParaRPr lang="en-US"/>
          </a:p>
        </p:txBody>
      </p:sp>
      <p:sp>
        <p:nvSpPr>
          <p:cNvPr id="71682" name="Rectangle 2"/>
          <p:cNvSpPr>
            <a:spLocks noGrp="1" noChangeArrowheads="1"/>
          </p:cNvSpPr>
          <p:nvPr>
            <p:ph type="title" idx="4294967295"/>
          </p:nvPr>
        </p:nvSpPr>
        <p:spPr>
          <a:xfrm>
            <a:off x="247135" y="333632"/>
            <a:ext cx="8229600" cy="798513"/>
          </a:xfrm>
        </p:spPr>
        <p:txBody>
          <a:bodyPr anchor="b"/>
          <a:lstStyle/>
          <a:p>
            <a:pPr eaLnBrk="1" hangingPunct="1"/>
            <a:r>
              <a:rPr lang="en-US" altLang="en-US" b="1" smtClean="0">
                <a:solidFill>
                  <a:srgbClr val="800000"/>
                </a:solidFill>
              </a:rPr>
              <a:t>Sử dụng defaults</a:t>
            </a:r>
          </a:p>
        </p:txBody>
      </p:sp>
      <p:sp>
        <p:nvSpPr>
          <p:cNvPr id="71683" name="Rectangle 3"/>
          <p:cNvSpPr>
            <a:spLocks noGrp="1" noChangeArrowheads="1"/>
          </p:cNvSpPr>
          <p:nvPr>
            <p:ph idx="4294967295"/>
          </p:nvPr>
        </p:nvSpPr>
        <p:spPr>
          <a:xfrm>
            <a:off x="366584" y="1320452"/>
            <a:ext cx="8382000" cy="4800600"/>
          </a:xfrm>
        </p:spPr>
        <p:txBody>
          <a:bodyPr lIns="182880" tIns="91440">
            <a:normAutofit/>
          </a:bodyPr>
          <a:lstStyle/>
          <a:p>
            <a:pPr marL="265113" indent="-265113" algn="just" eaLnBrk="1" hangingPunct="1"/>
            <a:r>
              <a:rPr lang="en-US" altLang="en-US" sz="2800" smtClean="0"/>
              <a:t>Sau khi tạo được DEFAULT, nó cần được gắn kết vào 1 cột hay kiểu dữ liệu người dùng.</a:t>
            </a:r>
          </a:p>
          <a:p>
            <a:pPr marL="265113" indent="-265113" algn="just" eaLnBrk="1" hangingPunct="1">
              <a:buFont typeface="Wingdings" panose="05000000000000000000" pitchFamily="2" charset="2"/>
              <a:buNone/>
            </a:pPr>
            <a:r>
              <a:rPr lang="en-US" altLang="en-US" sz="2800" smtClean="0"/>
              <a:t>		</a:t>
            </a:r>
            <a:r>
              <a:rPr lang="en-US" altLang="en-US" sz="2800" smtClean="0">
                <a:solidFill>
                  <a:srgbClr val="C00000"/>
                </a:solidFill>
              </a:rPr>
              <a:t>sp_bindefault default_name, object_name [, </a:t>
            </a:r>
          </a:p>
          <a:p>
            <a:pPr marL="265113" indent="-265113" algn="just" eaLnBrk="1" hangingPunct="1">
              <a:buFont typeface="Wingdings" panose="05000000000000000000" pitchFamily="2" charset="2"/>
              <a:buNone/>
            </a:pPr>
            <a:r>
              <a:rPr lang="en-US" altLang="en-US" sz="2800" smtClean="0">
                <a:solidFill>
                  <a:srgbClr val="C00000"/>
                </a:solidFill>
              </a:rPr>
              <a:t>		FUTUREONLY]</a:t>
            </a:r>
          </a:p>
          <a:p>
            <a:pPr marL="265113" indent="-265113" algn="just" eaLnBrk="1" hangingPunct="1"/>
            <a:r>
              <a:rPr lang="en-US" altLang="en-US" sz="2800" smtClean="0"/>
              <a:t>Xóa gắn kết default làm cho nó không còn áp dụng được vào cột của bảng hay kiểu dữ liệu người dùng.</a:t>
            </a:r>
          </a:p>
          <a:p>
            <a:pPr marL="265113" indent="-265113" algn="just" eaLnBrk="1" hangingPunct="1">
              <a:buFont typeface="Wingdings" panose="05000000000000000000" pitchFamily="2" charset="2"/>
              <a:buNone/>
            </a:pPr>
            <a:r>
              <a:rPr lang="en-US" altLang="en-US" sz="2800" smtClean="0"/>
              <a:t>		</a:t>
            </a:r>
            <a:r>
              <a:rPr lang="en-US" altLang="en-US" sz="2800" smtClean="0">
                <a:solidFill>
                  <a:srgbClr val="C00000"/>
                </a:solidFill>
              </a:rPr>
              <a:t>sp_unbindefault object_name</a:t>
            </a:r>
          </a:p>
          <a:p>
            <a:pPr marL="265113" indent="-265113" algn="just" eaLnBrk="1" hangingPunct="1">
              <a:buFont typeface="Wingdings" panose="05000000000000000000" pitchFamily="2" charset="2"/>
              <a:buNone/>
            </a:pPr>
            <a:r>
              <a:rPr lang="en-US" altLang="en-US" sz="2800" smtClean="0">
                <a:solidFill>
                  <a:srgbClr val="C00000"/>
                </a:solidFill>
              </a:rPr>
              <a:t>		[,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6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6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6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63</a:t>
            </a:fld>
            <a:endParaRPr lang="en-US"/>
          </a:p>
        </p:txBody>
      </p:sp>
      <p:sp>
        <p:nvSpPr>
          <p:cNvPr id="72706" name="Rectangle 2"/>
          <p:cNvSpPr>
            <a:spLocks noGrp="1" noChangeArrowheads="1"/>
          </p:cNvSpPr>
          <p:nvPr>
            <p:ph type="title" idx="4294967295"/>
          </p:nvPr>
        </p:nvSpPr>
        <p:spPr>
          <a:xfrm>
            <a:off x="284205" y="551764"/>
            <a:ext cx="8229600" cy="619125"/>
          </a:xfrm>
        </p:spPr>
        <p:txBody>
          <a:bodyPr anchor="b">
            <a:normAutofit fontScale="90000"/>
          </a:bodyPr>
          <a:lstStyle/>
          <a:p>
            <a:pPr eaLnBrk="1" hangingPunct="1"/>
            <a:r>
              <a:rPr lang="en-US" altLang="en-US" b="1" smtClean="0">
                <a:solidFill>
                  <a:srgbClr val="800000"/>
                </a:solidFill>
              </a:rPr>
              <a:t>Sử dụng defaults</a:t>
            </a:r>
          </a:p>
        </p:txBody>
      </p:sp>
      <p:sp>
        <p:nvSpPr>
          <p:cNvPr id="72707" name="Rectangle 3"/>
          <p:cNvSpPr>
            <a:spLocks noGrp="1" noChangeArrowheads="1"/>
          </p:cNvSpPr>
          <p:nvPr>
            <p:ph idx="4294967295"/>
          </p:nvPr>
        </p:nvSpPr>
        <p:spPr>
          <a:xfrm>
            <a:off x="538662" y="1339824"/>
            <a:ext cx="8382000" cy="4800600"/>
          </a:xfrm>
        </p:spPr>
        <p:txBody>
          <a:bodyPr lIns="182880" tIns="91440">
            <a:normAutofit/>
          </a:bodyPr>
          <a:lstStyle/>
          <a:p>
            <a:pPr marL="265113" indent="-265113" eaLnBrk="1" hangingPunct="1"/>
            <a:r>
              <a:rPr lang="en-US" altLang="en-US" sz="2000" b="1" smtClean="0"/>
              <a:t>Ví dụ default và cột của bảng</a:t>
            </a:r>
          </a:p>
          <a:p>
            <a:pPr lvl="1" eaLnBrk="1" hangingPunct="1">
              <a:buFont typeface="Wingdings" panose="05000000000000000000" pitchFamily="2" charset="2"/>
              <a:buNone/>
            </a:pPr>
            <a:r>
              <a:rPr lang="en-US" altLang="en-US" sz="2800" b="1" smtClean="0"/>
              <a:t>CREATE DEFAULT dienthoai AS 'unknown'</a:t>
            </a:r>
          </a:p>
          <a:p>
            <a:pPr lvl="1" eaLnBrk="1" hangingPunct="1">
              <a:buFont typeface="Wingdings" panose="05000000000000000000" pitchFamily="2" charset="2"/>
              <a:buNone/>
            </a:pPr>
            <a:r>
              <a:rPr lang="en-US" altLang="en-US" sz="2800" b="1" smtClean="0"/>
              <a:t>GO</a:t>
            </a:r>
          </a:p>
          <a:p>
            <a:pPr lvl="1" eaLnBrk="1" hangingPunct="1">
              <a:buFont typeface="Wingdings" panose="05000000000000000000" pitchFamily="2" charset="2"/>
              <a:buNone/>
            </a:pPr>
            <a:r>
              <a:rPr lang="en-US" altLang="en-US" sz="2800" b="1" smtClean="0"/>
              <a:t>sp_bindefault dienthoai, ‘KH.DT'</a:t>
            </a:r>
          </a:p>
          <a:p>
            <a:pPr lvl="1" eaLnBrk="1" hangingPunct="1">
              <a:buFont typeface="Wingdings" panose="05000000000000000000" pitchFamily="2" charset="2"/>
              <a:buNone/>
            </a:pPr>
            <a:r>
              <a:rPr lang="en-US" altLang="en-US" sz="2800" smtClean="0"/>
              <a:t>GO</a:t>
            </a:r>
          </a:p>
          <a:p>
            <a:pPr lvl="1" eaLnBrk="1" hangingPunct="1">
              <a:buFont typeface="Wingdings" panose="05000000000000000000" pitchFamily="2" charset="2"/>
              <a:buNone/>
            </a:pPr>
            <a:r>
              <a:rPr lang="en-US" altLang="en-US" sz="2800" smtClean="0"/>
              <a:t>sp_unbindefault ‘KH.DT'</a:t>
            </a:r>
          </a:p>
          <a:p>
            <a:pPr lvl="1" eaLnBrk="1" hangingPunct="1">
              <a:buFont typeface="Wingdings" panose="05000000000000000000" pitchFamily="2" charset="2"/>
              <a:buNone/>
            </a:pPr>
            <a:r>
              <a:rPr lang="en-US" altLang="en-US" sz="2800" smtClean="0"/>
              <a:t>GO</a:t>
            </a:r>
          </a:p>
          <a:p>
            <a:pPr lvl="1" eaLnBrk="1" hangingPunct="1">
              <a:buFont typeface="Wingdings" panose="05000000000000000000" pitchFamily="2" charset="2"/>
              <a:buNone/>
            </a:pPr>
            <a:r>
              <a:rPr lang="en-US" altLang="en-US" sz="2800" smtClean="0"/>
              <a:t>DROP DEFAULT dienthoai</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animEffect transition="in" filter="fade">
                                      <p:cBhvr>
                                        <p:cTn id="7" dur="500"/>
                                        <p:tgtEl>
                                          <p:spTgt spid="727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707">
                                            <p:txEl>
                                              <p:pRg st="2" end="2"/>
                                            </p:txEl>
                                          </p:spTgt>
                                        </p:tgtEl>
                                        <p:attrNameLst>
                                          <p:attrName>style.visibility</p:attrName>
                                        </p:attrNameLst>
                                      </p:cBhvr>
                                      <p:to>
                                        <p:strVal val="visible"/>
                                      </p:to>
                                    </p:set>
                                    <p:animEffect transition="in" filter="fade">
                                      <p:cBhvr>
                                        <p:cTn id="12" dur="500"/>
                                        <p:tgtEl>
                                          <p:spTgt spid="727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707">
                                            <p:txEl>
                                              <p:pRg st="3" end="3"/>
                                            </p:txEl>
                                          </p:spTgt>
                                        </p:tgtEl>
                                        <p:attrNameLst>
                                          <p:attrName>style.visibility</p:attrName>
                                        </p:attrNameLst>
                                      </p:cBhvr>
                                      <p:to>
                                        <p:strVal val="visible"/>
                                      </p:to>
                                    </p:set>
                                    <p:animEffect transition="in" filter="fade">
                                      <p:cBhvr>
                                        <p:cTn id="17" dur="500"/>
                                        <p:tgtEl>
                                          <p:spTgt spid="7270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707">
                                            <p:txEl>
                                              <p:pRg st="4" end="4"/>
                                            </p:txEl>
                                          </p:spTgt>
                                        </p:tgtEl>
                                        <p:attrNameLst>
                                          <p:attrName>style.visibility</p:attrName>
                                        </p:attrNameLst>
                                      </p:cBhvr>
                                      <p:to>
                                        <p:strVal val="visible"/>
                                      </p:to>
                                    </p:set>
                                    <p:animEffect transition="in" filter="fade">
                                      <p:cBhvr>
                                        <p:cTn id="22" dur="500"/>
                                        <p:tgtEl>
                                          <p:spTgt spid="7270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2707">
                                            <p:txEl>
                                              <p:pRg st="5" end="5"/>
                                            </p:txEl>
                                          </p:spTgt>
                                        </p:tgtEl>
                                        <p:attrNameLst>
                                          <p:attrName>style.visibility</p:attrName>
                                        </p:attrNameLst>
                                      </p:cBhvr>
                                      <p:to>
                                        <p:strVal val="visible"/>
                                      </p:to>
                                    </p:set>
                                    <p:animEffect transition="in" filter="fade">
                                      <p:cBhvr>
                                        <p:cTn id="27" dur="500"/>
                                        <p:tgtEl>
                                          <p:spTgt spid="7270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2707">
                                            <p:txEl>
                                              <p:pRg st="6" end="6"/>
                                            </p:txEl>
                                          </p:spTgt>
                                        </p:tgtEl>
                                        <p:attrNameLst>
                                          <p:attrName>style.visibility</p:attrName>
                                        </p:attrNameLst>
                                      </p:cBhvr>
                                      <p:to>
                                        <p:strVal val="visible"/>
                                      </p:to>
                                    </p:set>
                                    <p:animEffect transition="in" filter="fade">
                                      <p:cBhvr>
                                        <p:cTn id="32" dur="500"/>
                                        <p:tgtEl>
                                          <p:spTgt spid="7270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2707">
                                            <p:txEl>
                                              <p:pRg st="7" end="7"/>
                                            </p:txEl>
                                          </p:spTgt>
                                        </p:tgtEl>
                                        <p:attrNameLst>
                                          <p:attrName>style.visibility</p:attrName>
                                        </p:attrNameLst>
                                      </p:cBhvr>
                                      <p:to>
                                        <p:strVal val="visible"/>
                                      </p:to>
                                    </p:set>
                                    <p:animEffect transition="in" filter="fade">
                                      <p:cBhvr>
                                        <p:cTn id="37" dur="500"/>
                                        <p:tgtEl>
                                          <p:spTgt spid="7270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64</a:t>
            </a:fld>
            <a:endParaRPr lang="en-US"/>
          </a:p>
        </p:txBody>
      </p:sp>
      <p:sp>
        <p:nvSpPr>
          <p:cNvPr id="73730" name="Rectangle 2"/>
          <p:cNvSpPr>
            <a:spLocks noGrp="1" noChangeArrowheads="1"/>
          </p:cNvSpPr>
          <p:nvPr>
            <p:ph type="title" idx="4294967295"/>
          </p:nvPr>
        </p:nvSpPr>
        <p:spPr>
          <a:xfrm>
            <a:off x="284206" y="354965"/>
            <a:ext cx="8229600" cy="720725"/>
          </a:xfrm>
        </p:spPr>
        <p:txBody>
          <a:bodyPr anchor="b"/>
          <a:lstStyle/>
          <a:p>
            <a:pPr eaLnBrk="1" hangingPunct="1"/>
            <a:r>
              <a:rPr lang="en-US" altLang="en-US" b="1" smtClean="0">
                <a:solidFill>
                  <a:srgbClr val="800000"/>
                </a:solidFill>
              </a:rPr>
              <a:t>Sử dụng defaults</a:t>
            </a:r>
          </a:p>
        </p:txBody>
      </p:sp>
      <p:sp>
        <p:nvSpPr>
          <p:cNvPr id="73731" name="Rectangle 3"/>
          <p:cNvSpPr>
            <a:spLocks noGrp="1" noChangeArrowheads="1"/>
          </p:cNvSpPr>
          <p:nvPr>
            <p:ph idx="4294967295"/>
          </p:nvPr>
        </p:nvSpPr>
        <p:spPr>
          <a:xfrm>
            <a:off x="378941" y="1292225"/>
            <a:ext cx="8382000" cy="4800600"/>
          </a:xfrm>
        </p:spPr>
        <p:txBody>
          <a:bodyPr lIns="182880" tIns="91440">
            <a:noAutofit/>
          </a:bodyPr>
          <a:lstStyle/>
          <a:p>
            <a:pPr marL="265113" indent="-265113" eaLnBrk="1" hangingPunct="1"/>
            <a:r>
              <a:rPr lang="en-US" altLang="en-US" sz="2000" b="1" smtClean="0"/>
              <a:t>Ví dụ default và kiểu dữ liệu người dùng</a:t>
            </a:r>
          </a:p>
          <a:p>
            <a:pPr lvl="1" eaLnBrk="1" hangingPunct="1">
              <a:buFont typeface="Wingdings" panose="05000000000000000000" pitchFamily="2" charset="2"/>
              <a:buNone/>
            </a:pPr>
            <a:r>
              <a:rPr lang="en-US" altLang="en-US" sz="2800" b="1" smtClean="0"/>
              <a:t>sp_addType typCity, ‘char(15)’</a:t>
            </a:r>
          </a:p>
          <a:p>
            <a:pPr lvl="1" eaLnBrk="1" hangingPunct="1">
              <a:buFont typeface="Wingdings" panose="05000000000000000000" pitchFamily="2" charset="2"/>
              <a:buNone/>
            </a:pPr>
            <a:r>
              <a:rPr lang="en-US" altLang="en-US" sz="2800" b="1" smtClean="0"/>
              <a:t>CREATE DEFAULT defCity AS 'Oakland'</a:t>
            </a:r>
          </a:p>
          <a:p>
            <a:pPr lvl="1" eaLnBrk="1" hangingPunct="1">
              <a:buFont typeface="Wingdings" panose="05000000000000000000" pitchFamily="2" charset="2"/>
              <a:buNone/>
            </a:pPr>
            <a:r>
              <a:rPr lang="en-US" altLang="en-US" sz="2800" smtClean="0"/>
              <a:t>sp_bindefault defCity, 'typCity'</a:t>
            </a:r>
          </a:p>
          <a:p>
            <a:pPr lvl="1" eaLnBrk="1" hangingPunct="1">
              <a:buFont typeface="Wingdings" panose="05000000000000000000" pitchFamily="2" charset="2"/>
              <a:buNone/>
            </a:pPr>
            <a:r>
              <a:rPr lang="en-US" altLang="en-US" sz="2800" b="1" smtClean="0"/>
              <a:t>sp_bindefault ‘defCity’, ‘KH.TenKH’</a:t>
            </a:r>
          </a:p>
          <a:p>
            <a:pPr marL="265113" indent="-265113" eaLnBrk="1" hangingPunct="1"/>
            <a:r>
              <a:rPr lang="en-US" altLang="en-US" sz="2000" b="1" smtClean="0"/>
              <a:t>Ví dụ 3</a:t>
            </a:r>
          </a:p>
          <a:p>
            <a:pPr marL="265113" indent="-265113" eaLnBrk="1" hangingPunct="1">
              <a:buFont typeface="Wingdings" panose="05000000000000000000" pitchFamily="2" charset="2"/>
              <a:buNone/>
            </a:pPr>
            <a:r>
              <a:rPr lang="en-US" altLang="en-US" sz="2000" smtClean="0"/>
              <a:t>	CREATE TABLE jobs</a:t>
            </a:r>
          </a:p>
          <a:p>
            <a:pPr marL="265113" indent="-265113" eaLnBrk="1" hangingPunct="1">
              <a:buFont typeface="Wingdings" panose="05000000000000000000" pitchFamily="2" charset="2"/>
              <a:buNone/>
            </a:pPr>
            <a:r>
              <a:rPr lang="en-US" altLang="en-US" sz="2000" smtClean="0"/>
              <a:t>	(     	job_id smallint IDENTITY(1,1) ,</a:t>
            </a:r>
          </a:p>
          <a:p>
            <a:pPr marL="265113" indent="-265113" eaLnBrk="1" hangingPunct="1">
              <a:buFont typeface="Wingdings" panose="05000000000000000000" pitchFamily="2" charset="2"/>
              <a:buNone/>
            </a:pPr>
            <a:r>
              <a:rPr lang="en-US" altLang="en-US" sz="2000" smtClean="0"/>
              <a:t>		job_desc varchar(50) NOT NULL</a:t>
            </a:r>
          </a:p>
          <a:p>
            <a:pPr marL="265113" indent="-265113" eaLnBrk="1" hangingPunct="1">
              <a:buFont typeface="Wingdings" panose="05000000000000000000" pitchFamily="2" charset="2"/>
              <a:buNone/>
            </a:pPr>
            <a:r>
              <a:rPr lang="en-US" altLang="en-US" sz="2000" smtClean="0"/>
              <a:t>		DEFAULT 'New Position - title not formalized yet'</a:t>
            </a:r>
          </a:p>
          <a:p>
            <a:pPr marL="265113" indent="-265113" eaLnBrk="1" hangingPunct="1">
              <a:buFont typeface="Wingdings" panose="05000000000000000000" pitchFamily="2" charset="2"/>
              <a:buNone/>
            </a:pPr>
            <a:r>
              <a:rPr lang="en-US" altLang="en-US" sz="2000" smtClean="0"/>
              <a:t>	)</a:t>
            </a:r>
          </a:p>
          <a:p>
            <a:pPr lvl="1" eaLnBrk="1" hangingPunct="1">
              <a:buFont typeface="Wingdings" panose="05000000000000000000" pitchFamily="2" charset="2"/>
              <a:buNone/>
            </a:pPr>
            <a:endParaRPr lang="en-US" altLang="en-US" sz="2800" b="1" smtClean="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7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73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373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73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650875" y="1411288"/>
            <a:ext cx="7772400"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r>
              <a:rPr lang="en-US" altLang="en-US">
                <a:latin typeface="Times New Roman" panose="02020603050405020304" pitchFamily="18" charset="0"/>
              </a:rPr>
              <a:t>Xoá Default - mặc định</a:t>
            </a:r>
          </a:p>
          <a:p>
            <a:pPr>
              <a:spcBef>
                <a:spcPct val="0"/>
              </a:spcBef>
              <a:buClrTx/>
              <a:buSzTx/>
              <a:buFontTx/>
              <a:buNone/>
            </a:pPr>
            <a:r>
              <a:rPr lang="en-US" altLang="en-US" b="0">
                <a:latin typeface="Times New Roman" panose="02020603050405020304" pitchFamily="18" charset="0"/>
              </a:rPr>
              <a:t>	</a:t>
            </a:r>
            <a:r>
              <a:rPr lang="en-US" altLang="en-US" b="0">
                <a:solidFill>
                  <a:srgbClr val="800000"/>
                </a:solidFill>
                <a:latin typeface="Times New Roman" panose="02020603050405020304" pitchFamily="18" charset="0"/>
              </a:rPr>
              <a:t>DROP DEFAULT { </a:t>
            </a:r>
            <a:r>
              <a:rPr lang="en-US" altLang="en-US" b="0" i="1">
                <a:solidFill>
                  <a:srgbClr val="800000"/>
                </a:solidFill>
                <a:latin typeface="Times New Roman" panose="02020603050405020304" pitchFamily="18" charset="0"/>
              </a:rPr>
              <a:t>default </a:t>
            </a:r>
            <a:r>
              <a:rPr lang="en-US" altLang="en-US" b="0">
                <a:solidFill>
                  <a:srgbClr val="800000"/>
                </a:solidFill>
                <a:latin typeface="Times New Roman" panose="02020603050405020304" pitchFamily="18" charset="0"/>
              </a:rPr>
              <a:t>} [ </a:t>
            </a:r>
            <a:r>
              <a:rPr lang="en-US" altLang="en-US">
                <a:solidFill>
                  <a:srgbClr val="800000"/>
                </a:solidFill>
                <a:latin typeface="Times New Roman" panose="02020603050405020304" pitchFamily="18" charset="0"/>
              </a:rPr>
              <a:t>,</a:t>
            </a:r>
            <a:r>
              <a:rPr lang="en-US" altLang="en-US" b="0">
                <a:solidFill>
                  <a:srgbClr val="800000"/>
                </a:solidFill>
                <a:latin typeface="Times New Roman" panose="02020603050405020304" pitchFamily="18" charset="0"/>
              </a:rPr>
              <a:t>...</a:t>
            </a:r>
            <a:r>
              <a:rPr lang="en-US" altLang="en-US" b="0" i="1">
                <a:solidFill>
                  <a:srgbClr val="800000"/>
                </a:solidFill>
                <a:latin typeface="Times New Roman" panose="02020603050405020304" pitchFamily="18" charset="0"/>
              </a:rPr>
              <a:t>n </a:t>
            </a:r>
            <a:r>
              <a:rPr lang="en-US" altLang="en-US" b="0">
                <a:solidFill>
                  <a:srgbClr val="800000"/>
                </a:solidFill>
                <a:latin typeface="Times New Roman" panose="02020603050405020304" pitchFamily="18" charset="0"/>
              </a:rPr>
              <a:t>]</a:t>
            </a:r>
          </a:p>
          <a:p>
            <a:pPr>
              <a:spcBef>
                <a:spcPct val="0"/>
              </a:spcBef>
              <a:buClrTx/>
              <a:buSzTx/>
              <a:buFontTx/>
              <a:buNone/>
            </a:pPr>
            <a:r>
              <a:rPr lang="en-US" altLang="en-US" b="0">
                <a:solidFill>
                  <a:srgbClr val="800000"/>
                </a:solidFill>
                <a:latin typeface="Times New Roman" panose="02020603050405020304" pitchFamily="18" charset="0"/>
              </a:rPr>
              <a:t>Hay </a:t>
            </a:r>
          </a:p>
          <a:p>
            <a:pPr>
              <a:spcBef>
                <a:spcPct val="0"/>
              </a:spcBef>
              <a:buClrTx/>
              <a:buSzTx/>
              <a:buFontTx/>
              <a:buNone/>
            </a:pPr>
            <a:r>
              <a:rPr lang="en-US" altLang="en-US" b="0">
                <a:solidFill>
                  <a:srgbClr val="800000"/>
                </a:solidFill>
                <a:latin typeface="Times New Roman" panose="02020603050405020304" pitchFamily="18" charset="0"/>
              </a:rPr>
              <a:t>	ALTER TABLE &lt;TenTable&gt;</a:t>
            </a:r>
          </a:p>
          <a:p>
            <a:pPr>
              <a:spcBef>
                <a:spcPct val="0"/>
              </a:spcBef>
              <a:buClrTx/>
              <a:buSzTx/>
              <a:buFontTx/>
              <a:buNone/>
            </a:pPr>
            <a:r>
              <a:rPr lang="en-US" altLang="en-US" b="0">
                <a:solidFill>
                  <a:srgbClr val="800000"/>
                </a:solidFill>
                <a:latin typeface="Times New Roman" panose="02020603050405020304" pitchFamily="18" charset="0"/>
              </a:rPr>
              <a:t>	DROP CONSTRAINT &lt;TenDefault&gt;</a:t>
            </a:r>
          </a:p>
          <a:p>
            <a:pPr>
              <a:spcBef>
                <a:spcPct val="0"/>
              </a:spcBef>
              <a:buClrTx/>
              <a:buSzTx/>
              <a:buFontTx/>
              <a:buChar char="•"/>
            </a:pPr>
            <a:r>
              <a:rPr lang="en-US" altLang="en-US" b="0">
                <a:latin typeface="Times New Roman" panose="02020603050405020304" pitchFamily="18" charset="0"/>
              </a:rPr>
              <a:t>   Lệnh drop có thể xóa cùng lúc nhiều default</a:t>
            </a:r>
          </a:p>
          <a:p>
            <a:pPr>
              <a:spcBef>
                <a:spcPct val="0"/>
              </a:spcBef>
              <a:buClrTx/>
              <a:buSzTx/>
              <a:buFontTx/>
              <a:buChar char="•"/>
            </a:pPr>
            <a:r>
              <a:rPr lang="en-US" altLang="en-US" b="0">
                <a:latin typeface="Times New Roman" panose="02020603050405020304" pitchFamily="18" charset="0"/>
              </a:rPr>
              <a:t>   Ví dụ:</a:t>
            </a:r>
          </a:p>
          <a:p>
            <a:pPr>
              <a:spcBef>
                <a:spcPct val="0"/>
              </a:spcBef>
              <a:buClrTx/>
              <a:buSzTx/>
              <a:buFontTx/>
              <a:buNone/>
            </a:pPr>
            <a:r>
              <a:rPr lang="en-US" altLang="en-US" i="1">
                <a:latin typeface="Times New Roman" panose="02020603050405020304" pitchFamily="18" charset="0"/>
              </a:rPr>
              <a:t>	</a:t>
            </a:r>
            <a:r>
              <a:rPr lang="en-US" altLang="en-US" b="0">
                <a:latin typeface="Times New Roman" panose="02020603050405020304" pitchFamily="18" charset="0"/>
              </a:rPr>
              <a:t>DROP DEFAULT phonedflt</a:t>
            </a:r>
          </a:p>
          <a:p>
            <a:pPr>
              <a:spcBef>
                <a:spcPct val="0"/>
              </a:spcBef>
              <a:buClrTx/>
              <a:buSzTx/>
              <a:buFontTx/>
              <a:buNone/>
            </a:pPr>
            <a:r>
              <a:rPr lang="en-US" altLang="en-US" b="0">
                <a:latin typeface="Times New Roman" panose="02020603050405020304" pitchFamily="18" charset="0"/>
              </a:rPr>
              <a:t>	DROP DEFAULT Ngay_DF</a:t>
            </a:r>
          </a:p>
          <a:p>
            <a:pPr>
              <a:spcBef>
                <a:spcPct val="0"/>
              </a:spcBef>
              <a:buClrTx/>
              <a:buSzTx/>
              <a:buFontTx/>
              <a:buNone/>
            </a:pPr>
            <a:r>
              <a:rPr lang="en-US" altLang="en-US" b="0">
                <a:latin typeface="Times New Roman" panose="02020603050405020304" pitchFamily="18" charset="0"/>
              </a:rPr>
              <a:t>    Hay</a:t>
            </a:r>
          </a:p>
          <a:p>
            <a:pPr>
              <a:spcBef>
                <a:spcPct val="0"/>
              </a:spcBef>
              <a:buClrTx/>
              <a:buSzTx/>
              <a:buFontTx/>
              <a:buNone/>
            </a:pPr>
            <a:r>
              <a:rPr lang="en-US" altLang="en-US" b="0">
                <a:latin typeface="Times New Roman" panose="02020603050405020304" pitchFamily="18" charset="0"/>
              </a:rPr>
              <a:t>	ALTER TABLE Hoadon</a:t>
            </a:r>
          </a:p>
          <a:p>
            <a:pPr>
              <a:spcBef>
                <a:spcPct val="0"/>
              </a:spcBef>
              <a:buClrTx/>
              <a:buSzTx/>
              <a:buFontTx/>
              <a:buNone/>
            </a:pPr>
            <a:r>
              <a:rPr lang="en-US" altLang="en-US" b="0">
                <a:latin typeface="Times New Roman" panose="02020603050405020304" pitchFamily="18" charset="0"/>
              </a:rPr>
              <a:t>	DROP CONSTRAINT Ngay_DF</a:t>
            </a:r>
          </a:p>
        </p:txBody>
      </p:sp>
      <p:sp>
        <p:nvSpPr>
          <p:cNvPr id="74755" name="Rectangle 2"/>
          <p:cNvSpPr>
            <a:spLocks noChangeArrowheads="1"/>
          </p:cNvSpPr>
          <p:nvPr/>
        </p:nvSpPr>
        <p:spPr bwMode="auto">
          <a:xfrm>
            <a:off x="584200" y="528638"/>
            <a:ext cx="7793038" cy="627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Default</a:t>
            </a:r>
          </a:p>
        </p:txBody>
      </p:sp>
      <p:sp>
        <p:nvSpPr>
          <p:cNvPr id="2" name="Slide Number Placeholder 1"/>
          <p:cNvSpPr>
            <a:spLocks noGrp="1"/>
          </p:cNvSpPr>
          <p:nvPr>
            <p:ph type="sldNum" sz="quarter" idx="12"/>
          </p:nvPr>
        </p:nvSpPr>
        <p:spPr/>
        <p:txBody>
          <a:bodyPr/>
          <a:lstStyle/>
          <a:p>
            <a:fld id="{82036F20-6502-4541-B668-8D2943D5AB0A}" type="slidenum">
              <a:rPr lang="en-US" smtClean="0"/>
              <a:pPr/>
              <a:t>65</a:t>
            </a:fld>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754">
                                            <p:txEl>
                                              <p:pRg st="1" end="1"/>
                                            </p:txEl>
                                          </p:spTgt>
                                        </p:tgtEl>
                                        <p:attrNameLst>
                                          <p:attrName>style.visibility</p:attrName>
                                        </p:attrNameLst>
                                      </p:cBhvr>
                                      <p:to>
                                        <p:strVal val="visible"/>
                                      </p:to>
                                    </p:set>
                                    <p:animEffect transition="in" filter="fade">
                                      <p:cBhvr>
                                        <p:cTn id="7" dur="500"/>
                                        <p:tgtEl>
                                          <p:spTgt spid="7475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754">
                                            <p:txEl>
                                              <p:pRg st="2" end="2"/>
                                            </p:txEl>
                                          </p:spTgt>
                                        </p:tgtEl>
                                        <p:attrNameLst>
                                          <p:attrName>style.visibility</p:attrName>
                                        </p:attrNameLst>
                                      </p:cBhvr>
                                      <p:to>
                                        <p:strVal val="visible"/>
                                      </p:to>
                                    </p:set>
                                    <p:animEffect transition="in" filter="fade">
                                      <p:cBhvr>
                                        <p:cTn id="12" dur="500"/>
                                        <p:tgtEl>
                                          <p:spTgt spid="7475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754">
                                            <p:txEl>
                                              <p:pRg st="3" end="3"/>
                                            </p:txEl>
                                          </p:spTgt>
                                        </p:tgtEl>
                                        <p:attrNameLst>
                                          <p:attrName>style.visibility</p:attrName>
                                        </p:attrNameLst>
                                      </p:cBhvr>
                                      <p:to>
                                        <p:strVal val="visible"/>
                                      </p:to>
                                    </p:set>
                                    <p:animEffect transition="in" filter="fade">
                                      <p:cBhvr>
                                        <p:cTn id="17" dur="500"/>
                                        <p:tgtEl>
                                          <p:spTgt spid="7475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754">
                                            <p:txEl>
                                              <p:pRg st="4" end="4"/>
                                            </p:txEl>
                                          </p:spTgt>
                                        </p:tgtEl>
                                        <p:attrNameLst>
                                          <p:attrName>style.visibility</p:attrName>
                                        </p:attrNameLst>
                                      </p:cBhvr>
                                      <p:to>
                                        <p:strVal val="visible"/>
                                      </p:to>
                                    </p:set>
                                    <p:animEffect transition="in" filter="fade">
                                      <p:cBhvr>
                                        <p:cTn id="22" dur="500"/>
                                        <p:tgtEl>
                                          <p:spTgt spid="7475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754">
                                            <p:txEl>
                                              <p:pRg st="5" end="5"/>
                                            </p:txEl>
                                          </p:spTgt>
                                        </p:tgtEl>
                                        <p:attrNameLst>
                                          <p:attrName>style.visibility</p:attrName>
                                        </p:attrNameLst>
                                      </p:cBhvr>
                                      <p:to>
                                        <p:strVal val="visible"/>
                                      </p:to>
                                    </p:set>
                                    <p:animEffect transition="in" filter="fade">
                                      <p:cBhvr>
                                        <p:cTn id="27" dur="500"/>
                                        <p:tgtEl>
                                          <p:spTgt spid="7475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4754">
                                            <p:txEl>
                                              <p:pRg st="6" end="6"/>
                                            </p:txEl>
                                          </p:spTgt>
                                        </p:tgtEl>
                                        <p:attrNameLst>
                                          <p:attrName>style.visibility</p:attrName>
                                        </p:attrNameLst>
                                      </p:cBhvr>
                                      <p:to>
                                        <p:strVal val="visible"/>
                                      </p:to>
                                    </p:set>
                                    <p:animEffect transition="in" filter="fade">
                                      <p:cBhvr>
                                        <p:cTn id="32" dur="500"/>
                                        <p:tgtEl>
                                          <p:spTgt spid="7475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4754">
                                            <p:txEl>
                                              <p:pRg st="7" end="7"/>
                                            </p:txEl>
                                          </p:spTgt>
                                        </p:tgtEl>
                                        <p:attrNameLst>
                                          <p:attrName>style.visibility</p:attrName>
                                        </p:attrNameLst>
                                      </p:cBhvr>
                                      <p:to>
                                        <p:strVal val="visible"/>
                                      </p:to>
                                    </p:set>
                                    <p:animEffect transition="in" filter="fade">
                                      <p:cBhvr>
                                        <p:cTn id="37" dur="500"/>
                                        <p:tgtEl>
                                          <p:spTgt spid="7475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4754">
                                            <p:txEl>
                                              <p:pRg st="8" end="8"/>
                                            </p:txEl>
                                          </p:spTgt>
                                        </p:tgtEl>
                                        <p:attrNameLst>
                                          <p:attrName>style.visibility</p:attrName>
                                        </p:attrNameLst>
                                      </p:cBhvr>
                                      <p:to>
                                        <p:strVal val="visible"/>
                                      </p:to>
                                    </p:set>
                                    <p:animEffect transition="in" filter="fade">
                                      <p:cBhvr>
                                        <p:cTn id="42" dur="500"/>
                                        <p:tgtEl>
                                          <p:spTgt spid="7475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4754">
                                            <p:txEl>
                                              <p:pRg st="9" end="9"/>
                                            </p:txEl>
                                          </p:spTgt>
                                        </p:tgtEl>
                                        <p:attrNameLst>
                                          <p:attrName>style.visibility</p:attrName>
                                        </p:attrNameLst>
                                      </p:cBhvr>
                                      <p:to>
                                        <p:strVal val="visible"/>
                                      </p:to>
                                    </p:set>
                                    <p:animEffect transition="in" filter="fade">
                                      <p:cBhvr>
                                        <p:cTn id="47" dur="500"/>
                                        <p:tgtEl>
                                          <p:spTgt spid="74754">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4754">
                                            <p:txEl>
                                              <p:pRg st="10" end="10"/>
                                            </p:txEl>
                                          </p:spTgt>
                                        </p:tgtEl>
                                        <p:attrNameLst>
                                          <p:attrName>style.visibility</p:attrName>
                                        </p:attrNameLst>
                                      </p:cBhvr>
                                      <p:to>
                                        <p:strVal val="visible"/>
                                      </p:to>
                                    </p:set>
                                    <p:animEffect transition="in" filter="fade">
                                      <p:cBhvr>
                                        <p:cTn id="52" dur="500"/>
                                        <p:tgtEl>
                                          <p:spTgt spid="74754">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4754">
                                            <p:txEl>
                                              <p:pRg st="11" end="11"/>
                                            </p:txEl>
                                          </p:spTgt>
                                        </p:tgtEl>
                                        <p:attrNameLst>
                                          <p:attrName>style.visibility</p:attrName>
                                        </p:attrNameLst>
                                      </p:cBhvr>
                                      <p:to>
                                        <p:strVal val="visible"/>
                                      </p:to>
                                    </p:set>
                                    <p:animEffect transition="in" filter="fade">
                                      <p:cBhvr>
                                        <p:cTn id="57" dur="500"/>
                                        <p:tgtEl>
                                          <p:spTgt spid="7475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66</a:t>
            </a:fld>
            <a:endParaRPr lang="en-US"/>
          </a:p>
        </p:txBody>
      </p:sp>
      <p:sp>
        <p:nvSpPr>
          <p:cNvPr id="75778" name="Title 1"/>
          <p:cNvSpPr>
            <a:spLocks noGrp="1"/>
          </p:cNvSpPr>
          <p:nvPr>
            <p:ph type="title" idx="4294967295"/>
          </p:nvPr>
        </p:nvSpPr>
        <p:spPr>
          <a:xfrm>
            <a:off x="914400" y="387350"/>
            <a:ext cx="8229600" cy="836613"/>
          </a:xfrm>
        </p:spPr>
        <p:txBody>
          <a:bodyPr anchor="b"/>
          <a:lstStyle/>
          <a:p>
            <a:pPr eaLnBrk="1" hangingPunct="1"/>
            <a:r>
              <a:rPr lang="en-US" altLang="en-US" sz="3200" b="1" smtClean="0">
                <a:solidFill>
                  <a:srgbClr val="800000"/>
                </a:solidFill>
              </a:rPr>
              <a:t>Ràng buộc Check</a:t>
            </a:r>
          </a:p>
        </p:txBody>
      </p:sp>
      <p:sp>
        <p:nvSpPr>
          <p:cNvPr id="75779" name="Content Placeholder 2"/>
          <p:cNvSpPr>
            <a:spLocks noGrp="1"/>
          </p:cNvSpPr>
          <p:nvPr>
            <p:ph idx="4294967295"/>
          </p:nvPr>
        </p:nvSpPr>
        <p:spPr>
          <a:xfrm>
            <a:off x="501650" y="1223963"/>
            <a:ext cx="8077200" cy="4724400"/>
          </a:xfrm>
        </p:spPr>
        <p:txBody>
          <a:bodyPr lIns="182880" tIns="91440"/>
          <a:lstStyle/>
          <a:p>
            <a:pPr algn="just" eaLnBrk="1" hangingPunct="1">
              <a:buFont typeface="Wingdings" panose="05000000000000000000" pitchFamily="2" charset="2"/>
              <a:buNone/>
            </a:pPr>
            <a:r>
              <a:rPr lang="en-US" altLang="en-US" smtClean="0">
                <a:solidFill>
                  <a:srgbClr val="990000"/>
                </a:solidFill>
              </a:rPr>
              <a:t>	</a:t>
            </a:r>
            <a:r>
              <a:rPr lang="en-US" altLang="en-US" smtClean="0">
                <a:solidFill>
                  <a:srgbClr val="00B050"/>
                </a:solidFill>
              </a:rPr>
              <a:t>Cú pháp:</a:t>
            </a:r>
          </a:p>
          <a:p>
            <a:pPr algn="just" eaLnBrk="1" hangingPunct="1">
              <a:buFont typeface="Wingdings" panose="05000000000000000000" pitchFamily="2" charset="2"/>
              <a:buNone/>
            </a:pPr>
            <a:endParaRPr lang="en-US" altLang="en-US" smtClean="0">
              <a:solidFill>
                <a:srgbClr val="990000"/>
              </a:solidFill>
            </a:endParaRPr>
          </a:p>
          <a:p>
            <a:pPr algn="just" eaLnBrk="1" hangingPunct="1">
              <a:buFont typeface="Wingdings" panose="05000000000000000000" pitchFamily="2" charset="2"/>
              <a:buNone/>
            </a:pPr>
            <a:endParaRPr lang="en-US" altLang="en-US" smtClean="0">
              <a:solidFill>
                <a:srgbClr val="990000"/>
              </a:solidFill>
            </a:endParaRPr>
          </a:p>
          <a:p>
            <a:pPr algn="just" eaLnBrk="1" hangingPunct="1"/>
            <a:endParaRPr lang="en-US" altLang="en-US" i="1" smtClean="0"/>
          </a:p>
          <a:p>
            <a:pPr algn="just" eaLnBrk="1" hangingPunct="1"/>
            <a:endParaRPr lang="en-US" altLang="en-US" i="1" smtClean="0"/>
          </a:p>
          <a:p>
            <a:pPr algn="just" eaLnBrk="1" hangingPunct="1"/>
            <a:r>
              <a:rPr lang="en-US" altLang="en-US" i="1" smtClean="0"/>
              <a:t>Qui định nhập dữ liệu phải thỏa mãn điều kiện của biểu thức check_logic.</a:t>
            </a:r>
          </a:p>
          <a:p>
            <a:pPr algn="just" eaLnBrk="1" hangingPunct="1"/>
            <a:r>
              <a:rPr lang="en-US" altLang="en-US" i="1" smtClean="0"/>
              <a:t>Check_logic: </a:t>
            </a:r>
            <a:r>
              <a:rPr lang="en-US" altLang="en-US" smtClean="0"/>
              <a:t>biểu thức với các toán tử số học, toán tử quan hệ hay từ khoá IN, LIKE, BETWEEN.</a:t>
            </a:r>
          </a:p>
        </p:txBody>
      </p:sp>
      <p:sp>
        <p:nvSpPr>
          <p:cNvPr id="75780" name="Text Box 4"/>
          <p:cNvSpPr txBox="1">
            <a:spLocks noChangeArrowheads="1"/>
          </p:cNvSpPr>
          <p:nvPr/>
        </p:nvSpPr>
        <p:spPr bwMode="auto">
          <a:xfrm>
            <a:off x="882650" y="1820863"/>
            <a:ext cx="7696200" cy="1127125"/>
          </a:xfrm>
          <a:prstGeom prst="rect">
            <a:avLst/>
          </a:prstGeom>
          <a:solidFill>
            <a:srgbClr val="FFFFD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solidFill>
                  <a:srgbClr val="0000CC"/>
                </a:solidFill>
                <a:latin typeface="Times New Roman" panose="02020603050405020304" pitchFamily="18" charset="0"/>
                <a:cs typeface="Courier New" panose="02070309020205020404" pitchFamily="49" charset="0"/>
              </a:rPr>
              <a:t>CREATE TABLE &lt;Table_Name&gt;</a:t>
            </a:r>
            <a:endParaRPr lang="en-US" altLang="en-US" b="0">
              <a:solidFill>
                <a:srgbClr val="0000CC"/>
              </a:solidFill>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solidFill>
                  <a:srgbClr val="0000CC"/>
                </a:solidFill>
                <a:latin typeface="Times New Roman" panose="02020603050405020304" pitchFamily="18" charset="0"/>
                <a:cs typeface="Courier New" panose="02070309020205020404" pitchFamily="49" charset="0"/>
              </a:rPr>
              <a:t>(&lt;Column_Name&gt;  &lt;Data_Type&gt;[,…] CONSTRAINT ConstraintName] CHECK (NOT FOR REPLICATION] &lt;Logical expresion&gt;),….)</a:t>
            </a:r>
          </a:p>
        </p:txBody>
      </p:sp>
      <p:sp>
        <p:nvSpPr>
          <p:cNvPr id="75781" name="Text Box 5"/>
          <p:cNvSpPr txBox="1">
            <a:spLocks noChangeArrowheads="1"/>
          </p:cNvSpPr>
          <p:nvPr/>
        </p:nvSpPr>
        <p:spPr bwMode="auto">
          <a:xfrm>
            <a:off x="870293" y="4395788"/>
            <a:ext cx="7696200" cy="155257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buFont typeface="Wingdings" panose="05000000000000000000" pitchFamily="2" charset="2"/>
              <a:buNone/>
            </a:pPr>
            <a:r>
              <a:rPr lang="en-US" altLang="en-US" b="0">
                <a:latin typeface="Times New Roman" panose="02020603050405020304" pitchFamily="18" charset="0"/>
                <a:cs typeface="Courier New" panose="02070309020205020404" pitchFamily="49" charset="0"/>
              </a:rPr>
              <a:t>ALTER TABLE &lt;Table_Name&gt;</a:t>
            </a:r>
            <a:endParaRPr lang="en-US" altLang="en-US" b="0">
              <a:latin typeface="Times New Roman" panose="02020603050405020304" pitchFamily="18" charset="0"/>
              <a:cs typeface="Times New Roman" panose="02020603050405020304" pitchFamily="18" charset="0"/>
            </a:endParaRP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[WITH CHECK | WITH NOCHECK] ADD</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[CONSTRAINT ConstraintName] </a:t>
            </a:r>
          </a:p>
          <a:p>
            <a:pPr eaLnBrk="1" hangingPunct="1">
              <a:buClr>
                <a:schemeClr val="folHlink"/>
              </a:buClr>
              <a:buSzPct val="60000"/>
              <a:buFont typeface="Wingdings" panose="05000000000000000000" pitchFamily="2" charset="2"/>
              <a:buNone/>
            </a:pPr>
            <a:r>
              <a:rPr lang="en-US" altLang="en-US" sz="2000" b="0">
                <a:latin typeface="Times New Roman" panose="02020603050405020304" pitchFamily="18" charset="0"/>
                <a:cs typeface="Courier New" panose="02070309020205020404" pitchFamily="49" charset="0"/>
              </a:rPr>
              <a:t>CHECK (NOT FOR REPLICATION] &lt;Logical expresion&gt;),….)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67</a:t>
            </a:fld>
            <a:endParaRPr lang="en-US"/>
          </a:p>
        </p:txBody>
      </p:sp>
      <p:sp>
        <p:nvSpPr>
          <p:cNvPr id="76802" name="Content Placeholder 2"/>
          <p:cNvSpPr>
            <a:spLocks noGrp="1"/>
          </p:cNvSpPr>
          <p:nvPr>
            <p:ph idx="4294967295"/>
          </p:nvPr>
        </p:nvSpPr>
        <p:spPr>
          <a:xfrm>
            <a:off x="294822" y="1275359"/>
            <a:ext cx="8077200" cy="4724400"/>
          </a:xfrm>
        </p:spPr>
        <p:txBody>
          <a:bodyPr lIns="182880" tIns="91440">
            <a:noAutofit/>
          </a:bodyPr>
          <a:lstStyle/>
          <a:p>
            <a:pPr algn="just" eaLnBrk="1" hangingPunct="1"/>
            <a:r>
              <a:rPr lang="en-US" altLang="en-US" sz="2400" b="1" smtClean="0"/>
              <a:t>Ví dụ 1:</a:t>
            </a:r>
            <a:r>
              <a:rPr lang="en-US" altLang="en-US" sz="2400" smtClean="0"/>
              <a:t> </a:t>
            </a:r>
          </a:p>
          <a:p>
            <a:pPr algn="just" eaLnBrk="1" hangingPunct="1">
              <a:buFont typeface="Wingdings" panose="05000000000000000000" pitchFamily="2" charset="2"/>
              <a:buNone/>
            </a:pPr>
            <a:r>
              <a:rPr lang="en-US" altLang="en-US" sz="2400" smtClean="0"/>
              <a:t>	CREATE TABLE NhanVien</a:t>
            </a:r>
          </a:p>
          <a:p>
            <a:pPr algn="just" eaLnBrk="1" hangingPunct="1">
              <a:buFont typeface="Wingdings" panose="05000000000000000000" pitchFamily="2" charset="2"/>
              <a:buNone/>
            </a:pPr>
            <a:r>
              <a:rPr lang="en-US" altLang="en-US" sz="2400" smtClean="0"/>
              <a:t>	(MaNV char(4) CHECK (Manv LIKE '[0-9][0-9][0- 9][0-9]‘, Hoten Varchar(40), LCB int CHECK (LCB BETWEEN 0 AND 50000, HSPC real, Thanhpho varchar(10) CONSTRAINT chkCity CHECK(Thanhpho IN ('Berkeley', 'Boston', 'Chicago', ' Dallas‘))</a:t>
            </a:r>
          </a:p>
          <a:p>
            <a:pPr algn="just" eaLnBrk="1" hangingPunct="1"/>
            <a:r>
              <a:rPr lang="en-US" altLang="en-US" sz="2400" b="1" smtClean="0"/>
              <a:t>Ví dụ 2:</a:t>
            </a:r>
            <a:r>
              <a:rPr lang="en-US" altLang="en-US" sz="2400" smtClean="0"/>
              <a:t> </a:t>
            </a:r>
          </a:p>
          <a:p>
            <a:pPr algn="just" eaLnBrk="1" hangingPunct="1">
              <a:buFont typeface="Wingdings" panose="05000000000000000000" pitchFamily="2" charset="2"/>
              <a:buNone/>
            </a:pPr>
            <a:r>
              <a:rPr lang="en-US" altLang="en-US" sz="2400" smtClean="0"/>
              <a:t>	ALTER TABLE Nhanvien</a:t>
            </a:r>
          </a:p>
          <a:p>
            <a:pPr algn="just" eaLnBrk="1" hangingPunct="1">
              <a:buFont typeface="Wingdings" panose="05000000000000000000" pitchFamily="2" charset="2"/>
              <a:buNone/>
            </a:pPr>
            <a:r>
              <a:rPr lang="en-US" altLang="en-US" sz="2400" smtClean="0"/>
              <a:t>		ADD CONSTRAINT NV_HSPC </a:t>
            </a:r>
          </a:p>
          <a:p>
            <a:pPr algn="just" eaLnBrk="1" hangingPunct="1">
              <a:buFont typeface="Wingdings" panose="05000000000000000000" pitchFamily="2" charset="2"/>
              <a:buNone/>
            </a:pPr>
            <a:r>
              <a:rPr lang="en-US" altLang="en-US" sz="2400" smtClean="0"/>
              <a:t>			CHECK (HSPC&gt;=0.1 AND HSPC&lt;0.5)</a:t>
            </a:r>
          </a:p>
        </p:txBody>
      </p:sp>
      <p:sp>
        <p:nvSpPr>
          <p:cNvPr id="76803"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80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80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68</a:t>
            </a:fld>
            <a:endParaRPr lang="en-US"/>
          </a:p>
        </p:txBody>
      </p:sp>
      <p:sp>
        <p:nvSpPr>
          <p:cNvPr id="77826" name="Content Placeholder 2"/>
          <p:cNvSpPr>
            <a:spLocks noGrp="1"/>
          </p:cNvSpPr>
          <p:nvPr>
            <p:ph idx="4294967295"/>
          </p:nvPr>
        </p:nvSpPr>
        <p:spPr>
          <a:xfrm>
            <a:off x="1066800" y="1163638"/>
            <a:ext cx="8077200" cy="4724400"/>
          </a:xfrm>
        </p:spPr>
        <p:txBody>
          <a:bodyPr lIns="182880" tIns="91440">
            <a:normAutofit lnSpcReduction="10000"/>
          </a:bodyPr>
          <a:lstStyle/>
          <a:p>
            <a:pPr lvl="1" eaLnBrk="1" hangingPunct="1">
              <a:spcBef>
                <a:spcPct val="30000"/>
              </a:spcBef>
              <a:buClr>
                <a:schemeClr val="tx1"/>
              </a:buClr>
              <a:buFont typeface="Wingdings" panose="05000000000000000000" pitchFamily="2" charset="2"/>
              <a:buNone/>
            </a:pPr>
            <a:r>
              <a:rPr lang="en-US" altLang="en-US" sz="2200" smtClean="0"/>
              <a:t>CREATE TABLE Orders (</a:t>
            </a:r>
          </a:p>
          <a:p>
            <a:pPr lvl="1" eaLnBrk="1" hangingPunct="1">
              <a:spcBef>
                <a:spcPct val="30000"/>
              </a:spcBef>
              <a:buClr>
                <a:schemeClr val="tx1"/>
              </a:buClr>
              <a:buFont typeface="Wingdings" panose="05000000000000000000" pitchFamily="2" charset="2"/>
              <a:buNone/>
            </a:pPr>
            <a:r>
              <a:rPr lang="en-US" altLang="en-US" sz="2200" smtClean="0"/>
              <a:t>OrderID int IDENTITY (1, 1) NOT NULL,</a:t>
            </a:r>
          </a:p>
          <a:p>
            <a:pPr lvl="1" eaLnBrk="1" hangingPunct="1">
              <a:spcBef>
                <a:spcPct val="30000"/>
              </a:spcBef>
              <a:buClr>
                <a:schemeClr val="tx1"/>
              </a:buClr>
              <a:buFont typeface="Wingdings" panose="05000000000000000000" pitchFamily="2" charset="2"/>
              <a:buNone/>
            </a:pPr>
            <a:r>
              <a:rPr lang="en-US" altLang="en-US" sz="2200" smtClean="0"/>
              <a:t>CustomerID nchar (5) CHECK (CustomerID LIKE </a:t>
            </a:r>
            <a:r>
              <a:rPr lang="en-US" altLang="en-US" sz="2200" smtClean="0">
                <a:latin typeface="Times New Roman" panose="02020603050405020304" pitchFamily="18" charset="0"/>
              </a:rPr>
              <a:t>‘</a:t>
            </a:r>
            <a:r>
              <a:rPr lang="en-US" altLang="en-US" sz="2200" smtClean="0"/>
              <a:t>[A-Z][A-Z][A-Z][A-Z][A-Z]</a:t>
            </a:r>
            <a:r>
              <a:rPr lang="en-US" altLang="en-US" sz="2200" smtClean="0">
                <a:latin typeface="Times New Roman" panose="02020603050405020304" pitchFamily="18" charset="0"/>
              </a:rPr>
              <a:t>’</a:t>
            </a:r>
            <a:r>
              <a:rPr lang="en-US" altLang="en-US" sz="2200" smtClean="0"/>
              <a:t>),</a:t>
            </a:r>
          </a:p>
          <a:p>
            <a:pPr lvl="1" eaLnBrk="1" hangingPunct="1">
              <a:spcBef>
                <a:spcPct val="30000"/>
              </a:spcBef>
              <a:buClr>
                <a:schemeClr val="tx1"/>
              </a:buClr>
              <a:buFont typeface="Wingdings" panose="05000000000000000000" pitchFamily="2" charset="2"/>
              <a:buNone/>
            </a:pPr>
            <a:r>
              <a:rPr lang="en-US" altLang="en-US" sz="2200" smtClean="0"/>
              <a:t>EmployeeID int NULL, OrderDate datetime NULL</a:t>
            </a:r>
          </a:p>
          <a:p>
            <a:pPr lvl="1" eaLnBrk="1" hangingPunct="1">
              <a:spcBef>
                <a:spcPct val="30000"/>
              </a:spcBef>
              <a:buClr>
                <a:schemeClr val="tx1"/>
              </a:buClr>
              <a:buFont typeface="Wingdings" panose="05000000000000000000" pitchFamily="2" charset="2"/>
              <a:buNone/>
            </a:pPr>
            <a:r>
              <a:rPr lang="en-US" altLang="en-US" sz="2200" smtClean="0"/>
              <a:t>CHECK (OrderDate BETWEEN </a:t>
            </a:r>
            <a:r>
              <a:rPr lang="en-US" altLang="en-US" sz="2200" smtClean="0">
                <a:latin typeface="Times New Roman" panose="02020603050405020304" pitchFamily="18" charset="0"/>
              </a:rPr>
              <a:t>‘</a:t>
            </a:r>
            <a:r>
              <a:rPr lang="en-US" altLang="en-US" sz="2200" smtClean="0"/>
              <a:t>01/01/70</a:t>
            </a:r>
            <a:r>
              <a:rPr lang="en-US" altLang="en-US" sz="2200" smtClean="0">
                <a:latin typeface="Times New Roman" panose="02020603050405020304" pitchFamily="18" charset="0"/>
              </a:rPr>
              <a:t>’</a:t>
            </a:r>
            <a:r>
              <a:rPr lang="en-US" altLang="en-US" sz="2200" smtClean="0"/>
              <a:t> AND GETDATE()),</a:t>
            </a:r>
          </a:p>
          <a:p>
            <a:pPr lvl="1" eaLnBrk="1" hangingPunct="1">
              <a:spcBef>
                <a:spcPct val="30000"/>
              </a:spcBef>
              <a:buClr>
                <a:schemeClr val="tx1"/>
              </a:buClr>
              <a:buFont typeface="Wingdings" panose="05000000000000000000" pitchFamily="2" charset="2"/>
              <a:buNone/>
            </a:pPr>
            <a:r>
              <a:rPr lang="en-US" altLang="en-US" sz="2200" smtClean="0"/>
              <a:t>RequiredDate datetime NULL, ShipVia int NULL</a:t>
            </a:r>
          </a:p>
          <a:p>
            <a:pPr lvl="1" eaLnBrk="1" hangingPunct="1">
              <a:spcBef>
                <a:spcPct val="30000"/>
              </a:spcBef>
              <a:buClr>
                <a:schemeClr val="tx1"/>
              </a:buClr>
              <a:buFont typeface="Wingdings" panose="05000000000000000000" pitchFamily="2" charset="2"/>
              <a:buNone/>
            </a:pPr>
            <a:r>
              <a:rPr lang="en-US" altLang="en-US" sz="2200" smtClean="0"/>
              <a:t>CHECK (ShipVia IN (1, 2, 3, 4)),</a:t>
            </a:r>
          </a:p>
          <a:p>
            <a:pPr lvl="1" eaLnBrk="1" hangingPunct="1">
              <a:spcBef>
                <a:spcPct val="30000"/>
              </a:spcBef>
              <a:buClr>
                <a:schemeClr val="tx1"/>
              </a:buClr>
              <a:buFont typeface="Wingdings" panose="05000000000000000000" pitchFamily="2" charset="2"/>
              <a:buNone/>
            </a:pPr>
            <a:r>
              <a:rPr lang="en-US" altLang="en-US" sz="2200" smtClean="0"/>
              <a:t>Freight money NULL CHECK (Freight&gt;=0),</a:t>
            </a:r>
          </a:p>
          <a:p>
            <a:pPr lvl="1" eaLnBrk="1" hangingPunct="1">
              <a:spcBef>
                <a:spcPct val="30000"/>
              </a:spcBef>
              <a:buClr>
                <a:schemeClr val="tx1"/>
              </a:buClr>
              <a:buFont typeface="Wingdings" panose="05000000000000000000" pitchFamily="2" charset="2"/>
              <a:buNone/>
            </a:pPr>
            <a:r>
              <a:rPr lang="en-US" altLang="en-US" sz="2200" smtClean="0"/>
              <a:t>ShipCountry nvarchar (15),</a:t>
            </a:r>
          </a:p>
          <a:p>
            <a:pPr lvl="1" eaLnBrk="1" hangingPunct="1">
              <a:spcBef>
                <a:spcPct val="30000"/>
              </a:spcBef>
              <a:buClr>
                <a:schemeClr val="tx1"/>
              </a:buClr>
              <a:buFont typeface="Wingdings" panose="05000000000000000000" pitchFamily="2" charset="2"/>
              <a:buNone/>
            </a:pPr>
            <a:r>
              <a:rPr lang="en-US" altLang="en-US" sz="2200" smtClean="0"/>
              <a:t>CHECK (RequiredDate&gt;OrderDate))</a:t>
            </a:r>
          </a:p>
        </p:txBody>
      </p:sp>
      <p:sp>
        <p:nvSpPr>
          <p:cNvPr id="77827"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69</a:t>
            </a:fld>
            <a:endParaRPr lang="en-US"/>
          </a:p>
        </p:txBody>
      </p:sp>
      <p:sp>
        <p:nvSpPr>
          <p:cNvPr id="78850" name="Content Placeholder 2"/>
          <p:cNvSpPr>
            <a:spLocks noGrp="1"/>
          </p:cNvSpPr>
          <p:nvPr>
            <p:ph idx="4294967295"/>
          </p:nvPr>
        </p:nvSpPr>
        <p:spPr>
          <a:xfrm>
            <a:off x="294822" y="1250646"/>
            <a:ext cx="8077200" cy="4724400"/>
          </a:xfrm>
        </p:spPr>
        <p:txBody>
          <a:bodyPr lIns="182880" tIns="91440">
            <a:noAutofit/>
          </a:bodyPr>
          <a:lstStyle/>
          <a:p>
            <a:pPr eaLnBrk="1" hangingPunct="1"/>
            <a:r>
              <a:rPr lang="en-US" altLang="en-US" sz="2400" smtClean="0">
                <a:solidFill>
                  <a:srgbClr val="990000"/>
                </a:solidFill>
              </a:rPr>
              <a:t>Ví dụ 4:</a:t>
            </a:r>
          </a:p>
          <a:p>
            <a:pPr eaLnBrk="1" hangingPunct="1">
              <a:buFont typeface="Wingdings" panose="05000000000000000000" pitchFamily="2" charset="2"/>
              <a:buNone/>
            </a:pPr>
            <a:r>
              <a:rPr lang="en-US" altLang="en-US" sz="2400" smtClean="0">
                <a:solidFill>
                  <a:srgbClr val="990000"/>
                </a:solidFill>
              </a:rPr>
              <a:t>	</a:t>
            </a:r>
            <a:r>
              <a:rPr lang="en-US" altLang="en-US" sz="2400" smtClean="0">
                <a:solidFill>
                  <a:srgbClr val="000000"/>
                </a:solidFill>
              </a:rPr>
              <a:t>CREATE TABLE PHANCONG(</a:t>
            </a:r>
          </a:p>
          <a:p>
            <a:pPr eaLnBrk="1" hangingPunct="1">
              <a:buFont typeface="Wingdings" panose="05000000000000000000" pitchFamily="2" charset="2"/>
              <a:buNone/>
            </a:pPr>
            <a:r>
              <a:rPr lang="en-US" altLang="en-US" sz="2400" smtClean="0">
                <a:solidFill>
                  <a:srgbClr val="000000"/>
                </a:solidFill>
              </a:rPr>
              <a:t>		</a:t>
            </a:r>
            <a:r>
              <a:rPr lang="fr-FR" altLang="en-US" sz="2400" smtClean="0">
                <a:solidFill>
                  <a:srgbClr val="000000"/>
                </a:solidFill>
              </a:rPr>
              <a:t>ma_nvien CHAR(9) NOT NULL,</a:t>
            </a:r>
          </a:p>
          <a:p>
            <a:pPr eaLnBrk="1" hangingPunct="1">
              <a:buFont typeface="Wingdings" panose="05000000000000000000" pitchFamily="2" charset="2"/>
              <a:buNone/>
            </a:pPr>
            <a:r>
              <a:rPr lang="fr-FR" altLang="en-US" sz="2400" smtClean="0">
                <a:solidFill>
                  <a:srgbClr val="000000"/>
                </a:solidFill>
              </a:rPr>
              <a:t>		</a:t>
            </a:r>
            <a:r>
              <a:rPr lang="en-US" altLang="en-US" sz="2400" smtClean="0">
                <a:solidFill>
                  <a:srgbClr val="000000"/>
                </a:solidFill>
              </a:rPr>
              <a:t>soda INT NOT NULL,</a:t>
            </a:r>
          </a:p>
          <a:p>
            <a:pPr eaLnBrk="1" hangingPunct="1">
              <a:buFont typeface="Wingdings" panose="05000000000000000000" pitchFamily="2" charset="2"/>
              <a:buNone/>
            </a:pPr>
            <a:r>
              <a:rPr lang="en-US" altLang="en-US" sz="2400" smtClean="0">
                <a:solidFill>
                  <a:srgbClr val="000000"/>
                </a:solidFill>
              </a:rPr>
              <a:t>		thoigian DECIMAL(3,1) NOT NULL,</a:t>
            </a:r>
          </a:p>
          <a:p>
            <a:pPr eaLnBrk="1" hangingPunct="1">
              <a:buFont typeface="Wingdings" panose="05000000000000000000" pitchFamily="2" charset="2"/>
              <a:buNone/>
            </a:pPr>
            <a:r>
              <a:rPr lang="en-US" altLang="en-US" sz="2400" smtClean="0">
                <a:solidFill>
                  <a:srgbClr val="000000"/>
                </a:solidFill>
              </a:rPr>
              <a:t>		</a:t>
            </a:r>
            <a:r>
              <a:rPr lang="en-US" altLang="en-US" sz="2400" smtClean="0">
                <a:solidFill>
                  <a:srgbClr val="990000"/>
                </a:solidFill>
              </a:rPr>
              <a:t>PRIMARY KEY (ma_nvien, soda),</a:t>
            </a:r>
          </a:p>
          <a:p>
            <a:pPr eaLnBrk="1" hangingPunct="1">
              <a:buFont typeface="Wingdings" panose="05000000000000000000" pitchFamily="2" charset="2"/>
              <a:buNone/>
            </a:pPr>
            <a:r>
              <a:rPr lang="en-US" altLang="en-US" sz="2400" smtClean="0">
                <a:solidFill>
                  <a:srgbClr val="000000"/>
                </a:solidFill>
              </a:rPr>
              <a:t>		</a:t>
            </a:r>
            <a:r>
              <a:rPr lang="en-US" altLang="en-US" sz="2400" smtClean="0">
                <a:solidFill>
                  <a:srgbClr val="990000"/>
                </a:solidFill>
              </a:rPr>
              <a:t>FOREIGN KEY (ma_nvien) REFERENCES 	NHANVIEN),</a:t>
            </a:r>
          </a:p>
          <a:p>
            <a:pPr eaLnBrk="1" hangingPunct="1">
              <a:buFont typeface="Wingdings" panose="05000000000000000000" pitchFamily="2" charset="2"/>
              <a:buNone/>
            </a:pPr>
            <a:r>
              <a:rPr lang="en-US" altLang="en-US" sz="2400" smtClean="0">
                <a:solidFill>
                  <a:srgbClr val="990000"/>
                </a:solidFill>
              </a:rPr>
              <a:t>		FOREIGN KEY (soda) REFERENCES 	DEAN(mada),</a:t>
            </a:r>
          </a:p>
          <a:p>
            <a:pPr eaLnBrk="1" hangingPunct="1">
              <a:buFont typeface="Wingdings" panose="05000000000000000000" pitchFamily="2" charset="2"/>
              <a:buNone/>
            </a:pPr>
            <a:r>
              <a:rPr lang="en-US" altLang="en-US" sz="2400" smtClean="0">
                <a:solidFill>
                  <a:srgbClr val="000000"/>
                </a:solidFill>
              </a:rPr>
              <a:t>		</a:t>
            </a:r>
            <a:r>
              <a:rPr lang="en-US" altLang="en-US" sz="2400" smtClean="0">
                <a:solidFill>
                  <a:srgbClr val="008000"/>
                </a:solidFill>
              </a:rPr>
              <a:t>CHECK (thoigian </a:t>
            </a:r>
            <a:r>
              <a:rPr lang="en-US" altLang="en-US" sz="2400" smtClean="0">
                <a:solidFill>
                  <a:srgbClr val="008000"/>
                </a:solidFill>
                <a:sym typeface="Symbol" panose="05050102010706020507" pitchFamily="18" charset="2"/>
              </a:rPr>
              <a:t></a:t>
            </a:r>
            <a:r>
              <a:rPr lang="en-US" altLang="en-US" sz="2400" smtClean="0">
                <a:solidFill>
                  <a:srgbClr val="008000"/>
                </a:solidFill>
              </a:rPr>
              <a:t> 0))</a:t>
            </a:r>
          </a:p>
        </p:txBody>
      </p:sp>
      <p:sp>
        <p:nvSpPr>
          <p:cNvPr id="78851" name="Title 1"/>
          <p:cNvSpPr>
            <a:spLocks/>
          </p:cNvSpPr>
          <p:nvPr/>
        </p:nvSpPr>
        <p:spPr bwMode="auto">
          <a:xfrm>
            <a:off x="457200" y="457200"/>
            <a:ext cx="82296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Check</a:t>
            </a:r>
          </a:p>
        </p:txBody>
      </p:sp>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5363" name="Rectangle 3"/>
          <p:cNvSpPr>
            <a:spLocks noChangeArrowheads="1"/>
          </p:cNvSpPr>
          <p:nvPr/>
        </p:nvSpPr>
        <p:spPr bwMode="auto">
          <a:xfrm>
            <a:off x="614363" y="1265238"/>
            <a:ext cx="8181975"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05000"/>
              </a:lnSpc>
              <a:spcBef>
                <a:spcPct val="0"/>
              </a:spcBef>
              <a:buClrTx/>
              <a:buSzTx/>
              <a:buFontTx/>
              <a:buChar char="•"/>
            </a:pPr>
            <a:r>
              <a:rPr lang="en-US" altLang="en-US" b="0"/>
              <a:t>Đơn vị cơ bản để lưu trữ CSDL là trang (page)</a:t>
            </a:r>
          </a:p>
          <a:p>
            <a:pPr algn="just">
              <a:lnSpc>
                <a:spcPct val="105000"/>
              </a:lnSpc>
              <a:spcBef>
                <a:spcPct val="0"/>
              </a:spcBef>
              <a:buClrTx/>
              <a:buSzTx/>
              <a:buFontTx/>
              <a:buChar char="•"/>
            </a:pPr>
            <a:r>
              <a:rPr lang="en-US" altLang="en-US" b="0"/>
              <a:t>Trang là 1 khối 8KB nằm liên tục trên đĩa</a:t>
            </a:r>
          </a:p>
          <a:p>
            <a:pPr algn="just">
              <a:lnSpc>
                <a:spcPct val="105000"/>
              </a:lnSpc>
              <a:spcBef>
                <a:spcPct val="0"/>
              </a:spcBef>
              <a:buClrTx/>
              <a:buSzTx/>
              <a:buFontTx/>
              <a:buChar char="•"/>
            </a:pPr>
            <a:r>
              <a:rPr lang="en-US" altLang="en-US" b="0"/>
              <a:t>File log không chứa các trang, nó là 1 chuỗi các record</a:t>
            </a:r>
          </a:p>
          <a:p>
            <a:pPr algn="just">
              <a:lnSpc>
                <a:spcPct val="105000"/>
              </a:lnSpc>
              <a:spcBef>
                <a:spcPct val="0"/>
              </a:spcBef>
              <a:buClrTx/>
              <a:buSzTx/>
              <a:buFontTx/>
              <a:buChar char="•"/>
            </a:pPr>
            <a:r>
              <a:rPr lang="en-US" altLang="en-US" b="0"/>
              <a:t>Các trang dữ liệu chứa tất cả các dữ liệu của hàng (row), ngoại trừ kiểu dữ liệu text và image nằm trên các trang riêng.</a:t>
            </a:r>
          </a:p>
          <a:p>
            <a:pPr algn="just">
              <a:lnSpc>
                <a:spcPct val="105000"/>
              </a:lnSpc>
              <a:spcBef>
                <a:spcPct val="0"/>
              </a:spcBef>
              <a:buClrTx/>
              <a:buSzTx/>
              <a:buFontTx/>
              <a:buChar char="•"/>
            </a:pPr>
            <a:r>
              <a:rPr lang="en-US" altLang="en-US" b="0"/>
              <a:t>Các hàng (row) của bảng không thể quá lớn để kéo dài từ trang này sang trang khác, vì vậy mỗi hàng bị giới hạn không thể lớn hơn 8KB</a:t>
            </a:r>
          </a:p>
          <a:p>
            <a:pPr algn="just">
              <a:lnSpc>
                <a:spcPct val="105000"/>
              </a:lnSpc>
              <a:spcBef>
                <a:spcPct val="0"/>
              </a:spcBef>
              <a:buClrTx/>
              <a:buSzTx/>
              <a:buFontTx/>
              <a:buChar char="•"/>
            </a:pPr>
            <a:r>
              <a:rPr lang="en-US" altLang="en-US" b="0"/>
              <a:t>Các hàng dữ liệu nằm tuần tự trên mỗi trang ngay sau tiêu đề (header) của trang</a:t>
            </a:r>
          </a:p>
        </p:txBody>
      </p:sp>
      <p:sp>
        <p:nvSpPr>
          <p:cNvPr id="2" name="Slide Number Placeholder 1"/>
          <p:cNvSpPr>
            <a:spLocks noGrp="1"/>
          </p:cNvSpPr>
          <p:nvPr>
            <p:ph type="sldNum" sz="quarter" idx="12"/>
          </p:nvPr>
        </p:nvSpPr>
        <p:spPr/>
        <p:txBody>
          <a:bodyPr/>
          <a:lstStyle/>
          <a:p>
            <a:fld id="{62D44249-E22E-4CAF-B31A-47027B1D76FA}" type="slidenum">
              <a:rPr lang="en-US" smtClean="0"/>
              <a:pPr/>
              <a:t>7</a:t>
            </a:fld>
            <a:endParaRPr lang="en-US"/>
          </a:p>
        </p:txBody>
      </p:sp>
    </p:spTree>
  </p:cSld>
  <p:clrMapOvr>
    <a:masterClrMapping/>
  </p:clrMapOvr>
  <p:transition>
    <p:randomBa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70</a:t>
            </a:fld>
            <a:endParaRPr lang="en-US"/>
          </a:p>
        </p:txBody>
      </p:sp>
      <p:sp>
        <p:nvSpPr>
          <p:cNvPr id="79874" name="Title 1"/>
          <p:cNvSpPr>
            <a:spLocks noGrp="1"/>
          </p:cNvSpPr>
          <p:nvPr>
            <p:ph type="title" idx="4294967295"/>
          </p:nvPr>
        </p:nvSpPr>
        <p:spPr>
          <a:xfrm>
            <a:off x="457200" y="329089"/>
            <a:ext cx="8229600" cy="766763"/>
          </a:xfrm>
        </p:spPr>
        <p:txBody>
          <a:bodyPr anchor="b"/>
          <a:lstStyle/>
          <a:p>
            <a:pPr eaLnBrk="1" hangingPunct="1"/>
            <a:r>
              <a:rPr lang="en-US" altLang="en-US" b="1" smtClean="0">
                <a:solidFill>
                  <a:srgbClr val="800000"/>
                </a:solidFill>
              </a:rPr>
              <a:t>Rule</a:t>
            </a:r>
          </a:p>
        </p:txBody>
      </p:sp>
      <p:sp>
        <p:nvSpPr>
          <p:cNvPr id="79875" name="Content Placeholder 2"/>
          <p:cNvSpPr>
            <a:spLocks noGrp="1"/>
          </p:cNvSpPr>
          <p:nvPr>
            <p:ph idx="4294967295"/>
          </p:nvPr>
        </p:nvSpPr>
        <p:spPr>
          <a:xfrm>
            <a:off x="457200" y="1197104"/>
            <a:ext cx="8077200" cy="4724400"/>
          </a:xfrm>
        </p:spPr>
        <p:txBody>
          <a:bodyPr lIns="182880" tIns="91440">
            <a:noAutofit/>
          </a:bodyPr>
          <a:lstStyle/>
          <a:p>
            <a:pPr algn="just" eaLnBrk="1" hangingPunct="1"/>
            <a:r>
              <a:rPr lang="en-US" altLang="en-US" sz="2400" smtClean="0"/>
              <a:t>Định nghĩa các qui tắc hợp lệ mà có thể kết buộc vào các cột của bảng hay các kiểu dữ liệu do người dùng định nghĩa.</a:t>
            </a:r>
          </a:p>
          <a:p>
            <a:pPr algn="just" eaLnBrk="1" hangingPunct="1"/>
            <a:r>
              <a:rPr lang="en-US" altLang="en-US" sz="2400" smtClean="0"/>
              <a:t>Rule được tạo nên chính nó trước khi kết buộc vào đối tượng khác</a:t>
            </a:r>
          </a:p>
          <a:p>
            <a:pPr algn="just" eaLnBrk="1" hangingPunct="1"/>
            <a:r>
              <a:rPr lang="en-US" altLang="en-US" sz="2400" smtClean="0"/>
              <a:t>Định nghĩa Rule:</a:t>
            </a:r>
          </a:p>
          <a:p>
            <a:pPr eaLnBrk="1" hangingPunct="1">
              <a:buFont typeface="Wingdings" panose="05000000000000000000" pitchFamily="2" charset="2"/>
              <a:buNone/>
            </a:pPr>
            <a:r>
              <a:rPr lang="en-US" altLang="en-US" sz="2400" smtClean="0"/>
              <a:t>		</a:t>
            </a:r>
            <a:r>
              <a:rPr lang="en-US" altLang="en-US" sz="2400" smtClean="0">
                <a:solidFill>
                  <a:srgbClr val="800000"/>
                </a:solidFill>
              </a:rPr>
              <a:t>CREATE RULE rulename AS condition_expression</a:t>
            </a:r>
          </a:p>
          <a:p>
            <a:pPr algn="just" eaLnBrk="1" hangingPunct="1"/>
            <a:r>
              <a:rPr lang="en-US" altLang="en-US" sz="2400" smtClean="0"/>
              <a:t>Kết buộc rule vào một cột</a:t>
            </a:r>
          </a:p>
          <a:p>
            <a:pPr algn="just" eaLnBrk="1" hangingPunct="1">
              <a:buFont typeface="Wingdings" panose="05000000000000000000" pitchFamily="2" charset="2"/>
              <a:buNone/>
            </a:pPr>
            <a:r>
              <a:rPr lang="en-US" altLang="en-US" sz="2400" smtClean="0"/>
              <a:t>		</a:t>
            </a:r>
            <a:r>
              <a:rPr lang="en-US" altLang="en-US" sz="2400" smtClean="0">
                <a:solidFill>
                  <a:srgbClr val="800000"/>
                </a:solidFill>
              </a:rPr>
              <a:t>sp_bindrule rulename, tablename.columnname</a:t>
            </a:r>
          </a:p>
          <a:p>
            <a:pPr algn="just" eaLnBrk="1" hangingPunct="1"/>
            <a:r>
              <a:rPr lang="en-US" altLang="en-US" sz="2400" smtClean="0"/>
              <a:t>Kết buộc Rule vào user-defined datatype</a:t>
            </a:r>
          </a:p>
          <a:p>
            <a:pPr algn="just" eaLnBrk="1" hangingPunct="1">
              <a:buFont typeface="Wingdings" panose="05000000000000000000" pitchFamily="2" charset="2"/>
              <a:buNone/>
            </a:pPr>
            <a:r>
              <a:rPr lang="en-US" altLang="en-US" sz="2400" smtClean="0"/>
              <a:t>		</a:t>
            </a:r>
            <a:r>
              <a:rPr lang="en-US" altLang="en-US" sz="2400" smtClean="0">
                <a:solidFill>
                  <a:srgbClr val="800000"/>
                </a:solidFill>
              </a:rPr>
              <a:t>sp_binrule rulename, datatypename[, futureonly]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98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8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71</a:t>
            </a:fld>
            <a:endParaRPr lang="en-US"/>
          </a:p>
        </p:txBody>
      </p:sp>
      <p:sp>
        <p:nvSpPr>
          <p:cNvPr id="80898" name="Content Placeholder 2"/>
          <p:cNvSpPr>
            <a:spLocks noGrp="1"/>
          </p:cNvSpPr>
          <p:nvPr>
            <p:ph idx="4294967295"/>
          </p:nvPr>
        </p:nvSpPr>
        <p:spPr>
          <a:xfrm>
            <a:off x="371022" y="1409546"/>
            <a:ext cx="8001000" cy="4724400"/>
          </a:xfrm>
        </p:spPr>
        <p:txBody>
          <a:bodyPr lIns="182880" tIns="91440">
            <a:normAutofit/>
          </a:bodyPr>
          <a:lstStyle/>
          <a:p>
            <a:pPr algn="just" eaLnBrk="1" hangingPunct="1">
              <a:lnSpc>
                <a:spcPct val="110000"/>
              </a:lnSpc>
            </a:pPr>
            <a:r>
              <a:rPr lang="en-US" altLang="en-US" sz="2000" smtClean="0"/>
              <a:t>Ví dụ:</a:t>
            </a:r>
          </a:p>
          <a:p>
            <a:pPr algn="just" eaLnBrk="1" hangingPunct="1">
              <a:lnSpc>
                <a:spcPct val="110000"/>
              </a:lnSpc>
              <a:buFont typeface="Wingdings" panose="05000000000000000000" pitchFamily="2" charset="2"/>
              <a:buNone/>
            </a:pPr>
            <a:r>
              <a:rPr lang="en-US" altLang="en-US" sz="2000" smtClean="0"/>
              <a:t>		CREATE RULE ActiveDate AS</a:t>
            </a:r>
          </a:p>
          <a:p>
            <a:pPr algn="just" eaLnBrk="1" hangingPunct="1">
              <a:lnSpc>
                <a:spcPct val="110000"/>
              </a:lnSpc>
              <a:buFont typeface="Wingdings" panose="05000000000000000000" pitchFamily="2" charset="2"/>
              <a:buNone/>
            </a:pPr>
            <a:r>
              <a:rPr lang="en-US" altLang="en-US" sz="2000" smtClean="0"/>
              <a:t>			@Date Between ’01/01/70’ AND Getdate()</a:t>
            </a:r>
          </a:p>
          <a:p>
            <a:pPr algn="just" eaLnBrk="1" hangingPunct="1">
              <a:lnSpc>
                <a:spcPct val="110000"/>
              </a:lnSpc>
              <a:buFont typeface="Wingdings" panose="05000000000000000000" pitchFamily="2" charset="2"/>
              <a:buNone/>
            </a:pPr>
            <a:r>
              <a:rPr lang="en-US" altLang="en-US" sz="2000" smtClean="0"/>
              <a:t>		sp_bindrule ActiveDate, ‘Orders.OrderDate’</a:t>
            </a:r>
          </a:p>
          <a:p>
            <a:pPr algn="just" eaLnBrk="1" hangingPunct="1">
              <a:lnSpc>
                <a:spcPct val="110000"/>
              </a:lnSpc>
            </a:pPr>
            <a:r>
              <a:rPr lang="en-US" altLang="en-US" sz="2000" smtClean="0"/>
              <a:t>Chú ý:</a:t>
            </a:r>
          </a:p>
          <a:p>
            <a:pPr lvl="1" algn="just" eaLnBrk="1" hangingPunct="1">
              <a:lnSpc>
                <a:spcPct val="110000"/>
              </a:lnSpc>
            </a:pPr>
            <a:r>
              <a:rPr lang="en-US" altLang="en-US" sz="2800" smtClean="0"/>
              <a:t>Futureonly chỉ định các cột tồn tại sẵn mà có dùng kiểu dữ liệu này thì không thể kế thừa Rule mới. Chỉ sử dụng với kiểu dữ liệu, cột thì không.</a:t>
            </a:r>
          </a:p>
          <a:p>
            <a:pPr algn="just" eaLnBrk="1" hangingPunct="1">
              <a:lnSpc>
                <a:spcPct val="110000"/>
              </a:lnSpc>
            </a:pPr>
            <a:endParaRPr lang="en-US" altLang="en-US" sz="2000" smtClean="0"/>
          </a:p>
        </p:txBody>
      </p:sp>
      <p:sp>
        <p:nvSpPr>
          <p:cNvPr id="80899" name="Title 1"/>
          <p:cNvSpPr>
            <a:spLocks/>
          </p:cNvSpPr>
          <p:nvPr/>
        </p:nvSpPr>
        <p:spPr bwMode="auto">
          <a:xfrm>
            <a:off x="457200" y="488950"/>
            <a:ext cx="8229600"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Rule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89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89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72</a:t>
            </a:fld>
            <a:endParaRPr lang="en-US"/>
          </a:p>
        </p:txBody>
      </p:sp>
      <p:sp>
        <p:nvSpPr>
          <p:cNvPr id="81922" name="Title 1"/>
          <p:cNvSpPr>
            <a:spLocks noGrp="1"/>
          </p:cNvSpPr>
          <p:nvPr>
            <p:ph type="title" idx="4294967295"/>
          </p:nvPr>
        </p:nvSpPr>
        <p:spPr>
          <a:xfrm>
            <a:off x="518983" y="348615"/>
            <a:ext cx="8229600" cy="860425"/>
          </a:xfrm>
        </p:spPr>
        <p:txBody>
          <a:bodyPr anchor="b"/>
          <a:lstStyle/>
          <a:p>
            <a:pPr eaLnBrk="1" hangingPunct="1"/>
            <a:r>
              <a:rPr lang="en-US" altLang="en-US" sz="3200" b="1" smtClean="0">
                <a:solidFill>
                  <a:srgbClr val="800000"/>
                </a:solidFill>
              </a:rPr>
              <a:t>Các ràng buộc - Constraints</a:t>
            </a:r>
          </a:p>
        </p:txBody>
      </p:sp>
      <p:sp>
        <p:nvSpPr>
          <p:cNvPr id="81923" name="Content Placeholder 2"/>
          <p:cNvSpPr>
            <a:spLocks noGrp="1"/>
          </p:cNvSpPr>
          <p:nvPr>
            <p:ph idx="4294967295"/>
          </p:nvPr>
        </p:nvSpPr>
        <p:spPr>
          <a:xfrm>
            <a:off x="737100" y="1560933"/>
            <a:ext cx="8183562" cy="4724400"/>
          </a:xfrm>
        </p:spPr>
        <p:txBody>
          <a:bodyPr lIns="182880" tIns="91440"/>
          <a:lstStyle/>
          <a:p>
            <a:pPr marL="265113" indent="-265113" eaLnBrk="1" hangingPunct="1">
              <a:buFont typeface="Wingdings" panose="05000000000000000000" pitchFamily="2" charset="2"/>
              <a:buNone/>
            </a:pPr>
            <a:r>
              <a:rPr lang="en-US" altLang="en-US" smtClean="0"/>
              <a:t>&lt; column_constraint &gt; ::=[ CONSTRAINT </a:t>
            </a:r>
            <a:r>
              <a:rPr lang="en-US" altLang="en-US" i="1" smtClean="0"/>
              <a:t>constraint_name </a:t>
            </a:r>
            <a:r>
              <a:rPr lang="en-US" altLang="en-US" smtClean="0"/>
              <a:t>]</a:t>
            </a:r>
          </a:p>
          <a:p>
            <a:pPr marL="265113" indent="-265113" eaLnBrk="1" hangingPunct="1">
              <a:buFont typeface="Wingdings" panose="05000000000000000000" pitchFamily="2" charset="2"/>
              <a:buNone/>
            </a:pPr>
            <a:r>
              <a:rPr lang="en-US" altLang="en-US" smtClean="0"/>
              <a:t>	{ [ NULL | NOT NULL ]</a:t>
            </a:r>
          </a:p>
          <a:p>
            <a:pPr marL="265113" indent="-265113" eaLnBrk="1" hangingPunct="1">
              <a:buFont typeface="Wingdings" panose="05000000000000000000" pitchFamily="2" charset="2"/>
              <a:buNone/>
            </a:pPr>
            <a:r>
              <a:rPr lang="en-US" altLang="en-US" smtClean="0"/>
              <a:t>		| [ { </a:t>
            </a:r>
            <a:r>
              <a:rPr lang="en-US" altLang="en-US" smtClean="0">
                <a:solidFill>
                  <a:srgbClr val="0000CC"/>
                </a:solidFill>
              </a:rPr>
              <a:t>PRIMARY KEY | UNIQUE</a:t>
            </a:r>
            <a:r>
              <a:rPr lang="en-US" altLang="en-US" smtClean="0"/>
              <a:t> } ]</a:t>
            </a:r>
          </a:p>
          <a:p>
            <a:pPr marL="265113" indent="-265113" eaLnBrk="1" hangingPunct="1">
              <a:buFont typeface="Wingdings" panose="05000000000000000000" pitchFamily="2" charset="2"/>
              <a:buNone/>
            </a:pPr>
            <a:r>
              <a:rPr lang="en-US" altLang="en-US" smtClean="0"/>
              <a:t>		| [ [ </a:t>
            </a:r>
            <a:r>
              <a:rPr lang="en-US" altLang="en-US" smtClean="0">
                <a:solidFill>
                  <a:srgbClr val="0000CC"/>
                </a:solidFill>
              </a:rPr>
              <a:t>FOREIGN KEY</a:t>
            </a:r>
            <a:r>
              <a:rPr lang="en-US" altLang="en-US" smtClean="0"/>
              <a:t> ]</a:t>
            </a:r>
          </a:p>
          <a:p>
            <a:pPr marL="265113" indent="-265113" eaLnBrk="1" hangingPunct="1">
              <a:buFont typeface="Wingdings" panose="05000000000000000000" pitchFamily="2" charset="2"/>
              <a:buNone/>
            </a:pPr>
            <a:r>
              <a:rPr lang="en-US" altLang="en-US" smtClean="0"/>
              <a:t>		</a:t>
            </a:r>
            <a:r>
              <a:rPr lang="en-US" altLang="en-US" smtClean="0">
                <a:solidFill>
                  <a:srgbClr val="0000CC"/>
                </a:solidFill>
              </a:rPr>
              <a:t>REFERENCES</a:t>
            </a:r>
            <a:r>
              <a:rPr lang="en-US" altLang="en-US" smtClean="0"/>
              <a:t> </a:t>
            </a:r>
            <a:r>
              <a:rPr lang="en-US" altLang="en-US" i="1" smtClean="0"/>
              <a:t>ref_table </a:t>
            </a:r>
            <a:r>
              <a:rPr lang="en-US" altLang="en-US" smtClean="0"/>
              <a:t>[ </a:t>
            </a:r>
            <a:r>
              <a:rPr lang="en-US" altLang="en-US" b="1" smtClean="0"/>
              <a:t>( </a:t>
            </a:r>
            <a:r>
              <a:rPr lang="en-US" altLang="en-US" i="1" smtClean="0"/>
              <a:t>ref_column </a:t>
            </a:r>
            <a:r>
              <a:rPr lang="en-US" altLang="en-US" b="1" smtClean="0"/>
              <a:t>) </a:t>
            </a:r>
            <a:r>
              <a:rPr lang="en-US" altLang="en-US" smtClean="0"/>
              <a:t>]</a:t>
            </a:r>
          </a:p>
          <a:p>
            <a:pPr marL="265113" indent="-265113" eaLnBrk="1" hangingPunct="1">
              <a:buFont typeface="Wingdings" panose="05000000000000000000" pitchFamily="2" charset="2"/>
              <a:buNone/>
            </a:pPr>
            <a:r>
              <a:rPr lang="en-US" altLang="en-US" smtClean="0"/>
              <a:t>		[ </a:t>
            </a:r>
            <a:r>
              <a:rPr lang="en-US" altLang="en-US" smtClean="0">
                <a:solidFill>
                  <a:srgbClr val="0000CC"/>
                </a:solidFill>
              </a:rPr>
              <a:t>ON DELETE { CASCADE | NO ACTION</a:t>
            </a:r>
            <a:r>
              <a:rPr lang="en-US" altLang="en-US" smtClean="0"/>
              <a:t> } ]</a:t>
            </a:r>
          </a:p>
          <a:p>
            <a:pPr marL="265113" indent="-265113" eaLnBrk="1" hangingPunct="1">
              <a:buFont typeface="Wingdings" panose="05000000000000000000" pitchFamily="2" charset="2"/>
              <a:buNone/>
            </a:pPr>
            <a:r>
              <a:rPr lang="en-US" altLang="en-US" smtClean="0"/>
              <a:t>		[ </a:t>
            </a:r>
            <a:r>
              <a:rPr lang="en-US" altLang="en-US" smtClean="0">
                <a:solidFill>
                  <a:srgbClr val="0000CC"/>
                </a:solidFill>
              </a:rPr>
              <a:t>ON UPDATE { CASCADE | NO ACTION</a:t>
            </a:r>
            <a:r>
              <a:rPr lang="en-US" altLang="en-US" smtClean="0"/>
              <a:t> }]</a:t>
            </a:r>
          </a:p>
          <a:p>
            <a:pPr marL="265113" indent="-265113" eaLnBrk="1" hangingPunct="1">
              <a:buFont typeface="Wingdings" panose="05000000000000000000" pitchFamily="2" charset="2"/>
              <a:buNone/>
            </a:pPr>
            <a:r>
              <a:rPr lang="en-US" altLang="en-US" smtClean="0"/>
              <a:t>		]</a:t>
            </a:r>
          </a:p>
          <a:p>
            <a:pPr marL="265113" indent="-265113" eaLnBrk="1" hangingPunct="1">
              <a:buFont typeface="Wingdings" panose="05000000000000000000" pitchFamily="2" charset="2"/>
              <a:buNone/>
            </a:pPr>
            <a:r>
              <a:rPr lang="en-US" altLang="en-US" smtClean="0"/>
              <a:t>		| </a:t>
            </a:r>
            <a:r>
              <a:rPr lang="en-US" altLang="en-US" smtClean="0">
                <a:solidFill>
                  <a:srgbClr val="0000CC"/>
                </a:solidFill>
              </a:rPr>
              <a:t>CHECK</a:t>
            </a:r>
            <a:r>
              <a:rPr lang="en-US" altLang="en-US" smtClean="0"/>
              <a:t> </a:t>
            </a:r>
            <a:r>
              <a:rPr lang="en-US" altLang="en-US" b="1" smtClean="0"/>
              <a:t>( </a:t>
            </a:r>
            <a:r>
              <a:rPr lang="en-US" altLang="en-US" i="1" smtClean="0"/>
              <a:t>logical_expression </a:t>
            </a:r>
            <a:r>
              <a:rPr lang="en-US" altLang="en-US" b="1" smtClean="0"/>
              <a:t>)</a:t>
            </a:r>
          </a:p>
          <a:p>
            <a:pPr marL="265113" indent="-265113" eaLnBrk="1" hangingPunct="1">
              <a:buFont typeface="Wingdings" panose="05000000000000000000" pitchFamily="2" charset="2"/>
              <a:buNone/>
            </a:pPr>
            <a:r>
              <a:rPr lang="en-US" altLang="en-US" smtClean="0"/>
              <a:t>}</a:t>
            </a:r>
          </a:p>
        </p:txBody>
      </p:sp>
    </p:spTree>
  </p:cSld>
  <p:clrMapOvr>
    <a:masterClrMapping/>
  </p:clrMapOvr>
  <p:transition>
    <p:randomBa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73</a:t>
            </a:fld>
            <a:endParaRPr lang="en-US"/>
          </a:p>
        </p:txBody>
      </p:sp>
      <p:sp>
        <p:nvSpPr>
          <p:cNvPr id="82946" name="Title 1"/>
          <p:cNvSpPr>
            <a:spLocks noGrp="1"/>
          </p:cNvSpPr>
          <p:nvPr>
            <p:ph type="title" idx="4294967295"/>
          </p:nvPr>
        </p:nvSpPr>
        <p:spPr>
          <a:xfrm>
            <a:off x="333633" y="401003"/>
            <a:ext cx="8229600" cy="766763"/>
          </a:xfrm>
        </p:spPr>
        <p:txBody>
          <a:bodyPr anchor="b"/>
          <a:lstStyle/>
          <a:p>
            <a:pPr eaLnBrk="1" hangingPunct="1"/>
            <a:r>
              <a:rPr lang="en-US" altLang="en-US" b="1" smtClean="0">
                <a:solidFill>
                  <a:srgbClr val="800000"/>
                </a:solidFill>
              </a:rPr>
              <a:t>Ràng buộc Primary Key</a:t>
            </a:r>
          </a:p>
        </p:txBody>
      </p:sp>
      <p:sp>
        <p:nvSpPr>
          <p:cNvPr id="82947" name="Content Placeholder 2"/>
          <p:cNvSpPr>
            <a:spLocks noGrp="1"/>
          </p:cNvSpPr>
          <p:nvPr>
            <p:ph idx="4294967295"/>
          </p:nvPr>
        </p:nvSpPr>
        <p:spPr>
          <a:xfrm>
            <a:off x="294822" y="1584960"/>
            <a:ext cx="8077200" cy="4724400"/>
          </a:xfrm>
        </p:spPr>
        <p:txBody>
          <a:bodyPr lIns="182880" tIns="91440">
            <a:noAutofit/>
          </a:bodyPr>
          <a:lstStyle/>
          <a:p>
            <a:pPr marL="346075" indent="-346075" algn="just" eaLnBrk="1" hangingPunct="1"/>
            <a:r>
              <a:rPr lang="en-US" altLang="en-US" sz="2400" smtClean="0"/>
              <a:t>SQL Server tự động tạo một chỉ mục cho bảng ứng với các cột tham gia ràng buộc Primary key.</a:t>
            </a:r>
          </a:p>
          <a:p>
            <a:pPr marL="346075" indent="-346075" algn="just" eaLnBrk="1" hangingPunct="1"/>
            <a:r>
              <a:rPr lang="en-US" altLang="en-US" sz="2400" smtClean="0"/>
              <a:t>Mỗi bảng chỉ có thể có duy nhất 1 ràng buộc primary key.</a:t>
            </a:r>
          </a:p>
          <a:p>
            <a:pPr marL="346075" indent="-346075" algn="just" eaLnBrk="1" hangingPunct="1"/>
            <a:r>
              <a:rPr lang="en-US" altLang="en-US" sz="2400" smtClean="0"/>
              <a:t>Ràng buộc Primary key gồm một hay nhiều cột dùng để nhận diện các record, giá trị của primary key không được phép trùng nhau và không chứa giá trị Null.</a:t>
            </a:r>
          </a:p>
          <a:p>
            <a:pPr marL="346075" indent="-346075" algn="just" eaLnBrk="1" hangingPunct="1"/>
            <a:r>
              <a:rPr lang="en-US" altLang="en-US" sz="2400" smtClean="0"/>
              <a:t>Chỉ mục sẽ được tự động tạo ra khi có khai báo 1 ràng buộc primary key.</a:t>
            </a:r>
          </a:p>
          <a:p>
            <a:pPr marL="346075" indent="-346075" algn="just" eaLnBrk="1" hangingPunct="1"/>
            <a:r>
              <a:rPr lang="en-US" altLang="en-US" sz="2400" smtClean="0"/>
              <a:t>Chỉ mục do primary key tạo ra mặc định thường là clustered</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74</a:t>
            </a:fld>
            <a:endParaRPr lang="en-US"/>
          </a:p>
        </p:txBody>
      </p:sp>
      <p:sp>
        <p:nvSpPr>
          <p:cNvPr id="83970" name="Content Placeholder 2"/>
          <p:cNvSpPr>
            <a:spLocks noGrp="1"/>
          </p:cNvSpPr>
          <p:nvPr>
            <p:ph idx="4294967295"/>
          </p:nvPr>
        </p:nvSpPr>
        <p:spPr>
          <a:xfrm>
            <a:off x="614862" y="1475423"/>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smtClean="0">
                <a:solidFill>
                  <a:srgbClr val="800000"/>
                </a:solidFill>
              </a:rPr>
              <a:t>CREATE TABLE TableName</a:t>
            </a:r>
          </a:p>
          <a:p>
            <a:pPr marL="265113" indent="-265113" eaLnBrk="1" hangingPunct="1">
              <a:buFont typeface="Wingdings" panose="05000000000000000000" pitchFamily="2" charset="2"/>
              <a:buNone/>
            </a:pPr>
            <a:r>
              <a:rPr lang="en-US" altLang="en-US" sz="1800" smtClean="0">
                <a:solidFill>
                  <a:srgbClr val="800000"/>
                </a:solidFill>
              </a:rPr>
              <a:t>	(columname datatype [,…],[CONSTRAINT </a:t>
            </a:r>
            <a:r>
              <a:rPr lang="en-US" altLang="en-US" sz="1800" i="1" smtClean="0">
                <a:solidFill>
                  <a:srgbClr val="800000"/>
                </a:solidFill>
              </a:rPr>
              <a:t>constraint_name</a:t>
            </a:r>
            <a:r>
              <a:rPr lang="en-US" altLang="en-US" sz="1800" smtClean="0">
                <a:solidFill>
                  <a:srgbClr val="800000"/>
                </a:solidFill>
              </a:rPr>
              <a:t>]</a:t>
            </a:r>
          </a:p>
          <a:p>
            <a:pPr marL="265113" indent="-265113" eaLnBrk="1" hangingPunct="1">
              <a:buFont typeface="Wingdings" panose="05000000000000000000" pitchFamily="2" charset="2"/>
              <a:buNone/>
            </a:pPr>
            <a:r>
              <a:rPr lang="en-US" altLang="en-US" sz="1800" smtClean="0">
                <a:solidFill>
                  <a:srgbClr val="800000"/>
                </a:solidFill>
              </a:rPr>
              <a:t>	PRIMARY KEY [CLUSTERED|NONCLUSTERED]</a:t>
            </a:r>
          </a:p>
          <a:p>
            <a:pPr marL="265113" indent="-265113" eaLnBrk="1" hangingPunct="1">
              <a:buFont typeface="Wingdings" panose="05000000000000000000" pitchFamily="2" charset="2"/>
              <a:buNone/>
            </a:pPr>
            <a:r>
              <a:rPr lang="en-US" altLang="en-US" sz="1800" smtClean="0">
                <a:solidFill>
                  <a:srgbClr val="800000"/>
                </a:solidFill>
              </a:rPr>
              <a:t>	{(column [ASC |DESC][,…,n])}</a:t>
            </a:r>
          </a:p>
          <a:p>
            <a:pPr marL="265113" indent="-265113" eaLnBrk="1" hangingPunct="1">
              <a:buFont typeface="Wingdings" panose="05000000000000000000" pitchFamily="2" charset="2"/>
              <a:buNone/>
            </a:pPr>
            <a:r>
              <a:rPr lang="en-US" altLang="en-US" sz="1800" smtClean="0">
                <a:solidFill>
                  <a:srgbClr val="800000"/>
                </a:solidFill>
              </a:rPr>
              <a:t>	[WITH FILLFACTOR = fillfactor]</a:t>
            </a:r>
          </a:p>
          <a:p>
            <a:pPr marL="265113" indent="-265113" eaLnBrk="1" hangingPunct="1">
              <a:buFont typeface="Wingdings" panose="05000000000000000000" pitchFamily="2" charset="2"/>
              <a:buNone/>
            </a:pPr>
            <a:r>
              <a:rPr lang="en-US" altLang="en-US" sz="1800" smtClean="0">
                <a:solidFill>
                  <a:srgbClr val="800000"/>
                </a:solidFill>
              </a:rPr>
              <a:t>	[ON {filegroup|DEFAULT}]</a:t>
            </a:r>
          </a:p>
          <a:p>
            <a:pPr marL="265113" indent="-265113" eaLnBrk="1" hangingPunct="1">
              <a:buFont typeface="Wingdings" panose="05000000000000000000" pitchFamily="2" charset="2"/>
              <a:buNone/>
            </a:pPr>
            <a:endParaRPr lang="en-US" altLang="en-US" sz="1800" smtClean="0">
              <a:solidFill>
                <a:srgbClr val="800000"/>
              </a:solidFill>
            </a:endParaRPr>
          </a:p>
        </p:txBody>
      </p:sp>
      <p:sp>
        <p:nvSpPr>
          <p:cNvPr id="691204" name="Content Placeholder 2"/>
          <p:cNvSpPr>
            <a:spLocks/>
          </p:cNvSpPr>
          <p:nvPr/>
        </p:nvSpPr>
        <p:spPr bwMode="auto">
          <a:xfrm>
            <a:off x="577850" y="4283075"/>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PRIMARY KEY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
        <p:nvSpPr>
          <p:cNvPr id="83972"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1204"/>
                                        </p:tgtEl>
                                        <p:attrNameLst>
                                          <p:attrName>style.visibility</p:attrName>
                                        </p:attrNameLst>
                                      </p:cBhvr>
                                      <p:to>
                                        <p:strVal val="visible"/>
                                      </p:to>
                                    </p:set>
                                    <p:animEffect transition="in" filter="blinds(horizontal)">
                                      <p:cBhvr>
                                        <p:cTn id="7" dur="500"/>
                                        <p:tgtEl>
                                          <p:spTgt spid="6912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75</a:t>
            </a:fld>
            <a:endParaRPr lang="en-US"/>
          </a:p>
        </p:txBody>
      </p:sp>
      <p:sp>
        <p:nvSpPr>
          <p:cNvPr id="84994" name="Content Placeholder 2"/>
          <p:cNvSpPr>
            <a:spLocks noGrp="1"/>
          </p:cNvSpPr>
          <p:nvPr>
            <p:ph idx="4294967295"/>
          </p:nvPr>
        </p:nvSpPr>
        <p:spPr>
          <a:xfrm>
            <a:off x="534988" y="1431449"/>
            <a:ext cx="8183562" cy="4724400"/>
          </a:xfrm>
        </p:spPr>
        <p:txBody>
          <a:bodyPr lIns="182880" tIns="91440">
            <a:normAutofit/>
          </a:bodyPr>
          <a:lstStyle/>
          <a:p>
            <a:pPr marL="265113" indent="-265113" eaLnBrk="1" hangingPunct="1"/>
            <a:r>
              <a:rPr lang="en-US" altLang="en-US" sz="2400" b="1" smtClean="0"/>
              <a:t>Ví dụ 1</a:t>
            </a:r>
          </a:p>
          <a:p>
            <a:pPr marL="265113" indent="-265113" eaLnBrk="1" hangingPunct="1">
              <a:buFont typeface="Wingdings" panose="05000000000000000000" pitchFamily="2" charset="2"/>
              <a:buNone/>
            </a:pPr>
            <a:r>
              <a:rPr lang="en-US" altLang="en-US" sz="2400" smtClean="0"/>
              <a:t>	CREATE TABLE DEAN</a:t>
            </a:r>
          </a:p>
          <a:p>
            <a:pPr marL="265113" indent="-265113" eaLnBrk="1" hangingPunct="1">
              <a:buFont typeface="Wingdings" panose="05000000000000000000" pitchFamily="2" charset="2"/>
              <a:buNone/>
            </a:pPr>
            <a:r>
              <a:rPr lang="en-US" altLang="en-US" sz="2400" smtClean="0"/>
              <a:t>	(  </a:t>
            </a:r>
          </a:p>
          <a:p>
            <a:pPr marL="265113" indent="-265113" eaLnBrk="1" hangingPunct="1">
              <a:buFont typeface="Wingdings" panose="05000000000000000000" pitchFamily="2" charset="2"/>
              <a:buNone/>
            </a:pPr>
            <a:r>
              <a:rPr lang="en-US" altLang="en-US" sz="2400" smtClean="0"/>
              <a:t>		MADA smallint PRIMARY KEY</a:t>
            </a:r>
          </a:p>
          <a:p>
            <a:pPr marL="265113" indent="-265113" eaLnBrk="1" hangingPunct="1">
              <a:buFont typeface="Wingdings" panose="05000000000000000000" pitchFamily="2" charset="2"/>
              <a:buNone/>
            </a:pPr>
            <a:r>
              <a:rPr lang="en-US" altLang="en-US" sz="2400" smtClean="0"/>
              <a:t>		CLUSTERED NOT NULL,</a:t>
            </a:r>
          </a:p>
          <a:p>
            <a:pPr marL="265113" indent="-265113" eaLnBrk="1" hangingPunct="1">
              <a:buFont typeface="Wingdings" panose="05000000000000000000" pitchFamily="2" charset="2"/>
              <a:buNone/>
            </a:pPr>
            <a:r>
              <a:rPr lang="en-US" altLang="en-US" sz="2400" smtClean="0"/>
              <a:t>		TENDA varchar(50) NOT NULL</a:t>
            </a:r>
          </a:p>
          <a:p>
            <a:pPr marL="265113" indent="-265113" eaLnBrk="1" hangingPunct="1">
              <a:buFont typeface="Wingdings" panose="05000000000000000000" pitchFamily="2" charset="2"/>
              <a:buNone/>
            </a:pPr>
            <a:r>
              <a:rPr lang="en-US" altLang="en-US" sz="2400" smtClean="0"/>
              <a:t>		DEFAULT 'Chua '</a:t>
            </a:r>
          </a:p>
          <a:p>
            <a:pPr marL="265113" indent="-265113" eaLnBrk="1" hangingPunct="1">
              <a:buFont typeface="Wingdings" panose="05000000000000000000" pitchFamily="2" charset="2"/>
              <a:buNone/>
            </a:pPr>
            <a:r>
              <a:rPr lang="en-US" altLang="en-US" sz="2400" smtClean="0"/>
              <a:t>	)</a:t>
            </a:r>
          </a:p>
        </p:txBody>
      </p:sp>
      <p:sp>
        <p:nvSpPr>
          <p:cNvPr id="84995"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76</a:t>
            </a:fld>
            <a:endParaRPr lang="en-US"/>
          </a:p>
        </p:txBody>
      </p:sp>
      <p:sp>
        <p:nvSpPr>
          <p:cNvPr id="86018" name="Content Placeholder 2"/>
          <p:cNvSpPr>
            <a:spLocks noGrp="1"/>
          </p:cNvSpPr>
          <p:nvPr>
            <p:ph idx="4294967295"/>
          </p:nvPr>
        </p:nvSpPr>
        <p:spPr>
          <a:xfrm>
            <a:off x="534988" y="1431449"/>
            <a:ext cx="8183562" cy="4724400"/>
          </a:xfrm>
        </p:spPr>
        <p:txBody>
          <a:bodyPr lIns="182880" tIns="91440">
            <a:normAutofit fontScale="92500" lnSpcReduction="10000"/>
          </a:bodyPr>
          <a:lstStyle/>
          <a:p>
            <a:pPr lvl="1" eaLnBrk="1" hangingPunct="1">
              <a:spcBef>
                <a:spcPct val="30000"/>
              </a:spcBef>
              <a:buFont typeface="Wingdings" panose="05000000000000000000" pitchFamily="2" charset="2"/>
              <a:buNone/>
            </a:pPr>
            <a:r>
              <a:rPr lang="en-US" altLang="en-US" sz="2400" b="1" smtClean="0">
                <a:solidFill>
                  <a:srgbClr val="800000"/>
                </a:solidFill>
              </a:rPr>
              <a:t>V</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smtClean="0"/>
              <a:t>CREATE TABLE Events (</a:t>
            </a:r>
          </a:p>
          <a:p>
            <a:pPr lvl="1" eaLnBrk="1" hangingPunct="1">
              <a:spcBef>
                <a:spcPct val="30000"/>
              </a:spcBef>
              <a:buFont typeface="Wingdings" panose="05000000000000000000" pitchFamily="2" charset="2"/>
              <a:buNone/>
            </a:pPr>
            <a:r>
              <a:rPr lang="en-US" altLang="en-US" sz="2400" smtClean="0"/>
              <a:t>EventID </a:t>
            </a:r>
            <a:r>
              <a:rPr lang="en-US" altLang="en-US" sz="2400" smtClean="0">
                <a:solidFill>
                  <a:srgbClr val="0000CC"/>
                </a:solidFill>
              </a:rPr>
              <a:t>int NOT NULL PRIMARY KEY</a:t>
            </a:r>
            <a:r>
              <a:rPr lang="en-US" altLang="en-US" sz="2400" smtClean="0"/>
              <a:t>,</a:t>
            </a:r>
          </a:p>
          <a:p>
            <a:pPr lvl="1" eaLnBrk="1" hangingPunct="1">
              <a:spcBef>
                <a:spcPct val="30000"/>
              </a:spcBef>
              <a:buFont typeface="Wingdings" panose="05000000000000000000" pitchFamily="2" charset="2"/>
              <a:buNone/>
            </a:pPr>
            <a:r>
              <a:rPr lang="en-US" altLang="en-US" sz="2400" smtClean="0"/>
              <a:t>EventTitle nvarchar (100) NULL ,</a:t>
            </a:r>
          </a:p>
          <a:p>
            <a:pPr lvl="1" eaLnBrk="1" hangingPunct="1">
              <a:spcBef>
                <a:spcPct val="30000"/>
              </a:spcBef>
              <a:buFont typeface="Wingdings" panose="05000000000000000000" pitchFamily="2" charset="2"/>
              <a:buNone/>
            </a:pPr>
            <a:r>
              <a:rPr lang="en-US" altLang="en-US" sz="2400" smtClean="0"/>
              <a:t>EventDescription ntext NULL , </a:t>
            </a:r>
            <a:r>
              <a:rPr lang="en-US" altLang="en-US" sz="2400" smtClean="0">
                <a:latin typeface="Times New Roman" panose="02020603050405020304" pitchFamily="18" charset="0"/>
              </a:rPr>
              <a:t>……</a:t>
            </a:r>
            <a:r>
              <a:rPr lang="en-US" altLang="en-US" sz="2400" smtClean="0"/>
              <a:t>. )</a:t>
            </a:r>
          </a:p>
          <a:p>
            <a:pPr lvl="1" eaLnBrk="1" hangingPunct="1">
              <a:spcBef>
                <a:spcPct val="30000"/>
              </a:spcBef>
              <a:buFont typeface="Wingdings" panose="05000000000000000000" pitchFamily="2" charset="2"/>
              <a:buNone/>
            </a:pPr>
            <a:r>
              <a:rPr lang="en-US" altLang="en-US" sz="2400" b="1" smtClean="0">
                <a:solidFill>
                  <a:srgbClr val="800000"/>
                </a:solidFill>
              </a:rPr>
              <a:t>V</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smtClean="0"/>
              <a:t>CREATE TABLE Sukien (</a:t>
            </a:r>
          </a:p>
          <a:p>
            <a:pPr lvl="1" eaLnBrk="1" hangingPunct="1">
              <a:spcBef>
                <a:spcPct val="30000"/>
              </a:spcBef>
              <a:buFont typeface="Wingdings" panose="05000000000000000000" pitchFamily="2" charset="2"/>
              <a:buNone/>
            </a:pPr>
            <a:r>
              <a:rPr lang="en-US" altLang="en-US" sz="2400" smtClean="0"/>
              <a:t>OrderID int IDENTITY (1, 1) NOT NULL,</a:t>
            </a:r>
          </a:p>
          <a:p>
            <a:pPr lvl="1" eaLnBrk="1" hangingPunct="1">
              <a:spcBef>
                <a:spcPct val="30000"/>
              </a:spcBef>
              <a:buFont typeface="Wingdings" panose="05000000000000000000" pitchFamily="2" charset="2"/>
              <a:buNone/>
            </a:pPr>
            <a:r>
              <a:rPr lang="en-US" altLang="en-US" sz="2400" smtClean="0"/>
              <a:t>CustomerID nchar (5), </a:t>
            </a:r>
            <a:r>
              <a:rPr lang="en-US" altLang="en-US" sz="2400" smtClean="0">
                <a:latin typeface="Times New Roman" panose="02020603050405020304" pitchFamily="18" charset="0"/>
              </a:rPr>
              <a:t>……</a:t>
            </a:r>
            <a:r>
              <a:rPr lang="en-US" altLang="en-US" sz="2400" smtClean="0"/>
              <a:t>.</a:t>
            </a:r>
          </a:p>
          <a:p>
            <a:pPr lvl="1" eaLnBrk="1" hangingPunct="1">
              <a:spcBef>
                <a:spcPct val="30000"/>
              </a:spcBef>
              <a:buFont typeface="Wingdings" panose="05000000000000000000" pitchFamily="2" charset="2"/>
              <a:buNone/>
            </a:pPr>
            <a:r>
              <a:rPr lang="en-US" altLang="en-US" sz="2400" smtClean="0">
                <a:solidFill>
                  <a:srgbClr val="0000CC"/>
                </a:solidFill>
              </a:rPr>
              <a:t>PRIMARY KEY NONCLUSTERED (OrderID) WITH FILLFACTOR=90</a:t>
            </a:r>
            <a:r>
              <a:rPr lang="en-US" altLang="en-US" sz="2400" smtClean="0"/>
              <a:t> )</a:t>
            </a:r>
          </a:p>
        </p:txBody>
      </p:sp>
      <p:sp>
        <p:nvSpPr>
          <p:cNvPr id="86019"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018">
                                            <p:txEl>
                                              <p:pRg st="5" end="5"/>
                                            </p:txEl>
                                          </p:spTgt>
                                        </p:tgtEl>
                                        <p:attrNameLst>
                                          <p:attrName>style.visibility</p:attrName>
                                        </p:attrNameLst>
                                      </p:cBhvr>
                                      <p:to>
                                        <p:strVal val="visible"/>
                                      </p:to>
                                    </p:set>
                                    <p:animEffect transition="in" filter="fade">
                                      <p:cBhvr>
                                        <p:cTn id="7" dur="500"/>
                                        <p:tgtEl>
                                          <p:spTgt spid="8601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018">
                                            <p:txEl>
                                              <p:pRg st="6" end="6"/>
                                            </p:txEl>
                                          </p:spTgt>
                                        </p:tgtEl>
                                        <p:attrNameLst>
                                          <p:attrName>style.visibility</p:attrName>
                                        </p:attrNameLst>
                                      </p:cBhvr>
                                      <p:to>
                                        <p:strVal val="visible"/>
                                      </p:to>
                                    </p:set>
                                    <p:animEffect transition="in" filter="fade">
                                      <p:cBhvr>
                                        <p:cTn id="10" dur="500"/>
                                        <p:tgtEl>
                                          <p:spTgt spid="8601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6018">
                                            <p:txEl>
                                              <p:pRg st="7" end="7"/>
                                            </p:txEl>
                                          </p:spTgt>
                                        </p:tgtEl>
                                        <p:attrNameLst>
                                          <p:attrName>style.visibility</p:attrName>
                                        </p:attrNameLst>
                                      </p:cBhvr>
                                      <p:to>
                                        <p:strVal val="visible"/>
                                      </p:to>
                                    </p:set>
                                    <p:animEffect transition="in" filter="fade">
                                      <p:cBhvr>
                                        <p:cTn id="13" dur="500"/>
                                        <p:tgtEl>
                                          <p:spTgt spid="86018">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6018">
                                            <p:txEl>
                                              <p:pRg st="8" end="8"/>
                                            </p:txEl>
                                          </p:spTgt>
                                        </p:tgtEl>
                                        <p:attrNameLst>
                                          <p:attrName>style.visibility</p:attrName>
                                        </p:attrNameLst>
                                      </p:cBhvr>
                                      <p:to>
                                        <p:strVal val="visible"/>
                                      </p:to>
                                    </p:set>
                                    <p:animEffect transition="in" filter="fade">
                                      <p:cBhvr>
                                        <p:cTn id="16" dur="500"/>
                                        <p:tgtEl>
                                          <p:spTgt spid="86018">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6018">
                                            <p:txEl>
                                              <p:pRg st="9" end="9"/>
                                            </p:txEl>
                                          </p:spTgt>
                                        </p:tgtEl>
                                        <p:attrNameLst>
                                          <p:attrName>style.visibility</p:attrName>
                                        </p:attrNameLst>
                                      </p:cBhvr>
                                      <p:to>
                                        <p:strVal val="visible"/>
                                      </p:to>
                                    </p:set>
                                    <p:animEffect transition="in" filter="fade">
                                      <p:cBhvr>
                                        <p:cTn id="19" dur="500"/>
                                        <p:tgtEl>
                                          <p:spTgt spid="8601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77</a:t>
            </a:fld>
            <a:endParaRPr lang="en-US"/>
          </a:p>
        </p:txBody>
      </p:sp>
      <p:sp>
        <p:nvSpPr>
          <p:cNvPr id="87042" name="Content Placeholder 2"/>
          <p:cNvSpPr>
            <a:spLocks noGrp="1"/>
          </p:cNvSpPr>
          <p:nvPr>
            <p:ph idx="4294967295"/>
          </p:nvPr>
        </p:nvSpPr>
        <p:spPr>
          <a:xfrm>
            <a:off x="488950" y="1431449"/>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smtClean="0">
                <a:solidFill>
                  <a:srgbClr val="800000"/>
                </a:solidFill>
              </a:rPr>
              <a:t>V</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 dụ 4: </a:t>
            </a:r>
          </a:p>
          <a:p>
            <a:pPr lvl="1" eaLnBrk="1" hangingPunct="1">
              <a:spcBef>
                <a:spcPct val="30000"/>
              </a:spcBef>
              <a:buFont typeface="Wingdings" panose="05000000000000000000" pitchFamily="2" charset="2"/>
              <a:buNone/>
            </a:pPr>
            <a:r>
              <a:rPr lang="en-US" altLang="en-US" sz="2400" smtClean="0"/>
              <a:t>CREATE TABLE Table3 (</a:t>
            </a:r>
          </a:p>
          <a:p>
            <a:pPr lvl="1" eaLnBrk="1" hangingPunct="1">
              <a:spcBef>
                <a:spcPct val="30000"/>
              </a:spcBef>
              <a:buFont typeface="Wingdings" panose="05000000000000000000" pitchFamily="2" charset="2"/>
              <a:buNone/>
            </a:pPr>
            <a:r>
              <a:rPr lang="en-US" altLang="en-US" sz="2400" smtClean="0"/>
              <a:t>		col1 </a:t>
            </a:r>
            <a:r>
              <a:rPr lang="en-US" altLang="en-US" sz="2400" smtClean="0">
                <a:solidFill>
                  <a:srgbClr val="0000CC"/>
                </a:solidFill>
              </a:rPr>
              <a:t>int NOT NULL</a:t>
            </a:r>
            <a:r>
              <a:rPr lang="en-US" altLang="en-US" sz="2400" smtClean="0"/>
              <a:t>,</a:t>
            </a:r>
          </a:p>
          <a:p>
            <a:pPr lvl="1" eaLnBrk="1" hangingPunct="1">
              <a:spcBef>
                <a:spcPct val="30000"/>
              </a:spcBef>
              <a:buFont typeface="Wingdings" panose="05000000000000000000" pitchFamily="2" charset="2"/>
              <a:buNone/>
            </a:pPr>
            <a:r>
              <a:rPr lang="en-US" altLang="en-US" sz="2400" smtClean="0"/>
              <a:t>		col2 varchar (100) )</a:t>
            </a:r>
          </a:p>
          <a:p>
            <a:pPr lvl="1" eaLnBrk="1" hangingPunct="1">
              <a:spcBef>
                <a:spcPct val="30000"/>
              </a:spcBef>
              <a:buFont typeface="Wingdings" panose="05000000000000000000" pitchFamily="2" charset="2"/>
              <a:buNone/>
            </a:pPr>
            <a:r>
              <a:rPr lang="en-US" altLang="en-US" sz="2400" b="1" smtClean="0">
                <a:solidFill>
                  <a:srgbClr val="800000"/>
                </a:solidFill>
              </a:rPr>
              <a:t>Thêm r</a:t>
            </a:r>
            <a:r>
              <a:rPr lang="en-US" altLang="en-US" sz="2400" b="1" smtClean="0">
                <a:solidFill>
                  <a:srgbClr val="800000"/>
                </a:solidFill>
                <a:latin typeface="Times New Roman" panose="02020603050405020304" pitchFamily="18" charset="0"/>
              </a:rPr>
              <a:t>à</a:t>
            </a:r>
            <a:r>
              <a:rPr lang="en-US" altLang="en-US" sz="2400" b="1" smtClean="0">
                <a:solidFill>
                  <a:srgbClr val="800000"/>
                </a:solidFill>
              </a:rPr>
              <a:t>ng buộc kh</a:t>
            </a:r>
            <a:r>
              <a:rPr lang="en-US" altLang="en-US" sz="2400" b="1" smtClean="0">
                <a:solidFill>
                  <a:srgbClr val="800000"/>
                </a:solidFill>
                <a:latin typeface="Times New Roman" panose="02020603050405020304" pitchFamily="18" charset="0"/>
              </a:rPr>
              <a:t>ó</a:t>
            </a:r>
            <a:r>
              <a:rPr lang="en-US" altLang="en-US" sz="2400" b="1" smtClean="0">
                <a:solidFill>
                  <a:srgbClr val="800000"/>
                </a:solidFill>
              </a:rPr>
              <a:t>a ch</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nh </a:t>
            </a:r>
          </a:p>
          <a:p>
            <a:pPr lvl="1" eaLnBrk="1" hangingPunct="1">
              <a:spcBef>
                <a:spcPct val="30000"/>
              </a:spcBef>
              <a:buFont typeface="Wingdings" panose="05000000000000000000" pitchFamily="2" charset="2"/>
              <a:buNone/>
            </a:pPr>
            <a:r>
              <a:rPr lang="en-US" altLang="en-US" sz="2400" smtClean="0"/>
              <a:t>ALTER TABLE Table3</a:t>
            </a:r>
          </a:p>
          <a:p>
            <a:pPr lvl="1" eaLnBrk="1" hangingPunct="1">
              <a:spcBef>
                <a:spcPct val="30000"/>
              </a:spcBef>
              <a:buFont typeface="Wingdings" panose="05000000000000000000" pitchFamily="2" charset="2"/>
              <a:buNone/>
            </a:pPr>
            <a:r>
              <a:rPr lang="en-US" altLang="en-US" sz="2400" smtClean="0"/>
              <a:t>		ADD CONSTRAINT Table3_PK </a:t>
            </a:r>
          </a:p>
          <a:p>
            <a:pPr lvl="1" eaLnBrk="1" hangingPunct="1">
              <a:spcBef>
                <a:spcPct val="30000"/>
              </a:spcBef>
              <a:buFont typeface="Wingdings" panose="05000000000000000000" pitchFamily="2" charset="2"/>
              <a:buNone/>
            </a:pPr>
            <a:r>
              <a:rPr lang="en-US" altLang="en-US" sz="2400" smtClean="0">
                <a:solidFill>
                  <a:srgbClr val="0000CC"/>
                </a:solidFill>
              </a:rPr>
              <a:t>		PRIMARY KEY (Col1) </a:t>
            </a:r>
          </a:p>
          <a:p>
            <a:pPr lvl="1" eaLnBrk="1" hangingPunct="1">
              <a:spcBef>
                <a:spcPct val="30000"/>
              </a:spcBef>
              <a:buFont typeface="Wingdings" panose="05000000000000000000" pitchFamily="2" charset="2"/>
              <a:buNone/>
            </a:pPr>
            <a:r>
              <a:rPr lang="en-US" altLang="en-US" sz="2400" smtClean="0">
                <a:solidFill>
                  <a:srgbClr val="0000CC"/>
                </a:solidFill>
              </a:rPr>
              <a:t>		EXEC Sp_helpconstraint Table3</a:t>
            </a:r>
            <a:endParaRPr lang="en-US" altLang="en-US" sz="2400" smtClean="0"/>
          </a:p>
        </p:txBody>
      </p:sp>
      <p:sp>
        <p:nvSpPr>
          <p:cNvPr id="87043"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04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04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04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0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78</a:t>
            </a:fld>
            <a:endParaRPr lang="en-US"/>
          </a:p>
        </p:txBody>
      </p:sp>
      <p:sp>
        <p:nvSpPr>
          <p:cNvPr id="88066" name="Content Placeholder 2"/>
          <p:cNvSpPr>
            <a:spLocks noGrp="1"/>
          </p:cNvSpPr>
          <p:nvPr>
            <p:ph idx="4294967295"/>
          </p:nvPr>
        </p:nvSpPr>
        <p:spPr>
          <a:xfrm>
            <a:off x="188459" y="1431449"/>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smtClean="0">
                <a:solidFill>
                  <a:srgbClr val="800000"/>
                </a:solidFill>
              </a:rPr>
              <a:t>X</a:t>
            </a:r>
            <a:r>
              <a:rPr lang="en-US" altLang="en-US" sz="2400" b="1" smtClean="0">
                <a:solidFill>
                  <a:srgbClr val="800000"/>
                </a:solidFill>
                <a:latin typeface="Times New Roman" panose="02020603050405020304" pitchFamily="18" charset="0"/>
              </a:rPr>
              <a:t>ó</a:t>
            </a:r>
            <a:r>
              <a:rPr lang="en-US" altLang="en-US" sz="2400" b="1" smtClean="0">
                <a:solidFill>
                  <a:srgbClr val="800000"/>
                </a:solidFill>
              </a:rPr>
              <a:t>a một Primary key Constraint</a:t>
            </a:r>
          </a:p>
          <a:p>
            <a:pPr lvl="1" eaLnBrk="1" hangingPunct="1">
              <a:spcBef>
                <a:spcPct val="30000"/>
              </a:spcBef>
              <a:buFont typeface="Wingdings" panose="05000000000000000000" pitchFamily="2" charset="2"/>
              <a:buNone/>
            </a:pPr>
            <a:r>
              <a:rPr lang="en-US" altLang="en-US" sz="2400" smtClean="0"/>
              <a:t>ALTER TABLE Table3</a:t>
            </a:r>
          </a:p>
          <a:p>
            <a:pPr lvl="1" eaLnBrk="1" hangingPunct="1">
              <a:spcBef>
                <a:spcPct val="30000"/>
              </a:spcBef>
              <a:buFont typeface="Wingdings" panose="05000000000000000000" pitchFamily="2" charset="2"/>
              <a:buNone/>
            </a:pPr>
            <a:r>
              <a:rPr lang="en-US" altLang="en-US" sz="2400" smtClean="0"/>
              <a:t>		DROP CONSTRAINT Table3_PK </a:t>
            </a:r>
          </a:p>
          <a:p>
            <a:pPr lvl="1" eaLnBrk="1" hangingPunct="1">
              <a:spcBef>
                <a:spcPct val="30000"/>
              </a:spcBef>
              <a:buFont typeface="Wingdings" panose="05000000000000000000" pitchFamily="2" charset="2"/>
              <a:buNone/>
            </a:pPr>
            <a:r>
              <a:rPr lang="en-US" altLang="en-US" sz="2400" i="1" smtClean="0"/>
              <a:t>Lưu ý:</a:t>
            </a:r>
            <a:r>
              <a:rPr lang="en-US" altLang="en-US" sz="2400" smtClean="0"/>
              <a:t> </a:t>
            </a:r>
          </a:p>
          <a:p>
            <a:pPr lvl="1" algn="just" eaLnBrk="1" hangingPunct="1">
              <a:spcBef>
                <a:spcPct val="30000"/>
              </a:spcBef>
            </a:pPr>
            <a:r>
              <a:rPr lang="en-US" altLang="en-US" sz="2400" smtClean="0"/>
              <a:t>Không thể x</a:t>
            </a:r>
            <a:r>
              <a:rPr lang="en-US" altLang="en-US" sz="2400" smtClean="0">
                <a:latin typeface="Times New Roman" panose="02020603050405020304" pitchFamily="18" charset="0"/>
              </a:rPr>
              <a:t>ó</a:t>
            </a:r>
            <a:r>
              <a:rPr lang="en-US" altLang="en-US" sz="2400" smtClean="0"/>
              <a:t>a một Primary key constraint nếu n</a:t>
            </a:r>
            <a:r>
              <a:rPr lang="en-US" altLang="en-US" sz="2400" smtClean="0">
                <a:latin typeface="Times New Roman" panose="02020603050405020304" pitchFamily="18" charset="0"/>
              </a:rPr>
              <a:t>ó</a:t>
            </a:r>
            <a:r>
              <a:rPr lang="en-US" altLang="en-US" sz="2400" smtClean="0"/>
              <a:t> được tham chiếu bởi Foreign key của một bảng kh</a:t>
            </a:r>
            <a:r>
              <a:rPr lang="en-US" altLang="en-US" sz="2400" smtClean="0">
                <a:latin typeface="Times New Roman" panose="02020603050405020304" pitchFamily="18" charset="0"/>
              </a:rPr>
              <a:t>á</a:t>
            </a:r>
            <a:r>
              <a:rPr lang="en-US" altLang="en-US" sz="2400" smtClean="0"/>
              <a:t>c, muốn x</a:t>
            </a:r>
            <a:r>
              <a:rPr lang="en-US" altLang="en-US" sz="2400" smtClean="0">
                <a:latin typeface="Times New Roman" panose="02020603050405020304" pitchFamily="18" charset="0"/>
              </a:rPr>
              <a:t>ó</a:t>
            </a:r>
            <a:r>
              <a:rPr lang="en-US" altLang="en-US" sz="2400" smtClean="0"/>
              <a:t>a phải x</a:t>
            </a:r>
            <a:r>
              <a:rPr lang="en-US" altLang="en-US" sz="2400" smtClean="0">
                <a:latin typeface="Times New Roman" panose="02020603050405020304" pitchFamily="18" charset="0"/>
              </a:rPr>
              <a:t>ó</a:t>
            </a:r>
            <a:r>
              <a:rPr lang="en-US" altLang="en-US" sz="2400" smtClean="0"/>
              <a:t>a Foreign key trước</a:t>
            </a:r>
          </a:p>
        </p:txBody>
      </p:sp>
      <p:sp>
        <p:nvSpPr>
          <p:cNvPr id="88067" name="Title 1"/>
          <p:cNvSpPr>
            <a:spLocks/>
          </p:cNvSpPr>
          <p:nvPr/>
        </p:nvSpPr>
        <p:spPr bwMode="auto">
          <a:xfrm>
            <a:off x="488950" y="584200"/>
            <a:ext cx="82296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Primary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0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0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79</a:t>
            </a:fld>
            <a:endParaRPr lang="en-US"/>
          </a:p>
        </p:txBody>
      </p:sp>
      <p:sp>
        <p:nvSpPr>
          <p:cNvPr id="89090" name="Title 1"/>
          <p:cNvSpPr>
            <a:spLocks noGrp="1"/>
          </p:cNvSpPr>
          <p:nvPr>
            <p:ph type="title" idx="4294967295"/>
          </p:nvPr>
        </p:nvSpPr>
        <p:spPr>
          <a:xfrm>
            <a:off x="432487" y="370703"/>
            <a:ext cx="8229600" cy="798513"/>
          </a:xfrm>
        </p:spPr>
        <p:txBody>
          <a:bodyPr anchor="b"/>
          <a:lstStyle/>
          <a:p>
            <a:pPr eaLnBrk="1" hangingPunct="1"/>
            <a:r>
              <a:rPr lang="en-US" altLang="en-US" b="1" smtClean="0">
                <a:solidFill>
                  <a:srgbClr val="800000"/>
                </a:solidFill>
              </a:rPr>
              <a:t>Ràng buộc Unique</a:t>
            </a:r>
          </a:p>
        </p:txBody>
      </p:sp>
      <p:sp>
        <p:nvSpPr>
          <p:cNvPr id="89091" name="Content Placeholder 2"/>
          <p:cNvSpPr>
            <a:spLocks noGrp="1"/>
          </p:cNvSpPr>
          <p:nvPr>
            <p:ph idx="4294967295"/>
          </p:nvPr>
        </p:nvSpPr>
        <p:spPr>
          <a:xfrm>
            <a:off x="584887" y="1584960"/>
            <a:ext cx="8077200" cy="4724400"/>
          </a:xfrm>
        </p:spPr>
        <p:txBody>
          <a:bodyPr lIns="182880" tIns="91440">
            <a:normAutofit/>
          </a:bodyPr>
          <a:lstStyle/>
          <a:p>
            <a:pPr marL="346075" indent="-346075" algn="just" eaLnBrk="1" hangingPunct="1"/>
            <a:r>
              <a:rPr lang="en-US" altLang="en-US" sz="2400" smtClean="0"/>
              <a:t>Dùng để đảm bảo không có giá trị trùng ở các cột.</a:t>
            </a:r>
          </a:p>
          <a:p>
            <a:pPr marL="346075" indent="-346075" algn="just" eaLnBrk="1" hangingPunct="1"/>
            <a:r>
              <a:rPr lang="en-US" altLang="en-US" sz="2400" smtClean="0"/>
              <a:t>Một cột hay sự kết hợp giữa các cột vốn không phải là khóa chính.</a:t>
            </a:r>
          </a:p>
          <a:p>
            <a:pPr marL="346075" indent="-346075" algn="just" eaLnBrk="1" hangingPunct="1"/>
            <a:r>
              <a:rPr lang="en-US" altLang="en-US" sz="2400" smtClean="0"/>
              <a:t>Chấp nhận một hàng chứa giá trị Null.</a:t>
            </a:r>
          </a:p>
          <a:p>
            <a:pPr marL="346075" indent="-346075" algn="just" eaLnBrk="1" hangingPunct="1"/>
            <a:r>
              <a:rPr lang="en-US" altLang="en-US" sz="2400" smtClean="0"/>
              <a:t>Một bảng có thể có nhiều Unique constraint.</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6387" name="Rectangle 3"/>
          <p:cNvSpPr>
            <a:spLocks noChangeArrowheads="1"/>
          </p:cNvSpPr>
          <p:nvPr/>
        </p:nvSpPr>
        <p:spPr bwMode="auto">
          <a:xfrm>
            <a:off x="614363" y="1265238"/>
            <a:ext cx="81819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Clr>
                <a:schemeClr val="folHlink"/>
              </a:buClr>
              <a:buSzPct val="60000"/>
            </a:pPr>
            <a:r>
              <a:rPr lang="en-US" altLang="en-US" b="0"/>
              <a:t>Page header chiếm 96 byte chứa thông tin hệ thống như loại trang, số không gian còn trống ,…</a:t>
            </a:r>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2278063"/>
            <a:ext cx="4419600" cy="344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62D44249-E22E-4CAF-B31A-47027B1D76FA}" type="slidenum">
              <a:rPr lang="en-US" smtClean="0"/>
              <a:pPr/>
              <a:t>8</a:t>
            </a:fld>
            <a:endParaRPr lang="en-US"/>
          </a:p>
        </p:txBody>
      </p:sp>
    </p:spTree>
  </p:cSld>
  <p:clrMapOvr>
    <a:masterClrMapping/>
  </p:clrMapOvr>
  <p:transition>
    <p:randomBa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80</a:t>
            </a:fld>
            <a:endParaRPr lang="en-US"/>
          </a:p>
        </p:txBody>
      </p:sp>
      <p:sp>
        <p:nvSpPr>
          <p:cNvPr id="90114" name="Title 1"/>
          <p:cNvSpPr>
            <a:spLocks noGrp="1"/>
          </p:cNvSpPr>
          <p:nvPr>
            <p:ph type="title" idx="4294967295"/>
          </p:nvPr>
        </p:nvSpPr>
        <p:spPr>
          <a:xfrm>
            <a:off x="0" y="457200"/>
            <a:ext cx="8229600" cy="782638"/>
          </a:xfrm>
        </p:spPr>
        <p:txBody>
          <a:bodyPr anchor="b"/>
          <a:lstStyle/>
          <a:p>
            <a:pPr algn="ctr" eaLnBrk="1" hangingPunct="1"/>
            <a:r>
              <a:rPr lang="en-US" altLang="en-US" b="1" smtClean="0">
                <a:solidFill>
                  <a:srgbClr val="800000"/>
                </a:solidFill>
              </a:rPr>
              <a:t>So sánh Unique và Primary key</a:t>
            </a:r>
          </a:p>
        </p:txBody>
      </p:sp>
      <p:sp>
        <p:nvSpPr>
          <p:cNvPr id="90115" name="Content Placeholder 2"/>
          <p:cNvSpPr>
            <a:spLocks noGrp="1"/>
          </p:cNvSpPr>
          <p:nvPr>
            <p:ph idx="4294967295"/>
          </p:nvPr>
        </p:nvSpPr>
        <p:spPr>
          <a:xfrm>
            <a:off x="371022" y="1412399"/>
            <a:ext cx="8001000" cy="4724400"/>
          </a:xfrm>
        </p:spPr>
        <p:txBody>
          <a:bodyPr lIns="182880" tIns="91440">
            <a:normAutofit/>
          </a:bodyPr>
          <a:lstStyle/>
          <a:p>
            <a:pPr marL="265113" indent="-265113" algn="just" eaLnBrk="1" hangingPunct="1"/>
            <a:r>
              <a:rPr lang="en-US" altLang="en-US" sz="2200" smtClean="0"/>
              <a:t>Ràng buộc Primary key gồm một hay nhiều cột dùng để nhận diện các record, giá trị của primary key không được phép trùng nhau và không chứa giá trị Null.</a:t>
            </a:r>
          </a:p>
          <a:p>
            <a:pPr marL="265113" indent="-265113" algn="just" eaLnBrk="1" hangingPunct="1"/>
            <a:r>
              <a:rPr lang="en-US" altLang="en-US" sz="2200" smtClean="0"/>
              <a:t>Ràng buộc UNIQUE được dùng cho các cột không phải là primary key. </a:t>
            </a:r>
          </a:p>
          <a:p>
            <a:pPr marL="265113" indent="-265113" algn="just" eaLnBrk="1" hangingPunct="1"/>
            <a:r>
              <a:rPr lang="en-US" altLang="en-US" sz="2200" smtClean="0"/>
              <a:t>Ràng buộc UNIQUE tương tự như PRIMARY KEY nhưng nó cho phép 1 hàng được quyền có giá trị NULL</a:t>
            </a:r>
          </a:p>
          <a:p>
            <a:pPr marL="265113" indent="-265113" algn="just" eaLnBrk="1" hangingPunct="1"/>
            <a:r>
              <a:rPr lang="en-US" altLang="en-US" sz="2200" smtClean="0"/>
              <a:t>Một bảng có thể có nhiều ràng buộc unique nhưng chỉ có 1 ràng buộc primary key mà thôi.</a:t>
            </a:r>
          </a:p>
          <a:p>
            <a:pPr marL="265113" indent="-265113" algn="just" eaLnBrk="1" hangingPunct="1"/>
            <a:r>
              <a:rPr lang="en-US" altLang="en-US" sz="2200" smtClean="0"/>
              <a:t>Chỉ mục do primary key tạo ra mặc định thường là clustered</a:t>
            </a:r>
          </a:p>
          <a:p>
            <a:pPr marL="265113" indent="-265113" algn="just" eaLnBrk="1" hangingPunct="1"/>
            <a:r>
              <a:rPr lang="en-US" altLang="en-US" sz="2200" smtClean="0"/>
              <a:t>Chỉ mục do unique tạo ra mặc định thường là nonclustered</a:t>
            </a:r>
          </a:p>
          <a:p>
            <a:pPr marL="265113" indent="-265113" algn="just" eaLnBrk="1" hangingPunct="1"/>
            <a:endParaRPr lang="en-US" altLang="en-US" sz="2200" smtClean="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1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1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1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81</a:t>
            </a:fld>
            <a:endParaRPr lang="en-US"/>
          </a:p>
        </p:txBody>
      </p:sp>
      <p:sp>
        <p:nvSpPr>
          <p:cNvPr id="91138" name="Title 1"/>
          <p:cNvSpPr>
            <a:spLocks noGrp="1"/>
          </p:cNvSpPr>
          <p:nvPr>
            <p:ph type="title" idx="4294967295"/>
          </p:nvPr>
        </p:nvSpPr>
        <p:spPr>
          <a:xfrm>
            <a:off x="914400" y="527050"/>
            <a:ext cx="8229600" cy="635000"/>
          </a:xfrm>
        </p:spPr>
        <p:txBody>
          <a:bodyPr anchor="b"/>
          <a:lstStyle/>
          <a:p>
            <a:pPr eaLnBrk="1" hangingPunct="1"/>
            <a:r>
              <a:rPr lang="en-US" altLang="en-US" sz="3200" b="1" smtClean="0">
                <a:solidFill>
                  <a:srgbClr val="800000"/>
                </a:solidFill>
              </a:rPr>
              <a:t>Ràng buộc Unique</a:t>
            </a:r>
          </a:p>
        </p:txBody>
      </p:sp>
      <p:sp>
        <p:nvSpPr>
          <p:cNvPr id="91139" name="Content Placeholder 2"/>
          <p:cNvSpPr>
            <a:spLocks noGrp="1"/>
          </p:cNvSpPr>
          <p:nvPr>
            <p:ph idx="4294967295"/>
          </p:nvPr>
        </p:nvSpPr>
        <p:spPr>
          <a:xfrm>
            <a:off x="530225" y="1490448"/>
            <a:ext cx="8305800" cy="2590800"/>
          </a:xfrm>
          <a:solidFill>
            <a:srgbClr val="FFFFDC"/>
          </a:solidFill>
        </p:spPr>
        <p:txBody>
          <a:bodyPr lIns="182880" tIns="91440"/>
          <a:lstStyle/>
          <a:p>
            <a:pPr marL="265113" indent="-265113" eaLnBrk="1" hangingPunct="1">
              <a:buFont typeface="Wingdings" panose="05000000000000000000" pitchFamily="2" charset="2"/>
              <a:buNone/>
            </a:pPr>
            <a:r>
              <a:rPr lang="en-US" altLang="en-US" sz="1800" smtClean="0">
                <a:solidFill>
                  <a:srgbClr val="800000"/>
                </a:solidFill>
              </a:rPr>
              <a:t>CREATE TABLE TableName</a:t>
            </a:r>
          </a:p>
          <a:p>
            <a:pPr marL="265113" indent="-265113" eaLnBrk="1" hangingPunct="1">
              <a:buFont typeface="Wingdings" panose="05000000000000000000" pitchFamily="2" charset="2"/>
              <a:buNone/>
            </a:pPr>
            <a:r>
              <a:rPr lang="en-US" altLang="en-US" sz="1800" smtClean="0">
                <a:solidFill>
                  <a:srgbClr val="800000"/>
                </a:solidFill>
              </a:rPr>
              <a:t>	(columname datatype [,…],[CONSTRAINT </a:t>
            </a:r>
            <a:r>
              <a:rPr lang="en-US" altLang="en-US" sz="1800" i="1" smtClean="0">
                <a:solidFill>
                  <a:srgbClr val="800000"/>
                </a:solidFill>
              </a:rPr>
              <a:t>constraint_name</a:t>
            </a:r>
            <a:r>
              <a:rPr lang="en-US" altLang="en-US" sz="1800" smtClean="0">
                <a:solidFill>
                  <a:srgbClr val="800000"/>
                </a:solidFill>
              </a:rPr>
              <a:t>]</a:t>
            </a:r>
          </a:p>
          <a:p>
            <a:pPr marL="265113" indent="-265113" eaLnBrk="1" hangingPunct="1">
              <a:buFont typeface="Wingdings" panose="05000000000000000000" pitchFamily="2" charset="2"/>
              <a:buNone/>
            </a:pPr>
            <a:r>
              <a:rPr lang="en-US" altLang="en-US" sz="1800" smtClean="0">
                <a:solidFill>
                  <a:srgbClr val="800000"/>
                </a:solidFill>
              </a:rPr>
              <a:t>	UNIQUE [CLUSTERED|NONCLUSTERED]</a:t>
            </a:r>
          </a:p>
          <a:p>
            <a:pPr marL="265113" indent="-265113" eaLnBrk="1" hangingPunct="1">
              <a:buFont typeface="Wingdings" panose="05000000000000000000" pitchFamily="2" charset="2"/>
              <a:buNone/>
            </a:pPr>
            <a:r>
              <a:rPr lang="en-US" altLang="en-US" sz="1800" smtClean="0">
                <a:solidFill>
                  <a:srgbClr val="800000"/>
                </a:solidFill>
              </a:rPr>
              <a:t>	{(column [ASC |DESC][,…,n])}</a:t>
            </a:r>
          </a:p>
          <a:p>
            <a:pPr marL="265113" indent="-265113" eaLnBrk="1" hangingPunct="1">
              <a:buFont typeface="Wingdings" panose="05000000000000000000" pitchFamily="2" charset="2"/>
              <a:buNone/>
            </a:pPr>
            <a:r>
              <a:rPr lang="en-US" altLang="en-US" sz="1800" smtClean="0">
                <a:solidFill>
                  <a:srgbClr val="800000"/>
                </a:solidFill>
              </a:rPr>
              <a:t>	[WITH FILLFACTOR = fillfactor]</a:t>
            </a:r>
          </a:p>
          <a:p>
            <a:pPr marL="265113" indent="-265113" eaLnBrk="1" hangingPunct="1">
              <a:buFont typeface="Wingdings" panose="05000000000000000000" pitchFamily="2" charset="2"/>
              <a:buNone/>
            </a:pPr>
            <a:r>
              <a:rPr lang="en-US" altLang="en-US" sz="1800" smtClean="0">
                <a:solidFill>
                  <a:srgbClr val="800000"/>
                </a:solidFill>
              </a:rPr>
              <a:t>	[ON {filegroup|DEFAULT}]</a:t>
            </a:r>
          </a:p>
          <a:p>
            <a:pPr marL="265113" indent="-265113" eaLnBrk="1" hangingPunct="1">
              <a:buFont typeface="Wingdings" panose="05000000000000000000" pitchFamily="2" charset="2"/>
              <a:buNone/>
            </a:pPr>
            <a:endParaRPr lang="en-US" altLang="en-US" sz="1800" smtClean="0">
              <a:solidFill>
                <a:srgbClr val="800000"/>
              </a:solidFill>
            </a:endParaRPr>
          </a:p>
        </p:txBody>
      </p:sp>
      <p:sp>
        <p:nvSpPr>
          <p:cNvPr id="698372" name="Content Placeholder 2"/>
          <p:cNvSpPr>
            <a:spLocks/>
          </p:cNvSpPr>
          <p:nvPr/>
        </p:nvSpPr>
        <p:spPr bwMode="auto">
          <a:xfrm>
            <a:off x="530225" y="4298950"/>
            <a:ext cx="8305800" cy="1828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2880" tIns="91440"/>
          <a:lstStyle>
            <a:lvl1pPr marL="265113" indent="-265113">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1800" b="0"/>
              <a:t>ALTER TABLE TableName</a:t>
            </a:r>
          </a:p>
          <a:p>
            <a:pPr eaLnBrk="1" hangingPunct="1">
              <a:buFont typeface="Wingdings" panose="05000000000000000000" pitchFamily="2" charset="2"/>
              <a:buNone/>
            </a:pPr>
            <a:r>
              <a:rPr lang="en-US" altLang="en-US" sz="1800" b="0"/>
              <a:t>	ADD [CONSTRAINT </a:t>
            </a:r>
            <a:r>
              <a:rPr lang="en-US" altLang="en-US" sz="1800" b="0" i="1"/>
              <a:t>constraint_name</a:t>
            </a:r>
            <a:r>
              <a:rPr lang="en-US" altLang="en-US" sz="1800" b="0"/>
              <a:t>]</a:t>
            </a:r>
          </a:p>
          <a:p>
            <a:pPr eaLnBrk="1" hangingPunct="1">
              <a:buFont typeface="Wingdings" panose="05000000000000000000" pitchFamily="2" charset="2"/>
              <a:buNone/>
            </a:pPr>
            <a:r>
              <a:rPr lang="en-US" altLang="en-US" sz="1800" b="0"/>
              <a:t>	UNIQUE {(column [ASC |DESC][,…,n])}</a:t>
            </a:r>
          </a:p>
          <a:p>
            <a:pPr eaLnBrk="1" hangingPunct="1">
              <a:buFont typeface="Wingdings" panose="05000000000000000000" pitchFamily="2" charset="2"/>
              <a:buNone/>
            </a:pPr>
            <a:r>
              <a:rPr lang="en-US" altLang="en-US" sz="1800" b="0"/>
              <a:t>	[ON {filegroup|DEFAULT}]</a:t>
            </a:r>
          </a:p>
          <a:p>
            <a:pPr eaLnBrk="1" hangingPunct="1">
              <a:buFont typeface="Wingdings" panose="05000000000000000000" pitchFamily="2" charset="2"/>
              <a:buNone/>
            </a:pPr>
            <a:endParaRPr lang="en-US" altLang="en-US" sz="1800" b="0"/>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98372"/>
                                        </p:tgtEl>
                                        <p:attrNameLst>
                                          <p:attrName>style.visibility</p:attrName>
                                        </p:attrNameLst>
                                      </p:cBhvr>
                                      <p:to>
                                        <p:strVal val="visible"/>
                                      </p:to>
                                    </p:set>
                                    <p:animEffect transition="in" filter="blinds(horizontal)">
                                      <p:cBhvr>
                                        <p:cTn id="7" dur="500"/>
                                        <p:tgtEl>
                                          <p:spTgt spid="69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837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82</a:t>
            </a:fld>
            <a:endParaRPr lang="en-US"/>
          </a:p>
        </p:txBody>
      </p:sp>
      <p:sp>
        <p:nvSpPr>
          <p:cNvPr id="92162" name="Content Placeholder 2"/>
          <p:cNvSpPr>
            <a:spLocks noGrp="1"/>
          </p:cNvSpPr>
          <p:nvPr>
            <p:ph idx="4294967295"/>
          </p:nvPr>
        </p:nvSpPr>
        <p:spPr>
          <a:xfrm>
            <a:off x="503238" y="1383824"/>
            <a:ext cx="8183562" cy="4724400"/>
          </a:xfrm>
        </p:spPr>
        <p:txBody>
          <a:bodyPr lIns="182880" tIns="91440">
            <a:normAutofit/>
          </a:bodyPr>
          <a:lstStyle/>
          <a:p>
            <a:pPr marL="265113" indent="-265113" eaLnBrk="1" hangingPunct="1"/>
            <a:r>
              <a:rPr lang="en-US" altLang="en-US" sz="2400" b="1" smtClean="0"/>
              <a:t>Ví dụ 1</a:t>
            </a:r>
          </a:p>
          <a:p>
            <a:pPr marL="265113" indent="-265113" eaLnBrk="1" hangingPunct="1">
              <a:buFont typeface="Wingdings" panose="05000000000000000000" pitchFamily="2" charset="2"/>
              <a:buNone/>
            </a:pPr>
            <a:r>
              <a:rPr lang="en-US" altLang="en-US" sz="2400" smtClean="0"/>
              <a:t>	CREATE TABLE jobs</a:t>
            </a:r>
          </a:p>
          <a:p>
            <a:pPr marL="265113" indent="-265113" eaLnBrk="1" hangingPunct="1">
              <a:buFont typeface="Wingdings" panose="05000000000000000000" pitchFamily="2" charset="2"/>
              <a:buNone/>
            </a:pPr>
            <a:r>
              <a:rPr lang="en-US" altLang="en-US" sz="2400" smtClean="0"/>
              <a:t>	(  </a:t>
            </a:r>
          </a:p>
          <a:p>
            <a:pPr marL="265113" indent="-265113" eaLnBrk="1" hangingPunct="1">
              <a:buFont typeface="Wingdings" panose="05000000000000000000" pitchFamily="2" charset="2"/>
              <a:buNone/>
            </a:pPr>
            <a:r>
              <a:rPr lang="en-US" altLang="en-US" sz="2400" smtClean="0"/>
              <a:t>		job_id smallint UNIQUE</a:t>
            </a:r>
          </a:p>
          <a:p>
            <a:pPr marL="265113" indent="-265113" eaLnBrk="1" hangingPunct="1">
              <a:buFont typeface="Wingdings" panose="05000000000000000000" pitchFamily="2" charset="2"/>
              <a:buNone/>
            </a:pPr>
            <a:r>
              <a:rPr lang="en-US" altLang="en-US" sz="2400" smtClean="0"/>
              <a:t>		CLUSTERED NOT NULL,</a:t>
            </a:r>
          </a:p>
          <a:p>
            <a:pPr marL="265113" indent="-265113" eaLnBrk="1" hangingPunct="1">
              <a:buFont typeface="Wingdings" panose="05000000000000000000" pitchFamily="2" charset="2"/>
              <a:buNone/>
            </a:pPr>
            <a:r>
              <a:rPr lang="en-US" altLang="en-US" sz="2400" smtClean="0"/>
              <a:t>		job_desc varchar(50) NOT NULL</a:t>
            </a:r>
          </a:p>
          <a:p>
            <a:pPr marL="265113" indent="-265113" eaLnBrk="1" hangingPunct="1">
              <a:buFont typeface="Wingdings" panose="05000000000000000000" pitchFamily="2" charset="2"/>
              <a:buNone/>
            </a:pPr>
            <a:r>
              <a:rPr lang="en-US" altLang="en-US" sz="2400" smtClean="0"/>
              <a:t>		DEFAULT 'New Position - title not</a:t>
            </a:r>
          </a:p>
          <a:p>
            <a:pPr marL="265113" indent="-265113" eaLnBrk="1" hangingPunct="1">
              <a:buFont typeface="Wingdings" panose="05000000000000000000" pitchFamily="2" charset="2"/>
              <a:buNone/>
            </a:pPr>
            <a:r>
              <a:rPr lang="en-US" altLang="en-US" sz="2400" smtClean="0"/>
              <a:t>		formalized yet'</a:t>
            </a:r>
          </a:p>
          <a:p>
            <a:pPr marL="265113" indent="-265113" eaLnBrk="1" hangingPunct="1">
              <a:buFont typeface="Wingdings" panose="05000000000000000000" pitchFamily="2" charset="2"/>
              <a:buNone/>
            </a:pPr>
            <a:r>
              <a:rPr lang="en-US" altLang="en-US" sz="2400" smtClean="0"/>
              <a:t>	)</a:t>
            </a:r>
          </a:p>
        </p:txBody>
      </p:sp>
      <p:sp>
        <p:nvSpPr>
          <p:cNvPr id="92163"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83</a:t>
            </a:fld>
            <a:endParaRPr lang="en-US"/>
          </a:p>
        </p:txBody>
      </p:sp>
      <p:sp>
        <p:nvSpPr>
          <p:cNvPr id="93186" name="Content Placeholder 2"/>
          <p:cNvSpPr>
            <a:spLocks noGrp="1"/>
          </p:cNvSpPr>
          <p:nvPr>
            <p:ph idx="4294967295"/>
          </p:nvPr>
        </p:nvSpPr>
        <p:spPr>
          <a:xfrm>
            <a:off x="188459" y="1383824"/>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smtClean="0">
                <a:solidFill>
                  <a:srgbClr val="800000"/>
                </a:solidFill>
              </a:rPr>
              <a:t>V</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 dụ 2: Định nghĩa mức cột</a:t>
            </a:r>
          </a:p>
          <a:p>
            <a:pPr lvl="1" eaLnBrk="1" hangingPunct="1">
              <a:spcBef>
                <a:spcPct val="30000"/>
              </a:spcBef>
              <a:buFont typeface="Wingdings" panose="05000000000000000000" pitchFamily="2" charset="2"/>
              <a:buNone/>
            </a:pPr>
            <a:r>
              <a:rPr lang="en-US" altLang="en-US" sz="2400" smtClean="0"/>
              <a:t>CREATE TABLE Events (</a:t>
            </a:r>
          </a:p>
          <a:p>
            <a:pPr lvl="1" eaLnBrk="1" hangingPunct="1">
              <a:spcBef>
                <a:spcPct val="30000"/>
              </a:spcBef>
              <a:buFont typeface="Wingdings" panose="05000000000000000000" pitchFamily="2" charset="2"/>
              <a:buNone/>
            </a:pPr>
            <a:r>
              <a:rPr lang="en-US" altLang="en-US" sz="2400" smtClean="0"/>
              <a:t>EventID </a:t>
            </a:r>
            <a:r>
              <a:rPr lang="en-US" altLang="en-US" sz="2400" smtClean="0">
                <a:solidFill>
                  <a:srgbClr val="0000CC"/>
                </a:solidFill>
              </a:rPr>
              <a:t>int NOT NULL UNIQUE</a:t>
            </a:r>
            <a:r>
              <a:rPr lang="en-US" altLang="en-US" sz="2400" smtClean="0"/>
              <a:t>,</a:t>
            </a:r>
          </a:p>
          <a:p>
            <a:pPr lvl="1" eaLnBrk="1" hangingPunct="1">
              <a:spcBef>
                <a:spcPct val="30000"/>
              </a:spcBef>
              <a:buFont typeface="Wingdings" panose="05000000000000000000" pitchFamily="2" charset="2"/>
              <a:buNone/>
            </a:pPr>
            <a:r>
              <a:rPr lang="en-US" altLang="en-US" sz="2400" smtClean="0"/>
              <a:t>EventTitle nvarchar (100) NULL ,</a:t>
            </a:r>
          </a:p>
          <a:p>
            <a:pPr lvl="1" eaLnBrk="1" hangingPunct="1">
              <a:spcBef>
                <a:spcPct val="30000"/>
              </a:spcBef>
              <a:buFont typeface="Wingdings" panose="05000000000000000000" pitchFamily="2" charset="2"/>
              <a:buNone/>
            </a:pPr>
            <a:r>
              <a:rPr lang="en-US" altLang="en-US" sz="2400" smtClean="0"/>
              <a:t>EventDescription ntext NULL)</a:t>
            </a:r>
          </a:p>
          <a:p>
            <a:pPr lvl="1" eaLnBrk="1" hangingPunct="1">
              <a:spcBef>
                <a:spcPct val="30000"/>
              </a:spcBef>
              <a:buFont typeface="Wingdings" panose="05000000000000000000" pitchFamily="2" charset="2"/>
              <a:buNone/>
            </a:pPr>
            <a:r>
              <a:rPr lang="en-US" altLang="en-US" sz="2400" b="1" smtClean="0">
                <a:solidFill>
                  <a:srgbClr val="800000"/>
                </a:solidFill>
              </a:rPr>
              <a:t>V</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 dụ 3: Định nghĩa mức bảng</a:t>
            </a:r>
          </a:p>
          <a:p>
            <a:pPr lvl="1" eaLnBrk="1" hangingPunct="1">
              <a:spcBef>
                <a:spcPct val="30000"/>
              </a:spcBef>
              <a:buFont typeface="Wingdings" panose="05000000000000000000" pitchFamily="2" charset="2"/>
              <a:buNone/>
            </a:pPr>
            <a:r>
              <a:rPr lang="en-US" altLang="en-US" sz="2400" smtClean="0"/>
              <a:t>CREATE TABLE Orders (</a:t>
            </a:r>
          </a:p>
          <a:p>
            <a:pPr lvl="1" eaLnBrk="1" hangingPunct="1">
              <a:spcBef>
                <a:spcPct val="30000"/>
              </a:spcBef>
              <a:buFont typeface="Wingdings" panose="05000000000000000000" pitchFamily="2" charset="2"/>
              <a:buNone/>
            </a:pPr>
            <a:r>
              <a:rPr lang="en-US" altLang="en-US" sz="2400" smtClean="0"/>
              <a:t>OrderID int IDENTITY (1, 1) NOT NULL,</a:t>
            </a:r>
          </a:p>
          <a:p>
            <a:pPr lvl="1" eaLnBrk="1" hangingPunct="1">
              <a:spcBef>
                <a:spcPct val="30000"/>
              </a:spcBef>
              <a:buFont typeface="Wingdings" panose="05000000000000000000" pitchFamily="2" charset="2"/>
              <a:buNone/>
            </a:pPr>
            <a:r>
              <a:rPr lang="en-US" altLang="en-US" sz="2400" smtClean="0"/>
              <a:t>CustomerID nchar (5), </a:t>
            </a:r>
            <a:r>
              <a:rPr lang="en-US" altLang="en-US" sz="2400" smtClean="0">
                <a:solidFill>
                  <a:srgbClr val="0000CC"/>
                </a:solidFill>
              </a:rPr>
              <a:t>UNIQUE NONCLUSTERED (OrderID) WITH FILLFACTOR=90</a:t>
            </a:r>
            <a:r>
              <a:rPr lang="en-US" altLang="en-US" sz="2400" smtClean="0"/>
              <a:t> )</a:t>
            </a:r>
          </a:p>
        </p:txBody>
      </p:sp>
      <p:sp>
        <p:nvSpPr>
          <p:cNvPr id="93187"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318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318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31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84</a:t>
            </a:fld>
            <a:endParaRPr lang="en-US"/>
          </a:p>
        </p:txBody>
      </p:sp>
      <p:sp>
        <p:nvSpPr>
          <p:cNvPr id="94210" name="Content Placeholder 2"/>
          <p:cNvSpPr>
            <a:spLocks noGrp="1"/>
          </p:cNvSpPr>
          <p:nvPr>
            <p:ph idx="4294967295"/>
          </p:nvPr>
        </p:nvSpPr>
        <p:spPr>
          <a:xfrm>
            <a:off x="305530" y="1383824"/>
            <a:ext cx="8183562" cy="4724400"/>
          </a:xfrm>
        </p:spPr>
        <p:txBody>
          <a:bodyPr lIns="182880" tIns="91440"/>
          <a:lstStyle/>
          <a:p>
            <a:pPr lvl="1" eaLnBrk="1" hangingPunct="1">
              <a:spcBef>
                <a:spcPct val="30000"/>
              </a:spcBef>
              <a:buFont typeface="Wingdings" panose="05000000000000000000" pitchFamily="2" charset="2"/>
              <a:buNone/>
            </a:pPr>
            <a:r>
              <a:rPr lang="en-US" altLang="en-US" sz="2400" b="1" smtClean="0">
                <a:solidFill>
                  <a:srgbClr val="800000"/>
                </a:solidFill>
              </a:rPr>
              <a:t>V</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 dụ 4: </a:t>
            </a:r>
          </a:p>
          <a:p>
            <a:pPr lvl="1" eaLnBrk="1" hangingPunct="1">
              <a:spcBef>
                <a:spcPct val="30000"/>
              </a:spcBef>
              <a:buFont typeface="Wingdings" panose="05000000000000000000" pitchFamily="2" charset="2"/>
              <a:buNone/>
            </a:pPr>
            <a:r>
              <a:rPr lang="en-US" altLang="en-US" sz="2400" smtClean="0"/>
              <a:t>CREATE TABLE Table3Unique (</a:t>
            </a:r>
          </a:p>
          <a:p>
            <a:pPr lvl="1" eaLnBrk="1" hangingPunct="1">
              <a:spcBef>
                <a:spcPct val="30000"/>
              </a:spcBef>
              <a:buFont typeface="Wingdings" panose="05000000000000000000" pitchFamily="2" charset="2"/>
              <a:buNone/>
            </a:pPr>
            <a:r>
              <a:rPr lang="en-US" altLang="en-US" sz="2400" smtClean="0"/>
              <a:t>		col1 </a:t>
            </a:r>
            <a:r>
              <a:rPr lang="en-US" altLang="en-US" sz="2400" smtClean="0">
                <a:solidFill>
                  <a:srgbClr val="0000CC"/>
                </a:solidFill>
              </a:rPr>
              <a:t>int NOT NULL</a:t>
            </a:r>
            <a:r>
              <a:rPr lang="en-US" altLang="en-US" sz="2400" smtClean="0"/>
              <a:t>,</a:t>
            </a:r>
          </a:p>
          <a:p>
            <a:pPr lvl="1" eaLnBrk="1" hangingPunct="1">
              <a:spcBef>
                <a:spcPct val="30000"/>
              </a:spcBef>
              <a:buFont typeface="Wingdings" panose="05000000000000000000" pitchFamily="2" charset="2"/>
              <a:buNone/>
            </a:pPr>
            <a:r>
              <a:rPr lang="en-US" altLang="en-US" sz="2400" smtClean="0"/>
              <a:t>		col2 varchar (100) )</a:t>
            </a:r>
          </a:p>
          <a:p>
            <a:pPr lvl="1" eaLnBrk="1" hangingPunct="1">
              <a:spcBef>
                <a:spcPct val="30000"/>
              </a:spcBef>
              <a:buFont typeface="Wingdings" panose="05000000000000000000" pitchFamily="2" charset="2"/>
              <a:buNone/>
            </a:pPr>
            <a:r>
              <a:rPr lang="en-US" altLang="en-US" sz="2400" b="1" smtClean="0">
                <a:solidFill>
                  <a:srgbClr val="800000"/>
                </a:solidFill>
              </a:rPr>
              <a:t>Thêm r</a:t>
            </a:r>
            <a:r>
              <a:rPr lang="en-US" altLang="en-US" sz="2400" b="1" smtClean="0">
                <a:solidFill>
                  <a:srgbClr val="800000"/>
                </a:solidFill>
                <a:latin typeface="Times New Roman" panose="02020603050405020304" pitchFamily="18" charset="0"/>
              </a:rPr>
              <a:t>à</a:t>
            </a:r>
            <a:r>
              <a:rPr lang="en-US" altLang="en-US" sz="2400" b="1" smtClean="0">
                <a:solidFill>
                  <a:srgbClr val="800000"/>
                </a:solidFill>
              </a:rPr>
              <a:t>ng buộc kh</a:t>
            </a:r>
            <a:r>
              <a:rPr lang="en-US" altLang="en-US" sz="2400" b="1" smtClean="0">
                <a:solidFill>
                  <a:srgbClr val="800000"/>
                </a:solidFill>
                <a:latin typeface="Times New Roman" panose="02020603050405020304" pitchFamily="18" charset="0"/>
              </a:rPr>
              <a:t>ó</a:t>
            </a:r>
            <a:r>
              <a:rPr lang="en-US" altLang="en-US" sz="2400" b="1" smtClean="0">
                <a:solidFill>
                  <a:srgbClr val="800000"/>
                </a:solidFill>
              </a:rPr>
              <a:t>a ch</a:t>
            </a:r>
            <a:r>
              <a:rPr lang="en-US" altLang="en-US" sz="2400" b="1" smtClean="0">
                <a:solidFill>
                  <a:srgbClr val="800000"/>
                </a:solidFill>
                <a:latin typeface="Times New Roman" panose="02020603050405020304" pitchFamily="18" charset="0"/>
              </a:rPr>
              <a:t>í</a:t>
            </a:r>
            <a:r>
              <a:rPr lang="en-US" altLang="en-US" sz="2400" b="1" smtClean="0">
                <a:solidFill>
                  <a:srgbClr val="800000"/>
                </a:solidFill>
              </a:rPr>
              <a:t>nh </a:t>
            </a:r>
          </a:p>
          <a:p>
            <a:pPr lvl="1" eaLnBrk="1" hangingPunct="1">
              <a:spcBef>
                <a:spcPct val="30000"/>
              </a:spcBef>
              <a:buFont typeface="Wingdings" panose="05000000000000000000" pitchFamily="2" charset="2"/>
              <a:buNone/>
            </a:pPr>
            <a:r>
              <a:rPr lang="en-US" altLang="en-US" sz="2400" smtClean="0"/>
              <a:t>ALTER TABLE Table3Unique</a:t>
            </a:r>
          </a:p>
          <a:p>
            <a:pPr lvl="1" eaLnBrk="1" hangingPunct="1">
              <a:spcBef>
                <a:spcPct val="30000"/>
              </a:spcBef>
              <a:buFont typeface="Wingdings" panose="05000000000000000000" pitchFamily="2" charset="2"/>
              <a:buNone/>
            </a:pPr>
            <a:r>
              <a:rPr lang="en-US" altLang="en-US" sz="2400" smtClean="0"/>
              <a:t>		ADD col3 char(5) CONSTRAINT Table3_Unique </a:t>
            </a:r>
            <a:r>
              <a:rPr lang="en-US" altLang="en-US" sz="2400" smtClean="0">
                <a:solidFill>
                  <a:srgbClr val="0000CC"/>
                </a:solidFill>
              </a:rPr>
              <a:t>UNIQUE  </a:t>
            </a:r>
          </a:p>
          <a:p>
            <a:pPr lvl="1" eaLnBrk="1" hangingPunct="1">
              <a:spcBef>
                <a:spcPct val="30000"/>
              </a:spcBef>
              <a:buFont typeface="Wingdings" panose="05000000000000000000" pitchFamily="2" charset="2"/>
              <a:buNone/>
            </a:pPr>
            <a:r>
              <a:rPr lang="en-US" altLang="en-US" sz="2400" smtClean="0">
                <a:solidFill>
                  <a:srgbClr val="0000CC"/>
                </a:solidFill>
              </a:rPr>
              <a:t>		EXEC Sp_helpconstraint Table3</a:t>
            </a:r>
            <a:endParaRPr lang="en-US" altLang="en-US" sz="2400" smtClean="0"/>
          </a:p>
        </p:txBody>
      </p:sp>
      <p:sp>
        <p:nvSpPr>
          <p:cNvPr id="94211"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1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210">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2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85</a:t>
            </a:fld>
            <a:endParaRPr lang="en-US"/>
          </a:p>
        </p:txBody>
      </p:sp>
      <p:sp>
        <p:nvSpPr>
          <p:cNvPr id="95234" name="Content Placeholder 2"/>
          <p:cNvSpPr>
            <a:spLocks noGrp="1"/>
          </p:cNvSpPr>
          <p:nvPr>
            <p:ph idx="4294967295"/>
          </p:nvPr>
        </p:nvSpPr>
        <p:spPr>
          <a:xfrm>
            <a:off x="188459" y="1584960"/>
            <a:ext cx="8183563" cy="4724400"/>
          </a:xfrm>
        </p:spPr>
        <p:txBody>
          <a:bodyPr lIns="182880" tIns="91440"/>
          <a:lstStyle/>
          <a:p>
            <a:pPr lvl="1" eaLnBrk="1" hangingPunct="1">
              <a:spcBef>
                <a:spcPct val="30000"/>
              </a:spcBef>
              <a:buFont typeface="Wingdings" panose="05000000000000000000" pitchFamily="2" charset="2"/>
              <a:buNone/>
            </a:pPr>
            <a:r>
              <a:rPr lang="en-US" altLang="en-US" sz="2400" b="1" smtClean="0">
                <a:solidFill>
                  <a:srgbClr val="800000"/>
                </a:solidFill>
              </a:rPr>
              <a:t>X</a:t>
            </a:r>
            <a:r>
              <a:rPr lang="en-US" altLang="en-US" sz="2400" b="1" smtClean="0">
                <a:solidFill>
                  <a:srgbClr val="800000"/>
                </a:solidFill>
                <a:latin typeface="Times New Roman" panose="02020603050405020304" pitchFamily="18" charset="0"/>
              </a:rPr>
              <a:t>ó</a:t>
            </a:r>
            <a:r>
              <a:rPr lang="en-US" altLang="en-US" sz="2400" b="1" smtClean="0">
                <a:solidFill>
                  <a:srgbClr val="800000"/>
                </a:solidFill>
              </a:rPr>
              <a:t>a một Unique Constraint</a:t>
            </a:r>
          </a:p>
          <a:p>
            <a:pPr lvl="1" eaLnBrk="1" hangingPunct="1">
              <a:spcBef>
                <a:spcPct val="30000"/>
              </a:spcBef>
              <a:buFont typeface="Wingdings" panose="05000000000000000000" pitchFamily="2" charset="2"/>
              <a:buNone/>
            </a:pPr>
            <a:r>
              <a:rPr lang="en-US" altLang="en-US" sz="2400" smtClean="0"/>
              <a:t>ALTER TABLE Table3Unique</a:t>
            </a:r>
          </a:p>
          <a:p>
            <a:pPr lvl="1" eaLnBrk="1" hangingPunct="1">
              <a:spcBef>
                <a:spcPct val="30000"/>
              </a:spcBef>
              <a:buFont typeface="Wingdings" panose="05000000000000000000" pitchFamily="2" charset="2"/>
              <a:buNone/>
            </a:pPr>
            <a:r>
              <a:rPr lang="en-US" altLang="en-US" sz="2400" smtClean="0"/>
              <a:t>		DROP CONSTRAINT Table3_Unique</a:t>
            </a:r>
          </a:p>
        </p:txBody>
      </p:sp>
      <p:sp>
        <p:nvSpPr>
          <p:cNvPr id="95235" name="Title 1"/>
          <p:cNvSpPr>
            <a:spLocks/>
          </p:cNvSpPr>
          <p:nvPr/>
        </p:nvSpPr>
        <p:spPr bwMode="auto">
          <a:xfrm>
            <a:off x="457200" y="520700"/>
            <a:ext cx="822960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200">
                <a:solidFill>
                  <a:srgbClr val="800000"/>
                </a:solidFill>
              </a:rPr>
              <a:t>Ràng buộc Unique</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2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2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86</a:t>
            </a:fld>
            <a:endParaRPr lang="en-US"/>
          </a:p>
        </p:txBody>
      </p:sp>
      <p:sp>
        <p:nvSpPr>
          <p:cNvPr id="96258" name="Title 1"/>
          <p:cNvSpPr>
            <a:spLocks noGrp="1"/>
          </p:cNvSpPr>
          <p:nvPr>
            <p:ph type="title" idx="4294967295"/>
          </p:nvPr>
        </p:nvSpPr>
        <p:spPr>
          <a:xfrm>
            <a:off x="259492" y="381794"/>
            <a:ext cx="8229600" cy="798513"/>
          </a:xfrm>
        </p:spPr>
        <p:txBody>
          <a:bodyPr anchor="b"/>
          <a:lstStyle/>
          <a:p>
            <a:pPr eaLnBrk="1" hangingPunct="1"/>
            <a:r>
              <a:rPr lang="en-US" altLang="en-US" b="1" smtClean="0">
                <a:solidFill>
                  <a:srgbClr val="800000"/>
                </a:solidFill>
              </a:rPr>
              <a:t>Ràng buộc Foreign key</a:t>
            </a:r>
          </a:p>
        </p:txBody>
      </p:sp>
      <p:sp>
        <p:nvSpPr>
          <p:cNvPr id="96259" name="Content Placeholder 2"/>
          <p:cNvSpPr>
            <a:spLocks noGrp="1"/>
          </p:cNvSpPr>
          <p:nvPr>
            <p:ph idx="4294967295"/>
          </p:nvPr>
        </p:nvSpPr>
        <p:spPr>
          <a:xfrm>
            <a:off x="411892" y="1478756"/>
            <a:ext cx="8077200" cy="4724400"/>
          </a:xfrm>
        </p:spPr>
        <p:txBody>
          <a:bodyPr lIns="182880" tIns="91440">
            <a:normAutofit/>
          </a:bodyPr>
          <a:lstStyle/>
          <a:p>
            <a:pPr algn="just" eaLnBrk="1" hangingPunct="1">
              <a:lnSpc>
                <a:spcPct val="105000"/>
              </a:lnSpc>
            </a:pPr>
            <a:r>
              <a:rPr lang="en-US" altLang="en-US" sz="2000" smtClean="0"/>
              <a:t>Quan hệ chỉ có thể được tạo ra giữa các bảng trong cùng 1 CSDL và trên cùng 1 server.</a:t>
            </a:r>
          </a:p>
          <a:p>
            <a:pPr algn="just" eaLnBrk="1" hangingPunct="1">
              <a:lnSpc>
                <a:spcPct val="105000"/>
              </a:lnSpc>
            </a:pPr>
            <a:r>
              <a:rPr lang="en-US" altLang="en-US" sz="2000" smtClean="0"/>
              <a:t>Khoá ngoại chỉ có thể tham chiếu đến một cột sau trong bảng chính:</a:t>
            </a:r>
          </a:p>
          <a:p>
            <a:pPr lvl="1" algn="just" eaLnBrk="1" hangingPunct="1">
              <a:lnSpc>
                <a:spcPct val="105000"/>
              </a:lnSpc>
            </a:pPr>
            <a:r>
              <a:rPr lang="en-US" altLang="en-US" sz="2800" smtClean="0"/>
              <a:t>Là 1 cột hay 1 phần của </a:t>
            </a:r>
          </a:p>
          <a:p>
            <a:pPr lvl="1" algn="just" eaLnBrk="1" hangingPunct="1">
              <a:lnSpc>
                <a:spcPct val="105000"/>
              </a:lnSpc>
              <a:buFont typeface="Wingdings" panose="05000000000000000000" pitchFamily="2" charset="2"/>
              <a:buNone/>
            </a:pPr>
            <a:r>
              <a:rPr lang="en-US" altLang="en-US" sz="2800" smtClean="0"/>
              <a:t>	khoá chính</a:t>
            </a:r>
          </a:p>
          <a:p>
            <a:pPr lvl="1" algn="just" eaLnBrk="1" hangingPunct="1">
              <a:lnSpc>
                <a:spcPct val="105000"/>
              </a:lnSpc>
            </a:pPr>
            <a:r>
              <a:rPr lang="en-US" altLang="en-US" sz="2800" smtClean="0"/>
              <a:t>Là cột có ràng buộc unique</a:t>
            </a:r>
          </a:p>
          <a:p>
            <a:pPr lvl="1" algn="just" eaLnBrk="1" hangingPunct="1">
              <a:lnSpc>
                <a:spcPct val="105000"/>
              </a:lnSpc>
            </a:pPr>
            <a:r>
              <a:rPr lang="en-US" altLang="en-US" sz="2800" smtClean="0"/>
              <a:t>Là cột có chỉ mục unique</a:t>
            </a:r>
          </a:p>
          <a:p>
            <a:pPr algn="just" eaLnBrk="1" hangingPunct="1">
              <a:lnSpc>
                <a:spcPct val="105000"/>
              </a:lnSpc>
            </a:pPr>
            <a:r>
              <a:rPr lang="en-US" altLang="en-US" sz="2000" smtClean="0"/>
              <a:t>Một bảng có thể có tối đa 253 khoá ngoại và có thể tham chiếu đến 253 bảng khác nhau.</a:t>
            </a:r>
          </a:p>
        </p:txBody>
      </p:sp>
      <p:pic>
        <p:nvPicPr>
          <p:cNvPr id="7034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67025"/>
            <a:ext cx="3962400" cy="194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703492"/>
                                        </p:tgtEl>
                                        <p:attrNameLst>
                                          <p:attrName>style.visibility</p:attrName>
                                        </p:attrNameLst>
                                      </p:cBhvr>
                                      <p:to>
                                        <p:strVal val="visible"/>
                                      </p:to>
                                    </p:set>
                                    <p:anim calcmode="lin" valueType="num">
                                      <p:cBhvr additive="base">
                                        <p:cTn id="7" dur="500" fill="hold"/>
                                        <p:tgtEl>
                                          <p:spTgt spid="703492"/>
                                        </p:tgtEl>
                                        <p:attrNameLst>
                                          <p:attrName>ppt_x</p:attrName>
                                        </p:attrNameLst>
                                      </p:cBhvr>
                                      <p:tavLst>
                                        <p:tav tm="0">
                                          <p:val>
                                            <p:strVal val="0-#ppt_w/2"/>
                                          </p:val>
                                        </p:tav>
                                        <p:tav tm="100000">
                                          <p:val>
                                            <p:strVal val="#ppt_x"/>
                                          </p:val>
                                        </p:tav>
                                      </p:tavLst>
                                    </p:anim>
                                    <p:anim calcmode="lin" valueType="num">
                                      <p:cBhvr additive="base">
                                        <p:cTn id="8" dur="500" fill="hold"/>
                                        <p:tgtEl>
                                          <p:spTgt spid="7034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87</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algn="just" eaLnBrk="1" hangingPunct="1">
              <a:buFont typeface="Wingdings" panose="05000000000000000000" pitchFamily="2" charset="2"/>
              <a:buNone/>
            </a:pPr>
            <a:r>
              <a:rPr lang="en-US" altLang="en-US" sz="2400" b="1" smtClean="0"/>
              <a:t>Định nghĩa FOREIGN KEY CONSTRAIT khi tạo bảng</a:t>
            </a:r>
          </a:p>
          <a:p>
            <a:pPr algn="just" eaLnBrk="1" hangingPunct="1">
              <a:buFont typeface="Wingdings" panose="05000000000000000000" pitchFamily="2" charset="2"/>
              <a:buNone/>
            </a:pPr>
            <a:r>
              <a:rPr lang="en-US" altLang="en-US" sz="2400" smtClean="0"/>
              <a:t>CREATE TABLE TableName</a:t>
            </a:r>
          </a:p>
          <a:p>
            <a:pPr algn="just" eaLnBrk="1" hangingPunct="1">
              <a:buFont typeface="Wingdings" panose="05000000000000000000" pitchFamily="2" charset="2"/>
              <a:buNone/>
            </a:pPr>
            <a:r>
              <a:rPr lang="en-US" altLang="en-US" sz="2400" smtClean="0"/>
              <a:t>	(columnName datatype [,…],</a:t>
            </a:r>
          </a:p>
          <a:p>
            <a:pPr algn="just" eaLnBrk="1" hangingPunct="1">
              <a:buFont typeface="Wingdings" panose="05000000000000000000" pitchFamily="2" charset="2"/>
              <a:buNone/>
            </a:pPr>
            <a:r>
              <a:rPr lang="en-US" altLang="en-US" sz="2400" smtClean="0"/>
              <a:t>	[CONSTRAINT constraintName]</a:t>
            </a:r>
            <a:r>
              <a:rPr lang="en-US" altLang="en-US" sz="2400" b="1" smtClean="0"/>
              <a:t>	</a:t>
            </a:r>
          </a:p>
          <a:p>
            <a:pPr algn="just" eaLnBrk="1" hangingPunct="1">
              <a:buFont typeface="Wingdings" panose="05000000000000000000" pitchFamily="2" charset="2"/>
              <a:buNone/>
            </a:pPr>
            <a:r>
              <a:rPr lang="en-US" altLang="en-US" sz="2400" smtClean="0">
                <a:solidFill>
                  <a:srgbClr val="990000"/>
                </a:solidFill>
              </a:rPr>
              <a:t>	FOREIGN KEY[(column[,..n])] </a:t>
            </a:r>
          </a:p>
          <a:p>
            <a:pPr algn="just" eaLnBrk="1" hangingPunct="1">
              <a:buFont typeface="Wingdings" panose="05000000000000000000" pitchFamily="2" charset="2"/>
              <a:buNone/>
            </a:pPr>
            <a:r>
              <a:rPr lang="en-US" altLang="en-US" sz="2400" smtClean="0">
                <a:solidFill>
                  <a:srgbClr val="990000"/>
                </a:solidFill>
              </a:rPr>
              <a:t>	REFERENCES </a:t>
            </a:r>
            <a:r>
              <a:rPr lang="en-US" altLang="en-US" sz="2400" i="1" smtClean="0">
                <a:solidFill>
                  <a:srgbClr val="990000"/>
                </a:solidFill>
              </a:rPr>
              <a:t>ref_table </a:t>
            </a:r>
            <a:r>
              <a:rPr lang="en-US" altLang="en-US" sz="2400" smtClean="0">
                <a:solidFill>
                  <a:srgbClr val="990000"/>
                </a:solidFill>
              </a:rPr>
              <a:t>[ </a:t>
            </a:r>
            <a:r>
              <a:rPr lang="en-US" altLang="en-US" sz="2400" b="1" smtClean="0">
                <a:solidFill>
                  <a:srgbClr val="990000"/>
                </a:solidFill>
              </a:rPr>
              <a:t>( r</a:t>
            </a:r>
            <a:r>
              <a:rPr lang="en-US" altLang="en-US" sz="2400" i="1" smtClean="0">
                <a:solidFill>
                  <a:srgbClr val="990000"/>
                </a:solidFill>
              </a:rPr>
              <a:t>ef_column [,..n])]</a:t>
            </a:r>
            <a:r>
              <a:rPr lang="en-US" altLang="en-US" sz="2400" b="1" smtClean="0">
                <a:solidFill>
                  <a:srgbClr val="990000"/>
                </a:solidFill>
              </a:rPr>
              <a:t>) </a:t>
            </a:r>
            <a:r>
              <a:rPr lang="en-US" altLang="en-US" sz="2400" smtClean="0">
                <a:solidFill>
                  <a:srgbClr val="990000"/>
                </a:solidFill>
              </a:rPr>
              <a:t>]</a:t>
            </a:r>
          </a:p>
          <a:p>
            <a:pPr algn="just" eaLnBrk="1" hangingPunct="1">
              <a:buFont typeface="Wingdings" panose="05000000000000000000" pitchFamily="2" charset="2"/>
              <a:buNone/>
            </a:pPr>
            <a:r>
              <a:rPr lang="en-US" altLang="en-US" sz="2400" smtClean="0">
                <a:solidFill>
                  <a:srgbClr val="990000"/>
                </a:solidFill>
              </a:rPr>
              <a:t>	[ ON DELETE { CASCADE | NO ACTION } ]</a:t>
            </a:r>
          </a:p>
          <a:p>
            <a:pPr algn="just" eaLnBrk="1" hangingPunct="1">
              <a:buFont typeface="Wingdings" panose="05000000000000000000" pitchFamily="2" charset="2"/>
              <a:buNone/>
            </a:pPr>
            <a:r>
              <a:rPr lang="en-US" altLang="en-US" sz="2400" smtClean="0">
                <a:solidFill>
                  <a:srgbClr val="990000"/>
                </a:solidFill>
              </a:rPr>
              <a:t>	[ ON UPDATE { CASCADE | NO ACTION } ]</a:t>
            </a:r>
          </a:p>
          <a:p>
            <a:pPr algn="just" eaLnBrk="1" hangingPunct="1">
              <a:buFont typeface="Wingdings" panose="05000000000000000000" pitchFamily="2" charset="2"/>
              <a:buNone/>
            </a:pPr>
            <a:r>
              <a:rPr lang="en-US" altLang="en-US" sz="2400" smtClean="0">
                <a:solidFill>
                  <a:srgbClr val="990000"/>
                </a:solidFill>
              </a:rPr>
              <a:t>	[ NOT FOR REPLICATION]</a:t>
            </a:r>
          </a:p>
        </p:txBody>
      </p:sp>
      <p:sp>
        <p:nvSpPr>
          <p:cNvPr id="9728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88</a:t>
            </a:fld>
            <a:endParaRPr lang="en-US"/>
          </a:p>
        </p:txBody>
      </p:sp>
      <p:sp>
        <p:nvSpPr>
          <p:cNvPr id="97282" name="Content Placeholder 2"/>
          <p:cNvSpPr>
            <a:spLocks noGrp="1"/>
          </p:cNvSpPr>
          <p:nvPr>
            <p:ph idx="4294967295"/>
          </p:nvPr>
        </p:nvSpPr>
        <p:spPr>
          <a:xfrm>
            <a:off x="441325" y="1438592"/>
            <a:ext cx="8077200" cy="4724400"/>
          </a:xfrm>
        </p:spPr>
        <p:txBody>
          <a:bodyPr lIns="182880" tIns="91440">
            <a:normAutofit/>
          </a:bodyPr>
          <a:lstStyle/>
          <a:p>
            <a:pPr marL="0" indent="0" algn="just" eaLnBrk="1" hangingPunct="1">
              <a:lnSpc>
                <a:spcPct val="105000"/>
              </a:lnSpc>
              <a:buFont typeface="Wingdings" panose="05000000000000000000" pitchFamily="2" charset="2"/>
              <a:buNone/>
              <a:defRPr/>
            </a:pPr>
            <a:r>
              <a:rPr lang="en-US" sz="2400" b="1" dirty="0" smtClean="0">
                <a:solidFill>
                  <a:srgbClr val="002060"/>
                </a:solidFill>
              </a:rPr>
              <a:t>ON UPDATE|DELETE {CASCADE | NO ACTION}</a:t>
            </a:r>
          </a:p>
          <a:p>
            <a:pPr algn="just" eaLnBrk="1" hangingPunct="1">
              <a:lnSpc>
                <a:spcPct val="105000"/>
              </a:lnSpc>
              <a:defRPr/>
            </a:pPr>
            <a:r>
              <a:rPr lang="en-US" sz="2400" dirty="0" err="1" smtClean="0"/>
              <a:t>Xác</a:t>
            </a:r>
            <a:r>
              <a:rPr lang="en-US" sz="2400" dirty="0" smtClean="0"/>
              <a:t> </a:t>
            </a:r>
            <a:r>
              <a:rPr lang="en-US" sz="2400" dirty="0" err="1" smtClean="0"/>
              <a:t>định</a:t>
            </a:r>
            <a:r>
              <a:rPr lang="en-US" sz="2400" dirty="0" smtClean="0"/>
              <a:t> </a:t>
            </a:r>
            <a:r>
              <a:rPr lang="en-US" sz="2400" dirty="0" err="1" smtClean="0"/>
              <a:t>hành</a:t>
            </a:r>
            <a:r>
              <a:rPr lang="en-US" sz="2400" dirty="0" smtClean="0"/>
              <a:t> </a:t>
            </a:r>
            <a:r>
              <a:rPr lang="en-US" sz="2400" dirty="0" err="1" smtClean="0"/>
              <a:t>động</a:t>
            </a:r>
            <a:r>
              <a:rPr lang="en-US" sz="2400" dirty="0" smtClean="0"/>
              <a:t> </a:t>
            </a:r>
            <a:r>
              <a:rPr lang="en-US" sz="2400" dirty="0" err="1" smtClean="0"/>
              <a:t>cần</a:t>
            </a:r>
            <a:r>
              <a:rPr lang="en-US" sz="2400" dirty="0" smtClean="0"/>
              <a:t> </a:t>
            </a:r>
            <a:r>
              <a:rPr lang="en-US" sz="2400" dirty="0" err="1" smtClean="0"/>
              <a:t>phải</a:t>
            </a:r>
            <a:r>
              <a:rPr lang="en-US" sz="2400" dirty="0" smtClean="0"/>
              <a:t> </a:t>
            </a:r>
            <a:r>
              <a:rPr lang="en-US" sz="2400" dirty="0" err="1" smtClean="0"/>
              <a:t>thực</a:t>
            </a:r>
            <a:r>
              <a:rPr lang="en-US" sz="2400" dirty="0" smtClean="0"/>
              <a:t> </a:t>
            </a:r>
            <a:r>
              <a:rPr lang="en-US" sz="2400" dirty="0" err="1" smtClean="0"/>
              <a:t>hiện</a:t>
            </a:r>
            <a:r>
              <a:rPr lang="en-US" sz="2400" dirty="0" smtClean="0"/>
              <a:t> </a:t>
            </a:r>
            <a:r>
              <a:rPr lang="en-US" sz="2400" dirty="0" err="1" smtClean="0"/>
              <a:t>cho</a:t>
            </a:r>
            <a:r>
              <a:rPr lang="en-US" sz="2400" dirty="0" smtClean="0"/>
              <a:t> 1 </a:t>
            </a:r>
            <a:r>
              <a:rPr lang="en-US" sz="2400" dirty="0" err="1" smtClean="0"/>
              <a:t>hàng</a:t>
            </a:r>
            <a:r>
              <a:rPr lang="en-US" sz="2400" dirty="0" smtClean="0"/>
              <a:t> </a:t>
            </a:r>
            <a:r>
              <a:rPr lang="en-US" sz="2400" dirty="0" err="1" smtClean="0"/>
              <a:t>trong</a:t>
            </a:r>
            <a:r>
              <a:rPr lang="en-US" sz="2400" dirty="0" smtClean="0"/>
              <a:t> </a:t>
            </a:r>
            <a:r>
              <a:rPr lang="en-US" sz="2400" dirty="0" err="1" smtClean="0"/>
              <a:t>bảng</a:t>
            </a:r>
            <a:r>
              <a:rPr lang="en-US" sz="2400" dirty="0" smtClean="0"/>
              <a:t> </a:t>
            </a:r>
            <a:r>
              <a:rPr lang="en-US" sz="2400" dirty="0" err="1" smtClean="0"/>
              <a:t>đang</a:t>
            </a:r>
            <a:r>
              <a:rPr lang="en-US" sz="2400" dirty="0" smtClean="0"/>
              <a:t> </a:t>
            </a:r>
            <a:r>
              <a:rPr lang="en-US" sz="2400" dirty="0" err="1" smtClean="0"/>
              <a:t>tạo</a:t>
            </a:r>
            <a:r>
              <a:rPr lang="en-US" sz="2400" dirty="0" smtClean="0"/>
              <a:t> </a:t>
            </a:r>
            <a:r>
              <a:rPr lang="en-US" sz="2400" dirty="0" err="1" smtClean="0"/>
              <a:t>nếu</a:t>
            </a:r>
            <a:r>
              <a:rPr lang="en-US" sz="2400" dirty="0" smtClean="0"/>
              <a:t> </a:t>
            </a:r>
            <a:r>
              <a:rPr lang="en-US" sz="2400" dirty="0" err="1" smtClean="0"/>
              <a:t>hàng</a:t>
            </a:r>
            <a:r>
              <a:rPr lang="en-US" sz="2400" dirty="0" smtClean="0"/>
              <a:t> </a:t>
            </a:r>
            <a:r>
              <a:rPr lang="en-US" sz="2400" dirty="0" err="1" smtClean="0"/>
              <a:t>đó</a:t>
            </a:r>
            <a:r>
              <a:rPr lang="en-US" sz="2400" dirty="0" smtClean="0"/>
              <a:t> </a:t>
            </a:r>
            <a:r>
              <a:rPr lang="en-US" sz="2400" dirty="0" err="1" smtClean="0"/>
              <a:t>có</a:t>
            </a:r>
            <a:r>
              <a:rPr lang="en-US" sz="2400" dirty="0" smtClean="0"/>
              <a:t> </a:t>
            </a:r>
            <a:r>
              <a:rPr lang="en-US" sz="2400" dirty="0" err="1" smtClean="0"/>
              <a:t>quan</a:t>
            </a:r>
            <a:r>
              <a:rPr lang="en-US" sz="2400" dirty="0" smtClean="0"/>
              <a:t> </a:t>
            </a:r>
            <a:r>
              <a:rPr lang="en-US" sz="2400" dirty="0" err="1" smtClean="0"/>
              <a:t>hệ</a:t>
            </a:r>
            <a:r>
              <a:rPr lang="en-US" sz="2400" dirty="0" smtClean="0"/>
              <a:t> </a:t>
            </a:r>
            <a:r>
              <a:rPr lang="en-US" sz="2400" dirty="0" err="1" smtClean="0"/>
              <a:t>tham</a:t>
            </a:r>
            <a:r>
              <a:rPr lang="en-US" sz="2400" dirty="0" smtClean="0"/>
              <a:t> </a:t>
            </a:r>
            <a:r>
              <a:rPr lang="en-US" sz="2400" dirty="0" err="1" smtClean="0"/>
              <a:t>chiếu</a:t>
            </a:r>
            <a:r>
              <a:rPr lang="en-US" sz="2400" dirty="0" smtClean="0"/>
              <a:t> </a:t>
            </a:r>
            <a:r>
              <a:rPr lang="en-US" sz="2400" dirty="0" err="1" smtClean="0"/>
              <a:t>và</a:t>
            </a:r>
            <a:r>
              <a:rPr lang="en-US" sz="2400" dirty="0" smtClean="0"/>
              <a:t> </a:t>
            </a:r>
            <a:r>
              <a:rPr lang="en-US" sz="2400" dirty="0" err="1" smtClean="0"/>
              <a:t>hàng</a:t>
            </a:r>
            <a:r>
              <a:rPr lang="en-US" sz="2400" dirty="0" smtClean="0"/>
              <a:t> </a:t>
            </a:r>
            <a:r>
              <a:rPr lang="en-US" sz="2400" dirty="0" err="1" smtClean="0"/>
              <a:t>tham</a:t>
            </a:r>
            <a:r>
              <a:rPr lang="en-US" sz="2400" dirty="0" smtClean="0"/>
              <a:t> </a:t>
            </a:r>
            <a:r>
              <a:rPr lang="en-US" sz="2400" dirty="0" err="1" smtClean="0"/>
              <a:t>chiếu</a:t>
            </a:r>
            <a:r>
              <a:rPr lang="en-US" sz="2400" dirty="0" smtClean="0"/>
              <a:t> </a:t>
            </a:r>
            <a:r>
              <a:rPr lang="en-US" sz="2400" dirty="0" err="1" smtClean="0"/>
              <a:t>bị</a:t>
            </a:r>
            <a:r>
              <a:rPr lang="en-US" sz="2400" dirty="0" smtClean="0"/>
              <a:t> </a:t>
            </a:r>
            <a:r>
              <a:rPr lang="en-US" sz="2400" dirty="0" err="1" smtClean="0"/>
              <a:t>xoá</a:t>
            </a:r>
            <a:r>
              <a:rPr lang="en-US" sz="2400" dirty="0" smtClean="0"/>
              <a:t> </a:t>
            </a:r>
            <a:r>
              <a:rPr lang="en-US" sz="2400" dirty="0" err="1" smtClean="0"/>
              <a:t>khỏi</a:t>
            </a:r>
            <a:r>
              <a:rPr lang="en-US" sz="2400" dirty="0" smtClean="0"/>
              <a:t> </a:t>
            </a:r>
            <a:r>
              <a:rPr lang="en-US" sz="2400" dirty="0" err="1" smtClean="0"/>
              <a:t>bảng</a:t>
            </a:r>
            <a:r>
              <a:rPr lang="en-US" sz="2400" dirty="0" smtClean="0"/>
              <a:t> </a:t>
            </a:r>
            <a:r>
              <a:rPr lang="en-US" sz="2400" dirty="0" err="1" smtClean="0"/>
              <a:t>chính</a:t>
            </a:r>
            <a:r>
              <a:rPr lang="en-US" sz="2400" dirty="0" smtClean="0"/>
              <a:t>. </a:t>
            </a:r>
            <a:r>
              <a:rPr lang="en-US" sz="2400" dirty="0" err="1" smtClean="0"/>
              <a:t>Mặc</a:t>
            </a:r>
            <a:r>
              <a:rPr lang="en-US" sz="2400" dirty="0" smtClean="0"/>
              <a:t> </a:t>
            </a:r>
            <a:r>
              <a:rPr lang="en-US" sz="2400" dirty="0" err="1" smtClean="0"/>
              <a:t>định</a:t>
            </a:r>
            <a:r>
              <a:rPr lang="en-US" sz="2400" dirty="0" smtClean="0"/>
              <a:t> </a:t>
            </a:r>
            <a:r>
              <a:rPr lang="en-US" sz="2400" dirty="0" err="1" smtClean="0"/>
              <a:t>là</a:t>
            </a:r>
            <a:r>
              <a:rPr lang="en-US" sz="2400" dirty="0" smtClean="0"/>
              <a:t> NO ACTION.</a:t>
            </a:r>
          </a:p>
          <a:p>
            <a:pPr algn="just" eaLnBrk="1" hangingPunct="1">
              <a:lnSpc>
                <a:spcPct val="105000"/>
              </a:lnSpc>
              <a:defRPr/>
            </a:pPr>
            <a:r>
              <a:rPr lang="en-US" sz="2400" dirty="0" smtClean="0"/>
              <a:t>CASCADE: </a:t>
            </a:r>
            <a:r>
              <a:rPr lang="en-US" sz="2400" dirty="0" err="1" smtClean="0"/>
              <a:t>dùng</a:t>
            </a:r>
            <a:r>
              <a:rPr lang="en-US" sz="2400" dirty="0" smtClean="0"/>
              <a:t> </a:t>
            </a:r>
            <a:r>
              <a:rPr lang="en-US" sz="2400" dirty="0" err="1" smtClean="0"/>
              <a:t>để</a:t>
            </a:r>
            <a:r>
              <a:rPr lang="en-US" sz="2400" dirty="0" smtClean="0"/>
              <a:t> </a:t>
            </a:r>
            <a:r>
              <a:rPr lang="en-US" sz="2400" dirty="0" err="1" smtClean="0"/>
              <a:t>xác</a:t>
            </a:r>
            <a:r>
              <a:rPr lang="en-US" sz="2400" dirty="0" smtClean="0"/>
              <a:t> </a:t>
            </a:r>
            <a:r>
              <a:rPr lang="en-US" sz="2400" dirty="0" err="1" smtClean="0"/>
              <a:t>định</a:t>
            </a:r>
            <a:r>
              <a:rPr lang="en-US" sz="2400" dirty="0" smtClean="0"/>
              <a:t> </a:t>
            </a:r>
            <a:r>
              <a:rPr lang="en-US" sz="2400" dirty="0" err="1" smtClean="0"/>
              <a:t>là</a:t>
            </a:r>
            <a:r>
              <a:rPr lang="en-US" sz="2400" dirty="0" smtClean="0"/>
              <a:t> </a:t>
            </a:r>
            <a:r>
              <a:rPr lang="en-US" sz="2400" dirty="0" err="1" smtClean="0"/>
              <a:t>hàng</a:t>
            </a:r>
            <a:r>
              <a:rPr lang="en-US" sz="2400" dirty="0" smtClean="0"/>
              <a:t> </a:t>
            </a:r>
            <a:r>
              <a:rPr lang="en-US" sz="2400" dirty="0" err="1" smtClean="0"/>
              <a:t>sẽ</a:t>
            </a:r>
            <a:r>
              <a:rPr lang="en-US" sz="2400" dirty="0" smtClean="0"/>
              <a:t> </a:t>
            </a:r>
            <a:r>
              <a:rPr lang="en-US" sz="2400" dirty="0" err="1" smtClean="0"/>
              <a:t>bị</a:t>
            </a:r>
            <a:r>
              <a:rPr lang="en-US" sz="2400" dirty="0" smtClean="0"/>
              <a:t> </a:t>
            </a:r>
            <a:r>
              <a:rPr lang="en-US" sz="2400" dirty="0" err="1" smtClean="0"/>
              <a:t>cập</a:t>
            </a:r>
            <a:r>
              <a:rPr lang="en-US" sz="2400" dirty="0" smtClean="0"/>
              <a:t> </a:t>
            </a:r>
            <a:r>
              <a:rPr lang="en-US" sz="2400" dirty="0" err="1" smtClean="0"/>
              <a:t>nhật</a:t>
            </a:r>
            <a:r>
              <a:rPr lang="en-US" sz="2400" dirty="0" smtClean="0"/>
              <a:t>/</a:t>
            </a:r>
            <a:r>
              <a:rPr lang="en-US" sz="2400" dirty="0" err="1" smtClean="0"/>
              <a:t>xoá</a:t>
            </a:r>
            <a:r>
              <a:rPr lang="en-US" sz="2400" dirty="0" smtClean="0"/>
              <a:t> </a:t>
            </a:r>
            <a:r>
              <a:rPr lang="en-US" sz="2400" dirty="0" err="1" smtClean="0"/>
              <a:t>khỏi</a:t>
            </a:r>
            <a:r>
              <a:rPr lang="en-US" sz="2400" dirty="0" smtClean="0"/>
              <a:t> </a:t>
            </a:r>
            <a:r>
              <a:rPr lang="en-US" sz="2400" dirty="0" err="1" smtClean="0"/>
              <a:t>bảng</a:t>
            </a:r>
            <a:r>
              <a:rPr lang="en-US" sz="2400" dirty="0" smtClean="0"/>
              <a:t> </a:t>
            </a:r>
            <a:r>
              <a:rPr lang="en-US" sz="2400" dirty="0" err="1" smtClean="0"/>
              <a:t>tham</a:t>
            </a:r>
            <a:r>
              <a:rPr lang="en-US" sz="2400" dirty="0" smtClean="0"/>
              <a:t> </a:t>
            </a:r>
            <a:r>
              <a:rPr lang="en-US" sz="2400" dirty="0" err="1" smtClean="0"/>
              <a:t>chiếu</a:t>
            </a:r>
            <a:r>
              <a:rPr lang="en-US" sz="2400" dirty="0" smtClean="0"/>
              <a:t> </a:t>
            </a:r>
            <a:r>
              <a:rPr lang="en-US" sz="2400" dirty="0" err="1" smtClean="0"/>
              <a:t>nếu</a:t>
            </a:r>
            <a:r>
              <a:rPr lang="en-US" sz="2400" dirty="0" smtClean="0"/>
              <a:t> </a:t>
            </a:r>
            <a:r>
              <a:rPr lang="en-US" sz="2400" dirty="0" err="1" smtClean="0"/>
              <a:t>hàng</a:t>
            </a:r>
            <a:r>
              <a:rPr lang="en-US" sz="2400" dirty="0" smtClean="0"/>
              <a:t> </a:t>
            </a:r>
            <a:r>
              <a:rPr lang="en-US" sz="2400" dirty="0" err="1" smtClean="0"/>
              <a:t>đó</a:t>
            </a:r>
            <a:r>
              <a:rPr lang="en-US" sz="2400" dirty="0" smtClean="0"/>
              <a:t> </a:t>
            </a:r>
            <a:r>
              <a:rPr lang="en-US" sz="2400" dirty="0" err="1" smtClean="0"/>
              <a:t>bị</a:t>
            </a:r>
            <a:r>
              <a:rPr lang="en-US" sz="2400" dirty="0" smtClean="0"/>
              <a:t> </a:t>
            </a:r>
            <a:r>
              <a:rPr lang="en-US" sz="2400" dirty="0" err="1" smtClean="0"/>
              <a:t>cập</a:t>
            </a:r>
            <a:r>
              <a:rPr lang="en-US" sz="2400" dirty="0" smtClean="0"/>
              <a:t> </a:t>
            </a:r>
            <a:r>
              <a:rPr lang="en-US" sz="2400" dirty="0" err="1" smtClean="0"/>
              <a:t>nhật</a:t>
            </a:r>
            <a:r>
              <a:rPr lang="en-US" sz="2400" dirty="0" smtClean="0"/>
              <a:t>/</a:t>
            </a:r>
            <a:r>
              <a:rPr lang="en-US" sz="2400" dirty="0" err="1" smtClean="0"/>
              <a:t>xóa</a:t>
            </a:r>
            <a:r>
              <a:rPr lang="en-US" sz="2400" dirty="0" smtClean="0"/>
              <a:t> </a:t>
            </a:r>
            <a:r>
              <a:rPr lang="en-US" sz="2400" dirty="0" err="1" smtClean="0"/>
              <a:t>khỏi</a:t>
            </a:r>
            <a:r>
              <a:rPr lang="en-US" sz="2400" dirty="0" smtClean="0"/>
              <a:t> </a:t>
            </a:r>
            <a:r>
              <a:rPr lang="en-US" sz="2400" dirty="0" err="1" smtClean="0"/>
              <a:t>bảng</a:t>
            </a:r>
            <a:r>
              <a:rPr lang="en-US" sz="2400" dirty="0" smtClean="0"/>
              <a:t> </a:t>
            </a:r>
            <a:r>
              <a:rPr lang="en-US" sz="2400" dirty="0" err="1" smtClean="0"/>
              <a:t>chính</a:t>
            </a:r>
            <a:endParaRPr lang="en-US" sz="2400" dirty="0" smtClean="0"/>
          </a:p>
          <a:p>
            <a:pPr algn="just" eaLnBrk="1" hangingPunct="1">
              <a:lnSpc>
                <a:spcPct val="105000"/>
              </a:lnSpc>
              <a:defRPr/>
            </a:pPr>
            <a:r>
              <a:rPr lang="en-US" sz="2400" dirty="0" smtClean="0"/>
              <a:t>NO ACTION: SQL Server </a:t>
            </a:r>
            <a:r>
              <a:rPr lang="en-US" sz="2400" dirty="0" err="1" smtClean="0"/>
              <a:t>sẽ</a:t>
            </a:r>
            <a:r>
              <a:rPr lang="en-US" sz="2400" dirty="0" smtClean="0"/>
              <a:t> </a:t>
            </a:r>
            <a:r>
              <a:rPr lang="en-US" sz="2400" dirty="0" err="1" smtClean="0"/>
              <a:t>đưa</a:t>
            </a:r>
            <a:r>
              <a:rPr lang="en-US" sz="2400" dirty="0" smtClean="0"/>
              <a:t> </a:t>
            </a:r>
            <a:r>
              <a:rPr lang="en-US" sz="2400" dirty="0" err="1" smtClean="0"/>
              <a:t>ra</a:t>
            </a:r>
            <a:r>
              <a:rPr lang="en-US" sz="2400" dirty="0" smtClean="0"/>
              <a:t> </a:t>
            </a:r>
            <a:r>
              <a:rPr lang="en-US" sz="2400" dirty="0" err="1" smtClean="0"/>
              <a:t>thông</a:t>
            </a:r>
            <a:r>
              <a:rPr lang="en-US" sz="2400" dirty="0" smtClean="0"/>
              <a:t> </a:t>
            </a:r>
            <a:r>
              <a:rPr lang="en-US" sz="2400" dirty="0" err="1" smtClean="0"/>
              <a:t>báo</a:t>
            </a:r>
            <a:r>
              <a:rPr lang="en-US" sz="2400" dirty="0" smtClean="0"/>
              <a:t> </a:t>
            </a:r>
            <a:r>
              <a:rPr lang="en-US" sz="2400" dirty="0" err="1" smtClean="0"/>
              <a:t>lỗi</a:t>
            </a:r>
            <a:r>
              <a:rPr lang="en-US" sz="2400" dirty="0" smtClean="0"/>
              <a:t> </a:t>
            </a:r>
            <a:r>
              <a:rPr lang="en-US" sz="2400" dirty="0" err="1" smtClean="0"/>
              <a:t>và</a:t>
            </a:r>
            <a:r>
              <a:rPr lang="en-US" sz="2400" dirty="0" smtClean="0"/>
              <a:t> </a:t>
            </a:r>
            <a:r>
              <a:rPr lang="en-US" sz="2400" dirty="0" err="1" smtClean="0"/>
              <a:t>việc</a:t>
            </a:r>
            <a:r>
              <a:rPr lang="en-US" sz="2400" dirty="0" smtClean="0"/>
              <a:t> </a:t>
            </a:r>
            <a:r>
              <a:rPr lang="en-US" sz="2400" dirty="0" err="1" smtClean="0"/>
              <a:t>xoá</a:t>
            </a:r>
            <a:r>
              <a:rPr lang="en-US" sz="2400" dirty="0" smtClean="0"/>
              <a:t> </a:t>
            </a:r>
            <a:r>
              <a:rPr lang="en-US" sz="2400" dirty="0" err="1" smtClean="0"/>
              <a:t>hàng</a:t>
            </a:r>
            <a:r>
              <a:rPr lang="en-US" sz="2400" dirty="0" smtClean="0"/>
              <a:t> </a:t>
            </a:r>
            <a:r>
              <a:rPr lang="en-US" sz="2400" dirty="0" err="1" smtClean="0"/>
              <a:t>trên</a:t>
            </a:r>
            <a:r>
              <a:rPr lang="en-US" sz="2400" dirty="0" smtClean="0"/>
              <a:t> </a:t>
            </a:r>
            <a:r>
              <a:rPr lang="en-US" sz="2400" dirty="0" err="1" smtClean="0"/>
              <a:t>bảng</a:t>
            </a:r>
            <a:r>
              <a:rPr lang="en-US" sz="2400" dirty="0" smtClean="0"/>
              <a:t> </a:t>
            </a:r>
            <a:r>
              <a:rPr lang="en-US" sz="2400" dirty="0" err="1" smtClean="0"/>
              <a:t>chính</a:t>
            </a:r>
            <a:r>
              <a:rPr lang="en-US" sz="2400" dirty="0" smtClean="0"/>
              <a:t> </a:t>
            </a:r>
            <a:r>
              <a:rPr lang="en-US" sz="2400" dirty="0" err="1" smtClean="0"/>
              <a:t>sẽ</a:t>
            </a:r>
            <a:r>
              <a:rPr lang="en-US" sz="2400" dirty="0" smtClean="0"/>
              <a:t> </a:t>
            </a:r>
            <a:r>
              <a:rPr lang="en-US" sz="2400" dirty="0" err="1" smtClean="0"/>
              <a:t>bị</a:t>
            </a:r>
            <a:r>
              <a:rPr lang="en-US" sz="2400" dirty="0" smtClean="0"/>
              <a:t> </a:t>
            </a:r>
            <a:r>
              <a:rPr lang="en-US" sz="2400" dirty="0" err="1" smtClean="0"/>
              <a:t>từ</a:t>
            </a:r>
            <a:r>
              <a:rPr lang="en-US" sz="2400" dirty="0" smtClean="0"/>
              <a:t> </a:t>
            </a:r>
            <a:r>
              <a:rPr lang="en-US" sz="2400" dirty="0" err="1" smtClean="0"/>
              <a:t>chối</a:t>
            </a:r>
            <a:r>
              <a:rPr lang="en-US" sz="2400" dirty="0" smtClean="0"/>
              <a:t>.</a:t>
            </a:r>
          </a:p>
        </p:txBody>
      </p:sp>
      <p:sp>
        <p:nvSpPr>
          <p:cNvPr id="9830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28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89</a:t>
            </a:fld>
            <a:endParaRPr lang="en-US"/>
          </a:p>
        </p:txBody>
      </p:sp>
      <p:sp>
        <p:nvSpPr>
          <p:cNvPr id="99330" name="Content Placeholder 2"/>
          <p:cNvSpPr>
            <a:spLocks noGrp="1"/>
          </p:cNvSpPr>
          <p:nvPr>
            <p:ph idx="4294967295"/>
          </p:nvPr>
        </p:nvSpPr>
        <p:spPr>
          <a:xfrm>
            <a:off x="593725" y="1438592"/>
            <a:ext cx="8077200" cy="4724400"/>
          </a:xfrm>
        </p:spPr>
        <p:txBody>
          <a:bodyPr lIns="182880" tIns="91440">
            <a:normAutofit/>
          </a:bodyPr>
          <a:lstStyle/>
          <a:p>
            <a:pPr eaLnBrk="1" hangingPunct="1"/>
            <a:r>
              <a:rPr lang="en-US" altLang="en-US" sz="2000" b="1" smtClean="0"/>
              <a:t>Ví dụ 1</a:t>
            </a:r>
          </a:p>
          <a:p>
            <a:pPr lvl="1" eaLnBrk="1" hangingPunct="1">
              <a:buFont typeface="Wingdings" panose="05000000000000000000" pitchFamily="2" charset="2"/>
              <a:buNone/>
            </a:pPr>
            <a:r>
              <a:rPr lang="en-US" altLang="en-US" sz="2800" smtClean="0"/>
              <a:t>CREATE TABLE VITRI</a:t>
            </a:r>
          </a:p>
          <a:p>
            <a:pPr lvl="1" eaLnBrk="1" hangingPunct="1">
              <a:buFont typeface="Wingdings" panose="05000000000000000000" pitchFamily="2" charset="2"/>
              <a:buNone/>
            </a:pPr>
            <a:r>
              <a:rPr lang="en-US" altLang="en-US" sz="2800" smtClean="0"/>
              <a:t>(MaVt int Primary key, DiaChi varchar(40))</a:t>
            </a:r>
          </a:p>
          <a:p>
            <a:pPr lvl="1" eaLnBrk="1" hangingPunct="1">
              <a:buFont typeface="Wingdings" panose="05000000000000000000" pitchFamily="2" charset="2"/>
              <a:buNone/>
            </a:pPr>
            <a:endParaRPr lang="en-US" altLang="en-US" sz="2800" smtClean="0"/>
          </a:p>
          <a:p>
            <a:pPr lvl="1" eaLnBrk="1" hangingPunct="1">
              <a:buFont typeface="Wingdings" panose="05000000000000000000" pitchFamily="2" charset="2"/>
              <a:buNone/>
            </a:pPr>
            <a:r>
              <a:rPr lang="en-US" altLang="en-US" sz="2800" smtClean="0"/>
              <a:t>CREATE TABLE PhongBan</a:t>
            </a:r>
          </a:p>
          <a:p>
            <a:pPr lvl="1" eaLnBrk="1" hangingPunct="1">
              <a:buFont typeface="Wingdings" panose="05000000000000000000" pitchFamily="2" charset="2"/>
              <a:buNone/>
            </a:pPr>
            <a:r>
              <a:rPr lang="en-US" altLang="en-US" sz="2800" smtClean="0"/>
              <a:t>	(        Mapb</a:t>
            </a:r>
            <a:r>
              <a:rPr lang="en-US" altLang="en-US" sz="2800" smtClean="0">
                <a:solidFill>
                  <a:srgbClr val="990000"/>
                </a:solidFill>
              </a:rPr>
              <a:t> int primary key, </a:t>
            </a:r>
            <a:endParaRPr lang="en-US" altLang="en-US" sz="2800" smtClean="0"/>
          </a:p>
          <a:p>
            <a:pPr lvl="1" eaLnBrk="1" hangingPunct="1">
              <a:buFont typeface="Wingdings" panose="05000000000000000000" pitchFamily="2" charset="2"/>
              <a:buNone/>
            </a:pPr>
            <a:r>
              <a:rPr lang="en-US" altLang="en-US" sz="2800" smtClean="0"/>
              <a:t>	         TenPb varchar(30),</a:t>
            </a:r>
          </a:p>
          <a:p>
            <a:pPr lvl="1" eaLnBrk="1" hangingPunct="1">
              <a:buFont typeface="Wingdings" panose="05000000000000000000" pitchFamily="2" charset="2"/>
              <a:buNone/>
            </a:pPr>
            <a:r>
              <a:rPr lang="en-US" altLang="en-US" sz="2800" smtClean="0"/>
              <a:t>		       MaVT</a:t>
            </a:r>
            <a:r>
              <a:rPr lang="en-US" altLang="en-US" sz="2800" smtClean="0">
                <a:solidFill>
                  <a:srgbClr val="990000"/>
                </a:solidFill>
              </a:rPr>
              <a:t> int REFERENCES VITRI(MaVt</a:t>
            </a:r>
            <a:r>
              <a:rPr lang="en-US" altLang="en-US" sz="2800" smtClean="0"/>
              <a:t>)</a:t>
            </a:r>
          </a:p>
          <a:p>
            <a:pPr lvl="1" eaLnBrk="1" hangingPunct="1">
              <a:buFont typeface="Wingdings" panose="05000000000000000000" pitchFamily="2" charset="2"/>
              <a:buNone/>
            </a:pPr>
            <a:r>
              <a:rPr lang="en-US" altLang="en-US" sz="2800" smtClean="0"/>
              <a:t>)</a:t>
            </a:r>
          </a:p>
        </p:txBody>
      </p:sp>
      <p:sp>
        <p:nvSpPr>
          <p:cNvPr id="99331"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433388" y="371475"/>
            <a:ext cx="8229600"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b="0">
                <a:solidFill>
                  <a:srgbClr val="A50021"/>
                </a:solidFill>
              </a:rPr>
              <a:t>Database in SQL Server</a:t>
            </a:r>
          </a:p>
        </p:txBody>
      </p:sp>
      <p:sp>
        <p:nvSpPr>
          <p:cNvPr id="17411" name="Rectangle 3"/>
          <p:cNvSpPr>
            <a:spLocks noChangeArrowheads="1"/>
          </p:cNvSpPr>
          <p:nvPr/>
        </p:nvSpPr>
        <p:spPr bwMode="auto">
          <a:xfrm>
            <a:off x="614363" y="1265238"/>
            <a:ext cx="818197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6075" indent="-346075">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lgn="just">
              <a:lnSpc>
                <a:spcPct val="120000"/>
              </a:lnSpc>
              <a:spcBef>
                <a:spcPct val="0"/>
              </a:spcBef>
              <a:buClrTx/>
              <a:buSzTx/>
              <a:buFontTx/>
              <a:buChar char="•"/>
            </a:pPr>
            <a:r>
              <a:rPr lang="en-US" altLang="en-US" b="0"/>
              <a:t>Các trang được tổ chức thành các extent</a:t>
            </a:r>
          </a:p>
          <a:p>
            <a:pPr algn="just">
              <a:lnSpc>
                <a:spcPct val="120000"/>
              </a:lnSpc>
              <a:spcBef>
                <a:spcPct val="0"/>
              </a:spcBef>
              <a:buClrTx/>
              <a:buSzTx/>
              <a:buFontTx/>
              <a:buChar char="•"/>
            </a:pPr>
            <a:r>
              <a:rPr lang="en-US" altLang="en-US" b="0"/>
              <a:t>Một extent là 1 tập hợp 8 trang liên tục nhau.</a:t>
            </a:r>
          </a:p>
          <a:p>
            <a:pPr algn="just">
              <a:lnSpc>
                <a:spcPct val="120000"/>
              </a:lnSpc>
              <a:spcBef>
                <a:spcPct val="0"/>
              </a:spcBef>
              <a:buClrTx/>
              <a:buSzTx/>
              <a:buFontTx/>
              <a:buChar char="•"/>
            </a:pPr>
            <a:r>
              <a:rPr lang="en-US" altLang="en-US" b="0"/>
              <a:t>Một CSDL có 16 extents (128 pages) trên 1 MB</a:t>
            </a:r>
          </a:p>
          <a:p>
            <a:pPr algn="just">
              <a:lnSpc>
                <a:spcPct val="120000"/>
              </a:lnSpc>
              <a:spcBef>
                <a:spcPct val="0"/>
              </a:spcBef>
              <a:buClrTx/>
              <a:buSzTx/>
              <a:buFontTx/>
              <a:buChar char="•"/>
            </a:pPr>
            <a:r>
              <a:rPr lang="en-US" altLang="en-US" b="0"/>
              <a:t>Extent đầu tiên của mỗi file CSDL được dùng riêng bởi  SQL server để theo dõi việc phân phối dữ liệu trên 	đĩa</a:t>
            </a:r>
          </a:p>
        </p:txBody>
      </p:sp>
      <p:sp>
        <p:nvSpPr>
          <p:cNvPr id="2" name="Slide Number Placeholder 1"/>
          <p:cNvSpPr>
            <a:spLocks noGrp="1"/>
          </p:cNvSpPr>
          <p:nvPr>
            <p:ph type="sldNum" sz="quarter" idx="12"/>
          </p:nvPr>
        </p:nvSpPr>
        <p:spPr/>
        <p:txBody>
          <a:bodyPr/>
          <a:lstStyle/>
          <a:p>
            <a:fld id="{62D44249-E22E-4CAF-B31A-47027B1D76FA}" type="slidenum">
              <a:rPr lang="en-US" smtClean="0"/>
              <a:pPr/>
              <a:t>9</a:t>
            </a:fld>
            <a:endParaRPr lang="en-US"/>
          </a:p>
        </p:txBody>
      </p:sp>
    </p:spTree>
  </p:cSld>
  <p:clrMapOvr>
    <a:masterClrMapping/>
  </p:clrMapOvr>
  <p:transition>
    <p:randomBa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90</a:t>
            </a:fld>
            <a:endParaRPr lang="en-US"/>
          </a:p>
        </p:txBody>
      </p:sp>
      <p:sp>
        <p:nvSpPr>
          <p:cNvPr id="100354" name="Content Placeholder 2"/>
          <p:cNvSpPr>
            <a:spLocks noGrp="1"/>
          </p:cNvSpPr>
          <p:nvPr>
            <p:ph idx="4294967295"/>
          </p:nvPr>
        </p:nvSpPr>
        <p:spPr>
          <a:xfrm>
            <a:off x="441325" y="1292225"/>
            <a:ext cx="8077200" cy="4724400"/>
          </a:xfrm>
        </p:spPr>
        <p:txBody>
          <a:bodyPr lIns="182880" tIns="91440">
            <a:noAutofit/>
          </a:bodyPr>
          <a:lstStyle/>
          <a:p>
            <a:pPr eaLnBrk="1" hangingPunct="1"/>
            <a:r>
              <a:rPr lang="en-US" altLang="en-US" sz="2400" b="1" smtClean="0"/>
              <a:t>Ví dụ 2</a:t>
            </a:r>
          </a:p>
          <a:p>
            <a:pPr eaLnBrk="1" hangingPunct="1">
              <a:buFont typeface="Wingdings" panose="05000000000000000000" pitchFamily="2" charset="2"/>
              <a:buNone/>
            </a:pPr>
            <a:r>
              <a:rPr lang="en-US" altLang="en-US" sz="2400" smtClean="0">
                <a:solidFill>
                  <a:srgbClr val="000000"/>
                </a:solidFill>
              </a:rPr>
              <a:t>	CREATE TABLE NHANVIEN (</a:t>
            </a:r>
          </a:p>
          <a:p>
            <a:pPr eaLnBrk="1" hangingPunct="1">
              <a:buFont typeface="Wingdings" panose="05000000000000000000" pitchFamily="2" charset="2"/>
              <a:buNone/>
            </a:pPr>
            <a:r>
              <a:rPr lang="en-US" altLang="en-US" sz="2400" smtClean="0">
                <a:solidFill>
                  <a:srgbClr val="000000"/>
                </a:solidFill>
              </a:rPr>
              <a:t>		manv	CHAR(9) NOT NULL, </a:t>
            </a:r>
          </a:p>
          <a:p>
            <a:pPr eaLnBrk="1" hangingPunct="1">
              <a:buFont typeface="Wingdings" panose="05000000000000000000" pitchFamily="2" charset="2"/>
              <a:buNone/>
            </a:pPr>
            <a:r>
              <a:rPr lang="en-US" altLang="en-US" sz="2400" smtClean="0">
                <a:solidFill>
                  <a:srgbClr val="000000"/>
                </a:solidFill>
              </a:rPr>
              <a:t>		honv VARCHAR(15) NOT NULL, </a:t>
            </a:r>
          </a:p>
          <a:p>
            <a:pPr eaLnBrk="1" hangingPunct="1">
              <a:buFont typeface="Wingdings" panose="05000000000000000000" pitchFamily="2" charset="2"/>
              <a:buNone/>
            </a:pPr>
            <a:r>
              <a:rPr lang="en-US" altLang="en-US" sz="2400" smtClean="0">
                <a:solidFill>
                  <a:srgbClr val="000000"/>
                </a:solidFill>
              </a:rPr>
              <a:t>		tennv VARCHAR(15) NOT NULL, </a:t>
            </a:r>
          </a:p>
          <a:p>
            <a:pPr eaLnBrk="1" hangingPunct="1">
              <a:buFont typeface="Wingdings" panose="05000000000000000000" pitchFamily="2" charset="2"/>
              <a:buNone/>
            </a:pPr>
            <a:r>
              <a:rPr lang="en-US" altLang="en-US" sz="2400" smtClean="0">
                <a:solidFill>
                  <a:srgbClr val="000000"/>
                </a:solidFill>
              </a:rPr>
              <a:t>		ngsinh DATETIME, diachi VARCHAR(30), 	</a:t>
            </a:r>
          </a:p>
          <a:p>
            <a:pPr eaLnBrk="1" hangingPunct="1">
              <a:buFont typeface="Wingdings" panose="05000000000000000000" pitchFamily="2" charset="2"/>
              <a:buNone/>
            </a:pPr>
            <a:r>
              <a:rPr lang="en-US" altLang="en-US" sz="2400" smtClean="0">
                <a:solidFill>
                  <a:srgbClr val="000000"/>
                </a:solidFill>
              </a:rPr>
              <a:t>		phai CHAR(1), ma_nql CHAR(9), </a:t>
            </a:r>
          </a:p>
          <a:p>
            <a:pPr eaLnBrk="1" hangingPunct="1">
              <a:buFont typeface="Wingdings" panose="05000000000000000000" pitchFamily="2" charset="2"/>
              <a:buNone/>
            </a:pPr>
            <a:r>
              <a:rPr lang="en-US" altLang="en-US" sz="2400" smtClean="0">
                <a:solidFill>
                  <a:srgbClr val="000000"/>
                </a:solidFill>
              </a:rPr>
              <a:t>		phg INT  NOT NULL, </a:t>
            </a:r>
          </a:p>
          <a:p>
            <a:pPr eaLnBrk="1" hangingPunct="1">
              <a:buFont typeface="Wingdings" panose="05000000000000000000" pitchFamily="2" charset="2"/>
              <a:buNone/>
            </a:pPr>
            <a:r>
              <a:rPr lang="en-US" altLang="en-US" sz="2400" smtClean="0">
                <a:solidFill>
                  <a:srgbClr val="000000"/>
                </a:solidFill>
              </a:rPr>
              <a:t>		</a:t>
            </a:r>
            <a:r>
              <a:rPr lang="en-US" altLang="en-US" sz="2400" smtClean="0">
                <a:solidFill>
                  <a:srgbClr val="800000"/>
                </a:solidFill>
              </a:rPr>
              <a:t>CONSTRAINT Nv_PK PRIMARY KEY (manv),</a:t>
            </a:r>
          </a:p>
          <a:p>
            <a:pPr eaLnBrk="1" hangingPunct="1">
              <a:buFont typeface="Wingdings" panose="05000000000000000000" pitchFamily="2" charset="2"/>
              <a:buNone/>
            </a:pPr>
            <a:r>
              <a:rPr lang="en-US" altLang="en-US" sz="2400" smtClean="0">
                <a:solidFill>
                  <a:srgbClr val="800000"/>
                </a:solidFill>
              </a:rPr>
              <a:t>		CONSTRAINT Nv_fk</a:t>
            </a:r>
            <a:r>
              <a:rPr lang="en-US" altLang="en-US" sz="2400" smtClean="0">
                <a:solidFill>
                  <a:srgbClr val="000000"/>
                </a:solidFill>
              </a:rPr>
              <a:t> </a:t>
            </a:r>
            <a:r>
              <a:rPr lang="en-US" altLang="en-US" sz="2400" smtClean="0">
                <a:solidFill>
                  <a:srgbClr val="800000"/>
                </a:solidFill>
              </a:rPr>
              <a:t>FOREIGN KEY (phg) 	REFERENCES PHONGBAN(mapb))</a:t>
            </a:r>
          </a:p>
        </p:txBody>
      </p:sp>
      <p:sp>
        <p:nvSpPr>
          <p:cNvPr id="100355"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91</a:t>
            </a:fld>
            <a:endParaRPr lang="en-US"/>
          </a:p>
        </p:txBody>
      </p:sp>
      <p:sp>
        <p:nvSpPr>
          <p:cNvPr id="101378" name="Content Placeholder 2"/>
          <p:cNvSpPr>
            <a:spLocks noGrp="1"/>
          </p:cNvSpPr>
          <p:nvPr>
            <p:ph idx="4294967295"/>
          </p:nvPr>
        </p:nvSpPr>
        <p:spPr>
          <a:xfrm>
            <a:off x="294822" y="1371574"/>
            <a:ext cx="8077200" cy="4724400"/>
          </a:xfrm>
        </p:spPr>
        <p:txBody>
          <a:bodyPr lIns="182880" tIns="91440">
            <a:normAutofit/>
          </a:bodyPr>
          <a:lstStyle/>
          <a:p>
            <a:pPr algn="just" eaLnBrk="1" hangingPunct="1">
              <a:buFont typeface="Wingdings" panose="05000000000000000000" pitchFamily="2" charset="2"/>
              <a:buNone/>
            </a:pPr>
            <a:r>
              <a:rPr lang="en-US" altLang="en-US" sz="2400" b="1" smtClean="0">
                <a:solidFill>
                  <a:srgbClr val="002060"/>
                </a:solidFill>
              </a:rPr>
              <a:t>Định nghĩa FOREIGN KEY CONSTRAIT khi bảng đã tồn tại</a:t>
            </a:r>
          </a:p>
          <a:p>
            <a:pPr algn="just" eaLnBrk="1" hangingPunct="1">
              <a:buFont typeface="Wingdings" panose="05000000000000000000" pitchFamily="2" charset="2"/>
              <a:buNone/>
            </a:pPr>
            <a:r>
              <a:rPr lang="en-US" altLang="en-US" sz="2400" smtClean="0"/>
              <a:t>ALTER TABLE TableName</a:t>
            </a:r>
          </a:p>
          <a:p>
            <a:pPr algn="just" eaLnBrk="1" hangingPunct="1">
              <a:buFont typeface="Wingdings" panose="05000000000000000000" pitchFamily="2" charset="2"/>
              <a:buNone/>
            </a:pPr>
            <a:r>
              <a:rPr lang="en-US" altLang="en-US" sz="2400" smtClean="0"/>
              <a:t>	[WITH CHECH | WITH NOCHECK] ADD</a:t>
            </a:r>
          </a:p>
          <a:p>
            <a:pPr algn="just" eaLnBrk="1" hangingPunct="1">
              <a:buFont typeface="Wingdings" panose="05000000000000000000" pitchFamily="2" charset="2"/>
              <a:buNone/>
            </a:pPr>
            <a:r>
              <a:rPr lang="en-US" altLang="en-US" sz="2400" smtClean="0"/>
              <a:t>	[CONSTRAINT constraintName]</a:t>
            </a:r>
            <a:r>
              <a:rPr lang="en-US" altLang="en-US" sz="2400" b="1" smtClean="0"/>
              <a:t>	</a:t>
            </a:r>
          </a:p>
          <a:p>
            <a:pPr algn="just" eaLnBrk="1" hangingPunct="1">
              <a:buFont typeface="Wingdings" panose="05000000000000000000" pitchFamily="2" charset="2"/>
              <a:buNone/>
            </a:pPr>
            <a:r>
              <a:rPr lang="en-US" altLang="en-US" sz="2400" smtClean="0">
                <a:solidFill>
                  <a:srgbClr val="990000"/>
                </a:solidFill>
              </a:rPr>
              <a:t>	FOREIGN KEY[(column[,..n])] </a:t>
            </a:r>
          </a:p>
          <a:p>
            <a:pPr algn="just" eaLnBrk="1" hangingPunct="1">
              <a:buFont typeface="Wingdings" panose="05000000000000000000" pitchFamily="2" charset="2"/>
              <a:buNone/>
            </a:pPr>
            <a:r>
              <a:rPr lang="en-US" altLang="en-US" sz="2400" smtClean="0">
                <a:solidFill>
                  <a:srgbClr val="990000"/>
                </a:solidFill>
              </a:rPr>
              <a:t>	REFERENCES </a:t>
            </a:r>
            <a:r>
              <a:rPr lang="en-US" altLang="en-US" sz="2400" i="1" smtClean="0">
                <a:solidFill>
                  <a:srgbClr val="990000"/>
                </a:solidFill>
              </a:rPr>
              <a:t>ref_table </a:t>
            </a:r>
            <a:r>
              <a:rPr lang="en-US" altLang="en-US" sz="2400" smtClean="0">
                <a:solidFill>
                  <a:srgbClr val="990000"/>
                </a:solidFill>
              </a:rPr>
              <a:t>[ </a:t>
            </a:r>
            <a:r>
              <a:rPr lang="en-US" altLang="en-US" sz="2400" b="1" smtClean="0">
                <a:solidFill>
                  <a:srgbClr val="990000"/>
                </a:solidFill>
              </a:rPr>
              <a:t>( r</a:t>
            </a:r>
            <a:r>
              <a:rPr lang="en-US" altLang="en-US" sz="2400" i="1" smtClean="0">
                <a:solidFill>
                  <a:srgbClr val="990000"/>
                </a:solidFill>
              </a:rPr>
              <a:t>ef_column [,..n])]</a:t>
            </a:r>
            <a:r>
              <a:rPr lang="en-US" altLang="en-US" sz="2400" b="1" smtClean="0">
                <a:solidFill>
                  <a:srgbClr val="990000"/>
                </a:solidFill>
              </a:rPr>
              <a:t>) </a:t>
            </a:r>
            <a:r>
              <a:rPr lang="en-US" altLang="en-US" sz="2400" smtClean="0">
                <a:solidFill>
                  <a:srgbClr val="990000"/>
                </a:solidFill>
              </a:rPr>
              <a:t>]</a:t>
            </a:r>
          </a:p>
          <a:p>
            <a:pPr algn="just" eaLnBrk="1" hangingPunct="1">
              <a:buFont typeface="Wingdings" panose="05000000000000000000" pitchFamily="2" charset="2"/>
              <a:buNone/>
            </a:pPr>
            <a:r>
              <a:rPr lang="en-US" altLang="en-US" sz="2400" smtClean="0">
                <a:solidFill>
                  <a:srgbClr val="990000"/>
                </a:solidFill>
              </a:rPr>
              <a:t>	[ ON DELETE { CASCADE | NO ACTION } ]</a:t>
            </a:r>
          </a:p>
          <a:p>
            <a:pPr algn="just" eaLnBrk="1" hangingPunct="1">
              <a:buFont typeface="Wingdings" panose="05000000000000000000" pitchFamily="2" charset="2"/>
              <a:buNone/>
            </a:pPr>
            <a:r>
              <a:rPr lang="en-US" altLang="en-US" sz="2400" smtClean="0">
                <a:solidFill>
                  <a:srgbClr val="990000"/>
                </a:solidFill>
              </a:rPr>
              <a:t>	[ ON UPDATE { CASCADE | NO ACTION } ]</a:t>
            </a:r>
          </a:p>
          <a:p>
            <a:pPr algn="just" eaLnBrk="1" hangingPunct="1">
              <a:buFont typeface="Wingdings" panose="05000000000000000000" pitchFamily="2" charset="2"/>
              <a:buNone/>
            </a:pPr>
            <a:r>
              <a:rPr lang="en-US" altLang="en-US" sz="2400" smtClean="0">
                <a:solidFill>
                  <a:srgbClr val="990000"/>
                </a:solidFill>
              </a:rPr>
              <a:t>	[ NOT FOR REPLICATION]</a:t>
            </a:r>
          </a:p>
        </p:txBody>
      </p:sp>
      <p:sp>
        <p:nvSpPr>
          <p:cNvPr id="101379"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92</a:t>
            </a:fld>
            <a:endParaRPr lang="en-US"/>
          </a:p>
        </p:txBody>
      </p:sp>
      <p:sp>
        <p:nvSpPr>
          <p:cNvPr id="102402" name="Content Placeholder 2"/>
          <p:cNvSpPr>
            <a:spLocks noGrp="1"/>
          </p:cNvSpPr>
          <p:nvPr>
            <p:ph idx="4294967295"/>
          </p:nvPr>
        </p:nvSpPr>
        <p:spPr>
          <a:xfrm>
            <a:off x="294822" y="1438592"/>
            <a:ext cx="8077200" cy="4724400"/>
          </a:xfrm>
        </p:spPr>
        <p:txBody>
          <a:bodyPr lIns="182880" tIns="91440">
            <a:normAutofit/>
          </a:bodyPr>
          <a:lstStyle/>
          <a:p>
            <a:pPr algn="just" eaLnBrk="1" hangingPunct="1">
              <a:lnSpc>
                <a:spcPct val="105000"/>
              </a:lnSpc>
            </a:pPr>
            <a:r>
              <a:rPr lang="en-US" altLang="en-US" sz="2400" smtClean="0">
                <a:solidFill>
                  <a:srgbClr val="800000"/>
                </a:solidFill>
              </a:rPr>
              <a:t>WITH CHECK:</a:t>
            </a:r>
            <a:r>
              <a:rPr lang="en-US" altLang="en-US" sz="2400" smtClean="0"/>
              <a:t> trước khi tạo ràng buộc, SQL Server sẽ kiểm tra dữ liệu hiện có vi phạm ràng buộc hay không, nếu có sẽ không tạo constraint.</a:t>
            </a:r>
          </a:p>
          <a:p>
            <a:pPr algn="just" eaLnBrk="1" hangingPunct="1">
              <a:lnSpc>
                <a:spcPct val="105000"/>
              </a:lnSpc>
            </a:pPr>
            <a:r>
              <a:rPr lang="en-US" altLang="en-US" sz="2400" smtClean="0">
                <a:solidFill>
                  <a:srgbClr val="800000"/>
                </a:solidFill>
              </a:rPr>
              <a:t>WITH NOCHECK:</a:t>
            </a:r>
            <a:r>
              <a:rPr lang="en-US" altLang="en-US" sz="2400" smtClean="0"/>
              <a:t> tạo constraint mà không cần kiểm tra dữ liệu hiện có có vi phạm ràng buộc hay không.</a:t>
            </a:r>
          </a:p>
        </p:txBody>
      </p:sp>
      <p:sp>
        <p:nvSpPr>
          <p:cNvPr id="102403"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93</a:t>
            </a:fld>
            <a:endParaRPr lang="en-US"/>
          </a:p>
        </p:txBody>
      </p:sp>
      <p:sp>
        <p:nvSpPr>
          <p:cNvPr id="103426" name="Content Placeholder 2"/>
          <p:cNvSpPr>
            <a:spLocks noGrp="1"/>
          </p:cNvSpPr>
          <p:nvPr>
            <p:ph idx="4294967295"/>
          </p:nvPr>
        </p:nvSpPr>
        <p:spPr>
          <a:xfrm>
            <a:off x="441325" y="1584960"/>
            <a:ext cx="8077200" cy="4724400"/>
          </a:xfrm>
        </p:spPr>
        <p:txBody>
          <a:bodyPr lIns="182880" tIns="91440"/>
          <a:lstStyle/>
          <a:p>
            <a:pPr eaLnBrk="1" hangingPunct="1"/>
            <a:r>
              <a:rPr lang="en-US" altLang="en-US" b="1" smtClean="0"/>
              <a:t>Ví dụ 1</a:t>
            </a:r>
          </a:p>
          <a:p>
            <a:pPr lvl="1" eaLnBrk="1" hangingPunct="1">
              <a:buFont typeface="Wingdings" panose="05000000000000000000" pitchFamily="2" charset="2"/>
              <a:buNone/>
            </a:pPr>
            <a:r>
              <a:rPr lang="en-US" altLang="en-US" sz="2400" smtClean="0"/>
              <a:t>CREATE TABLE ChucVu</a:t>
            </a:r>
          </a:p>
          <a:p>
            <a:pPr lvl="1" eaLnBrk="1" hangingPunct="1">
              <a:buFont typeface="Wingdings" panose="05000000000000000000" pitchFamily="2" charset="2"/>
              <a:buNone/>
            </a:pPr>
            <a:r>
              <a:rPr lang="en-US" altLang="en-US" sz="2400" smtClean="0"/>
              <a:t>(Macv int primary key, tench varchar(30))</a:t>
            </a:r>
          </a:p>
          <a:p>
            <a:pPr lvl="1" eaLnBrk="1" hangingPunct="1">
              <a:buFont typeface="Wingdings" panose="05000000000000000000" pitchFamily="2" charset="2"/>
              <a:buNone/>
            </a:pPr>
            <a:endParaRPr lang="en-US" altLang="en-US" sz="2400" smtClean="0"/>
          </a:p>
          <a:p>
            <a:pPr lvl="1" eaLnBrk="1" hangingPunct="1">
              <a:buFont typeface="Wingdings" panose="05000000000000000000" pitchFamily="2" charset="2"/>
              <a:buNone/>
            </a:pPr>
            <a:r>
              <a:rPr lang="en-US" altLang="en-US" sz="2400" smtClean="0"/>
              <a:t>ALTER TABLE NhanVien1</a:t>
            </a:r>
          </a:p>
          <a:p>
            <a:pPr lvl="1" eaLnBrk="1" hangingPunct="1">
              <a:buFont typeface="Wingdings" panose="05000000000000000000" pitchFamily="2" charset="2"/>
              <a:buNone/>
            </a:pPr>
            <a:r>
              <a:rPr lang="en-US" altLang="en-US" sz="2400" smtClean="0"/>
              <a:t>	ADD CV int</a:t>
            </a:r>
          </a:p>
          <a:p>
            <a:pPr lvl="1" eaLnBrk="1" hangingPunct="1">
              <a:buFont typeface="Wingdings" panose="05000000000000000000" pitchFamily="2" charset="2"/>
              <a:buNone/>
            </a:pPr>
            <a:endParaRPr lang="en-US" altLang="en-US" sz="2400" smtClean="0"/>
          </a:p>
          <a:p>
            <a:pPr lvl="1" eaLnBrk="1" hangingPunct="1">
              <a:buFont typeface="Wingdings" panose="05000000000000000000" pitchFamily="2" charset="2"/>
              <a:buNone/>
            </a:pPr>
            <a:r>
              <a:rPr lang="en-US" altLang="en-US" sz="2400" smtClean="0"/>
              <a:t>ALTER TABLE Nhanvien1</a:t>
            </a:r>
          </a:p>
          <a:p>
            <a:pPr lvl="1" eaLnBrk="1" hangingPunct="1">
              <a:buFont typeface="Wingdings" panose="05000000000000000000" pitchFamily="2" charset="2"/>
              <a:buNone/>
            </a:pPr>
            <a:r>
              <a:rPr lang="en-US" altLang="en-US" sz="2400" smtClean="0">
                <a:solidFill>
                  <a:srgbClr val="990000"/>
                </a:solidFill>
              </a:rPr>
              <a:t>	ADD CONSTRAINT Cv_FK Foreign key (Macv) REFERENCES Chucvu(Macv</a:t>
            </a:r>
            <a:r>
              <a:rPr lang="en-US" altLang="en-US" sz="2400" smtClean="0"/>
              <a:t>)</a:t>
            </a:r>
          </a:p>
          <a:p>
            <a:pPr lvl="1" eaLnBrk="1" hangingPunct="1">
              <a:buFont typeface="Wingdings" panose="05000000000000000000" pitchFamily="2" charset="2"/>
              <a:buNone/>
            </a:pPr>
            <a:r>
              <a:rPr lang="en-US" altLang="en-US" sz="2400" smtClean="0"/>
              <a:t>)</a:t>
            </a:r>
          </a:p>
        </p:txBody>
      </p:sp>
      <p:sp>
        <p:nvSpPr>
          <p:cNvPr id="103427" name="Title 1"/>
          <p:cNvSpPr>
            <a:spLocks/>
          </p:cNvSpPr>
          <p:nvPr/>
        </p:nvSpPr>
        <p:spPr bwMode="auto">
          <a:xfrm>
            <a:off x="441325" y="646113"/>
            <a:ext cx="82296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Ràng buộc Foreign key</a:t>
            </a:r>
          </a:p>
        </p:txBody>
      </p:sp>
    </p:spTree>
  </p:cSld>
  <p:clrMapOvr>
    <a:masterClrMapping/>
  </p:clrMapOvr>
  <p:transition>
    <p:randomBa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94</a:t>
            </a:fld>
            <a:endParaRPr lang="en-US"/>
          </a:p>
        </p:txBody>
      </p:sp>
      <p:sp>
        <p:nvSpPr>
          <p:cNvPr id="104450" name="Title 1"/>
          <p:cNvSpPr>
            <a:spLocks noGrp="1"/>
          </p:cNvSpPr>
          <p:nvPr>
            <p:ph type="title" idx="4294967295"/>
          </p:nvPr>
        </p:nvSpPr>
        <p:spPr>
          <a:xfrm>
            <a:off x="321275" y="311627"/>
            <a:ext cx="8229600" cy="736600"/>
          </a:xfrm>
        </p:spPr>
        <p:txBody>
          <a:bodyPr anchor="b"/>
          <a:lstStyle/>
          <a:p>
            <a:pPr eaLnBrk="1" hangingPunct="1"/>
            <a:r>
              <a:rPr lang="en-US" altLang="en-US" b="1" smtClean="0">
                <a:solidFill>
                  <a:srgbClr val="800000"/>
                </a:solidFill>
              </a:rPr>
              <a:t>Các mức ràng buộc</a:t>
            </a:r>
          </a:p>
        </p:txBody>
      </p:sp>
      <p:sp>
        <p:nvSpPr>
          <p:cNvPr id="104451" name="Content Placeholder 2"/>
          <p:cNvSpPr>
            <a:spLocks noGrp="1"/>
          </p:cNvSpPr>
          <p:nvPr>
            <p:ph idx="4294967295"/>
          </p:nvPr>
        </p:nvSpPr>
        <p:spPr>
          <a:xfrm>
            <a:off x="1066800" y="1227138"/>
            <a:ext cx="8077200" cy="4724400"/>
          </a:xfrm>
        </p:spPr>
        <p:txBody>
          <a:bodyPr lIns="182880" tIns="91440"/>
          <a:lstStyle/>
          <a:p>
            <a:pPr eaLnBrk="1" hangingPunct="1"/>
            <a:r>
              <a:rPr lang="en-US" altLang="en-US" sz="2000" smtClean="0"/>
              <a:t>Có thể tạo ràng buộc theo 2 mức :</a:t>
            </a:r>
          </a:p>
          <a:p>
            <a:pPr lvl="1" eaLnBrk="1" hangingPunct="1"/>
            <a:r>
              <a:rPr lang="en-US" altLang="en-US" smtClean="0"/>
              <a:t>Mức cột (Column level)</a:t>
            </a:r>
          </a:p>
          <a:p>
            <a:pPr lvl="1" eaLnBrk="1" hangingPunct="1"/>
            <a:r>
              <a:rPr lang="en-US" altLang="en-US" smtClean="0"/>
              <a:t>Mức bảng (Table level)</a:t>
            </a:r>
          </a:p>
          <a:p>
            <a:pPr eaLnBrk="1" hangingPunct="1"/>
            <a:r>
              <a:rPr lang="en-US" altLang="en-US" sz="2000" smtClean="0"/>
              <a:t>Ràng buộc mức bảng:</a:t>
            </a:r>
          </a:p>
          <a:p>
            <a:pPr lvl="1" eaLnBrk="1" hangingPunct="1">
              <a:buFont typeface="Wingdings" panose="05000000000000000000" pitchFamily="2" charset="2"/>
              <a:buNone/>
            </a:pPr>
            <a:r>
              <a:rPr lang="en-US" altLang="en-US" smtClean="0">
                <a:solidFill>
                  <a:srgbClr val="0000FF"/>
                </a:solidFill>
              </a:rPr>
              <a:t>&lt; table_constraint &gt;::= [ CONSTRAINT </a:t>
            </a:r>
            <a:r>
              <a:rPr lang="en-US" altLang="en-US" i="1" smtClean="0">
                <a:solidFill>
                  <a:srgbClr val="0000FF"/>
                </a:solidFill>
              </a:rPr>
              <a:t>constraint_name </a:t>
            </a:r>
            <a:r>
              <a:rPr lang="en-US" altLang="en-US" smtClean="0">
                <a:solidFill>
                  <a:srgbClr val="0000FF"/>
                </a:solidFill>
              </a:rPr>
              <a:t>]</a:t>
            </a:r>
          </a:p>
          <a:p>
            <a:pPr lvl="1" eaLnBrk="1" hangingPunct="1">
              <a:buFont typeface="Wingdings" panose="05000000000000000000" pitchFamily="2" charset="2"/>
              <a:buNone/>
            </a:pPr>
            <a:r>
              <a:rPr lang="en-US" altLang="en-US" smtClean="0">
                <a:solidFill>
                  <a:srgbClr val="0000FF"/>
                </a:solidFill>
              </a:rPr>
              <a:t>{ [ { PRIMARY KEY | UNIQUE }[ CLUSTERED | NONCLUSTERED ]</a:t>
            </a:r>
          </a:p>
          <a:p>
            <a:pPr lvl="1" eaLnBrk="1" hangingPunct="1">
              <a:buFont typeface="Wingdings" panose="05000000000000000000" pitchFamily="2" charset="2"/>
              <a:buNone/>
            </a:pPr>
            <a:r>
              <a:rPr lang="en-US" altLang="en-US" smtClean="0">
                <a:solidFill>
                  <a:srgbClr val="0000FF"/>
                </a:solidFill>
              </a:rPr>
              <a:t>{ </a:t>
            </a:r>
            <a:r>
              <a:rPr lang="en-US" altLang="en-US" b="1" smtClean="0">
                <a:solidFill>
                  <a:srgbClr val="0000FF"/>
                </a:solidFill>
              </a:rPr>
              <a:t>( </a:t>
            </a:r>
            <a:r>
              <a:rPr lang="en-US" altLang="en-US" i="1" smtClean="0">
                <a:solidFill>
                  <a:srgbClr val="0000FF"/>
                </a:solidFill>
              </a:rPr>
              <a:t>column </a:t>
            </a:r>
            <a:r>
              <a:rPr lang="en-US" altLang="en-US" smtClean="0">
                <a:solidFill>
                  <a:srgbClr val="0000FF"/>
                </a:solidFill>
              </a:rPr>
              <a:t>[ ASC | DESC ] [ </a:t>
            </a:r>
            <a:r>
              <a:rPr lang="en-US" altLang="en-US" b="1" smtClean="0">
                <a:solidFill>
                  <a:srgbClr val="0000FF"/>
                </a:solidFill>
              </a:rPr>
              <a:t>,</a:t>
            </a:r>
            <a:r>
              <a:rPr lang="en-US" altLang="en-US" smtClean="0">
                <a:solidFill>
                  <a:srgbClr val="0000FF"/>
                </a:solidFill>
              </a:rPr>
              <a:t>...</a:t>
            </a:r>
            <a:r>
              <a:rPr lang="en-US" altLang="en-US" i="1" smtClean="0">
                <a:solidFill>
                  <a:srgbClr val="0000FF"/>
                </a:solidFill>
              </a:rPr>
              <a:t>n </a:t>
            </a:r>
            <a:r>
              <a:rPr lang="en-US" altLang="en-US" smtClean="0">
                <a:solidFill>
                  <a:srgbClr val="0000FF"/>
                </a:solidFill>
              </a:rPr>
              <a:t>] </a:t>
            </a:r>
            <a:r>
              <a:rPr lang="en-US" altLang="en-US" b="1" smtClean="0">
                <a:solidFill>
                  <a:srgbClr val="0000FF"/>
                </a:solidFill>
              </a:rPr>
              <a:t>) </a:t>
            </a:r>
            <a:r>
              <a:rPr lang="en-US" altLang="en-US" smtClean="0">
                <a:solidFill>
                  <a:srgbClr val="0000FF"/>
                </a:solidFill>
              </a:rPr>
              <a:t>} ]</a:t>
            </a:r>
          </a:p>
          <a:p>
            <a:pPr lvl="1" eaLnBrk="1" hangingPunct="1">
              <a:buFont typeface="Wingdings" panose="05000000000000000000" pitchFamily="2" charset="2"/>
              <a:buNone/>
            </a:pPr>
            <a:r>
              <a:rPr lang="en-US" altLang="en-US" smtClean="0">
                <a:solidFill>
                  <a:srgbClr val="0000FF"/>
                </a:solidFill>
              </a:rPr>
              <a:t>| FOREIGN KEY [ </a:t>
            </a:r>
            <a:r>
              <a:rPr lang="en-US" altLang="en-US" b="1" smtClean="0">
                <a:solidFill>
                  <a:srgbClr val="0000FF"/>
                </a:solidFill>
              </a:rPr>
              <a:t>( </a:t>
            </a:r>
            <a:r>
              <a:rPr lang="en-US" altLang="en-US" i="1" smtClean="0">
                <a:solidFill>
                  <a:srgbClr val="0000FF"/>
                </a:solidFill>
              </a:rPr>
              <a:t>column </a:t>
            </a:r>
            <a:r>
              <a:rPr lang="en-US" altLang="en-US" smtClean="0">
                <a:solidFill>
                  <a:srgbClr val="0000FF"/>
                </a:solidFill>
              </a:rPr>
              <a:t>[ </a:t>
            </a:r>
            <a:r>
              <a:rPr lang="en-US" altLang="en-US" b="1" smtClean="0">
                <a:solidFill>
                  <a:srgbClr val="0000FF"/>
                </a:solidFill>
              </a:rPr>
              <a:t>,</a:t>
            </a:r>
            <a:r>
              <a:rPr lang="en-US" altLang="en-US" smtClean="0">
                <a:solidFill>
                  <a:srgbClr val="0000FF"/>
                </a:solidFill>
              </a:rPr>
              <a:t>...</a:t>
            </a:r>
            <a:r>
              <a:rPr lang="en-US" altLang="en-US" i="1" smtClean="0">
                <a:solidFill>
                  <a:srgbClr val="0000FF"/>
                </a:solidFill>
              </a:rPr>
              <a:t>n </a:t>
            </a:r>
            <a:r>
              <a:rPr lang="en-US" altLang="en-US" smtClean="0">
                <a:solidFill>
                  <a:srgbClr val="0000FF"/>
                </a:solidFill>
              </a:rPr>
              <a:t>] </a:t>
            </a:r>
            <a:r>
              <a:rPr lang="en-US" altLang="en-US" b="1" smtClean="0">
                <a:solidFill>
                  <a:srgbClr val="0000FF"/>
                </a:solidFill>
              </a:rPr>
              <a:t>) </a:t>
            </a:r>
            <a:r>
              <a:rPr lang="en-US" altLang="en-US" smtClean="0">
                <a:solidFill>
                  <a:srgbClr val="0000FF"/>
                </a:solidFill>
              </a:rPr>
              <a:t>] </a:t>
            </a:r>
          </a:p>
          <a:p>
            <a:pPr lvl="1" eaLnBrk="1" hangingPunct="1">
              <a:buFont typeface="Wingdings" panose="05000000000000000000" pitchFamily="2" charset="2"/>
              <a:buNone/>
            </a:pPr>
            <a:r>
              <a:rPr lang="en-US" altLang="en-US" smtClean="0">
                <a:solidFill>
                  <a:srgbClr val="0000FF"/>
                </a:solidFill>
              </a:rPr>
              <a:t>REFERENCES </a:t>
            </a:r>
            <a:r>
              <a:rPr lang="en-US" altLang="en-US" i="1" smtClean="0">
                <a:solidFill>
                  <a:srgbClr val="0000FF"/>
                </a:solidFill>
              </a:rPr>
              <a:t>ref_table </a:t>
            </a:r>
            <a:r>
              <a:rPr lang="en-US" altLang="en-US" smtClean="0">
                <a:solidFill>
                  <a:srgbClr val="0000FF"/>
                </a:solidFill>
              </a:rPr>
              <a:t>[ </a:t>
            </a:r>
            <a:r>
              <a:rPr lang="en-US" altLang="en-US" b="1" smtClean="0">
                <a:solidFill>
                  <a:srgbClr val="0000FF"/>
                </a:solidFill>
              </a:rPr>
              <a:t>( </a:t>
            </a:r>
            <a:r>
              <a:rPr lang="en-US" altLang="en-US" i="1" smtClean="0">
                <a:solidFill>
                  <a:srgbClr val="0000FF"/>
                </a:solidFill>
              </a:rPr>
              <a:t>ref_column </a:t>
            </a:r>
            <a:r>
              <a:rPr lang="en-US" altLang="en-US" smtClean="0">
                <a:solidFill>
                  <a:srgbClr val="0000FF"/>
                </a:solidFill>
              </a:rPr>
              <a:t>[ </a:t>
            </a:r>
            <a:r>
              <a:rPr lang="en-US" altLang="en-US" b="1" smtClean="0">
                <a:solidFill>
                  <a:srgbClr val="0000FF"/>
                </a:solidFill>
              </a:rPr>
              <a:t>,</a:t>
            </a:r>
            <a:r>
              <a:rPr lang="en-US" altLang="en-US" smtClean="0">
                <a:solidFill>
                  <a:srgbClr val="0000FF"/>
                </a:solidFill>
              </a:rPr>
              <a:t>...</a:t>
            </a:r>
            <a:r>
              <a:rPr lang="en-US" altLang="en-US" i="1" smtClean="0">
                <a:solidFill>
                  <a:srgbClr val="0000FF"/>
                </a:solidFill>
              </a:rPr>
              <a:t>n </a:t>
            </a:r>
            <a:r>
              <a:rPr lang="en-US" altLang="en-US" smtClean="0">
                <a:solidFill>
                  <a:srgbClr val="0000FF"/>
                </a:solidFill>
              </a:rPr>
              <a:t>] </a:t>
            </a:r>
            <a:r>
              <a:rPr lang="en-US" altLang="en-US" b="1" smtClean="0">
                <a:solidFill>
                  <a:srgbClr val="0000FF"/>
                </a:solidFill>
              </a:rPr>
              <a:t>) </a:t>
            </a:r>
            <a:r>
              <a:rPr lang="en-US" altLang="en-US" smtClean="0">
                <a:solidFill>
                  <a:srgbClr val="0000FF"/>
                </a:solidFill>
              </a:rPr>
              <a:t>]</a:t>
            </a:r>
          </a:p>
          <a:p>
            <a:pPr lvl="1" eaLnBrk="1" hangingPunct="1">
              <a:buFont typeface="Wingdings" panose="05000000000000000000" pitchFamily="2" charset="2"/>
              <a:buNone/>
            </a:pPr>
            <a:r>
              <a:rPr lang="en-US" altLang="en-US" smtClean="0">
                <a:solidFill>
                  <a:srgbClr val="0000FF"/>
                </a:solidFill>
              </a:rPr>
              <a:t>[ ON DELETE { CASCADE | NO ACTION } ]</a:t>
            </a:r>
          </a:p>
          <a:p>
            <a:pPr lvl="1" eaLnBrk="1" hangingPunct="1">
              <a:buFont typeface="Wingdings" panose="05000000000000000000" pitchFamily="2" charset="2"/>
              <a:buNone/>
            </a:pPr>
            <a:r>
              <a:rPr lang="en-US" altLang="en-US" smtClean="0">
                <a:solidFill>
                  <a:srgbClr val="0000FF"/>
                </a:solidFill>
              </a:rPr>
              <a:t>[ ON UPDATE { CASCADE | NO ACTION } ]</a:t>
            </a:r>
          </a:p>
          <a:p>
            <a:pPr lvl="1" eaLnBrk="1" hangingPunct="1">
              <a:buFont typeface="Wingdings" panose="05000000000000000000" pitchFamily="2" charset="2"/>
              <a:buNone/>
            </a:pPr>
            <a:r>
              <a:rPr lang="en-US" altLang="en-US" smtClean="0">
                <a:solidFill>
                  <a:srgbClr val="0000FF"/>
                </a:solidFill>
              </a:rPr>
              <a:t>[ NOT FOR REPLICATION ]</a:t>
            </a:r>
          </a:p>
          <a:p>
            <a:pPr lvl="1" eaLnBrk="1" hangingPunct="1">
              <a:buFont typeface="Wingdings" panose="05000000000000000000" pitchFamily="2" charset="2"/>
              <a:buNone/>
            </a:pPr>
            <a:r>
              <a:rPr lang="en-US" altLang="en-US" smtClean="0">
                <a:solidFill>
                  <a:srgbClr val="0000FF"/>
                </a:solidFill>
              </a:rPr>
              <a:t>| CHECK [ NOT FOR REPLICATION ]</a:t>
            </a:r>
          </a:p>
          <a:p>
            <a:pPr lvl="1" eaLnBrk="1" hangingPunct="1">
              <a:buFont typeface="Wingdings" panose="05000000000000000000" pitchFamily="2" charset="2"/>
              <a:buNone/>
            </a:pPr>
            <a:r>
              <a:rPr lang="en-US" altLang="en-US" b="1" smtClean="0">
                <a:solidFill>
                  <a:srgbClr val="0000FF"/>
                </a:solidFill>
              </a:rPr>
              <a:t>( </a:t>
            </a:r>
            <a:r>
              <a:rPr lang="en-US" altLang="en-US" i="1" smtClean="0">
                <a:solidFill>
                  <a:srgbClr val="0000FF"/>
                </a:solidFill>
              </a:rPr>
              <a:t>search_conditions </a:t>
            </a:r>
            <a:r>
              <a:rPr lang="en-US" altLang="en-US" b="1" smtClean="0">
                <a:solidFill>
                  <a:srgbClr val="0000FF"/>
                </a:solidFill>
              </a:rPr>
              <a:t>)</a:t>
            </a:r>
            <a:r>
              <a:rPr lang="en-US" altLang="en-US" smtClean="0">
                <a:solidFill>
                  <a:srgbClr val="0000FF"/>
                </a:solidFill>
              </a:rPr>
              <a:t>}</a:t>
            </a:r>
          </a:p>
        </p:txBody>
      </p:sp>
    </p:spTree>
  </p:cSld>
  <p:clrMapOvr>
    <a:masterClrMapping/>
  </p:clrMapOvr>
  <p:transition>
    <p:randomBa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95</a:t>
            </a:fld>
            <a:endParaRPr lang="en-US"/>
          </a:p>
        </p:txBody>
      </p:sp>
      <p:sp>
        <p:nvSpPr>
          <p:cNvPr id="105474" name="Content Placeholder 2"/>
          <p:cNvSpPr>
            <a:spLocks noGrp="1"/>
          </p:cNvSpPr>
          <p:nvPr>
            <p:ph idx="4294967295"/>
          </p:nvPr>
        </p:nvSpPr>
        <p:spPr>
          <a:xfrm>
            <a:off x="294822" y="1342292"/>
            <a:ext cx="8077200" cy="4724400"/>
          </a:xfrm>
        </p:spPr>
        <p:txBody>
          <a:bodyPr lIns="182880" tIns="91440">
            <a:noAutofit/>
          </a:bodyPr>
          <a:lstStyle/>
          <a:p>
            <a:pPr eaLnBrk="1" hangingPunct="1"/>
            <a:r>
              <a:rPr lang="en-US" altLang="en-US" sz="2000" b="1" smtClean="0"/>
              <a:t>Ví dụ về ràng buộc mức bảng</a:t>
            </a:r>
          </a:p>
          <a:p>
            <a:pPr eaLnBrk="1" hangingPunct="1"/>
            <a:r>
              <a:rPr lang="en-US" altLang="en-US" sz="2000" smtClean="0"/>
              <a:t>Tạo 1 ràng buộc khoá chính ở mức bảng</a:t>
            </a:r>
          </a:p>
          <a:p>
            <a:pPr lvl="1" eaLnBrk="1" hangingPunct="1">
              <a:buFont typeface="Wingdings" panose="05000000000000000000" pitchFamily="2" charset="2"/>
              <a:buNone/>
            </a:pPr>
            <a:r>
              <a:rPr lang="en-US" altLang="en-US" sz="2800" smtClean="0"/>
              <a:t>CREATE TABLE cthoadon</a:t>
            </a:r>
          </a:p>
          <a:p>
            <a:pPr lvl="1" eaLnBrk="1" hangingPunct="1">
              <a:buFont typeface="Wingdings" panose="05000000000000000000" pitchFamily="2" charset="2"/>
              <a:buNone/>
            </a:pPr>
            <a:r>
              <a:rPr lang="en-US" altLang="en-US" sz="2800" smtClean="0"/>
              <a:t>( 		sohd int NOT NULL,</a:t>
            </a:r>
          </a:p>
          <a:p>
            <a:pPr lvl="1" eaLnBrk="1" hangingPunct="1">
              <a:buFont typeface="Wingdings" panose="05000000000000000000" pitchFamily="2" charset="2"/>
              <a:buNone/>
            </a:pPr>
            <a:r>
              <a:rPr lang="en-US" altLang="en-US" sz="2800" smtClean="0"/>
              <a:t>		MaHang char(4) NOT NULL,</a:t>
            </a:r>
          </a:p>
          <a:p>
            <a:pPr lvl="1" eaLnBrk="1" hangingPunct="1">
              <a:buFont typeface="Wingdings" panose="05000000000000000000" pitchFamily="2" charset="2"/>
              <a:buNone/>
            </a:pPr>
            <a:r>
              <a:rPr lang="en-US" altLang="en-US" sz="2800" smtClean="0"/>
              <a:t>		SoLuong int NOT NULL,</a:t>
            </a:r>
          </a:p>
          <a:p>
            <a:pPr lvl="1" eaLnBrk="1" hangingPunct="1">
              <a:buFont typeface="Wingdings" panose="05000000000000000000" pitchFamily="2" charset="2"/>
              <a:buNone/>
            </a:pPr>
            <a:r>
              <a:rPr lang="en-US" altLang="en-US" sz="2800" smtClean="0"/>
              <a:t>		DonGia money,</a:t>
            </a:r>
          </a:p>
          <a:p>
            <a:pPr lvl="1" eaLnBrk="1" hangingPunct="1">
              <a:buFont typeface="Wingdings" panose="05000000000000000000" pitchFamily="2" charset="2"/>
              <a:buNone/>
            </a:pPr>
            <a:r>
              <a:rPr lang="en-US" altLang="en-US" sz="2800" smtClean="0"/>
              <a:t>		CONSTRAINT pk_ctHoadon primary key</a:t>
            </a:r>
          </a:p>
          <a:p>
            <a:pPr lvl="1" eaLnBrk="1" hangingPunct="1">
              <a:buFont typeface="Wingdings" panose="05000000000000000000" pitchFamily="2" charset="2"/>
              <a:buNone/>
            </a:pPr>
            <a:r>
              <a:rPr lang="en-US" altLang="en-US" sz="2800" smtClean="0"/>
              <a:t>		clustered (sohd,MaHang)</a:t>
            </a:r>
          </a:p>
          <a:p>
            <a:pPr lvl="1" eaLnBrk="1" hangingPunct="1">
              <a:buFont typeface="Wingdings" panose="05000000000000000000" pitchFamily="2" charset="2"/>
              <a:buNone/>
            </a:pPr>
            <a:r>
              <a:rPr lang="en-US" altLang="en-US" sz="2800" smtClean="0"/>
              <a:t>)</a:t>
            </a:r>
          </a:p>
        </p:txBody>
      </p:sp>
      <p:sp>
        <p:nvSpPr>
          <p:cNvPr id="105475" name="Title 1"/>
          <p:cNvSpPr>
            <a:spLocks/>
          </p:cNvSpPr>
          <p:nvPr/>
        </p:nvSpPr>
        <p:spPr bwMode="auto">
          <a:xfrm>
            <a:off x="393700" y="552450"/>
            <a:ext cx="8229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eaLnBrk="1" hangingPunct="1">
              <a:spcBef>
                <a:spcPct val="0"/>
              </a:spcBef>
              <a:buClrTx/>
              <a:buSzTx/>
              <a:buFontTx/>
              <a:buNone/>
            </a:pPr>
            <a:r>
              <a:rPr lang="en-US" altLang="en-US" sz="3600">
                <a:solidFill>
                  <a:srgbClr val="800000"/>
                </a:solidFill>
              </a:rPr>
              <a:t>Các mức ràng buộc</a:t>
            </a:r>
          </a:p>
        </p:txBody>
      </p:sp>
    </p:spTree>
  </p:cSld>
  <p:clrMapOvr>
    <a:masterClrMapping/>
  </p:clrMapOvr>
  <p:transition>
    <p:randomBa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2D44249-E22E-4CAF-B31A-47027B1D76FA}" type="slidenum">
              <a:rPr lang="en-US" smtClean="0"/>
              <a:pPr/>
              <a:t>96</a:t>
            </a:fld>
            <a:endParaRPr lang="en-US"/>
          </a:p>
        </p:txBody>
      </p:sp>
      <p:sp>
        <p:nvSpPr>
          <p:cNvPr id="106498" name="Title 1"/>
          <p:cNvSpPr>
            <a:spLocks noGrp="1"/>
          </p:cNvSpPr>
          <p:nvPr>
            <p:ph type="title" idx="4294967295"/>
          </p:nvPr>
        </p:nvSpPr>
        <p:spPr>
          <a:xfrm>
            <a:off x="383059" y="370702"/>
            <a:ext cx="8229600" cy="890588"/>
          </a:xfrm>
        </p:spPr>
        <p:txBody>
          <a:bodyPr anchor="b"/>
          <a:lstStyle/>
          <a:p>
            <a:pPr eaLnBrk="1" hangingPunct="1"/>
            <a:r>
              <a:rPr lang="en-US" altLang="en-US" sz="3200" b="1" smtClean="0">
                <a:solidFill>
                  <a:srgbClr val="800000"/>
                </a:solidFill>
              </a:rPr>
              <a:t>Thủ tục lưu trữ hệ thống</a:t>
            </a:r>
          </a:p>
        </p:txBody>
      </p:sp>
      <p:sp>
        <p:nvSpPr>
          <p:cNvPr id="106499" name="Content Placeholder 2"/>
          <p:cNvSpPr>
            <a:spLocks noGrp="1"/>
          </p:cNvSpPr>
          <p:nvPr>
            <p:ph idx="4294967295"/>
          </p:nvPr>
        </p:nvSpPr>
        <p:spPr>
          <a:xfrm>
            <a:off x="535459" y="1698308"/>
            <a:ext cx="8077200" cy="4724400"/>
          </a:xfrm>
        </p:spPr>
        <p:txBody>
          <a:bodyPr lIns="182880" tIns="91440">
            <a:normAutofit/>
          </a:bodyPr>
          <a:lstStyle/>
          <a:p>
            <a:pPr algn="ctr" eaLnBrk="1" hangingPunct="1">
              <a:buFont typeface="Wingdings" panose="05000000000000000000" pitchFamily="2" charset="2"/>
              <a:buNone/>
            </a:pPr>
            <a:r>
              <a:rPr lang="en-US" altLang="en-US" sz="2400" b="1" smtClean="0"/>
              <a:t>sp_help- System stored procedure</a:t>
            </a:r>
          </a:p>
          <a:p>
            <a:pPr eaLnBrk="1" hangingPunct="1"/>
            <a:r>
              <a:rPr lang="en-US" altLang="en-US" sz="2400" smtClean="0"/>
              <a:t>Để kiểm tra xem bảng đã được tạo hay chưa?</a:t>
            </a:r>
          </a:p>
          <a:p>
            <a:pPr eaLnBrk="1" hangingPunct="1">
              <a:buFont typeface="Wingdings" panose="05000000000000000000" pitchFamily="2" charset="2"/>
              <a:buNone/>
            </a:pPr>
            <a:r>
              <a:rPr lang="en-US" altLang="en-US" sz="2400" b="1" i="1" smtClean="0"/>
              <a:t>			sp_help table_name</a:t>
            </a:r>
          </a:p>
          <a:p>
            <a:pPr eaLnBrk="1" hangingPunct="1"/>
            <a:r>
              <a:rPr lang="en-US" altLang="en-US" sz="2400" smtClean="0"/>
              <a:t>Để kiểm tra xem kiểu dữ liệu của người dùng đã được tạo hay chưa?</a:t>
            </a:r>
          </a:p>
          <a:p>
            <a:pPr eaLnBrk="1" hangingPunct="1">
              <a:buFont typeface="Wingdings" panose="05000000000000000000" pitchFamily="2" charset="2"/>
              <a:buNone/>
            </a:pPr>
            <a:r>
              <a:rPr lang="en-US" altLang="en-US" sz="2400" b="1" i="1" smtClean="0"/>
              <a:t>			sp_help datatype_name</a:t>
            </a:r>
          </a:p>
        </p:txBody>
      </p:sp>
    </p:spTree>
  </p:cSld>
  <p:clrMapOvr>
    <a:masterClrMapping/>
  </p:clrMapOvr>
  <p:transition>
    <p:randomBa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a:xfrm>
            <a:off x="450215" y="329567"/>
            <a:ext cx="7680960" cy="1371600"/>
          </a:xfrm>
        </p:spPr>
        <p:txBody>
          <a:bodyPr/>
          <a:lstStyle/>
          <a:p>
            <a:pPr eaLnBrk="1" hangingPunct="1"/>
            <a:r>
              <a:rPr lang="en-US" altLang="en-US" sz="2800" smtClean="0">
                <a:solidFill>
                  <a:srgbClr val="800000"/>
                </a:solidFill>
                <a:cs typeface="Courier New" panose="02070309020205020404" pitchFamily="49" charset="0"/>
              </a:rPr>
              <a:t>Xem Constraints </a:t>
            </a:r>
          </a:p>
        </p:txBody>
      </p:sp>
      <p:sp>
        <p:nvSpPr>
          <p:cNvPr id="107523" name="Rectangle 3"/>
          <p:cNvSpPr>
            <a:spLocks noGrp="1" noChangeArrowheads="1"/>
          </p:cNvSpPr>
          <p:nvPr>
            <p:ph idx="1"/>
          </p:nvPr>
        </p:nvSpPr>
        <p:spPr>
          <a:xfrm>
            <a:off x="800100" y="1600200"/>
            <a:ext cx="7331075" cy="4267200"/>
          </a:xfrm>
        </p:spPr>
        <p:txBody>
          <a:bodyPr>
            <a:normAutofit/>
          </a:bodyPr>
          <a:lstStyle/>
          <a:p>
            <a:pPr marL="850900" lvl="1" indent="-393700" eaLnBrk="1" hangingPunct="1">
              <a:lnSpc>
                <a:spcPct val="90000"/>
              </a:lnSpc>
              <a:spcBef>
                <a:spcPct val="30000"/>
              </a:spcBef>
            </a:pPr>
            <a:r>
              <a:rPr lang="en-US" altLang="en-US" sz="2800" b="1" smtClean="0">
                <a:solidFill>
                  <a:srgbClr val="0000CC"/>
                </a:solidFill>
                <a:cs typeface="Courier New" panose="02070309020205020404" pitchFamily="49" charset="0"/>
              </a:rPr>
              <a:t>Viewing Constraints</a:t>
            </a:r>
          </a:p>
          <a:p>
            <a:pPr marL="1262063" lvl="2" indent="-347663" eaLnBrk="1" hangingPunct="1">
              <a:lnSpc>
                <a:spcPct val="90000"/>
              </a:lnSpc>
              <a:spcBef>
                <a:spcPct val="30000"/>
              </a:spcBef>
            </a:pPr>
            <a:r>
              <a:rPr lang="en-US" altLang="en-US" sz="1600" smtClean="0">
                <a:cs typeface="Courier New" panose="02070309020205020404" pitchFamily="49" charset="0"/>
              </a:rPr>
              <a:t>Sp_helpConstraint</a:t>
            </a:r>
            <a:r>
              <a:rPr lang="en-US" altLang="en-US" sz="1600" b="1" smtClean="0">
                <a:cs typeface="Courier New" panose="02070309020205020404" pitchFamily="49" charset="0"/>
              </a:rPr>
              <a:t>  </a:t>
            </a:r>
            <a:r>
              <a:rPr lang="en-US" altLang="en-US" sz="1600" smtClean="0">
                <a:cs typeface="Courier New" panose="02070309020205020404" pitchFamily="49" charset="0"/>
              </a:rPr>
              <a:t> Events</a:t>
            </a:r>
          </a:p>
          <a:p>
            <a:pPr marL="1262063" lvl="2" indent="-347663" eaLnBrk="1" hangingPunct="1">
              <a:lnSpc>
                <a:spcPct val="90000"/>
              </a:lnSpc>
              <a:spcBef>
                <a:spcPct val="30000"/>
              </a:spcBef>
            </a:pPr>
            <a:endParaRPr lang="en-GB" altLang="en-US" sz="1600" smtClean="0"/>
          </a:p>
          <a:p>
            <a:pPr marL="850900" lvl="1" indent="-393700" eaLnBrk="1" hangingPunct="1">
              <a:lnSpc>
                <a:spcPct val="90000"/>
              </a:lnSpc>
              <a:spcBef>
                <a:spcPct val="30000"/>
              </a:spcBef>
            </a:pPr>
            <a:r>
              <a:rPr lang="en-GB" altLang="en-US" sz="2800" b="1" smtClean="0">
                <a:solidFill>
                  <a:srgbClr val="0000CC"/>
                </a:solidFill>
              </a:rPr>
              <a:t>Verify constraints by inserting data</a:t>
            </a:r>
            <a:r>
              <a:rPr lang="en-US" altLang="en-US" sz="2800" smtClean="0"/>
              <a:t> </a:t>
            </a:r>
          </a:p>
          <a:p>
            <a:pPr marL="457200" indent="-457200" eaLnBrk="1" hangingPunct="1">
              <a:lnSpc>
                <a:spcPct val="90000"/>
              </a:lnSpc>
              <a:spcBef>
                <a:spcPct val="0"/>
              </a:spcBef>
              <a:buClrTx/>
              <a:buSzTx/>
              <a:buFontTx/>
              <a:buNone/>
            </a:pPr>
            <a:endParaRPr lang="en-US" altLang="en-US" sz="2000" b="1" smtClean="0">
              <a:cs typeface="Courier New" panose="02070309020205020404" pitchFamily="49" charset="0"/>
            </a:endParaRPr>
          </a:p>
          <a:p>
            <a:pPr marL="1262063" lvl="2" indent="-347663" eaLnBrk="1" hangingPunct="1">
              <a:lnSpc>
                <a:spcPct val="90000"/>
              </a:lnSpc>
              <a:spcBef>
                <a:spcPct val="0"/>
              </a:spcBef>
            </a:pPr>
            <a:r>
              <a:rPr lang="en-US" altLang="en-US" sz="1600" smtClean="0">
                <a:cs typeface="Courier New" panose="02070309020205020404" pitchFamily="49" charset="0"/>
              </a:rPr>
              <a:t>INSERT Events DEFAULT VALUES</a:t>
            </a:r>
          </a:p>
          <a:p>
            <a:pPr marL="1262063" lvl="2" indent="-347663" eaLnBrk="1" hangingPunct="1">
              <a:lnSpc>
                <a:spcPct val="90000"/>
              </a:lnSpc>
              <a:spcBef>
                <a:spcPct val="0"/>
              </a:spcBef>
              <a:buFont typeface="Wingdings" panose="05000000000000000000" pitchFamily="2" charset="2"/>
              <a:buNone/>
            </a:pPr>
            <a:endParaRPr lang="en-US" altLang="en-US" sz="1600" smtClean="0">
              <a:cs typeface="Courier New" panose="02070309020205020404" pitchFamily="49" charset="0"/>
            </a:endParaRPr>
          </a:p>
          <a:p>
            <a:pPr marL="1262063" lvl="2" indent="-347663" eaLnBrk="1" hangingPunct="1">
              <a:lnSpc>
                <a:spcPct val="90000"/>
              </a:lnSpc>
              <a:spcBef>
                <a:spcPct val="0"/>
              </a:spcBef>
              <a:buFont typeface="Wingdings" panose="05000000000000000000" pitchFamily="2" charset="2"/>
              <a:buNone/>
            </a:pPr>
            <a:endParaRPr lang="en-US" altLang="en-US" sz="1600" smtClean="0">
              <a:cs typeface="Courier New" panose="02070309020205020404" pitchFamily="49" charset="0"/>
            </a:endParaRPr>
          </a:p>
          <a:p>
            <a:pPr marL="1262063" lvl="2" indent="-347663" eaLnBrk="1" hangingPunct="1">
              <a:lnSpc>
                <a:spcPct val="90000"/>
              </a:lnSpc>
              <a:spcBef>
                <a:spcPct val="40000"/>
              </a:spcBef>
            </a:pPr>
            <a:endParaRPr lang="en-US" altLang="en-US" sz="1600" smtClean="0">
              <a:cs typeface="Courier New" panose="02070309020205020404" pitchFamily="49" charset="0"/>
            </a:endParaRPr>
          </a:p>
          <a:p>
            <a:pPr marL="1262063" lvl="2" indent="-347663" eaLnBrk="1" hangingPunct="1">
              <a:lnSpc>
                <a:spcPct val="90000"/>
              </a:lnSpc>
              <a:spcBef>
                <a:spcPct val="40000"/>
              </a:spcBef>
            </a:pPr>
            <a:r>
              <a:rPr lang="en-US" altLang="en-US" sz="1600" smtClean="0">
                <a:cs typeface="Courier New" panose="02070309020205020404" pitchFamily="49" charset="0"/>
              </a:rPr>
              <a:t>SELECT * FROM Events</a:t>
            </a:r>
            <a:endParaRPr lang="en-US" altLang="en-US" sz="1600" b="1" smtClean="0">
              <a:cs typeface="Courier New" panose="02070309020205020404" pitchFamily="49" charset="0"/>
            </a:endParaRPr>
          </a:p>
        </p:txBody>
      </p:sp>
      <p:sp>
        <p:nvSpPr>
          <p:cNvPr id="2" name="Slide Number Placeholder 1"/>
          <p:cNvSpPr>
            <a:spLocks noGrp="1"/>
          </p:cNvSpPr>
          <p:nvPr>
            <p:ph type="sldNum" sz="quarter" idx="12"/>
          </p:nvPr>
        </p:nvSpPr>
        <p:spPr/>
        <p:txBody>
          <a:bodyPr/>
          <a:lstStyle/>
          <a:p>
            <a:fld id="{ED24C919-0F85-4759-9BE1-431035B692CF}" type="slidenum">
              <a:rPr lang="en-US" smtClean="0"/>
              <a:pPr/>
              <a:t>97</a:t>
            </a:fld>
            <a:endParaRPr lang="en-US"/>
          </a:p>
        </p:txBody>
      </p:sp>
      <p:sp>
        <p:nvSpPr>
          <p:cNvPr id="107524" name="Rectangle 4"/>
          <p:cNvSpPr>
            <a:spLocks noChangeArrowheads="1"/>
          </p:cNvSpPr>
          <p:nvPr/>
        </p:nvSpPr>
        <p:spPr bwMode="auto">
          <a:xfrm>
            <a:off x="32051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5" name="Picture 5"/>
          <p:cNvPicPr>
            <a:picLocks noChangeAspect="1" noChangeArrowheads="1"/>
          </p:cNvPicPr>
          <p:nvPr/>
        </p:nvPicPr>
        <p:blipFill>
          <a:blip r:embed="rId2">
            <a:extLst>
              <a:ext uri="{28A0092B-C50C-407E-A947-70E740481C1C}">
                <a14:useLocalDpi xmlns:a14="http://schemas.microsoft.com/office/drawing/2010/main" val="0"/>
              </a:ext>
            </a:extLst>
          </a:blip>
          <a:srcRect l="25145" t="42375" r="25105" b="52167"/>
          <a:stretch>
            <a:fillRect/>
          </a:stretch>
        </p:blipFill>
        <p:spPr bwMode="auto">
          <a:xfrm>
            <a:off x="2036763" y="4181475"/>
            <a:ext cx="48006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6" name="Rectangle 6"/>
          <p:cNvSpPr>
            <a:spLocks noChangeArrowheads="1"/>
          </p:cNvSpPr>
          <p:nvPr/>
        </p:nvSpPr>
        <p:spPr bwMode="auto">
          <a:xfrm>
            <a:off x="3433763" y="33194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2400">
                <a:solidFill>
                  <a:schemeClr val="tx1"/>
                </a:solidFill>
                <a:latin typeface="Arial" panose="020B0604020202020204" pitchFamily="34" charset="0"/>
              </a:defRPr>
            </a:lvl1pPr>
            <a:lvl2pPr marL="742950" indent="-285750">
              <a:spcBef>
                <a:spcPct val="20000"/>
              </a:spcBef>
              <a:buClr>
                <a:schemeClr val="accent2"/>
              </a:buClr>
              <a:buSzPct val="80000"/>
              <a:buFont typeface="Wingdings" panose="05000000000000000000" pitchFamily="2" charset="2"/>
              <a:buChar char="¨"/>
              <a:defRPr sz="2000">
                <a:solidFill>
                  <a:schemeClr val="tx1"/>
                </a:solidFill>
                <a:latin typeface="Arial" panose="020B0604020202020204" pitchFamily="34"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70000"/>
              <a:buFont typeface="Wingdings" panose="05000000000000000000" pitchFamily="2" charset="2"/>
              <a:buChar char="¨"/>
              <a:defRPr sz="1600">
                <a:solidFill>
                  <a:schemeClr val="tx1"/>
                </a:solidFill>
                <a:latin typeface="Arial" panose="020B0604020202020204" pitchFamily="34" charset="0"/>
              </a:defRPr>
            </a:lvl4pPr>
            <a:lvl5pPr marL="2057400" indent="-228600">
              <a:spcBef>
                <a:spcPct val="20000"/>
              </a:spcBef>
              <a:buClr>
                <a:schemeClr val="bg2"/>
              </a:buClr>
              <a:buFont typeface="Wingdings" panose="05000000000000000000" pitchFamily="2" charset="2"/>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1600">
                <a:solidFill>
                  <a:schemeClr val="tx1"/>
                </a:solidFill>
                <a:latin typeface="Arial" panose="020B0604020202020204" pitchFamily="34" charset="0"/>
              </a:defRPr>
            </a:lvl9pPr>
          </a:lstStyle>
          <a:p>
            <a:pPr>
              <a:spcBef>
                <a:spcPct val="0"/>
              </a:spcBef>
              <a:buClrTx/>
              <a:buSzTx/>
              <a:buFontTx/>
              <a:buNone/>
            </a:pPr>
            <a:endParaRPr lang="en-US" altLang="en-US"/>
          </a:p>
        </p:txBody>
      </p:sp>
      <p:pic>
        <p:nvPicPr>
          <p:cNvPr id="107527" name="Picture 7"/>
          <p:cNvPicPr>
            <a:picLocks noChangeAspect="1" noChangeArrowheads="1"/>
          </p:cNvPicPr>
          <p:nvPr/>
        </p:nvPicPr>
        <p:blipFill>
          <a:blip r:embed="rId3">
            <a:extLst>
              <a:ext uri="{28A0092B-C50C-407E-A947-70E740481C1C}">
                <a14:useLocalDpi xmlns:a14="http://schemas.microsoft.com/office/drawing/2010/main" val="0"/>
              </a:ext>
            </a:extLst>
          </a:blip>
          <a:srcRect l="37836" t="42375" r="20627" b="52167"/>
          <a:stretch>
            <a:fillRect/>
          </a:stretch>
        </p:blipFill>
        <p:spPr bwMode="auto">
          <a:xfrm>
            <a:off x="2019300" y="4562475"/>
            <a:ext cx="4800600" cy="43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Ba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5779" name="Rectangle 3"/>
          <p:cNvSpPr>
            <a:spLocks noGrp="1" noChangeArrowheads="1"/>
          </p:cNvSpPr>
          <p:nvPr>
            <p:ph idx="1"/>
          </p:nvPr>
        </p:nvSpPr>
        <p:spPr>
          <a:xfrm>
            <a:off x="135924" y="681080"/>
            <a:ext cx="8390238" cy="4495800"/>
          </a:xfrm>
          <a:extLst>
            <a:ext uri="{909E8E84-426E-40DD-AFC4-6F175D3DCCD1}">
              <a14:hiddenFill xmlns:a14="http://schemas.microsoft.com/office/drawing/2010/main">
                <a:solidFill>
                  <a:srgbClr val="00FFCC"/>
                </a:solidFill>
              </a14:hiddenFill>
            </a:ext>
          </a:extLst>
        </p:spPr>
        <p:txBody>
          <a:bodyPr>
            <a:noAutofit/>
          </a:bodyPr>
          <a:lstStyle/>
          <a:p>
            <a:pPr algn="just"/>
            <a:r>
              <a:rPr lang="en-US" altLang="en-US" smtClean="0"/>
              <a:t>Giả sử cần quản lý bán hàng của một siêu thị. Siêu thị có bán nhiều sản phẩm khác nhau. Mỗi sản phẩm phân biệt với nhau thông qua mã sản phẩm, mã sản phẩm xác định các thông tin: tên sản phẩm, mô tả, đơn vị tính (gồm kg, tan, ta, yen) mặc định là kg, đơn giá mua vào (&gt;=0), số lượng tồn (&gt;=0).  </a:t>
            </a:r>
          </a:p>
          <a:p>
            <a:pPr algn="just"/>
            <a:r>
              <a:rPr lang="en-US" altLang="en-US" smtClean="0"/>
              <a:t>Mỗi sản phẩm có thể thuộc về 1 nhà cung cấp, mỗi nhà cung cấp có thể cung cấp nhiều sản phẩm khác nhau, mỗi nhà cung cấp có mã nhà cung cấp là duy nhất, mã nhà cung cấp xác định tên nhà cung cấp, địa chỉ, điện thoại, fax và địa chỉ email. </a:t>
            </a:r>
          </a:p>
          <a:p>
            <a:pPr algn="just"/>
            <a:r>
              <a:rPr lang="en-US" altLang="en-US" smtClean="0"/>
              <a:t>Siêu thị có rất loại khách hàng, khách hàng bình thường là khách hàng có số lần mua hàng nhỏ hơn 5, khách hàng thành viên là khách hàng có số lần mua hàng nhỏ hơn 50 lần, trên 50 là khách hàng VIP. Mỗi khách hàng có một mã duy nhất, mã khách hàng xác định tên khách hàng, loại khách hàng, địa chỉ, điện thoại, phone, soFax, điểm tích lũy, địa chỉ mail. </a:t>
            </a:r>
          </a:p>
          <a:p>
            <a:pPr algn="just"/>
            <a:r>
              <a:rPr lang="en-US" altLang="en-US" smtClean="0"/>
              <a:t>Khi có sản phẩm được bán, hay nhập về, nhân viên lập hóa đơn để lưu trữ thông tin bán hoặc nhập sản phẩm. Mỗi hóa đơn có một số hóa đơn duy nhất xác định nhân viên lập hóa đơn, loaiHD (Nhập và xuất) và ngày lập hóa đơn và ngày giao (ngày giao&gt;=ngày lập). Mỗi nhân viên có một mã nhân viên duy nhất xác định các thông tin như họ lót, tên, ngày sinh, địa chỉ, ĐienThoai. Mỗi hóa đơn có thể có một hoặc nhiều sản phẩm, mỗi sản phẩm có mua với số lượng bất kỳ, số lượng &gt;0. </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15779">
                                            <p:txEl>
                                              <p:pRg st="3" end="3"/>
                                            </p:txEl>
                                          </p:spTgt>
                                        </p:tgtEl>
                                        <p:attrNameLst>
                                          <p:attrName>style.visibility</p:attrName>
                                        </p:attrNameLst>
                                      </p:cBhvr>
                                      <p:to>
                                        <p:strVal val="visible"/>
                                      </p:to>
                                    </p:set>
                                    <p:animEffect transition="in" filter="dissolve">
                                      <p:cBhvr>
                                        <p:cTn id="22" dur="500"/>
                                        <p:tgtEl>
                                          <p:spTgt spid="7157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41325" y="82550"/>
            <a:ext cx="8229600" cy="1371600"/>
          </a:xfrm>
        </p:spPr>
        <p:txBody>
          <a:bodyPr/>
          <a:lstStyle/>
          <a:p>
            <a:pPr eaLnBrk="1" hangingPunct="1"/>
            <a:r>
              <a:rPr lang="en-US" altLang="en-US" sz="2800" smtClean="0">
                <a:solidFill>
                  <a:srgbClr val="800000"/>
                </a:solidFill>
                <a:cs typeface="Courier New" panose="02070309020205020404" pitchFamily="49" charset="0"/>
              </a:rPr>
              <a:t>Câu hỏi:</a:t>
            </a:r>
          </a:p>
        </p:txBody>
      </p:sp>
      <p:sp>
        <p:nvSpPr>
          <p:cNvPr id="715779" name="Rectangle 3"/>
          <p:cNvSpPr>
            <a:spLocks noGrp="1" noChangeArrowheads="1"/>
          </p:cNvSpPr>
          <p:nvPr>
            <p:ph idx="1"/>
          </p:nvPr>
        </p:nvSpPr>
        <p:spPr>
          <a:xfrm>
            <a:off x="247135" y="1190711"/>
            <a:ext cx="8229600" cy="4495800"/>
          </a:xfrm>
          <a:extLst>
            <a:ext uri="{909E8E84-426E-40DD-AFC4-6F175D3DCCD1}">
              <a14:hiddenFill xmlns:a14="http://schemas.microsoft.com/office/drawing/2010/main">
                <a:solidFill>
                  <a:srgbClr val="00FFCC"/>
                </a:solidFill>
              </a14:hiddenFill>
            </a:ext>
          </a:extLst>
        </p:spPr>
        <p:txBody>
          <a:bodyPr/>
          <a:lstStyle/>
          <a:p>
            <a:pPr algn="just"/>
            <a:r>
              <a:rPr lang="en-US" altLang="en-US" sz="2800" smtClean="0"/>
              <a:t>Vẽ sơ đồ thực thể kết hợp</a:t>
            </a:r>
          </a:p>
          <a:p>
            <a:pPr algn="just"/>
            <a:r>
              <a:rPr lang="en-US" altLang="en-US" sz="2800" smtClean="0"/>
              <a:t>Chuyển ERD sang lược đồ quan hệ</a:t>
            </a:r>
          </a:p>
          <a:p>
            <a:pPr algn="just"/>
            <a:r>
              <a:rPr lang="en-US" altLang="en-US" sz="2800" smtClean="0"/>
              <a:t>Tạo các bảng bao gồm cả các ràng buộc trên các bảng này</a:t>
            </a:r>
          </a:p>
        </p:txBody>
      </p:sp>
      <p:sp>
        <p:nvSpPr>
          <p:cNvPr id="2" name="Slide Number Placeholder 1"/>
          <p:cNvSpPr>
            <a:spLocks noGrp="1"/>
          </p:cNvSpPr>
          <p:nvPr>
            <p:ph type="sldNum" sz="quarter" idx="12"/>
          </p:nvPr>
        </p:nvSpPr>
        <p:spPr/>
        <p:txBody>
          <a:bodyPr/>
          <a:lstStyle/>
          <a:p>
            <a:fld id="{ED24C919-0F85-4759-9BE1-431035B692CF}" type="slidenum">
              <a:rPr lang="en-US" smtClean="0"/>
              <a:pPr/>
              <a:t>99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5779">
                                            <p:txEl>
                                              <p:pRg st="0" end="0"/>
                                            </p:txEl>
                                          </p:spTgt>
                                        </p:tgtEl>
                                        <p:attrNameLst>
                                          <p:attrName>style.visibility</p:attrName>
                                        </p:attrNameLst>
                                      </p:cBhvr>
                                      <p:to>
                                        <p:strVal val="visible"/>
                                      </p:to>
                                    </p:set>
                                    <p:animEffect transition="in" filter="dissolve">
                                      <p:cBhvr>
                                        <p:cTn id="7" dur="500"/>
                                        <p:tgtEl>
                                          <p:spTgt spid="7157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5779">
                                            <p:txEl>
                                              <p:pRg st="1" end="1"/>
                                            </p:txEl>
                                          </p:spTgt>
                                        </p:tgtEl>
                                        <p:attrNameLst>
                                          <p:attrName>style.visibility</p:attrName>
                                        </p:attrNameLst>
                                      </p:cBhvr>
                                      <p:to>
                                        <p:strVal val="visible"/>
                                      </p:to>
                                    </p:set>
                                    <p:animEffect transition="in" filter="dissolve">
                                      <p:cBhvr>
                                        <p:cTn id="12" dur="500"/>
                                        <p:tgtEl>
                                          <p:spTgt spid="71577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15779">
                                            <p:txEl>
                                              <p:pRg st="2" end="2"/>
                                            </p:txEl>
                                          </p:spTgt>
                                        </p:tgtEl>
                                        <p:attrNameLst>
                                          <p:attrName>style.visibility</p:attrName>
                                        </p:attrNameLst>
                                      </p:cBhvr>
                                      <p:to>
                                        <p:strVal val="visible"/>
                                      </p:to>
                                    </p:set>
                                    <p:animEffect transition="in" filter="dissolve">
                                      <p:cBhvr>
                                        <p:cTn id="17" dur="500"/>
                                        <p:tgtEl>
                                          <p:spTgt spid="7157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5779"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Chapter0</Template>
  <TotalTime>9509</TotalTime>
  <Words>5356</Words>
  <Application>Microsoft Office PowerPoint</Application>
  <PresentationFormat>Letter Paper (8.5x11 in)</PresentationFormat>
  <Paragraphs>1154</Paragraphs>
  <Slides>113</Slides>
  <Notes>8</Notes>
  <HiddenSlides>0</HiddenSlides>
  <MMClips>0</MMClips>
  <ScaleCrop>false</ScaleCrop>
  <HeadingPairs>
    <vt:vector size="8" baseType="variant">
      <vt:variant>
        <vt:lpstr>Fonts Used</vt:lpstr>
      </vt:variant>
      <vt:variant>
        <vt:i4>16</vt:i4>
      </vt:variant>
      <vt:variant>
        <vt:lpstr>Theme</vt:lpstr>
      </vt:variant>
      <vt:variant>
        <vt:i4>2</vt:i4>
      </vt:variant>
      <vt:variant>
        <vt:lpstr>Embedded OLE Servers</vt:lpstr>
      </vt:variant>
      <vt:variant>
        <vt:i4>1</vt:i4>
      </vt:variant>
      <vt:variant>
        <vt:lpstr>Slide Titles</vt:lpstr>
      </vt:variant>
      <vt:variant>
        <vt:i4>113</vt:i4>
      </vt:variant>
    </vt:vector>
  </HeadingPairs>
  <TitlesOfParts>
    <vt:vector size="132" baseType="lpstr">
      <vt:lpstr>Arial</vt:lpstr>
      <vt:lpstr>Arial Narrow</vt:lpstr>
      <vt:lpstr>Century Gothic</vt:lpstr>
      <vt:lpstr>Century Schoolbook</vt:lpstr>
      <vt:lpstr>Courier</vt:lpstr>
      <vt:lpstr>Courier New</vt:lpstr>
      <vt:lpstr>Garamond</vt:lpstr>
      <vt:lpstr>Georgia</vt:lpstr>
      <vt:lpstr>Lucida Sans Typewriter</vt:lpstr>
      <vt:lpstr>Symbol</vt:lpstr>
      <vt:lpstr>Tahoma</vt:lpstr>
      <vt:lpstr>Times New Roman</vt:lpstr>
      <vt:lpstr>Verdana</vt:lpstr>
      <vt:lpstr>VNI-Aptima</vt:lpstr>
      <vt:lpstr>VNI-Times</vt:lpstr>
      <vt:lpstr>Wingdings</vt:lpstr>
      <vt:lpstr>Savon</vt:lpstr>
      <vt:lpstr>1_Savon</vt:lpstr>
      <vt:lpstr>Bitmap Image</vt:lpstr>
      <vt:lpstr>PowerPoint Presentation</vt:lpstr>
      <vt:lpstr>NỘI DUNG</vt:lpstr>
      <vt:lpstr>Databases  in SQL Server</vt:lpstr>
      <vt:lpstr>Overview of Database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 dụng SQL Server Management Studio</vt:lpstr>
      <vt:lpstr>Sử dụng SQL Server Management Studio</vt:lpstr>
      <vt:lpstr>Sử dụng SQL Server Management Studio</vt:lpstr>
      <vt:lpstr>Creating a New Database</vt:lpstr>
      <vt:lpstr>Creating a New Database</vt:lpstr>
      <vt:lpstr>Creating a New Database</vt:lpstr>
      <vt:lpstr>Managing Database</vt:lpstr>
      <vt:lpstr>Managing Databases</vt:lpstr>
      <vt:lpstr>Managing Databases</vt:lpstr>
      <vt:lpstr>Managing Databases</vt:lpstr>
      <vt:lpstr>Managing Database</vt:lpstr>
      <vt:lpstr>Managing Data and Log File</vt:lpstr>
      <vt:lpstr>Managing Data and Log File</vt:lpstr>
      <vt:lpstr>Managing Data and Log File</vt:lpstr>
      <vt:lpstr>Detach cơ sở dữ liệu</vt:lpstr>
      <vt:lpstr>Detach cơ sở dữ liệu</vt:lpstr>
      <vt:lpstr>Attach cơ sở dữ liệu</vt:lpstr>
      <vt:lpstr>Attach cơ sở dữ liệu</vt:lpstr>
      <vt:lpstr>Outline</vt:lpstr>
      <vt:lpstr>System Data Types</vt:lpstr>
      <vt:lpstr>System Data Types</vt:lpstr>
      <vt:lpstr>System Data Types</vt:lpstr>
      <vt:lpstr>User-defined Data Type</vt:lpstr>
      <vt:lpstr>User-defined Data Type</vt:lpstr>
      <vt:lpstr>User-defined Data Type – Tạo từ menu</vt:lpstr>
      <vt:lpstr>User-defined Data Type</vt:lpstr>
      <vt:lpstr>User-defined Data Type</vt:lpstr>
      <vt:lpstr>Bảng dữ liệu - 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Sửa cấu trúc bảng</vt:lpstr>
      <vt:lpstr>Sửa cấu trúc bảng</vt:lpstr>
      <vt:lpstr>Sửa cấu trúc bảng</vt:lpstr>
      <vt:lpstr>Xóa bảng khỏi CSDL</vt:lpstr>
      <vt:lpstr>Bảng tạm</vt:lpstr>
      <vt:lpstr>Bảng tạm</vt:lpstr>
      <vt:lpstr>Bảng tạm</vt:lpstr>
      <vt:lpstr>Ngôn ngữ thao tác dữ liệu Data mainpulating language</vt:lpstr>
      <vt:lpstr>Cập nhập nội dung Table</vt:lpstr>
      <vt:lpstr>Xem Tables</vt:lpstr>
      <vt:lpstr>Toàn vẹn dữ liệu</vt:lpstr>
      <vt:lpstr>Định nghĩa NULL/NOT NULL</vt:lpstr>
      <vt:lpstr>Định nghĩa NULL/NOT NULL</vt:lpstr>
      <vt:lpstr>PowerPoint Presentation</vt:lpstr>
      <vt:lpstr>PowerPoint Presentation</vt:lpstr>
      <vt:lpstr>Sử dụng defaults</vt:lpstr>
      <vt:lpstr>Sử dụng defaults</vt:lpstr>
      <vt:lpstr>Sử dụng defaults</vt:lpstr>
      <vt:lpstr>PowerPoint Presentation</vt:lpstr>
      <vt:lpstr>Ràng buộc Check</vt:lpstr>
      <vt:lpstr>PowerPoint Presentation</vt:lpstr>
      <vt:lpstr>PowerPoint Presentation</vt:lpstr>
      <vt:lpstr>PowerPoint Presentation</vt:lpstr>
      <vt:lpstr>Rule</vt:lpstr>
      <vt:lpstr>PowerPoint Presentation</vt:lpstr>
      <vt:lpstr>Các ràng buộc - Constraints</vt:lpstr>
      <vt:lpstr>Ràng buộc Primary Key</vt:lpstr>
      <vt:lpstr>PowerPoint Presentation</vt:lpstr>
      <vt:lpstr>PowerPoint Presentation</vt:lpstr>
      <vt:lpstr>PowerPoint Presentation</vt:lpstr>
      <vt:lpstr>PowerPoint Presentation</vt:lpstr>
      <vt:lpstr>PowerPoint Presentation</vt:lpstr>
      <vt:lpstr>Ràng buộc Unique</vt:lpstr>
      <vt:lpstr>So sánh Unique và Primary key</vt:lpstr>
      <vt:lpstr>Ràng buộc Unique</vt:lpstr>
      <vt:lpstr>PowerPoint Presentation</vt:lpstr>
      <vt:lpstr>PowerPoint Presentation</vt:lpstr>
      <vt:lpstr>PowerPoint Presentation</vt:lpstr>
      <vt:lpstr>PowerPoint Presentation</vt:lpstr>
      <vt:lpstr>Ràng buộc Foreign key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Các mức ràng buộc</vt:lpstr>
      <vt:lpstr>PowerPoint Presentation</vt:lpstr>
      <vt:lpstr>Thủ tục lưu trữ hệ thống</vt:lpstr>
      <vt:lpstr>Xem Constraints </vt:lpstr>
      <vt:lpstr>PowerPoint Presentation</vt:lpstr>
      <vt:lpstr>Câu hỏi:</vt:lpstr>
      <vt:lpstr>Bài tập</vt:lpstr>
      <vt:lpstr>PowerPoint Presentation</vt:lpstr>
      <vt:lpstr>Xóa Constraints</vt:lpstr>
      <vt:lpstr>Chỉ mục INDEX</vt:lpstr>
      <vt:lpstr>Chỉ mục INDEX</vt:lpstr>
      <vt:lpstr>Chỉ mục INDEX</vt:lpstr>
      <vt:lpstr>Creating Index</vt:lpstr>
      <vt:lpstr>Chỉ mục Clustered và Nonclustered</vt:lpstr>
      <vt:lpstr>Chỉ mục Clustered và Nonclustered</vt:lpstr>
      <vt:lpstr>Thuộc tính của Indexes </vt:lpstr>
      <vt:lpstr>Creating Unique Indexes</vt:lpstr>
      <vt:lpstr>Creating Composite Indexes</vt:lpstr>
      <vt:lpstr>Xem - Xóa chỉ mục</vt:lpstr>
      <vt:lpstr>PowerPoint Presentation</vt:lpstr>
    </vt:vector>
  </TitlesOfParts>
  <Company>FIT-HUT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vutrinh</dc:creator>
  <cp:lastModifiedBy>Admin</cp:lastModifiedBy>
  <cp:revision>1695</cp:revision>
  <cp:lastPrinted>2001-12-20T19:53:13Z</cp:lastPrinted>
  <dcterms:created xsi:type="dcterms:W3CDTF">1999-07-01T05:01:02Z</dcterms:created>
  <dcterms:modified xsi:type="dcterms:W3CDTF">2020-04-23T01:38:11Z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le">
    <vt:lpwstr>Interface</vt:lpwstr>
  </property>
</Properties>
</file>