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73"/>
  </p:notesMasterIdLst>
  <p:handoutMasterIdLst>
    <p:handoutMasterId r:id="rId74"/>
  </p:handoutMasterIdLst>
  <p:sldIdLst>
    <p:sldId id="444" r:id="rId2"/>
    <p:sldId id="586" r:id="rId3"/>
    <p:sldId id="754" r:id="rId4"/>
    <p:sldId id="782" r:id="rId5"/>
    <p:sldId id="755" r:id="rId6"/>
    <p:sldId id="820" r:id="rId7"/>
    <p:sldId id="756" r:id="rId8"/>
    <p:sldId id="757" r:id="rId9"/>
    <p:sldId id="758" r:id="rId10"/>
    <p:sldId id="783" r:id="rId11"/>
    <p:sldId id="759" r:id="rId12"/>
    <p:sldId id="760" r:id="rId13"/>
    <p:sldId id="761" r:id="rId14"/>
    <p:sldId id="762" r:id="rId15"/>
    <p:sldId id="763" r:id="rId16"/>
    <p:sldId id="813" r:id="rId17"/>
    <p:sldId id="764" r:id="rId18"/>
    <p:sldId id="814" r:id="rId19"/>
    <p:sldId id="765" r:id="rId20"/>
    <p:sldId id="766" r:id="rId21"/>
    <p:sldId id="767" r:id="rId22"/>
    <p:sldId id="768" r:id="rId23"/>
    <p:sldId id="769" r:id="rId24"/>
    <p:sldId id="770" r:id="rId25"/>
    <p:sldId id="815" r:id="rId26"/>
    <p:sldId id="772" r:id="rId27"/>
    <p:sldId id="773" r:id="rId28"/>
    <p:sldId id="774" r:id="rId29"/>
    <p:sldId id="775" r:id="rId30"/>
    <p:sldId id="816" r:id="rId31"/>
    <p:sldId id="776" r:id="rId32"/>
    <p:sldId id="777" r:id="rId33"/>
    <p:sldId id="778" r:id="rId34"/>
    <p:sldId id="779" r:id="rId35"/>
    <p:sldId id="784" r:id="rId36"/>
    <p:sldId id="780" r:id="rId37"/>
    <p:sldId id="781" r:id="rId38"/>
    <p:sldId id="824" r:id="rId39"/>
    <p:sldId id="825" r:id="rId40"/>
    <p:sldId id="785" r:id="rId41"/>
    <p:sldId id="786" r:id="rId42"/>
    <p:sldId id="787" r:id="rId43"/>
    <p:sldId id="817" r:id="rId44"/>
    <p:sldId id="788" r:id="rId45"/>
    <p:sldId id="789" r:id="rId46"/>
    <p:sldId id="790" r:id="rId47"/>
    <p:sldId id="791" r:id="rId48"/>
    <p:sldId id="792" r:id="rId49"/>
    <p:sldId id="793" r:id="rId50"/>
    <p:sldId id="794" r:id="rId51"/>
    <p:sldId id="795" r:id="rId52"/>
    <p:sldId id="796" r:id="rId53"/>
    <p:sldId id="797" r:id="rId54"/>
    <p:sldId id="798" r:id="rId55"/>
    <p:sldId id="799" r:id="rId56"/>
    <p:sldId id="800" r:id="rId57"/>
    <p:sldId id="801" r:id="rId58"/>
    <p:sldId id="818" r:id="rId59"/>
    <p:sldId id="826" r:id="rId60"/>
    <p:sldId id="802" r:id="rId61"/>
    <p:sldId id="803" r:id="rId62"/>
    <p:sldId id="804" r:id="rId63"/>
    <p:sldId id="805" r:id="rId64"/>
    <p:sldId id="806" r:id="rId65"/>
    <p:sldId id="807" r:id="rId66"/>
    <p:sldId id="808" r:id="rId67"/>
    <p:sldId id="809" r:id="rId68"/>
    <p:sldId id="819" r:id="rId69"/>
    <p:sldId id="821" r:id="rId70"/>
    <p:sldId id="822" r:id="rId71"/>
    <p:sldId id="823" r:id="rId72"/>
  </p:sldIdLst>
  <p:sldSz cx="9144000" cy="6858000" type="screen4x3"/>
  <p:notesSz cx="6858000" cy="9144000"/>
  <p:defaultTextStyle>
    <a:defPPr>
      <a:defRPr lang="en-US"/>
    </a:defPPr>
    <a:lvl1pPr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r"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0066FF"/>
    <a:srgbClr val="000000"/>
    <a:srgbClr val="CC00CC"/>
    <a:srgbClr val="800000"/>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29" autoAdjust="0"/>
    <p:restoredTop sz="94346" autoAdjust="0"/>
  </p:normalViewPr>
  <p:slideViewPr>
    <p:cSldViewPr>
      <p:cViewPr varScale="1">
        <p:scale>
          <a:sx n="67" d="100"/>
          <a:sy n="67" d="100"/>
        </p:scale>
        <p:origin x="372"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164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5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VNI-Helve" pitchFamily="2" charset="0"/>
              </a:defRPr>
            </a:lvl1pPr>
          </a:lstStyle>
          <a:p>
            <a:pPr>
              <a:defRPr/>
            </a:pPr>
            <a:endParaRPr lang="en-US"/>
          </a:p>
        </p:txBody>
      </p:sp>
      <p:sp>
        <p:nvSpPr>
          <p:cNvPr id="4853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VNI-Helve" pitchFamily="2" charset="0"/>
              </a:defRPr>
            </a:lvl1pPr>
          </a:lstStyle>
          <a:p>
            <a:pPr>
              <a:defRPr/>
            </a:pPr>
            <a:endParaRPr lang="en-US"/>
          </a:p>
        </p:txBody>
      </p:sp>
      <p:sp>
        <p:nvSpPr>
          <p:cNvPr id="4853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VNI-Helve" pitchFamily="2" charset="0"/>
              </a:defRPr>
            </a:lvl1pPr>
          </a:lstStyle>
          <a:p>
            <a:pPr>
              <a:defRPr/>
            </a:pPr>
            <a:endParaRPr lang="en-US"/>
          </a:p>
        </p:txBody>
      </p:sp>
      <p:sp>
        <p:nvSpPr>
          <p:cNvPr id="4853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VNI-Helve" pitchFamily="2" charset="0"/>
              </a:defRPr>
            </a:lvl1pPr>
          </a:lstStyle>
          <a:p>
            <a:fld id="{D4DB8345-092E-4A81-B26E-05E66B50ECAB}" type="slidenum">
              <a:rPr lang="en-US"/>
              <a:pPr/>
              <a:t>‹#›</a:t>
            </a:fld>
            <a:endParaRPr lang="en-US"/>
          </a:p>
        </p:txBody>
      </p:sp>
    </p:spTree>
    <p:extLst>
      <p:ext uri="{BB962C8B-B14F-4D97-AF65-F5344CB8AC3E}">
        <p14:creationId xmlns:p14="http://schemas.microsoft.com/office/powerpoint/2010/main" val="140050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pPr>
              <a:defRPr/>
            </a:pPr>
            <a:endParaRPr lang="en-US"/>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VNI-Times" pitchFamily="2" charset="0"/>
              </a:defRPr>
            </a:lvl1pPr>
          </a:lstStyle>
          <a:p>
            <a:pPr>
              <a:defRPr/>
            </a:pPr>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fld id="{1E81D107-7791-4175-A93A-EA64F386E9D1}" type="slidenum">
              <a:rPr lang="en-US"/>
              <a:pPr/>
              <a:t>‹#›</a:t>
            </a:fld>
            <a:endParaRPr lang="en-US"/>
          </a:p>
        </p:txBody>
      </p:sp>
    </p:spTree>
    <p:extLst>
      <p:ext uri="{BB962C8B-B14F-4D97-AF65-F5344CB8AC3E}">
        <p14:creationId xmlns:p14="http://schemas.microsoft.com/office/powerpoint/2010/main" val="26228799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NI-Times"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VNI-Times"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VNI-Times"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VNI-Times"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buFont typeface="Wingdings" pitchFamily="2" charset="2"/>
              <a:buNone/>
              <a:defRPr/>
            </a:pPr>
            <a:r>
              <a:rPr lang="en-US" smtClean="0"/>
              <a:t>Tạo menu thực hiện các chức năng sau trên ds LK đơn chứa số nguyên:</a:t>
            </a:r>
          </a:p>
          <a:p>
            <a:pPr marL="457200" indent="-457200">
              <a:buFont typeface="Wingdings" pitchFamily="2" charset="2"/>
              <a:buAutoNum type="arabicPeriod"/>
              <a:defRPr/>
            </a:pPr>
            <a:r>
              <a:rPr lang="en-US" smtClean="0"/>
              <a:t>Thêm 1 số phần tử vào đầu danh sách</a:t>
            </a:r>
          </a:p>
          <a:p>
            <a:pPr marL="457200" indent="-457200">
              <a:buFont typeface="Wingdings" pitchFamily="2" charset="2"/>
              <a:buAutoNum type="arabicPeriod"/>
              <a:defRPr/>
            </a:pPr>
            <a:r>
              <a:rPr lang="en-US" smtClean="0"/>
              <a:t>In danh sách</a:t>
            </a:r>
          </a:p>
          <a:p>
            <a:pPr marL="457200" indent="-457200">
              <a:buFont typeface="Wingdings" pitchFamily="2" charset="2"/>
              <a:buAutoNum type="arabicPeriod"/>
              <a:defRPr/>
            </a:pPr>
            <a:r>
              <a:rPr lang="en-US" smtClean="0"/>
              <a:t>Tìm kiếm 1 phần tử trong danh sách</a:t>
            </a:r>
          </a:p>
          <a:p>
            <a:pPr>
              <a:defRPr/>
            </a:pPr>
            <a:endParaRPr lang="en-US"/>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fld id="{14594AF9-AEC8-400C-9D94-0313F27932B7}" type="slidenum">
              <a:rPr lang="en-US" b="0">
                <a:latin typeface="VNI-Times" pitchFamily="2" charset="0"/>
              </a:rPr>
              <a:pPr/>
              <a:t>1</a:t>
            </a:fld>
            <a:endParaRPr lang="en-US" b="0">
              <a:latin typeface="VNI-Times" pitchFamily="2" charset="0"/>
            </a:endParaRPr>
          </a:p>
        </p:txBody>
      </p:sp>
    </p:spTree>
    <p:extLst>
      <p:ext uri="{BB962C8B-B14F-4D97-AF65-F5344CB8AC3E}">
        <p14:creationId xmlns:p14="http://schemas.microsoft.com/office/powerpoint/2010/main" val="915859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1711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4001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53812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8041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6050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927555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800936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8711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271905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04639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38923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3422088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42509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9831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106643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01044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80010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0601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9730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18686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846494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36287378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61142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596110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9289141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0433896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970887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446140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9812933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175436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684329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66634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3984963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7100075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42075808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1313667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15691311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2645465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2733063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1396442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33073731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29646496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389420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6519193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25260673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1425640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42847964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2323002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3864363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3909872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1824306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Sabon-Roman" charset="0"/>
              </a:rPr>
              <a:t>When a stored procedure is created (see the next section for </a:t>
            </a:r>
            <a:r>
              <a:rPr lang="en-US" smtClean="0">
                <a:latin typeface="Mono3Quark-Regular" charset="0"/>
              </a:rPr>
              <a:t>CREATE</a:t>
            </a:r>
          </a:p>
          <a:p>
            <a:r>
              <a:rPr lang="en-US" smtClean="0">
                <a:latin typeface="Mono3Quark-Regular" charset="0"/>
              </a:rPr>
              <a:t>PROCEDURE </a:t>
            </a:r>
            <a:r>
              <a:rPr lang="en-US" smtClean="0">
                <a:latin typeface="Sabon-Roman" charset="0"/>
              </a:rPr>
              <a:t>syntax), it is parsed and then normalized. The normalization</a:t>
            </a:r>
          </a:p>
          <a:p>
            <a:r>
              <a:rPr lang="en-US" smtClean="0">
                <a:latin typeface="Sabon-Roman" charset="0"/>
              </a:rPr>
              <a:t>process breaks the query into manageable parts and assembles them into a</a:t>
            </a:r>
          </a:p>
          <a:p>
            <a:r>
              <a:rPr lang="en-US" smtClean="0">
                <a:latin typeface="Sabon-Roman" charset="0"/>
              </a:rPr>
              <a:t>query tree. For a stored procedure, the query tree is stored in the Syscomments</a:t>
            </a:r>
          </a:p>
          <a:p>
            <a:r>
              <a:rPr lang="en-US" smtClean="0">
                <a:latin typeface="Sabon-Roman" charset="0"/>
              </a:rPr>
              <a:t>table. The first time the stored procedure is executed, the query tree</a:t>
            </a:r>
          </a:p>
          <a:p>
            <a:r>
              <a:rPr lang="en-US" smtClean="0">
                <a:latin typeface="Sabon-Roman" charset="0"/>
              </a:rPr>
              <a:t>is optimized and transformed into a query plan that is stored in memory</a:t>
            </a:r>
          </a:p>
          <a:p>
            <a:r>
              <a:rPr lang="en-US" smtClean="0">
                <a:latin typeface="Sabon-Roman" charset="0"/>
              </a:rPr>
              <a:t>(in the procedure cache). That query plan is compiled and executed. Subsequent</a:t>
            </a:r>
          </a:p>
          <a:p>
            <a:r>
              <a:rPr lang="en-US" smtClean="0">
                <a:latin typeface="Sabon-Roman" charset="0"/>
              </a:rPr>
              <a:t>execution of the same procedure will use the query plan that is</a:t>
            </a:r>
          </a:p>
          <a:p>
            <a:r>
              <a:rPr lang="en-US" smtClean="0">
                <a:latin typeface="Sabon-Roman" charset="0"/>
              </a:rPr>
              <a:t>stored in the procedure cache to enhance performance and avoid executing</a:t>
            </a:r>
          </a:p>
          <a:p>
            <a:r>
              <a:rPr lang="en-US" smtClean="0">
                <a:latin typeface="Sabon-Roman" charset="0"/>
              </a:rPr>
              <a:t>the previous steps.</a:t>
            </a:r>
          </a:p>
          <a:p>
            <a:endParaRPr lang="en-US" smtClean="0"/>
          </a:p>
        </p:txBody>
      </p:sp>
    </p:spTree>
    <p:extLst>
      <p:ext uri="{BB962C8B-B14F-4D97-AF65-F5344CB8AC3E}">
        <p14:creationId xmlns:p14="http://schemas.microsoft.com/office/powerpoint/2010/main" val="24117431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443380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4987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4704763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757663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8576891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232209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668848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54513565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3159943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6859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nSpc>
                <a:spcPct val="70000"/>
              </a:lnSpc>
              <a:spcBef>
                <a:spcPct val="40000"/>
              </a:spcBef>
            </a:pPr>
            <a:r>
              <a:rPr lang="en-US" sz="1300" b="1" smtClean="0">
                <a:sym typeface="Wingdings" panose="05000000000000000000" pitchFamily="2" charset="2"/>
              </a:rPr>
              <a:t>Fast execution</a:t>
            </a:r>
            <a:r>
              <a:rPr lang="en-US" sz="1300" smtClean="0">
                <a:sym typeface="Wingdings" panose="05000000000000000000" pitchFamily="2" charset="2"/>
              </a:rPr>
              <a:t> Stored procedures are precompiled and optimized once, then their execution plan is stored directly in memory, bypassing the parsing, optimization and compilation phase, that an ad-hoc query goes through.</a:t>
            </a:r>
          </a:p>
          <a:p>
            <a:pPr lvl="1">
              <a:lnSpc>
                <a:spcPct val="70000"/>
              </a:lnSpc>
              <a:spcBef>
                <a:spcPct val="40000"/>
              </a:spcBef>
            </a:pPr>
            <a:r>
              <a:rPr lang="en-US" sz="1300" b="1" smtClean="0">
                <a:sym typeface="Wingdings" panose="05000000000000000000" pitchFamily="2" charset="2"/>
              </a:rPr>
              <a:t>Network load reduction</a:t>
            </a:r>
            <a:r>
              <a:rPr lang="en-US" sz="1300" smtClean="0">
                <a:sym typeface="Wingdings" panose="05000000000000000000" pitchFamily="2" charset="2"/>
              </a:rPr>
              <a:t> The client application calls only the stored procedure that is executed on the server. If the client was executing the same operation on its own, it would require many instructions be sent to the server and the results analyzed on the client.</a:t>
            </a:r>
          </a:p>
          <a:p>
            <a:pPr lvl="1">
              <a:lnSpc>
                <a:spcPct val="70000"/>
              </a:lnSpc>
              <a:spcBef>
                <a:spcPct val="40000"/>
              </a:spcBef>
            </a:pPr>
            <a:r>
              <a:rPr lang="en-US" sz="1300" b="1" smtClean="0">
                <a:sym typeface="Wingdings" panose="05000000000000000000" pitchFamily="2" charset="2"/>
              </a:rPr>
              <a:t>Security mechanism</a:t>
            </a:r>
            <a:r>
              <a:rPr lang="en-US" sz="1300" smtClean="0">
                <a:sym typeface="Wingdings" panose="05000000000000000000" pitchFamily="2" charset="2"/>
              </a:rPr>
              <a:t> As with views, a user can be granted permission to execute a stored procedure that updates or retrieves data in a table, while not having to know how to update or retrieve it directly. Stored procedures can shield data access and updates efficiently and easily.</a:t>
            </a:r>
          </a:p>
          <a:p>
            <a:endParaRPr lang="en-US" smtClean="0"/>
          </a:p>
        </p:txBody>
      </p:sp>
    </p:spTree>
    <p:extLst>
      <p:ext uri="{BB962C8B-B14F-4D97-AF65-F5344CB8AC3E}">
        <p14:creationId xmlns:p14="http://schemas.microsoft.com/office/powerpoint/2010/main" val="140076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272887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522064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a:prstGeom prst="rect">
            <a:avLst/>
          </a:prstGeom>
        </p:spPr>
        <p:txBody>
          <a:bodyPr vert="horz" wrap="square" lIns="91440" tIns="45720" rIns="91440" bIns="45720" numCol="1" anchor="t" anchorCtr="0" compatLnSpc="1">
            <a:prstTxWarp prst="textNoShape">
              <a:avLst/>
            </a:prstTxWarp>
            <a:noAutofit/>
          </a:bodyPr>
          <a:lstStyle>
            <a:lvl1pPr algn="ctr">
              <a:defRPr sz="2000">
                <a:solidFill>
                  <a:srgbClr val="FFFFFF"/>
                </a:solidFill>
              </a:defRPr>
            </a:lvl1pPr>
          </a:lstStyle>
          <a:p>
            <a:pPr>
              <a:defRPr/>
            </a:pPr>
            <a:fld id="{470FADDB-3779-4040-9734-8BFE3CEC94E6}" type="datetime1">
              <a:rPr lang="en-US"/>
              <a:pPr>
                <a:defRPr/>
              </a:pPr>
              <a:t>11/06/2020</a:t>
            </a:fld>
            <a:endParaRPr lang="en-US"/>
          </a:p>
        </p:txBody>
      </p:sp>
      <p:sp>
        <p:nvSpPr>
          <p:cNvPr id="10" name="Footer Placeholder 16"/>
          <p:cNvSpPr>
            <a:spLocks noGrp="1"/>
          </p:cNvSpPr>
          <p:nvPr>
            <p:ph type="ftr" sz="quarter" idx="11"/>
          </p:nvPr>
        </p:nvSpPr>
        <p:spPr>
          <a:xfrm>
            <a:off x="2085975" y="236538"/>
            <a:ext cx="5867400" cy="365125"/>
          </a:xfrm>
          <a:prstGeom prst="rect">
            <a:avLst/>
          </a:prstGeom>
        </p:spPr>
        <p:txBody>
          <a:bodyPr vert="horz" wrap="square" lIns="91440" tIns="45720" rIns="91440" bIns="45720" numCol="1" anchor="t" anchorCtr="0" compatLnSpc="1">
            <a:prstTxWarp prst="textNoShape">
              <a:avLst/>
            </a:prstTxWarp>
          </a:bodyPr>
          <a:lstStyle>
            <a:lvl1pP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001E41-5CA2-4502-8FDA-E61C46C90D6F}" type="slidenum">
              <a:rPr lang="en-US"/>
              <a:pPr/>
              <a:t>‹#›</a:t>
            </a:fld>
            <a:endParaRPr lang="en-US"/>
          </a:p>
        </p:txBody>
      </p:sp>
    </p:spTree>
    <p:extLst>
      <p:ext uri="{BB962C8B-B14F-4D97-AF65-F5344CB8AC3E}">
        <p14:creationId xmlns:p14="http://schemas.microsoft.com/office/powerpoint/2010/main" val="4023156505"/>
      </p:ext>
    </p:extLst>
  </p:cSld>
  <p:clrMapOvr>
    <a:overrideClrMapping bg1="dk1" tx1="lt1" bg2="dk2" tx2="lt2" accent1="accent1" accent2="accent2" accent3="accent3" accent4="accent4" accent5="accent5" accent6="accent6" hlink="hlink" folHlink="folHlink"/>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sz="3200" b="1">
                <a:latin typeface="Tahoma" pitchFamily="34" charset="0"/>
                <a:cs typeface="Tahoma" pitchFamily="34" charset="0"/>
              </a:defRPr>
            </a:lvl1p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lvl1pPr>
              <a:lnSpc>
                <a:spcPts val="3000"/>
              </a:lnSpc>
              <a:spcBef>
                <a:spcPts val="600"/>
              </a:spcBef>
              <a:defRPr sz="2400"/>
            </a:lvl1pPr>
            <a:lvl2pPr>
              <a:lnSpc>
                <a:spcPts val="3000"/>
              </a:lnSpc>
              <a:spcBef>
                <a:spcPts val="600"/>
              </a:spcBef>
              <a:defRPr sz="2200"/>
            </a:lvl2pPr>
            <a:lvl3pPr>
              <a:lnSpc>
                <a:spcPts val="3000"/>
              </a:lnSpc>
              <a:spcBef>
                <a:spcPts val="600"/>
              </a:spcBef>
              <a:defRPr sz="2000"/>
            </a:lvl3pPr>
            <a:lvl4pPr>
              <a:lnSpc>
                <a:spcPts val="3000"/>
              </a:lnSpc>
              <a:spcBef>
                <a:spcPts val="600"/>
              </a:spcBef>
              <a:defRPr sz="1800"/>
            </a:lvl4pPr>
            <a:lvl5pPr>
              <a:lnSpc>
                <a:spcPts val="3000"/>
              </a:lnSpc>
              <a:spcBef>
                <a:spcPts val="600"/>
              </a:spcBef>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22"/>
          <p:cNvSpPr>
            <a:spLocks noGrp="1"/>
          </p:cNvSpPr>
          <p:nvPr>
            <p:ph type="sldNum" sz="quarter" idx="10"/>
          </p:nvPr>
        </p:nvSpPr>
        <p:spPr/>
        <p:txBody>
          <a:bodyPr/>
          <a:lstStyle>
            <a:lvl1pPr>
              <a:defRPr/>
            </a:lvl1pPr>
          </a:lstStyle>
          <a:p>
            <a:fld id="{0389759D-4DEF-4C6C-B440-DBD4D1178FD9}" type="slidenum">
              <a:rPr lang="en-US"/>
              <a:pPr/>
              <a:t>‹#›</a:t>
            </a:fld>
            <a:endParaRPr lang="en-US"/>
          </a:p>
        </p:txBody>
      </p:sp>
    </p:spTree>
    <p:extLst>
      <p:ext uri="{BB962C8B-B14F-4D97-AF65-F5344CB8AC3E}">
        <p14:creationId xmlns:p14="http://schemas.microsoft.com/office/powerpoint/2010/main" val="16195224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9357D940-18A5-47E6-BAD2-14EFDEEBB662}" type="datetime1">
              <a:rPr lang="en-US"/>
              <a:pPr>
                <a:defRPr/>
              </a:pPr>
              <a:t>11/06/2020</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D92C437A-8218-4593-B245-9D68747DEAA7}" type="slidenum">
              <a:rPr lang="en-US"/>
              <a:pPr/>
              <a:t>‹#›</a:t>
            </a:fld>
            <a:endParaRPr lang="en-US"/>
          </a:p>
        </p:txBody>
      </p:sp>
      <p:sp>
        <p:nvSpPr>
          <p:cNvPr id="9"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4104253318"/>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smtClean="0"/>
              <a:t>Chương 6: Danh sách liên kết</a:t>
            </a:r>
            <a:endParaRPr lang="en-US" sz="1400"/>
          </a:p>
        </p:txBody>
      </p:sp>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8" name="Date Placeholder 9"/>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46C956F-F168-4E79-BAA9-38A06F27B894}" type="datetime1">
              <a:rPr lang="en-US"/>
              <a:pPr>
                <a:defRPr/>
              </a:pPr>
              <a:t>11/06/2020</a:t>
            </a:fld>
            <a:endParaRPr lang="en-US"/>
          </a:p>
        </p:txBody>
      </p:sp>
      <p:sp>
        <p:nvSpPr>
          <p:cNvPr id="9" name="Slide Number Placeholder 11"/>
          <p:cNvSpPr>
            <a:spLocks noGrp="1"/>
          </p:cNvSpPr>
          <p:nvPr>
            <p:ph type="sldNum" sz="quarter" idx="11"/>
          </p:nvPr>
        </p:nvSpPr>
        <p:spPr/>
        <p:txBody>
          <a:bodyPr/>
          <a:lstStyle>
            <a:lvl1pPr>
              <a:defRPr/>
            </a:lvl1pPr>
          </a:lstStyle>
          <a:p>
            <a:fld id="{E6EE7D1B-99BC-4BEC-9F3A-EBB094AC47CB}" type="slidenum">
              <a:rPr lang="en-US"/>
              <a:pPr/>
              <a:t>‹#›</a:t>
            </a:fld>
            <a:endParaRPr lang="en-US"/>
          </a:p>
        </p:txBody>
      </p:sp>
      <p:sp>
        <p:nvSpPr>
          <p:cNvPr id="10" name="Footer Placeholder 13"/>
          <p:cNvSpPr>
            <a:spLocks noGrp="1"/>
          </p:cNvSpPr>
          <p:nvPr>
            <p:ph type="ftr" sz="quarter" idx="12"/>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383104515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smtClean="0"/>
              <a:t>Chương 6: Danh sách liên kết</a:t>
            </a:r>
            <a:endParaRPr lang="en-US" sz="1400"/>
          </a:p>
        </p:txBody>
      </p:sp>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1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A0759F5-532D-4AA5-8E68-6FA8F1131986}" type="datetime1">
              <a:rPr lang="en-US"/>
              <a:pPr>
                <a:defRPr/>
              </a:pPr>
              <a:t>11/06/2020</a:t>
            </a:fld>
            <a:endParaRPr lang="en-US"/>
          </a:p>
        </p:txBody>
      </p:sp>
      <p:sp>
        <p:nvSpPr>
          <p:cNvPr id="7"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fld id="{F0D14C42-4112-4B5A-B77D-B015EFA42C83}" type="slidenum">
              <a:rPr lang="en-US"/>
              <a:pPr/>
              <a:t>‹#›</a:t>
            </a:fld>
            <a:endParaRPr lang="en-US"/>
          </a:p>
        </p:txBody>
      </p:sp>
    </p:spTree>
    <p:extLst>
      <p:ext uri="{BB962C8B-B14F-4D97-AF65-F5344CB8AC3E}">
        <p14:creationId xmlns:p14="http://schemas.microsoft.com/office/powerpoint/2010/main" val="1256021223"/>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DA00190E-6CAE-4306-A536-63E49D4B0465}" type="datetime1">
              <a:rPr lang="en-US"/>
              <a:pPr>
                <a:defRPr/>
              </a:pPr>
              <a:t>11/06/2020</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E368BBF0-1747-411D-A184-E3AC3CA1BC07}" type="slidenum">
              <a:rPr lang="en-US"/>
              <a:pPr/>
              <a:t>‹#›</a:t>
            </a:fld>
            <a:endParaRPr lang="en-US"/>
          </a:p>
        </p:txBody>
      </p:sp>
      <p:sp>
        <p:nvSpPr>
          <p:cNvPr id="11" name="Footer Placeholder 13"/>
          <p:cNvSpPr>
            <a:spLocks noGrp="1"/>
          </p:cNvSpPr>
          <p:nvPr>
            <p:ph type="ftr" sz="quarter" idx="12"/>
          </p:nvPr>
        </p:nvSpPr>
        <p:spPr>
          <a:xfrm>
            <a:off x="1600200" y="6248400"/>
            <a:ext cx="4572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Tree>
    <p:extLst>
      <p:ext uri="{BB962C8B-B14F-4D97-AF65-F5344CB8AC3E}">
        <p14:creationId xmlns:p14="http://schemas.microsoft.com/office/powerpoint/2010/main" val="2384046040"/>
      </p:ext>
    </p:extLst>
  </p:cSld>
  <p:clrMapOvr>
    <a:overrideClrMapping bg1="lt1" tx1="dk1" bg2="lt2" tx2="dk2" accent1="accent1" accent2="accent2" accent3="accent3" accent4="accent4" accent5="accent5" accent6="accent6" hlink="hlink" folHlink="folHlink"/>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Footer Placeholder 2"/>
          <p:cNvSpPr txBox="1">
            <a:spLocks/>
          </p:cNvSpPr>
          <p:nvPr userDrawn="1"/>
        </p:nvSpPr>
        <p:spPr>
          <a:xfrm>
            <a:off x="0" y="6645275"/>
            <a:ext cx="9144000" cy="212725"/>
          </a:xfrm>
          <a:prstGeom prst="rect">
            <a:avLst/>
          </a:prstGeom>
          <a:solidFill>
            <a:schemeClr val="accent1">
              <a:lumMod val="60000"/>
              <a:lumOff val="40000"/>
            </a:schemeClr>
          </a:solidFill>
        </p:spPr>
        <p:txBody>
          <a:bodyPr anchor="ctr"/>
          <a:lstStyle>
            <a:lvl1pPr algn="l">
              <a:defRPr>
                <a:solidFill>
                  <a:schemeClr val="tx1"/>
                </a:solidFill>
              </a:defRPr>
            </a:lvl1pPr>
          </a:lstStyle>
          <a:p>
            <a:pPr>
              <a:defRPr/>
            </a:pPr>
            <a:r>
              <a:rPr lang="en-US" sz="1400" smtClean="0"/>
              <a:t>Chương 6: Danh sách liên kết</a:t>
            </a:r>
            <a:endParaRPr lang="en-US" sz="140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a:xfrm>
            <a:off x="6096000" y="6248400"/>
            <a:ext cx="26670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79138BA5-A71F-4742-80C4-7FB39B4D9429}" type="datetime1">
              <a:rPr lang="en-US"/>
              <a:pPr>
                <a:defRPr/>
              </a:pPr>
              <a:t>11/06/2020</a:t>
            </a:fld>
            <a:endParaRPr lang="en-US"/>
          </a:p>
        </p:txBody>
      </p:sp>
      <p:sp>
        <p:nvSpPr>
          <p:cNvPr id="6" name="Footer Placeholder 2"/>
          <p:cNvSpPr>
            <a:spLocks noGrp="1"/>
          </p:cNvSpPr>
          <p:nvPr>
            <p:ph type="ftr" sz="quarter" idx="11"/>
          </p:nvPr>
        </p:nvSpPr>
        <p:spPr>
          <a:xfrm>
            <a:off x="609600" y="6248400"/>
            <a:ext cx="54213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7AE1E5C6-0293-424A-B972-A0138697ABA0}" type="slidenum">
              <a:rPr lang="en-US"/>
              <a:pPr/>
              <a:t>‹#›</a:t>
            </a:fld>
            <a:endParaRPr lang="en-US"/>
          </a:p>
        </p:txBody>
      </p:sp>
    </p:spTree>
    <p:extLst>
      <p:ext uri="{BB962C8B-B14F-4D97-AF65-F5344CB8AC3E}">
        <p14:creationId xmlns:p14="http://schemas.microsoft.com/office/powerpoint/2010/main" val="77855434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1D5287CB-89B5-460F-A974-A22D83CA5C94}" type="datetime1">
              <a:rPr lang="en-US"/>
              <a:pPr>
                <a:defRPr/>
              </a:pPr>
              <a:t>11/06/2020</a:t>
            </a:fld>
            <a:endParaRPr lang="en-US"/>
          </a:p>
        </p:txBody>
      </p:sp>
      <p:sp>
        <p:nvSpPr>
          <p:cNvPr id="8" name="Footer Placeholder 4"/>
          <p:cNvSpPr>
            <a:spLocks noGrp="1"/>
          </p:cNvSpPr>
          <p:nvPr>
            <p:ph type="ftr" sz="quarter" idx="11"/>
          </p:nvPr>
        </p:nvSpPr>
        <p:spPr>
          <a:xfrm>
            <a:off x="457200" y="6248400"/>
            <a:ext cx="5573713"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C5D8B821-93BD-4352-8617-067FEE55CE59}" type="slidenum">
              <a:rPr lang="en-US"/>
              <a:pPr/>
              <a:t>‹#›</a:t>
            </a:fld>
            <a:endParaRPr lang="en-US"/>
          </a:p>
        </p:txBody>
      </p:sp>
    </p:spTree>
    <p:extLst>
      <p:ext uri="{BB962C8B-B14F-4D97-AF65-F5344CB8AC3E}">
        <p14:creationId xmlns:p14="http://schemas.microsoft.com/office/powerpoint/2010/main" val="3682894454"/>
      </p:ext>
    </p:extLst>
  </p:cSld>
  <p:clrMapOvr>
    <a:overrideClrMapping bg1="lt1" tx1="dk1" bg2="lt2" tx2="dk2" accent1="accent1" accent2="accent2" accent3="accent3" accent4="accent4" accent5="accent5" accent6="accent6" hlink="hlink" folHlink="folHlink"/>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a:solidFill>
                  <a:srgbClr val="FFFFFF"/>
                </a:solidFill>
              </a:defRPr>
            </a:lvl1pPr>
          </a:lstStyle>
          <a:p>
            <a:fld id="{5946D6A9-D8F5-4236-91FD-8AC22B41926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123" r:id="rId1"/>
    <p:sldLayoutId id="2147484122" r:id="rId2"/>
    <p:sldLayoutId id="2147484124" r:id="rId3"/>
    <p:sldLayoutId id="2147484125" r:id="rId4"/>
    <p:sldLayoutId id="2147484126" r:id="rId5"/>
    <p:sldLayoutId id="2147484127" r:id="rId6"/>
    <p:sldLayoutId id="2147484128" r:id="rId7"/>
    <p:sldLayoutId id="2147484129" r:id="rId8"/>
  </p:sldLayoutIdLst>
  <p:transition>
    <p:random/>
  </p:transition>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fld id="{93406E52-A694-4F79-AC7D-CEFB69977B09}" type="slidenum">
              <a:rPr lang="en-US">
                <a:solidFill>
                  <a:schemeClr val="tx2"/>
                </a:solidFill>
              </a:rPr>
              <a:pPr/>
              <a:t>1</a:t>
            </a:fld>
            <a:endParaRPr lang="en-US">
              <a:solidFill>
                <a:schemeClr val="tx2"/>
              </a:solidFill>
            </a:endParaRPr>
          </a:p>
        </p:txBody>
      </p:sp>
      <p:sp>
        <p:nvSpPr>
          <p:cNvPr id="863234" name="Rectangle 2"/>
          <p:cNvSpPr>
            <a:spLocks noGrp="1" noChangeArrowheads="1"/>
          </p:cNvSpPr>
          <p:nvPr>
            <p:ph type="ctrTitle"/>
          </p:nvPr>
        </p:nvSpPr>
        <p:spPr>
          <a:xfrm>
            <a:off x="381000" y="381000"/>
            <a:ext cx="2895600" cy="533400"/>
          </a:xfrm>
        </p:spPr>
        <p:txBody>
          <a:bodyPr anchor="ctr">
            <a:normAutofit fontScale="90000"/>
          </a:bodyPr>
          <a:lstStyle/>
          <a:p>
            <a:pPr eaLnBrk="1" hangingPunct="1">
              <a:spcBef>
                <a:spcPts val="1200"/>
              </a:spcBef>
              <a:defRPr/>
            </a:pPr>
            <a:r>
              <a:rPr lang="en-US" sz="3600" cap="none" smtClean="0">
                <a:solidFill>
                  <a:srgbClr val="F7F0DE"/>
                </a:solidFill>
                <a:latin typeface="Tahoma" pitchFamily="34" charset="0"/>
                <a:cs typeface="Tahoma" pitchFamily="34" charset="0"/>
              </a:rPr>
              <a:t>Chương 6</a:t>
            </a:r>
          </a:p>
        </p:txBody>
      </p:sp>
      <p:sp>
        <p:nvSpPr>
          <p:cNvPr id="9220" name="WordArt 4"/>
          <p:cNvSpPr>
            <a:spLocks noChangeArrowheads="1" noChangeShapeType="1" noTextEdit="1"/>
          </p:cNvSpPr>
          <p:nvPr/>
        </p:nvSpPr>
        <p:spPr bwMode="auto">
          <a:xfrm>
            <a:off x="1393534" y="2590800"/>
            <a:ext cx="6226465" cy="1447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49802"/>
              </a:avLst>
            </a:prstTxWarp>
          </a:bodyPr>
          <a:lstStyle/>
          <a:p>
            <a:pPr algn="ctr"/>
            <a:r>
              <a:rPr lang="en-US" sz="3200" kern="1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Thủ tục </a:t>
            </a:r>
            <a:r>
              <a:rPr lang="en-US" sz="3200" kern="1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 Hàm</a:t>
            </a:r>
          </a:p>
          <a:p>
            <a:pPr algn="ctr"/>
            <a:r>
              <a:rPr lang="en-US" sz="3200" kern="1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rPr>
              <a:t>Procedure-Function</a:t>
            </a:r>
            <a:endParaRPr lang="en-US" sz="3200" kern="1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rial" panose="020B0604020202020204" pitchFamily="34" charset="0"/>
              <a:cs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228204-CB70-41DB-B34F-D4377E60D879}" type="slidenum">
              <a:rPr lang="en-US" sz="1200">
                <a:solidFill>
                  <a:srgbClr val="FFFFFF"/>
                </a:solidFill>
              </a:rPr>
              <a:pPr>
                <a:lnSpc>
                  <a:spcPct val="80000"/>
                </a:lnSpc>
              </a:pPr>
              <a:t>10</a:t>
            </a:fld>
            <a:endParaRPr lang="en-US" sz="1200">
              <a:solidFill>
                <a:srgbClr val="FFFFFF"/>
              </a:solidFill>
            </a:endParaRPr>
          </a:p>
        </p:txBody>
      </p:sp>
      <p:sp>
        <p:nvSpPr>
          <p:cNvPr id="242690" name="Rectangle 2"/>
          <p:cNvSpPr>
            <a:spLocks noGrp="1"/>
          </p:cNvSpPr>
          <p:nvPr>
            <p:ph type="body" idx="4294967295"/>
          </p:nvPr>
        </p:nvSpPr>
        <p:spPr>
          <a:xfrm>
            <a:off x="762000" y="1524000"/>
            <a:ext cx="7848600" cy="5105400"/>
          </a:xfrm>
        </p:spPr>
        <p:txBody>
          <a:bodyPr/>
          <a:lstStyle/>
          <a:p>
            <a:pPr marL="346075" indent="-346075" algn="just">
              <a:spcBef>
                <a:spcPct val="50000"/>
              </a:spcBef>
            </a:pPr>
            <a:r>
              <a:rPr lang="en-US" sz="2600" smtClean="0">
                <a:solidFill>
                  <a:srgbClr val="990000"/>
                </a:solidFill>
                <a:latin typeface="Arial" panose="020B0604020202020204" pitchFamily="34" charset="0"/>
                <a:cs typeface="Times New Roman" panose="02020603050405020304" pitchFamily="18" charset="0"/>
              </a:rPr>
              <a:t>Temporary sp:</a:t>
            </a:r>
            <a:r>
              <a:rPr lang="en-US" sz="2600" smtClean="0">
                <a:latin typeface="Arial" panose="020B0604020202020204" pitchFamily="34" charset="0"/>
                <a:cs typeface="Times New Roman" panose="02020603050405020304" pitchFamily="18" charset="0"/>
              </a:rPr>
              <a:t> giống local sp nhưng nó chỉ hiện hữu cho đến khi kết nối tạo ra nó bị đóng. Nó được lưu trong CSDL TempDB. Có 3 loại temporary sp: local (private), Global, sp tạo trực tiếp trong TempDB.</a:t>
            </a:r>
          </a:p>
          <a:p>
            <a:pPr marL="346075" indent="-346075" algn="just">
              <a:spcBef>
                <a:spcPct val="50000"/>
              </a:spcBef>
            </a:pPr>
            <a:r>
              <a:rPr lang="en-US" sz="2600" smtClean="0">
                <a:solidFill>
                  <a:srgbClr val="990000"/>
                </a:solidFill>
                <a:latin typeface="Arial" panose="020B0604020202020204" pitchFamily="34" charset="0"/>
                <a:cs typeface="Times New Roman" panose="02020603050405020304" pitchFamily="18" charset="0"/>
              </a:rPr>
              <a:t>Extended sp:</a:t>
            </a:r>
            <a:r>
              <a:rPr lang="en-US" sz="2600" smtClean="0">
                <a:latin typeface="Arial" panose="020B0604020202020204" pitchFamily="34" charset="0"/>
                <a:cs typeface="Times New Roman" panose="02020603050405020304" pitchFamily="18" charset="0"/>
              </a:rPr>
              <a:t> là một thủ tục được tạo từ các ngôn ngữ lập trình khác (không phải SQL Server) và nó được triển khai tính năng của một thủ tục trong SQL Server. Các thủ tục này có tên bắt đầu là xp.</a:t>
            </a:r>
          </a:p>
          <a:p>
            <a:pPr marL="346075" indent="-346075" algn="just">
              <a:spcBef>
                <a:spcPct val="50000"/>
              </a:spcBef>
            </a:pPr>
            <a:r>
              <a:rPr lang="en-US" sz="2600" smtClean="0">
                <a:solidFill>
                  <a:srgbClr val="990000"/>
                </a:solidFill>
                <a:latin typeface="Arial" panose="020B0604020202020204" pitchFamily="34" charset="0"/>
                <a:cs typeface="Times New Roman" panose="02020603050405020304" pitchFamily="18" charset="0"/>
              </a:rPr>
              <a:t>Remote sp:</a:t>
            </a:r>
            <a:r>
              <a:rPr lang="en-US" sz="2600" smtClean="0">
                <a:latin typeface="Arial" panose="020B0604020202020204" pitchFamily="34" charset="0"/>
                <a:cs typeface="Times New Roman" panose="02020603050405020304" pitchFamily="18" charset="0"/>
              </a:rPr>
              <a:t> là một thủ tục được gọi thực thi từ một server từ xa.</a:t>
            </a:r>
          </a:p>
          <a:p>
            <a:pPr marL="742950" lvl="1" indent="-282575" algn="just">
              <a:spcBef>
                <a:spcPct val="50000"/>
              </a:spcBef>
            </a:pPr>
            <a:endParaRPr lang="en-US" sz="2300" smtClean="0">
              <a:latin typeface="Arial" panose="020B0604020202020204" pitchFamily="34" charset="0"/>
              <a:cs typeface="Times New Roman" panose="02020603050405020304" pitchFamily="18" charset="0"/>
            </a:endParaRPr>
          </a:p>
        </p:txBody>
      </p:sp>
      <p:sp>
        <p:nvSpPr>
          <p:cNvPr id="17412" name="Rectangle 3"/>
          <p:cNvSpPr>
            <a:spLocks noGrp="1" noChangeArrowheads="1"/>
          </p:cNvSpPr>
          <p:nvPr>
            <p:ph type="title" idx="4294967295"/>
          </p:nvPr>
        </p:nvSpPr>
        <p:spPr>
          <a:xfrm>
            <a:off x="708025" y="188913"/>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smtClean="0">
                <a:solidFill>
                  <a:srgbClr val="0000FF"/>
                </a:solidFill>
              </a:rPr>
              <a:t>Phân loại thủ tục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9C4461-37C0-4DEA-A767-AE29D464C1BD}" type="slidenum">
              <a:rPr lang="en-US" sz="1200">
                <a:solidFill>
                  <a:srgbClr val="FFFFFF"/>
                </a:solidFill>
              </a:rPr>
              <a:pPr>
                <a:lnSpc>
                  <a:spcPct val="80000"/>
                </a:lnSpc>
              </a:pPr>
              <a:t>11</a:t>
            </a:fld>
            <a:endParaRPr lang="en-US" sz="1200">
              <a:solidFill>
                <a:srgbClr val="FFFFFF"/>
              </a:solidFill>
            </a:endParaRPr>
          </a:p>
        </p:txBody>
      </p:sp>
      <p:sp>
        <p:nvSpPr>
          <p:cNvPr id="18435" name="Rectangle 2"/>
          <p:cNvSpPr>
            <a:spLocks noGrp="1"/>
          </p:cNvSpPr>
          <p:nvPr>
            <p:ph type="title" idx="4294967295"/>
          </p:nvPr>
        </p:nvSpPr>
        <p:spPr>
          <a:xfrm>
            <a:off x="609600" y="381000"/>
            <a:ext cx="8153400" cy="990600"/>
          </a:xfrm>
        </p:spPr>
        <p:txBody>
          <a:bodyPr/>
          <a:lstStyle/>
          <a:p>
            <a:r>
              <a:rPr lang="en-US" sz="4800" smtClean="0">
                <a:solidFill>
                  <a:srgbClr val="0000FF"/>
                </a:solidFill>
                <a:latin typeface="Arial" panose="020B0604020202020204" pitchFamily="34" charset="0"/>
              </a:rPr>
              <a:t>Một số thủ tục hệ thống</a:t>
            </a:r>
          </a:p>
        </p:txBody>
      </p:sp>
      <p:grpSp>
        <p:nvGrpSpPr>
          <p:cNvPr id="192515" name="Group 3"/>
          <p:cNvGrpSpPr>
            <a:grpSpLocks/>
          </p:cNvGrpSpPr>
          <p:nvPr/>
        </p:nvGrpSpPr>
        <p:grpSpPr bwMode="auto">
          <a:xfrm>
            <a:off x="3708400" y="2492375"/>
            <a:ext cx="1828800" cy="1844675"/>
            <a:chOff x="2304" y="1824"/>
            <a:chExt cx="1152" cy="1162"/>
          </a:xfrm>
        </p:grpSpPr>
        <p:pic>
          <p:nvPicPr>
            <p:cNvPr id="18467" name="Picture 4" descr="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 y="1824"/>
              <a:ext cx="1152"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8" name="Text Box 5"/>
            <p:cNvSpPr txBox="1">
              <a:spLocks noChangeArrowheads="1"/>
            </p:cNvSpPr>
            <p:nvPr/>
          </p:nvSpPr>
          <p:spPr bwMode="auto">
            <a:xfrm>
              <a:off x="2352" y="2390"/>
              <a:ext cx="107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r>
                <a:rPr lang="en-US" sz="2000">
                  <a:solidFill>
                    <a:srgbClr val="CC0000"/>
                  </a:solidFill>
                </a:rPr>
                <a:t>System stored</a:t>
              </a:r>
            </a:p>
            <a:p>
              <a:pPr algn="ctr" eaLnBrk="1" hangingPunct="1"/>
              <a:r>
                <a:rPr lang="en-US" sz="2000">
                  <a:solidFill>
                    <a:srgbClr val="CC0000"/>
                  </a:solidFill>
                </a:rPr>
                <a:t>procedures</a:t>
              </a:r>
            </a:p>
          </p:txBody>
        </p:sp>
      </p:grpSp>
      <p:grpSp>
        <p:nvGrpSpPr>
          <p:cNvPr id="192518" name="Group 6"/>
          <p:cNvGrpSpPr>
            <a:grpSpLocks/>
          </p:cNvGrpSpPr>
          <p:nvPr/>
        </p:nvGrpSpPr>
        <p:grpSpPr bwMode="auto">
          <a:xfrm>
            <a:off x="4927600" y="1962150"/>
            <a:ext cx="3505200" cy="690563"/>
            <a:chOff x="3120" y="1677"/>
            <a:chExt cx="2208" cy="435"/>
          </a:xfrm>
        </p:grpSpPr>
        <p:sp>
          <p:nvSpPr>
            <p:cNvPr id="18465" name="Text Box 7"/>
            <p:cNvSpPr txBox="1">
              <a:spLocks noChangeArrowheads="1"/>
            </p:cNvSpPr>
            <p:nvPr/>
          </p:nvSpPr>
          <p:spPr bwMode="auto">
            <a:xfrm>
              <a:off x="3648" y="1677"/>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sp_stop_job</a:t>
              </a:r>
              <a:r>
                <a:rPr lang="en-US">
                  <a:latin typeface="Comic Sans MS" panose="030F0702030302020204" pitchFamily="66" charset="0"/>
                  <a:cs typeface="Times New Roman" panose="02020603050405020304" pitchFamily="18" charset="0"/>
                </a:rPr>
                <a:t> </a:t>
              </a:r>
            </a:p>
          </p:txBody>
        </p:sp>
        <p:sp>
          <p:nvSpPr>
            <p:cNvPr id="18466" name="Line 8"/>
            <p:cNvSpPr>
              <a:spLocks noChangeShapeType="1"/>
            </p:cNvSpPr>
            <p:nvPr/>
          </p:nvSpPr>
          <p:spPr bwMode="auto">
            <a:xfrm flipV="1">
              <a:off x="3120" y="1872"/>
              <a:ext cx="528" cy="24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1" name="Group 9"/>
          <p:cNvGrpSpPr>
            <a:grpSpLocks/>
          </p:cNvGrpSpPr>
          <p:nvPr/>
        </p:nvGrpSpPr>
        <p:grpSpPr bwMode="auto">
          <a:xfrm>
            <a:off x="5334000" y="3367088"/>
            <a:ext cx="3657600" cy="366712"/>
            <a:chOff x="3360" y="2121"/>
            <a:chExt cx="2304" cy="231"/>
          </a:xfrm>
        </p:grpSpPr>
        <p:sp>
          <p:nvSpPr>
            <p:cNvPr id="18463" name="Text Box 10"/>
            <p:cNvSpPr txBox="1">
              <a:spLocks noChangeArrowheads="1"/>
            </p:cNvSpPr>
            <p:nvPr/>
          </p:nvSpPr>
          <p:spPr bwMode="auto">
            <a:xfrm>
              <a:off x="3984" y="2121"/>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sp_password</a:t>
              </a:r>
              <a:r>
                <a:rPr lang="en-US">
                  <a:latin typeface="Comic Sans MS" panose="030F0702030302020204" pitchFamily="66" charset="0"/>
                  <a:cs typeface="Times New Roman" panose="02020603050405020304" pitchFamily="18" charset="0"/>
                </a:rPr>
                <a:t> </a:t>
              </a:r>
            </a:p>
          </p:txBody>
        </p:sp>
        <p:sp>
          <p:nvSpPr>
            <p:cNvPr id="18464" name="Line 11"/>
            <p:cNvSpPr>
              <a:spLocks noChangeShapeType="1"/>
            </p:cNvSpPr>
            <p:nvPr/>
          </p:nvSpPr>
          <p:spPr bwMode="auto">
            <a:xfrm flipV="1">
              <a:off x="3360" y="2256"/>
              <a:ext cx="576"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4" name="Group 12"/>
          <p:cNvGrpSpPr>
            <a:grpSpLocks/>
          </p:cNvGrpSpPr>
          <p:nvPr/>
        </p:nvGrpSpPr>
        <p:grpSpPr bwMode="auto">
          <a:xfrm>
            <a:off x="5353050" y="4114800"/>
            <a:ext cx="3486150" cy="366713"/>
            <a:chOff x="3372" y="2592"/>
            <a:chExt cx="2196" cy="231"/>
          </a:xfrm>
        </p:grpSpPr>
        <p:sp>
          <p:nvSpPr>
            <p:cNvPr id="18461" name="Text Box 13"/>
            <p:cNvSpPr txBox="1">
              <a:spLocks noChangeArrowheads="1"/>
            </p:cNvSpPr>
            <p:nvPr/>
          </p:nvSpPr>
          <p:spPr bwMode="auto">
            <a:xfrm>
              <a:off x="4320" y="2592"/>
              <a:ext cx="12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sp_configure</a:t>
              </a:r>
              <a:r>
                <a:rPr lang="en-US">
                  <a:latin typeface="Comic Sans MS" panose="030F0702030302020204" pitchFamily="66" charset="0"/>
                  <a:cs typeface="Times New Roman" panose="02020603050405020304" pitchFamily="18" charset="0"/>
                </a:rPr>
                <a:t> </a:t>
              </a:r>
            </a:p>
          </p:txBody>
        </p:sp>
        <p:sp>
          <p:nvSpPr>
            <p:cNvPr id="18462" name="Line 14"/>
            <p:cNvSpPr>
              <a:spLocks noChangeShapeType="1"/>
            </p:cNvSpPr>
            <p:nvPr/>
          </p:nvSpPr>
          <p:spPr bwMode="auto">
            <a:xfrm>
              <a:off x="3372" y="2592"/>
              <a:ext cx="900"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27" name="Group 15"/>
          <p:cNvGrpSpPr>
            <a:grpSpLocks/>
          </p:cNvGrpSpPr>
          <p:nvPr/>
        </p:nvGrpSpPr>
        <p:grpSpPr bwMode="auto">
          <a:xfrm>
            <a:off x="5105400" y="4191000"/>
            <a:ext cx="3638550" cy="671513"/>
            <a:chOff x="3372" y="2832"/>
            <a:chExt cx="2292" cy="423"/>
          </a:xfrm>
        </p:grpSpPr>
        <p:sp>
          <p:nvSpPr>
            <p:cNvPr id="18459" name="Text Box 16"/>
            <p:cNvSpPr txBox="1">
              <a:spLocks noChangeArrowheads="1"/>
            </p:cNvSpPr>
            <p:nvPr/>
          </p:nvSpPr>
          <p:spPr bwMode="auto">
            <a:xfrm>
              <a:off x="3984" y="3024"/>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sp_help</a:t>
              </a:r>
              <a:r>
                <a:rPr lang="en-US">
                  <a:latin typeface="Comic Sans MS" panose="030F0702030302020204" pitchFamily="66" charset="0"/>
                  <a:cs typeface="Times New Roman" panose="02020603050405020304" pitchFamily="18" charset="0"/>
                </a:rPr>
                <a:t> </a:t>
              </a:r>
            </a:p>
          </p:txBody>
        </p:sp>
        <p:sp>
          <p:nvSpPr>
            <p:cNvPr id="18460" name="Line 17"/>
            <p:cNvSpPr>
              <a:spLocks noChangeShapeType="1"/>
            </p:cNvSpPr>
            <p:nvPr/>
          </p:nvSpPr>
          <p:spPr bwMode="auto">
            <a:xfrm>
              <a:off x="3372" y="2832"/>
              <a:ext cx="564" cy="288"/>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0" name="Group 18"/>
          <p:cNvGrpSpPr>
            <a:grpSpLocks/>
          </p:cNvGrpSpPr>
          <p:nvPr/>
        </p:nvGrpSpPr>
        <p:grpSpPr bwMode="auto">
          <a:xfrm>
            <a:off x="4724400" y="4343400"/>
            <a:ext cx="3352800" cy="881063"/>
            <a:chOff x="3216" y="3024"/>
            <a:chExt cx="2112" cy="555"/>
          </a:xfrm>
        </p:grpSpPr>
        <p:sp>
          <p:nvSpPr>
            <p:cNvPr id="18457" name="Text Box 19"/>
            <p:cNvSpPr txBox="1">
              <a:spLocks noChangeArrowheads="1"/>
            </p:cNvSpPr>
            <p:nvPr/>
          </p:nvSpPr>
          <p:spPr bwMode="auto">
            <a:xfrm>
              <a:off x="3648" y="3348"/>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sp_helptext</a:t>
              </a:r>
              <a:r>
                <a:rPr lang="en-US">
                  <a:latin typeface="Comic Sans MS" panose="030F0702030302020204" pitchFamily="66" charset="0"/>
                  <a:cs typeface="Times New Roman" panose="02020603050405020304" pitchFamily="18" charset="0"/>
                </a:rPr>
                <a:t> </a:t>
              </a:r>
            </a:p>
          </p:txBody>
        </p:sp>
        <p:sp>
          <p:nvSpPr>
            <p:cNvPr id="18458" name="Line 20"/>
            <p:cNvSpPr>
              <a:spLocks noChangeShapeType="1"/>
            </p:cNvSpPr>
            <p:nvPr/>
          </p:nvSpPr>
          <p:spPr bwMode="auto">
            <a:xfrm>
              <a:off x="3216" y="3024"/>
              <a:ext cx="48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3" name="Group 21"/>
          <p:cNvGrpSpPr>
            <a:grpSpLocks/>
          </p:cNvGrpSpPr>
          <p:nvPr/>
        </p:nvGrpSpPr>
        <p:grpSpPr bwMode="auto">
          <a:xfrm>
            <a:off x="2032000" y="4176713"/>
            <a:ext cx="2286000" cy="823912"/>
            <a:chOff x="1296" y="3072"/>
            <a:chExt cx="1440" cy="519"/>
          </a:xfrm>
        </p:grpSpPr>
        <p:sp>
          <p:nvSpPr>
            <p:cNvPr id="18455" name="Text Box 22"/>
            <p:cNvSpPr txBox="1">
              <a:spLocks noChangeArrowheads="1"/>
            </p:cNvSpPr>
            <p:nvPr/>
          </p:nvSpPr>
          <p:spPr bwMode="auto">
            <a:xfrm>
              <a:off x="1296" y="3360"/>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sp_start_job</a:t>
              </a:r>
              <a:r>
                <a:rPr lang="en-US">
                  <a:latin typeface="Comic Sans MS" panose="030F0702030302020204" pitchFamily="66" charset="0"/>
                  <a:cs typeface="Times New Roman" panose="02020603050405020304" pitchFamily="18" charset="0"/>
                </a:rPr>
                <a:t> </a:t>
              </a:r>
            </a:p>
          </p:txBody>
        </p:sp>
        <p:sp>
          <p:nvSpPr>
            <p:cNvPr id="18456" name="Line 23"/>
            <p:cNvSpPr>
              <a:spLocks noChangeShapeType="1"/>
            </p:cNvSpPr>
            <p:nvPr/>
          </p:nvSpPr>
          <p:spPr bwMode="auto">
            <a:xfrm flipH="1">
              <a:off x="2256" y="3072"/>
              <a:ext cx="480" cy="33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6" name="Group 24"/>
          <p:cNvGrpSpPr>
            <a:grpSpLocks/>
          </p:cNvGrpSpPr>
          <p:nvPr/>
        </p:nvGrpSpPr>
        <p:grpSpPr bwMode="auto">
          <a:xfrm>
            <a:off x="1955800" y="3948113"/>
            <a:ext cx="1981200" cy="519112"/>
            <a:chOff x="1248" y="2928"/>
            <a:chExt cx="1248" cy="327"/>
          </a:xfrm>
        </p:grpSpPr>
        <p:sp>
          <p:nvSpPr>
            <p:cNvPr id="18453" name="Text Box 25"/>
            <p:cNvSpPr txBox="1">
              <a:spLocks noChangeArrowheads="1"/>
            </p:cNvSpPr>
            <p:nvPr/>
          </p:nvSpPr>
          <p:spPr bwMode="auto">
            <a:xfrm>
              <a:off x="1248" y="3024"/>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sp_tables</a:t>
              </a:r>
              <a:r>
                <a:rPr lang="en-US">
                  <a:latin typeface="Comic Sans MS" panose="030F0702030302020204" pitchFamily="66" charset="0"/>
                  <a:cs typeface="Times New Roman" panose="02020603050405020304" pitchFamily="18" charset="0"/>
                </a:rPr>
                <a:t> </a:t>
              </a:r>
            </a:p>
          </p:txBody>
        </p:sp>
        <p:sp>
          <p:nvSpPr>
            <p:cNvPr id="18454" name="Line 26"/>
            <p:cNvSpPr>
              <a:spLocks noChangeShapeType="1"/>
            </p:cNvSpPr>
            <p:nvPr/>
          </p:nvSpPr>
          <p:spPr bwMode="auto">
            <a:xfrm flipH="1">
              <a:off x="2016" y="2928"/>
              <a:ext cx="480" cy="19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39" name="Group 27"/>
          <p:cNvGrpSpPr>
            <a:grpSpLocks/>
          </p:cNvGrpSpPr>
          <p:nvPr/>
        </p:nvGrpSpPr>
        <p:grpSpPr bwMode="auto">
          <a:xfrm>
            <a:off x="304800" y="3429000"/>
            <a:ext cx="3733800" cy="366713"/>
            <a:chOff x="144" y="2592"/>
            <a:chExt cx="2352" cy="231"/>
          </a:xfrm>
        </p:grpSpPr>
        <p:sp>
          <p:nvSpPr>
            <p:cNvPr id="18451" name="Text Box 28"/>
            <p:cNvSpPr txBox="1">
              <a:spLocks noChangeArrowheads="1"/>
            </p:cNvSpPr>
            <p:nvPr/>
          </p:nvSpPr>
          <p:spPr bwMode="auto">
            <a:xfrm>
              <a:off x="144" y="2592"/>
              <a:ext cx="16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sp_stored_procedures</a:t>
              </a:r>
              <a:r>
                <a:rPr lang="en-US">
                  <a:latin typeface="Comic Sans MS" panose="030F0702030302020204" pitchFamily="66" charset="0"/>
                </a:rPr>
                <a:t> </a:t>
              </a:r>
            </a:p>
          </p:txBody>
        </p:sp>
        <p:sp>
          <p:nvSpPr>
            <p:cNvPr id="18452" name="Line 29"/>
            <p:cNvSpPr>
              <a:spLocks noChangeShapeType="1"/>
            </p:cNvSpPr>
            <p:nvPr/>
          </p:nvSpPr>
          <p:spPr bwMode="auto">
            <a:xfrm flipH="1">
              <a:off x="1824" y="2592"/>
              <a:ext cx="672"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42" name="Group 30"/>
          <p:cNvGrpSpPr>
            <a:grpSpLocks/>
          </p:cNvGrpSpPr>
          <p:nvPr/>
        </p:nvGrpSpPr>
        <p:grpSpPr bwMode="auto">
          <a:xfrm>
            <a:off x="1422400" y="2667000"/>
            <a:ext cx="2590800" cy="366713"/>
            <a:chOff x="912" y="2121"/>
            <a:chExt cx="1632" cy="231"/>
          </a:xfrm>
        </p:grpSpPr>
        <p:sp>
          <p:nvSpPr>
            <p:cNvPr id="18449" name="Text Box 31"/>
            <p:cNvSpPr txBox="1">
              <a:spLocks noChangeArrowheads="1"/>
            </p:cNvSpPr>
            <p:nvPr/>
          </p:nvSpPr>
          <p:spPr bwMode="auto">
            <a:xfrm>
              <a:off x="912" y="2121"/>
              <a:ext cx="11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sp_server_info</a:t>
              </a:r>
              <a:r>
                <a:rPr lang="en-US">
                  <a:latin typeface="Comic Sans MS" panose="030F0702030302020204" pitchFamily="66" charset="0"/>
                  <a:cs typeface="Times New Roman" panose="02020603050405020304" pitchFamily="18" charset="0"/>
                </a:rPr>
                <a:t> </a:t>
              </a:r>
            </a:p>
          </p:txBody>
        </p:sp>
        <p:sp>
          <p:nvSpPr>
            <p:cNvPr id="18450" name="Line 32"/>
            <p:cNvSpPr>
              <a:spLocks noChangeShapeType="1"/>
            </p:cNvSpPr>
            <p:nvPr/>
          </p:nvSpPr>
          <p:spPr bwMode="auto">
            <a:xfrm flipH="1" flipV="1">
              <a:off x="2064" y="2208"/>
              <a:ext cx="480" cy="96"/>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92545" name="Group 33"/>
          <p:cNvGrpSpPr>
            <a:grpSpLocks/>
          </p:cNvGrpSpPr>
          <p:nvPr/>
        </p:nvGrpSpPr>
        <p:grpSpPr bwMode="auto">
          <a:xfrm>
            <a:off x="2032000" y="1981200"/>
            <a:ext cx="2133600" cy="671513"/>
            <a:chOff x="1296" y="1689"/>
            <a:chExt cx="1344" cy="423"/>
          </a:xfrm>
        </p:grpSpPr>
        <p:sp>
          <p:nvSpPr>
            <p:cNvPr id="18447" name="Text Box 34"/>
            <p:cNvSpPr txBox="1">
              <a:spLocks noChangeArrowheads="1"/>
            </p:cNvSpPr>
            <p:nvPr/>
          </p:nvSpPr>
          <p:spPr bwMode="auto">
            <a:xfrm>
              <a:off x="1296" y="1689"/>
              <a:ext cx="10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50000"/>
                </a:spcBef>
              </a:pPr>
              <a:r>
                <a:rPr lang="en-GB">
                  <a:latin typeface="Comic Sans MS" panose="030F0702030302020204" pitchFamily="66" charset="0"/>
                  <a:cs typeface="Times New Roman" panose="02020603050405020304" pitchFamily="18" charset="0"/>
                </a:rPr>
                <a:t>sp_databases</a:t>
              </a:r>
              <a:r>
                <a:rPr lang="en-US">
                  <a:latin typeface="Comic Sans MS" panose="030F0702030302020204" pitchFamily="66" charset="0"/>
                </a:rPr>
                <a:t> </a:t>
              </a:r>
            </a:p>
          </p:txBody>
        </p:sp>
        <p:sp>
          <p:nvSpPr>
            <p:cNvPr id="18448" name="Line 35"/>
            <p:cNvSpPr>
              <a:spLocks noChangeShapeType="1"/>
            </p:cNvSpPr>
            <p:nvPr/>
          </p:nvSpPr>
          <p:spPr bwMode="auto">
            <a:xfrm flipH="1" flipV="1">
              <a:off x="2352" y="1872"/>
              <a:ext cx="288" cy="24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dissolve">
                                      <p:cBhvr>
                                        <p:cTn id="7" dur="500"/>
                                        <p:tgtEl>
                                          <p:spTgt spid="192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92518"/>
                                        </p:tgtEl>
                                        <p:attrNameLst>
                                          <p:attrName>style.visibility</p:attrName>
                                        </p:attrNameLst>
                                      </p:cBhvr>
                                      <p:to>
                                        <p:strVal val="visible"/>
                                      </p:to>
                                    </p:set>
                                    <p:animEffect transition="in" filter="dissolve">
                                      <p:cBhvr>
                                        <p:cTn id="12" dur="500"/>
                                        <p:tgtEl>
                                          <p:spTgt spid="192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92533"/>
                                        </p:tgtEl>
                                        <p:attrNameLst>
                                          <p:attrName>style.visibility</p:attrName>
                                        </p:attrNameLst>
                                      </p:cBhvr>
                                      <p:to>
                                        <p:strVal val="visible"/>
                                      </p:to>
                                    </p:set>
                                    <p:animEffect transition="in" filter="dissolve">
                                      <p:cBhvr>
                                        <p:cTn id="17" dur="500"/>
                                        <p:tgtEl>
                                          <p:spTgt spid="1925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92521"/>
                                        </p:tgtEl>
                                        <p:attrNameLst>
                                          <p:attrName>style.visibility</p:attrName>
                                        </p:attrNameLst>
                                      </p:cBhvr>
                                      <p:to>
                                        <p:strVal val="visible"/>
                                      </p:to>
                                    </p:set>
                                    <p:animEffect transition="in" filter="dissolve">
                                      <p:cBhvr>
                                        <p:cTn id="22" dur="500"/>
                                        <p:tgtEl>
                                          <p:spTgt spid="1925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92536"/>
                                        </p:tgtEl>
                                        <p:attrNameLst>
                                          <p:attrName>style.visibility</p:attrName>
                                        </p:attrNameLst>
                                      </p:cBhvr>
                                      <p:to>
                                        <p:strVal val="visible"/>
                                      </p:to>
                                    </p:set>
                                    <p:animEffect transition="in" filter="dissolve">
                                      <p:cBhvr>
                                        <p:cTn id="27" dur="500"/>
                                        <p:tgtEl>
                                          <p:spTgt spid="1925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92524"/>
                                        </p:tgtEl>
                                        <p:attrNameLst>
                                          <p:attrName>style.visibility</p:attrName>
                                        </p:attrNameLst>
                                      </p:cBhvr>
                                      <p:to>
                                        <p:strVal val="visible"/>
                                      </p:to>
                                    </p:set>
                                    <p:animEffect transition="in" filter="dissolve">
                                      <p:cBhvr>
                                        <p:cTn id="32" dur="500"/>
                                        <p:tgtEl>
                                          <p:spTgt spid="1925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92539"/>
                                        </p:tgtEl>
                                        <p:attrNameLst>
                                          <p:attrName>style.visibility</p:attrName>
                                        </p:attrNameLst>
                                      </p:cBhvr>
                                      <p:to>
                                        <p:strVal val="visible"/>
                                      </p:to>
                                    </p:set>
                                    <p:animEffect transition="in" filter="dissolve">
                                      <p:cBhvr>
                                        <p:cTn id="37" dur="500"/>
                                        <p:tgtEl>
                                          <p:spTgt spid="1925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92527"/>
                                        </p:tgtEl>
                                        <p:attrNameLst>
                                          <p:attrName>style.visibility</p:attrName>
                                        </p:attrNameLst>
                                      </p:cBhvr>
                                      <p:to>
                                        <p:strVal val="visible"/>
                                      </p:to>
                                    </p:set>
                                    <p:animEffect transition="in" filter="dissolve">
                                      <p:cBhvr>
                                        <p:cTn id="42" dur="500"/>
                                        <p:tgtEl>
                                          <p:spTgt spid="1925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92542"/>
                                        </p:tgtEl>
                                        <p:attrNameLst>
                                          <p:attrName>style.visibility</p:attrName>
                                        </p:attrNameLst>
                                      </p:cBhvr>
                                      <p:to>
                                        <p:strVal val="visible"/>
                                      </p:to>
                                    </p:set>
                                    <p:animEffect transition="in" filter="dissolve">
                                      <p:cBhvr>
                                        <p:cTn id="47" dur="500"/>
                                        <p:tgtEl>
                                          <p:spTgt spid="1925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92530"/>
                                        </p:tgtEl>
                                        <p:attrNameLst>
                                          <p:attrName>style.visibility</p:attrName>
                                        </p:attrNameLst>
                                      </p:cBhvr>
                                      <p:to>
                                        <p:strVal val="visible"/>
                                      </p:to>
                                    </p:set>
                                    <p:animEffect transition="in" filter="dissolve">
                                      <p:cBhvr>
                                        <p:cTn id="52" dur="500"/>
                                        <p:tgtEl>
                                          <p:spTgt spid="1925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192545"/>
                                        </p:tgtEl>
                                        <p:attrNameLst>
                                          <p:attrName>style.visibility</p:attrName>
                                        </p:attrNameLst>
                                      </p:cBhvr>
                                      <p:to>
                                        <p:strVal val="visible"/>
                                      </p:to>
                                    </p:set>
                                    <p:animEffect transition="in" filter="dissolve">
                                      <p:cBhvr>
                                        <p:cTn id="57" dur="500"/>
                                        <p:tgtEl>
                                          <p:spTgt spid="19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2024F11-FE59-490B-9E33-0D876F357EDD}" type="slidenum">
              <a:rPr lang="en-US" sz="1200">
                <a:solidFill>
                  <a:srgbClr val="FFFFFF"/>
                </a:solidFill>
              </a:rPr>
              <a:pPr>
                <a:lnSpc>
                  <a:spcPct val="80000"/>
                </a:lnSpc>
              </a:pPr>
              <a:t>12</a:t>
            </a:fld>
            <a:endParaRPr lang="en-US" sz="1200">
              <a:solidFill>
                <a:srgbClr val="FFFFFF"/>
              </a:solidFill>
            </a:endParaRPr>
          </a:p>
        </p:txBody>
      </p:sp>
      <p:graphicFrame>
        <p:nvGraphicFramePr>
          <p:cNvPr id="194596" name="Group 36"/>
          <p:cNvGraphicFramePr>
            <a:graphicFrameLocks noGrp="1"/>
          </p:cNvGraphicFramePr>
          <p:nvPr>
            <p:ph idx="4294967295"/>
          </p:nvPr>
        </p:nvGraphicFramePr>
        <p:xfrm>
          <a:off x="0" y="1516063"/>
          <a:ext cx="9144000" cy="5351464"/>
        </p:xfrm>
        <a:graphic>
          <a:graphicData uri="http://schemas.openxmlformats.org/drawingml/2006/table">
            <a:tbl>
              <a:tblPr/>
              <a:tblGrid>
                <a:gridCol w="3048000"/>
                <a:gridCol w="6096000"/>
              </a:tblGrid>
              <a:tr h="823058">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System Store Procedure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Description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Sp_databases</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Lists all the databases available on the server.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Sp_server_info</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Lists server information, such as, character set, version, and sort order.</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5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Sp_store_procedure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Lists all the stored procedures avaible in the current environment.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0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Sp_table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Lists all the objects that can be queried in the current environment.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83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Sp_start_job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Starts an automated task immediately</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85">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Sp_stop_job</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Stops an automated task that is running</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5" name="Rectangle 28"/>
          <p:cNvSpPr>
            <a:spLocks noGrp="1" noChangeArrowheads="1"/>
          </p:cNvSpPr>
          <p:nvPr>
            <p:ph type="title" idx="4294967295"/>
          </p:nvPr>
        </p:nvSpPr>
        <p:spPr>
          <a:xfrm>
            <a:off x="755650" y="26035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800">
                <a:solidFill>
                  <a:srgbClr val="0000FF"/>
                </a:solidFill>
                <a:latin typeface="Arial" panose="020B0604020202020204" pitchFamily="34" charset="0"/>
              </a:rPr>
              <a:t>Một số thủ tục hệ thống</a:t>
            </a:r>
            <a:endParaRPr lang="en-US" sz="4800" smtClean="0">
              <a:solidFill>
                <a:srgbClr val="0000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055E432-0BCA-4FAB-AF7B-A679CF1CBA54}" type="slidenum">
              <a:rPr lang="en-US" sz="1200">
                <a:solidFill>
                  <a:srgbClr val="FFFFFF"/>
                </a:solidFill>
              </a:rPr>
              <a:pPr>
                <a:lnSpc>
                  <a:spcPct val="80000"/>
                </a:lnSpc>
              </a:pPr>
              <a:t>13</a:t>
            </a:fld>
            <a:endParaRPr lang="en-US" sz="1200">
              <a:solidFill>
                <a:srgbClr val="FFFFFF"/>
              </a:solidFill>
            </a:endParaRPr>
          </a:p>
        </p:txBody>
      </p:sp>
      <p:graphicFrame>
        <p:nvGraphicFramePr>
          <p:cNvPr id="196637" name="Group 29"/>
          <p:cNvGraphicFramePr>
            <a:graphicFrameLocks noGrp="1"/>
          </p:cNvGraphicFramePr>
          <p:nvPr>
            <p:ph idx="4294967295"/>
          </p:nvPr>
        </p:nvGraphicFramePr>
        <p:xfrm>
          <a:off x="0" y="1600200"/>
          <a:ext cx="9144000" cy="5105401"/>
        </p:xfrm>
        <a:graphic>
          <a:graphicData uri="http://schemas.openxmlformats.org/drawingml/2006/table">
            <a:tbl>
              <a:tblPr/>
              <a:tblGrid>
                <a:gridCol w="3098800"/>
                <a:gridCol w="6045200"/>
              </a:tblGrid>
              <a:tr h="1076325">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System Store Procedure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03263">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Sp_password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Change the password for a login account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9050">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Sp_configue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Changes the SQL Server global configuration option. When used without options, display the current server settings.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0588">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Sp_help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Displays information about any database object.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6175">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Sp_helptext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itchFamily="2" charset="2"/>
                        <a:buNone/>
                        <a:tabLst/>
                      </a:pPr>
                      <a:r>
                        <a:rPr kumimoji="0" lang="en-US" sz="2400" b="0" i="0" u="none" strike="noStrike" cap="none" normalizeH="0" baseline="0" smtClean="0">
                          <a:ln>
                            <a:noFill/>
                          </a:ln>
                          <a:solidFill>
                            <a:schemeClr val="tx1"/>
                          </a:solidFill>
                          <a:effectLst/>
                          <a:latin typeface="Tw Cen MT"/>
                        </a:rPr>
                        <a:t>Displays the actual text for a rule, a default, or an un-define function, trigger or view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03" name="Rectangle 22"/>
          <p:cNvSpPr>
            <a:spLocks noGrp="1" noChangeArrowheads="1"/>
          </p:cNvSpPr>
          <p:nvPr>
            <p:ph type="title" idx="4294967295"/>
          </p:nvPr>
        </p:nvSpPr>
        <p:spPr>
          <a:xfrm>
            <a:off x="509016" y="3048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800">
                <a:solidFill>
                  <a:srgbClr val="0000FF"/>
                </a:solidFill>
                <a:latin typeface="Arial" panose="020B0604020202020204" pitchFamily="34" charset="0"/>
              </a:rPr>
              <a:t>Một số thủ tục hệ thống</a:t>
            </a:r>
            <a:endParaRPr lang="en-US" sz="4800" smtClean="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21A8B2C-09C2-46DB-A21A-8D8853BEE810}" type="slidenum">
              <a:rPr lang="en-US" sz="1200">
                <a:solidFill>
                  <a:srgbClr val="FFFFFF"/>
                </a:solidFill>
              </a:rPr>
              <a:pPr>
                <a:lnSpc>
                  <a:spcPct val="80000"/>
                </a:lnSpc>
              </a:pPr>
              <a:t>14</a:t>
            </a:fld>
            <a:endParaRPr lang="en-US" sz="1200">
              <a:solidFill>
                <a:srgbClr val="FFFFFF"/>
              </a:solidFill>
            </a:endParaRPr>
          </a:p>
        </p:txBody>
      </p:sp>
      <p:sp>
        <p:nvSpPr>
          <p:cNvPr id="21507" name="Rectangle 2"/>
          <p:cNvSpPr>
            <a:spLocks noGrp="1"/>
          </p:cNvSpPr>
          <p:nvPr>
            <p:ph type="title" idx="4294967295"/>
          </p:nvPr>
        </p:nvSpPr>
        <p:spPr>
          <a:xfrm>
            <a:off x="533400" y="0"/>
            <a:ext cx="8316913" cy="1143000"/>
          </a:xfrm>
        </p:spPr>
        <p:txBody>
          <a:bodyPr/>
          <a:lstStyle/>
          <a:p>
            <a:r>
              <a:rPr lang="en-US" sz="4000" smtClean="0">
                <a:solidFill>
                  <a:srgbClr val="0000FF"/>
                </a:solidFill>
                <a:latin typeface="Arial" panose="020B0604020202020204" pitchFamily="34" charset="0"/>
              </a:rPr>
              <a:t>User-defined Stored Procedures</a:t>
            </a:r>
          </a:p>
        </p:txBody>
      </p:sp>
      <p:sp>
        <p:nvSpPr>
          <p:cNvPr id="198659" name="Rectangle 3"/>
          <p:cNvSpPr>
            <a:spLocks noChangeArrowheads="1"/>
          </p:cNvSpPr>
          <p:nvPr/>
        </p:nvSpPr>
        <p:spPr bwMode="auto">
          <a:xfrm>
            <a:off x="838200" y="1676400"/>
            <a:ext cx="7620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Char char="n"/>
            </a:pPr>
            <a:r>
              <a:rPr lang="en-GB" sz="2400" b="0">
                <a:solidFill>
                  <a:srgbClr val="000000"/>
                </a:solidFill>
                <a:cs typeface="Times New Roman" panose="02020603050405020304" pitchFamily="18" charset="0"/>
              </a:rPr>
              <a:t>Được tạo bởi người sử dụng trong CSDL hiện hành.</a:t>
            </a:r>
          </a:p>
          <a:p>
            <a:pPr algn="just" eaLnBrk="1" hangingPunct="1">
              <a:spcBef>
                <a:spcPct val="20000"/>
              </a:spcBef>
              <a:buClr>
                <a:schemeClr val="folHlink"/>
              </a:buClr>
              <a:buSzPct val="60000"/>
              <a:buFont typeface="Wingdings" panose="05000000000000000000" pitchFamily="2" charset="2"/>
              <a:buChar char="n"/>
            </a:pPr>
            <a:r>
              <a:rPr lang="en-US" sz="2400" b="0">
                <a:solidFill>
                  <a:srgbClr val="000000"/>
                </a:solidFill>
                <a:cs typeface="Times New Roman" panose="02020603050405020304" pitchFamily="18" charset="0"/>
              </a:rPr>
              <a:t>Các thủ tục có thể được tạo trước khi các đối tượng mà thủ tục tham chiếu.</a:t>
            </a:r>
          </a:p>
        </p:txBody>
      </p:sp>
      <p:sp>
        <p:nvSpPr>
          <p:cNvPr id="198660" name="Text Box 4"/>
          <p:cNvSpPr txBox="1">
            <a:spLocks noChangeArrowheads="1"/>
          </p:cNvSpPr>
          <p:nvPr/>
        </p:nvSpPr>
        <p:spPr bwMode="auto">
          <a:xfrm>
            <a:off x="914400" y="3048000"/>
            <a:ext cx="43243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a:solidFill>
                  <a:schemeClr val="tx2"/>
                </a:solidFill>
                <a:latin typeface="Tahoma" panose="020B0604030504040204" pitchFamily="34" charset="0"/>
                <a:cs typeface="Courier New" panose="02070309020205020404" pitchFamily="49" charset="0"/>
              </a:rPr>
              <a:t>Cách 1 : Use Enterprice Manager</a:t>
            </a:r>
            <a:endParaRPr lang="en-US" sz="2000" b="0">
              <a:solidFill>
                <a:schemeClr val="tx2"/>
              </a:solidFill>
              <a:latin typeface="Georgia" panose="02040502050405020303" pitchFamily="18" charset="0"/>
            </a:endParaRPr>
          </a:p>
        </p:txBody>
      </p:sp>
      <p:sp>
        <p:nvSpPr>
          <p:cNvPr id="198661" name="Text Box 5"/>
          <p:cNvSpPr txBox="1">
            <a:spLocks noChangeArrowheads="1"/>
          </p:cNvSpPr>
          <p:nvPr/>
        </p:nvSpPr>
        <p:spPr bwMode="auto">
          <a:xfrm>
            <a:off x="914400" y="3733800"/>
            <a:ext cx="7315200"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Right Click at Database, Select New Store Procedure</a:t>
            </a:r>
            <a:endParaRPr lang="en-US" sz="2400" b="0">
              <a:solidFill>
                <a:srgbClr val="C60000"/>
              </a:solidFill>
              <a:cs typeface="Times New Roman" panose="02020603050405020304" pitchFamily="18" charset="0"/>
            </a:endParaRPr>
          </a:p>
        </p:txBody>
      </p:sp>
      <p:sp>
        <p:nvSpPr>
          <p:cNvPr id="198662" name="Rectangle 6"/>
          <p:cNvSpPr>
            <a:spLocks noChangeArrowheads="1"/>
          </p:cNvSpPr>
          <p:nvPr/>
        </p:nvSpPr>
        <p:spPr bwMode="auto">
          <a:xfrm>
            <a:off x="838200" y="5105400"/>
            <a:ext cx="7416800" cy="1371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Click menu Tools, select Wizard, Click Database, chọn Create Store Prodedure Wizard.</a:t>
            </a:r>
            <a:r>
              <a:rPr lang="en-US" sz="2400" b="0">
                <a:cs typeface="Times New Roman" panose="02020603050405020304" pitchFamily="18" charset="0"/>
              </a:rPr>
              <a:t> </a:t>
            </a:r>
          </a:p>
        </p:txBody>
      </p:sp>
      <p:sp>
        <p:nvSpPr>
          <p:cNvPr id="198663" name="Text Box 7"/>
          <p:cNvSpPr txBox="1">
            <a:spLocks noChangeArrowheads="1"/>
          </p:cNvSpPr>
          <p:nvPr/>
        </p:nvSpPr>
        <p:spPr bwMode="auto">
          <a:xfrm>
            <a:off x="914400" y="4495800"/>
            <a:ext cx="5449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a:solidFill>
                  <a:schemeClr val="tx2"/>
                </a:solidFill>
                <a:latin typeface="Tahoma" panose="020B0604030504040204" pitchFamily="34" charset="0"/>
                <a:cs typeface="Courier New" panose="02070309020205020404" pitchFamily="49" charset="0"/>
              </a:rPr>
              <a:t>Cách 2 : Made Store Procedure by Wizard</a:t>
            </a:r>
            <a:endParaRPr lang="en-US" sz="2000" b="0">
              <a:solidFill>
                <a:schemeClr val="tx2"/>
              </a:solidFill>
              <a:latin typeface="Georgia" panose="02040502050405020303"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1" end="1"/>
                                            </p:txEl>
                                          </p:spTgt>
                                        </p:tgtEl>
                                        <p:attrNameLst>
                                          <p:attrName>style.visibility</p:attrName>
                                        </p:attrNameLst>
                                      </p:cBhvr>
                                      <p:to>
                                        <p:strVal val="visible"/>
                                      </p:to>
                                    </p:set>
                                    <p:anim calcmode="lin" valueType="num">
                                      <p:cBhvr additive="base">
                                        <p:cTn id="13" dur="500" fill="hold"/>
                                        <p:tgtEl>
                                          <p:spTgt spid="1986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8660"/>
                                        </p:tgtEl>
                                        <p:attrNameLst>
                                          <p:attrName>style.visibility</p:attrName>
                                        </p:attrNameLst>
                                      </p:cBhvr>
                                      <p:to>
                                        <p:strVal val="visible"/>
                                      </p:to>
                                    </p:set>
                                    <p:anim calcmode="lin" valueType="num">
                                      <p:cBhvr additive="base">
                                        <p:cTn id="19" dur="500" fill="hold"/>
                                        <p:tgtEl>
                                          <p:spTgt spid="198660"/>
                                        </p:tgtEl>
                                        <p:attrNameLst>
                                          <p:attrName>ppt_x</p:attrName>
                                        </p:attrNameLst>
                                      </p:cBhvr>
                                      <p:tavLst>
                                        <p:tav tm="0">
                                          <p:val>
                                            <p:strVal val="0-#ppt_w/2"/>
                                          </p:val>
                                        </p:tav>
                                        <p:tav tm="100000">
                                          <p:val>
                                            <p:strVal val="#ppt_x"/>
                                          </p:val>
                                        </p:tav>
                                      </p:tavLst>
                                    </p:anim>
                                    <p:anim calcmode="lin" valueType="num">
                                      <p:cBhvr additive="base">
                                        <p:cTn id="20" dur="500" fill="hold"/>
                                        <p:tgtEl>
                                          <p:spTgt spid="19866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98661"/>
                                        </p:tgtEl>
                                        <p:attrNameLst>
                                          <p:attrName>style.visibility</p:attrName>
                                        </p:attrNameLst>
                                      </p:cBhvr>
                                      <p:to>
                                        <p:strVal val="visible"/>
                                      </p:to>
                                    </p:set>
                                    <p:animEffect transition="in" filter="dissolve">
                                      <p:cBhvr>
                                        <p:cTn id="25" dur="500"/>
                                        <p:tgtEl>
                                          <p:spTgt spid="19866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98663"/>
                                        </p:tgtEl>
                                        <p:attrNameLst>
                                          <p:attrName>style.visibility</p:attrName>
                                        </p:attrNameLst>
                                      </p:cBhvr>
                                      <p:to>
                                        <p:strVal val="visible"/>
                                      </p:to>
                                    </p:set>
                                    <p:anim calcmode="lin" valueType="num">
                                      <p:cBhvr additive="base">
                                        <p:cTn id="30" dur="500" fill="hold"/>
                                        <p:tgtEl>
                                          <p:spTgt spid="198663"/>
                                        </p:tgtEl>
                                        <p:attrNameLst>
                                          <p:attrName>ppt_x</p:attrName>
                                        </p:attrNameLst>
                                      </p:cBhvr>
                                      <p:tavLst>
                                        <p:tav tm="0">
                                          <p:val>
                                            <p:strVal val="0-#ppt_w/2"/>
                                          </p:val>
                                        </p:tav>
                                        <p:tav tm="100000">
                                          <p:val>
                                            <p:strVal val="#ppt_x"/>
                                          </p:val>
                                        </p:tav>
                                      </p:tavLst>
                                    </p:anim>
                                    <p:anim calcmode="lin" valueType="num">
                                      <p:cBhvr additive="base">
                                        <p:cTn id="31"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98662"/>
                                        </p:tgtEl>
                                        <p:attrNameLst>
                                          <p:attrName>style.visibility</p:attrName>
                                        </p:attrNameLst>
                                      </p:cBhvr>
                                      <p:to>
                                        <p:strVal val="visible"/>
                                      </p:to>
                                    </p:set>
                                    <p:animEffect transition="in" filter="dissolve">
                                      <p:cBhvr>
                                        <p:cTn id="36" dur="500"/>
                                        <p:tgtEl>
                                          <p:spTgt spid="198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60" grpId="0" autoUpdateAnimBg="0"/>
      <p:bldP spid="198661" grpId="0" animBg="1" autoUpdateAnimBg="0"/>
      <p:bldP spid="198662" grpId="0" animBg="1" autoUpdateAnimBg="0"/>
      <p:bldP spid="19866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F8E4A2-D4CD-4A45-B805-F56C18918CAF}" type="slidenum">
              <a:rPr lang="en-US" sz="1200">
                <a:solidFill>
                  <a:srgbClr val="FFFFFF"/>
                </a:solidFill>
              </a:rPr>
              <a:pPr>
                <a:lnSpc>
                  <a:spcPct val="80000"/>
                </a:lnSpc>
              </a:pPr>
              <a:t>15</a:t>
            </a:fld>
            <a:endParaRPr lang="en-US" sz="1200">
              <a:solidFill>
                <a:srgbClr val="FFFFFF"/>
              </a:solidFill>
            </a:endParaRPr>
          </a:p>
        </p:txBody>
      </p:sp>
      <p:sp>
        <p:nvSpPr>
          <p:cNvPr id="200706" name="Text Box 2"/>
          <p:cNvSpPr txBox="1">
            <a:spLocks noChangeArrowheads="1"/>
          </p:cNvSpPr>
          <p:nvPr/>
        </p:nvSpPr>
        <p:spPr bwMode="auto">
          <a:xfrm>
            <a:off x="838200" y="1736725"/>
            <a:ext cx="6302375" cy="5121275"/>
          </a:xfrm>
          <a:prstGeom prst="rect">
            <a:avLst/>
          </a:prstGeom>
          <a:noFill/>
          <a:ln>
            <a:noFill/>
          </a:ln>
          <a:effectLst/>
          <a:extLst>
            <a:ext uri="{909E8E84-426E-40DD-AFC4-6F175D3DCCD1}">
              <a14:hiddenFill xmlns:a14="http://schemas.microsoft.com/office/drawing/2010/main">
                <a:solidFill>
                  <a:srgbClr val="AEC1F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000"/>
          </a:p>
          <a:p>
            <a:pPr algn="l"/>
            <a:r>
              <a:rPr lang="en-US" sz="2000">
                <a:solidFill>
                  <a:srgbClr val="990000"/>
                </a:solidFill>
              </a:rPr>
              <a:t>CREATE PROC [ EDURE ] procedure_name [ ; number ] </a:t>
            </a:r>
            <a:br>
              <a:rPr lang="en-US" sz="2000">
                <a:solidFill>
                  <a:srgbClr val="990000"/>
                </a:solidFill>
              </a:rPr>
            </a:br>
            <a:r>
              <a:rPr lang="en-US" sz="2000">
                <a:solidFill>
                  <a:srgbClr val="990000"/>
                </a:solidFill>
              </a:rPr>
              <a:t>   [ { @parameter data_type } </a:t>
            </a:r>
            <a:br>
              <a:rPr lang="en-US" sz="2000">
                <a:solidFill>
                  <a:srgbClr val="990000"/>
                </a:solidFill>
              </a:rPr>
            </a:br>
            <a:r>
              <a:rPr lang="en-US" sz="2000">
                <a:solidFill>
                  <a:srgbClr val="990000"/>
                </a:solidFill>
              </a:rPr>
              <a:t>        [ VARYING ] [ = default ] [ OUTPUT ] </a:t>
            </a:r>
            <a:br>
              <a:rPr lang="en-US" sz="2000">
                <a:solidFill>
                  <a:srgbClr val="990000"/>
                </a:solidFill>
              </a:rPr>
            </a:br>
            <a:r>
              <a:rPr lang="en-US" sz="2000">
                <a:solidFill>
                  <a:srgbClr val="990000"/>
                </a:solidFill>
              </a:rPr>
              <a:t>    ] [,...n ] </a:t>
            </a:r>
            <a:br>
              <a:rPr lang="en-US" sz="2000">
                <a:solidFill>
                  <a:srgbClr val="990000"/>
                </a:solidFill>
              </a:rPr>
            </a:br>
            <a:r>
              <a:rPr lang="en-US" sz="2000">
                <a:solidFill>
                  <a:srgbClr val="990000"/>
                </a:solidFill>
              </a:rPr>
              <a:t>[ WITH  { RECOMPILE | ENCRYPTION | RECOMPILE, ENCRYPTION } ] </a:t>
            </a:r>
            <a:br>
              <a:rPr lang="en-US" sz="2000">
                <a:solidFill>
                  <a:srgbClr val="990000"/>
                </a:solidFill>
              </a:rPr>
            </a:br>
            <a:r>
              <a:rPr lang="en-US" sz="2000">
                <a:solidFill>
                  <a:srgbClr val="990000"/>
                </a:solidFill>
              </a:rPr>
              <a:t>[ FOR REPLICATION ] </a:t>
            </a:r>
            <a:br>
              <a:rPr lang="en-US" sz="2000">
                <a:solidFill>
                  <a:srgbClr val="990000"/>
                </a:solidFill>
              </a:rPr>
            </a:br>
            <a:r>
              <a:rPr lang="en-US" sz="2000">
                <a:solidFill>
                  <a:srgbClr val="990000"/>
                </a:solidFill>
              </a:rPr>
              <a:t>AS sql_statement [ ...n ] </a:t>
            </a:r>
          </a:p>
          <a:p>
            <a:pPr algn="l"/>
            <a:r>
              <a:rPr lang="en-US" sz="2000" b="0"/>
              <a:t>Kiểm tra sự tồn tại của thủ tục</a:t>
            </a:r>
            <a:endParaRPr lang="en-US" sz="2000"/>
          </a:p>
          <a:p>
            <a:pPr lvl="1" algn="l"/>
            <a:r>
              <a:rPr lang="en-US" sz="2000"/>
              <a:t>	sp_helptext   ‘Procedure_</a:t>
            </a:r>
            <a:r>
              <a:rPr lang="en-US" sz="2000" i="1"/>
              <a:t>name</a:t>
            </a:r>
            <a:r>
              <a:rPr lang="en-US" sz="2000"/>
              <a:t>’</a:t>
            </a:r>
          </a:p>
          <a:p>
            <a:pPr lvl="1" algn="l"/>
            <a:r>
              <a:rPr lang="en-US" sz="2000"/>
              <a:t>	sp_help   ‘Procedure_</a:t>
            </a:r>
            <a:r>
              <a:rPr lang="en-US" sz="2000" i="1"/>
              <a:t>name</a:t>
            </a:r>
            <a:r>
              <a:rPr lang="en-US" sz="2000"/>
              <a:t>’</a:t>
            </a:r>
          </a:p>
          <a:p>
            <a:pPr lvl="1" algn="l"/>
            <a:r>
              <a:rPr lang="en-US" sz="2000"/>
              <a:t>	sp_depends ‘Procedure_</a:t>
            </a:r>
            <a:r>
              <a:rPr lang="en-US" sz="2000" i="1"/>
              <a:t>name</a:t>
            </a:r>
            <a:r>
              <a:rPr lang="en-US" sz="2000"/>
              <a:t>’</a:t>
            </a:r>
          </a:p>
          <a:p>
            <a:pPr lvl="1" algn="l"/>
            <a:r>
              <a:rPr lang="en-US" sz="2000"/>
              <a:t>	Sp_stored_procedures</a:t>
            </a:r>
          </a:p>
          <a:p>
            <a:pPr lvl="1" algn="l">
              <a:spcBef>
                <a:spcPct val="50000"/>
              </a:spcBef>
              <a:buClr>
                <a:srgbClr val="D60093"/>
              </a:buClr>
              <a:buSzPct val="65000"/>
              <a:buFont typeface="Wingdings" panose="05000000000000000000" pitchFamily="2" charset="2"/>
              <a:buNone/>
            </a:pPr>
            <a:endParaRPr lang="en-US" sz="2000" b="0">
              <a:solidFill>
                <a:srgbClr val="C60000"/>
              </a:solidFill>
              <a:cs typeface="Times New Roman" panose="02020603050405020304" pitchFamily="18" charset="0"/>
            </a:endParaRPr>
          </a:p>
        </p:txBody>
      </p:sp>
      <p:sp>
        <p:nvSpPr>
          <p:cNvPr id="200707" name="Text Box 3"/>
          <p:cNvSpPr txBox="1">
            <a:spLocks noChangeArrowheads="1"/>
          </p:cNvSpPr>
          <p:nvPr/>
        </p:nvSpPr>
        <p:spPr bwMode="auto">
          <a:xfrm>
            <a:off x="609600" y="1600200"/>
            <a:ext cx="56673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000" u="sng">
                <a:solidFill>
                  <a:schemeClr val="tx2"/>
                </a:solidFill>
                <a:latin typeface="Tahoma" panose="020B0604030504040204" pitchFamily="34" charset="0"/>
                <a:cs typeface="Courier New" panose="02070309020205020404" pitchFamily="49" charset="0"/>
              </a:rPr>
              <a:t>Cách 3 : </a:t>
            </a:r>
            <a:r>
              <a:rPr lang="en-US" sz="2000"/>
              <a:t>The CREATE PROCEDURE Statement</a:t>
            </a:r>
          </a:p>
        </p:txBody>
      </p:sp>
      <p:sp>
        <p:nvSpPr>
          <p:cNvPr id="22533" name="Rectangle 4"/>
          <p:cNvSpPr>
            <a:spLocks noGrp="1" noChangeArrowheads="1"/>
          </p:cNvSpPr>
          <p:nvPr>
            <p:ph type="title" idx="4294967295"/>
          </p:nvPr>
        </p:nvSpPr>
        <p:spPr>
          <a:xfrm>
            <a:off x="652463" y="0"/>
            <a:ext cx="8316912"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7"/>
                                        </p:tgtEl>
                                        <p:attrNameLst>
                                          <p:attrName>style.visibility</p:attrName>
                                        </p:attrNameLst>
                                      </p:cBhvr>
                                      <p:to>
                                        <p:strVal val="visible"/>
                                      </p:to>
                                    </p:set>
                                    <p:anim calcmode="lin" valueType="num">
                                      <p:cBhvr additive="base">
                                        <p:cTn id="7" dur="500" fill="hold"/>
                                        <p:tgtEl>
                                          <p:spTgt spid="200707"/>
                                        </p:tgtEl>
                                        <p:attrNameLst>
                                          <p:attrName>ppt_x</p:attrName>
                                        </p:attrNameLst>
                                      </p:cBhvr>
                                      <p:tavLst>
                                        <p:tav tm="0">
                                          <p:val>
                                            <p:strVal val="0-#ppt_w/2"/>
                                          </p:val>
                                        </p:tav>
                                        <p:tav tm="100000">
                                          <p:val>
                                            <p:strVal val="#ppt_x"/>
                                          </p:val>
                                        </p:tav>
                                      </p:tavLst>
                                    </p:anim>
                                    <p:anim calcmode="lin" valueType="num">
                                      <p:cBhvr additive="base">
                                        <p:cTn id="8" dur="500" fill="hold"/>
                                        <p:tgtEl>
                                          <p:spTgt spid="20070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00706"/>
                                        </p:tgtEl>
                                        <p:attrNameLst>
                                          <p:attrName>style.visibility</p:attrName>
                                        </p:attrNameLst>
                                      </p:cBhvr>
                                      <p:to>
                                        <p:strVal val="visible"/>
                                      </p:to>
                                    </p:set>
                                    <p:animEffect transition="in" filter="dissolve">
                                      <p:cBhvr>
                                        <p:cTn id="13" dur="500"/>
                                        <p:tgtEl>
                                          <p:spTgt spid="200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p:bldP spid="2007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56613CA-136C-44C5-8B92-06DCD9AE5453}" type="slidenum">
              <a:rPr lang="en-US" sz="1200">
                <a:solidFill>
                  <a:srgbClr val="FFFFFF"/>
                </a:solidFill>
              </a:rPr>
              <a:pPr>
                <a:lnSpc>
                  <a:spcPct val="80000"/>
                </a:lnSpc>
              </a:pPr>
              <a:t>16</a:t>
            </a:fld>
            <a:endParaRPr lang="en-US" sz="1200">
              <a:solidFill>
                <a:srgbClr val="FFFFFF"/>
              </a:solidFill>
            </a:endParaRPr>
          </a:p>
        </p:txBody>
      </p:sp>
      <p:sp>
        <p:nvSpPr>
          <p:cNvPr id="23555" name="Rectangle 2"/>
          <p:cNvSpPr>
            <a:spLocks noGrp="1"/>
          </p:cNvSpPr>
          <p:nvPr>
            <p:ph type="title" idx="4294967295"/>
          </p:nvPr>
        </p:nvSpPr>
        <p:spPr>
          <a:xfrm>
            <a:off x="533400" y="0"/>
            <a:ext cx="8316913" cy="1143000"/>
          </a:xfrm>
        </p:spPr>
        <p:txBody>
          <a:bodyPr/>
          <a:lstStyle/>
          <a:p>
            <a:r>
              <a:rPr lang="en-US" sz="4000" smtClean="0">
                <a:solidFill>
                  <a:srgbClr val="0000FF"/>
                </a:solidFill>
                <a:latin typeface="Arial" panose="020B0604020202020204" pitchFamily="34" charset="0"/>
              </a:rPr>
              <a:t>User-defined Stored Procedures</a:t>
            </a:r>
          </a:p>
        </p:txBody>
      </p:sp>
      <p:sp>
        <p:nvSpPr>
          <p:cNvPr id="198659" name="Rectangle 3"/>
          <p:cNvSpPr>
            <a:spLocks noChangeArrowheads="1"/>
          </p:cNvSpPr>
          <p:nvPr/>
        </p:nvSpPr>
        <p:spPr bwMode="auto">
          <a:xfrm>
            <a:off x="609600" y="1676400"/>
            <a:ext cx="7620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7663" indent="-347663" algn="just">
              <a:buFont typeface="Arial" pitchFamily="34" charset="0"/>
              <a:buChar char="•"/>
              <a:defRPr/>
            </a:pPr>
            <a:r>
              <a:rPr lang="vi-VN" sz="2400" b="0" dirty="0">
                <a:solidFill>
                  <a:srgbClr val="C00000"/>
                </a:solidFill>
              </a:rPr>
              <a:t>RECOMPILE</a:t>
            </a:r>
            <a:r>
              <a:rPr lang="en-US" sz="2400" b="0" dirty="0">
                <a:solidFill>
                  <a:srgbClr val="C00000"/>
                </a:solidFill>
              </a:rPr>
              <a:t>: </a:t>
            </a:r>
            <a:r>
              <a:rPr lang="vi-VN" sz="2400" b="0" dirty="0"/>
              <a:t>Thông thường, thủ tục sẽ được phân tích,</a:t>
            </a:r>
            <a:r>
              <a:rPr lang="en-US" sz="2400" b="0" dirty="0"/>
              <a:t> </a:t>
            </a:r>
            <a:r>
              <a:rPr lang="vi-VN" sz="2400" b="0" dirty="0"/>
              <a:t>tối ưu và dịch sẵn ở lần gọi đầu tiên. Nếu tuỳ chọn WITH RECOMPILE được chỉ định, thủ tục sẽ được dịch</a:t>
            </a:r>
            <a:r>
              <a:rPr lang="en-US" sz="2400" b="0" dirty="0"/>
              <a:t> </a:t>
            </a:r>
            <a:r>
              <a:rPr lang="vi-VN" sz="2400" b="0" dirty="0"/>
              <a:t>lại mỗi khi được gọi. </a:t>
            </a:r>
            <a:endParaRPr lang="en-US" sz="2400" b="0" dirty="0"/>
          </a:p>
          <a:p>
            <a:pPr marL="347663" indent="-347663" algn="just">
              <a:buFont typeface="Arial" pitchFamily="34" charset="0"/>
              <a:buChar char="•"/>
              <a:defRPr/>
            </a:pPr>
            <a:endParaRPr lang="en-US" sz="2400" b="0" dirty="0"/>
          </a:p>
          <a:p>
            <a:pPr marL="347663" indent="-347663" algn="just">
              <a:buFont typeface="Arial" pitchFamily="34" charset="0"/>
              <a:buChar char="•"/>
              <a:defRPr/>
            </a:pPr>
            <a:r>
              <a:rPr lang="vi-VN" sz="2400" b="0" dirty="0">
                <a:solidFill>
                  <a:srgbClr val="C00000"/>
                </a:solidFill>
              </a:rPr>
              <a:t>ENCRYPTION</a:t>
            </a:r>
            <a:r>
              <a:rPr lang="en-US" sz="2400" b="0" dirty="0">
                <a:solidFill>
                  <a:srgbClr val="C00000"/>
                </a:solidFill>
              </a:rPr>
              <a:t>: </a:t>
            </a:r>
            <a:r>
              <a:rPr lang="vi-VN" sz="2400" b="0" dirty="0"/>
              <a:t>Thủ tục sẽ được mã hoá nếu tuỳ chọn WITH ENCRYPTION được chỉ định. Nếu thủ tục đã được mã hoá, ta không thể xem được nội dung của thủ tục. 	</a:t>
            </a:r>
          </a:p>
          <a:p>
            <a:pPr marL="347663" indent="-347663" algn="just">
              <a:buFont typeface="Arial" pitchFamily="34" charset="0"/>
              <a:buChar char="•"/>
              <a:defRPr/>
            </a:pPr>
            <a:endParaRPr lang="en-US" sz="2400" b="0" dirty="0"/>
          </a:p>
          <a:p>
            <a:pPr marL="457200" indent="-457200" algn="just">
              <a:buFont typeface="Arial" pitchFamily="34" charset="0"/>
              <a:buChar char="•"/>
              <a:defRPr/>
            </a:pPr>
            <a:endParaRPr lang="vi-VN" sz="2400" b="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 calcmode="lin" valueType="num">
                                      <p:cBhvr additive="base">
                                        <p:cTn id="7" dur="500" fill="hold"/>
                                        <p:tgtEl>
                                          <p:spTgt spid="198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8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8659">
                                            <p:txEl>
                                              <p:pRg st="2" end="2"/>
                                            </p:txEl>
                                          </p:spTgt>
                                        </p:tgtEl>
                                        <p:attrNameLst>
                                          <p:attrName>style.visibility</p:attrName>
                                        </p:attrNameLst>
                                      </p:cBhvr>
                                      <p:to>
                                        <p:strVal val="visible"/>
                                      </p:to>
                                    </p:set>
                                    <p:anim calcmode="lin" valueType="num">
                                      <p:cBhvr additive="base">
                                        <p:cTn id="13" dur="500" fill="hold"/>
                                        <p:tgtEl>
                                          <p:spTgt spid="19865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86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5A90B9-C0B0-4FE8-8CB8-7DDF6A1815EB}" type="slidenum">
              <a:rPr lang="en-US" sz="1200">
                <a:solidFill>
                  <a:srgbClr val="FFFFFF"/>
                </a:solidFill>
              </a:rPr>
              <a:pPr>
                <a:lnSpc>
                  <a:spcPct val="80000"/>
                </a:lnSpc>
              </a:pPr>
              <a:t>17</a:t>
            </a:fld>
            <a:endParaRPr lang="en-US" sz="1200">
              <a:solidFill>
                <a:srgbClr val="FFFFFF"/>
              </a:solidFill>
            </a:endParaRPr>
          </a:p>
        </p:txBody>
      </p:sp>
      <p:sp>
        <p:nvSpPr>
          <p:cNvPr id="24579" name="Rectangle 2"/>
          <p:cNvSpPr>
            <a:spLocks noGrp="1"/>
          </p:cNvSpPr>
          <p:nvPr>
            <p:ph type="body" idx="4294967295"/>
          </p:nvPr>
        </p:nvSpPr>
        <p:spPr/>
        <p:txBody>
          <a:bodyPr/>
          <a:lstStyle/>
          <a:p>
            <a:pPr>
              <a:lnSpc>
                <a:spcPct val="70000"/>
              </a:lnSpc>
            </a:pPr>
            <a:r>
              <a:rPr lang="en-US" sz="2100" smtClean="0"/>
              <a:t>Example: Không có tham số</a:t>
            </a:r>
          </a:p>
          <a:p>
            <a:pPr>
              <a:lnSpc>
                <a:spcPct val="70000"/>
              </a:lnSpc>
              <a:buFont typeface="Wingdings" panose="05000000000000000000" pitchFamily="2" charset="2"/>
              <a:buNone/>
            </a:pPr>
            <a:r>
              <a:rPr lang="en-US" sz="2100" b="1" smtClean="0">
                <a:cs typeface="Times New Roman" panose="02020603050405020304" pitchFamily="18" charset="0"/>
              </a:rPr>
              <a:t>	</a:t>
            </a:r>
            <a:r>
              <a:rPr lang="en-US" sz="2100" smtClean="0">
                <a:solidFill>
                  <a:srgbClr val="990000"/>
                </a:solidFill>
                <a:cs typeface="Times New Roman" panose="02020603050405020304" pitchFamily="18" charset="0"/>
              </a:rPr>
              <a:t>CREATE PROC Tong</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as</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Declare @a int, @b int</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Set @a =7</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Set @b =3</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Tong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Hieu=</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Tich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If @b&lt;&gt;0</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Thuong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Else</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Khong chia duoc</a:t>
            </a:r>
            <a:r>
              <a:rPr lang="en-US" sz="2100" smtClean="0">
                <a:solidFill>
                  <a:srgbClr val="990000"/>
                </a:solidFill>
                <a:latin typeface="Times New Roman" panose="02020603050405020304" pitchFamily="18" charset="0"/>
                <a:cs typeface="Times New Roman" panose="02020603050405020304" pitchFamily="18" charset="0"/>
              </a:rPr>
              <a:t>’</a:t>
            </a: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smtClean="0">
                <a:solidFill>
                  <a:srgbClr val="009900"/>
                </a:solidFill>
                <a:cs typeface="Times New Roman" panose="02020603050405020304" pitchFamily="18" charset="0"/>
              </a:rPr>
              <a:t>--Thuc thi</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EXEC Tong</a:t>
            </a:r>
          </a:p>
          <a:p>
            <a:pPr>
              <a:lnSpc>
                <a:spcPct val="70000"/>
              </a:lnSpc>
              <a:buFont typeface="Wingdings" panose="05000000000000000000" pitchFamily="2" charset="2"/>
              <a:buNone/>
            </a:pP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a:t>
            </a:r>
          </a:p>
        </p:txBody>
      </p:sp>
      <p:sp>
        <p:nvSpPr>
          <p:cNvPr id="24580" name="Rectangle 3"/>
          <p:cNvSpPr>
            <a:spLocks noGrp="1" noChangeArrowheads="1"/>
          </p:cNvSpPr>
          <p:nvPr>
            <p:ph type="title" idx="4294967295"/>
          </p:nvPr>
        </p:nvSpPr>
        <p:spPr>
          <a:xfrm>
            <a:off x="609600" y="228600"/>
            <a:ext cx="8316913"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7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57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57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5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B7108F-05B4-4140-9405-6C11C5117E2F}" type="slidenum">
              <a:rPr lang="en-US" sz="1200">
                <a:solidFill>
                  <a:srgbClr val="FFFFFF"/>
                </a:solidFill>
              </a:rPr>
              <a:pPr>
                <a:lnSpc>
                  <a:spcPct val="80000"/>
                </a:lnSpc>
              </a:pPr>
              <a:t>18</a:t>
            </a:fld>
            <a:endParaRPr lang="en-US" sz="1200">
              <a:solidFill>
                <a:srgbClr val="FFFFFF"/>
              </a:solidFill>
            </a:endParaRPr>
          </a:p>
        </p:txBody>
      </p:sp>
      <p:sp>
        <p:nvSpPr>
          <p:cNvPr id="25603" name="Rectangle 2"/>
          <p:cNvSpPr>
            <a:spLocks noGrp="1"/>
          </p:cNvSpPr>
          <p:nvPr>
            <p:ph type="body" idx="4294967295"/>
          </p:nvPr>
        </p:nvSpPr>
        <p:spPr/>
        <p:txBody>
          <a:bodyPr/>
          <a:lstStyle/>
          <a:p>
            <a:pPr>
              <a:lnSpc>
                <a:spcPct val="70000"/>
              </a:lnSpc>
            </a:pPr>
            <a:r>
              <a:rPr lang="en-US" sz="2100" smtClean="0"/>
              <a:t>Example: có tham số</a:t>
            </a:r>
          </a:p>
          <a:p>
            <a:pPr>
              <a:lnSpc>
                <a:spcPct val="70000"/>
              </a:lnSpc>
              <a:buFont typeface="Wingdings" panose="05000000000000000000" pitchFamily="2" charset="2"/>
              <a:buNone/>
            </a:pPr>
            <a:r>
              <a:rPr lang="en-US" sz="2100" b="1" smtClean="0">
                <a:cs typeface="Times New Roman" panose="02020603050405020304" pitchFamily="18" charset="0"/>
              </a:rPr>
              <a:t>	</a:t>
            </a:r>
            <a:r>
              <a:rPr lang="en-US" sz="2100" smtClean="0">
                <a:solidFill>
                  <a:srgbClr val="990000"/>
                </a:solidFill>
                <a:cs typeface="Times New Roman" panose="02020603050405020304" pitchFamily="18" charset="0"/>
              </a:rPr>
              <a:t>CREATE PROC Tong1(@a int, @b int)</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as</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Tong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Hieu=</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Tich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If @b&lt;&gt;0</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Thuong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+convert(varchar(10),@a/@b)</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Else</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Print </a:t>
            </a:r>
            <a:r>
              <a:rPr lang="en-US" sz="2100" smtClean="0">
                <a:solidFill>
                  <a:srgbClr val="990000"/>
                </a:solidFill>
                <a:latin typeface="Times New Roman" panose="02020603050405020304" pitchFamily="18" charset="0"/>
                <a:cs typeface="Times New Roman" panose="02020603050405020304" pitchFamily="18" charset="0"/>
              </a:rPr>
              <a:t>‘</a:t>
            </a:r>
            <a:r>
              <a:rPr lang="en-US" sz="2100" smtClean="0">
                <a:solidFill>
                  <a:srgbClr val="990000"/>
                </a:solidFill>
                <a:cs typeface="Times New Roman" panose="02020603050405020304" pitchFamily="18" charset="0"/>
              </a:rPr>
              <a:t>Khong chia duoc</a:t>
            </a:r>
            <a:r>
              <a:rPr lang="en-US" sz="2100" smtClean="0">
                <a:solidFill>
                  <a:srgbClr val="990000"/>
                </a:solidFill>
                <a:latin typeface="Times New Roman" panose="02020603050405020304" pitchFamily="18" charset="0"/>
                <a:cs typeface="Times New Roman" panose="02020603050405020304" pitchFamily="18" charset="0"/>
              </a:rPr>
              <a:t>’</a:t>
            </a: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--Thực thi</a:t>
            </a:r>
          </a:p>
          <a:p>
            <a:pPr>
              <a:lnSpc>
                <a:spcPct val="70000"/>
              </a:lnSpc>
              <a:buFont typeface="Wingdings" panose="05000000000000000000" pitchFamily="2" charset="2"/>
              <a:buNone/>
            </a:pP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EXEC Tong1 5,7</a:t>
            </a:r>
          </a:p>
          <a:p>
            <a:pPr>
              <a:lnSpc>
                <a:spcPct val="70000"/>
              </a:lnSpc>
              <a:buFont typeface="Wingdings" panose="05000000000000000000" pitchFamily="2" charset="2"/>
              <a:buNone/>
            </a:pP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endParaRPr lang="en-US" sz="2100" smtClean="0">
              <a:solidFill>
                <a:srgbClr val="990000"/>
              </a:solidFill>
              <a:cs typeface="Times New Roman" panose="02020603050405020304" pitchFamily="18" charset="0"/>
            </a:endParaRP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a:t>
            </a:r>
          </a:p>
          <a:p>
            <a:pPr>
              <a:lnSpc>
                <a:spcPct val="70000"/>
              </a:lnSpc>
              <a:buFont typeface="Wingdings" panose="05000000000000000000" pitchFamily="2" charset="2"/>
              <a:buNone/>
            </a:pPr>
            <a:r>
              <a:rPr lang="en-US" sz="2100" smtClean="0">
                <a:solidFill>
                  <a:srgbClr val="990000"/>
                </a:solidFill>
                <a:cs typeface="Times New Roman" panose="02020603050405020304" pitchFamily="18" charset="0"/>
              </a:rPr>
              <a:t>	 </a:t>
            </a:r>
          </a:p>
        </p:txBody>
      </p:sp>
      <p:sp>
        <p:nvSpPr>
          <p:cNvPr id="25604" name="Rectangle 3"/>
          <p:cNvSpPr>
            <a:spLocks noGrp="1" noChangeArrowheads="1"/>
          </p:cNvSpPr>
          <p:nvPr>
            <p:ph type="title" idx="4294967295"/>
          </p:nvPr>
        </p:nvSpPr>
        <p:spPr>
          <a:xfrm>
            <a:off x="609600" y="228600"/>
            <a:ext cx="8316913"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rPr>
              <a:t>User-defined Stored Procedures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500"/>
                                        <p:tgtEl>
                                          <p:spTgt spid="2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fade">
                                      <p:cBhvr>
                                        <p:cTn id="12" dur="500"/>
                                        <p:tgtEl>
                                          <p:spTgt spid="2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fade">
                                      <p:cBhvr>
                                        <p:cTn id="17" dur="500"/>
                                        <p:tgtEl>
                                          <p:spTgt spid="2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fade">
                                      <p:cBhvr>
                                        <p:cTn id="22" dur="500"/>
                                        <p:tgtEl>
                                          <p:spTgt spid="2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03">
                                            <p:txEl>
                                              <p:pRg st="5" end="5"/>
                                            </p:txEl>
                                          </p:spTgt>
                                        </p:tgtEl>
                                        <p:attrNameLst>
                                          <p:attrName>style.visibility</p:attrName>
                                        </p:attrNameLst>
                                      </p:cBhvr>
                                      <p:to>
                                        <p:strVal val="visible"/>
                                      </p:to>
                                    </p:set>
                                    <p:animEffect transition="in" filter="fade">
                                      <p:cBhvr>
                                        <p:cTn id="27" dur="500"/>
                                        <p:tgtEl>
                                          <p:spTgt spid="25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03">
                                            <p:txEl>
                                              <p:pRg st="6" end="6"/>
                                            </p:txEl>
                                          </p:spTgt>
                                        </p:tgtEl>
                                        <p:attrNameLst>
                                          <p:attrName>style.visibility</p:attrName>
                                        </p:attrNameLst>
                                      </p:cBhvr>
                                      <p:to>
                                        <p:strVal val="visible"/>
                                      </p:to>
                                    </p:set>
                                    <p:animEffect transition="in" filter="fade">
                                      <p:cBhvr>
                                        <p:cTn id="32" dur="500"/>
                                        <p:tgtEl>
                                          <p:spTgt spid="2560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03">
                                            <p:txEl>
                                              <p:pRg st="7" end="7"/>
                                            </p:txEl>
                                          </p:spTgt>
                                        </p:tgtEl>
                                        <p:attrNameLst>
                                          <p:attrName>style.visibility</p:attrName>
                                        </p:attrNameLst>
                                      </p:cBhvr>
                                      <p:to>
                                        <p:strVal val="visible"/>
                                      </p:to>
                                    </p:set>
                                    <p:animEffect transition="in" filter="fade">
                                      <p:cBhvr>
                                        <p:cTn id="37" dur="500"/>
                                        <p:tgtEl>
                                          <p:spTgt spid="2560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03">
                                            <p:txEl>
                                              <p:pRg st="8" end="8"/>
                                            </p:txEl>
                                          </p:spTgt>
                                        </p:tgtEl>
                                        <p:attrNameLst>
                                          <p:attrName>style.visibility</p:attrName>
                                        </p:attrNameLst>
                                      </p:cBhvr>
                                      <p:to>
                                        <p:strVal val="visible"/>
                                      </p:to>
                                    </p:set>
                                    <p:animEffect transition="in" filter="fade">
                                      <p:cBhvr>
                                        <p:cTn id="42" dur="500"/>
                                        <p:tgtEl>
                                          <p:spTgt spid="2560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animEffect transition="in" filter="fade">
                                      <p:cBhvr>
                                        <p:cTn id="47" dur="500"/>
                                        <p:tgtEl>
                                          <p:spTgt spid="2560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603">
                                            <p:txEl>
                                              <p:pRg st="10" end="10"/>
                                            </p:txEl>
                                          </p:spTgt>
                                        </p:tgtEl>
                                        <p:attrNameLst>
                                          <p:attrName>style.visibility</p:attrName>
                                        </p:attrNameLst>
                                      </p:cBhvr>
                                      <p:to>
                                        <p:strVal val="visible"/>
                                      </p:to>
                                    </p:set>
                                    <p:animEffect transition="in" filter="fade">
                                      <p:cBhvr>
                                        <p:cTn id="52" dur="500"/>
                                        <p:tgtEl>
                                          <p:spTgt spid="2560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603">
                                            <p:txEl>
                                              <p:pRg st="12" end="12"/>
                                            </p:txEl>
                                          </p:spTgt>
                                        </p:tgtEl>
                                        <p:attrNameLst>
                                          <p:attrName>style.visibility</p:attrName>
                                        </p:attrNameLst>
                                      </p:cBhvr>
                                      <p:to>
                                        <p:strVal val="visible"/>
                                      </p:to>
                                    </p:set>
                                    <p:animEffect transition="in" filter="fade">
                                      <p:cBhvr>
                                        <p:cTn id="57" dur="500"/>
                                        <p:tgtEl>
                                          <p:spTgt spid="2560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3B5E10A-973B-4BCC-B1DE-39B372875D14}" type="slidenum">
              <a:rPr lang="en-US" sz="1200">
                <a:solidFill>
                  <a:srgbClr val="FFFFFF"/>
                </a:solidFill>
              </a:rPr>
              <a:pPr>
                <a:lnSpc>
                  <a:spcPct val="80000"/>
                </a:lnSpc>
              </a:pPr>
              <a:t>19</a:t>
            </a:fld>
            <a:endParaRPr lang="en-US" sz="1200">
              <a:solidFill>
                <a:srgbClr val="FFFFFF"/>
              </a:solidFill>
            </a:endParaRPr>
          </a:p>
        </p:txBody>
      </p:sp>
      <p:sp>
        <p:nvSpPr>
          <p:cNvPr id="26627" name="Rectangle 2"/>
          <p:cNvSpPr>
            <a:spLocks noGrp="1"/>
          </p:cNvSpPr>
          <p:nvPr>
            <p:ph type="title" idx="4294967295"/>
          </p:nvPr>
        </p:nvSpPr>
        <p:spPr>
          <a:xfrm>
            <a:off x="609600" y="228600"/>
            <a:ext cx="7793038" cy="1143000"/>
          </a:xfrm>
        </p:spPr>
        <p:txBody>
          <a:bodyPr/>
          <a:lstStyle/>
          <a:p>
            <a:r>
              <a:rPr lang="en-US" sz="4000" smtClean="0">
                <a:solidFill>
                  <a:srgbClr val="0000FF"/>
                </a:solidFill>
                <a:latin typeface="Arial" panose="020B0604020202020204" pitchFamily="34" charset="0"/>
              </a:rPr>
              <a:t>User-defined Stored Procedures</a:t>
            </a:r>
          </a:p>
        </p:txBody>
      </p:sp>
      <p:sp>
        <p:nvSpPr>
          <p:cNvPr id="204803" name="Rectangle 3"/>
          <p:cNvSpPr>
            <a:spLocks noChangeArrowheads="1"/>
          </p:cNvSpPr>
          <p:nvPr/>
        </p:nvSpPr>
        <p:spPr bwMode="auto">
          <a:xfrm>
            <a:off x="971550" y="2012950"/>
            <a:ext cx="6913563" cy="2160588"/>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CREATE PROCEDURE London_KH AS</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SELECT * FROM Customers WHERE City= 	'London'</a:t>
            </a:r>
            <a:r>
              <a:rPr lang="en-US" sz="2400" b="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r>
              <a:rPr lang="en-US" sz="2400" b="0">
                <a:cs typeface="Times New Roman" panose="02020603050405020304" pitchFamily="18" charset="0"/>
              </a:rPr>
              <a:t>--Thuc thi</a:t>
            </a:r>
          </a:p>
          <a:p>
            <a:pPr algn="just" eaLnBrk="1" hangingPunct="1">
              <a:spcBef>
                <a:spcPct val="20000"/>
              </a:spcBef>
              <a:buClr>
                <a:schemeClr val="folHlink"/>
              </a:buClr>
              <a:buSzPct val="60000"/>
              <a:buFont typeface="Wingdings" panose="05000000000000000000" pitchFamily="2" charset="2"/>
              <a:buNone/>
            </a:pPr>
            <a:r>
              <a:rPr lang="en-US" sz="2400" b="0">
                <a:cs typeface="Times New Roman" panose="02020603050405020304" pitchFamily="18" charset="0"/>
              </a:rPr>
              <a:t>Exec LonDon_KH</a:t>
            </a:r>
          </a:p>
          <a:p>
            <a:pPr algn="just" eaLnBrk="1" hangingPunct="1">
              <a:spcBef>
                <a:spcPct val="20000"/>
              </a:spcBef>
              <a:buClr>
                <a:schemeClr val="folHlink"/>
              </a:buClr>
              <a:buSzPct val="60000"/>
              <a:buFont typeface="Wingdings" panose="05000000000000000000" pitchFamily="2" charset="2"/>
              <a:buNone/>
            </a:pPr>
            <a:r>
              <a:rPr lang="en-GB" sz="2400" b="0">
                <a:solidFill>
                  <a:srgbClr val="0000FF"/>
                </a:solidFill>
                <a:cs typeface="Courier New" panose="02070309020205020404" pitchFamily="49" charset="0"/>
              </a:rPr>
              <a:t>CREATE PROCEDURE TP_KH (@TP nvarchar(15))</a:t>
            </a:r>
          </a:p>
          <a:p>
            <a:pPr algn="just" eaLnBrk="1" hangingPunct="1">
              <a:spcBef>
                <a:spcPct val="20000"/>
              </a:spcBef>
              <a:buClr>
                <a:schemeClr val="folHlink"/>
              </a:buClr>
              <a:buSzPct val="60000"/>
              <a:buFont typeface="Wingdings" panose="05000000000000000000" pitchFamily="2" charset="2"/>
              <a:buNone/>
            </a:pPr>
            <a:r>
              <a:rPr lang="en-GB" sz="2400" b="0">
                <a:solidFill>
                  <a:srgbClr val="0000FF"/>
                </a:solidFill>
                <a:cs typeface="Courier New" panose="02070309020205020404" pitchFamily="49" charset="0"/>
              </a:rPr>
              <a:t>AS</a:t>
            </a:r>
            <a:endParaRPr lang="en-GB" sz="2400" b="0">
              <a:solidFill>
                <a:srgbClr val="0000FF"/>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0000FF"/>
                </a:solidFill>
                <a:cs typeface="Courier New" panose="02070309020205020404" pitchFamily="49" charset="0"/>
              </a:rPr>
              <a:t>SELECT * FROM Customers WHERE City=</a:t>
            </a:r>
            <a:r>
              <a:rPr lang="en-US" sz="2400" b="0">
                <a:solidFill>
                  <a:srgbClr val="0000FF"/>
                </a:solidFill>
                <a:cs typeface="Courier New" panose="02070309020205020404" pitchFamily="49" charset="0"/>
              </a:rPr>
              <a:t>@TP</a:t>
            </a:r>
          </a:p>
          <a:p>
            <a:pPr algn="just" eaLnBrk="1" hangingPunct="1">
              <a:spcBef>
                <a:spcPct val="20000"/>
              </a:spcBef>
              <a:buClr>
                <a:schemeClr val="folHlink"/>
              </a:buClr>
              <a:buSzPct val="60000"/>
            </a:pPr>
            <a:r>
              <a:rPr lang="en-US" sz="2400" b="0">
                <a:solidFill>
                  <a:srgbClr val="0000FF"/>
                </a:solidFill>
                <a:cs typeface="Times New Roman" panose="02020603050405020304" pitchFamily="18" charset="0"/>
              </a:rPr>
              <a:t>Declare @TP nvarchar(5)</a:t>
            </a:r>
          </a:p>
          <a:p>
            <a:pPr algn="just" eaLnBrk="1" hangingPunct="1">
              <a:spcBef>
                <a:spcPct val="20000"/>
              </a:spcBef>
              <a:buClr>
                <a:schemeClr val="folHlink"/>
              </a:buClr>
              <a:buSzPct val="60000"/>
            </a:pPr>
            <a:r>
              <a:rPr lang="en-US" sz="2400" b="0">
                <a:solidFill>
                  <a:srgbClr val="0000FF"/>
                </a:solidFill>
                <a:cs typeface="Times New Roman" panose="02020603050405020304" pitchFamily="18" charset="0"/>
              </a:rPr>
              <a:t>Set @TP=“LonDon”</a:t>
            </a:r>
          </a:p>
          <a:p>
            <a:pPr algn="just" eaLnBrk="1" hangingPunct="1">
              <a:spcBef>
                <a:spcPct val="20000"/>
              </a:spcBef>
              <a:buClr>
                <a:schemeClr val="folHlink"/>
              </a:buClr>
              <a:buSzPct val="60000"/>
            </a:pPr>
            <a:r>
              <a:rPr lang="en-US" sz="2400" b="0">
                <a:solidFill>
                  <a:srgbClr val="0000FF"/>
                </a:solidFill>
                <a:cs typeface="Times New Roman" panose="02020603050405020304" pitchFamily="18" charset="0"/>
              </a:rPr>
              <a:t>Exec </a:t>
            </a:r>
            <a:r>
              <a:rPr lang="en-US" sz="2400" b="0" smtClean="0">
                <a:solidFill>
                  <a:srgbClr val="0000FF"/>
                </a:solidFill>
                <a:cs typeface="Times New Roman" panose="02020603050405020304" pitchFamily="18" charset="0"/>
              </a:rPr>
              <a:t>tp_KH @tp</a:t>
            </a:r>
            <a:endParaRPr lang="en-US" sz="2400" b="0">
              <a:solidFill>
                <a:srgbClr val="0000FF"/>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endParaRPr lang="en-US" sz="2400" b="0">
              <a:cs typeface="Courier New" panose="02070309020205020404" pitchFamily="49" charset="0"/>
            </a:endParaRPr>
          </a:p>
          <a:p>
            <a:pPr algn="just" eaLnBrk="1" hangingPunct="1">
              <a:spcBef>
                <a:spcPct val="20000"/>
              </a:spcBef>
              <a:buClr>
                <a:schemeClr val="folHlink"/>
              </a:buClr>
              <a:buSzPct val="60000"/>
              <a:buFont typeface="Wingdings" panose="05000000000000000000" pitchFamily="2" charset="2"/>
              <a:buNone/>
            </a:pPr>
            <a:endParaRPr lang="en-US"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endParaRPr lang="en-US" sz="2400" b="0">
              <a:cs typeface="Times New Roman" panose="02020603050405020304" pitchFamily="18" charset="0"/>
            </a:endParaRPr>
          </a:p>
        </p:txBody>
      </p:sp>
      <p:sp>
        <p:nvSpPr>
          <p:cNvPr id="204804" name="Text Box 4"/>
          <p:cNvSpPr txBox="1">
            <a:spLocks noChangeArrowheads="1"/>
          </p:cNvSpPr>
          <p:nvPr/>
        </p:nvSpPr>
        <p:spPr bwMode="auto">
          <a:xfrm>
            <a:off x="533400" y="1516063"/>
            <a:ext cx="88264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800" u="sng">
                <a:solidFill>
                  <a:schemeClr val="tx2"/>
                </a:solidFill>
                <a:latin typeface="Arial" panose="020B0604020202020204" pitchFamily="34" charset="0"/>
                <a:cs typeface="Courier New" panose="02070309020205020404" pitchFamily="49" charset="0"/>
              </a:rPr>
              <a:t>Ví dụ </a:t>
            </a:r>
            <a:r>
              <a:rPr lang="en-US" sz="2800" u="sng" smtClean="0">
                <a:solidFill>
                  <a:schemeClr val="tx2"/>
                </a:solidFill>
                <a:latin typeface="Arial" panose="020B0604020202020204" pitchFamily="34" charset="0"/>
                <a:cs typeface="Courier New" panose="02070309020205020404" pitchFamily="49" charset="0"/>
              </a:rPr>
              <a:t>2: hiện ra danh sách khách hang ở tp london</a:t>
            </a:r>
            <a:endParaRPr lang="en-US" sz="4000" b="0">
              <a:solidFill>
                <a:schemeClr val="tx2"/>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0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0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80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480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04803">
                                            <p:txEl>
                                              <p:pRg st="4" end="4"/>
                                            </p:txEl>
                                          </p:spTgt>
                                        </p:tgtEl>
                                        <p:attrNameLst>
                                          <p:attrName>style.visibility</p:attrName>
                                        </p:attrNameLst>
                                      </p:cBhvr>
                                      <p:to>
                                        <p:strVal val="visible"/>
                                      </p:to>
                                    </p:set>
                                    <p:anim calcmode="lin" valueType="num">
                                      <p:cBhvr additive="base">
                                        <p:cTn id="29" dur="5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03">
                                            <p:txEl>
                                              <p:pRg st="5" end="5"/>
                                            </p:txEl>
                                          </p:spTgt>
                                        </p:tgtEl>
                                        <p:attrNameLst>
                                          <p:attrName>style.visibility</p:attrName>
                                        </p:attrNameLst>
                                      </p:cBhvr>
                                      <p:to>
                                        <p:strVal val="visible"/>
                                      </p:to>
                                    </p:set>
                                    <p:anim calcmode="lin" valueType="num">
                                      <p:cBhvr additive="base">
                                        <p:cTn id="35" dur="5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4803">
                                            <p:txEl>
                                              <p:pRg st="6" end="6"/>
                                            </p:txEl>
                                          </p:spTgt>
                                        </p:tgtEl>
                                        <p:attrNameLst>
                                          <p:attrName>style.visibility</p:attrName>
                                        </p:attrNameLst>
                                      </p:cBhvr>
                                      <p:to>
                                        <p:strVal val="visible"/>
                                      </p:to>
                                    </p:set>
                                    <p:anim calcmode="lin" valueType="num">
                                      <p:cBhvr additive="base">
                                        <p:cTn id="41" dur="500" fill="hold"/>
                                        <p:tgtEl>
                                          <p:spTgt spid="20480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4803">
                                            <p:txEl>
                                              <p:pRg st="7" end="7"/>
                                            </p:txEl>
                                          </p:spTgt>
                                        </p:tgtEl>
                                        <p:attrNameLst>
                                          <p:attrName>style.visibility</p:attrName>
                                        </p:attrNameLst>
                                      </p:cBhvr>
                                      <p:to>
                                        <p:strVal val="visible"/>
                                      </p:to>
                                    </p:set>
                                    <p:anim calcmode="lin" valueType="num">
                                      <p:cBhvr additive="base">
                                        <p:cTn id="47" dur="500" fill="hold"/>
                                        <p:tgtEl>
                                          <p:spTgt spid="20480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04803">
                                            <p:txEl>
                                              <p:pRg st="8" end="8"/>
                                            </p:txEl>
                                          </p:spTgt>
                                        </p:tgtEl>
                                        <p:attrNameLst>
                                          <p:attrName>style.visibility</p:attrName>
                                        </p:attrNameLst>
                                      </p:cBhvr>
                                      <p:to>
                                        <p:strVal val="visible"/>
                                      </p:to>
                                    </p:set>
                                    <p:anim calcmode="lin" valueType="num">
                                      <p:cBhvr additive="base">
                                        <p:cTn id="53" dur="500" fill="hold"/>
                                        <p:tgtEl>
                                          <p:spTgt spid="20480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0480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04803">
                                            <p:txEl>
                                              <p:pRg st="9" end="9"/>
                                            </p:txEl>
                                          </p:spTgt>
                                        </p:tgtEl>
                                        <p:attrNameLst>
                                          <p:attrName>style.visibility</p:attrName>
                                        </p:attrNameLst>
                                      </p:cBhvr>
                                      <p:to>
                                        <p:strVal val="visible"/>
                                      </p:to>
                                    </p:set>
                                    <p:anim calcmode="lin" valueType="num">
                                      <p:cBhvr additive="base">
                                        <p:cTn id="59" dur="500" fill="hold"/>
                                        <p:tgtEl>
                                          <p:spTgt spid="20480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048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63BDB6B-E2DF-4F68-8E62-BAFD73C39386}" type="slidenum">
              <a:rPr lang="en-US" sz="1200">
                <a:solidFill>
                  <a:srgbClr val="FFFFFF"/>
                </a:solidFill>
              </a:rPr>
              <a:pPr>
                <a:lnSpc>
                  <a:spcPct val="80000"/>
                </a:lnSpc>
              </a:pPr>
              <a:t>2</a:t>
            </a:fld>
            <a:endParaRPr lang="en-US" sz="1200">
              <a:solidFill>
                <a:srgbClr val="FFFFFF"/>
              </a:solidFill>
            </a:endParaRPr>
          </a:p>
        </p:txBody>
      </p:sp>
      <p:sp>
        <p:nvSpPr>
          <p:cNvPr id="10243" name="Title 1"/>
          <p:cNvSpPr>
            <a:spLocks noGrp="1"/>
          </p:cNvSpPr>
          <p:nvPr>
            <p:ph type="title"/>
          </p:nvPr>
        </p:nvSpPr>
        <p:spPr>
          <a:xfrm>
            <a:off x="612775" y="228600"/>
            <a:ext cx="8153400" cy="990600"/>
          </a:xfrm>
        </p:spPr>
        <p:txBody>
          <a:bodyPr/>
          <a:lstStyle/>
          <a:p>
            <a:pPr eaLnBrk="1" hangingPunct="1"/>
            <a:r>
              <a:rPr lang="en-US" smtClean="0"/>
              <a:t>Nội dung</a:t>
            </a:r>
          </a:p>
        </p:txBody>
      </p:sp>
      <p:sp>
        <p:nvSpPr>
          <p:cNvPr id="3" name="Content Placeholder 2"/>
          <p:cNvSpPr>
            <a:spLocks noGrp="1"/>
          </p:cNvSpPr>
          <p:nvPr>
            <p:ph sz="quarter" idx="1"/>
          </p:nvPr>
        </p:nvSpPr>
        <p:spPr>
          <a:xfrm>
            <a:off x="609600" y="1828800"/>
            <a:ext cx="8153400" cy="4495800"/>
          </a:xfrm>
        </p:spPr>
        <p:txBody>
          <a:bodyPr/>
          <a:lstStyle/>
          <a:p>
            <a:pPr>
              <a:lnSpc>
                <a:spcPct val="100000"/>
              </a:lnSpc>
              <a:spcBef>
                <a:spcPct val="50000"/>
              </a:spcBef>
            </a:pPr>
            <a:r>
              <a:rPr lang="en-US" sz="2800" smtClean="0">
                <a:latin typeface="Arial" panose="020B0604020202020204" pitchFamily="34" charset="0"/>
                <a:cs typeface="Arial" panose="020B0604020202020204" pitchFamily="34" charset="0"/>
              </a:rPr>
              <a:t>Khái niệm về thủ tục</a:t>
            </a:r>
            <a:endParaRPr lang="en-US" sz="2800" b="1" smtClean="0">
              <a:latin typeface="Arial" panose="020B0604020202020204" pitchFamily="34" charset="0"/>
              <a:cs typeface="Arial" panose="020B0604020202020204" pitchFamily="34" charset="0"/>
            </a:endParaRPr>
          </a:p>
          <a:p>
            <a:pPr>
              <a:lnSpc>
                <a:spcPct val="100000"/>
              </a:lnSpc>
              <a:spcBef>
                <a:spcPct val="50000"/>
              </a:spcBef>
            </a:pPr>
            <a:r>
              <a:rPr lang="en-US" sz="2800" smtClean="0">
                <a:latin typeface="Arial" panose="020B0604020202020204" pitchFamily="34" charset="0"/>
                <a:cs typeface="Arial" panose="020B0604020202020204" pitchFamily="34" charset="0"/>
              </a:rPr>
              <a:t>Các thao tác cơ bản với thủ tục</a:t>
            </a:r>
            <a:endParaRPr lang="en-US" sz="2800" b="1" smtClean="0">
              <a:latin typeface="Arial" panose="020B0604020202020204" pitchFamily="34" charset="0"/>
              <a:cs typeface="Arial" panose="020B0604020202020204" pitchFamily="34" charset="0"/>
            </a:endParaRPr>
          </a:p>
          <a:p>
            <a:pPr>
              <a:lnSpc>
                <a:spcPct val="100000"/>
              </a:lnSpc>
              <a:spcBef>
                <a:spcPct val="50000"/>
              </a:spcBef>
            </a:pPr>
            <a:r>
              <a:rPr lang="en-US" sz="2800" smtClean="0">
                <a:latin typeface="Arial" panose="020B0604020202020204" pitchFamily="34" charset="0"/>
                <a:cs typeface="Arial" panose="020B0604020202020204" pitchFamily="34" charset="0"/>
              </a:rPr>
              <a:t>Tham số bên trong thủ tục</a:t>
            </a:r>
            <a:endParaRPr lang="en-US" sz="2800" b="1" smtClean="0">
              <a:latin typeface="Arial" panose="020B0604020202020204" pitchFamily="34" charset="0"/>
              <a:cs typeface="Arial" panose="020B0604020202020204" pitchFamily="34" charset="0"/>
            </a:endParaRPr>
          </a:p>
          <a:p>
            <a:pPr>
              <a:lnSpc>
                <a:spcPct val="100000"/>
              </a:lnSpc>
              <a:spcBef>
                <a:spcPct val="50000"/>
              </a:spcBef>
            </a:pPr>
            <a:r>
              <a:rPr lang="en-US" sz="2800" smtClean="0">
                <a:latin typeface="Arial" panose="020B0604020202020204" pitchFamily="34" charset="0"/>
                <a:cs typeface="Arial" panose="020B0604020202020204" pitchFamily="34" charset="0"/>
              </a:rPr>
              <a:t>Một số vấn đề khác trong thủ tục</a:t>
            </a:r>
          </a:p>
          <a:p>
            <a:pPr>
              <a:lnSpc>
                <a:spcPct val="100000"/>
              </a:lnSpc>
              <a:spcBef>
                <a:spcPct val="50000"/>
              </a:spcBef>
            </a:pPr>
            <a:r>
              <a:rPr lang="en-US" sz="2800" smtClean="0">
                <a:latin typeface="Arial" panose="020B0604020202020204" pitchFamily="34" charset="0"/>
                <a:cs typeface="Arial" panose="020B0604020202020204" pitchFamily="34" charset="0"/>
              </a:rPr>
              <a:t>Hàm</a:t>
            </a:r>
          </a:p>
          <a:p>
            <a:pPr>
              <a:lnSpc>
                <a:spcPct val="100000"/>
              </a:lnSpc>
              <a:spcBef>
                <a:spcPct val="50000"/>
              </a:spcBef>
            </a:pPr>
            <a:r>
              <a:rPr lang="en-US" sz="2800" smtClean="0">
                <a:latin typeface="Arial" panose="020B0604020202020204" pitchFamily="34" charset="0"/>
                <a:cs typeface="Arial" panose="020B0604020202020204" pitchFamily="34" charset="0"/>
              </a:rPr>
              <a:t>Giao tác</a:t>
            </a:r>
          </a:p>
        </p:txBody>
      </p:sp>
      <p:sp>
        <p:nvSpPr>
          <p:cNvPr id="4" name="Slide Number Placeholder 3"/>
          <p:cNvSpPr txBox="1">
            <a:spLocks noGrp="1"/>
          </p:cNvSpPr>
          <p:nvPr/>
        </p:nvSpPr>
        <p:spPr>
          <a:xfrm>
            <a:off x="1524000" y="2286000"/>
            <a:ext cx="533400" cy="244475"/>
          </a:xfrm>
          <a:prstGeom prst="rect">
            <a:avLst/>
          </a:prstGeom>
          <a:noFill/>
        </p:spPr>
        <p:txBody>
          <a:bodyPr anchor="ctr">
            <a:norm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lnSpc>
                <a:spcPct val="80000"/>
              </a:lnSpc>
            </a:pPr>
            <a:fld id="{BF7D657A-591A-4D66-8823-E781B15C2E91}" type="slidenum">
              <a:rPr lang="en-US" sz="1200">
                <a:solidFill>
                  <a:srgbClr val="FFFFFF"/>
                </a:solidFill>
              </a:rPr>
              <a:pPr algn="ctr" eaLnBrk="1" hangingPunct="1">
                <a:lnSpc>
                  <a:spcPct val="80000"/>
                </a:lnSpc>
              </a:pPr>
              <a:t>2</a:t>
            </a:fld>
            <a:endParaRPr lang="en-US" sz="1200">
              <a:solidFill>
                <a:srgbClr val="FFFFFF"/>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mph" presetSubtype="1" nodeType="withEffect">
                                  <p:stCondLst>
                                    <p:cond delay="0"/>
                                  </p:stCondLst>
                                  <p:childTnLst>
                                    <p:set>
                                      <p:cBhvr override="childStyle">
                                        <p:cTn id="6" dur="indefinite"/>
                                        <p:tgtEl>
                                          <p:spTgt spid="3">
                                            <p:txEl>
                                              <p:pRg st="0" end="0"/>
                                            </p:txEl>
                                          </p:spTgt>
                                        </p:tgtEl>
                                        <p:attrNameLst>
                                          <p:attrName>style.fontStyle</p:attrName>
                                        </p:attrNameLst>
                                      </p:cBhvr>
                                      <p:to>
                                        <p:strVal val="normal"/>
                                      </p:to>
                                    </p:set>
                                    <p:set>
                                      <p:cBhvr override="childStyle">
                                        <p:cTn id="7" dur="indefinite"/>
                                        <p:tgtEl>
                                          <p:spTgt spid="3">
                                            <p:txEl>
                                              <p:pRg st="0" end="0"/>
                                            </p:txEl>
                                          </p:spTgt>
                                        </p:tgtEl>
                                        <p:attrNameLst>
                                          <p:attrName>style.fontWeight</p:attrName>
                                        </p:attrNameLst>
                                      </p:cBhvr>
                                      <p:to>
                                        <p:strVal val="bold"/>
                                      </p:to>
                                    </p:set>
                                    <p:set>
                                      <p:cBhvr override="childStyle">
                                        <p:cTn id="8" dur="indefinite"/>
                                        <p:tgtEl>
                                          <p:spTgt spid="3">
                                            <p:txEl>
                                              <p:pRg st="0" end="0"/>
                                            </p:txEl>
                                          </p:spTgt>
                                        </p:tgtEl>
                                        <p:attrNameLst>
                                          <p:attrName>style.textDecorationUnderline</p:attrName>
                                        </p:attrNameLst>
                                      </p:cBhvr>
                                      <p:to>
                                        <p:strVal val="false"/>
                                      </p:to>
                                    </p:set>
                                  </p:childTnLst>
                                </p:cTn>
                              </p:par>
                              <p:par>
                                <p:cTn id="9" presetID="5" presetClass="emph" presetSubtype="1" nodeType="withEffect">
                                  <p:stCondLst>
                                    <p:cond delay="0"/>
                                  </p:stCondLst>
                                  <p:childTnLst>
                                    <p:set>
                                      <p:cBhvr override="childStyle">
                                        <p:cTn id="10" dur="indefinite"/>
                                        <p:tgtEl>
                                          <p:spTgt spid="3">
                                            <p:txEl>
                                              <p:pRg st="1" end="1"/>
                                            </p:txEl>
                                          </p:spTgt>
                                        </p:tgtEl>
                                        <p:attrNameLst>
                                          <p:attrName>style.fontStyle</p:attrName>
                                        </p:attrNameLst>
                                      </p:cBhvr>
                                      <p:to>
                                        <p:strVal val="normal"/>
                                      </p:to>
                                    </p:set>
                                    <p:set>
                                      <p:cBhvr override="childStyle">
                                        <p:cTn id="11" dur="indefinite"/>
                                        <p:tgtEl>
                                          <p:spTgt spid="3">
                                            <p:txEl>
                                              <p:pRg st="1" end="1"/>
                                            </p:txEl>
                                          </p:spTgt>
                                        </p:tgtEl>
                                        <p:attrNameLst>
                                          <p:attrName>style.fontWeight</p:attrName>
                                        </p:attrNameLst>
                                      </p:cBhvr>
                                      <p:to>
                                        <p:strVal val="bold"/>
                                      </p:to>
                                    </p:set>
                                    <p:set>
                                      <p:cBhvr override="childStyle">
                                        <p:cTn id="12" dur="indefinite"/>
                                        <p:tgtEl>
                                          <p:spTgt spid="3">
                                            <p:txEl>
                                              <p:pRg st="1" end="1"/>
                                            </p:txEl>
                                          </p:spTgt>
                                        </p:tgtEl>
                                        <p:attrNameLst>
                                          <p:attrName>style.textDecorationUnderline</p:attrName>
                                        </p:attrNameLst>
                                      </p:cBhvr>
                                      <p:to>
                                        <p:strVal val="false"/>
                                      </p:to>
                                    </p:set>
                                  </p:childTnLst>
                                </p:cTn>
                              </p:par>
                              <p:par>
                                <p:cTn id="13" presetID="5" presetClass="emph" presetSubtype="1" nodeType="withEffect">
                                  <p:stCondLst>
                                    <p:cond delay="0"/>
                                  </p:stCondLst>
                                  <p:childTnLst>
                                    <p:set>
                                      <p:cBhvr override="childStyle">
                                        <p:cTn id="14" dur="indefinite"/>
                                        <p:tgtEl>
                                          <p:spTgt spid="3">
                                            <p:txEl>
                                              <p:pRg st="2" end="2"/>
                                            </p:txEl>
                                          </p:spTgt>
                                        </p:tgtEl>
                                        <p:attrNameLst>
                                          <p:attrName>style.fontStyle</p:attrName>
                                        </p:attrNameLst>
                                      </p:cBhvr>
                                      <p:to>
                                        <p:strVal val="normal"/>
                                      </p:to>
                                    </p:set>
                                    <p:set>
                                      <p:cBhvr override="childStyle">
                                        <p:cTn id="15" dur="indefinite"/>
                                        <p:tgtEl>
                                          <p:spTgt spid="3">
                                            <p:txEl>
                                              <p:pRg st="2" end="2"/>
                                            </p:txEl>
                                          </p:spTgt>
                                        </p:tgtEl>
                                        <p:attrNameLst>
                                          <p:attrName>style.fontWeight</p:attrName>
                                        </p:attrNameLst>
                                      </p:cBhvr>
                                      <p:to>
                                        <p:strVal val="bold"/>
                                      </p:to>
                                    </p:set>
                                    <p:set>
                                      <p:cBhvr override="childStyle">
                                        <p:cTn id="16" dur="indefinite"/>
                                        <p:tgtEl>
                                          <p:spTgt spid="3">
                                            <p:txEl>
                                              <p:pRg st="2" end="2"/>
                                            </p:txEl>
                                          </p:spTgt>
                                        </p:tgtEl>
                                        <p:attrNameLst>
                                          <p:attrName>style.textDecorationUnderline</p:attrName>
                                        </p:attrNameLst>
                                      </p:cBhvr>
                                      <p:to>
                                        <p:strVal val="false"/>
                                      </p:to>
                                    </p:set>
                                  </p:childTnLst>
                                </p:cTn>
                              </p:par>
                              <p:par>
                                <p:cTn id="17" presetID="5" presetClass="emph" presetSubtype="1" nodeType="withEffect">
                                  <p:stCondLst>
                                    <p:cond delay="0"/>
                                  </p:stCondLst>
                                  <p:childTnLst>
                                    <p:set>
                                      <p:cBhvr override="childStyle">
                                        <p:cTn id="18" dur="indefinite"/>
                                        <p:tgtEl>
                                          <p:spTgt spid="3">
                                            <p:txEl>
                                              <p:pRg st="3" end="3"/>
                                            </p:txEl>
                                          </p:spTgt>
                                        </p:tgtEl>
                                        <p:attrNameLst>
                                          <p:attrName>style.fontStyle</p:attrName>
                                        </p:attrNameLst>
                                      </p:cBhvr>
                                      <p:to>
                                        <p:strVal val="normal"/>
                                      </p:to>
                                    </p:set>
                                    <p:set>
                                      <p:cBhvr override="childStyle">
                                        <p:cTn id="19" dur="indefinite"/>
                                        <p:tgtEl>
                                          <p:spTgt spid="3">
                                            <p:txEl>
                                              <p:pRg st="3" end="3"/>
                                            </p:txEl>
                                          </p:spTgt>
                                        </p:tgtEl>
                                        <p:attrNameLst>
                                          <p:attrName>style.fontWeight</p:attrName>
                                        </p:attrNameLst>
                                      </p:cBhvr>
                                      <p:to>
                                        <p:strVal val="bold"/>
                                      </p:to>
                                    </p:set>
                                    <p:set>
                                      <p:cBhvr override="childStyle">
                                        <p:cTn id="20" dur="indefinite"/>
                                        <p:tgtEl>
                                          <p:spTgt spid="3">
                                            <p:txEl>
                                              <p:pRg st="3" end="3"/>
                                            </p:txEl>
                                          </p:spTgt>
                                        </p:tgtEl>
                                        <p:attrNameLst>
                                          <p:attrName>style.textDecorationUnderline</p:attrName>
                                        </p:attrNameLst>
                                      </p:cBhvr>
                                      <p:to>
                                        <p:strVal val="false"/>
                                      </p:to>
                                    </p:set>
                                  </p:childTnLst>
                                </p:cTn>
                              </p:par>
                              <p:par>
                                <p:cTn id="21" presetID="5" presetClass="emph" presetSubtype="1" nodeType="withEffect">
                                  <p:stCondLst>
                                    <p:cond delay="0"/>
                                  </p:stCondLst>
                                  <p:childTnLst>
                                    <p:set>
                                      <p:cBhvr override="childStyle">
                                        <p:cTn id="22" dur="indefinite"/>
                                        <p:tgtEl>
                                          <p:spTgt spid="3">
                                            <p:txEl>
                                              <p:pRg st="4" end="4"/>
                                            </p:txEl>
                                          </p:spTgt>
                                        </p:tgtEl>
                                        <p:attrNameLst>
                                          <p:attrName>style.fontStyle</p:attrName>
                                        </p:attrNameLst>
                                      </p:cBhvr>
                                      <p:to>
                                        <p:strVal val="normal"/>
                                      </p:to>
                                    </p:set>
                                    <p:set>
                                      <p:cBhvr override="childStyle">
                                        <p:cTn id="23" dur="indefinite"/>
                                        <p:tgtEl>
                                          <p:spTgt spid="3">
                                            <p:txEl>
                                              <p:pRg st="4" end="4"/>
                                            </p:txEl>
                                          </p:spTgt>
                                        </p:tgtEl>
                                        <p:attrNameLst>
                                          <p:attrName>style.fontWeight</p:attrName>
                                        </p:attrNameLst>
                                      </p:cBhvr>
                                      <p:to>
                                        <p:strVal val="bold"/>
                                      </p:to>
                                    </p:set>
                                    <p:set>
                                      <p:cBhvr override="childStyle">
                                        <p:cTn id="24" dur="indefinite"/>
                                        <p:tgtEl>
                                          <p:spTgt spid="3">
                                            <p:txEl>
                                              <p:pRg st="4" end="4"/>
                                            </p:txEl>
                                          </p:spTgt>
                                        </p:tgtEl>
                                        <p:attrNameLst>
                                          <p:attrName>style.textDecorationUnderline</p:attrName>
                                        </p:attrNameLst>
                                      </p:cBhvr>
                                      <p:to>
                                        <p:strVal val="false"/>
                                      </p:to>
                                    </p:set>
                                  </p:childTnLst>
                                </p:cTn>
                              </p:par>
                              <p:par>
                                <p:cTn id="25" presetID="5" presetClass="emph" presetSubtype="1" nodeType="withEffect">
                                  <p:stCondLst>
                                    <p:cond delay="0"/>
                                  </p:stCondLst>
                                  <p:childTnLst>
                                    <p:set>
                                      <p:cBhvr override="childStyle">
                                        <p:cTn id="26" dur="indefinite"/>
                                        <p:tgtEl>
                                          <p:spTgt spid="3">
                                            <p:txEl>
                                              <p:pRg st="5" end="5"/>
                                            </p:txEl>
                                          </p:spTgt>
                                        </p:tgtEl>
                                        <p:attrNameLst>
                                          <p:attrName>style.fontStyle</p:attrName>
                                        </p:attrNameLst>
                                      </p:cBhvr>
                                      <p:to>
                                        <p:strVal val="normal"/>
                                      </p:to>
                                    </p:set>
                                    <p:set>
                                      <p:cBhvr override="childStyle">
                                        <p:cTn id="27" dur="indefinite"/>
                                        <p:tgtEl>
                                          <p:spTgt spid="3">
                                            <p:txEl>
                                              <p:pRg st="5" end="5"/>
                                            </p:txEl>
                                          </p:spTgt>
                                        </p:tgtEl>
                                        <p:attrNameLst>
                                          <p:attrName>style.fontWeight</p:attrName>
                                        </p:attrNameLst>
                                      </p:cBhvr>
                                      <p:to>
                                        <p:strVal val="bold"/>
                                      </p:to>
                                    </p:set>
                                    <p:set>
                                      <p:cBhvr override="childStyle">
                                        <p:cTn id="28" dur="indefinite"/>
                                        <p:tgtEl>
                                          <p:spTgt spid="3">
                                            <p:txEl>
                                              <p:pRg st="5" end="5"/>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B4DC780-55DD-46B5-BE1B-D87003BD5C87}" type="slidenum">
              <a:rPr lang="en-US" sz="1200">
                <a:solidFill>
                  <a:srgbClr val="FFFFFF"/>
                </a:solidFill>
              </a:rPr>
              <a:pPr>
                <a:lnSpc>
                  <a:spcPct val="80000"/>
                </a:lnSpc>
              </a:pPr>
              <a:t>20</a:t>
            </a:fld>
            <a:endParaRPr lang="en-US" sz="1200">
              <a:solidFill>
                <a:srgbClr val="FFFFFF"/>
              </a:solidFill>
            </a:endParaRPr>
          </a:p>
        </p:txBody>
      </p:sp>
      <p:sp>
        <p:nvSpPr>
          <p:cNvPr id="27651" name="Rectangle 2"/>
          <p:cNvSpPr>
            <a:spLocks noGrp="1"/>
          </p:cNvSpPr>
          <p:nvPr>
            <p:ph type="title" idx="4294967295"/>
          </p:nvPr>
        </p:nvSpPr>
        <p:spPr/>
        <p:txBody>
          <a:bodyPr/>
          <a:lstStyle/>
          <a:p>
            <a:r>
              <a:rPr lang="en-US" sz="4000" smtClean="0">
                <a:solidFill>
                  <a:srgbClr val="0000FF"/>
                </a:solidFill>
              </a:rPr>
              <a:t>Thực thi một Stored Procedure</a:t>
            </a:r>
            <a:endParaRPr lang="en-US" sz="4000" b="1" smtClean="0">
              <a:solidFill>
                <a:srgbClr val="0000FF"/>
              </a:solidFill>
            </a:endParaRPr>
          </a:p>
        </p:txBody>
      </p:sp>
      <p:sp>
        <p:nvSpPr>
          <p:cNvPr id="27652" name="Rectangle 3"/>
          <p:cNvSpPr>
            <a:spLocks noGrp="1"/>
          </p:cNvSpPr>
          <p:nvPr>
            <p:ph type="body" idx="4294967295"/>
          </p:nvPr>
        </p:nvSpPr>
        <p:spPr>
          <a:xfrm>
            <a:off x="533400" y="1524000"/>
            <a:ext cx="8382000" cy="5105400"/>
          </a:xfrm>
        </p:spPr>
        <p:txBody>
          <a:bodyPr/>
          <a:lstStyle/>
          <a:p>
            <a:pPr marL="222250" indent="-222250">
              <a:spcBef>
                <a:spcPct val="30000"/>
              </a:spcBef>
              <a:buFont typeface="Wingdings" panose="05000000000000000000" pitchFamily="2" charset="2"/>
              <a:buNone/>
            </a:pPr>
            <a:r>
              <a:rPr lang="en-US" sz="2400" smtClean="0">
                <a:solidFill>
                  <a:srgbClr val="800000"/>
                </a:solidFill>
                <a:latin typeface="Arial" panose="020B0604020202020204" pitchFamily="34" charset="0"/>
                <a:cs typeface="Times New Roman" panose="02020603050405020304" pitchFamily="18" charset="0"/>
              </a:rPr>
              <a:t>Cú pháp:</a:t>
            </a:r>
          </a:p>
          <a:p>
            <a:pPr marL="222250" indent="-222250">
              <a:spcBef>
                <a:spcPct val="30000"/>
              </a:spcBef>
              <a:buFont typeface="Wingdings" panose="05000000000000000000" pitchFamily="2" charset="2"/>
              <a:buNone/>
            </a:pPr>
            <a:r>
              <a:rPr lang="en-US" sz="2000" smtClean="0">
                <a:solidFill>
                  <a:srgbClr val="800000"/>
                </a:solidFill>
                <a:latin typeface="Arial" panose="020B0604020202020204" pitchFamily="34" charset="0"/>
                <a:cs typeface="Times New Roman" panose="02020603050405020304" pitchFamily="18" charset="0"/>
              </a:rPr>
              <a:t>[ EXEC [ UTE ] ] </a:t>
            </a:r>
            <a:br>
              <a:rPr lang="en-US" sz="2000" smtClean="0">
                <a:solidFill>
                  <a:srgbClr val="800000"/>
                </a:solidFill>
                <a:latin typeface="Arial" panose="020B0604020202020204" pitchFamily="34" charset="0"/>
                <a:cs typeface="Times New Roman" panose="02020603050405020304" pitchFamily="18" charset="0"/>
              </a:rPr>
            </a:br>
            <a:r>
              <a:rPr lang="en-US" sz="2000" smtClean="0">
                <a:solidFill>
                  <a:srgbClr val="800000"/>
                </a:solidFill>
                <a:latin typeface="Arial" panose="020B0604020202020204" pitchFamily="34" charset="0"/>
                <a:cs typeface="Times New Roman" panose="02020603050405020304" pitchFamily="18" charset="0"/>
              </a:rPr>
              <a:t>    {       [ </a:t>
            </a:r>
            <a:r>
              <a:rPr lang="en-US" sz="2000" i="1" smtClean="0">
                <a:solidFill>
                  <a:srgbClr val="800000"/>
                </a:solidFill>
                <a:latin typeface="Arial" panose="020B0604020202020204" pitchFamily="34" charset="0"/>
                <a:cs typeface="Times New Roman" panose="02020603050405020304" pitchFamily="18" charset="0"/>
              </a:rPr>
              <a:t>@return_status</a:t>
            </a:r>
            <a:r>
              <a:rPr lang="en-US" sz="2000" smtClean="0">
                <a:solidFill>
                  <a:srgbClr val="800000"/>
                </a:solidFill>
                <a:latin typeface="Arial" panose="020B0604020202020204" pitchFamily="34" charset="0"/>
                <a:cs typeface="Times New Roman" panose="02020603050405020304" pitchFamily="18" charset="0"/>
              </a:rPr>
              <a:t> = ] </a:t>
            </a:r>
            <a:br>
              <a:rPr lang="en-US" sz="2000" smtClean="0">
                <a:solidFill>
                  <a:srgbClr val="800000"/>
                </a:solidFill>
                <a:latin typeface="Arial" panose="020B0604020202020204" pitchFamily="34" charset="0"/>
                <a:cs typeface="Times New Roman" panose="02020603050405020304" pitchFamily="18" charset="0"/>
              </a:rPr>
            </a:br>
            <a:r>
              <a:rPr lang="en-US" sz="2000" smtClean="0">
                <a:solidFill>
                  <a:srgbClr val="800000"/>
                </a:solidFill>
                <a:latin typeface="Arial" panose="020B0604020202020204" pitchFamily="34" charset="0"/>
                <a:cs typeface="Times New Roman" panose="02020603050405020304" pitchFamily="18" charset="0"/>
              </a:rPr>
              <a:t>            { </a:t>
            </a:r>
            <a:r>
              <a:rPr lang="en-US" sz="2000" i="1" smtClean="0">
                <a:solidFill>
                  <a:srgbClr val="800000"/>
                </a:solidFill>
                <a:latin typeface="Arial" panose="020B0604020202020204" pitchFamily="34" charset="0"/>
                <a:cs typeface="Times New Roman" panose="02020603050405020304" pitchFamily="18" charset="0"/>
              </a:rPr>
              <a:t>procedure_name </a:t>
            </a:r>
            <a:r>
              <a:rPr lang="en-US" sz="2000" smtClean="0">
                <a:solidFill>
                  <a:srgbClr val="800000"/>
                </a:solidFill>
                <a:latin typeface="Arial" panose="020B0604020202020204" pitchFamily="34" charset="0"/>
                <a:cs typeface="Times New Roman" panose="02020603050405020304" pitchFamily="18" charset="0"/>
              </a:rPr>
              <a:t>[ ;</a:t>
            </a:r>
            <a:r>
              <a:rPr lang="en-US" sz="2000" i="1" smtClean="0">
                <a:solidFill>
                  <a:srgbClr val="800000"/>
                </a:solidFill>
                <a:latin typeface="Arial" panose="020B0604020202020204" pitchFamily="34" charset="0"/>
                <a:cs typeface="Times New Roman" panose="02020603050405020304" pitchFamily="18" charset="0"/>
              </a:rPr>
              <a:t>number </a:t>
            </a:r>
            <a:r>
              <a:rPr lang="en-US" sz="2000" smtClean="0">
                <a:solidFill>
                  <a:srgbClr val="800000"/>
                </a:solidFill>
                <a:latin typeface="Arial" panose="020B0604020202020204" pitchFamily="34" charset="0"/>
                <a:cs typeface="Times New Roman" panose="02020603050405020304" pitchFamily="18" charset="0"/>
              </a:rPr>
              <a:t>] | </a:t>
            </a:r>
            <a:r>
              <a:rPr lang="en-US" sz="2000" i="1" smtClean="0">
                <a:solidFill>
                  <a:srgbClr val="800000"/>
                </a:solidFill>
                <a:latin typeface="Arial" panose="020B0604020202020204" pitchFamily="34" charset="0"/>
                <a:cs typeface="Times New Roman" panose="02020603050405020304" pitchFamily="18" charset="0"/>
              </a:rPr>
              <a:t>@procedure_name_var </a:t>
            </a:r>
            <a:r>
              <a:rPr lang="en-US" sz="2000" smtClean="0">
                <a:solidFill>
                  <a:srgbClr val="800000"/>
                </a:solidFill>
                <a:latin typeface="Arial" panose="020B0604020202020204" pitchFamily="34" charset="0"/>
                <a:cs typeface="Times New Roman" panose="02020603050405020304" pitchFamily="18" charset="0"/>
              </a:rPr>
              <a:t/>
            </a:r>
            <a:br>
              <a:rPr lang="en-US" sz="2000" smtClean="0">
                <a:solidFill>
                  <a:srgbClr val="800000"/>
                </a:solidFill>
                <a:latin typeface="Arial" panose="020B0604020202020204" pitchFamily="34" charset="0"/>
                <a:cs typeface="Times New Roman" panose="02020603050405020304" pitchFamily="18" charset="0"/>
              </a:rPr>
            </a:br>
            <a:r>
              <a:rPr lang="en-US" sz="2000" smtClean="0">
                <a:solidFill>
                  <a:srgbClr val="800000"/>
                </a:solidFill>
                <a:latin typeface="Arial" panose="020B0604020202020204" pitchFamily="34" charset="0"/>
                <a:cs typeface="Times New Roman" panose="02020603050405020304" pitchFamily="18" charset="0"/>
              </a:rPr>
              <a:t>    } </a:t>
            </a:r>
            <a:br>
              <a:rPr lang="en-US" sz="2000" smtClean="0">
                <a:solidFill>
                  <a:srgbClr val="800000"/>
                </a:solidFill>
                <a:latin typeface="Arial" panose="020B0604020202020204" pitchFamily="34" charset="0"/>
                <a:cs typeface="Times New Roman" panose="02020603050405020304" pitchFamily="18" charset="0"/>
              </a:rPr>
            </a:br>
            <a:r>
              <a:rPr lang="en-US" sz="2000" smtClean="0">
                <a:solidFill>
                  <a:srgbClr val="800000"/>
                </a:solidFill>
                <a:latin typeface="Arial" panose="020B0604020202020204" pitchFamily="34" charset="0"/>
                <a:cs typeface="Times New Roman" panose="02020603050405020304" pitchFamily="18" charset="0"/>
              </a:rPr>
              <a:t>    [ [ </a:t>
            </a:r>
            <a:r>
              <a:rPr lang="en-US" sz="2000" i="1" smtClean="0">
                <a:solidFill>
                  <a:srgbClr val="800000"/>
                </a:solidFill>
                <a:latin typeface="Arial" panose="020B0604020202020204" pitchFamily="34" charset="0"/>
                <a:cs typeface="Times New Roman" panose="02020603050405020304" pitchFamily="18" charset="0"/>
              </a:rPr>
              <a:t>@parameter</a:t>
            </a:r>
            <a:r>
              <a:rPr lang="en-US" sz="2000" smtClean="0">
                <a:solidFill>
                  <a:srgbClr val="800000"/>
                </a:solidFill>
                <a:latin typeface="Arial" panose="020B0604020202020204" pitchFamily="34" charset="0"/>
                <a:cs typeface="Times New Roman" panose="02020603050405020304" pitchFamily="18" charset="0"/>
              </a:rPr>
              <a:t> = ] { </a:t>
            </a:r>
            <a:r>
              <a:rPr lang="en-US" sz="2000" i="1" smtClean="0">
                <a:solidFill>
                  <a:srgbClr val="800000"/>
                </a:solidFill>
                <a:latin typeface="Arial" panose="020B0604020202020204" pitchFamily="34" charset="0"/>
                <a:cs typeface="Times New Roman" panose="02020603050405020304" pitchFamily="18" charset="0"/>
              </a:rPr>
              <a:t>value</a:t>
            </a:r>
            <a:r>
              <a:rPr lang="en-US" sz="2000" smtClean="0">
                <a:solidFill>
                  <a:srgbClr val="800000"/>
                </a:solidFill>
                <a:latin typeface="Arial" panose="020B0604020202020204" pitchFamily="34" charset="0"/>
                <a:cs typeface="Times New Roman" panose="02020603050405020304" pitchFamily="18" charset="0"/>
              </a:rPr>
              <a:t> | </a:t>
            </a:r>
            <a:r>
              <a:rPr lang="en-US" sz="2000" i="1" smtClean="0">
                <a:solidFill>
                  <a:srgbClr val="800000"/>
                </a:solidFill>
                <a:latin typeface="Arial" panose="020B0604020202020204" pitchFamily="34" charset="0"/>
                <a:cs typeface="Times New Roman" panose="02020603050405020304" pitchFamily="18" charset="0"/>
              </a:rPr>
              <a:t>@variable</a:t>
            </a:r>
            <a:r>
              <a:rPr lang="en-US" sz="2000" smtClean="0">
                <a:solidFill>
                  <a:srgbClr val="800000"/>
                </a:solidFill>
                <a:latin typeface="Arial" panose="020B0604020202020204" pitchFamily="34" charset="0"/>
                <a:cs typeface="Times New Roman" panose="02020603050405020304" pitchFamily="18" charset="0"/>
              </a:rPr>
              <a:t> [ OUTPUT ] | [ DEFAULT ] ] </a:t>
            </a:r>
            <a:br>
              <a:rPr lang="en-US" sz="2000" smtClean="0">
                <a:solidFill>
                  <a:srgbClr val="800000"/>
                </a:solidFill>
                <a:latin typeface="Arial" panose="020B0604020202020204" pitchFamily="34" charset="0"/>
                <a:cs typeface="Times New Roman" panose="02020603050405020304" pitchFamily="18" charset="0"/>
              </a:rPr>
            </a:br>
            <a:r>
              <a:rPr lang="en-US" sz="2000" smtClean="0">
                <a:solidFill>
                  <a:srgbClr val="800000"/>
                </a:solidFill>
                <a:latin typeface="Arial" panose="020B0604020202020204" pitchFamily="34" charset="0"/>
                <a:cs typeface="Times New Roman" panose="02020603050405020304" pitchFamily="18" charset="0"/>
              </a:rPr>
              <a:t>        [ ,...</a:t>
            </a:r>
            <a:r>
              <a:rPr lang="en-US" sz="2000" i="1" smtClean="0">
                <a:solidFill>
                  <a:srgbClr val="800000"/>
                </a:solidFill>
                <a:latin typeface="Arial" panose="020B0604020202020204" pitchFamily="34" charset="0"/>
                <a:cs typeface="Times New Roman" panose="02020603050405020304" pitchFamily="18" charset="0"/>
              </a:rPr>
              <a:t>n </a:t>
            </a:r>
            <a:r>
              <a:rPr lang="en-US" sz="2000" smtClean="0">
                <a:solidFill>
                  <a:srgbClr val="800000"/>
                </a:solidFill>
                <a:latin typeface="Arial" panose="020B0604020202020204" pitchFamily="34" charset="0"/>
                <a:cs typeface="Times New Roman" panose="02020603050405020304" pitchFamily="18" charset="0"/>
              </a:rPr>
              <a:t>] </a:t>
            </a:r>
            <a:br>
              <a:rPr lang="en-US" sz="2000" smtClean="0">
                <a:solidFill>
                  <a:srgbClr val="800000"/>
                </a:solidFill>
                <a:latin typeface="Arial" panose="020B0604020202020204" pitchFamily="34" charset="0"/>
                <a:cs typeface="Times New Roman" panose="02020603050405020304" pitchFamily="18" charset="0"/>
              </a:rPr>
            </a:br>
            <a:r>
              <a:rPr lang="en-US" sz="2000" smtClean="0">
                <a:solidFill>
                  <a:srgbClr val="800000"/>
                </a:solidFill>
                <a:latin typeface="Arial" panose="020B0604020202020204" pitchFamily="34" charset="0"/>
                <a:cs typeface="Times New Roman" panose="02020603050405020304" pitchFamily="18" charset="0"/>
              </a:rPr>
              <a:t>[ WITH RECOMPILE ]</a:t>
            </a:r>
            <a:r>
              <a:rPr lang="en-US" sz="2000" smtClean="0">
                <a:latin typeface="Arial" panose="020B0604020202020204" pitchFamily="34" charset="0"/>
                <a:cs typeface="Times New Roman" panose="02020603050405020304" pitchFamily="18" charset="0"/>
              </a:rPr>
              <a:t> </a:t>
            </a:r>
          </a:p>
          <a:p>
            <a:pPr marL="222250" indent="-222250">
              <a:spcBef>
                <a:spcPct val="30000"/>
              </a:spcBef>
            </a:pPr>
            <a:r>
              <a:rPr lang="en-US" sz="2400" smtClean="0">
                <a:latin typeface="Arial" panose="020B0604020202020204" pitchFamily="34" charset="0"/>
              </a:rPr>
              <a:t>Ví dụ 1:</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EXECUTE TP_KH  'London‘</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GO</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EXECUTE TP_KH ‘Paris‘</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GO</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DECLARE @City nvarchar(15), @Return_Value tinyint</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SET @City='LonDon'</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EXECUTE @Return_Value=TP_KH @City</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PRINT @Return_Value</a:t>
            </a:r>
          </a:p>
          <a:p>
            <a:pPr marL="746125" lvl="1" indent="-250825">
              <a:lnSpc>
                <a:spcPct val="65000"/>
              </a:lnSpc>
              <a:spcBef>
                <a:spcPct val="30000"/>
              </a:spcBef>
              <a:buFont typeface="Wingdings 2" panose="05020102010507070707" pitchFamily="18" charset="2"/>
              <a:buNone/>
            </a:pPr>
            <a:r>
              <a:rPr lang="en-US" sz="1600" smtClean="0">
                <a:latin typeface="Arial" panose="020B0604020202020204" pitchFamily="34" charset="0"/>
              </a:rPr>
              <a:t>GO</a:t>
            </a:r>
            <a:endParaRPr lang="en-US" sz="1600" smtClean="0">
              <a:latin typeface="Arial" panose="020B0604020202020204" pitchFamily="34" charset="0"/>
              <a:cs typeface="Times New Roman" panose="02020603050405020304" pitchFamily="18" charset="0"/>
            </a:endParaRPr>
          </a:p>
        </p:txBody>
      </p:sp>
      <p:sp>
        <p:nvSpPr>
          <p:cNvPr id="2765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65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65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D46E0F8-0DB0-4784-9A1C-6F2909931F0A}" type="slidenum">
              <a:rPr lang="en-US" sz="1200">
                <a:solidFill>
                  <a:srgbClr val="FFFFFF"/>
                </a:solidFill>
              </a:rPr>
              <a:pPr>
                <a:lnSpc>
                  <a:spcPct val="80000"/>
                </a:lnSpc>
              </a:pPr>
              <a:t>21</a:t>
            </a:fld>
            <a:endParaRPr lang="en-US" sz="1200">
              <a:solidFill>
                <a:srgbClr val="FFFFFF"/>
              </a:solidFill>
            </a:endParaRPr>
          </a:p>
        </p:txBody>
      </p:sp>
      <p:sp>
        <p:nvSpPr>
          <p:cNvPr id="28675" name="Rectangle 2"/>
          <p:cNvSpPr>
            <a:spLocks noGrp="1"/>
          </p:cNvSpPr>
          <p:nvPr>
            <p:ph type="title" idx="4294967295"/>
          </p:nvPr>
        </p:nvSpPr>
        <p:spPr/>
        <p:txBody>
          <a:bodyPr/>
          <a:lstStyle/>
          <a:p>
            <a:r>
              <a:rPr lang="en-US" sz="4000" smtClean="0">
                <a:solidFill>
                  <a:srgbClr val="0000FF"/>
                </a:solidFill>
                <a:latin typeface="Arial" panose="020B0604020202020204" pitchFamily="34" charset="0"/>
                <a:cs typeface="Times New Roman" panose="02020603050405020304" pitchFamily="18" charset="0"/>
              </a:rPr>
              <a:t>Sử dụng tham số</a:t>
            </a:r>
          </a:p>
        </p:txBody>
      </p:sp>
      <p:sp>
        <p:nvSpPr>
          <p:cNvPr id="28676" name="Rectangle 3"/>
          <p:cNvSpPr>
            <a:spLocks noGrp="1"/>
          </p:cNvSpPr>
          <p:nvPr>
            <p:ph type="body" idx="4294967295"/>
          </p:nvPr>
        </p:nvSpPr>
        <p:spPr>
          <a:xfrm>
            <a:off x="609600" y="1524000"/>
            <a:ext cx="7924800" cy="5105400"/>
          </a:xfrm>
        </p:spPr>
        <p:txBody>
          <a:bodyPr/>
          <a:lstStyle/>
          <a:p>
            <a:pPr marL="346075" indent="-346075" algn="just">
              <a:lnSpc>
                <a:spcPct val="110000"/>
              </a:lnSpc>
              <a:spcBef>
                <a:spcPct val="20000"/>
              </a:spcBef>
            </a:pPr>
            <a:r>
              <a:rPr lang="en-US" sz="2400" smtClean="0">
                <a:latin typeface="Arial" panose="020B0604020202020204" pitchFamily="34" charset="0"/>
              </a:rPr>
              <a:t>Có 2 loại tham số</a:t>
            </a:r>
          </a:p>
          <a:p>
            <a:pPr marL="803275" lvl="1" indent="-307975" algn="just">
              <a:lnSpc>
                <a:spcPct val="110000"/>
              </a:lnSpc>
              <a:spcBef>
                <a:spcPct val="20000"/>
              </a:spcBef>
            </a:pPr>
            <a:r>
              <a:rPr lang="en-US" sz="2400" smtClean="0">
                <a:solidFill>
                  <a:srgbClr val="C00000"/>
                </a:solidFill>
                <a:latin typeface="Arial" panose="020B0604020202020204" pitchFamily="34" charset="0"/>
              </a:rPr>
              <a:t>Input paramater: </a:t>
            </a:r>
            <a:r>
              <a:rPr lang="en-US" sz="2400" smtClean="0">
                <a:latin typeface="Arial" panose="020B0604020202020204" pitchFamily="34" charset="0"/>
              </a:rPr>
              <a:t>tham số nhập, đưa giá trị của tham số để thông báo cho thủ tục nên làm gì trong CSDL</a:t>
            </a:r>
          </a:p>
          <a:p>
            <a:pPr marL="803275" lvl="1" indent="-307975" algn="just">
              <a:lnSpc>
                <a:spcPct val="110000"/>
              </a:lnSpc>
              <a:spcBef>
                <a:spcPct val="20000"/>
              </a:spcBef>
            </a:pPr>
            <a:r>
              <a:rPr lang="en-US" sz="2400" smtClean="0">
                <a:solidFill>
                  <a:srgbClr val="C00000"/>
                </a:solidFill>
                <a:latin typeface="Arial" panose="020B0604020202020204" pitchFamily="34" charset="0"/>
              </a:rPr>
              <a:t>Output parameter: </a:t>
            </a:r>
            <a:r>
              <a:rPr lang="en-US" sz="2400" smtClean="0">
                <a:latin typeface="Arial" panose="020B0604020202020204" pitchFamily="34" charset="0"/>
              </a:rPr>
              <a:t>tham số xuất chứa giá trị trả về của thủ tục.</a:t>
            </a:r>
          </a:p>
          <a:p>
            <a:pPr marL="346075" indent="-346075" algn="just">
              <a:lnSpc>
                <a:spcPct val="110000"/>
              </a:lnSpc>
              <a:spcBef>
                <a:spcPct val="20000"/>
              </a:spcBef>
            </a:pPr>
            <a:r>
              <a:rPr lang="en-US" sz="2400" smtClean="0">
                <a:latin typeface="Arial" panose="020B0604020202020204" pitchFamily="34" charset="0"/>
              </a:rPr>
              <a:t>Khai báo tham số:	</a:t>
            </a:r>
          </a:p>
          <a:p>
            <a:pPr marL="346075" indent="-346075" algn="just">
              <a:lnSpc>
                <a:spcPct val="110000"/>
              </a:lnSpc>
              <a:spcBef>
                <a:spcPct val="20000"/>
              </a:spcBef>
              <a:buFont typeface="Wingdings" panose="05000000000000000000" pitchFamily="2" charset="2"/>
              <a:buNone/>
            </a:pPr>
            <a:r>
              <a:rPr lang="en-US" sz="2400" smtClean="0">
                <a:latin typeface="Arial" panose="020B0604020202020204" pitchFamily="34" charset="0"/>
                <a:cs typeface="Times New Roman" panose="02020603050405020304" pitchFamily="18" charset="0"/>
              </a:rPr>
              <a:t>	</a:t>
            </a:r>
            <a:r>
              <a:rPr lang="en-US" sz="2400" smtClean="0">
                <a:solidFill>
                  <a:srgbClr val="800000"/>
                </a:solidFill>
                <a:latin typeface="Arial" panose="020B0604020202020204" pitchFamily="34" charset="0"/>
                <a:cs typeface="Times New Roman" panose="02020603050405020304" pitchFamily="18" charset="0"/>
              </a:rPr>
              <a:t>{@parameter data_type} [= default|NULL][varying] [OUTPUT]</a:t>
            </a:r>
          </a:p>
          <a:p>
            <a:pPr marL="346075" indent="-346075" algn="just">
              <a:lnSpc>
                <a:spcPct val="110000"/>
              </a:lnSpc>
              <a:spcBef>
                <a:spcPct val="20000"/>
              </a:spcBef>
              <a:buFont typeface="Wingdings" panose="05000000000000000000" pitchFamily="2" charset="2"/>
              <a:buNone/>
            </a:pPr>
            <a:r>
              <a:rPr lang="en-US" sz="2400" smtClean="0">
                <a:latin typeface="Arial" panose="020B0604020202020204" pitchFamily="34" charset="0"/>
                <a:cs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32FBD1B-DABD-4B1C-9804-166C69FF2CC2}" type="slidenum">
              <a:rPr lang="en-US" sz="1200">
                <a:solidFill>
                  <a:srgbClr val="FFFFFF"/>
                </a:solidFill>
              </a:rPr>
              <a:pPr>
                <a:lnSpc>
                  <a:spcPct val="80000"/>
                </a:lnSpc>
              </a:pPr>
              <a:t>22</a:t>
            </a:fld>
            <a:endParaRPr lang="en-US" sz="1200">
              <a:solidFill>
                <a:srgbClr val="FFFFFF"/>
              </a:solidFill>
            </a:endParaRPr>
          </a:p>
        </p:txBody>
      </p:sp>
      <p:sp>
        <p:nvSpPr>
          <p:cNvPr id="210946" name="Text Box 2"/>
          <p:cNvSpPr txBox="1">
            <a:spLocks noChangeArrowheads="1"/>
          </p:cNvSpPr>
          <p:nvPr/>
        </p:nvSpPr>
        <p:spPr bwMode="auto">
          <a:xfrm>
            <a:off x="1258888" y="1757363"/>
            <a:ext cx="1389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Cú pháp</a:t>
            </a:r>
            <a:r>
              <a:rPr lang="en-US" sz="2400" b="0">
                <a:solidFill>
                  <a:schemeClr val="tx2"/>
                </a:solidFill>
                <a:cs typeface="Courier New" panose="02070309020205020404" pitchFamily="49" charset="0"/>
              </a:rPr>
              <a:t> </a:t>
            </a:r>
            <a:endParaRPr lang="en-US" sz="2400" b="0">
              <a:solidFill>
                <a:schemeClr val="tx2"/>
              </a:solidFill>
            </a:endParaRPr>
          </a:p>
        </p:txBody>
      </p:sp>
      <p:sp>
        <p:nvSpPr>
          <p:cNvPr id="210947" name="Text Box 3"/>
          <p:cNvSpPr txBox="1">
            <a:spLocks noChangeArrowheads="1"/>
          </p:cNvSpPr>
          <p:nvPr/>
        </p:nvSpPr>
        <p:spPr bwMode="auto">
          <a:xfrm>
            <a:off x="914400" y="2438400"/>
            <a:ext cx="7315200" cy="17716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CREATE PROCEDURE </a:t>
            </a:r>
            <a:r>
              <a:rPr lang="en-GB" sz="2400" b="0" i="1">
                <a:solidFill>
                  <a:srgbClr val="C60000"/>
                </a:solidFill>
                <a:cs typeface="Courier New" panose="02070309020205020404" pitchFamily="49" charset="0"/>
              </a:rPr>
              <a:t>procedure_name </a:t>
            </a:r>
            <a:endParaRPr lang="en-GB" sz="2400" b="0">
              <a:solidFill>
                <a:srgbClr val="C60000"/>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@Parameter_name data_type</a:t>
            </a:r>
            <a:endParaRPr lang="en-GB" sz="2400" b="0">
              <a:solidFill>
                <a:srgbClr val="C60000"/>
              </a:solidFill>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AS</a:t>
            </a:r>
            <a:endParaRPr lang="en-GB" sz="2400" b="0">
              <a:solidFill>
                <a:srgbClr val="C60000"/>
              </a:solidFill>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solidFill>
                  <a:srgbClr val="C60000"/>
                </a:solidFill>
                <a:cs typeface="Courier New" panose="02070309020205020404" pitchFamily="49" charset="0"/>
              </a:rPr>
              <a:t>:</a:t>
            </a:r>
            <a:r>
              <a:rPr lang="en-US" sz="2400" b="0">
                <a:solidFill>
                  <a:srgbClr val="C60000"/>
                </a:solidFill>
                <a:cs typeface="Courier New" panose="02070309020205020404" pitchFamily="49" charset="0"/>
              </a:rPr>
              <a:t> </a:t>
            </a:r>
          </a:p>
        </p:txBody>
      </p:sp>
      <p:sp>
        <p:nvSpPr>
          <p:cNvPr id="29701" name="Rectangle 4"/>
          <p:cNvSpPr>
            <a:spLocks noGrp="1" noChangeArrowheads="1"/>
          </p:cNvSpPr>
          <p:nvPr>
            <p:ph type="title" idx="4294967295"/>
          </p:nvPr>
        </p:nvSpPr>
        <p:spPr>
          <a:xfrm>
            <a:off x="609600" y="4572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rPr>
              <a:t>Sử dụng tham số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46"/>
                                        </p:tgtEl>
                                        <p:attrNameLst>
                                          <p:attrName>style.visibility</p:attrName>
                                        </p:attrNameLst>
                                      </p:cBhvr>
                                      <p:to>
                                        <p:strVal val="visible"/>
                                      </p:to>
                                    </p:set>
                                    <p:anim calcmode="lin" valueType="num">
                                      <p:cBhvr additive="base">
                                        <p:cTn id="7" dur="500" fill="hold"/>
                                        <p:tgtEl>
                                          <p:spTgt spid="210946"/>
                                        </p:tgtEl>
                                        <p:attrNameLst>
                                          <p:attrName>ppt_x</p:attrName>
                                        </p:attrNameLst>
                                      </p:cBhvr>
                                      <p:tavLst>
                                        <p:tav tm="0">
                                          <p:val>
                                            <p:strVal val="0-#ppt_w/2"/>
                                          </p:val>
                                        </p:tav>
                                        <p:tav tm="100000">
                                          <p:val>
                                            <p:strVal val="#ppt_x"/>
                                          </p:val>
                                        </p:tav>
                                      </p:tavLst>
                                    </p:anim>
                                    <p:anim calcmode="lin" valueType="num">
                                      <p:cBhvr additive="base">
                                        <p:cTn id="8" dur="500" fill="hold"/>
                                        <p:tgtEl>
                                          <p:spTgt spid="210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10947"/>
                                        </p:tgtEl>
                                        <p:attrNameLst>
                                          <p:attrName>style.visibility</p:attrName>
                                        </p:attrNameLst>
                                      </p:cBhvr>
                                      <p:to>
                                        <p:strVal val="visible"/>
                                      </p:to>
                                    </p:set>
                                    <p:animEffect transition="in" filter="dissolve">
                                      <p:cBhvr>
                                        <p:cTn id="13" dur="500"/>
                                        <p:tgtEl>
                                          <p:spTgt spid="210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E1C110E-1CC9-4E24-A10F-7AD9C5D1926F}" type="slidenum">
              <a:rPr lang="en-US" sz="1200">
                <a:solidFill>
                  <a:srgbClr val="FFFFFF"/>
                </a:solidFill>
              </a:rPr>
              <a:pPr>
                <a:lnSpc>
                  <a:spcPct val="80000"/>
                </a:lnSpc>
              </a:pPr>
              <a:t>23</a:t>
            </a:fld>
            <a:endParaRPr lang="en-US" sz="1200">
              <a:solidFill>
                <a:srgbClr val="FFFFFF"/>
              </a:solidFill>
            </a:endParaRPr>
          </a:p>
        </p:txBody>
      </p:sp>
      <p:sp>
        <p:nvSpPr>
          <p:cNvPr id="30723" name="Rectangle 2"/>
          <p:cNvSpPr>
            <a:spLocks noGrp="1"/>
          </p:cNvSpPr>
          <p:nvPr>
            <p:ph type="body" idx="4294967295"/>
          </p:nvPr>
        </p:nvSpPr>
        <p:spPr>
          <a:xfrm>
            <a:off x="612775" y="1600200"/>
            <a:ext cx="8135938" cy="4484688"/>
          </a:xfrm>
        </p:spPr>
        <p:txBody>
          <a:bodyPr/>
          <a:lstStyle/>
          <a:p>
            <a:pPr>
              <a:lnSpc>
                <a:spcPct val="70000"/>
              </a:lnSpc>
            </a:pPr>
            <a:r>
              <a:rPr lang="en-US" sz="1900" smtClean="0"/>
              <a:t>Example</a:t>
            </a:r>
          </a:p>
          <a:p>
            <a:pPr>
              <a:lnSpc>
                <a:spcPct val="70000"/>
              </a:lnSpc>
              <a:buFont typeface="Wingdings" panose="05000000000000000000" pitchFamily="2" charset="2"/>
              <a:buNone/>
            </a:pPr>
            <a:r>
              <a:rPr lang="en-US" sz="1900" b="1" smtClean="0">
                <a:cs typeface="Times New Roman" panose="02020603050405020304" pitchFamily="18" charset="0"/>
              </a:rPr>
              <a:t>	</a:t>
            </a:r>
            <a:r>
              <a:rPr lang="en-US" sz="1900" smtClean="0">
                <a:cs typeface="Times New Roman" panose="02020603050405020304" pitchFamily="18" charset="0"/>
              </a:rPr>
              <a:t>CREATE PROC Tong</a:t>
            </a:r>
          </a:p>
          <a:p>
            <a:pPr>
              <a:lnSpc>
                <a:spcPct val="70000"/>
              </a:lnSpc>
              <a:buFont typeface="Wingdings" panose="05000000000000000000" pitchFamily="2" charset="2"/>
              <a:buNone/>
            </a:pPr>
            <a:r>
              <a:rPr lang="en-US" sz="1900" smtClean="0">
                <a:cs typeface="Times New Roman" panose="02020603050405020304" pitchFamily="18" charset="0"/>
              </a:rPr>
              <a:t>	@a int, @b int</a:t>
            </a:r>
          </a:p>
          <a:p>
            <a:pPr>
              <a:lnSpc>
                <a:spcPct val="70000"/>
              </a:lnSpc>
              <a:buFont typeface="Wingdings" panose="05000000000000000000" pitchFamily="2" charset="2"/>
              <a:buNone/>
            </a:pPr>
            <a:r>
              <a:rPr lang="en-US" sz="1900" smtClean="0">
                <a:cs typeface="Times New Roman" panose="02020603050405020304" pitchFamily="18" charset="0"/>
              </a:rPr>
              <a:t>	as	Declare @tong int, @hieu int, @tich int, @thuong real</a:t>
            </a:r>
          </a:p>
          <a:p>
            <a:pPr>
              <a:lnSpc>
                <a:spcPct val="70000"/>
              </a:lnSpc>
              <a:buFont typeface="Wingdings" panose="05000000000000000000" pitchFamily="2" charset="2"/>
              <a:buNone/>
            </a:pPr>
            <a:r>
              <a:rPr lang="en-US" sz="1900" smtClean="0">
                <a:cs typeface="Times New Roman" panose="02020603050405020304" pitchFamily="18" charset="0"/>
              </a:rPr>
              <a:t>		Set @tong =@a +@b</a:t>
            </a:r>
          </a:p>
          <a:p>
            <a:pPr>
              <a:lnSpc>
                <a:spcPct val="70000"/>
              </a:lnSpc>
              <a:buFont typeface="Wingdings" panose="05000000000000000000" pitchFamily="2" charset="2"/>
              <a:buNone/>
            </a:pPr>
            <a:r>
              <a:rPr lang="en-US" sz="1900" smtClean="0">
                <a:cs typeface="Times New Roman" panose="02020603050405020304" pitchFamily="18" charset="0"/>
              </a:rPr>
              <a:t>		Set @hieu = @a -@b</a:t>
            </a:r>
          </a:p>
          <a:p>
            <a:pPr>
              <a:lnSpc>
                <a:spcPct val="70000"/>
              </a:lnSpc>
              <a:buFont typeface="Wingdings" panose="05000000000000000000" pitchFamily="2" charset="2"/>
              <a:buNone/>
            </a:pPr>
            <a:r>
              <a:rPr lang="en-US" sz="1900" smtClean="0">
                <a:cs typeface="Times New Roman" panose="02020603050405020304" pitchFamily="18" charset="0"/>
              </a:rPr>
              <a:t>		Set @tich = @a *@b</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Tong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+convert(varchar(10),@tong)</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Hieu=</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+convert(varchar(10),@hieu)</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Tich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+convert(varchar(10),@tich)</a:t>
            </a:r>
          </a:p>
          <a:p>
            <a:pPr>
              <a:lnSpc>
                <a:spcPct val="70000"/>
              </a:lnSpc>
              <a:buFont typeface="Wingdings" panose="05000000000000000000" pitchFamily="2" charset="2"/>
              <a:buNone/>
            </a:pPr>
            <a:r>
              <a:rPr lang="en-US" sz="1900" smtClean="0">
                <a:cs typeface="Times New Roman" panose="02020603050405020304" pitchFamily="18" charset="0"/>
              </a:rPr>
              <a:t>		if @b&lt;&gt;0</a:t>
            </a:r>
          </a:p>
          <a:p>
            <a:pPr>
              <a:lnSpc>
                <a:spcPct val="70000"/>
              </a:lnSpc>
              <a:buFont typeface="Wingdings" panose="05000000000000000000" pitchFamily="2" charset="2"/>
              <a:buNone/>
            </a:pPr>
            <a:r>
              <a:rPr lang="en-US" sz="1900" smtClean="0">
                <a:cs typeface="Times New Roman" panose="02020603050405020304" pitchFamily="18" charset="0"/>
              </a:rPr>
              <a:t>			Set @thuong = @a/@b</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Thuong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+convert(varchar(10),@thuong)</a:t>
            </a:r>
          </a:p>
          <a:p>
            <a:pPr>
              <a:lnSpc>
                <a:spcPct val="70000"/>
              </a:lnSpc>
              <a:buFont typeface="Wingdings" panose="05000000000000000000" pitchFamily="2" charset="2"/>
              <a:buNone/>
            </a:pPr>
            <a:r>
              <a:rPr lang="en-US" sz="1900" smtClean="0">
                <a:cs typeface="Times New Roman" panose="02020603050405020304" pitchFamily="18" charset="0"/>
              </a:rPr>
              <a:t>		else </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Khong chia duoc</a:t>
            </a:r>
            <a:r>
              <a:rPr lang="en-US" sz="1900" smtClean="0">
                <a:latin typeface="Times New Roman" panose="02020603050405020304" pitchFamily="18" charset="0"/>
                <a:cs typeface="Times New Roman" panose="02020603050405020304" pitchFamily="18" charset="0"/>
              </a:rPr>
              <a:t>’</a:t>
            </a:r>
            <a:endParaRPr lang="en-US" sz="1900" smtClean="0">
              <a:cs typeface="Times New Roman" panose="02020603050405020304" pitchFamily="18" charset="0"/>
            </a:endParaRPr>
          </a:p>
          <a:p>
            <a:pPr>
              <a:lnSpc>
                <a:spcPct val="70000"/>
              </a:lnSpc>
              <a:buFont typeface="Wingdings" panose="05000000000000000000" pitchFamily="2" charset="2"/>
              <a:buNone/>
            </a:pPr>
            <a:r>
              <a:rPr lang="en-US" sz="1900" smtClean="0">
                <a:cs typeface="Times New Roman" panose="02020603050405020304" pitchFamily="18" charset="0"/>
              </a:rPr>
              <a:t>EXEC tong 4,7</a:t>
            </a:r>
          </a:p>
          <a:p>
            <a:pPr>
              <a:lnSpc>
                <a:spcPct val="70000"/>
              </a:lnSpc>
              <a:buFont typeface="Wingdings" panose="05000000000000000000" pitchFamily="2" charset="2"/>
              <a:buNone/>
            </a:pPr>
            <a:r>
              <a:rPr lang="en-US" sz="1900" smtClean="0">
                <a:cs typeface="Times New Roman" panose="02020603050405020304" pitchFamily="18" charset="0"/>
              </a:rPr>
              <a:t>										</a:t>
            </a:r>
          </a:p>
          <a:p>
            <a:pPr>
              <a:lnSpc>
                <a:spcPct val="70000"/>
              </a:lnSpc>
              <a:buFont typeface="Wingdings" panose="05000000000000000000" pitchFamily="2" charset="2"/>
              <a:buNone/>
            </a:pPr>
            <a:endParaRPr lang="en-US" sz="1900" smtClean="0">
              <a:cs typeface="Times New Roman" panose="02020603050405020304" pitchFamily="18" charset="0"/>
            </a:endParaRPr>
          </a:p>
          <a:p>
            <a:pPr>
              <a:lnSpc>
                <a:spcPct val="70000"/>
              </a:lnSpc>
              <a:buFont typeface="Wingdings" panose="05000000000000000000" pitchFamily="2" charset="2"/>
              <a:buNone/>
            </a:pPr>
            <a:endParaRPr lang="en-US" sz="1900" smtClean="0">
              <a:cs typeface="Times New Roman" panose="02020603050405020304" pitchFamily="18" charset="0"/>
            </a:endParaRPr>
          </a:p>
          <a:p>
            <a:pPr>
              <a:lnSpc>
                <a:spcPct val="70000"/>
              </a:lnSpc>
              <a:buFont typeface="Wingdings" panose="05000000000000000000" pitchFamily="2" charset="2"/>
              <a:buNone/>
            </a:pPr>
            <a:r>
              <a:rPr lang="en-US" sz="1900" smtClean="0">
                <a:cs typeface="Times New Roman" panose="02020603050405020304" pitchFamily="18" charset="0"/>
              </a:rPr>
              <a:t>		</a:t>
            </a:r>
          </a:p>
          <a:p>
            <a:pPr>
              <a:lnSpc>
                <a:spcPct val="70000"/>
              </a:lnSpc>
              <a:buFont typeface="Wingdings" panose="05000000000000000000" pitchFamily="2" charset="2"/>
              <a:buNone/>
            </a:pPr>
            <a:r>
              <a:rPr lang="en-US" sz="1900" smtClean="0">
                <a:cs typeface="Times New Roman" panose="02020603050405020304" pitchFamily="18" charset="0"/>
              </a:rPr>
              <a:t>	 </a:t>
            </a:r>
          </a:p>
        </p:txBody>
      </p:sp>
      <p:sp>
        <p:nvSpPr>
          <p:cNvPr id="30724" name="Rectangle 3"/>
          <p:cNvSpPr>
            <a:spLocks noGrp="1" noChangeArrowheads="1"/>
          </p:cNvSpPr>
          <p:nvPr>
            <p:ph type="title" idx="4294967295"/>
          </p:nvPr>
        </p:nvSpPr>
        <p:spPr>
          <a:xfrm>
            <a:off x="533400" y="3810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rPr>
              <a:t>Sử dụng tham số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72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072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72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72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EDF757C-230B-481F-9BD7-2646F7384582}" type="slidenum">
              <a:rPr lang="en-US" sz="1200">
                <a:solidFill>
                  <a:srgbClr val="FFFFFF"/>
                </a:solidFill>
              </a:rPr>
              <a:pPr>
                <a:lnSpc>
                  <a:spcPct val="80000"/>
                </a:lnSpc>
              </a:pPr>
              <a:t>24</a:t>
            </a:fld>
            <a:endParaRPr lang="en-US" sz="1200">
              <a:solidFill>
                <a:srgbClr val="FFFFFF"/>
              </a:solidFill>
            </a:endParaRPr>
          </a:p>
        </p:txBody>
      </p:sp>
      <p:sp>
        <p:nvSpPr>
          <p:cNvPr id="31747" name="Rectangle 2"/>
          <p:cNvSpPr>
            <a:spLocks noGrp="1"/>
          </p:cNvSpPr>
          <p:nvPr>
            <p:ph type="title" idx="4294967295"/>
          </p:nvPr>
        </p:nvSpPr>
        <p:spPr>
          <a:xfrm>
            <a:off x="609600" y="304800"/>
            <a:ext cx="7793038" cy="1143000"/>
          </a:xfrm>
        </p:spPr>
        <p:txBody>
          <a:bodyPr/>
          <a:lstStyle/>
          <a:p>
            <a:r>
              <a:rPr lang="en-US" sz="4000" smtClean="0">
                <a:solidFill>
                  <a:srgbClr val="0000FF"/>
                </a:solidFill>
                <a:latin typeface="Arial" panose="020B0604020202020204" pitchFamily="34" charset="0"/>
              </a:rPr>
              <a:t>Tạo thủ tục với tham số</a:t>
            </a:r>
          </a:p>
        </p:txBody>
      </p:sp>
      <p:sp>
        <p:nvSpPr>
          <p:cNvPr id="215043" name="Rectangle 3"/>
          <p:cNvSpPr>
            <a:spLocks noChangeArrowheads="1"/>
          </p:cNvSpPr>
          <p:nvPr/>
        </p:nvSpPr>
        <p:spPr bwMode="auto">
          <a:xfrm>
            <a:off x="1116013" y="2060575"/>
            <a:ext cx="6938962" cy="22431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CREATE PROCEDURE city_KH</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@KH_city varchar(15)</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AS</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SELECT * FROM Customers </a:t>
            </a: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		WHERE City = @KH_city</a:t>
            </a:r>
            <a:r>
              <a:rPr lang="en-US" sz="2400" b="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endParaRPr lang="en-US" sz="2400" b="0">
              <a:cs typeface="Times New Roman" panose="02020603050405020304" pitchFamily="18" charset="0"/>
            </a:endParaRPr>
          </a:p>
        </p:txBody>
      </p:sp>
      <p:sp>
        <p:nvSpPr>
          <p:cNvPr id="215044" name="Text Box 4"/>
          <p:cNvSpPr txBox="1">
            <a:spLocks noChangeArrowheads="1"/>
          </p:cNvSpPr>
          <p:nvPr/>
        </p:nvSpPr>
        <p:spPr bwMode="auto">
          <a:xfrm>
            <a:off x="841375" y="1570038"/>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Ví dụ 2</a:t>
            </a:r>
            <a:endParaRPr lang="en-US" sz="2400" b="0">
              <a:solidFill>
                <a:schemeClr val="tx2"/>
              </a:solidFill>
            </a:endParaRPr>
          </a:p>
        </p:txBody>
      </p:sp>
      <p:sp>
        <p:nvSpPr>
          <p:cNvPr id="31750" name="Text Box 5"/>
          <p:cNvSpPr txBox="1">
            <a:spLocks noChangeArrowheads="1"/>
          </p:cNvSpPr>
          <p:nvPr/>
        </p:nvSpPr>
        <p:spPr bwMode="auto">
          <a:xfrm>
            <a:off x="1187450" y="4797425"/>
            <a:ext cx="4395788"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2800" b="0"/>
              <a:t>Thực thi thủ tục</a:t>
            </a:r>
          </a:p>
          <a:p>
            <a:pPr algn="l"/>
            <a:r>
              <a:rPr lang="en-US" sz="2800" b="0"/>
              <a:t>	Exec city_kh ‘London’</a:t>
            </a:r>
          </a:p>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43">
                                            <p:txEl>
                                              <p:pRg st="0" end="0"/>
                                            </p:txEl>
                                          </p:spTgt>
                                        </p:tgtEl>
                                        <p:attrNameLst>
                                          <p:attrName>style.visibility</p:attrName>
                                        </p:attrNameLst>
                                      </p:cBhvr>
                                      <p:to>
                                        <p:strVal val="visible"/>
                                      </p:to>
                                    </p:set>
                                    <p:anim calcmode="lin" valueType="num">
                                      <p:cBhvr additive="base">
                                        <p:cTn id="13" dur="5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5043">
                                            <p:txEl>
                                              <p:pRg st="1" end="1"/>
                                            </p:txEl>
                                          </p:spTgt>
                                        </p:tgtEl>
                                        <p:attrNameLst>
                                          <p:attrName>style.visibility</p:attrName>
                                        </p:attrNameLst>
                                      </p:cBhvr>
                                      <p:to>
                                        <p:strVal val="visible"/>
                                      </p:to>
                                    </p:set>
                                    <p:anim calcmode="lin" valueType="num">
                                      <p:cBhvr additive="base">
                                        <p:cTn id="19" dur="5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43">
                                            <p:txEl>
                                              <p:pRg st="2" end="2"/>
                                            </p:txEl>
                                          </p:spTgt>
                                        </p:tgtEl>
                                        <p:attrNameLst>
                                          <p:attrName>style.visibility</p:attrName>
                                        </p:attrNameLst>
                                      </p:cBhvr>
                                      <p:to>
                                        <p:strVal val="visible"/>
                                      </p:to>
                                    </p:set>
                                    <p:anim calcmode="lin" valueType="num">
                                      <p:cBhvr additive="base">
                                        <p:cTn id="25" dur="5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15043">
                                            <p:txEl>
                                              <p:pRg st="3" end="3"/>
                                            </p:txEl>
                                          </p:spTgt>
                                        </p:tgtEl>
                                        <p:attrNameLst>
                                          <p:attrName>style.visibility</p:attrName>
                                        </p:attrNameLst>
                                      </p:cBhvr>
                                      <p:to>
                                        <p:strVal val="visible"/>
                                      </p:to>
                                    </p:set>
                                    <p:anim calcmode="lin" valueType="num">
                                      <p:cBhvr additive="base">
                                        <p:cTn id="31" dur="5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15043">
                                            <p:txEl>
                                              <p:pRg st="4" end="4"/>
                                            </p:txEl>
                                          </p:spTgt>
                                        </p:tgtEl>
                                        <p:attrNameLst>
                                          <p:attrName>style.visibility</p:attrName>
                                        </p:attrNameLst>
                                      </p:cBhvr>
                                      <p:to>
                                        <p:strVal val="visible"/>
                                      </p:to>
                                    </p:set>
                                    <p:anim calcmode="lin" valueType="num">
                                      <p:cBhvr additive="base">
                                        <p:cTn id="37" dur="5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150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1750"/>
                                        </p:tgtEl>
                                        <p:attrNameLst>
                                          <p:attrName>style.visibility</p:attrName>
                                        </p:attrNameLst>
                                      </p:cBhvr>
                                      <p:to>
                                        <p:strVal val="visible"/>
                                      </p:to>
                                    </p:set>
                                    <p:animEffect transition="in" filter="fade">
                                      <p:cBhvr>
                                        <p:cTn id="43"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3175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1C327EC-91A9-4363-9658-1E4D66B5FEE1}" type="slidenum">
              <a:rPr lang="en-US" sz="1200">
                <a:solidFill>
                  <a:srgbClr val="FFFFFF"/>
                </a:solidFill>
              </a:rPr>
              <a:pPr>
                <a:lnSpc>
                  <a:spcPct val="80000"/>
                </a:lnSpc>
              </a:pPr>
              <a:t>25</a:t>
            </a:fld>
            <a:endParaRPr lang="en-US" sz="1200">
              <a:solidFill>
                <a:srgbClr val="FFFFFF"/>
              </a:solidFill>
            </a:endParaRPr>
          </a:p>
        </p:txBody>
      </p:sp>
      <p:sp>
        <p:nvSpPr>
          <p:cNvPr id="33795" name="Rectangle 2"/>
          <p:cNvSpPr>
            <a:spLocks noGrp="1"/>
          </p:cNvSpPr>
          <p:nvPr>
            <p:ph type="body" idx="4294967295"/>
          </p:nvPr>
        </p:nvSpPr>
        <p:spPr>
          <a:xfrm>
            <a:off x="543719" y="1430401"/>
            <a:ext cx="8077200" cy="5105400"/>
          </a:xfrm>
        </p:spPr>
        <p:txBody>
          <a:bodyPr/>
          <a:lstStyle/>
          <a:p>
            <a:pPr marL="774700" lvl="1" indent="-381000">
              <a:lnSpc>
                <a:spcPct val="70000"/>
              </a:lnSpc>
              <a:spcBef>
                <a:spcPct val="30000"/>
              </a:spcBef>
              <a:buFont typeface="Wingdings 2" panose="05020102010507070707" pitchFamily="18" charset="2"/>
              <a:buNone/>
            </a:pPr>
            <a:endParaRPr lang="en-US" sz="2800" smtClean="0">
              <a:cs typeface="Times New Roman" panose="02020603050405020304" pitchFamily="18" charset="0"/>
            </a:endParaRPr>
          </a:p>
          <a:p>
            <a:pPr marL="381000" indent="-381000">
              <a:lnSpc>
                <a:spcPct val="70000"/>
              </a:lnSpc>
              <a:spcBef>
                <a:spcPct val="30000"/>
              </a:spcBef>
              <a:buFont typeface="Wingdings" panose="05000000000000000000" pitchFamily="2" charset="2"/>
              <a:buNone/>
            </a:pPr>
            <a:r>
              <a:rPr lang="en-US" sz="2800" smtClean="0">
                <a:cs typeface="Times New Roman" panose="02020603050405020304" pitchFamily="18" charset="0"/>
              </a:rPr>
              <a:t>V</a:t>
            </a:r>
            <a:r>
              <a:rPr lang="en-US" sz="2800" smtClean="0">
                <a:latin typeface="Times New Roman" panose="02020603050405020304" pitchFamily="18" charset="0"/>
                <a:cs typeface="Times New Roman" panose="02020603050405020304" pitchFamily="18" charset="0"/>
              </a:rPr>
              <a:t>í</a:t>
            </a:r>
            <a:r>
              <a:rPr lang="en-US" sz="2800" smtClean="0">
                <a:cs typeface="Times New Roman" panose="02020603050405020304" pitchFamily="18" charset="0"/>
              </a:rPr>
              <a:t> dụ 3:</a:t>
            </a:r>
          </a:p>
          <a:p>
            <a:pPr marL="774700" lvl="1" indent="-381000">
              <a:lnSpc>
                <a:spcPct val="70000"/>
              </a:lnSpc>
              <a:spcBef>
                <a:spcPct val="30000"/>
              </a:spcBef>
              <a:buFont typeface="Wingdings 2" panose="05020102010507070707" pitchFamily="18" charset="2"/>
              <a:buNone/>
            </a:pPr>
            <a:r>
              <a:rPr lang="en-US" sz="2800" smtClean="0">
                <a:cs typeface="Times New Roman" panose="02020603050405020304" pitchFamily="18" charset="0"/>
              </a:rPr>
              <a:t>CREATE PROCEDURE CustOrderHist @CustomerID nchar(5)</a:t>
            </a:r>
          </a:p>
          <a:p>
            <a:pPr marL="774700" lvl="1" indent="-381000">
              <a:lnSpc>
                <a:spcPct val="70000"/>
              </a:lnSpc>
              <a:spcBef>
                <a:spcPct val="30000"/>
              </a:spcBef>
              <a:buFont typeface="Wingdings 2" panose="05020102010507070707" pitchFamily="18" charset="2"/>
              <a:buNone/>
            </a:pPr>
            <a:r>
              <a:rPr lang="en-US" sz="2800" smtClean="0">
                <a:cs typeface="Times New Roman" panose="02020603050405020304" pitchFamily="18" charset="0"/>
              </a:rPr>
              <a:t>AS</a:t>
            </a:r>
          </a:p>
          <a:p>
            <a:pPr marL="1185863" lvl="2" indent="-381000">
              <a:lnSpc>
                <a:spcPct val="70000"/>
              </a:lnSpc>
              <a:spcBef>
                <a:spcPct val="30000"/>
              </a:spcBef>
              <a:buFont typeface="Wingdings" panose="05000000000000000000" pitchFamily="2" charset="2"/>
              <a:buNone/>
            </a:pPr>
            <a:r>
              <a:rPr lang="en-US" sz="2400" smtClean="0">
                <a:cs typeface="Times New Roman" panose="02020603050405020304" pitchFamily="18" charset="0"/>
              </a:rPr>
              <a:t>SELECT ProductName, Total=SUM(Quantity)</a:t>
            </a:r>
          </a:p>
          <a:p>
            <a:pPr marL="1185863" lvl="2" indent="-381000">
              <a:lnSpc>
                <a:spcPct val="70000"/>
              </a:lnSpc>
              <a:spcBef>
                <a:spcPct val="30000"/>
              </a:spcBef>
              <a:buFont typeface="Wingdings" panose="05000000000000000000" pitchFamily="2" charset="2"/>
              <a:buNone/>
            </a:pPr>
            <a:r>
              <a:rPr lang="en-US" sz="2400" smtClean="0">
                <a:cs typeface="Times New Roman" panose="02020603050405020304" pitchFamily="18" charset="0"/>
              </a:rPr>
              <a:t>FROM Products P, [Order Details] OD, Orders O, Customers C</a:t>
            </a:r>
          </a:p>
          <a:p>
            <a:pPr marL="1185863" lvl="2" indent="-381000">
              <a:lnSpc>
                <a:spcPct val="70000"/>
              </a:lnSpc>
              <a:spcBef>
                <a:spcPct val="30000"/>
              </a:spcBef>
              <a:buFont typeface="Wingdings" panose="05000000000000000000" pitchFamily="2" charset="2"/>
              <a:buNone/>
            </a:pPr>
            <a:r>
              <a:rPr lang="en-US" sz="2400" smtClean="0">
                <a:cs typeface="Times New Roman" panose="02020603050405020304" pitchFamily="18" charset="0"/>
              </a:rPr>
              <a:t>WHERE C.CustomerID = @CustomerID</a:t>
            </a:r>
          </a:p>
          <a:p>
            <a:pPr marL="1185863" lvl="2" indent="-381000">
              <a:lnSpc>
                <a:spcPct val="70000"/>
              </a:lnSpc>
              <a:spcBef>
                <a:spcPct val="30000"/>
              </a:spcBef>
              <a:buFont typeface="Wingdings" panose="05000000000000000000" pitchFamily="2" charset="2"/>
              <a:buNone/>
            </a:pPr>
            <a:r>
              <a:rPr lang="en-US" sz="2400" smtClean="0">
                <a:cs typeface="Times New Roman" panose="02020603050405020304" pitchFamily="18" charset="0"/>
              </a:rPr>
              <a:t>AND C.CustomerID = O.CustomerID AND O.OrderID =</a:t>
            </a:r>
          </a:p>
          <a:p>
            <a:pPr marL="1185863" lvl="2" indent="-381000">
              <a:lnSpc>
                <a:spcPct val="70000"/>
              </a:lnSpc>
              <a:spcBef>
                <a:spcPct val="30000"/>
              </a:spcBef>
              <a:buFont typeface="Wingdings" panose="05000000000000000000" pitchFamily="2" charset="2"/>
              <a:buNone/>
            </a:pPr>
            <a:r>
              <a:rPr lang="en-US" sz="2400" smtClean="0">
                <a:cs typeface="Times New Roman" panose="02020603050405020304" pitchFamily="18" charset="0"/>
              </a:rPr>
              <a:t>OD.OrderID AND OD.ProductID = P.ProductID</a:t>
            </a:r>
          </a:p>
          <a:p>
            <a:pPr marL="1185863" lvl="2" indent="-381000">
              <a:lnSpc>
                <a:spcPct val="70000"/>
              </a:lnSpc>
              <a:spcBef>
                <a:spcPct val="30000"/>
              </a:spcBef>
              <a:buFont typeface="Wingdings" panose="05000000000000000000" pitchFamily="2" charset="2"/>
              <a:buNone/>
            </a:pPr>
            <a:r>
              <a:rPr lang="en-US" sz="2400" smtClean="0">
                <a:cs typeface="Times New Roman" panose="02020603050405020304" pitchFamily="18" charset="0"/>
              </a:rPr>
              <a:t>GROUP BY ProductName</a:t>
            </a:r>
          </a:p>
          <a:p>
            <a:pPr marL="1185863" lvl="2" indent="-381000">
              <a:lnSpc>
                <a:spcPct val="70000"/>
              </a:lnSpc>
              <a:spcBef>
                <a:spcPct val="30000"/>
              </a:spcBef>
              <a:buFont typeface="Wingdings" panose="05000000000000000000" pitchFamily="2" charset="2"/>
              <a:buNone/>
            </a:pPr>
            <a:endParaRPr lang="en-US" sz="2400" smtClean="0">
              <a:cs typeface="Times New Roman" panose="02020603050405020304" pitchFamily="18" charset="0"/>
            </a:endParaRPr>
          </a:p>
          <a:p>
            <a:pPr marL="1185863" lvl="2" indent="-381000">
              <a:lnSpc>
                <a:spcPct val="70000"/>
              </a:lnSpc>
              <a:spcBef>
                <a:spcPct val="30000"/>
              </a:spcBef>
              <a:buFont typeface="Wingdings" panose="05000000000000000000" pitchFamily="2" charset="2"/>
              <a:buNone/>
            </a:pPr>
            <a:r>
              <a:rPr lang="en-US" sz="2400" smtClean="0"/>
              <a:t>exec CustOrderHist  'NORTS'</a:t>
            </a:r>
            <a:endParaRPr lang="en-US" sz="2400" smtClean="0">
              <a:cs typeface="Times New Roman" panose="02020603050405020304" pitchFamily="18" charset="0"/>
            </a:endParaRPr>
          </a:p>
        </p:txBody>
      </p:sp>
      <p:sp>
        <p:nvSpPr>
          <p:cNvPr id="33796" name="Rectangle 3"/>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3797"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Tạo thủ tục với tham số</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C2DC1D9-5802-4FB5-90C5-7A5023C74CE2}" type="slidenum">
              <a:rPr lang="en-US" sz="1200">
                <a:solidFill>
                  <a:srgbClr val="FFFFFF"/>
                </a:solidFill>
              </a:rPr>
              <a:pPr>
                <a:lnSpc>
                  <a:spcPct val="80000"/>
                </a:lnSpc>
              </a:pPr>
              <a:t>26</a:t>
            </a:fld>
            <a:endParaRPr lang="en-US" sz="1200">
              <a:solidFill>
                <a:srgbClr val="FFFFFF"/>
              </a:solidFill>
            </a:endParaRPr>
          </a:p>
        </p:txBody>
      </p:sp>
      <p:sp>
        <p:nvSpPr>
          <p:cNvPr id="34819" name="Rectangle 2"/>
          <p:cNvSpPr>
            <a:spLocks noGrp="1"/>
          </p:cNvSpPr>
          <p:nvPr>
            <p:ph type="title" idx="4294967295"/>
          </p:nvPr>
        </p:nvSpPr>
        <p:spPr>
          <a:xfrm>
            <a:off x="609600" y="216408"/>
            <a:ext cx="7793038" cy="1143000"/>
          </a:xfrm>
        </p:spPr>
        <p:txBody>
          <a:bodyPr/>
          <a:lstStyle/>
          <a:p>
            <a:r>
              <a:rPr lang="en-US" sz="4000" smtClean="0">
                <a:solidFill>
                  <a:srgbClr val="0000FF"/>
                </a:solidFill>
                <a:latin typeface="Arial" panose="020B0604020202020204" pitchFamily="34" charset="0"/>
                <a:cs typeface="Arial" panose="020B0604020202020204" pitchFamily="34" charset="0"/>
              </a:rPr>
              <a:t>Thủ tục có trị trả về</a:t>
            </a:r>
          </a:p>
        </p:txBody>
      </p:sp>
      <p:sp>
        <p:nvSpPr>
          <p:cNvPr id="219139" name="Rectangle 3"/>
          <p:cNvSpPr>
            <a:spLocks noGrp="1"/>
          </p:cNvSpPr>
          <p:nvPr>
            <p:ph type="body" idx="4294967295"/>
          </p:nvPr>
        </p:nvSpPr>
        <p:spPr>
          <a:xfrm>
            <a:off x="685800" y="1752600"/>
            <a:ext cx="7772400" cy="1752600"/>
          </a:xfrm>
        </p:spPr>
        <p:txBody>
          <a:bodyPr/>
          <a:lstStyle/>
          <a:p>
            <a:pPr marL="342900" indent="-342900"/>
            <a:r>
              <a:rPr lang="en-GB" sz="2400" smtClean="0">
                <a:latin typeface="Arial" panose="020B0604020202020204" pitchFamily="34" charset="0"/>
                <a:cs typeface="Arial" panose="020B0604020202020204" pitchFamily="34" charset="0"/>
              </a:rPr>
              <a:t>Trị trả về là giá trị kiểu integer. </a:t>
            </a:r>
          </a:p>
          <a:p>
            <a:pPr marL="342900" indent="-342900"/>
            <a:r>
              <a:rPr lang="en-GB" sz="2400" smtClean="0">
                <a:latin typeface="Arial" panose="020B0604020202020204" pitchFamily="34" charset="0"/>
                <a:cs typeface="Arial" panose="020B0604020202020204" pitchFamily="34" charset="0"/>
              </a:rPr>
              <a:t>Mặc định giá trị trả về là 0</a:t>
            </a:r>
          </a:p>
          <a:p>
            <a:pPr marL="342900" indent="-342900">
              <a:buFont typeface="Wingdings" panose="05000000000000000000" pitchFamily="2" charset="2"/>
              <a:buNone/>
            </a:pPr>
            <a:r>
              <a:rPr lang="en-GB" sz="2400" smtClean="0">
                <a:latin typeface="Arial" panose="020B0604020202020204" pitchFamily="34" charset="0"/>
                <a:cs typeface="Arial" panose="020B0604020202020204" pitchFamily="34" charset="0"/>
              </a:rPr>
              <a:t>	</a:t>
            </a:r>
            <a:endParaRPr lang="en-US" sz="2400" smtClean="0">
              <a:latin typeface="Arial" panose="020B0604020202020204" pitchFamily="34" charset="0"/>
              <a:cs typeface="Arial" panose="020B0604020202020204" pitchFamily="34" charset="0"/>
            </a:endParaRPr>
          </a:p>
        </p:txBody>
      </p:sp>
      <p:sp>
        <p:nvSpPr>
          <p:cNvPr id="219140" name="Text Box 4"/>
          <p:cNvSpPr txBox="1">
            <a:spLocks noChangeArrowheads="1"/>
          </p:cNvSpPr>
          <p:nvPr/>
        </p:nvSpPr>
        <p:spPr bwMode="auto">
          <a:xfrm>
            <a:off x="838200" y="2895600"/>
            <a:ext cx="1501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ctr" eaLnBrk="1" hangingPunct="1">
              <a:spcBef>
                <a:spcPct val="20000"/>
              </a:spcBef>
              <a:buClr>
                <a:schemeClr val="folHlink"/>
              </a:buClr>
              <a:buSzPct val="60000"/>
              <a:buFont typeface="Wingdings" panose="05000000000000000000" pitchFamily="2" charset="2"/>
              <a:buNone/>
            </a:pPr>
            <a:r>
              <a:rPr lang="en-US" sz="2800" u="sng">
                <a:solidFill>
                  <a:schemeClr val="tx2"/>
                </a:solidFill>
                <a:cs typeface="Courier New" panose="02070309020205020404" pitchFamily="49" charset="0"/>
              </a:rPr>
              <a:t>Cú pháp</a:t>
            </a:r>
            <a:endParaRPr lang="en-US" sz="4000" b="0">
              <a:solidFill>
                <a:schemeClr val="tx2"/>
              </a:solidFill>
            </a:endParaRPr>
          </a:p>
        </p:txBody>
      </p:sp>
      <p:sp>
        <p:nvSpPr>
          <p:cNvPr id="219141" name="Text Box 5"/>
          <p:cNvSpPr txBox="1">
            <a:spLocks noChangeArrowheads="1"/>
          </p:cNvSpPr>
          <p:nvPr/>
        </p:nvSpPr>
        <p:spPr bwMode="auto">
          <a:xfrm>
            <a:off x="971550" y="3644900"/>
            <a:ext cx="7162800" cy="8953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solidFill>
                  <a:srgbClr val="CA0000"/>
                </a:solidFill>
                <a:cs typeface="Courier New" panose="02070309020205020404" pitchFamily="49" charset="0"/>
              </a:rPr>
              <a:t>DECLARE @return_variable_name data_type</a:t>
            </a:r>
            <a:endParaRPr lang="en-GB" sz="2400" b="0">
              <a:solidFill>
                <a:srgbClr val="CA0000"/>
              </a:solidFill>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solidFill>
                  <a:srgbClr val="CA0000"/>
                </a:solidFill>
                <a:cs typeface="Courier New" panose="02070309020205020404" pitchFamily="49" charset="0"/>
              </a:rPr>
              <a:t>EXECUTE @return_variable_name  =  procedure_name</a:t>
            </a:r>
            <a:r>
              <a:rPr lang="en-US" sz="2400" b="0">
                <a:solidFill>
                  <a:srgbClr val="CA0000"/>
                </a:solidFill>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40"/>
                                        </p:tgtEl>
                                        <p:attrNameLst>
                                          <p:attrName>style.visibility</p:attrName>
                                        </p:attrNameLst>
                                      </p:cBhvr>
                                      <p:to>
                                        <p:strVal val="visible"/>
                                      </p:to>
                                    </p:set>
                                    <p:anim calcmode="lin" valueType="num">
                                      <p:cBhvr additive="base">
                                        <p:cTn id="25" dur="500" fill="hold"/>
                                        <p:tgtEl>
                                          <p:spTgt spid="219140"/>
                                        </p:tgtEl>
                                        <p:attrNameLst>
                                          <p:attrName>ppt_x</p:attrName>
                                        </p:attrNameLst>
                                      </p:cBhvr>
                                      <p:tavLst>
                                        <p:tav tm="0">
                                          <p:val>
                                            <p:strVal val="0-#ppt_w/2"/>
                                          </p:val>
                                        </p:tav>
                                        <p:tav tm="100000">
                                          <p:val>
                                            <p:strVal val="#ppt_x"/>
                                          </p:val>
                                        </p:tav>
                                      </p:tavLst>
                                    </p:anim>
                                    <p:anim calcmode="lin" valueType="num">
                                      <p:cBhvr additive="base">
                                        <p:cTn id="26"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9141"/>
                                        </p:tgtEl>
                                        <p:attrNameLst>
                                          <p:attrName>style.visibility</p:attrName>
                                        </p:attrNameLst>
                                      </p:cBhvr>
                                      <p:to>
                                        <p:strVal val="visible"/>
                                      </p:to>
                                    </p:set>
                                    <p:animEffect transition="in" filter="dissolve">
                                      <p:cBhvr>
                                        <p:cTn id="31" dur="500"/>
                                        <p:tgtEl>
                                          <p:spTgt spid="219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P spid="219140" grpId="0" autoUpdateAnimBg="0"/>
      <p:bldP spid="21914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FF30889-3E94-4C01-A774-BD85DAD86B84}" type="slidenum">
              <a:rPr lang="en-US" sz="1200">
                <a:solidFill>
                  <a:srgbClr val="FFFFFF"/>
                </a:solidFill>
              </a:rPr>
              <a:pPr>
                <a:lnSpc>
                  <a:spcPct val="80000"/>
                </a:lnSpc>
              </a:pPr>
              <a:t>27</a:t>
            </a:fld>
            <a:endParaRPr lang="en-US" sz="1200">
              <a:solidFill>
                <a:srgbClr val="FFFFFF"/>
              </a:solidFill>
            </a:endParaRPr>
          </a:p>
        </p:txBody>
      </p:sp>
      <p:sp>
        <p:nvSpPr>
          <p:cNvPr id="35843" name="Rectangle 2"/>
          <p:cNvSpPr>
            <a:spLocks noGrp="1"/>
          </p:cNvSpPr>
          <p:nvPr>
            <p:ph type="body" idx="4294967295"/>
          </p:nvPr>
        </p:nvSpPr>
        <p:spPr>
          <a:xfrm>
            <a:off x="612775" y="1600200"/>
            <a:ext cx="8135938" cy="4484688"/>
          </a:xfrm>
        </p:spPr>
        <p:txBody>
          <a:bodyPr/>
          <a:lstStyle/>
          <a:p>
            <a:pPr>
              <a:lnSpc>
                <a:spcPct val="70000"/>
              </a:lnSpc>
            </a:pPr>
            <a:r>
              <a:rPr lang="en-US" sz="1900" smtClean="0"/>
              <a:t>Example</a:t>
            </a:r>
          </a:p>
          <a:p>
            <a:pPr>
              <a:lnSpc>
                <a:spcPct val="70000"/>
              </a:lnSpc>
              <a:buFont typeface="Wingdings" panose="05000000000000000000" pitchFamily="2" charset="2"/>
              <a:buNone/>
            </a:pPr>
            <a:r>
              <a:rPr lang="en-US" sz="1900" b="1" smtClean="0">
                <a:cs typeface="Times New Roman" panose="02020603050405020304" pitchFamily="18" charset="0"/>
              </a:rPr>
              <a:t>	</a:t>
            </a:r>
            <a:r>
              <a:rPr lang="en-US" sz="1900" smtClean="0">
                <a:cs typeface="Times New Roman" panose="02020603050405020304" pitchFamily="18" charset="0"/>
              </a:rPr>
              <a:t>CREATE PROC Tinhtoan</a:t>
            </a:r>
          </a:p>
          <a:p>
            <a:pPr>
              <a:lnSpc>
                <a:spcPct val="70000"/>
              </a:lnSpc>
              <a:buFont typeface="Wingdings" panose="05000000000000000000" pitchFamily="2" charset="2"/>
              <a:buNone/>
            </a:pPr>
            <a:r>
              <a:rPr lang="en-US" sz="1900" smtClean="0">
                <a:cs typeface="Times New Roman" panose="02020603050405020304" pitchFamily="18" charset="0"/>
              </a:rPr>
              <a:t>	@a int, @b int , @tong int </a:t>
            </a:r>
            <a:r>
              <a:rPr lang="en-US" sz="1900" smtClean="0">
                <a:solidFill>
                  <a:srgbClr val="800000"/>
                </a:solidFill>
                <a:cs typeface="Times New Roman" panose="02020603050405020304" pitchFamily="18" charset="0"/>
              </a:rPr>
              <a:t>output</a:t>
            </a:r>
            <a:r>
              <a:rPr lang="en-US" sz="1900" smtClean="0">
                <a:cs typeface="Times New Roman" panose="02020603050405020304" pitchFamily="18" charset="0"/>
              </a:rPr>
              <a:t>, @hieu int </a:t>
            </a:r>
            <a:r>
              <a:rPr lang="en-US" sz="1900" smtClean="0">
                <a:solidFill>
                  <a:srgbClr val="800000"/>
                </a:solidFill>
                <a:cs typeface="Times New Roman" panose="02020603050405020304" pitchFamily="18" charset="0"/>
              </a:rPr>
              <a:t>output</a:t>
            </a:r>
            <a:r>
              <a:rPr lang="en-US" sz="1900" smtClean="0">
                <a:cs typeface="Times New Roman" panose="02020603050405020304" pitchFamily="18" charset="0"/>
              </a:rPr>
              <a:t>, @tich int </a:t>
            </a:r>
            <a:r>
              <a:rPr lang="en-US" sz="1900" smtClean="0">
                <a:solidFill>
                  <a:srgbClr val="800000"/>
                </a:solidFill>
                <a:cs typeface="Times New Roman" panose="02020603050405020304" pitchFamily="18" charset="0"/>
              </a:rPr>
              <a:t>output</a:t>
            </a:r>
            <a:r>
              <a:rPr lang="en-US" sz="1900" smtClean="0">
                <a:cs typeface="Times New Roman" panose="02020603050405020304" pitchFamily="18" charset="0"/>
              </a:rPr>
              <a:t>, @thuong real </a:t>
            </a:r>
            <a:r>
              <a:rPr lang="en-US" sz="1900" smtClean="0">
                <a:solidFill>
                  <a:srgbClr val="800000"/>
                </a:solidFill>
                <a:cs typeface="Times New Roman" panose="02020603050405020304" pitchFamily="18" charset="0"/>
              </a:rPr>
              <a:t>output</a:t>
            </a:r>
          </a:p>
          <a:p>
            <a:pPr>
              <a:lnSpc>
                <a:spcPct val="70000"/>
              </a:lnSpc>
              <a:buFont typeface="Wingdings" panose="05000000000000000000" pitchFamily="2" charset="2"/>
              <a:buNone/>
            </a:pPr>
            <a:r>
              <a:rPr lang="en-US" sz="1900" smtClean="0">
                <a:cs typeface="Times New Roman" panose="02020603050405020304" pitchFamily="18" charset="0"/>
              </a:rPr>
              <a:t>	as</a:t>
            </a:r>
          </a:p>
          <a:p>
            <a:pPr>
              <a:lnSpc>
                <a:spcPct val="70000"/>
              </a:lnSpc>
              <a:buFont typeface="Wingdings" panose="05000000000000000000" pitchFamily="2" charset="2"/>
              <a:buNone/>
            </a:pPr>
            <a:r>
              <a:rPr lang="en-US" sz="1900" smtClean="0">
                <a:cs typeface="Times New Roman" panose="02020603050405020304" pitchFamily="18" charset="0"/>
              </a:rPr>
              <a:t>	Begin</a:t>
            </a:r>
          </a:p>
          <a:p>
            <a:pPr>
              <a:lnSpc>
                <a:spcPct val="70000"/>
              </a:lnSpc>
              <a:buFont typeface="Wingdings" panose="05000000000000000000" pitchFamily="2" charset="2"/>
              <a:buNone/>
            </a:pPr>
            <a:r>
              <a:rPr lang="en-US" sz="1900" smtClean="0">
                <a:cs typeface="Times New Roman" panose="02020603050405020304" pitchFamily="18" charset="0"/>
              </a:rPr>
              <a:t>		Set @tong =@a +@b</a:t>
            </a:r>
          </a:p>
          <a:p>
            <a:pPr>
              <a:lnSpc>
                <a:spcPct val="70000"/>
              </a:lnSpc>
              <a:buFont typeface="Wingdings" panose="05000000000000000000" pitchFamily="2" charset="2"/>
              <a:buNone/>
            </a:pPr>
            <a:r>
              <a:rPr lang="en-US" sz="1900" smtClean="0">
                <a:cs typeface="Times New Roman" panose="02020603050405020304" pitchFamily="18" charset="0"/>
              </a:rPr>
              <a:t>		Set @hieu = @a -@b</a:t>
            </a:r>
          </a:p>
          <a:p>
            <a:pPr>
              <a:lnSpc>
                <a:spcPct val="70000"/>
              </a:lnSpc>
              <a:buFont typeface="Wingdings" panose="05000000000000000000" pitchFamily="2" charset="2"/>
              <a:buNone/>
            </a:pPr>
            <a:r>
              <a:rPr lang="en-US" sz="1900" smtClean="0">
                <a:cs typeface="Times New Roman" panose="02020603050405020304" pitchFamily="18" charset="0"/>
              </a:rPr>
              <a:t>		Set @tich = @a *@b</a:t>
            </a:r>
          </a:p>
          <a:p>
            <a:pPr>
              <a:lnSpc>
                <a:spcPct val="70000"/>
              </a:lnSpc>
              <a:buFont typeface="Wingdings" panose="05000000000000000000" pitchFamily="2" charset="2"/>
              <a:buNone/>
            </a:pPr>
            <a:r>
              <a:rPr lang="en-US" sz="1900" smtClean="0">
                <a:cs typeface="Times New Roman" panose="02020603050405020304" pitchFamily="18" charset="0"/>
              </a:rPr>
              <a:t>		if @b&lt;&gt;0 </a:t>
            </a:r>
          </a:p>
          <a:p>
            <a:pPr>
              <a:lnSpc>
                <a:spcPct val="70000"/>
              </a:lnSpc>
              <a:buFont typeface="Wingdings" panose="05000000000000000000" pitchFamily="2" charset="2"/>
              <a:buNone/>
            </a:pPr>
            <a:r>
              <a:rPr lang="en-US" sz="1900" smtClean="0">
                <a:cs typeface="Times New Roman" panose="02020603050405020304" pitchFamily="18" charset="0"/>
              </a:rPr>
              <a:t>		begin</a:t>
            </a:r>
          </a:p>
          <a:p>
            <a:pPr>
              <a:lnSpc>
                <a:spcPct val="70000"/>
              </a:lnSpc>
              <a:buFont typeface="Wingdings" panose="05000000000000000000" pitchFamily="2" charset="2"/>
              <a:buNone/>
            </a:pPr>
            <a:r>
              <a:rPr lang="en-US" sz="1900" smtClean="0">
                <a:cs typeface="Times New Roman" panose="02020603050405020304" pitchFamily="18" charset="0"/>
              </a:rPr>
              <a:t>			Set @thuong = @a/@b</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Thuong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+convert(varchar(10),@thuong)</a:t>
            </a:r>
          </a:p>
          <a:p>
            <a:pPr>
              <a:lnSpc>
                <a:spcPct val="70000"/>
              </a:lnSpc>
              <a:buFont typeface="Wingdings" panose="05000000000000000000" pitchFamily="2" charset="2"/>
              <a:buNone/>
            </a:pPr>
            <a:r>
              <a:rPr lang="en-US" sz="1900" smtClean="0">
                <a:cs typeface="Times New Roman" panose="02020603050405020304" pitchFamily="18" charset="0"/>
              </a:rPr>
              <a:t>		end</a:t>
            </a:r>
          </a:p>
          <a:p>
            <a:pPr>
              <a:lnSpc>
                <a:spcPct val="70000"/>
              </a:lnSpc>
              <a:buFont typeface="Wingdings" panose="05000000000000000000" pitchFamily="2" charset="2"/>
              <a:buNone/>
            </a:pPr>
            <a:r>
              <a:rPr lang="en-US" sz="1900" smtClean="0">
                <a:cs typeface="Times New Roman" panose="02020603050405020304" pitchFamily="18" charset="0"/>
              </a:rPr>
              <a:t>		else </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Khong chia duoc</a:t>
            </a:r>
            <a:r>
              <a:rPr lang="en-US" sz="1900" smtClean="0">
                <a:latin typeface="Times New Roman" panose="02020603050405020304" pitchFamily="18" charset="0"/>
                <a:cs typeface="Times New Roman" panose="02020603050405020304" pitchFamily="18" charset="0"/>
              </a:rPr>
              <a:t>’</a:t>
            </a:r>
            <a:endParaRPr lang="en-US" sz="1900" smtClean="0">
              <a:cs typeface="Times New Roman" panose="02020603050405020304" pitchFamily="18" charset="0"/>
            </a:endParaRPr>
          </a:p>
          <a:p>
            <a:pPr>
              <a:lnSpc>
                <a:spcPct val="70000"/>
              </a:lnSpc>
              <a:buFont typeface="Wingdings" panose="05000000000000000000" pitchFamily="2" charset="2"/>
              <a:buNone/>
            </a:pPr>
            <a:r>
              <a:rPr lang="en-US" sz="1900" smtClean="0">
                <a:cs typeface="Times New Roman" panose="02020603050405020304" pitchFamily="18" charset="0"/>
              </a:rPr>
              <a:t>			</a:t>
            </a:r>
          </a:p>
          <a:p>
            <a:pPr>
              <a:lnSpc>
                <a:spcPct val="70000"/>
              </a:lnSpc>
              <a:buFont typeface="Wingdings" panose="05000000000000000000" pitchFamily="2" charset="2"/>
              <a:buNone/>
            </a:pPr>
            <a:r>
              <a:rPr lang="en-US" sz="1900" smtClean="0">
                <a:cs typeface="Times New Roman" panose="02020603050405020304" pitchFamily="18" charset="0"/>
              </a:rPr>
              <a:t>		Set @b = @b *100 </a:t>
            </a:r>
          </a:p>
          <a:p>
            <a:pPr>
              <a:lnSpc>
                <a:spcPct val="70000"/>
              </a:lnSpc>
              <a:buFont typeface="Wingdings" panose="05000000000000000000" pitchFamily="2" charset="2"/>
              <a:buNone/>
            </a:pPr>
            <a:r>
              <a:rPr lang="en-US" sz="1900" smtClean="0">
                <a:cs typeface="Times New Roman" panose="02020603050405020304" pitchFamily="18" charset="0"/>
              </a:rPr>
              <a:t>End</a:t>
            </a:r>
          </a:p>
          <a:p>
            <a:pPr>
              <a:lnSpc>
                <a:spcPct val="70000"/>
              </a:lnSpc>
              <a:buFont typeface="Wingdings" panose="05000000000000000000" pitchFamily="2" charset="2"/>
              <a:buNone/>
            </a:pPr>
            <a:endParaRPr lang="en-US" sz="1900" smtClean="0">
              <a:cs typeface="Times New Roman" panose="02020603050405020304" pitchFamily="18" charset="0"/>
            </a:endParaRPr>
          </a:p>
          <a:p>
            <a:pPr>
              <a:lnSpc>
                <a:spcPct val="70000"/>
              </a:lnSpc>
              <a:buFont typeface="Wingdings" panose="05000000000000000000" pitchFamily="2" charset="2"/>
              <a:buNone/>
            </a:pPr>
            <a:endParaRPr lang="en-US" sz="1900" smtClean="0">
              <a:cs typeface="Times New Roman" panose="02020603050405020304" pitchFamily="18" charset="0"/>
            </a:endParaRPr>
          </a:p>
          <a:p>
            <a:pPr>
              <a:lnSpc>
                <a:spcPct val="70000"/>
              </a:lnSpc>
              <a:buFont typeface="Wingdings" panose="05000000000000000000" pitchFamily="2" charset="2"/>
              <a:buNone/>
            </a:pPr>
            <a:r>
              <a:rPr lang="en-US" sz="1900" smtClean="0">
                <a:cs typeface="Times New Roman" panose="02020603050405020304" pitchFamily="18" charset="0"/>
              </a:rPr>
              <a:t>		</a:t>
            </a:r>
          </a:p>
          <a:p>
            <a:pPr>
              <a:lnSpc>
                <a:spcPct val="70000"/>
              </a:lnSpc>
              <a:buFont typeface="Wingdings" panose="05000000000000000000" pitchFamily="2" charset="2"/>
              <a:buNone/>
            </a:pPr>
            <a:r>
              <a:rPr lang="en-US" sz="1900" smtClean="0">
                <a:cs typeface="Times New Roman" panose="02020603050405020304" pitchFamily="18" charset="0"/>
              </a:rPr>
              <a:t>	 </a:t>
            </a:r>
          </a:p>
        </p:txBody>
      </p:sp>
      <p:sp>
        <p:nvSpPr>
          <p:cNvPr id="35844" name="Rectangle 3"/>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84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84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84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4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84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843">
                                            <p:txEl>
                                              <p:pRg st="16" end="1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584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0D41265-055B-400D-81F5-BEB780A37C79}" type="slidenum">
              <a:rPr lang="en-US" sz="1200">
                <a:solidFill>
                  <a:srgbClr val="FFFFFF"/>
                </a:solidFill>
              </a:rPr>
              <a:pPr>
                <a:lnSpc>
                  <a:spcPct val="80000"/>
                </a:lnSpc>
              </a:pPr>
              <a:t>28</a:t>
            </a:fld>
            <a:endParaRPr lang="en-US" sz="1200">
              <a:solidFill>
                <a:srgbClr val="FFFFFF"/>
              </a:solidFill>
            </a:endParaRPr>
          </a:p>
        </p:txBody>
      </p:sp>
      <p:sp>
        <p:nvSpPr>
          <p:cNvPr id="36867" name="Rectangle 2"/>
          <p:cNvSpPr>
            <a:spLocks noGrp="1"/>
          </p:cNvSpPr>
          <p:nvPr>
            <p:ph type="body" idx="4294967295"/>
          </p:nvPr>
        </p:nvSpPr>
        <p:spPr>
          <a:xfrm>
            <a:off x="685800" y="1782763"/>
            <a:ext cx="7407275" cy="5075237"/>
          </a:xfrm>
        </p:spPr>
        <p:txBody>
          <a:bodyPr/>
          <a:lstStyle/>
          <a:p>
            <a:pPr>
              <a:lnSpc>
                <a:spcPct val="70000"/>
              </a:lnSpc>
            </a:pPr>
            <a:r>
              <a:rPr lang="en-US" sz="1900" smtClean="0"/>
              <a:t>Thực thi</a:t>
            </a:r>
          </a:p>
          <a:p>
            <a:pPr>
              <a:lnSpc>
                <a:spcPct val="70000"/>
              </a:lnSpc>
              <a:buFont typeface="Wingdings" panose="05000000000000000000" pitchFamily="2" charset="2"/>
              <a:buNone/>
            </a:pPr>
            <a:r>
              <a:rPr lang="en-US" sz="1900" b="1" smtClean="0">
                <a:cs typeface="Times New Roman" panose="02020603050405020304" pitchFamily="18" charset="0"/>
              </a:rPr>
              <a:t>	</a:t>
            </a:r>
            <a:r>
              <a:rPr lang="en-US" sz="1900" smtClean="0">
                <a:cs typeface="Times New Roman" panose="02020603050405020304" pitchFamily="18" charset="0"/>
              </a:rPr>
              <a:t>Declare @tong int, @hieu int, @tich int, @thuong real,@a int, @b int</a:t>
            </a:r>
          </a:p>
          <a:p>
            <a:pPr>
              <a:lnSpc>
                <a:spcPct val="70000"/>
              </a:lnSpc>
              <a:buFont typeface="Wingdings" panose="05000000000000000000" pitchFamily="2" charset="2"/>
              <a:buNone/>
            </a:pPr>
            <a:r>
              <a:rPr lang="en-US" sz="1900" smtClean="0">
                <a:cs typeface="Times New Roman" panose="02020603050405020304" pitchFamily="18" charset="0"/>
              </a:rPr>
              <a:t>	Set @a= 8</a:t>
            </a:r>
          </a:p>
          <a:p>
            <a:pPr>
              <a:lnSpc>
                <a:spcPct val="70000"/>
              </a:lnSpc>
              <a:buFont typeface="Wingdings" panose="05000000000000000000" pitchFamily="2" charset="2"/>
              <a:buNone/>
            </a:pPr>
            <a:r>
              <a:rPr lang="en-US" sz="1900" smtClean="0">
                <a:cs typeface="Times New Roman" panose="02020603050405020304" pitchFamily="18" charset="0"/>
              </a:rPr>
              <a:t>	Set @b=5</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a =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+convert(varchar(10),@a)</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b=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+convert(varchar(10),@b)</a:t>
            </a:r>
          </a:p>
          <a:p>
            <a:pPr>
              <a:lnSpc>
                <a:spcPct val="70000"/>
              </a:lnSpc>
              <a:buFont typeface="Wingdings" panose="05000000000000000000" pitchFamily="2" charset="2"/>
              <a:buNone/>
            </a:pPr>
            <a:r>
              <a:rPr lang="en-US" sz="1900" smtClean="0"/>
              <a:t>	EXEC tinhtoan  @a, @b, @tong OUTPUT,@hieu OUTPUT,</a:t>
            </a:r>
          </a:p>
          <a:p>
            <a:pPr>
              <a:lnSpc>
                <a:spcPct val="70000"/>
              </a:lnSpc>
              <a:buFont typeface="Wingdings" panose="05000000000000000000" pitchFamily="2" charset="2"/>
              <a:buNone/>
            </a:pPr>
            <a:r>
              <a:rPr lang="en-US" sz="1900" smtClean="0"/>
              <a:t>	 @tich output, @thuong output</a:t>
            </a:r>
            <a:r>
              <a:rPr lang="en-US" sz="1900" smtClean="0">
                <a:cs typeface="Times New Roman" panose="02020603050405020304" pitchFamily="18" charset="0"/>
              </a:rPr>
              <a:t>	</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a =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+convert(varchar(10),@a)</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b=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+convert(varchar(10),@b)</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Tong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+convert(varchar(10),@tong)</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Hieu=</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+convert(varchar(10),@hieu)</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Tich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+convert(varchar(10),@tich)</a:t>
            </a:r>
          </a:p>
          <a:p>
            <a:pPr>
              <a:lnSpc>
                <a:spcPct val="70000"/>
              </a:lnSpc>
              <a:buFont typeface="Wingdings" panose="05000000000000000000" pitchFamily="2" charset="2"/>
              <a:buNone/>
            </a:pPr>
            <a:r>
              <a:rPr lang="en-US" sz="1900" smtClean="0">
                <a:cs typeface="Times New Roman" panose="02020603050405020304" pitchFamily="18" charset="0"/>
              </a:rPr>
              <a:t>		Print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Thuong =</a:t>
            </a:r>
            <a:r>
              <a:rPr lang="en-US" sz="1900" smtClean="0">
                <a:latin typeface="Times New Roman" panose="02020603050405020304" pitchFamily="18" charset="0"/>
                <a:cs typeface="Times New Roman" panose="02020603050405020304" pitchFamily="18" charset="0"/>
              </a:rPr>
              <a:t>‘</a:t>
            </a:r>
            <a:r>
              <a:rPr lang="en-US" sz="1900" smtClean="0">
                <a:cs typeface="Times New Roman" panose="02020603050405020304" pitchFamily="18" charset="0"/>
              </a:rPr>
              <a:t>+convert(varchar(10),@thuong)</a:t>
            </a:r>
          </a:p>
          <a:p>
            <a:pPr>
              <a:lnSpc>
                <a:spcPct val="70000"/>
              </a:lnSpc>
              <a:buFont typeface="Wingdings" panose="05000000000000000000" pitchFamily="2" charset="2"/>
              <a:buNone/>
            </a:pPr>
            <a:r>
              <a:rPr lang="en-US" sz="1900" smtClean="0">
                <a:cs typeface="Times New Roman" panose="02020603050405020304" pitchFamily="18" charset="0"/>
              </a:rPr>
              <a:t>		</a:t>
            </a:r>
          </a:p>
          <a:p>
            <a:pPr>
              <a:lnSpc>
                <a:spcPct val="70000"/>
              </a:lnSpc>
              <a:buFont typeface="Wingdings" panose="05000000000000000000" pitchFamily="2" charset="2"/>
              <a:buNone/>
            </a:pPr>
            <a:r>
              <a:rPr lang="en-US" sz="1900" smtClean="0">
                <a:cs typeface="Times New Roman" panose="02020603050405020304" pitchFamily="18" charset="0"/>
              </a:rPr>
              <a:t>	 </a:t>
            </a:r>
          </a:p>
        </p:txBody>
      </p:sp>
      <p:sp>
        <p:nvSpPr>
          <p:cNvPr id="36868" name="Rectangle 3"/>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fade">
                                      <p:cBhvr>
                                        <p:cTn id="7" dur="500"/>
                                        <p:tgtEl>
                                          <p:spTgt spid="368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fade">
                                      <p:cBhvr>
                                        <p:cTn id="12" dur="500"/>
                                        <p:tgtEl>
                                          <p:spTgt spid="368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fade">
                                      <p:cBhvr>
                                        <p:cTn id="17" dur="500"/>
                                        <p:tgtEl>
                                          <p:spTgt spid="368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fade">
                                      <p:cBhvr>
                                        <p:cTn id="22" dur="500"/>
                                        <p:tgtEl>
                                          <p:spTgt spid="368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fade">
                                      <p:cBhvr>
                                        <p:cTn id="27" dur="500"/>
                                        <p:tgtEl>
                                          <p:spTgt spid="3686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867">
                                            <p:txEl>
                                              <p:pRg st="6" end="6"/>
                                            </p:txEl>
                                          </p:spTgt>
                                        </p:tgtEl>
                                        <p:attrNameLst>
                                          <p:attrName>style.visibility</p:attrName>
                                        </p:attrNameLst>
                                      </p:cBhvr>
                                      <p:to>
                                        <p:strVal val="visible"/>
                                      </p:to>
                                    </p:set>
                                    <p:animEffect transition="in" filter="fade">
                                      <p:cBhvr>
                                        <p:cTn id="32" dur="500"/>
                                        <p:tgtEl>
                                          <p:spTgt spid="3686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fade">
                                      <p:cBhvr>
                                        <p:cTn id="37" dur="500"/>
                                        <p:tgtEl>
                                          <p:spTgt spid="3686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867">
                                            <p:txEl>
                                              <p:pRg st="8" end="8"/>
                                            </p:txEl>
                                          </p:spTgt>
                                        </p:tgtEl>
                                        <p:attrNameLst>
                                          <p:attrName>style.visibility</p:attrName>
                                        </p:attrNameLst>
                                      </p:cBhvr>
                                      <p:to>
                                        <p:strVal val="visible"/>
                                      </p:to>
                                    </p:set>
                                    <p:animEffect transition="in" filter="fade">
                                      <p:cBhvr>
                                        <p:cTn id="42" dur="500"/>
                                        <p:tgtEl>
                                          <p:spTgt spid="3686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867">
                                            <p:txEl>
                                              <p:pRg st="9" end="9"/>
                                            </p:txEl>
                                          </p:spTgt>
                                        </p:tgtEl>
                                        <p:attrNameLst>
                                          <p:attrName>style.visibility</p:attrName>
                                        </p:attrNameLst>
                                      </p:cBhvr>
                                      <p:to>
                                        <p:strVal val="visible"/>
                                      </p:to>
                                    </p:set>
                                    <p:animEffect transition="in" filter="fade">
                                      <p:cBhvr>
                                        <p:cTn id="47" dur="500"/>
                                        <p:tgtEl>
                                          <p:spTgt spid="3686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867">
                                            <p:txEl>
                                              <p:pRg st="10" end="10"/>
                                            </p:txEl>
                                          </p:spTgt>
                                        </p:tgtEl>
                                        <p:attrNameLst>
                                          <p:attrName>style.visibility</p:attrName>
                                        </p:attrNameLst>
                                      </p:cBhvr>
                                      <p:to>
                                        <p:strVal val="visible"/>
                                      </p:to>
                                    </p:set>
                                    <p:animEffect transition="in" filter="fade">
                                      <p:cBhvr>
                                        <p:cTn id="52" dur="500"/>
                                        <p:tgtEl>
                                          <p:spTgt spid="3686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6867">
                                            <p:txEl>
                                              <p:pRg st="11" end="11"/>
                                            </p:txEl>
                                          </p:spTgt>
                                        </p:tgtEl>
                                        <p:attrNameLst>
                                          <p:attrName>style.visibility</p:attrName>
                                        </p:attrNameLst>
                                      </p:cBhvr>
                                      <p:to>
                                        <p:strVal val="visible"/>
                                      </p:to>
                                    </p:set>
                                    <p:animEffect transition="in" filter="fade">
                                      <p:cBhvr>
                                        <p:cTn id="57" dur="500"/>
                                        <p:tgtEl>
                                          <p:spTgt spid="3686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867">
                                            <p:txEl>
                                              <p:pRg st="12" end="12"/>
                                            </p:txEl>
                                          </p:spTgt>
                                        </p:tgtEl>
                                        <p:attrNameLst>
                                          <p:attrName>style.visibility</p:attrName>
                                        </p:attrNameLst>
                                      </p:cBhvr>
                                      <p:to>
                                        <p:strVal val="visible"/>
                                      </p:to>
                                    </p:set>
                                    <p:animEffect transition="in" filter="fade">
                                      <p:cBhvr>
                                        <p:cTn id="62" dur="500"/>
                                        <p:tgtEl>
                                          <p:spTgt spid="36867">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6867">
                                            <p:txEl>
                                              <p:pRg st="13" end="13"/>
                                            </p:txEl>
                                          </p:spTgt>
                                        </p:tgtEl>
                                        <p:attrNameLst>
                                          <p:attrName>style.visibility</p:attrName>
                                        </p:attrNameLst>
                                      </p:cBhvr>
                                      <p:to>
                                        <p:strVal val="visible"/>
                                      </p:to>
                                    </p:set>
                                    <p:animEffect transition="in" filter="fade">
                                      <p:cBhvr>
                                        <p:cTn id="67" dur="500"/>
                                        <p:tgtEl>
                                          <p:spTgt spid="36867">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6867">
                                            <p:txEl>
                                              <p:pRg st="14" end="14"/>
                                            </p:txEl>
                                          </p:spTgt>
                                        </p:tgtEl>
                                        <p:attrNameLst>
                                          <p:attrName>style.visibility</p:attrName>
                                        </p:attrNameLst>
                                      </p:cBhvr>
                                      <p:to>
                                        <p:strVal val="visible"/>
                                      </p:to>
                                    </p:set>
                                    <p:animEffect transition="in" filter="fade">
                                      <p:cBhvr>
                                        <p:cTn id="72" dur="500"/>
                                        <p:tgtEl>
                                          <p:spTgt spid="36867">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6867">
                                            <p:txEl>
                                              <p:pRg st="15" end="15"/>
                                            </p:txEl>
                                          </p:spTgt>
                                        </p:tgtEl>
                                        <p:attrNameLst>
                                          <p:attrName>style.visibility</p:attrName>
                                        </p:attrNameLst>
                                      </p:cBhvr>
                                      <p:to>
                                        <p:strVal val="visible"/>
                                      </p:to>
                                    </p:set>
                                    <p:animEffect transition="in" filter="fade">
                                      <p:cBhvr>
                                        <p:cTn id="77" dur="500"/>
                                        <p:tgtEl>
                                          <p:spTgt spid="3686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F54CD08-F1C9-4893-A73F-2594E62B3D45}" type="slidenum">
              <a:rPr lang="en-US" sz="1200">
                <a:solidFill>
                  <a:srgbClr val="FFFFFF"/>
                </a:solidFill>
              </a:rPr>
              <a:pPr>
                <a:lnSpc>
                  <a:spcPct val="80000"/>
                </a:lnSpc>
              </a:pPr>
              <a:t>29</a:t>
            </a:fld>
            <a:endParaRPr lang="en-US" sz="1200">
              <a:solidFill>
                <a:srgbClr val="FFFFFF"/>
              </a:solidFill>
            </a:endParaRPr>
          </a:p>
        </p:txBody>
      </p:sp>
      <p:sp>
        <p:nvSpPr>
          <p:cNvPr id="37891" name="Rectangle 2"/>
          <p:cNvSpPr>
            <a:spLocks noGrp="1"/>
          </p:cNvSpPr>
          <p:nvPr>
            <p:ph type="body" idx="4294967295"/>
          </p:nvPr>
        </p:nvSpPr>
        <p:spPr>
          <a:xfrm>
            <a:off x="533400" y="1752600"/>
            <a:ext cx="8229600" cy="5105400"/>
          </a:xfrm>
        </p:spPr>
        <p:txBody>
          <a:bodyPr/>
          <a:lstStyle/>
          <a:p>
            <a:pPr marL="0" indent="0">
              <a:lnSpc>
                <a:spcPct val="70000"/>
              </a:lnSpc>
              <a:spcBef>
                <a:spcPct val="30000"/>
              </a:spcBef>
              <a:buFont typeface="Wingdings" panose="05000000000000000000" pitchFamily="2" charset="2"/>
              <a:buNone/>
            </a:pPr>
            <a:r>
              <a:rPr lang="en-US" sz="2400" smtClean="0">
                <a:cs typeface="Times New Roman" panose="02020603050405020304" pitchFamily="18" charset="0"/>
              </a:rPr>
              <a:t>Example 5 :</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CREATE PROCEDURE prcGetUnitPrice_UnitsInStock  @ProductID int,</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@Unitprice Money OUTPUT, @UnitsInStock smallint OUTPUT</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AS</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BEGIN</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IF EXISTS (SELECT * FROM Products </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WHERE ProductID = @ProductID)</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BEGIN</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SELECT @Unitprice=Unitprice,@UnitsInStock=UnitsInStock</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FROM Products</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WHERE ProductID=@ProductID</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RETURN 0</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END</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ELSE</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RETURN 1</a:t>
            </a:r>
          </a:p>
          <a:p>
            <a:pPr marL="0" indent="0">
              <a:lnSpc>
                <a:spcPct val="70000"/>
              </a:lnSpc>
              <a:spcBef>
                <a:spcPct val="30000"/>
              </a:spcBef>
              <a:buFont typeface="Wingdings" panose="05000000000000000000" pitchFamily="2" charset="2"/>
              <a:buNone/>
            </a:pPr>
            <a:r>
              <a:rPr lang="en-US" sz="1800" smtClean="0">
                <a:cs typeface="Times New Roman" panose="02020603050405020304" pitchFamily="18" charset="0"/>
              </a:rPr>
              <a:t>	END</a:t>
            </a:r>
          </a:p>
        </p:txBody>
      </p:sp>
      <p:sp>
        <p:nvSpPr>
          <p:cNvPr id="37892"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7893" name="Rectangle 4"/>
          <p:cNvSpPr>
            <a:spLocks noGrp="1" noChangeArrowheads="1"/>
          </p:cNvSpPr>
          <p:nvPr>
            <p:ph type="title" idx="4294967295"/>
          </p:nvPr>
        </p:nvSpPr>
        <p:spPr>
          <a:xfrm>
            <a:off x="838200" y="3048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89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891">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891">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891">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891">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7891">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789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755FA5A-231A-4807-A567-20E8EF3D0F38}" type="slidenum">
              <a:rPr lang="en-US" sz="1200">
                <a:solidFill>
                  <a:srgbClr val="FFFFFF"/>
                </a:solidFill>
              </a:rPr>
              <a:pPr>
                <a:lnSpc>
                  <a:spcPct val="80000"/>
                </a:lnSpc>
              </a:pPr>
              <a:t>3</a:t>
            </a:fld>
            <a:endParaRPr lang="en-US" sz="1200">
              <a:solidFill>
                <a:srgbClr val="FFFFFF"/>
              </a:solidFill>
            </a:endParaRPr>
          </a:p>
        </p:txBody>
      </p:sp>
      <p:sp>
        <p:nvSpPr>
          <p:cNvPr id="11267" name="Rectangle 2"/>
          <p:cNvSpPr>
            <a:spLocks noGrp="1"/>
          </p:cNvSpPr>
          <p:nvPr>
            <p:ph type="title" idx="4294967295"/>
          </p:nvPr>
        </p:nvSpPr>
        <p:spPr/>
        <p:txBody>
          <a:bodyPr/>
          <a:lstStyle/>
          <a:p>
            <a:r>
              <a:rPr lang="en-US" sz="5600" smtClean="0">
                <a:solidFill>
                  <a:srgbClr val="0000FF"/>
                </a:solidFill>
                <a:latin typeface="Arial" panose="020B0604020202020204" pitchFamily="34" charset="0"/>
                <a:cs typeface="Arial" panose="020B0604020202020204" pitchFamily="34" charset="0"/>
              </a:rPr>
              <a:t>Khái niệm về thủ tục</a:t>
            </a:r>
            <a:endParaRPr lang="en-US" sz="5600" b="1" smtClean="0">
              <a:solidFill>
                <a:srgbClr val="0000FF"/>
              </a:solidFill>
              <a:latin typeface="Arial" panose="020B0604020202020204" pitchFamily="34" charset="0"/>
              <a:cs typeface="Arial" panose="020B0604020202020204" pitchFamily="34" charset="0"/>
            </a:endParaRPr>
          </a:p>
        </p:txBody>
      </p:sp>
      <p:sp>
        <p:nvSpPr>
          <p:cNvPr id="182275" name="Rectangle 3"/>
          <p:cNvSpPr>
            <a:spLocks noGrp="1"/>
          </p:cNvSpPr>
          <p:nvPr>
            <p:ph type="body" idx="4294967295"/>
          </p:nvPr>
        </p:nvSpPr>
        <p:spPr>
          <a:xfrm>
            <a:off x="609600" y="1752600"/>
            <a:ext cx="7924800" cy="5105400"/>
          </a:xfrm>
        </p:spPr>
        <p:txBody>
          <a:bodyPr/>
          <a:lstStyle/>
          <a:p>
            <a:pPr marL="381000" indent="-381000" algn="just"/>
            <a:r>
              <a:rPr lang="en-US" sz="2400" smtClean="0">
                <a:latin typeface="Arial" panose="020B0604020202020204" pitchFamily="34" charset="0"/>
              </a:rPr>
              <a:t>Một thủ tục là một đối tượng trong cơ sở dữ liệu bao gồm một tập nhiều câu lệnh SQL được nhóm lại với nhau thành một nhóm với những khả năng sau: </a:t>
            </a:r>
          </a:p>
          <a:p>
            <a:pPr marL="381000" indent="-381000" algn="just"/>
            <a:r>
              <a:rPr lang="en-US" sz="2400" smtClean="0">
                <a:latin typeface="Arial" panose="020B0604020202020204" pitchFamily="34" charset="0"/>
              </a:rPr>
              <a:t>Có thể bao gồm các cấu trúc điều khiển (IF, WHILE, FOR).</a:t>
            </a:r>
          </a:p>
          <a:p>
            <a:pPr marL="381000" indent="-381000" algn="just"/>
            <a:r>
              <a:rPr lang="en-US" sz="2400" smtClean="0">
                <a:latin typeface="Arial" panose="020B0604020202020204" pitchFamily="34" charset="0"/>
              </a:rPr>
              <a:t>Bên trong thủ tục lưu trữ có thể sử dụng các biến nhằm lưu giữ các giá trị tính toán được, các giá trị được truy xuất được từ cơ sở dữ liệu. </a:t>
            </a:r>
          </a:p>
          <a:p>
            <a:pPr marL="793750" lvl="1" indent="-298450" algn="just">
              <a:spcBef>
                <a:spcPct val="30000"/>
              </a:spcBef>
              <a:buFont typeface="Wingdings 2" panose="05020102010507070707" pitchFamily="18" charset="2"/>
              <a:buNone/>
            </a:pPr>
            <a:endParaRPr lang="en-US" sz="2400" smtClean="0">
              <a:latin typeface="Arial" panose="020B0604020202020204" pitchFamily="34" charset="0"/>
            </a:endParaRPr>
          </a:p>
          <a:p>
            <a:pPr marL="381000" indent="-381000" algn="just">
              <a:spcBef>
                <a:spcPct val="30000"/>
              </a:spcBef>
            </a:pPr>
            <a:endParaRPr lang="en-US" sz="2400" smtClean="0">
              <a:latin typeface="Arial" panose="020B0604020202020204" pitchFamily="34" charset="0"/>
              <a:hlinkClick r:id="rId3" action="ppaction://hlinksldjump"/>
            </a:endParaRPr>
          </a:p>
        </p:txBody>
      </p:sp>
      <p:sp>
        <p:nvSpPr>
          <p:cNvPr id="11269"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circle(out)">
                                      <p:cBhvr>
                                        <p:cTn id="7" dur="2000"/>
                                        <p:tgtEl>
                                          <p:spTgt spid="182275">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circle(out)">
                                      <p:cBhvr>
                                        <p:cTn id="10" dur="2000"/>
                                        <p:tgtEl>
                                          <p:spTgt spid="182275">
                                            <p:txEl>
                                              <p:pRg st="1" end="1"/>
                                            </p:txEl>
                                          </p:spTgt>
                                        </p:tgtEl>
                                      </p:cBhvr>
                                    </p:animEffect>
                                  </p:childTnLst>
                                </p:cTn>
                              </p:par>
                              <p:par>
                                <p:cTn id="11" presetID="6" presetClass="entr" presetSubtype="32"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circle(out)">
                                      <p:cBhvr>
                                        <p:cTn id="13" dur="2000"/>
                                        <p:tgtEl>
                                          <p:spTgt spid="1822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A39FF70-AE78-4DBF-98E4-CA6115A67115}" type="slidenum">
              <a:rPr lang="en-US" sz="1200">
                <a:solidFill>
                  <a:srgbClr val="FFFFFF"/>
                </a:solidFill>
              </a:rPr>
              <a:pPr>
                <a:lnSpc>
                  <a:spcPct val="80000"/>
                </a:lnSpc>
              </a:pPr>
              <a:t>30</a:t>
            </a:fld>
            <a:endParaRPr lang="en-US" sz="1200">
              <a:solidFill>
                <a:srgbClr val="FFFFFF"/>
              </a:solidFill>
            </a:endParaRPr>
          </a:p>
        </p:txBody>
      </p:sp>
      <p:sp>
        <p:nvSpPr>
          <p:cNvPr id="225282" name="Rectangle 2"/>
          <p:cNvSpPr>
            <a:spLocks noGrp="1"/>
          </p:cNvSpPr>
          <p:nvPr>
            <p:ph type="body" idx="4294967295"/>
          </p:nvPr>
        </p:nvSpPr>
        <p:spPr>
          <a:xfrm>
            <a:off x="533400" y="1752600"/>
            <a:ext cx="8229600" cy="5105400"/>
          </a:xfrm>
        </p:spPr>
        <p:txBody>
          <a:bodyPr/>
          <a:lstStyle/>
          <a:p>
            <a:pPr marL="0" indent="0">
              <a:lnSpc>
                <a:spcPct val="70000"/>
              </a:lnSpc>
              <a:spcBef>
                <a:spcPct val="30000"/>
              </a:spcBef>
              <a:buFont typeface="Wingdings" panose="05000000000000000000" pitchFamily="2" charset="2"/>
              <a:buNone/>
              <a:defRPr/>
            </a:pPr>
            <a:r>
              <a:rPr lang="en-US" sz="3200" dirty="0" smtClean="0">
                <a:latin typeface="Arial" panose="020B0604020202020204" pitchFamily="34" charset="0"/>
                <a:cs typeface="Arial" panose="020B0604020202020204" pitchFamily="34" charset="0"/>
              </a:rPr>
              <a:t>Example 5 :</a:t>
            </a:r>
          </a:p>
          <a:p>
            <a:pPr>
              <a:defRPr/>
            </a:pPr>
            <a:endParaRPr lang="en-US" sz="2400" dirty="0" smtClean="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Declare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Money, @</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smallint</a:t>
            </a:r>
            <a:r>
              <a:rPr lang="en-US" sz="2400" dirty="0">
                <a:latin typeface="Arial" panose="020B0604020202020204" pitchFamily="34" charset="0"/>
                <a:cs typeface="Arial" panose="020B0604020202020204" pitchFamily="34" charset="0"/>
              </a:rPr>
              <a:t> </a:t>
            </a:r>
          </a:p>
          <a:p>
            <a:pPr marL="0" indent="0">
              <a:buFont typeface="Wingdings" panose="05000000000000000000" pitchFamily="2" charset="2"/>
              <a:buNone/>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EXEC </a:t>
            </a:r>
            <a:r>
              <a:rPr lang="en-US" sz="2400" dirty="0" err="1">
                <a:latin typeface="Arial" panose="020B0604020202020204" pitchFamily="34" charset="0"/>
                <a:cs typeface="Arial" panose="020B0604020202020204" pitchFamily="34" charset="0"/>
              </a:rPr>
              <a:t>prcGetUnitPrice_UnitsInStock</a:t>
            </a:r>
            <a:r>
              <a:rPr lang="en-US" sz="2400" dirty="0">
                <a:latin typeface="Arial" panose="020B0604020202020204" pitchFamily="34" charset="0"/>
                <a:cs typeface="Arial" panose="020B0604020202020204" pitchFamily="34" charset="0"/>
              </a:rPr>
              <a:t>  1,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OUTPUT, </a:t>
            </a:r>
            <a:endParaRPr lang="en-US" sz="2400" dirty="0" smtClean="0">
              <a:latin typeface="Arial" panose="020B0604020202020204" pitchFamily="34" charset="0"/>
              <a:cs typeface="Arial" panose="020B0604020202020204" pitchFamily="34" charset="0"/>
            </a:endParaRPr>
          </a:p>
          <a:p>
            <a:pPr marL="0" indent="0">
              <a:buFont typeface="Wingdings" panose="05000000000000000000" pitchFamily="2" charset="2"/>
              <a:buNone/>
              <a:defRPr/>
            </a:pPr>
            <a:r>
              <a:rPr lang="en-US" sz="2400" dirty="0" smtClean="0">
                <a:latin typeface="Arial" panose="020B0604020202020204" pitchFamily="34" charset="0"/>
                <a:cs typeface="Arial" panose="020B0604020202020204" pitchFamily="34" charset="0"/>
              </a:rPr>
              <a:t>@</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OUTPUT</a:t>
            </a:r>
          </a:p>
          <a:p>
            <a:pPr>
              <a:defRPr/>
            </a:pPr>
            <a:endParaRPr lang="en-US" sz="2400" dirty="0">
              <a:latin typeface="Arial" panose="020B0604020202020204" pitchFamily="34" charset="0"/>
              <a:cs typeface="Arial" panose="020B0604020202020204" pitchFamily="34" charset="0"/>
            </a:endParaRPr>
          </a:p>
          <a:p>
            <a:pPr>
              <a:defRPr/>
            </a:pPr>
            <a:r>
              <a:rPr lang="en-US" sz="2400" dirty="0">
                <a:latin typeface="Arial" panose="020B0604020202020204" pitchFamily="34" charset="0"/>
                <a:cs typeface="Arial" panose="020B0604020202020204" pitchFamily="34" charset="0"/>
              </a:rPr>
              <a:t>Select @</a:t>
            </a:r>
            <a:r>
              <a:rPr lang="en-US" sz="2400" dirty="0" err="1">
                <a:latin typeface="Arial" panose="020B0604020202020204" pitchFamily="34" charset="0"/>
                <a:cs typeface="Arial" panose="020B0604020202020204" pitchFamily="34" charset="0"/>
              </a:rPr>
              <a:t>Unitprice</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Gia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UnitsInStock</a:t>
            </a:r>
            <a:r>
              <a:rPr lang="en-US" sz="2400" dirty="0">
                <a:latin typeface="Arial" panose="020B0604020202020204" pitchFamily="34" charset="0"/>
                <a:cs typeface="Arial" panose="020B0604020202020204" pitchFamily="34" charset="0"/>
              </a:rPr>
              <a:t>  AS </a:t>
            </a:r>
            <a:r>
              <a:rPr lang="en-US" sz="2400" dirty="0" err="1">
                <a:latin typeface="Arial" panose="020B0604020202020204" pitchFamily="34" charset="0"/>
                <a:cs typeface="Arial" panose="020B0604020202020204" pitchFamily="34" charset="0"/>
              </a:rPr>
              <a:t>SoLuongTon</a:t>
            </a:r>
            <a:endParaRPr lang="en-US" sz="2400" dirty="0" smtClean="0">
              <a:latin typeface="Arial" panose="020B0604020202020204" pitchFamily="34" charset="0"/>
              <a:cs typeface="Arial" panose="020B0604020202020204" pitchFamily="34" charset="0"/>
            </a:endParaRPr>
          </a:p>
        </p:txBody>
      </p:sp>
      <p:sp>
        <p:nvSpPr>
          <p:cNvPr id="38916"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38917" name="Rectangle 4"/>
          <p:cNvSpPr>
            <a:spLocks noGrp="1" noChangeArrowheads="1"/>
          </p:cNvSpPr>
          <p:nvPr>
            <p:ph type="title" idx="4294967295"/>
          </p:nvPr>
        </p:nvSpPr>
        <p:spPr>
          <a:xfrm>
            <a:off x="838200" y="3048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8A53863-105A-45E7-9BC4-76816CBC892E}" type="slidenum">
              <a:rPr lang="en-US" sz="1200">
                <a:solidFill>
                  <a:srgbClr val="FFFFFF"/>
                </a:solidFill>
              </a:rPr>
              <a:pPr>
                <a:lnSpc>
                  <a:spcPct val="80000"/>
                </a:lnSpc>
              </a:pPr>
              <a:t>31</a:t>
            </a:fld>
            <a:endParaRPr lang="en-US" sz="1200">
              <a:solidFill>
                <a:srgbClr val="FFFFFF"/>
              </a:solidFill>
            </a:endParaRPr>
          </a:p>
        </p:txBody>
      </p:sp>
      <p:sp>
        <p:nvSpPr>
          <p:cNvPr id="227330" name="Rectangle 2"/>
          <p:cNvSpPr>
            <a:spLocks noChangeArrowheads="1"/>
          </p:cNvSpPr>
          <p:nvPr/>
        </p:nvSpPr>
        <p:spPr bwMode="auto">
          <a:xfrm>
            <a:off x="732727" y="2876550"/>
            <a:ext cx="7056438" cy="398145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CREATE PROCEDURE KH_</a:t>
            </a:r>
            <a:r>
              <a:rPr lang="en-GB" sz="2800" b="0"/>
              <a:t>city</a:t>
            </a: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@KH_city VARCHAR(15) AS</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DECLARE @KH_return int	</a:t>
            </a:r>
            <a:endParaRPr lang="en-GB" sz="2400" b="0">
              <a:cs typeface="Times New Roman" panose="02020603050405020304" pitchFamily="18" charset="0"/>
            </a:endParaRPr>
          </a:p>
          <a:p>
            <a:pPr algn="l"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SELECT @KH_return=COUNT(*) FROM CUSTOMERS WHERE City = @KH_city</a:t>
            </a:r>
            <a:endParaRPr lang="en-GB" sz="2400" b="0">
              <a:cs typeface="Times New Roman" panose="02020603050405020304" pitchFamily="18" charset="0"/>
            </a:endParaRPr>
          </a:p>
          <a:p>
            <a:pPr algn="just" eaLnBrk="1" hangingPunct="1">
              <a:spcBef>
                <a:spcPct val="20000"/>
              </a:spcBef>
              <a:buClr>
                <a:schemeClr val="folHlink"/>
              </a:buClr>
              <a:buSzPct val="60000"/>
              <a:buFont typeface="Wingdings" panose="05000000000000000000" pitchFamily="2" charset="2"/>
              <a:buNone/>
            </a:pPr>
            <a:r>
              <a:rPr lang="en-GB" sz="2400" b="0">
                <a:cs typeface="Courier New" panose="02070309020205020404" pitchFamily="49" charset="0"/>
              </a:rPr>
              <a:t>RETURN @KH_return+1</a:t>
            </a:r>
            <a:r>
              <a:rPr lang="en-US" sz="2400" b="0">
                <a:cs typeface="Times New Roman" panose="02020603050405020304" pitchFamily="18" charset="0"/>
              </a:rPr>
              <a:t> </a:t>
            </a:r>
          </a:p>
          <a:p>
            <a:pPr algn="just" eaLnBrk="1" hangingPunct="1">
              <a:spcBef>
                <a:spcPct val="20000"/>
              </a:spcBef>
              <a:buClr>
                <a:schemeClr val="folHlink"/>
              </a:buClr>
              <a:buSzPct val="60000"/>
              <a:buFont typeface="Wingdings" panose="05000000000000000000" pitchFamily="2" charset="2"/>
              <a:buNone/>
            </a:pPr>
            <a:r>
              <a:rPr lang="en-US" sz="2400" b="0">
                <a:cs typeface="Times New Roman" panose="02020603050405020304" pitchFamily="18" charset="0"/>
              </a:rPr>
              <a:t>--Thuc thi</a:t>
            </a:r>
          </a:p>
          <a:p>
            <a:pPr algn="l"/>
            <a:r>
              <a:rPr lang="en-US" sz="2400"/>
              <a:t>Declare @SoKH int</a:t>
            </a:r>
          </a:p>
          <a:p>
            <a:pPr algn="l"/>
            <a:r>
              <a:rPr lang="en-US" sz="2400"/>
              <a:t>EXEC @SoKH=KH_city 'LonDon'</a:t>
            </a:r>
          </a:p>
          <a:p>
            <a:pPr algn="l"/>
            <a:r>
              <a:rPr lang="de-DE" sz="2400"/>
              <a:t>Print 'So KH la '+convert(varchar(4),@SoKH)</a:t>
            </a:r>
            <a:endParaRPr lang="en-US" sz="2400" b="0">
              <a:cs typeface="Times New Roman" panose="02020603050405020304" pitchFamily="18" charset="0"/>
            </a:endParaRPr>
          </a:p>
        </p:txBody>
      </p:sp>
      <p:sp>
        <p:nvSpPr>
          <p:cNvPr id="227331" name="Text Box 3"/>
          <p:cNvSpPr txBox="1">
            <a:spLocks noChangeArrowheads="1"/>
          </p:cNvSpPr>
          <p:nvPr/>
        </p:nvSpPr>
        <p:spPr bwMode="auto">
          <a:xfrm>
            <a:off x="512165" y="1388036"/>
            <a:ext cx="8327036"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eaLnBrk="1" hangingPunct="1">
              <a:spcBef>
                <a:spcPct val="20000"/>
              </a:spcBef>
              <a:buClr>
                <a:schemeClr val="folHlink"/>
              </a:buClr>
              <a:buSzPct val="60000"/>
              <a:buFont typeface="Wingdings" panose="05000000000000000000" pitchFamily="2" charset="2"/>
              <a:buNone/>
            </a:pPr>
            <a:r>
              <a:rPr lang="en-US" sz="2400" u="sng">
                <a:solidFill>
                  <a:schemeClr val="tx2"/>
                </a:solidFill>
                <a:cs typeface="Courier New" panose="02070309020205020404" pitchFamily="49" charset="0"/>
              </a:rPr>
              <a:t>Ví </a:t>
            </a:r>
            <a:r>
              <a:rPr lang="en-US" sz="2400" u="sng" smtClean="0">
                <a:solidFill>
                  <a:schemeClr val="tx2"/>
                </a:solidFill>
                <a:cs typeface="Courier New" panose="02070309020205020404" pitchFamily="49" charset="0"/>
              </a:rPr>
              <a:t>dụ: viết 1 thủ tục đếm xem có bao nhiêu khách hang </a:t>
            </a:r>
          </a:p>
          <a:p>
            <a:pPr algn="l" eaLnBrk="1" hangingPunct="1">
              <a:spcBef>
                <a:spcPct val="20000"/>
              </a:spcBef>
              <a:buClr>
                <a:schemeClr val="folHlink"/>
              </a:buClr>
              <a:buSzPct val="60000"/>
              <a:buFont typeface="Wingdings" panose="05000000000000000000" pitchFamily="2" charset="2"/>
              <a:buNone/>
            </a:pPr>
            <a:r>
              <a:rPr lang="en-US" sz="2400" u="sng" smtClean="0">
                <a:solidFill>
                  <a:schemeClr val="tx2"/>
                </a:solidFill>
                <a:cs typeface="Courier New" panose="02070309020205020404" pitchFamily="49" charset="0"/>
              </a:rPr>
              <a:t>ở thành phố bất kỳ bằng 2 cách dung dung tham số có output và input</a:t>
            </a:r>
            <a:endParaRPr lang="en-US" sz="2400" b="0">
              <a:solidFill>
                <a:schemeClr val="tx2"/>
              </a:solidFill>
            </a:endParaRPr>
          </a:p>
        </p:txBody>
      </p:sp>
      <p:sp>
        <p:nvSpPr>
          <p:cNvPr id="39941" name="Rectangle 4"/>
          <p:cNvSpPr>
            <a:spLocks noGrp="1" noChangeArrowheads="1"/>
          </p:cNvSpPr>
          <p:nvPr>
            <p:ph type="title" idx="4294967295"/>
          </p:nvPr>
        </p:nvSpPr>
        <p:spPr>
          <a:xfrm>
            <a:off x="6096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733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733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733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7330">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733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7330">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733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7330">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273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7776936-8A53-4F7A-B715-D011C6BFB8FA}" type="slidenum">
              <a:rPr lang="en-US" sz="1200">
                <a:solidFill>
                  <a:srgbClr val="FFFFFF"/>
                </a:solidFill>
              </a:rPr>
              <a:pPr>
                <a:lnSpc>
                  <a:spcPct val="80000"/>
                </a:lnSpc>
              </a:pPr>
              <a:t>32</a:t>
            </a:fld>
            <a:endParaRPr lang="en-US" sz="1200">
              <a:solidFill>
                <a:srgbClr val="FFFFFF"/>
              </a:solidFill>
            </a:endParaRPr>
          </a:p>
        </p:txBody>
      </p:sp>
      <p:sp>
        <p:nvSpPr>
          <p:cNvPr id="40963" name="Rectangle 2"/>
          <p:cNvSpPr>
            <a:spLocks noGrp="1"/>
          </p:cNvSpPr>
          <p:nvPr>
            <p:ph type="body" idx="4294967295"/>
          </p:nvPr>
        </p:nvSpPr>
        <p:spPr>
          <a:xfrm>
            <a:off x="609600" y="1752600"/>
            <a:ext cx="8001000" cy="5105400"/>
          </a:xfrm>
        </p:spPr>
        <p:txBody>
          <a:bodyPr/>
          <a:lstStyle/>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Example 3: </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CREATE PROCEDURE prcDisplayUnitPrice_UnitsInStock @ProductID int</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AS</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BEGIN</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DECLARE @UnitPrice Money, @UnitsInStock smallint</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DECLARE @ReturnValue Tinyint</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EXEC @ReturnValue = prcGetUnitPrice_UnitSInStock @ProductID,</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@UnitPrice output, @UnitsInStock output</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IF (@ReturnValue = 0)</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BEGIN PRINT 'The Status for product: '+ Convert(char(10), @ProductID)</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PRINT 'Unit price            : '  + CONVERT( char(10), @Unitprice)</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PRINT 'Current Units In Stock:' + CONVERT (char(10), @UnitsInStock)</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END</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      ELSE  PRINT 'No records for the given productID ' + Convert(char(10), @ProductID)</a:t>
            </a:r>
          </a:p>
          <a:p>
            <a:pPr marL="968375" indent="-968375">
              <a:lnSpc>
                <a:spcPct val="70000"/>
              </a:lnSpc>
              <a:spcBef>
                <a:spcPct val="30000"/>
              </a:spcBef>
              <a:buFont typeface="Wingdings" panose="05000000000000000000" pitchFamily="2" charset="2"/>
              <a:buNone/>
            </a:pPr>
            <a:r>
              <a:rPr lang="en-US" sz="2000" smtClean="0">
                <a:cs typeface="Times New Roman" panose="02020603050405020304" pitchFamily="18" charset="0"/>
              </a:rPr>
              <a:t>END</a:t>
            </a:r>
          </a:p>
        </p:txBody>
      </p:sp>
      <p:sp>
        <p:nvSpPr>
          <p:cNvPr id="40964"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0965"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7665C69-8F82-4991-B69F-0B9AD2BABDFB}" type="slidenum">
              <a:rPr lang="en-US" sz="1200">
                <a:solidFill>
                  <a:srgbClr val="FFFFFF"/>
                </a:solidFill>
              </a:rPr>
              <a:pPr>
                <a:lnSpc>
                  <a:spcPct val="80000"/>
                </a:lnSpc>
              </a:pPr>
              <a:t>33</a:t>
            </a:fld>
            <a:endParaRPr lang="en-US" sz="1200">
              <a:solidFill>
                <a:srgbClr val="FFFFFF"/>
              </a:solidFill>
            </a:endParaRPr>
          </a:p>
        </p:txBody>
      </p:sp>
      <p:sp>
        <p:nvSpPr>
          <p:cNvPr id="41987" name="Rectangle 2"/>
          <p:cNvSpPr>
            <a:spLocks noGrp="1"/>
          </p:cNvSpPr>
          <p:nvPr>
            <p:ph type="body" idx="4294967295"/>
          </p:nvPr>
        </p:nvSpPr>
        <p:spPr>
          <a:xfrm>
            <a:off x="609600" y="1752600"/>
            <a:ext cx="8001000" cy="5105400"/>
          </a:xfrm>
        </p:spPr>
        <p:txBody>
          <a:bodyPr/>
          <a:lstStyle/>
          <a:p>
            <a:pPr marL="0" indent="0">
              <a:spcBef>
                <a:spcPct val="50000"/>
              </a:spcBef>
              <a:buFont typeface="Wingdings" panose="05000000000000000000" pitchFamily="2" charset="2"/>
              <a:buNone/>
            </a:pPr>
            <a:r>
              <a:rPr lang="en-US" sz="2800" smtClean="0"/>
              <a:t>Example:</a:t>
            </a:r>
          </a:p>
          <a:p>
            <a:pPr marL="0" indent="0">
              <a:spcBef>
                <a:spcPct val="50000"/>
              </a:spcBef>
              <a:buFont typeface="Wingdings" panose="05000000000000000000" pitchFamily="2" charset="2"/>
              <a:buNone/>
            </a:pPr>
            <a:r>
              <a:rPr lang="en-US" sz="2800" smtClean="0"/>
              <a:t>EXECUTE prcDisplayUnitPrice_UnitsInStock 1222</a:t>
            </a:r>
          </a:p>
          <a:p>
            <a:pPr marL="0" indent="0">
              <a:spcBef>
                <a:spcPct val="50000"/>
              </a:spcBef>
              <a:buFont typeface="Wingdings" panose="05000000000000000000" pitchFamily="2" charset="2"/>
              <a:buNone/>
            </a:pPr>
            <a:r>
              <a:rPr lang="en-US" sz="2800" smtClean="0"/>
              <a:t>GO</a:t>
            </a:r>
          </a:p>
          <a:p>
            <a:pPr marL="0" indent="0">
              <a:spcBef>
                <a:spcPct val="50000"/>
              </a:spcBef>
              <a:buFont typeface="Wingdings" panose="05000000000000000000" pitchFamily="2" charset="2"/>
              <a:buNone/>
            </a:pPr>
            <a:r>
              <a:rPr lang="en-US" sz="2800" smtClean="0"/>
              <a:t>EXECUTE  prcDisplayUnitPrice_UnitsInStock 1</a:t>
            </a:r>
          </a:p>
        </p:txBody>
      </p:sp>
      <p:sp>
        <p:nvSpPr>
          <p:cNvPr id="41988"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1989" name="Rectangle 4"/>
          <p:cNvSpPr>
            <a:spLocks noGrp="1" noChangeArrowheads="1"/>
          </p:cNvSpPr>
          <p:nvPr>
            <p:ph type="title" idx="4294967295"/>
          </p:nvPr>
        </p:nvSpPr>
        <p:spPr>
          <a:xfrm>
            <a:off x="685800" y="228600"/>
            <a:ext cx="7793038"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Ví dụ tạo thủ tục có giá trị trả về</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288A6ED-25B5-4CCE-AEAB-99B6C81BB554}" type="slidenum">
              <a:rPr lang="en-US" sz="1200">
                <a:solidFill>
                  <a:srgbClr val="FFFFFF"/>
                </a:solidFill>
              </a:rPr>
              <a:pPr>
                <a:lnSpc>
                  <a:spcPct val="80000"/>
                </a:lnSpc>
              </a:pPr>
              <a:t>34</a:t>
            </a:fld>
            <a:endParaRPr lang="en-US" sz="1200">
              <a:solidFill>
                <a:srgbClr val="FFFFFF"/>
              </a:solidFill>
            </a:endParaRPr>
          </a:p>
        </p:txBody>
      </p:sp>
      <p:sp>
        <p:nvSpPr>
          <p:cNvPr id="43011" name="Rectangle 2"/>
          <p:cNvSpPr>
            <a:spLocks noGrp="1"/>
          </p:cNvSpPr>
          <p:nvPr>
            <p:ph type="title" idx="4294967295"/>
          </p:nvPr>
        </p:nvSpPr>
        <p:spPr>
          <a:xfrm>
            <a:off x="609600" y="228600"/>
            <a:ext cx="8839200" cy="990600"/>
          </a:xfrm>
        </p:spPr>
        <p:txBody>
          <a:bodyPr/>
          <a:lstStyle/>
          <a:p>
            <a:r>
              <a:rPr lang="en-US" sz="4000" smtClean="0">
                <a:solidFill>
                  <a:srgbClr val="0000FF"/>
                </a:solidFill>
                <a:latin typeface="Arial" panose="020B0604020202020204" pitchFamily="34" charset="0"/>
                <a:cs typeface="Arial" panose="020B0604020202020204" pitchFamily="34" charset="0"/>
              </a:rPr>
              <a:t>Sửa một thủ tục -  Stored Procedure</a:t>
            </a:r>
          </a:p>
        </p:txBody>
      </p:sp>
      <p:sp>
        <p:nvSpPr>
          <p:cNvPr id="43012"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
        <p:nvSpPr>
          <p:cNvPr id="43014" name="Text Box 8"/>
          <p:cNvSpPr txBox="1">
            <a:spLocks noChangeArrowheads="1"/>
          </p:cNvSpPr>
          <p:nvPr/>
        </p:nvSpPr>
        <p:spPr bwMode="auto">
          <a:xfrm>
            <a:off x="838200" y="4629150"/>
            <a:ext cx="7010400" cy="193833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buFont typeface="Wingdings" panose="05000000000000000000" pitchFamily="2" charset="2"/>
              <a:buNone/>
            </a:pPr>
            <a:r>
              <a:rPr lang="en-US" sz="2400">
                <a:latin typeface="Courier" panose="02020500000000000000" pitchFamily="18" charset="0"/>
              </a:rPr>
              <a:t>ALTER PROCEDURE </a:t>
            </a:r>
            <a:r>
              <a:rPr lang="en-GB" sz="2000" b="0">
                <a:cs typeface="Courier New" panose="02070309020205020404" pitchFamily="49" charset="0"/>
              </a:rPr>
              <a:t>KH_</a:t>
            </a:r>
            <a:r>
              <a:rPr lang="en-GB" sz="2400" b="0"/>
              <a:t>city</a:t>
            </a:r>
          </a:p>
          <a:p>
            <a:pPr algn="l"/>
            <a:r>
              <a:rPr lang="en-US" sz="2400">
                <a:latin typeface="Courier" panose="02020500000000000000" pitchFamily="18" charset="0"/>
              </a:rPr>
              <a:t>AS</a:t>
            </a:r>
          </a:p>
          <a:p>
            <a:pPr algn="l"/>
            <a:r>
              <a:rPr lang="en-US" sz="2400">
                <a:latin typeface="Courier" panose="02020500000000000000" pitchFamily="18" charset="0"/>
              </a:rPr>
              <a:t>SELECT * FROM dbo.Customers;</a:t>
            </a:r>
          </a:p>
          <a:p>
            <a:endParaRPr lang="en-US" sz="2400"/>
          </a:p>
          <a:p>
            <a:pPr algn="l"/>
            <a:r>
              <a:rPr lang="en-US" sz="2400"/>
              <a:t>exec KH_city</a:t>
            </a:r>
            <a:endParaRPr lang="en-US" sz="2400">
              <a:latin typeface="Arial" panose="020B0604020202020204" pitchFamily="34" charset="0"/>
            </a:endParaRPr>
          </a:p>
        </p:txBody>
      </p:sp>
      <p:sp>
        <p:nvSpPr>
          <p:cNvPr id="2" name="Rectangle 1"/>
          <p:cNvSpPr/>
          <p:nvPr/>
        </p:nvSpPr>
        <p:spPr>
          <a:xfrm>
            <a:off x="762000" y="1806886"/>
            <a:ext cx="7543800" cy="1815882"/>
          </a:xfrm>
          <a:prstGeom prst="rect">
            <a:avLst/>
          </a:prstGeom>
        </p:spPr>
        <p:txBody>
          <a:bodyPr wrap="square">
            <a:spAutoFit/>
          </a:bodyPr>
          <a:lstStyle/>
          <a:p>
            <a:pPr marL="579438" lvl="2" indent="-533400" algn="l"/>
            <a:r>
              <a:rPr lang="en-US" sz="2800">
                <a:solidFill>
                  <a:srgbClr val="C00000"/>
                </a:solidFill>
                <a:latin typeface="Cambria" pitchFamily="18" charset="0"/>
              </a:rPr>
              <a:t>ALTER  PROC[EDURE]  </a:t>
            </a:r>
            <a:r>
              <a:rPr lang="en-US" sz="2800">
                <a:latin typeface="Cambria" pitchFamily="18" charset="0"/>
              </a:rPr>
              <a:t>procedure_name</a:t>
            </a:r>
          </a:p>
          <a:p>
            <a:pPr marL="579438" lvl="2" indent="-533400" algn="l"/>
            <a:r>
              <a:rPr lang="en-US" sz="2800">
                <a:latin typeface="Cambria" pitchFamily="18" charset="0"/>
              </a:rPr>
              <a:t>[WITH  option]</a:t>
            </a:r>
          </a:p>
          <a:p>
            <a:pPr marL="579438" lvl="2" indent="-533400" algn="l"/>
            <a:r>
              <a:rPr lang="en-US" sz="2800">
                <a:solidFill>
                  <a:srgbClr val="990033"/>
                </a:solidFill>
                <a:latin typeface="Cambria" pitchFamily="18" charset="0"/>
              </a:rPr>
              <a:t>AS</a:t>
            </a:r>
          </a:p>
          <a:p>
            <a:pPr marL="579438" lvl="2" indent="-533400" algn="l"/>
            <a:r>
              <a:rPr lang="en-US" sz="2800">
                <a:latin typeface="Cambria" pitchFamily="18" charset="0"/>
              </a:rPr>
              <a:t>	sql_statement [...n]</a:t>
            </a:r>
            <a:endParaRPr lang="en-US" sz="2800" dirty="0">
              <a:latin typeface="Cambria" pitchFamily="18" charset="0"/>
            </a:endParaRP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BFF3C64-5635-432E-B071-2B2B9F602CA9}" type="slidenum">
              <a:rPr lang="en-US" sz="1200">
                <a:solidFill>
                  <a:srgbClr val="FFFFFF"/>
                </a:solidFill>
              </a:rPr>
              <a:pPr>
                <a:lnSpc>
                  <a:spcPct val="80000"/>
                </a:lnSpc>
              </a:pPr>
              <a:t>35</a:t>
            </a:fld>
            <a:endParaRPr lang="en-US" sz="1200">
              <a:solidFill>
                <a:srgbClr val="FFFFFF"/>
              </a:solidFill>
            </a:endParaRPr>
          </a:p>
        </p:txBody>
      </p:sp>
      <p:sp>
        <p:nvSpPr>
          <p:cNvPr id="44035" name="Rectangle 2"/>
          <p:cNvSpPr>
            <a:spLocks noGrp="1"/>
          </p:cNvSpPr>
          <p:nvPr>
            <p:ph type="title" idx="4294967295"/>
          </p:nvPr>
        </p:nvSpPr>
        <p:spPr>
          <a:xfrm>
            <a:off x="609600" y="228600"/>
            <a:ext cx="8839200" cy="990600"/>
          </a:xfrm>
        </p:spPr>
        <p:txBody>
          <a:bodyPr/>
          <a:lstStyle/>
          <a:p>
            <a:r>
              <a:rPr lang="en-US" sz="4000" smtClean="0">
                <a:solidFill>
                  <a:srgbClr val="0000FF"/>
                </a:solidFill>
                <a:latin typeface="Arial" panose="020B0604020202020204" pitchFamily="34" charset="0"/>
                <a:cs typeface="Arial" panose="020B0604020202020204" pitchFamily="34" charset="0"/>
              </a:rPr>
              <a:t>Sửa một thủ tục -  Stored Procedure</a:t>
            </a:r>
          </a:p>
        </p:txBody>
      </p:sp>
      <p:sp>
        <p:nvSpPr>
          <p:cNvPr id="44036" name="Rectangle 3"/>
          <p:cNvSpPr>
            <a:spLocks noGrp="1"/>
          </p:cNvSpPr>
          <p:nvPr>
            <p:ph type="body" idx="4294967295"/>
          </p:nvPr>
        </p:nvSpPr>
        <p:spPr>
          <a:xfrm>
            <a:off x="609600" y="1600200"/>
            <a:ext cx="7331075" cy="5257800"/>
          </a:xfrm>
        </p:spPr>
        <p:txBody>
          <a:bodyPr/>
          <a:lstStyle/>
          <a:p>
            <a:pPr marL="381000" indent="-381000">
              <a:lnSpc>
                <a:spcPct val="70000"/>
              </a:lnSpc>
              <a:spcBef>
                <a:spcPct val="30000"/>
              </a:spcBef>
            </a:pPr>
            <a:r>
              <a:rPr lang="en-US" sz="2200" smtClean="0">
                <a:cs typeface="Times New Roman" panose="02020603050405020304" pitchFamily="18" charset="0"/>
              </a:rPr>
              <a:t>Example:</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ALTER PROC prcListCustomer @City char(15)=NULL</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AS</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BEGIN</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IF @city is NULL</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BEGIN </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PRINT 'Usage: prcListCustomer &lt;City&gt;'</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RETURN</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END</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PRINT 'List of Customers'</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SELECT CustomerID,CompanyName,Address,Phone </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FROM Customers </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WHERE City = @City</a:t>
            </a:r>
          </a:p>
          <a:p>
            <a:pPr marL="774700" lvl="1" indent="-279400">
              <a:lnSpc>
                <a:spcPct val="70000"/>
              </a:lnSpc>
              <a:spcBef>
                <a:spcPct val="30000"/>
              </a:spcBef>
              <a:buFont typeface="Wingdings 2" panose="05020102010507070707" pitchFamily="18" charset="2"/>
              <a:buNone/>
            </a:pPr>
            <a:r>
              <a:rPr lang="en-US" sz="2200" smtClean="0">
                <a:cs typeface="Times New Roman" panose="02020603050405020304" pitchFamily="18" charset="0"/>
              </a:rPr>
              <a:t>	END</a:t>
            </a:r>
          </a:p>
        </p:txBody>
      </p:sp>
      <p:sp>
        <p:nvSpPr>
          <p:cNvPr id="44037"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46C746E-A26B-48D4-8B16-5801642EB2E4}" type="slidenum">
              <a:rPr lang="en-US" sz="1200">
                <a:solidFill>
                  <a:srgbClr val="FFFFFF"/>
                </a:solidFill>
              </a:rPr>
              <a:pPr>
                <a:lnSpc>
                  <a:spcPct val="80000"/>
                </a:lnSpc>
              </a:pPr>
              <a:t>36</a:t>
            </a:fld>
            <a:endParaRPr lang="en-US" sz="1200">
              <a:solidFill>
                <a:srgbClr val="FFFFFF"/>
              </a:solidFill>
            </a:endParaRPr>
          </a:p>
        </p:txBody>
      </p:sp>
      <p:sp>
        <p:nvSpPr>
          <p:cNvPr id="45059" name="Rectangle 2"/>
          <p:cNvSpPr>
            <a:spLocks noGrp="1"/>
          </p:cNvSpPr>
          <p:nvPr>
            <p:ph type="body" idx="4294967295"/>
          </p:nvPr>
        </p:nvSpPr>
        <p:spPr>
          <a:xfrm>
            <a:off x="685800" y="1752600"/>
            <a:ext cx="7331075" cy="5105400"/>
          </a:xfrm>
        </p:spPr>
        <p:txBody>
          <a:bodyPr/>
          <a:lstStyle/>
          <a:p>
            <a:pPr marL="0" indent="0">
              <a:lnSpc>
                <a:spcPct val="70000"/>
              </a:lnSpc>
              <a:spcBef>
                <a:spcPct val="30000"/>
              </a:spcBef>
            </a:pPr>
            <a:r>
              <a:rPr lang="en-US" sz="1800" smtClean="0">
                <a:cs typeface="Times New Roman" panose="02020603050405020304" pitchFamily="18" charset="0"/>
              </a:rPr>
              <a:t> Example 1:</a:t>
            </a:r>
          </a:p>
          <a:p>
            <a:pPr marL="0" indent="0">
              <a:lnSpc>
                <a:spcPct val="70000"/>
              </a:lnSpc>
              <a:spcBef>
                <a:spcPct val="30000"/>
              </a:spcBef>
              <a:buFont typeface="Wingdings" panose="05000000000000000000" pitchFamily="2" charset="2"/>
              <a:buNone/>
            </a:pPr>
            <a:endParaRPr lang="en-US" sz="1800" smtClean="0">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ALTER PROC prcListCustomer @City char(15)</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AS</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BEGIN</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IF EXISTS (SELECT * FROM Customers WHERE City=@city) </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BEGIN</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PRINT 'List of Customers'</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SELECT CustomerID,CompanyName,Address,Phone </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FROM Customers  WHERE City = @City</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RETURN 0</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END</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ELSE</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BEGIN</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PRINT 'No Records Found for given city'</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RETURN 1 </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         END</a:t>
            </a:r>
          </a:p>
          <a:p>
            <a:pPr marL="495300" lvl="1" indent="0">
              <a:lnSpc>
                <a:spcPct val="70000"/>
              </a:lnSpc>
              <a:spcBef>
                <a:spcPct val="30000"/>
              </a:spcBef>
              <a:buFont typeface="Wingdings 2" panose="05020102010507070707" pitchFamily="18" charset="2"/>
              <a:buNone/>
            </a:pPr>
            <a:r>
              <a:rPr lang="en-US" sz="1800" smtClean="0">
                <a:cs typeface="Times New Roman" panose="02020603050405020304" pitchFamily="18" charset="0"/>
              </a:rPr>
              <a:t>END</a:t>
            </a:r>
          </a:p>
        </p:txBody>
      </p:sp>
      <p:sp>
        <p:nvSpPr>
          <p:cNvPr id="45060"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45061" name="Rectangle 4"/>
          <p:cNvSpPr>
            <a:spLocks noGrp="1" noChangeArrowheads="1"/>
          </p:cNvSpPr>
          <p:nvPr>
            <p:ph type="title" idx="4294967295"/>
          </p:nvPr>
        </p:nvSpPr>
        <p:spPr>
          <a:xfrm>
            <a:off x="609600" y="228600"/>
            <a:ext cx="9220200" cy="990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4000" smtClean="0">
                <a:solidFill>
                  <a:srgbClr val="0000FF"/>
                </a:solidFill>
                <a:latin typeface="Arial" panose="020B0604020202020204" pitchFamily="34" charset="0"/>
                <a:cs typeface="Arial" panose="020B0604020202020204" pitchFamily="34" charset="0"/>
              </a:rPr>
              <a:t>Sửa một thủ tục -  Stored Procedure</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E46F1C1-D774-431B-97E5-0F45733F368D}" type="slidenum">
              <a:rPr lang="en-US" sz="1200">
                <a:solidFill>
                  <a:srgbClr val="FFFFFF"/>
                </a:solidFill>
              </a:rPr>
              <a:pPr>
                <a:lnSpc>
                  <a:spcPct val="80000"/>
                </a:lnSpc>
              </a:pPr>
              <a:t>37</a:t>
            </a:fld>
            <a:endParaRPr lang="en-US" sz="1200">
              <a:solidFill>
                <a:srgbClr val="FFFFFF"/>
              </a:solidFill>
            </a:endParaRPr>
          </a:p>
        </p:txBody>
      </p:sp>
      <p:sp>
        <p:nvSpPr>
          <p:cNvPr id="46083" name="Rectangle 2"/>
          <p:cNvSpPr>
            <a:spLocks noGrp="1"/>
          </p:cNvSpPr>
          <p:nvPr>
            <p:ph type="title" idx="4294967295"/>
          </p:nvPr>
        </p:nvSpPr>
        <p:spPr/>
        <p:txBody>
          <a:bodyPr/>
          <a:lstStyle/>
          <a:p>
            <a:r>
              <a:rPr lang="en-US" smtClean="0">
                <a:solidFill>
                  <a:srgbClr val="0000FF"/>
                </a:solidFill>
                <a:latin typeface="Arial" panose="020B0604020202020204" pitchFamily="34" charset="0"/>
                <a:cs typeface="Arial" panose="020B0604020202020204" pitchFamily="34" charset="0"/>
              </a:rPr>
              <a:t>Xóa một Stored Procedure</a:t>
            </a:r>
          </a:p>
        </p:txBody>
      </p:sp>
      <p:sp>
        <p:nvSpPr>
          <p:cNvPr id="46084" name="Rectangle 3"/>
          <p:cNvSpPr>
            <a:spLocks noGrp="1"/>
          </p:cNvSpPr>
          <p:nvPr>
            <p:ph type="body" idx="4294967295"/>
          </p:nvPr>
        </p:nvSpPr>
        <p:spPr>
          <a:xfrm>
            <a:off x="685800" y="1752600"/>
            <a:ext cx="7331075" cy="5105400"/>
          </a:xfrm>
        </p:spPr>
        <p:txBody>
          <a:bodyPr/>
          <a:lstStyle/>
          <a:p>
            <a:pPr marL="381000" indent="-381000">
              <a:lnSpc>
                <a:spcPct val="70000"/>
              </a:lnSpc>
              <a:spcBef>
                <a:spcPct val="30000"/>
              </a:spcBef>
              <a:buFont typeface="Wingdings" panose="05000000000000000000" pitchFamily="2" charset="2"/>
              <a:buNone/>
            </a:pPr>
            <a:r>
              <a:rPr lang="en-US" b="1" smtClean="0">
                <a:cs typeface="Arial" panose="020B0604020202020204" pitchFamily="34" charset="0"/>
              </a:rPr>
              <a:t>	</a:t>
            </a:r>
          </a:p>
          <a:p>
            <a:pPr marL="495300" lvl="1" indent="0">
              <a:lnSpc>
                <a:spcPct val="70000"/>
              </a:lnSpc>
              <a:spcBef>
                <a:spcPct val="30000"/>
              </a:spcBef>
              <a:buFont typeface="Wingdings 2" panose="05020102010507070707" pitchFamily="18" charset="2"/>
              <a:buNone/>
            </a:pPr>
            <a:r>
              <a:rPr lang="en-US" b="1" smtClean="0">
                <a:solidFill>
                  <a:srgbClr val="990000"/>
                </a:solidFill>
                <a:cs typeface="Arial" panose="020B0604020202020204" pitchFamily="34" charset="0"/>
              </a:rPr>
              <a:t>DROP PROCEDURE </a:t>
            </a:r>
            <a:r>
              <a:rPr lang="en-US" b="1" i="1" smtClean="0">
                <a:solidFill>
                  <a:srgbClr val="990000"/>
                </a:solidFill>
                <a:cs typeface="Arial" panose="020B0604020202020204" pitchFamily="34" charset="0"/>
              </a:rPr>
              <a:t>proc_name</a:t>
            </a:r>
          </a:p>
          <a:p>
            <a:pPr marL="381000" indent="-381000">
              <a:lnSpc>
                <a:spcPct val="70000"/>
              </a:lnSpc>
              <a:spcBef>
                <a:spcPct val="30000"/>
              </a:spcBef>
              <a:buFont typeface="Wingdings" panose="05000000000000000000" pitchFamily="2" charset="2"/>
              <a:buNone/>
            </a:pPr>
            <a:endParaRPr lang="en-US" b="1" smtClean="0">
              <a:solidFill>
                <a:srgbClr val="990000"/>
              </a:solidFill>
              <a:cs typeface="Times New Roman" panose="02020603050405020304" pitchFamily="18" charset="0"/>
            </a:endParaRPr>
          </a:p>
          <a:p>
            <a:pPr marL="381000" indent="-381000">
              <a:lnSpc>
                <a:spcPct val="70000"/>
              </a:lnSpc>
              <a:spcBef>
                <a:spcPct val="30000"/>
              </a:spcBef>
              <a:buFont typeface="Wingdings" panose="05000000000000000000" pitchFamily="2" charset="2"/>
              <a:buNone/>
            </a:pPr>
            <a:r>
              <a:rPr lang="en-US" b="1" smtClean="0">
                <a:cs typeface="Times New Roman" panose="02020603050405020304" pitchFamily="18" charset="0"/>
              </a:rPr>
              <a:t>	V</a:t>
            </a:r>
            <a:r>
              <a:rPr lang="en-US" b="1" smtClean="0">
                <a:latin typeface="Times New Roman" panose="02020603050405020304" pitchFamily="18" charset="0"/>
                <a:cs typeface="Times New Roman" panose="02020603050405020304" pitchFamily="18" charset="0"/>
              </a:rPr>
              <a:t>í</a:t>
            </a:r>
            <a:r>
              <a:rPr lang="en-US" b="1" smtClean="0">
                <a:cs typeface="Times New Roman" panose="02020603050405020304" pitchFamily="18" charset="0"/>
              </a:rPr>
              <a:t> dụ:</a:t>
            </a:r>
          </a:p>
          <a:p>
            <a:pPr marL="381000" indent="-381000">
              <a:lnSpc>
                <a:spcPct val="70000"/>
              </a:lnSpc>
              <a:spcBef>
                <a:spcPct val="30000"/>
              </a:spcBef>
              <a:buFont typeface="Wingdings" panose="05000000000000000000" pitchFamily="2" charset="2"/>
              <a:buNone/>
            </a:pPr>
            <a:endParaRPr lang="en-US" b="1" smtClean="0">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r>
              <a:rPr lang="en-US" smtClean="0">
                <a:solidFill>
                  <a:srgbClr val="009900"/>
                </a:solidFill>
                <a:cs typeface="Arial" panose="020B0604020202020204" pitchFamily="34" charset="0"/>
              </a:rPr>
              <a:t>DROP PROCEDURE City_KH</a:t>
            </a:r>
            <a:endParaRPr lang="en-US" smtClean="0">
              <a:solidFill>
                <a:srgbClr val="009900"/>
              </a:solidFill>
              <a:cs typeface="Times New Roman" panose="02020603050405020304" pitchFamily="18" charset="0"/>
            </a:endParaRPr>
          </a:p>
          <a:p>
            <a:pPr marL="495300" lvl="1" indent="0">
              <a:lnSpc>
                <a:spcPct val="70000"/>
              </a:lnSpc>
              <a:spcBef>
                <a:spcPct val="30000"/>
              </a:spcBef>
              <a:buFont typeface="Wingdings 2" panose="05020102010507070707" pitchFamily="18" charset="2"/>
              <a:buNone/>
            </a:pPr>
            <a:endParaRPr lang="en-US" smtClean="0">
              <a:solidFill>
                <a:srgbClr val="009900"/>
              </a:solidFill>
              <a:cs typeface="Times New Roman" panose="02020603050405020304" pitchFamily="18" charset="0"/>
            </a:endParaRPr>
          </a:p>
          <a:p>
            <a:pPr marL="381000" indent="-381000">
              <a:lnSpc>
                <a:spcPct val="70000"/>
              </a:lnSpc>
              <a:spcBef>
                <a:spcPct val="30000"/>
              </a:spcBef>
              <a:buFont typeface="Wingdings" panose="05000000000000000000" pitchFamily="2" charset="2"/>
              <a:buNone/>
            </a:pPr>
            <a:endParaRPr lang="en-US" b="1" smtClean="0">
              <a:cs typeface="Times New Roman" panose="02020603050405020304" pitchFamily="18" charset="0"/>
            </a:endParaRPr>
          </a:p>
        </p:txBody>
      </p:sp>
      <p:sp>
        <p:nvSpPr>
          <p:cNvPr id="46085"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BDCD5167-18C1-4166-8BCE-F3DF1D087C3F}" type="slidenum">
              <a:rPr lang="en-US" sz="1200">
                <a:solidFill>
                  <a:srgbClr val="FFFFFF"/>
                </a:solidFill>
              </a:rPr>
              <a:pPr>
                <a:lnSpc>
                  <a:spcPct val="80000"/>
                </a:lnSpc>
              </a:pPr>
              <a:t>38</a:t>
            </a:fld>
            <a:endParaRPr lang="en-US" sz="1200">
              <a:solidFill>
                <a:srgbClr val="FFFFFF"/>
              </a:solidFill>
            </a:endParaRPr>
          </a:p>
        </p:txBody>
      </p:sp>
      <p:sp>
        <p:nvSpPr>
          <p:cNvPr id="26627" name="Rectangle 2"/>
          <p:cNvSpPr>
            <a:spLocks noGrp="1"/>
          </p:cNvSpPr>
          <p:nvPr>
            <p:ph type="title" idx="4294967295"/>
          </p:nvPr>
        </p:nvSpPr>
        <p:spPr>
          <a:xfrm>
            <a:off x="1003754" y="-3629"/>
            <a:ext cx="7793038" cy="1143000"/>
          </a:xfrm>
        </p:spPr>
        <p:txBody>
          <a:bodyPr/>
          <a:lstStyle/>
          <a:p>
            <a:r>
              <a:rPr lang="en-US" sz="3600" smtClean="0">
                <a:solidFill>
                  <a:srgbClr val="0000FF"/>
                </a:solidFill>
                <a:latin typeface="Arial" panose="020B0604020202020204" pitchFamily="34" charset="0"/>
              </a:rPr>
              <a:t>User-defined Stored Procedures</a:t>
            </a:r>
          </a:p>
        </p:txBody>
      </p:sp>
      <p:sp>
        <p:nvSpPr>
          <p:cNvPr id="204804" name="Text Box 4"/>
          <p:cNvSpPr txBox="1">
            <a:spLocks noChangeArrowheads="1"/>
          </p:cNvSpPr>
          <p:nvPr/>
        </p:nvSpPr>
        <p:spPr bwMode="auto">
          <a:xfrm>
            <a:off x="404026" y="1560400"/>
            <a:ext cx="836609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just" eaLnBrk="1" hangingPunct="1">
              <a:spcBef>
                <a:spcPct val="20000"/>
              </a:spcBef>
              <a:buClr>
                <a:schemeClr val="folHlink"/>
              </a:buClr>
              <a:buSzPct val="60000"/>
            </a:pPr>
            <a:r>
              <a:rPr lang="en-US" sz="2200" b="0" smtClean="0">
                <a:solidFill>
                  <a:schemeClr val="tx2"/>
                </a:solidFill>
                <a:latin typeface="Arial" panose="020B0604020202020204" pitchFamily="34" charset="0"/>
              </a:rPr>
              <a:t>Exercise: </a:t>
            </a:r>
            <a:r>
              <a:rPr lang="en-US" sz="2200"/>
              <a:t>Create a stored procedure called dbo.usp_CustomerTotals </a:t>
            </a:r>
            <a:r>
              <a:rPr lang="en-US" sz="2200">
                <a:latin typeface="Utopia-Regular"/>
              </a:rPr>
              <a:t>displays the total sales from the </a:t>
            </a:r>
            <a:r>
              <a:rPr lang="en-US" sz="2200">
                <a:latin typeface="TheSansMonoConNormal"/>
              </a:rPr>
              <a:t>TotalDue </a:t>
            </a:r>
            <a:r>
              <a:rPr lang="en-US" sz="2200">
                <a:latin typeface="Utopia-Regular"/>
              </a:rPr>
              <a:t>column per year and month for each customer. </a:t>
            </a:r>
            <a:r>
              <a:rPr lang="en-US" sz="2200"/>
              <a:t>Test the stored procedure</a:t>
            </a:r>
            <a:r>
              <a:rPr lang="en-US" sz="2200" smtClean="0"/>
              <a:t>.</a:t>
            </a:r>
            <a:endParaRPr lang="en-US" sz="2200"/>
          </a:p>
        </p:txBody>
      </p:sp>
      <p:sp>
        <p:nvSpPr>
          <p:cNvPr id="2" name="Rectangle 1"/>
          <p:cNvSpPr/>
          <p:nvPr/>
        </p:nvSpPr>
        <p:spPr>
          <a:xfrm>
            <a:off x="533400" y="2712733"/>
            <a:ext cx="8458200" cy="3693319"/>
          </a:xfrm>
          <a:prstGeom prst="rect">
            <a:avLst/>
          </a:prstGeom>
        </p:spPr>
        <p:txBody>
          <a:bodyPr wrap="square">
            <a:spAutoFit/>
          </a:bodyPr>
          <a:lstStyle/>
          <a:p>
            <a:pPr algn="l"/>
            <a:r>
              <a:rPr lang="en-US" b="1" smtClean="0"/>
              <a:t>IF </a:t>
            </a:r>
            <a:r>
              <a:rPr lang="en-US" b="1"/>
              <a:t>OBJECT_ID('dbo.usp_CustomerTotals') IS NOT NULL BEGIN</a:t>
            </a:r>
          </a:p>
          <a:p>
            <a:pPr algn="l"/>
            <a:r>
              <a:rPr lang="en-US" b="1"/>
              <a:t>DROP PROCEDURE dbo.usp_CustomerTotals;</a:t>
            </a:r>
          </a:p>
          <a:p>
            <a:pPr algn="l"/>
            <a:r>
              <a:rPr lang="en-US" b="1"/>
              <a:t>END;</a:t>
            </a:r>
          </a:p>
          <a:p>
            <a:pPr algn="l"/>
            <a:r>
              <a:rPr lang="en-US" b="1"/>
              <a:t>GO</a:t>
            </a:r>
          </a:p>
          <a:p>
            <a:pPr algn="l"/>
            <a:r>
              <a:rPr lang="en-US" b="1">
                <a:solidFill>
                  <a:srgbClr val="C00000"/>
                </a:solidFill>
              </a:rPr>
              <a:t>CREATE PROCEDURE dbo.usp_CustomerTotals AS</a:t>
            </a:r>
          </a:p>
          <a:p>
            <a:pPr algn="l"/>
            <a:r>
              <a:rPr lang="en-US" b="1">
                <a:solidFill>
                  <a:srgbClr val="C00000"/>
                </a:solidFill>
              </a:rPr>
              <a:t>SELECT C.CustomerID, YEAR(OrderDate) AS OrderYear,</a:t>
            </a:r>
          </a:p>
          <a:p>
            <a:pPr algn="l"/>
            <a:r>
              <a:rPr lang="en-US" b="1">
                <a:solidFill>
                  <a:srgbClr val="C00000"/>
                </a:solidFill>
              </a:rPr>
              <a:t>MONTH(OrderDate) AS OrderMonth, SUM(TotalDue) AS TotalSales</a:t>
            </a:r>
          </a:p>
          <a:p>
            <a:pPr algn="l"/>
            <a:r>
              <a:rPr lang="en-US" b="1">
                <a:solidFill>
                  <a:srgbClr val="C00000"/>
                </a:solidFill>
              </a:rPr>
              <a:t>FROM Sales.Customer AS C</a:t>
            </a:r>
          </a:p>
          <a:p>
            <a:pPr algn="l"/>
            <a:r>
              <a:rPr lang="en-US" b="1">
                <a:solidFill>
                  <a:srgbClr val="C00000"/>
                </a:solidFill>
              </a:rPr>
              <a:t>INNER JOIN Sales.SalesOrderHeader AS SOH ON C.CustomerID = SOH.CustomerID</a:t>
            </a:r>
          </a:p>
          <a:p>
            <a:pPr algn="l"/>
            <a:r>
              <a:rPr lang="en-US" b="1">
                <a:solidFill>
                  <a:srgbClr val="C00000"/>
                </a:solidFill>
              </a:rPr>
              <a:t>GROUP BY C.CustomerID, YEAR(OrderDate), MONTH(OrderDate)</a:t>
            </a:r>
          </a:p>
          <a:p>
            <a:pPr algn="l"/>
            <a:r>
              <a:rPr lang="en-US" b="1">
                <a:solidFill>
                  <a:srgbClr val="C00000"/>
                </a:solidFill>
              </a:rPr>
              <a:t>GO</a:t>
            </a:r>
          </a:p>
          <a:p>
            <a:pPr algn="l"/>
            <a:r>
              <a:rPr lang="en-US" b="1">
                <a:solidFill>
                  <a:srgbClr val="002060"/>
                </a:solidFill>
              </a:rPr>
              <a:t>EXEC dbo.usp_CustomerTotals;</a:t>
            </a:r>
            <a:endParaRPr lang="en-US">
              <a:solidFill>
                <a:srgbClr val="002060"/>
              </a:solidFill>
            </a:endParaRPr>
          </a:p>
        </p:txBody>
      </p:sp>
    </p:spTree>
    <p:extLst>
      <p:ext uri="{BB962C8B-B14F-4D97-AF65-F5344CB8AC3E}">
        <p14:creationId xmlns:p14="http://schemas.microsoft.com/office/powerpoint/2010/main" val="20588670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A99BD94-20D3-43BA-A498-E6A53DAFA7AA}" type="slidenum">
              <a:rPr lang="en-US" sz="1200">
                <a:solidFill>
                  <a:srgbClr val="FFFFFF"/>
                </a:solidFill>
              </a:rPr>
              <a:pPr>
                <a:lnSpc>
                  <a:spcPct val="80000"/>
                </a:lnSpc>
              </a:pPr>
              <a:t>39</a:t>
            </a:fld>
            <a:endParaRPr lang="en-US" sz="1200">
              <a:solidFill>
                <a:srgbClr val="FFFFFF"/>
              </a:solidFill>
            </a:endParaRPr>
          </a:p>
        </p:txBody>
      </p:sp>
      <p:sp>
        <p:nvSpPr>
          <p:cNvPr id="227330" name="Rectangle 2"/>
          <p:cNvSpPr>
            <a:spLocks noChangeArrowheads="1"/>
          </p:cNvSpPr>
          <p:nvPr/>
        </p:nvSpPr>
        <p:spPr bwMode="auto">
          <a:xfrm>
            <a:off x="-19050" y="2716392"/>
            <a:ext cx="10077904" cy="3981450"/>
          </a:xfrm>
          <a:prstGeom prst="rect">
            <a:avLst/>
          </a:prstGeom>
          <a:noFill/>
          <a:ln>
            <a:noFill/>
          </a:ln>
          <a:effectLst/>
          <a:extLst>
            <a:ext uri="{909E8E84-426E-40DD-AFC4-6F175D3DCCD1}">
              <a14:hiddenFill xmlns:a14="http://schemas.microsoft.com/office/drawing/2010/main">
                <a:solidFill>
                  <a:srgbClr val="91FFE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2000"/>
              <a:t>IF OBJECT_ID('dbo.usp_ProductSales') IS NOT NULL BEGIN</a:t>
            </a:r>
          </a:p>
          <a:p>
            <a:pPr algn="l"/>
            <a:r>
              <a:rPr lang="en-US" sz="2000"/>
              <a:t>DROP PROCEDURE dbo.usp_ProductSales;</a:t>
            </a:r>
          </a:p>
          <a:p>
            <a:pPr algn="l"/>
            <a:r>
              <a:rPr lang="en-US" sz="2000"/>
              <a:t>END;</a:t>
            </a:r>
          </a:p>
          <a:p>
            <a:pPr algn="l"/>
            <a:r>
              <a:rPr lang="en-US" sz="2000"/>
              <a:t>GO</a:t>
            </a:r>
          </a:p>
          <a:p>
            <a:pPr algn="l"/>
            <a:r>
              <a:rPr lang="en-US" sz="2000"/>
              <a:t>CREATE PROCEDURE dbo.usp_ProductSales @ProductID INT,</a:t>
            </a:r>
          </a:p>
          <a:p>
            <a:pPr algn="l"/>
            <a:r>
              <a:rPr lang="en-US" sz="2000"/>
              <a:t>@TotalSold INT = NULL OUTPUT AS</a:t>
            </a:r>
          </a:p>
          <a:p>
            <a:pPr algn="l"/>
            <a:r>
              <a:rPr lang="en-US" sz="2000"/>
              <a:t>SELECT @TotalSold = SUM(OrderQty)</a:t>
            </a:r>
          </a:p>
          <a:p>
            <a:pPr algn="l"/>
            <a:r>
              <a:rPr lang="en-US" sz="2000"/>
              <a:t>FROM Sales.SalesOrderDetail</a:t>
            </a:r>
          </a:p>
          <a:p>
            <a:pPr algn="l"/>
            <a:r>
              <a:rPr lang="en-US" sz="2000"/>
              <a:t>WHERE ProductID = @ProductID;</a:t>
            </a:r>
          </a:p>
          <a:p>
            <a:pPr algn="l"/>
            <a:r>
              <a:rPr lang="en-US" sz="2000"/>
              <a:t>GO</a:t>
            </a:r>
          </a:p>
          <a:p>
            <a:pPr algn="l"/>
            <a:r>
              <a:rPr lang="en-US" sz="2000"/>
              <a:t>DECLARE @TotalSold INT;</a:t>
            </a:r>
          </a:p>
          <a:p>
            <a:pPr algn="l"/>
            <a:r>
              <a:rPr lang="en-US" sz="2000"/>
              <a:t>EXEC dbo.usp_ProductSales @ProductID = 776, @TotalSold = @TotalSold OUTPUT;</a:t>
            </a:r>
          </a:p>
          <a:p>
            <a:pPr algn="l"/>
            <a:r>
              <a:rPr lang="en-US" sz="2000"/>
              <a:t>PRINT @TotalSold;</a:t>
            </a:r>
            <a:endParaRPr lang="en-US" sz="2000" b="0">
              <a:solidFill>
                <a:schemeClr val="tx2"/>
              </a:solidFill>
            </a:endParaRPr>
          </a:p>
        </p:txBody>
      </p:sp>
      <p:sp>
        <p:nvSpPr>
          <p:cNvPr id="227331" name="Text Box 3"/>
          <p:cNvSpPr txBox="1">
            <a:spLocks noChangeArrowheads="1"/>
          </p:cNvSpPr>
          <p:nvPr/>
        </p:nvSpPr>
        <p:spPr bwMode="auto">
          <a:xfrm>
            <a:off x="0" y="1516063"/>
            <a:ext cx="89251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r>
              <a:rPr lang="en-US" sz="2400" u="sng" smtClean="0">
                <a:solidFill>
                  <a:schemeClr val="tx2"/>
                </a:solidFill>
                <a:cs typeface="Courier New" panose="02070309020205020404" pitchFamily="49" charset="0"/>
              </a:rPr>
              <a:t>Exercise:</a:t>
            </a:r>
            <a:r>
              <a:rPr lang="en-US" sz="2400" b="0"/>
              <a:t>Create a stored procedure called dbo.usp_ProductSales that accepts a ProductID for a </a:t>
            </a:r>
            <a:r>
              <a:rPr lang="en-US" sz="2400" b="0" smtClean="0"/>
              <a:t>parameter and </a:t>
            </a:r>
            <a:r>
              <a:rPr lang="en-US" sz="2400" b="0"/>
              <a:t>has an OUTPUT parameter that returns the number sold for the product. Test the </a:t>
            </a:r>
            <a:r>
              <a:rPr lang="en-US" sz="2400" b="0" smtClean="0"/>
              <a:t>stored procedure.</a:t>
            </a:r>
            <a:endParaRPr lang="en-US" sz="2400" b="0"/>
          </a:p>
        </p:txBody>
      </p:sp>
      <p:sp>
        <p:nvSpPr>
          <p:cNvPr id="6" name="Title 1"/>
          <p:cNvSpPr>
            <a:spLocks noGrp="1"/>
          </p:cNvSpPr>
          <p:nvPr>
            <p:ph type="title"/>
          </p:nvPr>
        </p:nvSpPr>
        <p:spPr>
          <a:xfrm>
            <a:off x="1524000" y="152400"/>
            <a:ext cx="7162800" cy="828675"/>
          </a:xfrm>
        </p:spPr>
        <p:txBody>
          <a:bodyPr/>
          <a:lstStyle/>
          <a:p>
            <a:pPr eaLnBrk="1" hangingPunct="1"/>
            <a:r>
              <a:rPr lang="en-US" altLang="en-US" smtClean="0">
                <a:cs typeface="Arial" panose="020B0604020202020204" pitchFamily="34" charset="0"/>
              </a:rPr>
              <a:t>Stored Procedure</a:t>
            </a:r>
            <a:br>
              <a:rPr lang="en-US" altLang="en-US" smtClean="0">
                <a:cs typeface="Arial" panose="020B0604020202020204" pitchFamily="34" charset="0"/>
              </a:rPr>
            </a:br>
            <a:r>
              <a:rPr lang="en-US" altLang="en-US" sz="2800" smtClean="0">
                <a:cs typeface="Arial" panose="020B0604020202020204" pitchFamily="34" charset="0"/>
              </a:rPr>
              <a:t> </a:t>
            </a:r>
            <a:r>
              <a:rPr lang="en-US" sz="2800">
                <a:cs typeface="Times New Roman" panose="02020603050405020304" pitchFamily="18" charset="0"/>
              </a:rPr>
              <a:t>Using </a:t>
            </a:r>
            <a:r>
              <a:rPr lang="en-US" sz="2800" smtClean="0">
                <a:cs typeface="Times New Roman" panose="02020603050405020304" pitchFamily="18" charset="0"/>
              </a:rPr>
              <a:t>Parameters-Return value</a:t>
            </a:r>
            <a:endParaRPr lang="en-US" altLang="en-US" sz="2800" smtClean="0">
              <a:cs typeface="Arial" panose="020B0604020202020204" pitchFamily="34" charset="0"/>
            </a:endParaRPr>
          </a:p>
        </p:txBody>
      </p:sp>
    </p:spTree>
    <p:extLst>
      <p:ext uri="{BB962C8B-B14F-4D97-AF65-F5344CB8AC3E}">
        <p14:creationId xmlns:p14="http://schemas.microsoft.com/office/powerpoint/2010/main" val="22595386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1"/>
                                        </p:tgtEl>
                                        <p:attrNameLst>
                                          <p:attrName>style.visibility</p:attrName>
                                        </p:attrNameLst>
                                      </p:cBhvr>
                                      <p:to>
                                        <p:strVal val="visible"/>
                                      </p:to>
                                    </p:set>
                                    <p:anim calcmode="lin" valueType="num">
                                      <p:cBhvr additive="base">
                                        <p:cTn id="7" dur="500" fill="hold"/>
                                        <p:tgtEl>
                                          <p:spTgt spid="227331"/>
                                        </p:tgtEl>
                                        <p:attrNameLst>
                                          <p:attrName>ppt_x</p:attrName>
                                        </p:attrNameLst>
                                      </p:cBhvr>
                                      <p:tavLst>
                                        <p:tav tm="0">
                                          <p:val>
                                            <p:strVal val="0-#ppt_w/2"/>
                                          </p:val>
                                        </p:tav>
                                        <p:tav tm="100000">
                                          <p:val>
                                            <p:strVal val="#ppt_x"/>
                                          </p:val>
                                        </p:tav>
                                      </p:tavLst>
                                    </p:anim>
                                    <p:anim calcmode="lin" valueType="num">
                                      <p:cBhvr additive="base">
                                        <p:cTn id="8" dur="500" fill="hold"/>
                                        <p:tgtEl>
                                          <p:spTgt spid="227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227330"/>
                                        </p:tgtEl>
                                        <p:attrNameLst>
                                          <p:attrName>style.visibility</p:attrName>
                                        </p:attrNameLst>
                                      </p:cBhvr>
                                      <p:to>
                                        <p:strVal val="visible"/>
                                      </p:to>
                                    </p:set>
                                    <p:animEffect transition="in" filter="dissolve">
                                      <p:cBhvr>
                                        <p:cTn id="13" dur="500"/>
                                        <p:tgtEl>
                                          <p:spTgt spid="2273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7330">
                                            <p:txEl>
                                              <p:pRg st="0" end="0"/>
                                            </p:txEl>
                                          </p:spTgt>
                                        </p:tgtEl>
                                        <p:attrNameLst>
                                          <p:attrName>style.visibility</p:attrName>
                                        </p:attrNameLst>
                                      </p:cBhvr>
                                      <p:to>
                                        <p:strVal val="visible"/>
                                      </p:to>
                                    </p:set>
                                    <p:animEffect transition="in" filter="fade">
                                      <p:cBhvr>
                                        <p:cTn id="18" dur="500"/>
                                        <p:tgtEl>
                                          <p:spTgt spid="227330">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27330">
                                            <p:txEl>
                                              <p:pRg st="1" end="1"/>
                                            </p:txEl>
                                          </p:spTgt>
                                        </p:tgtEl>
                                        <p:attrNameLst>
                                          <p:attrName>style.visibility</p:attrName>
                                        </p:attrNameLst>
                                      </p:cBhvr>
                                      <p:to>
                                        <p:strVal val="visible"/>
                                      </p:to>
                                    </p:set>
                                    <p:animEffect transition="in" filter="fade">
                                      <p:cBhvr>
                                        <p:cTn id="21" dur="500"/>
                                        <p:tgtEl>
                                          <p:spTgt spid="227330">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27330">
                                            <p:txEl>
                                              <p:pRg st="2" end="2"/>
                                            </p:txEl>
                                          </p:spTgt>
                                        </p:tgtEl>
                                        <p:attrNameLst>
                                          <p:attrName>style.visibility</p:attrName>
                                        </p:attrNameLst>
                                      </p:cBhvr>
                                      <p:to>
                                        <p:strVal val="visible"/>
                                      </p:to>
                                    </p:set>
                                    <p:animEffect transition="in" filter="fade">
                                      <p:cBhvr>
                                        <p:cTn id="24" dur="500"/>
                                        <p:tgtEl>
                                          <p:spTgt spid="227330">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27330">
                                            <p:txEl>
                                              <p:pRg st="3" end="3"/>
                                            </p:txEl>
                                          </p:spTgt>
                                        </p:tgtEl>
                                        <p:attrNameLst>
                                          <p:attrName>style.visibility</p:attrName>
                                        </p:attrNameLst>
                                      </p:cBhvr>
                                      <p:to>
                                        <p:strVal val="visible"/>
                                      </p:to>
                                    </p:set>
                                    <p:animEffect transition="in" filter="fade">
                                      <p:cBhvr>
                                        <p:cTn id="27" dur="500"/>
                                        <p:tgtEl>
                                          <p:spTgt spid="227330">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27330">
                                            <p:txEl>
                                              <p:pRg st="4" end="4"/>
                                            </p:txEl>
                                          </p:spTgt>
                                        </p:tgtEl>
                                        <p:attrNameLst>
                                          <p:attrName>style.visibility</p:attrName>
                                        </p:attrNameLst>
                                      </p:cBhvr>
                                      <p:to>
                                        <p:strVal val="visible"/>
                                      </p:to>
                                    </p:set>
                                    <p:animEffect transition="in" filter="fade">
                                      <p:cBhvr>
                                        <p:cTn id="30" dur="500"/>
                                        <p:tgtEl>
                                          <p:spTgt spid="227330">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27330">
                                            <p:txEl>
                                              <p:pRg st="5" end="5"/>
                                            </p:txEl>
                                          </p:spTgt>
                                        </p:tgtEl>
                                        <p:attrNameLst>
                                          <p:attrName>style.visibility</p:attrName>
                                        </p:attrNameLst>
                                      </p:cBhvr>
                                      <p:to>
                                        <p:strVal val="visible"/>
                                      </p:to>
                                    </p:set>
                                    <p:animEffect transition="in" filter="fade">
                                      <p:cBhvr>
                                        <p:cTn id="33" dur="500"/>
                                        <p:tgtEl>
                                          <p:spTgt spid="227330">
                                            <p:txEl>
                                              <p:pRg st="5" end="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27330">
                                            <p:txEl>
                                              <p:pRg st="6" end="6"/>
                                            </p:txEl>
                                          </p:spTgt>
                                        </p:tgtEl>
                                        <p:attrNameLst>
                                          <p:attrName>style.visibility</p:attrName>
                                        </p:attrNameLst>
                                      </p:cBhvr>
                                      <p:to>
                                        <p:strVal val="visible"/>
                                      </p:to>
                                    </p:set>
                                    <p:animEffect transition="in" filter="fade">
                                      <p:cBhvr>
                                        <p:cTn id="36" dur="500"/>
                                        <p:tgtEl>
                                          <p:spTgt spid="227330">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27330">
                                            <p:txEl>
                                              <p:pRg st="7" end="7"/>
                                            </p:txEl>
                                          </p:spTgt>
                                        </p:tgtEl>
                                        <p:attrNameLst>
                                          <p:attrName>style.visibility</p:attrName>
                                        </p:attrNameLst>
                                      </p:cBhvr>
                                      <p:to>
                                        <p:strVal val="visible"/>
                                      </p:to>
                                    </p:set>
                                    <p:animEffect transition="in" filter="fade">
                                      <p:cBhvr>
                                        <p:cTn id="39" dur="500"/>
                                        <p:tgtEl>
                                          <p:spTgt spid="227330">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27330">
                                            <p:txEl>
                                              <p:pRg st="8" end="8"/>
                                            </p:txEl>
                                          </p:spTgt>
                                        </p:tgtEl>
                                        <p:attrNameLst>
                                          <p:attrName>style.visibility</p:attrName>
                                        </p:attrNameLst>
                                      </p:cBhvr>
                                      <p:to>
                                        <p:strVal val="visible"/>
                                      </p:to>
                                    </p:set>
                                    <p:animEffect transition="in" filter="fade">
                                      <p:cBhvr>
                                        <p:cTn id="42" dur="500"/>
                                        <p:tgtEl>
                                          <p:spTgt spid="227330">
                                            <p:txEl>
                                              <p:pRg st="8" end="8"/>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27330">
                                            <p:txEl>
                                              <p:pRg st="9" end="9"/>
                                            </p:txEl>
                                          </p:spTgt>
                                        </p:tgtEl>
                                        <p:attrNameLst>
                                          <p:attrName>style.visibility</p:attrName>
                                        </p:attrNameLst>
                                      </p:cBhvr>
                                      <p:to>
                                        <p:strVal val="visible"/>
                                      </p:to>
                                    </p:set>
                                    <p:animEffect transition="in" filter="fade">
                                      <p:cBhvr>
                                        <p:cTn id="45" dur="500"/>
                                        <p:tgtEl>
                                          <p:spTgt spid="227330">
                                            <p:txEl>
                                              <p:pRg st="9" end="9"/>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27330">
                                            <p:txEl>
                                              <p:pRg st="10" end="10"/>
                                            </p:txEl>
                                          </p:spTgt>
                                        </p:tgtEl>
                                        <p:attrNameLst>
                                          <p:attrName>style.visibility</p:attrName>
                                        </p:attrNameLst>
                                      </p:cBhvr>
                                      <p:to>
                                        <p:strVal val="visible"/>
                                      </p:to>
                                    </p:set>
                                    <p:animEffect transition="in" filter="fade">
                                      <p:cBhvr>
                                        <p:cTn id="48" dur="500"/>
                                        <p:tgtEl>
                                          <p:spTgt spid="227330">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27330">
                                            <p:txEl>
                                              <p:pRg st="11" end="11"/>
                                            </p:txEl>
                                          </p:spTgt>
                                        </p:tgtEl>
                                        <p:attrNameLst>
                                          <p:attrName>style.visibility</p:attrName>
                                        </p:attrNameLst>
                                      </p:cBhvr>
                                      <p:to>
                                        <p:strVal val="visible"/>
                                      </p:to>
                                    </p:set>
                                    <p:animEffect transition="in" filter="fade">
                                      <p:cBhvr>
                                        <p:cTn id="51" dur="500"/>
                                        <p:tgtEl>
                                          <p:spTgt spid="227330">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227330">
                                            <p:txEl>
                                              <p:pRg st="12" end="12"/>
                                            </p:txEl>
                                          </p:spTgt>
                                        </p:tgtEl>
                                        <p:attrNameLst>
                                          <p:attrName>style.visibility</p:attrName>
                                        </p:attrNameLst>
                                      </p:cBhvr>
                                      <p:to>
                                        <p:strVal val="visible"/>
                                      </p:to>
                                    </p:set>
                                    <p:animEffect transition="in" filter="fade">
                                      <p:cBhvr>
                                        <p:cTn id="54" dur="500"/>
                                        <p:tgtEl>
                                          <p:spTgt spid="22733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p:bldP spid="22733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343E8C7-BFFB-4F37-84B0-E7A12043AA7F}" type="slidenum">
              <a:rPr lang="en-US" sz="1200">
                <a:solidFill>
                  <a:srgbClr val="FFFFFF"/>
                </a:solidFill>
              </a:rPr>
              <a:pPr>
                <a:lnSpc>
                  <a:spcPct val="80000"/>
                </a:lnSpc>
              </a:pPr>
              <a:t>4</a:t>
            </a:fld>
            <a:endParaRPr lang="en-US" sz="1200">
              <a:solidFill>
                <a:srgbClr val="FFFFFF"/>
              </a:solidFill>
            </a:endParaRPr>
          </a:p>
        </p:txBody>
      </p:sp>
      <p:sp>
        <p:nvSpPr>
          <p:cNvPr id="12291" name="Rectangle 2"/>
          <p:cNvSpPr>
            <a:spLocks noGrp="1"/>
          </p:cNvSpPr>
          <p:nvPr>
            <p:ph type="title" idx="4294967295"/>
          </p:nvPr>
        </p:nvSpPr>
        <p:spPr/>
        <p:txBody>
          <a:bodyPr/>
          <a:lstStyle/>
          <a:p>
            <a:r>
              <a:rPr lang="en-US" sz="5600" smtClean="0">
                <a:solidFill>
                  <a:srgbClr val="0000FF"/>
                </a:solidFill>
                <a:latin typeface="Arial" panose="020B0604020202020204" pitchFamily="34" charset="0"/>
                <a:cs typeface="Arial" panose="020B0604020202020204" pitchFamily="34" charset="0"/>
              </a:rPr>
              <a:t>Khái niệm về thủ tục</a:t>
            </a:r>
            <a:endParaRPr lang="en-US" sz="5600" b="1" smtClean="0">
              <a:solidFill>
                <a:srgbClr val="0000FF"/>
              </a:solidFill>
              <a:latin typeface="Arial" panose="020B0604020202020204" pitchFamily="34" charset="0"/>
              <a:cs typeface="Arial" panose="020B0604020202020204" pitchFamily="34" charset="0"/>
            </a:endParaRPr>
          </a:p>
        </p:txBody>
      </p:sp>
      <p:sp>
        <p:nvSpPr>
          <p:cNvPr id="240643" name="Rectangle 3"/>
          <p:cNvSpPr>
            <a:spLocks noGrp="1"/>
          </p:cNvSpPr>
          <p:nvPr>
            <p:ph type="body" idx="4294967295"/>
          </p:nvPr>
        </p:nvSpPr>
        <p:spPr>
          <a:xfrm>
            <a:off x="609600" y="1752600"/>
            <a:ext cx="7924800" cy="5105400"/>
          </a:xfrm>
        </p:spPr>
        <p:txBody>
          <a:bodyPr/>
          <a:lstStyle/>
          <a:p>
            <a:pPr marL="381000" indent="-381000" algn="just"/>
            <a:r>
              <a:rPr lang="en-US" sz="2400" smtClean="0">
                <a:latin typeface="Arial" panose="020B0604020202020204" pitchFamily="34" charset="0"/>
              </a:rPr>
              <a:t>Một thủ tục có thể nhận các tham số truyền vào cũng như có thể trả về các giá trị thông qua các tham số. </a:t>
            </a:r>
          </a:p>
          <a:p>
            <a:pPr marL="381000" indent="-381000" algn="just"/>
            <a:r>
              <a:rPr lang="en-US" sz="2400" smtClean="0">
                <a:latin typeface="Arial" panose="020B0604020202020204" pitchFamily="34" charset="0"/>
              </a:rPr>
              <a:t>Khi một thủ tục lưu trữ đã được định nghĩa, nó có thể được gọi thông qua tên thủ tục, nhận các tham số truyền vào, thực thi các câu lệnh SQL bên trong thủ tục và có thể trả về các giá trị sau khi thực hiện xong. </a:t>
            </a:r>
          </a:p>
          <a:p>
            <a:pPr marL="793750" lvl="1" indent="-298450" algn="just">
              <a:spcBef>
                <a:spcPct val="30000"/>
              </a:spcBef>
            </a:pPr>
            <a:endParaRPr lang="en-US" sz="2400" smtClean="0">
              <a:latin typeface="Arial" panose="020B0604020202020204" pitchFamily="34" charset="0"/>
            </a:endParaRPr>
          </a:p>
          <a:p>
            <a:pPr marL="793750" lvl="1" indent="-298450" algn="just">
              <a:spcBef>
                <a:spcPct val="30000"/>
              </a:spcBef>
              <a:buFont typeface="Wingdings 2" panose="05020102010507070707" pitchFamily="18" charset="2"/>
              <a:buNone/>
            </a:pPr>
            <a:endParaRPr lang="en-US" sz="2400" smtClean="0">
              <a:latin typeface="Arial" panose="020B0604020202020204" pitchFamily="34" charset="0"/>
            </a:endParaRPr>
          </a:p>
          <a:p>
            <a:pPr marL="381000" indent="-381000" algn="just">
              <a:spcBef>
                <a:spcPct val="30000"/>
              </a:spcBef>
            </a:pPr>
            <a:endParaRPr lang="en-US" sz="2400" smtClean="0">
              <a:latin typeface="Arial" panose="020B0604020202020204" pitchFamily="34" charset="0"/>
              <a:hlinkClick r:id="rId3" action="ppaction://hlinksldjump"/>
            </a:endParaRPr>
          </a:p>
        </p:txBody>
      </p:sp>
      <p:sp>
        <p:nvSpPr>
          <p:cNvPr id="1229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circle(out)">
                                      <p:cBhvr>
                                        <p:cTn id="7" dur="2000"/>
                                        <p:tgtEl>
                                          <p:spTgt spid="240643">
                                            <p:txEl>
                                              <p:pRg st="0" end="0"/>
                                            </p:txEl>
                                          </p:spTgt>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240643">
                                            <p:txEl>
                                              <p:pRg st="1" end="1"/>
                                            </p:txEl>
                                          </p:spTgt>
                                        </p:tgtEl>
                                        <p:attrNameLst>
                                          <p:attrName>style.visibility</p:attrName>
                                        </p:attrNameLst>
                                      </p:cBhvr>
                                      <p:to>
                                        <p:strVal val="visible"/>
                                      </p:to>
                                    </p:set>
                                    <p:animEffect transition="in" filter="circle(out)">
                                      <p:cBhvr>
                                        <p:cTn id="10" dur="2000"/>
                                        <p:tgtEl>
                                          <p:spTgt spid="240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729BDFE-1162-4CD9-B7B2-4E387F04B0F7}" type="slidenum">
              <a:rPr lang="en-US" sz="1200">
                <a:solidFill>
                  <a:srgbClr val="FFFFFF"/>
                </a:solidFill>
              </a:rPr>
              <a:pPr>
                <a:lnSpc>
                  <a:spcPct val="80000"/>
                </a:lnSpc>
              </a:pPr>
              <a:t>40</a:t>
            </a:fld>
            <a:endParaRPr lang="en-US" sz="1200">
              <a:solidFill>
                <a:srgbClr val="FFFFFF"/>
              </a:solidFill>
            </a:endParaRPr>
          </a:p>
        </p:txBody>
      </p:sp>
      <p:sp>
        <p:nvSpPr>
          <p:cNvPr id="246786" name="Rectangle 2"/>
          <p:cNvSpPr>
            <a:spLocks noGrp="1"/>
          </p:cNvSpPr>
          <p:nvPr>
            <p:ph type="title" idx="4294967295"/>
          </p:nvPr>
        </p:nvSpPr>
        <p:spPr>
          <a:xfrm>
            <a:off x="971550" y="1196975"/>
            <a:ext cx="7524750" cy="52197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gn="ctr">
              <a:lnSpc>
                <a:spcPct val="95000"/>
              </a:lnSpc>
            </a:pPr>
            <a:r>
              <a:rPr lang="en-US" sz="7500" b="1" smtClean="0">
                <a:ln w="22225">
                  <a:solidFill>
                    <a:schemeClr val="accent2"/>
                  </a:solidFill>
                  <a:prstDash val="solid"/>
                </a:ln>
                <a:solidFill>
                  <a:schemeClr val="accent2">
                    <a:lumMod val="40000"/>
                    <a:lumOff val="60000"/>
                  </a:schemeClr>
                </a:solidFill>
                <a:cs typeface="Times New Roman" panose="02020603050405020304" pitchFamily="18" charset="0"/>
              </a:rPr>
              <a:t>H</a:t>
            </a:r>
            <a:r>
              <a:rPr lang="en-US" sz="7500" b="1" smtClean="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À</a:t>
            </a:r>
            <a:r>
              <a:rPr lang="en-US" sz="7500" b="1" smtClean="0">
                <a:ln w="22225">
                  <a:solidFill>
                    <a:schemeClr val="accent2"/>
                  </a:solidFill>
                  <a:prstDash val="solid"/>
                </a:ln>
                <a:solidFill>
                  <a:schemeClr val="accent2">
                    <a:lumMod val="40000"/>
                    <a:lumOff val="60000"/>
                  </a:schemeClr>
                </a:solidFill>
                <a:cs typeface="Times New Roman" panose="02020603050405020304" pitchFamily="18" charset="0"/>
              </a:rPr>
              <a:t>M - FUNCTION</a:t>
            </a:r>
          </a:p>
        </p:txBody>
      </p:sp>
      <p:sp>
        <p:nvSpPr>
          <p:cNvPr id="47108" name="Text Box 3"/>
          <p:cNvSpPr txBox="1">
            <a:spLocks noChangeArrowheads="1"/>
          </p:cNvSpPr>
          <p:nvPr/>
        </p:nvSpPr>
        <p:spPr bwMode="auto">
          <a:xfrm>
            <a:off x="609600" y="457200"/>
            <a:ext cx="26971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a:solidFill>
                  <a:srgbClr val="0000FF"/>
                </a:solidFill>
              </a:rPr>
              <a:t>Phần 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Effect transition="in" filter="wedge">
                                      <p:cBhvr>
                                        <p:cTn id="7" dur="2000"/>
                                        <p:tgtEl>
                                          <p:spTgt spid="246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B872080-3C40-41E7-B3D2-2DD83F86827B}" type="slidenum">
              <a:rPr lang="en-US" sz="1200">
                <a:solidFill>
                  <a:srgbClr val="FFFFFF"/>
                </a:solidFill>
              </a:rPr>
              <a:pPr>
                <a:lnSpc>
                  <a:spcPct val="80000"/>
                </a:lnSpc>
              </a:pPr>
              <a:t>41</a:t>
            </a:fld>
            <a:endParaRPr lang="en-US" sz="1200">
              <a:solidFill>
                <a:srgbClr val="FFFFFF"/>
              </a:solidFill>
            </a:endParaRPr>
          </a:p>
        </p:txBody>
      </p:sp>
      <p:sp>
        <p:nvSpPr>
          <p:cNvPr id="48131" name="Rectangle 2"/>
          <p:cNvSpPr>
            <a:spLocks noGrp="1"/>
          </p:cNvSpPr>
          <p:nvPr>
            <p:ph type="title" idx="4294967295"/>
          </p:nvPr>
        </p:nvSpPr>
        <p:spPr/>
        <p:txBody>
          <a:bodyPr/>
          <a:lstStyle/>
          <a:p>
            <a:r>
              <a:rPr lang="en-US" smtClean="0">
                <a:solidFill>
                  <a:srgbClr val="0000FF"/>
                </a:solidFill>
                <a:cs typeface="Times New Roman" panose="02020603050405020304" pitchFamily="18" charset="0"/>
              </a:rPr>
              <a:t>NỘI DUNG</a:t>
            </a:r>
          </a:p>
        </p:txBody>
      </p:sp>
      <p:sp>
        <p:nvSpPr>
          <p:cNvPr id="248835" name="Rectangle 3"/>
          <p:cNvSpPr>
            <a:spLocks noGrp="1"/>
          </p:cNvSpPr>
          <p:nvPr>
            <p:ph type="body" idx="4294967295"/>
          </p:nvPr>
        </p:nvSpPr>
        <p:spPr>
          <a:xfrm>
            <a:off x="914400" y="1752600"/>
            <a:ext cx="7331075" cy="5105400"/>
          </a:xfrm>
        </p:spPr>
        <p:txBody>
          <a:bodyPr/>
          <a:lstStyle/>
          <a:p>
            <a:pPr marL="457200" indent="-457200">
              <a:spcBef>
                <a:spcPct val="50000"/>
              </a:spcBef>
            </a:pPr>
            <a:r>
              <a:rPr lang="en-US" sz="2400" smtClean="0">
                <a:latin typeface="Arial" panose="020B0604020202020204" pitchFamily="34" charset="0"/>
                <a:cs typeface="Arial" panose="020B0604020202020204" pitchFamily="34" charset="0"/>
              </a:rPr>
              <a:t>Khái niệm về Hàm</a:t>
            </a:r>
          </a:p>
          <a:p>
            <a:pPr marL="457200" indent="-457200">
              <a:spcBef>
                <a:spcPct val="50000"/>
              </a:spcBef>
            </a:pPr>
            <a:r>
              <a:rPr lang="en-US" sz="2400" smtClean="0">
                <a:latin typeface="Arial" panose="020B0604020202020204" pitchFamily="34" charset="0"/>
                <a:cs typeface="Arial" panose="020B0604020202020204" pitchFamily="34" charset="0"/>
              </a:rPr>
              <a:t>Các loại hàm</a:t>
            </a:r>
          </a:p>
          <a:p>
            <a:pPr marL="457200" indent="-457200">
              <a:spcBef>
                <a:spcPct val="50000"/>
              </a:spcBef>
            </a:pPr>
            <a:r>
              <a:rPr lang="en-US" sz="2400" smtClean="0">
                <a:latin typeface="Arial" panose="020B0604020202020204" pitchFamily="34" charset="0"/>
                <a:cs typeface="Arial" panose="020B0604020202020204" pitchFamily="34" charset="0"/>
              </a:rPr>
              <a:t>Các loại giá trị trả về của UFDs</a:t>
            </a:r>
          </a:p>
          <a:p>
            <a:pPr marL="457200" indent="-457200">
              <a:spcBef>
                <a:spcPct val="50000"/>
              </a:spcBef>
            </a:pPr>
            <a:r>
              <a:rPr lang="en-US" sz="2400" smtClean="0">
                <a:latin typeface="Arial" panose="020B0604020202020204" pitchFamily="34" charset="0"/>
                <a:cs typeface="Arial" panose="020B0604020202020204" pitchFamily="34" charset="0"/>
              </a:rPr>
              <a:t>Tạo và quản lý hàm UFDs</a:t>
            </a:r>
          </a:p>
          <a:p>
            <a:pPr marL="457200" indent="-457200">
              <a:spcBef>
                <a:spcPct val="50000"/>
              </a:spcBef>
            </a:pPr>
            <a:r>
              <a:rPr lang="en-US" sz="2400" smtClean="0">
                <a:latin typeface="Arial" panose="020B0604020202020204" pitchFamily="34" charset="0"/>
                <a:cs typeface="Arial" panose="020B0604020202020204" pitchFamily="34" charset="0"/>
              </a:rPr>
              <a:t>Scalar Function</a:t>
            </a:r>
          </a:p>
          <a:p>
            <a:pPr marL="457200" indent="-457200">
              <a:spcBef>
                <a:spcPct val="50000"/>
              </a:spcBef>
            </a:pPr>
            <a:r>
              <a:rPr lang="en-US" sz="2400" smtClean="0">
                <a:latin typeface="Arial" panose="020B0604020202020204" pitchFamily="34" charset="0"/>
                <a:cs typeface="Arial" panose="020B0604020202020204" pitchFamily="34" charset="0"/>
              </a:rPr>
              <a:t>Table-valued Function</a:t>
            </a:r>
          </a:p>
          <a:p>
            <a:pPr marL="457200" indent="-457200">
              <a:spcBef>
                <a:spcPct val="50000"/>
              </a:spcBef>
            </a:pPr>
            <a:r>
              <a:rPr lang="en-US" sz="2400" smtClean="0">
                <a:latin typeface="Arial" panose="020B0604020202020204" pitchFamily="34" charset="0"/>
                <a:cs typeface="Arial" panose="020B0604020202020204" pitchFamily="34" charset="0"/>
              </a:rPr>
              <a:t>Sử dụng hàm UFDs</a:t>
            </a:r>
          </a:p>
          <a:p>
            <a:pPr marL="457200" indent="-457200">
              <a:spcBef>
                <a:spcPct val="50000"/>
              </a:spcBef>
              <a:buFont typeface="Wingdings" panose="05000000000000000000" pitchFamily="2" charset="2"/>
              <a:buNone/>
            </a:pPr>
            <a:endParaRPr lang="en-US" sz="2400" smtClean="0">
              <a:latin typeface="Arial" panose="020B0604020202020204" pitchFamily="34" charset="0"/>
              <a:cs typeface="Arial" panose="020B0604020202020204" pitchFamily="34" charset="0"/>
            </a:endParaRPr>
          </a:p>
        </p:txBody>
      </p:sp>
      <p:sp>
        <p:nvSpPr>
          <p:cNvPr id="4813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Effect transition="in" filter="checkerboard(down)">
                                      <p:cBhvr>
                                        <p:cTn id="7" dur="500"/>
                                        <p:tgtEl>
                                          <p:spTgt spid="248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48835">
                                            <p:txEl>
                                              <p:pRg st="1" end="1"/>
                                            </p:txEl>
                                          </p:spTgt>
                                        </p:tgtEl>
                                        <p:attrNameLst>
                                          <p:attrName>style.visibility</p:attrName>
                                        </p:attrNameLst>
                                      </p:cBhvr>
                                      <p:to>
                                        <p:strVal val="visible"/>
                                      </p:to>
                                    </p:set>
                                    <p:animEffect transition="in" filter="checkerboard(down)">
                                      <p:cBhvr>
                                        <p:cTn id="12" dur="500"/>
                                        <p:tgtEl>
                                          <p:spTgt spid="248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48835">
                                            <p:txEl>
                                              <p:pRg st="2" end="2"/>
                                            </p:txEl>
                                          </p:spTgt>
                                        </p:tgtEl>
                                        <p:attrNameLst>
                                          <p:attrName>style.visibility</p:attrName>
                                        </p:attrNameLst>
                                      </p:cBhvr>
                                      <p:to>
                                        <p:strVal val="visible"/>
                                      </p:to>
                                    </p:set>
                                    <p:animEffect transition="in" filter="checkerboard(down)">
                                      <p:cBhvr>
                                        <p:cTn id="17" dur="500"/>
                                        <p:tgtEl>
                                          <p:spTgt spid="248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48835">
                                            <p:txEl>
                                              <p:pRg st="3" end="3"/>
                                            </p:txEl>
                                          </p:spTgt>
                                        </p:tgtEl>
                                        <p:attrNameLst>
                                          <p:attrName>style.visibility</p:attrName>
                                        </p:attrNameLst>
                                      </p:cBhvr>
                                      <p:to>
                                        <p:strVal val="visible"/>
                                      </p:to>
                                    </p:set>
                                    <p:animEffect transition="in" filter="checkerboard(down)">
                                      <p:cBhvr>
                                        <p:cTn id="22" dur="500"/>
                                        <p:tgtEl>
                                          <p:spTgt spid="248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48835">
                                            <p:txEl>
                                              <p:pRg st="4" end="4"/>
                                            </p:txEl>
                                          </p:spTgt>
                                        </p:tgtEl>
                                        <p:attrNameLst>
                                          <p:attrName>style.visibility</p:attrName>
                                        </p:attrNameLst>
                                      </p:cBhvr>
                                      <p:to>
                                        <p:strVal val="visible"/>
                                      </p:to>
                                    </p:set>
                                    <p:animEffect transition="in" filter="checkerboard(down)">
                                      <p:cBhvr>
                                        <p:cTn id="27" dur="500"/>
                                        <p:tgtEl>
                                          <p:spTgt spid="248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48835">
                                            <p:txEl>
                                              <p:pRg st="5" end="5"/>
                                            </p:txEl>
                                          </p:spTgt>
                                        </p:tgtEl>
                                        <p:attrNameLst>
                                          <p:attrName>style.visibility</p:attrName>
                                        </p:attrNameLst>
                                      </p:cBhvr>
                                      <p:to>
                                        <p:strVal val="visible"/>
                                      </p:to>
                                    </p:set>
                                    <p:animEffect transition="in" filter="checkerboard(down)">
                                      <p:cBhvr>
                                        <p:cTn id="32" dur="500"/>
                                        <p:tgtEl>
                                          <p:spTgt spid="24883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48835">
                                            <p:txEl>
                                              <p:pRg st="6" end="6"/>
                                            </p:txEl>
                                          </p:spTgt>
                                        </p:tgtEl>
                                        <p:attrNameLst>
                                          <p:attrName>style.visibility</p:attrName>
                                        </p:attrNameLst>
                                      </p:cBhvr>
                                      <p:to>
                                        <p:strVal val="visible"/>
                                      </p:to>
                                    </p:set>
                                    <p:animEffect transition="in" filter="checkerboard(down)">
                                      <p:cBhvr>
                                        <p:cTn id="37" dur="500"/>
                                        <p:tgtEl>
                                          <p:spTgt spid="2488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3987094-5DFE-4CCF-807B-F9CB3AC6A3C9}" type="slidenum">
              <a:rPr lang="en-US" sz="1200">
                <a:solidFill>
                  <a:srgbClr val="FFFFFF"/>
                </a:solidFill>
              </a:rPr>
              <a:pPr>
                <a:lnSpc>
                  <a:spcPct val="80000"/>
                </a:lnSpc>
              </a:pPr>
              <a:t>42</a:t>
            </a:fld>
            <a:endParaRPr lang="en-US" sz="1200">
              <a:solidFill>
                <a:srgbClr val="FFFFFF"/>
              </a:solidFill>
            </a:endParaRPr>
          </a:p>
        </p:txBody>
      </p:sp>
      <p:sp>
        <p:nvSpPr>
          <p:cNvPr id="49155" name="Rectangle 2"/>
          <p:cNvSpPr>
            <a:spLocks noGrp="1"/>
          </p:cNvSpPr>
          <p:nvPr>
            <p:ph type="title" idx="4294967295"/>
          </p:nvPr>
        </p:nvSpPr>
        <p:spPr>
          <a:xfrm>
            <a:off x="701675" y="0"/>
            <a:ext cx="8458200" cy="1143000"/>
          </a:xfrm>
        </p:spPr>
        <p:txBody>
          <a:bodyPr/>
          <a:lstStyle/>
          <a:p>
            <a:r>
              <a:rPr lang="en-US" sz="5600" smtClean="0">
                <a:solidFill>
                  <a:srgbClr val="0000FF"/>
                </a:solidFill>
                <a:latin typeface="Arial" panose="020B0604020202020204" pitchFamily="34" charset="0"/>
                <a:cs typeface="Arial" panose="020B0604020202020204" pitchFamily="34" charset="0"/>
              </a:rPr>
              <a:t>Khái niệm về Hàm</a:t>
            </a:r>
          </a:p>
        </p:txBody>
      </p:sp>
      <p:sp>
        <p:nvSpPr>
          <p:cNvPr id="49156" name="Rectangle 3"/>
          <p:cNvSpPr>
            <a:spLocks noGrp="1"/>
          </p:cNvSpPr>
          <p:nvPr>
            <p:ph type="body" idx="4294967295"/>
          </p:nvPr>
        </p:nvSpPr>
        <p:spPr>
          <a:xfrm>
            <a:off x="533400" y="1752600"/>
            <a:ext cx="8001000" cy="5105400"/>
          </a:xfrm>
        </p:spPr>
        <p:txBody>
          <a:bodyPr/>
          <a:lstStyle/>
          <a:p>
            <a:pPr marL="381000" indent="-381000" algn="just">
              <a:spcBef>
                <a:spcPct val="30000"/>
              </a:spcBef>
            </a:pPr>
            <a:r>
              <a:rPr lang="en-US" sz="2400" smtClean="0">
                <a:latin typeface="Arial" panose="020B0604020202020204" pitchFamily="34" charset="0"/>
                <a:cs typeface="Arial" panose="020B0604020202020204" pitchFamily="34" charset="0"/>
              </a:rPr>
              <a:t>Hàm tương tự thủ tục bao gồm các phát biểu T-SQL và một số cấu trúc điều khiển được lưu với một tên và được xử lý như một đơn vị độc lập. Hàm được biên dịch trước, không cần kiểm tra và biên dịch lại. </a:t>
            </a:r>
          </a:p>
          <a:p>
            <a:pPr marL="381000" indent="-381000" algn="just">
              <a:spcBef>
                <a:spcPct val="30000"/>
              </a:spcBef>
            </a:pPr>
            <a:r>
              <a:rPr lang="en-US" sz="2400" smtClean="0"/>
              <a:t>Điểm khác biệt giữa hàm và thủ tục là hàm trả về một giá trị thông qua tên hàm còn thủ tục thì không. </a:t>
            </a:r>
            <a:endParaRPr lang="en-US" sz="2400" smtClean="0">
              <a:latin typeface="Arial" panose="020B0604020202020204" pitchFamily="34" charset="0"/>
              <a:cs typeface="Arial" panose="020B0604020202020204" pitchFamily="34" charset="0"/>
            </a:endParaRPr>
          </a:p>
          <a:p>
            <a:pPr marL="793750" lvl="1" indent="-298450" algn="just">
              <a:spcBef>
                <a:spcPct val="30000"/>
              </a:spcBef>
              <a:buFont typeface="Wingdings 2" panose="05020102010507070707" pitchFamily="18" charset="2"/>
              <a:buNone/>
            </a:pPr>
            <a:endParaRPr lang="en-US" sz="2400" smtClean="0">
              <a:latin typeface="Arial" panose="020B0604020202020204" pitchFamily="34" charset="0"/>
            </a:endParaRPr>
          </a:p>
        </p:txBody>
      </p:sp>
      <p:sp>
        <p:nvSpPr>
          <p:cNvPr id="49157"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254A592-E6B4-4E5B-AFAB-5B616224EDF4}" type="slidenum">
              <a:rPr lang="en-US" sz="1200">
                <a:solidFill>
                  <a:srgbClr val="FFFFFF"/>
                </a:solidFill>
              </a:rPr>
              <a:pPr>
                <a:lnSpc>
                  <a:spcPct val="80000"/>
                </a:lnSpc>
              </a:pPr>
              <a:t>43</a:t>
            </a:fld>
            <a:endParaRPr lang="en-US" sz="1200">
              <a:solidFill>
                <a:srgbClr val="FFFFFF"/>
              </a:solidFill>
            </a:endParaRPr>
          </a:p>
        </p:txBody>
      </p:sp>
      <p:sp>
        <p:nvSpPr>
          <p:cNvPr id="50179" name="Rectangle 2"/>
          <p:cNvSpPr>
            <a:spLocks noGrp="1"/>
          </p:cNvSpPr>
          <p:nvPr>
            <p:ph type="title" idx="4294967295"/>
          </p:nvPr>
        </p:nvSpPr>
        <p:spPr>
          <a:xfrm>
            <a:off x="701675" y="0"/>
            <a:ext cx="8458200" cy="1143000"/>
          </a:xfrm>
        </p:spPr>
        <p:txBody>
          <a:bodyPr/>
          <a:lstStyle/>
          <a:p>
            <a:r>
              <a:rPr lang="en-US" sz="5600" smtClean="0">
                <a:solidFill>
                  <a:srgbClr val="0000FF"/>
                </a:solidFill>
                <a:latin typeface="Arial" panose="020B0604020202020204" pitchFamily="34" charset="0"/>
                <a:cs typeface="Arial" panose="020B0604020202020204" pitchFamily="34" charset="0"/>
              </a:rPr>
              <a:t>Khái niệm về Hàm</a:t>
            </a:r>
          </a:p>
        </p:txBody>
      </p:sp>
      <p:sp>
        <p:nvSpPr>
          <p:cNvPr id="50180" name="Rectangle 3"/>
          <p:cNvSpPr>
            <a:spLocks noGrp="1"/>
          </p:cNvSpPr>
          <p:nvPr>
            <p:ph type="body" idx="4294967295"/>
          </p:nvPr>
        </p:nvSpPr>
        <p:spPr>
          <a:xfrm>
            <a:off x="533400" y="1738313"/>
            <a:ext cx="8001000" cy="5105400"/>
          </a:xfrm>
        </p:spPr>
        <p:txBody>
          <a:bodyPr/>
          <a:lstStyle/>
          <a:p>
            <a:pPr marL="381000" indent="-381000" algn="just">
              <a:spcBef>
                <a:spcPct val="30000"/>
              </a:spcBef>
            </a:pPr>
            <a:r>
              <a:rPr lang="en-US" sz="2400" b="1" smtClean="0">
                <a:latin typeface="Arial" panose="020B0604020202020204" pitchFamily="34" charset="0"/>
                <a:cs typeface="Arial" panose="020B0604020202020204" pitchFamily="34" charset="0"/>
              </a:rPr>
              <a:t>Hàm được dùng trong:</a:t>
            </a:r>
          </a:p>
          <a:p>
            <a:pPr marL="793750" lvl="1" indent="-298450" algn="just">
              <a:spcBef>
                <a:spcPct val="30000"/>
              </a:spcBef>
            </a:pPr>
            <a:r>
              <a:rPr lang="en-US" sz="2400" smtClean="0">
                <a:latin typeface="Arial" panose="020B0604020202020204" pitchFamily="34" charset="0"/>
                <a:cs typeface="Arial" panose="020B0604020202020204" pitchFamily="34" charset="0"/>
              </a:rPr>
              <a:t>Lệnh print hay lệnh Select để hiển thị giá trị trả về của hàm.</a:t>
            </a:r>
          </a:p>
          <a:p>
            <a:pPr marL="793750" lvl="1" indent="-298450" algn="just">
              <a:spcBef>
                <a:spcPct val="30000"/>
              </a:spcBef>
            </a:pPr>
            <a:r>
              <a:rPr lang="en-US" sz="2400" smtClean="0">
                <a:latin typeface="Arial" panose="020B0604020202020204" pitchFamily="34" charset="0"/>
                <a:cs typeface="Arial" panose="020B0604020202020204" pitchFamily="34" charset="0"/>
              </a:rPr>
              <a:t>Danh sách chọn của một câu lệnh Select để cho ra một giá trị.</a:t>
            </a:r>
          </a:p>
          <a:p>
            <a:pPr marL="793750" lvl="1" indent="-298450" algn="just">
              <a:spcBef>
                <a:spcPct val="30000"/>
              </a:spcBef>
            </a:pPr>
            <a:r>
              <a:rPr lang="en-US" sz="2400" smtClean="0">
                <a:latin typeface="Arial" panose="020B0604020202020204" pitchFamily="34" charset="0"/>
                <a:cs typeface="Arial" panose="020B0604020202020204" pitchFamily="34" charset="0"/>
              </a:rPr>
              <a:t>Một điều kiện tìm kiếm của mệnh đề Where trong các câu lệnh T-SQL.</a:t>
            </a:r>
          </a:p>
          <a:p>
            <a:pPr marL="793750" lvl="1" indent="-298450" algn="just">
              <a:spcBef>
                <a:spcPct val="30000"/>
              </a:spcBef>
              <a:buFont typeface="Wingdings 2" panose="05020102010507070707" pitchFamily="18" charset="2"/>
              <a:buNone/>
            </a:pPr>
            <a:endParaRPr lang="en-US" sz="2400" smtClean="0">
              <a:latin typeface="Arial" panose="020B0604020202020204" pitchFamily="34" charset="0"/>
            </a:endParaRPr>
          </a:p>
        </p:txBody>
      </p:sp>
      <p:sp>
        <p:nvSpPr>
          <p:cNvPr id="50181"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2D24E0-C55F-44D7-BD65-98616F8D77CE}" type="slidenum">
              <a:rPr lang="en-US" sz="1200">
                <a:solidFill>
                  <a:srgbClr val="FFFFFF"/>
                </a:solidFill>
              </a:rPr>
              <a:pPr>
                <a:lnSpc>
                  <a:spcPct val="80000"/>
                </a:lnSpc>
              </a:pPr>
              <a:t>44</a:t>
            </a:fld>
            <a:endParaRPr lang="en-US" sz="1200">
              <a:solidFill>
                <a:srgbClr val="FFFFFF"/>
              </a:solidFill>
            </a:endParaRPr>
          </a:p>
        </p:txBody>
      </p:sp>
      <p:sp>
        <p:nvSpPr>
          <p:cNvPr id="51203" name="Rectangle 2"/>
          <p:cNvSpPr>
            <a:spLocks noGrp="1"/>
          </p:cNvSpPr>
          <p:nvPr>
            <p:ph type="title" idx="4294967295"/>
          </p:nvPr>
        </p:nvSpPr>
        <p:spPr>
          <a:xfrm>
            <a:off x="701675" y="0"/>
            <a:ext cx="8458200" cy="1143000"/>
          </a:xfrm>
        </p:spPr>
        <p:txBody>
          <a:bodyPr/>
          <a:lstStyle/>
          <a:p>
            <a:r>
              <a:rPr lang="en-US" sz="5600" smtClean="0">
                <a:solidFill>
                  <a:srgbClr val="0000FF"/>
                </a:solidFill>
                <a:latin typeface="Arial" panose="020B0604020202020204" pitchFamily="34" charset="0"/>
                <a:cs typeface="Arial" panose="020B0604020202020204" pitchFamily="34" charset="0"/>
              </a:rPr>
              <a:t>Ưu điểm của Hàm</a:t>
            </a:r>
          </a:p>
        </p:txBody>
      </p:sp>
      <p:sp>
        <p:nvSpPr>
          <p:cNvPr id="51204" name="Rectangle 3"/>
          <p:cNvSpPr>
            <a:spLocks noGrp="1"/>
          </p:cNvSpPr>
          <p:nvPr>
            <p:ph type="body" idx="4294967295"/>
          </p:nvPr>
        </p:nvSpPr>
        <p:spPr>
          <a:xfrm>
            <a:off x="609600" y="1752600"/>
            <a:ext cx="8077200" cy="5105400"/>
          </a:xfrm>
        </p:spPr>
        <p:txBody>
          <a:bodyPr/>
          <a:lstStyle/>
          <a:p>
            <a:pPr marL="381000" indent="-381000" algn="just">
              <a:spcBef>
                <a:spcPct val="30000"/>
              </a:spcBef>
              <a:buFont typeface="Times New Roman" panose="02020603050405020304" pitchFamily="18" charset="0"/>
              <a:buChar char="-"/>
            </a:pPr>
            <a:r>
              <a:rPr lang="en-US" sz="2400" smtClean="0">
                <a:latin typeface="Arial" panose="020B0604020202020204" pitchFamily="34" charset="0"/>
              </a:rPr>
              <a:t>Người gởi chỉ gởi một câu lệnh đơn và SQL Server chỉ kiểm tra một lần sau đó tạo ra một execute plan và thực thi. Cú pháp của các câu lệnh SQL đã được SQL Sever kiểm tra trước khi save nên nó không cần kiểm lại khi thực thi</a:t>
            </a:r>
            <a:r>
              <a:rPr lang="en-US" sz="2400" smtClean="0">
                <a:latin typeface="Arial" panose="020B0604020202020204" pitchFamily="34" charset="0"/>
                <a:sym typeface="Wingdings" panose="05000000000000000000" pitchFamily="2" charset="2"/>
              </a:rPr>
              <a:t>giảm nghẽn mạng</a:t>
            </a:r>
            <a:endParaRPr lang="en-US" sz="2400" smtClean="0">
              <a:latin typeface="Arial" panose="020B0604020202020204" pitchFamily="34" charset="0"/>
            </a:endParaRPr>
          </a:p>
          <a:p>
            <a:pPr marL="381000" indent="-381000" algn="just">
              <a:spcBef>
                <a:spcPct val="30000"/>
              </a:spcBef>
              <a:buFont typeface="Times New Roman" panose="02020603050405020304" pitchFamily="18" charset="0"/>
              <a:buChar char="-"/>
            </a:pPr>
            <a:r>
              <a:rPr lang="en-US" sz="2400" smtClean="0">
                <a:latin typeface="Arial" panose="020B0604020202020204" pitchFamily="34" charset="0"/>
              </a:rPr>
              <a:t>Bảo trì (maintainability) dễ dàng hơn do việc tách rời giữa business rules và database. Nếu có một sự thay đổi nào đó về mặt logic thì ta chỉ việc thay đổi code bên trong hàm </a:t>
            </a:r>
          </a:p>
          <a:p>
            <a:pPr marL="381000" indent="-381000" algn="just">
              <a:spcBef>
                <a:spcPct val="30000"/>
              </a:spcBef>
              <a:buFont typeface="Times New Roman" panose="02020603050405020304" pitchFamily="18" charset="0"/>
              <a:buChar char="-"/>
            </a:pPr>
            <a:r>
              <a:rPr lang="en-US" sz="2400" smtClean="0">
                <a:latin typeface="Arial" panose="020B0604020202020204" pitchFamily="34" charset="0"/>
              </a:rPr>
              <a:t>Security: có thể được encrypt (mã hóa) để tăng cường tính bảo mật.</a:t>
            </a:r>
          </a:p>
          <a:p>
            <a:pPr marL="793750" lvl="1" indent="-298450" algn="just">
              <a:spcBef>
                <a:spcPct val="30000"/>
              </a:spcBef>
            </a:pPr>
            <a:endParaRPr lang="en-US" sz="2400" smtClean="0">
              <a:latin typeface="Arial" panose="020B0604020202020204" pitchFamily="34" charset="0"/>
            </a:endParaRPr>
          </a:p>
        </p:txBody>
      </p:sp>
      <p:sp>
        <p:nvSpPr>
          <p:cNvPr id="51205"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038CDE9-7750-41F7-907B-04FF51B2A1CE}" type="slidenum">
              <a:rPr lang="en-US" sz="1200">
                <a:solidFill>
                  <a:srgbClr val="FFFFFF"/>
                </a:solidFill>
              </a:rPr>
              <a:pPr>
                <a:lnSpc>
                  <a:spcPct val="80000"/>
                </a:lnSpc>
              </a:pPr>
              <a:t>45</a:t>
            </a:fld>
            <a:endParaRPr lang="en-US" sz="1200">
              <a:solidFill>
                <a:srgbClr val="FFFFFF"/>
              </a:solidFill>
            </a:endParaRPr>
          </a:p>
        </p:txBody>
      </p:sp>
      <p:sp>
        <p:nvSpPr>
          <p:cNvPr id="52227" name="Rectangle 2"/>
          <p:cNvSpPr>
            <a:spLocks noGrp="1"/>
          </p:cNvSpPr>
          <p:nvPr>
            <p:ph type="title" idx="4294967295"/>
          </p:nvPr>
        </p:nvSpPr>
        <p:spPr>
          <a:xfrm>
            <a:off x="685800" y="228600"/>
            <a:ext cx="8458200" cy="1143000"/>
          </a:xfrm>
        </p:spPr>
        <p:txBody>
          <a:bodyPr/>
          <a:lstStyle/>
          <a:p>
            <a:r>
              <a:rPr lang="en-US" sz="4000" smtClean="0">
                <a:solidFill>
                  <a:srgbClr val="0000FF"/>
                </a:solidFill>
                <a:latin typeface="Arial" panose="020B0604020202020204" pitchFamily="34" charset="0"/>
                <a:cs typeface="Arial" panose="020B0604020202020204" pitchFamily="34" charset="0"/>
              </a:rPr>
              <a:t>Các loại Hàm</a:t>
            </a:r>
          </a:p>
        </p:txBody>
      </p:sp>
      <p:sp>
        <p:nvSpPr>
          <p:cNvPr id="52228" name="Rectangle 3"/>
          <p:cNvSpPr>
            <a:spLocks noGrp="1"/>
          </p:cNvSpPr>
          <p:nvPr>
            <p:ph type="body" idx="4294967295"/>
          </p:nvPr>
        </p:nvSpPr>
        <p:spPr>
          <a:xfrm>
            <a:off x="533400" y="1752600"/>
            <a:ext cx="8001000" cy="5105400"/>
          </a:xfrm>
        </p:spPr>
        <p:txBody>
          <a:bodyPr/>
          <a:lstStyle/>
          <a:p>
            <a:pPr marL="381000" indent="-381000" algn="just">
              <a:spcBef>
                <a:spcPct val="30000"/>
              </a:spcBef>
            </a:pPr>
            <a:r>
              <a:rPr lang="en-US" sz="2400" b="1" smtClean="0">
                <a:latin typeface="Arial" panose="020B0604020202020204" pitchFamily="34" charset="0"/>
                <a:cs typeface="Arial" panose="020B0604020202020204" pitchFamily="34" charset="0"/>
              </a:rPr>
              <a:t>Có hai loại:</a:t>
            </a:r>
          </a:p>
          <a:p>
            <a:pPr marL="793750" lvl="1" indent="-298450" algn="just">
              <a:spcBef>
                <a:spcPct val="30000"/>
              </a:spcBef>
            </a:pPr>
            <a:r>
              <a:rPr lang="en-US" sz="2400" b="1" smtClean="0">
                <a:solidFill>
                  <a:schemeClr val="accent2"/>
                </a:solidFill>
                <a:latin typeface="Arial" panose="020B0604020202020204" pitchFamily="34" charset="0"/>
                <a:cs typeface="Arial" panose="020B0604020202020204" pitchFamily="34" charset="0"/>
              </a:rPr>
              <a:t>Built-in functions:</a:t>
            </a:r>
            <a:r>
              <a:rPr lang="en-US" sz="2400" smtClean="0">
                <a:latin typeface="Arial" panose="020B0604020202020204" pitchFamily="34" charset="0"/>
                <a:cs typeface="Arial" panose="020B0604020202020204" pitchFamily="34" charset="0"/>
              </a:rPr>
              <a:t> Hoạt động như là một định nghĩa trong T-SQL và không thể hiệu chỉnh. Chỉ được tham chiếu trong các câu lệnh T-SQL. Trị trả về là một tập các dòng(Rowset), vô hướng(scalar) và argergate(thống kê).</a:t>
            </a:r>
          </a:p>
          <a:p>
            <a:pPr marL="793750" lvl="1" indent="-298450" algn="just">
              <a:spcBef>
                <a:spcPct val="30000"/>
              </a:spcBef>
            </a:pPr>
            <a:r>
              <a:rPr lang="en-US" sz="2400" b="1" smtClean="0">
                <a:solidFill>
                  <a:schemeClr val="accent2"/>
                </a:solidFill>
                <a:latin typeface="Arial" panose="020B0604020202020204" pitchFamily="34" charset="0"/>
                <a:cs typeface="Arial" panose="020B0604020202020204" pitchFamily="34" charset="0"/>
              </a:rPr>
              <a:t>User-define functions</a:t>
            </a:r>
            <a:r>
              <a:rPr lang="en-US" sz="2400" smtClean="0">
                <a:latin typeface="Arial" panose="020B0604020202020204" pitchFamily="34" charset="0"/>
                <a:cs typeface="Arial" panose="020B0604020202020204" pitchFamily="34" charset="0"/>
              </a:rPr>
              <a:t> hay còn gọi là UDFs: do người dùng tự định nghĩa để đáp ứng một mục tiêu nào đó. Các tham số truyền vào không được mang thuộc tính OUTPUT, do đó giá trị trả về cho hàm bằng phát biểu RETURN. Giá trị trả về là giá trị vô hướng (Scalar valued) hay bảng (Table – valued).</a:t>
            </a:r>
            <a:endParaRPr lang="en-US" sz="2400" smtClean="0">
              <a:latin typeface="Arial" panose="020B0604020202020204" pitchFamily="34" charset="0"/>
            </a:endParaRPr>
          </a:p>
          <a:p>
            <a:pPr marL="793750" lvl="1" indent="-298450" algn="just">
              <a:spcBef>
                <a:spcPct val="30000"/>
              </a:spcBef>
              <a:buFont typeface="Wingdings 2" panose="05020102010507070707" pitchFamily="18" charset="2"/>
              <a:buNone/>
            </a:pPr>
            <a:endParaRPr lang="en-US" sz="2400" smtClean="0">
              <a:latin typeface="Arial" panose="020B0604020202020204" pitchFamily="34" charset="0"/>
            </a:endParaRPr>
          </a:p>
        </p:txBody>
      </p:sp>
      <p:sp>
        <p:nvSpPr>
          <p:cNvPr id="52229"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09E1F5C-3AD1-4871-B28E-2D89D5BE55E5}" type="slidenum">
              <a:rPr lang="en-US" sz="1200">
                <a:solidFill>
                  <a:srgbClr val="FFFFFF"/>
                </a:solidFill>
              </a:rPr>
              <a:pPr>
                <a:lnSpc>
                  <a:spcPct val="80000"/>
                </a:lnSpc>
              </a:pPr>
              <a:t>46</a:t>
            </a:fld>
            <a:endParaRPr lang="en-US" sz="1200">
              <a:solidFill>
                <a:srgbClr val="FFFFFF"/>
              </a:solidFill>
            </a:endParaRPr>
          </a:p>
        </p:txBody>
      </p:sp>
      <p:sp>
        <p:nvSpPr>
          <p:cNvPr id="53251" name="Rectangle 2"/>
          <p:cNvSpPr>
            <a:spLocks noGrp="1"/>
          </p:cNvSpPr>
          <p:nvPr>
            <p:ph type="title" idx="4294967295"/>
          </p:nvPr>
        </p:nvSpPr>
        <p:spPr>
          <a:xfrm>
            <a:off x="685800" y="228600"/>
            <a:ext cx="8458200" cy="1143000"/>
          </a:xfrm>
        </p:spPr>
        <p:txBody>
          <a:bodyPr/>
          <a:lstStyle/>
          <a:p>
            <a:r>
              <a:rPr lang="en-US" sz="4000" b="1" smtClean="0">
                <a:solidFill>
                  <a:srgbClr val="0000FF"/>
                </a:solidFill>
                <a:latin typeface="Arial" panose="020B0604020202020204" pitchFamily="34" charset="0"/>
                <a:cs typeface="Arial" panose="020B0604020202020204" pitchFamily="34" charset="0"/>
              </a:rPr>
              <a:t>Các loại giá trị trả về của UFDs</a:t>
            </a:r>
          </a:p>
        </p:txBody>
      </p:sp>
      <p:sp>
        <p:nvSpPr>
          <p:cNvPr id="53252" name="Rectangle 3"/>
          <p:cNvSpPr>
            <a:spLocks noGrp="1"/>
          </p:cNvSpPr>
          <p:nvPr>
            <p:ph type="body" idx="4294967295"/>
          </p:nvPr>
        </p:nvSpPr>
        <p:spPr>
          <a:xfrm>
            <a:off x="533400" y="1752600"/>
            <a:ext cx="8153400" cy="5105400"/>
          </a:xfrm>
        </p:spPr>
        <p:txBody>
          <a:bodyPr/>
          <a:lstStyle/>
          <a:p>
            <a:pPr marL="381000" indent="-381000" algn="just">
              <a:lnSpc>
                <a:spcPct val="115000"/>
              </a:lnSpc>
              <a:spcBef>
                <a:spcPct val="30000"/>
              </a:spcBef>
            </a:pPr>
            <a:r>
              <a:rPr lang="en-US" sz="2200" smtClean="0">
                <a:solidFill>
                  <a:schemeClr val="accent2"/>
                </a:solidFill>
                <a:latin typeface="Arial" panose="020B0604020202020204" pitchFamily="34" charset="0"/>
              </a:rPr>
              <a:t>Scalar Function:</a:t>
            </a:r>
            <a:r>
              <a:rPr lang="en-US" sz="2200" smtClean="0">
                <a:latin typeface="Arial" panose="020B0604020202020204" pitchFamily="34" charset="0"/>
              </a:rPr>
              <a:t>  Một hàm vô hướng trả về một giá trị đơn và có thể được dùng bất cứ nơi nào của biểu thức hay có thể được dùng câu lệnh SELECT, mệnh đề SET của lệnh UPDATE,... Một hàm vô hướng có thể được xem như kết quả của vài phép toán hay hàm chuỗi.</a:t>
            </a:r>
          </a:p>
          <a:p>
            <a:pPr marL="381000" indent="-381000" algn="just">
              <a:lnSpc>
                <a:spcPct val="115000"/>
              </a:lnSpc>
              <a:spcBef>
                <a:spcPct val="30000"/>
              </a:spcBef>
            </a:pPr>
            <a:r>
              <a:rPr lang="en-US" sz="2200" smtClean="0">
                <a:solidFill>
                  <a:schemeClr val="accent2"/>
                </a:solidFill>
                <a:latin typeface="Arial" panose="020B0604020202020204" pitchFamily="34" charset="0"/>
              </a:rPr>
              <a:t>Table-valued Function :</a:t>
            </a:r>
            <a:r>
              <a:rPr lang="en-US" sz="2200" smtClean="0">
                <a:latin typeface="Arial" panose="020B0604020202020204" pitchFamily="34" charset="0"/>
              </a:rPr>
              <a:t> Một hàm có giá trị trả về là một tập kết quả và có thể được dùng bất cứ nơi nào mà bảng hay view được dùng. Hàm giá trị bảng có thể được tham chiếu trong mệnh đề FROM của câu lệnh SELECT. </a:t>
            </a:r>
          </a:p>
          <a:p>
            <a:pPr marL="381000" indent="-381000" algn="just">
              <a:lnSpc>
                <a:spcPct val="115000"/>
              </a:lnSpc>
              <a:spcBef>
                <a:spcPct val="30000"/>
              </a:spcBef>
            </a:pPr>
            <a:r>
              <a:rPr lang="en-US" sz="2200" smtClean="0">
                <a:solidFill>
                  <a:srgbClr val="0000FF"/>
                </a:solidFill>
                <a:latin typeface="Arial" panose="020B0604020202020204" pitchFamily="34" charset="0"/>
              </a:rPr>
              <a:t>Tên và những thông tin về Function khi được tạo ra sẽ chứa trong SysObjects table còn phần text của nó chứa trong SysComments table. </a:t>
            </a:r>
            <a:endParaRPr lang="en-US" sz="2200" smtClean="0">
              <a:solidFill>
                <a:srgbClr val="0000FF"/>
              </a:solidFill>
              <a:latin typeface="Arial" panose="020B0604020202020204" pitchFamily="34" charset="0"/>
              <a:hlinkClick r:id="rId3" action="ppaction://hlinksldjump"/>
            </a:endParaRPr>
          </a:p>
        </p:txBody>
      </p:sp>
      <p:sp>
        <p:nvSpPr>
          <p:cNvPr id="53253"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DC9609A-1334-4666-BC8D-45339E03C7FD}" type="slidenum">
              <a:rPr lang="en-US" sz="1200">
                <a:solidFill>
                  <a:srgbClr val="FFFFFF"/>
                </a:solidFill>
              </a:rPr>
              <a:pPr>
                <a:lnSpc>
                  <a:spcPct val="80000"/>
                </a:lnSpc>
              </a:pPr>
              <a:t>47</a:t>
            </a:fld>
            <a:endParaRPr lang="en-US" sz="1200">
              <a:solidFill>
                <a:srgbClr val="FFFFFF"/>
              </a:solidFill>
            </a:endParaRPr>
          </a:p>
        </p:txBody>
      </p:sp>
      <p:sp>
        <p:nvSpPr>
          <p:cNvPr id="54275" name="Rectangle 2"/>
          <p:cNvSpPr>
            <a:spLocks noGrp="1"/>
          </p:cNvSpPr>
          <p:nvPr>
            <p:ph type="title" idx="4294967295"/>
          </p:nvPr>
        </p:nvSpPr>
        <p:spPr>
          <a:xfrm>
            <a:off x="609600" y="304800"/>
            <a:ext cx="8153400" cy="990600"/>
          </a:xfrm>
        </p:spPr>
        <p:txBody>
          <a:bodyPr/>
          <a:lstStyle/>
          <a:p>
            <a:r>
              <a:rPr lang="en-US" sz="4000" smtClean="0">
                <a:solidFill>
                  <a:srgbClr val="0000FF"/>
                </a:solidFill>
                <a:cs typeface="Times New Roman" panose="02020603050405020304" pitchFamily="18" charset="0"/>
              </a:rPr>
              <a:t>C</a:t>
            </a:r>
            <a:r>
              <a:rPr lang="en-US" sz="4000" smtClean="0">
                <a:solidFill>
                  <a:srgbClr val="0000FF"/>
                </a:solidFill>
                <a:latin typeface="Arial Narrow" panose="020B0606020202030204" pitchFamily="34" charset="0"/>
                <a:cs typeface="Times New Roman" panose="02020603050405020304" pitchFamily="18" charset="0"/>
              </a:rPr>
              <a:t>á</a:t>
            </a:r>
            <a:r>
              <a:rPr lang="en-US" sz="4000" smtClean="0">
                <a:solidFill>
                  <a:srgbClr val="0000FF"/>
                </a:solidFill>
                <a:cs typeface="Times New Roman" panose="02020603050405020304" pitchFamily="18" charset="0"/>
              </a:rPr>
              <a:t>c lệnh tạo v</a:t>
            </a:r>
            <a:r>
              <a:rPr lang="en-US" sz="4000" smtClean="0">
                <a:solidFill>
                  <a:srgbClr val="0000FF"/>
                </a:solidFill>
                <a:latin typeface="Arial Narrow" panose="020B0606020202030204" pitchFamily="34" charset="0"/>
                <a:cs typeface="Times New Roman" panose="02020603050405020304" pitchFamily="18" charset="0"/>
              </a:rPr>
              <a:t>à</a:t>
            </a:r>
            <a:r>
              <a:rPr lang="en-US" sz="4000" smtClean="0">
                <a:solidFill>
                  <a:srgbClr val="0000FF"/>
                </a:solidFill>
                <a:cs typeface="Times New Roman" panose="02020603050405020304" pitchFamily="18" charset="0"/>
              </a:rPr>
              <a:t> quản lý UDF</a:t>
            </a:r>
          </a:p>
        </p:txBody>
      </p:sp>
      <p:sp>
        <p:nvSpPr>
          <p:cNvPr id="54276" name="Rectangle 3"/>
          <p:cNvSpPr>
            <a:spLocks noGrp="1"/>
          </p:cNvSpPr>
          <p:nvPr>
            <p:ph type="body" idx="4294967295"/>
          </p:nvPr>
        </p:nvSpPr>
        <p:spPr>
          <a:xfrm>
            <a:off x="685800" y="1600200"/>
            <a:ext cx="7331075" cy="5105400"/>
          </a:xfrm>
        </p:spPr>
        <p:txBody>
          <a:bodyPr/>
          <a:lstStyle/>
          <a:p>
            <a:pPr marL="0" indent="0">
              <a:spcBef>
                <a:spcPct val="20000"/>
              </a:spcBef>
            </a:pPr>
            <a:r>
              <a:rPr lang="en-US" sz="2400" b="1" smtClean="0">
                <a:latin typeface="Arial" panose="020B0604020202020204" pitchFamily="34" charset="0"/>
                <a:cs typeface="Times New Roman" panose="02020603050405020304" pitchFamily="18" charset="0"/>
              </a:rPr>
              <a:t>   Tạo Hàm</a:t>
            </a:r>
          </a:p>
          <a:p>
            <a:pPr marL="495300" lvl="1" indent="0">
              <a:spcBef>
                <a:spcPct val="20000"/>
              </a:spcBef>
            </a:pPr>
            <a:r>
              <a:rPr lang="en-US" sz="2400" smtClean="0">
                <a:latin typeface="Arial" panose="020B0604020202020204" pitchFamily="34" charset="0"/>
                <a:cs typeface="Times New Roman" panose="02020603050405020304" pitchFamily="18" charset="0"/>
              </a:rPr>
              <a:t>  </a:t>
            </a:r>
            <a:r>
              <a:rPr lang="en-US" sz="2400" b="1" smtClean="0">
                <a:latin typeface="Arial" panose="020B0604020202020204" pitchFamily="34" charset="0"/>
                <a:cs typeface="Times New Roman" panose="02020603050405020304" pitchFamily="18" charset="0"/>
              </a:rPr>
              <a:t>CREATE FUNCTION &lt;TenHam&gt;…</a:t>
            </a:r>
          </a:p>
          <a:p>
            <a:pPr marL="0" indent="0">
              <a:spcBef>
                <a:spcPct val="20000"/>
              </a:spcBef>
            </a:pPr>
            <a:r>
              <a:rPr lang="en-US" sz="2400" b="1" smtClean="0">
                <a:latin typeface="Arial" panose="020B0604020202020204" pitchFamily="34" charset="0"/>
                <a:cs typeface="Times New Roman" panose="02020603050405020304" pitchFamily="18" charset="0"/>
              </a:rPr>
              <a:t>   Sửa Hàm</a:t>
            </a:r>
          </a:p>
          <a:p>
            <a:pPr marL="495300" lvl="1" indent="0">
              <a:spcBef>
                <a:spcPct val="20000"/>
              </a:spcBef>
            </a:pPr>
            <a:r>
              <a:rPr lang="en-US" sz="2400" smtClean="0">
                <a:latin typeface="Arial" panose="020B0604020202020204" pitchFamily="34" charset="0"/>
                <a:cs typeface="Times New Roman" panose="02020603050405020304" pitchFamily="18" charset="0"/>
              </a:rPr>
              <a:t>  </a:t>
            </a:r>
            <a:r>
              <a:rPr lang="en-US" sz="2400" b="1" smtClean="0">
                <a:latin typeface="Arial" panose="020B0604020202020204" pitchFamily="34" charset="0"/>
                <a:cs typeface="Times New Roman" panose="02020603050405020304" pitchFamily="18" charset="0"/>
              </a:rPr>
              <a:t>ALTER FUNCTION &lt;TenHam&gt;…</a:t>
            </a:r>
          </a:p>
          <a:p>
            <a:pPr marL="0" indent="0">
              <a:spcBef>
                <a:spcPct val="20000"/>
              </a:spcBef>
            </a:pPr>
            <a:r>
              <a:rPr lang="en-US" sz="2400" b="1" smtClean="0">
                <a:latin typeface="Arial" panose="020B0604020202020204" pitchFamily="34" charset="0"/>
                <a:cs typeface="Times New Roman" panose="02020603050405020304" pitchFamily="18" charset="0"/>
              </a:rPr>
              <a:t>   Xóa Hàm</a:t>
            </a:r>
          </a:p>
          <a:p>
            <a:pPr marL="495300" lvl="1" indent="0">
              <a:spcBef>
                <a:spcPct val="20000"/>
              </a:spcBef>
            </a:pPr>
            <a:r>
              <a:rPr lang="en-US" sz="2400" smtClean="0">
                <a:latin typeface="Arial" panose="020B0604020202020204" pitchFamily="34" charset="0"/>
                <a:cs typeface="Times New Roman" panose="02020603050405020304" pitchFamily="18" charset="0"/>
              </a:rPr>
              <a:t>  </a:t>
            </a:r>
            <a:r>
              <a:rPr lang="en-US" sz="2400" b="1" smtClean="0">
                <a:latin typeface="Arial" panose="020B0604020202020204" pitchFamily="34" charset="0"/>
                <a:cs typeface="Times New Roman" panose="02020603050405020304" pitchFamily="18" charset="0"/>
              </a:rPr>
              <a:t>DROP FUNCTION statement</a:t>
            </a:r>
          </a:p>
          <a:p>
            <a:pPr marL="0" indent="0">
              <a:spcBef>
                <a:spcPct val="20000"/>
              </a:spcBef>
            </a:pPr>
            <a:r>
              <a:rPr lang="en-US" sz="2400" b="1" smtClean="0">
                <a:latin typeface="Arial" panose="020B0604020202020204" pitchFamily="34" charset="0"/>
                <a:cs typeface="Times New Roman" panose="02020603050405020304" pitchFamily="18" charset="0"/>
              </a:rPr>
              <a:t>   Thực thi Hàm</a:t>
            </a:r>
          </a:p>
          <a:p>
            <a:pPr marL="495300" lvl="1" indent="0">
              <a:spcBef>
                <a:spcPct val="20000"/>
              </a:spcBef>
            </a:pPr>
            <a:r>
              <a:rPr lang="en-US" sz="2400" smtClean="0">
                <a:latin typeface="Arial" panose="020B0604020202020204" pitchFamily="34" charset="0"/>
                <a:cs typeface="Times New Roman" panose="02020603050405020304" pitchFamily="18" charset="0"/>
              </a:rPr>
              <a:t>   Dùng lệnh </a:t>
            </a:r>
            <a:r>
              <a:rPr lang="en-US" sz="2400" b="1" smtClean="0">
                <a:latin typeface="Arial" panose="020B0604020202020204" pitchFamily="34" charset="0"/>
                <a:cs typeface="Times New Roman" panose="02020603050405020304" pitchFamily="18" charset="0"/>
              </a:rPr>
              <a:t>Print</a:t>
            </a:r>
          </a:p>
          <a:p>
            <a:pPr marL="495300" lvl="1" indent="0">
              <a:spcBef>
                <a:spcPct val="20000"/>
              </a:spcBef>
            </a:pPr>
            <a:r>
              <a:rPr lang="en-US" sz="2400" smtClean="0">
                <a:latin typeface="Arial" panose="020B0604020202020204" pitchFamily="34" charset="0"/>
                <a:cs typeface="Times New Roman" panose="02020603050405020304" pitchFamily="18" charset="0"/>
              </a:rPr>
              <a:t>   Dùng Lệnh </a:t>
            </a:r>
            <a:r>
              <a:rPr lang="en-US" sz="2400" b="1" smtClean="0">
                <a:latin typeface="Arial" panose="020B0604020202020204" pitchFamily="34" charset="0"/>
                <a:cs typeface="Times New Roman" panose="02020603050405020304" pitchFamily="18" charset="0"/>
              </a:rPr>
              <a:t>Select</a:t>
            </a:r>
          </a:p>
          <a:p>
            <a:pPr marL="0" indent="0">
              <a:spcBef>
                <a:spcPct val="20000"/>
              </a:spcBef>
            </a:pPr>
            <a:r>
              <a:rPr lang="en-US" sz="2400" smtClean="0">
                <a:latin typeface="Arial" panose="020B0604020202020204" pitchFamily="34" charset="0"/>
                <a:cs typeface="Times New Roman" panose="02020603050405020304" pitchFamily="18" charset="0"/>
              </a:rPr>
              <a:t>    </a:t>
            </a:r>
            <a:r>
              <a:rPr lang="en-US" sz="2400" b="1" smtClean="0">
                <a:latin typeface="Arial" panose="020B0604020202020204" pitchFamily="34" charset="0"/>
                <a:cs typeface="Times New Roman" panose="02020603050405020304" pitchFamily="18" charset="0"/>
              </a:rPr>
              <a:t>Xem các lệnh của UDFs</a:t>
            </a:r>
          </a:p>
          <a:p>
            <a:pPr marL="495300" lvl="1" indent="0">
              <a:spcBef>
                <a:spcPct val="20000"/>
              </a:spcBef>
            </a:pPr>
            <a:r>
              <a:rPr lang="en-US" sz="2400" smtClean="0">
                <a:latin typeface="Arial" panose="020B0604020202020204" pitchFamily="34" charset="0"/>
                <a:cs typeface="Times New Roman" panose="02020603050405020304" pitchFamily="18" charset="0"/>
              </a:rPr>
              <a:t>   </a:t>
            </a:r>
            <a:r>
              <a:rPr lang="en-US" sz="2400" b="1" smtClean="0">
                <a:latin typeface="Arial" panose="020B0604020202020204" pitchFamily="34" charset="0"/>
                <a:cs typeface="Times New Roman" panose="02020603050405020304" pitchFamily="18" charset="0"/>
              </a:rPr>
              <a:t>Sp-helptext TenHam</a:t>
            </a:r>
          </a:p>
          <a:p>
            <a:pPr marL="0" indent="0">
              <a:spcBef>
                <a:spcPct val="20000"/>
              </a:spcBef>
            </a:pPr>
            <a:endParaRPr lang="en-US" sz="2400" smtClean="0">
              <a:latin typeface="Arial" panose="020B0604020202020204" pitchFamily="34" charset="0"/>
              <a:cs typeface="Times New Roman" panose="02020603050405020304" pitchFamily="18" charset="0"/>
            </a:endParaRPr>
          </a:p>
          <a:p>
            <a:pPr marL="495300" lvl="1" indent="0">
              <a:spcBef>
                <a:spcPct val="20000"/>
              </a:spcBef>
            </a:pPr>
            <a:endParaRPr lang="en-US" sz="2400" smtClean="0">
              <a:latin typeface="Arial" panose="020B0604020202020204" pitchFamily="34" charset="0"/>
              <a:cs typeface="Times New Roman" panose="02020603050405020304" pitchFamily="18" charset="0"/>
            </a:endParaRPr>
          </a:p>
          <a:p>
            <a:pPr marL="0" indent="0">
              <a:spcBef>
                <a:spcPct val="20000"/>
              </a:spcBef>
            </a:pPr>
            <a:endParaRPr lang="en-US" sz="2400" b="1" smtClean="0">
              <a:latin typeface="Arial" panose="020B0604020202020204" pitchFamily="34" charset="0"/>
              <a:cs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C38936B-A7AC-44AE-BD3A-4571C107C9D5}" type="slidenum">
              <a:rPr lang="en-US" sz="1200">
                <a:solidFill>
                  <a:srgbClr val="FFFFFF"/>
                </a:solidFill>
              </a:rPr>
              <a:pPr>
                <a:lnSpc>
                  <a:spcPct val="80000"/>
                </a:lnSpc>
              </a:pPr>
              <a:t>48</a:t>
            </a:fld>
            <a:endParaRPr lang="en-US" sz="1200">
              <a:solidFill>
                <a:srgbClr val="FFFFFF"/>
              </a:solidFill>
            </a:endParaRPr>
          </a:p>
        </p:txBody>
      </p:sp>
      <p:sp>
        <p:nvSpPr>
          <p:cNvPr id="55299" name="Rectangle 2"/>
          <p:cNvSpPr>
            <a:spLocks noGrp="1"/>
          </p:cNvSpPr>
          <p:nvPr>
            <p:ph type="title" idx="4294967295"/>
          </p:nvPr>
        </p:nvSpPr>
        <p:spPr>
          <a:xfrm>
            <a:off x="533400" y="381000"/>
            <a:ext cx="8964613" cy="841375"/>
          </a:xfrm>
        </p:spPr>
        <p:txBody>
          <a:bodyPr/>
          <a:lstStyle/>
          <a:p>
            <a:r>
              <a:rPr lang="en-US" sz="4000" smtClean="0">
                <a:solidFill>
                  <a:srgbClr val="0000FF"/>
                </a:solidFill>
                <a:latin typeface="Arial" panose="020B0604020202020204" pitchFamily="34" charset="0"/>
              </a:rPr>
              <a:t> Scalar Function</a:t>
            </a:r>
          </a:p>
        </p:txBody>
      </p:sp>
      <p:sp>
        <p:nvSpPr>
          <p:cNvPr id="55300" name="Rectangle 3"/>
          <p:cNvSpPr>
            <a:spLocks noGrp="1"/>
          </p:cNvSpPr>
          <p:nvPr>
            <p:ph type="body" idx="4294967295"/>
          </p:nvPr>
        </p:nvSpPr>
        <p:spPr>
          <a:xfrm>
            <a:off x="609600" y="1600200"/>
            <a:ext cx="7924800" cy="5105400"/>
          </a:xfrm>
        </p:spPr>
        <p:txBody>
          <a:bodyPr/>
          <a:lstStyle/>
          <a:p>
            <a:pPr marL="457200" indent="-457200">
              <a:spcBef>
                <a:spcPct val="20000"/>
              </a:spcBef>
              <a:buFont typeface="Wingdings" panose="05000000000000000000" pitchFamily="2" charset="2"/>
              <a:buAutoNum type="arabicPeriod"/>
            </a:pPr>
            <a:r>
              <a:rPr lang="en-US" sz="2200" smtClean="0">
                <a:solidFill>
                  <a:srgbClr val="002060"/>
                </a:solidFill>
                <a:latin typeface="Arial" panose="020B0604020202020204" pitchFamily="34" charset="0"/>
              </a:rPr>
              <a:t>Scalar Function (Không có tham số)</a:t>
            </a:r>
            <a:endParaRPr lang="en-US" sz="2200" smtClean="0">
              <a:solidFill>
                <a:srgbClr val="002060"/>
              </a:solidFill>
              <a:latin typeface="Arial" panose="020B0604020202020204" pitchFamily="34" charset="0"/>
              <a:cs typeface="Times New Roman" panose="02020603050405020304" pitchFamily="18" charset="0"/>
            </a:endParaRPr>
          </a:p>
          <a:p>
            <a:pPr marL="457200" indent="-457200">
              <a:spcBef>
                <a:spcPct val="20000"/>
              </a:spcBef>
            </a:pPr>
            <a:r>
              <a:rPr lang="en-US" sz="2200" b="1" smtClean="0">
                <a:latin typeface="Arial" panose="020B0604020202020204" pitchFamily="34" charset="0"/>
              </a:rPr>
              <a:t>Là hàm không nhận giá trị từ bên ngoài truyền vào.</a:t>
            </a:r>
            <a:endParaRPr lang="en-US" sz="2200" b="1" smtClean="0">
              <a:latin typeface="Arial" panose="020B0604020202020204" pitchFamily="34" charset="0"/>
              <a:cs typeface="Times New Roman" panose="02020603050405020304" pitchFamily="18" charset="0"/>
            </a:endParaRPr>
          </a:p>
          <a:p>
            <a:pPr marL="457200" indent="-457200">
              <a:spcBef>
                <a:spcPct val="20000"/>
              </a:spcBef>
            </a:pPr>
            <a:r>
              <a:rPr lang="en-US" sz="2200" smtClean="0">
                <a:latin typeface="Arial" panose="020B0604020202020204" pitchFamily="34" charset="0"/>
                <a:cs typeface="Times New Roman" panose="02020603050405020304" pitchFamily="18" charset="0"/>
              </a:rPr>
              <a:t>Cú pháp:</a:t>
            </a:r>
          </a:p>
          <a:p>
            <a:pPr marL="952500" lvl="1" indent="-457200">
              <a:spcBef>
                <a:spcPct val="20000"/>
              </a:spcBef>
              <a:buFont typeface="Wingdings 2" panose="05020102010507070707" pitchFamily="18" charset="2"/>
              <a:buNone/>
            </a:pPr>
            <a:r>
              <a:rPr lang="en-US" sz="2200" b="1" smtClean="0">
                <a:solidFill>
                  <a:srgbClr val="990000"/>
                </a:solidFill>
                <a:latin typeface="Arial" panose="020B0604020202020204" pitchFamily="34" charset="0"/>
                <a:cs typeface="Times New Roman" panose="02020603050405020304" pitchFamily="18" charset="0"/>
              </a:rPr>
              <a:t>CREATE FUNCTION [O</a:t>
            </a:r>
            <a:r>
              <a:rPr lang="en-US" sz="2200" b="1" i="1" smtClean="0">
                <a:solidFill>
                  <a:srgbClr val="990000"/>
                </a:solidFill>
                <a:latin typeface="Arial" panose="020B0604020202020204" pitchFamily="34" charset="0"/>
                <a:cs typeface="Times New Roman" panose="02020603050405020304" pitchFamily="18" charset="0"/>
              </a:rPr>
              <a:t>wner_name.</a:t>
            </a:r>
            <a:r>
              <a:rPr lang="en-US" sz="2200" b="1" smtClean="0">
                <a:solidFill>
                  <a:srgbClr val="990000"/>
                </a:solidFill>
                <a:latin typeface="Arial" panose="020B0604020202020204" pitchFamily="34" charset="0"/>
                <a:cs typeface="Times New Roman" panose="02020603050405020304" pitchFamily="18" charset="0"/>
              </a:rPr>
              <a:t>]</a:t>
            </a:r>
            <a:r>
              <a:rPr lang="en-US" sz="2200" b="1" i="1" smtClean="0">
                <a:solidFill>
                  <a:srgbClr val="990000"/>
                </a:solidFill>
                <a:latin typeface="Arial" panose="020B0604020202020204" pitchFamily="34" charset="0"/>
                <a:cs typeface="Times New Roman" panose="02020603050405020304" pitchFamily="18" charset="0"/>
              </a:rPr>
              <a:t>function_name</a:t>
            </a:r>
          </a:p>
          <a:p>
            <a:pPr marL="952500" lvl="1" indent="-457200">
              <a:spcBef>
                <a:spcPct val="20000"/>
              </a:spcBef>
              <a:buFont typeface="Wingdings 2" panose="05020102010507070707" pitchFamily="18" charset="2"/>
              <a:buNone/>
            </a:pPr>
            <a:r>
              <a:rPr lang="en-US" sz="2200" b="1" smtClean="0">
                <a:solidFill>
                  <a:srgbClr val="990000"/>
                </a:solidFill>
                <a:latin typeface="Arial" panose="020B0604020202020204" pitchFamily="34" charset="0"/>
                <a:cs typeface="Times New Roman" panose="02020603050405020304" pitchFamily="18" charset="0"/>
              </a:rPr>
              <a:t>RETURNS </a:t>
            </a:r>
            <a:r>
              <a:rPr lang="en-US" sz="2200" b="1" i="1" smtClean="0">
                <a:solidFill>
                  <a:srgbClr val="990000"/>
                </a:solidFill>
                <a:latin typeface="Arial" panose="020B0604020202020204" pitchFamily="34" charset="0"/>
                <a:cs typeface="Times New Roman" panose="02020603050405020304" pitchFamily="18" charset="0"/>
              </a:rPr>
              <a:t>scalar_return_data_type</a:t>
            </a:r>
          </a:p>
          <a:p>
            <a:pPr marL="952500" lvl="1" indent="-457200">
              <a:spcBef>
                <a:spcPct val="20000"/>
              </a:spcBef>
              <a:buFont typeface="Wingdings 2" panose="05020102010507070707" pitchFamily="18" charset="2"/>
              <a:buNone/>
            </a:pPr>
            <a:r>
              <a:rPr lang="en-US" sz="2200" b="1" smtClean="0">
                <a:solidFill>
                  <a:srgbClr val="990000"/>
                </a:solidFill>
                <a:latin typeface="Arial" panose="020B0604020202020204" pitchFamily="34" charset="0"/>
                <a:cs typeface="Times New Roman" panose="02020603050405020304" pitchFamily="18" charset="0"/>
              </a:rPr>
              <a:t>[WITH { ENCRYPTION | SCHEMABINDING } ]</a:t>
            </a:r>
          </a:p>
          <a:p>
            <a:pPr marL="952500" lvl="1" indent="-457200">
              <a:spcBef>
                <a:spcPct val="20000"/>
              </a:spcBef>
              <a:buFont typeface="Wingdings 2" panose="05020102010507070707" pitchFamily="18" charset="2"/>
              <a:buNone/>
            </a:pPr>
            <a:r>
              <a:rPr lang="en-US" sz="2200" b="1" smtClean="0">
                <a:solidFill>
                  <a:srgbClr val="990000"/>
                </a:solidFill>
                <a:latin typeface="Arial" panose="020B0604020202020204" pitchFamily="34" charset="0"/>
                <a:cs typeface="Times New Roman" panose="02020603050405020304" pitchFamily="18" charset="0"/>
              </a:rPr>
              <a:t>[ AS ]</a:t>
            </a:r>
          </a:p>
          <a:p>
            <a:pPr marL="1346200" lvl="2" indent="-457200">
              <a:buFont typeface="Wingdings" panose="05000000000000000000" pitchFamily="2" charset="2"/>
              <a:buNone/>
            </a:pPr>
            <a:r>
              <a:rPr lang="en-US" sz="2200" b="1" smtClean="0">
                <a:solidFill>
                  <a:srgbClr val="990000"/>
                </a:solidFill>
                <a:latin typeface="Arial" panose="020B0604020202020204" pitchFamily="34" charset="0"/>
                <a:cs typeface="Times New Roman" panose="02020603050405020304" pitchFamily="18" charset="0"/>
              </a:rPr>
              <a:t>BEGIN</a:t>
            </a:r>
          </a:p>
          <a:p>
            <a:pPr marL="1346200" lvl="2" indent="-457200">
              <a:buFont typeface="Wingdings" panose="05000000000000000000" pitchFamily="2" charset="2"/>
              <a:buNone/>
            </a:pPr>
            <a:r>
              <a:rPr lang="en-US" sz="2200" b="1" i="1" smtClean="0">
                <a:solidFill>
                  <a:srgbClr val="990000"/>
                </a:solidFill>
                <a:latin typeface="Arial" panose="020B0604020202020204" pitchFamily="34" charset="0"/>
                <a:cs typeface="Times New Roman" panose="02020603050405020304" pitchFamily="18" charset="0"/>
              </a:rPr>
              <a:t>		function_body</a:t>
            </a:r>
          </a:p>
          <a:p>
            <a:pPr marL="1346200" lvl="2" indent="-457200">
              <a:buFont typeface="Wingdings" panose="05000000000000000000" pitchFamily="2" charset="2"/>
              <a:buNone/>
            </a:pPr>
            <a:r>
              <a:rPr lang="en-US" sz="2200" b="1" smtClean="0">
                <a:solidFill>
                  <a:srgbClr val="990000"/>
                </a:solidFill>
                <a:latin typeface="Arial" panose="020B0604020202020204" pitchFamily="34" charset="0"/>
                <a:cs typeface="Times New Roman" panose="02020603050405020304" pitchFamily="18" charset="0"/>
              </a:rPr>
              <a:t>		RETURN </a:t>
            </a:r>
            <a:r>
              <a:rPr lang="en-US" sz="2200" b="1" i="1" smtClean="0">
                <a:solidFill>
                  <a:srgbClr val="990000"/>
                </a:solidFill>
                <a:latin typeface="Arial" panose="020B0604020202020204" pitchFamily="34" charset="0"/>
                <a:cs typeface="Times New Roman" panose="02020603050405020304" pitchFamily="18" charset="0"/>
              </a:rPr>
              <a:t>scalar_expression</a:t>
            </a:r>
          </a:p>
          <a:p>
            <a:pPr marL="1346200" lvl="2" indent="-457200">
              <a:buFont typeface="Wingdings" panose="05000000000000000000" pitchFamily="2" charset="2"/>
              <a:buNone/>
            </a:pPr>
            <a:r>
              <a:rPr lang="en-US" sz="2200" b="1" smtClean="0">
                <a:solidFill>
                  <a:srgbClr val="990000"/>
                </a:solidFill>
                <a:latin typeface="Arial" panose="020B0604020202020204" pitchFamily="34" charset="0"/>
                <a:cs typeface="Times New Roman" panose="02020603050405020304" pitchFamily="18" charset="0"/>
              </a:rPr>
              <a:t>END</a:t>
            </a: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09F974E-E315-4975-A3EC-B5F5DCD29100}" type="slidenum">
              <a:rPr lang="en-US" sz="1200">
                <a:solidFill>
                  <a:srgbClr val="FFFFFF"/>
                </a:solidFill>
              </a:rPr>
              <a:pPr>
                <a:lnSpc>
                  <a:spcPct val="80000"/>
                </a:lnSpc>
              </a:pPr>
              <a:t>49</a:t>
            </a:fld>
            <a:endParaRPr lang="en-US" sz="1200">
              <a:solidFill>
                <a:srgbClr val="FFFFFF"/>
              </a:solidFill>
            </a:endParaRPr>
          </a:p>
        </p:txBody>
      </p:sp>
      <p:sp>
        <p:nvSpPr>
          <p:cNvPr id="263170" name="Rectangle 2"/>
          <p:cNvSpPr>
            <a:spLocks noGrp="1"/>
          </p:cNvSpPr>
          <p:nvPr>
            <p:ph type="body" idx="4294967295"/>
          </p:nvPr>
        </p:nvSpPr>
        <p:spPr>
          <a:xfrm>
            <a:off x="609600" y="1600200"/>
            <a:ext cx="7331075" cy="5105400"/>
          </a:xfrm>
        </p:spPr>
        <p:txBody>
          <a:bodyPr/>
          <a:lstStyle/>
          <a:p>
            <a:pPr marL="0" indent="0">
              <a:lnSpc>
                <a:spcPct val="70000"/>
              </a:lnSpc>
              <a:spcBef>
                <a:spcPct val="30000"/>
              </a:spcBef>
            </a:pPr>
            <a:r>
              <a:rPr lang="en-US" sz="1900" b="1" smtClean="0">
                <a:latin typeface="Arial" panose="020B0604020202020204" pitchFamily="34" charset="0"/>
                <a:cs typeface="Arial" panose="020B0604020202020204" pitchFamily="34" charset="0"/>
              </a:rPr>
              <a:t> </a:t>
            </a:r>
            <a:r>
              <a:rPr lang="en-US" sz="1900" smtClean="0">
                <a:latin typeface="Arial" panose="020B0604020202020204" pitchFamily="34" charset="0"/>
                <a:cs typeface="Arial" panose="020B0604020202020204" pitchFamily="34" charset="0"/>
              </a:rPr>
              <a:t>Ví dụ 1 : Hàm trả về tổng 2 số 4 và 6</a:t>
            </a:r>
          </a:p>
          <a:p>
            <a:pPr marL="0" indent="0">
              <a:lnSpc>
                <a:spcPct val="70000"/>
              </a:lnSpc>
              <a:spcBef>
                <a:spcPct val="30000"/>
              </a:spcBef>
              <a:buFont typeface="Wingdings" panose="05000000000000000000" pitchFamily="2" charset="2"/>
              <a:buNone/>
            </a:pPr>
            <a:r>
              <a:rPr lang="en-US" sz="1900" b="1" smtClean="0">
                <a:latin typeface="Arial" panose="020B0604020202020204" pitchFamily="34" charset="0"/>
                <a:cs typeface="Arial" panose="020B0604020202020204" pitchFamily="34" charset="0"/>
              </a:rPr>
              <a:t>Create function tong2so()</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Returns int</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	Declare @so1 int, @so2 int</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	Set @so1 = 4</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	set @so2 =6</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	Return @so1+@so2</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end</a:t>
            </a:r>
          </a:p>
          <a:p>
            <a:pPr marL="0" indent="0"/>
            <a:r>
              <a:rPr lang="en-US" sz="1900" b="1" smtClean="0">
                <a:latin typeface="Arial" panose="020B0604020202020204" pitchFamily="34" charset="0"/>
                <a:cs typeface="Arial" panose="020B0604020202020204" pitchFamily="34" charset="0"/>
              </a:rPr>
              <a:t>--thuc hien </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print 'Tong = ' +convert(char(10),dbo.tong2so())</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print 'Tong = ' +convert(char(10),tong2so())</a:t>
            </a:r>
          </a:p>
          <a:p>
            <a:pPr marL="0" indent="0">
              <a:buFont typeface="Wingdings" panose="05000000000000000000" pitchFamily="2" charset="2"/>
              <a:buNone/>
            </a:pPr>
            <a:r>
              <a:rPr lang="en-US" sz="1900" b="1" smtClean="0">
                <a:latin typeface="Arial" panose="020B0604020202020204" pitchFamily="34" charset="0"/>
                <a:cs typeface="Arial" panose="020B0604020202020204" pitchFamily="34" charset="0"/>
              </a:rPr>
              <a:t>select </a:t>
            </a:r>
            <a:r>
              <a:rPr lang="en-US" sz="1900" b="1" smtClean="0">
                <a:solidFill>
                  <a:srgbClr val="C00000"/>
                </a:solidFill>
                <a:latin typeface="Arial" panose="020B0604020202020204" pitchFamily="34" charset="0"/>
                <a:cs typeface="Arial" panose="020B0604020202020204" pitchFamily="34" charset="0"/>
              </a:rPr>
              <a:t>dbo</a:t>
            </a:r>
            <a:r>
              <a:rPr lang="en-US" sz="1900" b="1" smtClean="0">
                <a:latin typeface="Arial" panose="020B0604020202020204" pitchFamily="34" charset="0"/>
                <a:cs typeface="Arial" panose="020B0604020202020204" pitchFamily="34" charset="0"/>
              </a:rPr>
              <a:t>.tong2so() as Tong</a:t>
            </a:r>
          </a:p>
        </p:txBody>
      </p:sp>
      <p:sp>
        <p:nvSpPr>
          <p:cNvPr id="56324"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 – Tạo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3170">
                                            <p:txEl>
                                              <p:pRg st="0" end="0"/>
                                            </p:txEl>
                                          </p:spTgt>
                                        </p:tgtEl>
                                        <p:attrNameLst>
                                          <p:attrName>style.visibility</p:attrName>
                                        </p:attrNameLst>
                                      </p:cBhvr>
                                      <p:to>
                                        <p:strVal val="visible"/>
                                      </p:to>
                                    </p:set>
                                    <p:animEffect transition="in" filter="slide(fromLeft)">
                                      <p:cBhvr>
                                        <p:cTn id="7" dur="500"/>
                                        <p:tgtEl>
                                          <p:spTgt spid="263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3170">
                                            <p:txEl>
                                              <p:pRg st="1" end="1"/>
                                            </p:txEl>
                                          </p:spTgt>
                                        </p:tgtEl>
                                        <p:attrNameLst>
                                          <p:attrName>style.visibility</p:attrName>
                                        </p:attrNameLst>
                                      </p:cBhvr>
                                      <p:to>
                                        <p:strVal val="visible"/>
                                      </p:to>
                                    </p:set>
                                    <p:animEffect transition="in" filter="slide(fromLeft)">
                                      <p:cBhvr>
                                        <p:cTn id="12" dur="500"/>
                                        <p:tgtEl>
                                          <p:spTgt spid="263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3170">
                                            <p:txEl>
                                              <p:pRg st="2" end="2"/>
                                            </p:txEl>
                                          </p:spTgt>
                                        </p:tgtEl>
                                        <p:attrNameLst>
                                          <p:attrName>style.visibility</p:attrName>
                                        </p:attrNameLst>
                                      </p:cBhvr>
                                      <p:to>
                                        <p:strVal val="visible"/>
                                      </p:to>
                                    </p:set>
                                    <p:animEffect transition="in" filter="slide(fromLeft)">
                                      <p:cBhvr>
                                        <p:cTn id="17" dur="500"/>
                                        <p:tgtEl>
                                          <p:spTgt spid="263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3170">
                                            <p:txEl>
                                              <p:pRg st="3" end="3"/>
                                            </p:txEl>
                                          </p:spTgt>
                                        </p:tgtEl>
                                        <p:attrNameLst>
                                          <p:attrName>style.visibility</p:attrName>
                                        </p:attrNameLst>
                                      </p:cBhvr>
                                      <p:to>
                                        <p:strVal val="visible"/>
                                      </p:to>
                                    </p:set>
                                    <p:animEffect transition="in" filter="slide(fromLeft)">
                                      <p:cBhvr>
                                        <p:cTn id="22" dur="500"/>
                                        <p:tgtEl>
                                          <p:spTgt spid="263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3170">
                                            <p:txEl>
                                              <p:pRg st="4" end="4"/>
                                            </p:txEl>
                                          </p:spTgt>
                                        </p:tgtEl>
                                        <p:attrNameLst>
                                          <p:attrName>style.visibility</p:attrName>
                                        </p:attrNameLst>
                                      </p:cBhvr>
                                      <p:to>
                                        <p:strVal val="visible"/>
                                      </p:to>
                                    </p:set>
                                    <p:animEffect transition="in" filter="slide(fromLeft)">
                                      <p:cBhvr>
                                        <p:cTn id="27" dur="500"/>
                                        <p:tgtEl>
                                          <p:spTgt spid="263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3170">
                                            <p:txEl>
                                              <p:pRg st="5" end="5"/>
                                            </p:txEl>
                                          </p:spTgt>
                                        </p:tgtEl>
                                        <p:attrNameLst>
                                          <p:attrName>style.visibility</p:attrName>
                                        </p:attrNameLst>
                                      </p:cBhvr>
                                      <p:to>
                                        <p:strVal val="visible"/>
                                      </p:to>
                                    </p:set>
                                    <p:animEffect transition="in" filter="slide(fromLeft)">
                                      <p:cBhvr>
                                        <p:cTn id="32" dur="500"/>
                                        <p:tgtEl>
                                          <p:spTgt spid="2631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3170">
                                            <p:txEl>
                                              <p:pRg st="6" end="6"/>
                                            </p:txEl>
                                          </p:spTgt>
                                        </p:tgtEl>
                                        <p:attrNameLst>
                                          <p:attrName>style.visibility</p:attrName>
                                        </p:attrNameLst>
                                      </p:cBhvr>
                                      <p:to>
                                        <p:strVal val="visible"/>
                                      </p:to>
                                    </p:set>
                                    <p:animEffect transition="in" filter="slide(fromLeft)">
                                      <p:cBhvr>
                                        <p:cTn id="37" dur="500"/>
                                        <p:tgtEl>
                                          <p:spTgt spid="2631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3170">
                                            <p:txEl>
                                              <p:pRg st="7" end="7"/>
                                            </p:txEl>
                                          </p:spTgt>
                                        </p:tgtEl>
                                        <p:attrNameLst>
                                          <p:attrName>style.visibility</p:attrName>
                                        </p:attrNameLst>
                                      </p:cBhvr>
                                      <p:to>
                                        <p:strVal val="visible"/>
                                      </p:to>
                                    </p:set>
                                    <p:animEffect transition="in" filter="slide(fromLeft)">
                                      <p:cBhvr>
                                        <p:cTn id="42" dur="500"/>
                                        <p:tgtEl>
                                          <p:spTgt spid="2631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3170">
                                            <p:txEl>
                                              <p:pRg st="8" end="8"/>
                                            </p:txEl>
                                          </p:spTgt>
                                        </p:tgtEl>
                                        <p:attrNameLst>
                                          <p:attrName>style.visibility</p:attrName>
                                        </p:attrNameLst>
                                      </p:cBhvr>
                                      <p:to>
                                        <p:strVal val="visible"/>
                                      </p:to>
                                    </p:set>
                                    <p:animEffect transition="in" filter="slide(fromLeft)">
                                      <p:cBhvr>
                                        <p:cTn id="47" dur="500"/>
                                        <p:tgtEl>
                                          <p:spTgt spid="26317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3170">
                                            <p:txEl>
                                              <p:pRg st="9" end="9"/>
                                            </p:txEl>
                                          </p:spTgt>
                                        </p:tgtEl>
                                        <p:attrNameLst>
                                          <p:attrName>style.visibility</p:attrName>
                                        </p:attrNameLst>
                                      </p:cBhvr>
                                      <p:to>
                                        <p:strVal val="visible"/>
                                      </p:to>
                                    </p:set>
                                    <p:animEffect transition="in" filter="slide(fromLeft)">
                                      <p:cBhvr>
                                        <p:cTn id="52" dur="500"/>
                                        <p:tgtEl>
                                          <p:spTgt spid="263170">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3170">
                                            <p:txEl>
                                              <p:pRg st="10" end="10"/>
                                            </p:txEl>
                                          </p:spTgt>
                                        </p:tgtEl>
                                        <p:attrNameLst>
                                          <p:attrName>style.visibility</p:attrName>
                                        </p:attrNameLst>
                                      </p:cBhvr>
                                      <p:to>
                                        <p:strVal val="visible"/>
                                      </p:to>
                                    </p:set>
                                    <p:animEffect transition="in" filter="slide(fromLeft)">
                                      <p:cBhvr>
                                        <p:cTn id="57" dur="500"/>
                                        <p:tgtEl>
                                          <p:spTgt spid="263170">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3170">
                                            <p:txEl>
                                              <p:pRg st="11" end="11"/>
                                            </p:txEl>
                                          </p:spTgt>
                                        </p:tgtEl>
                                        <p:attrNameLst>
                                          <p:attrName>style.visibility</p:attrName>
                                        </p:attrNameLst>
                                      </p:cBhvr>
                                      <p:to>
                                        <p:strVal val="visible"/>
                                      </p:to>
                                    </p:set>
                                    <p:animEffect transition="in" filter="slide(fromLeft)">
                                      <p:cBhvr>
                                        <p:cTn id="62" dur="500"/>
                                        <p:tgtEl>
                                          <p:spTgt spid="263170">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263170">
                                            <p:txEl>
                                              <p:pRg st="12" end="12"/>
                                            </p:txEl>
                                          </p:spTgt>
                                        </p:tgtEl>
                                        <p:attrNameLst>
                                          <p:attrName>style.visibility</p:attrName>
                                        </p:attrNameLst>
                                      </p:cBhvr>
                                      <p:to>
                                        <p:strVal val="visible"/>
                                      </p:to>
                                    </p:set>
                                    <p:animEffect transition="in" filter="slide(fromLeft)">
                                      <p:cBhvr>
                                        <p:cTn id="67" dur="500"/>
                                        <p:tgtEl>
                                          <p:spTgt spid="263170">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63170">
                                            <p:txEl>
                                              <p:pRg st="13" end="13"/>
                                            </p:txEl>
                                          </p:spTgt>
                                        </p:tgtEl>
                                        <p:attrNameLst>
                                          <p:attrName>style.visibility</p:attrName>
                                        </p:attrNameLst>
                                      </p:cBhvr>
                                      <p:to>
                                        <p:strVal val="visible"/>
                                      </p:to>
                                    </p:set>
                                    <p:animEffect transition="in" filter="slide(fromLeft)">
                                      <p:cBhvr>
                                        <p:cTn id="72" dur="500"/>
                                        <p:tgtEl>
                                          <p:spTgt spid="263170">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EEE37E00-CC06-46BA-86F7-335B768F67C2}" type="slidenum">
              <a:rPr lang="en-US" sz="1200">
                <a:solidFill>
                  <a:srgbClr val="FFFFFF"/>
                </a:solidFill>
              </a:rPr>
              <a:pPr>
                <a:lnSpc>
                  <a:spcPct val="80000"/>
                </a:lnSpc>
              </a:pPr>
              <a:t>5</a:t>
            </a:fld>
            <a:endParaRPr lang="en-US" sz="1200">
              <a:solidFill>
                <a:srgbClr val="FFFFFF"/>
              </a:solidFill>
            </a:endParaRPr>
          </a:p>
        </p:txBody>
      </p:sp>
      <p:graphicFrame>
        <p:nvGraphicFramePr>
          <p:cNvPr id="184322" name="Object 2"/>
          <p:cNvGraphicFramePr>
            <a:graphicFrameLocks noChangeAspect="1"/>
          </p:cNvGraphicFramePr>
          <p:nvPr>
            <p:extLst>
              <p:ext uri="{D42A27DB-BD31-4B8C-83A1-F6EECF244321}">
                <p14:modId xmlns:p14="http://schemas.microsoft.com/office/powerpoint/2010/main" val="171396396"/>
              </p:ext>
            </p:extLst>
          </p:nvPr>
        </p:nvGraphicFramePr>
        <p:xfrm>
          <a:off x="1143000" y="1981200"/>
          <a:ext cx="6697663" cy="4230688"/>
        </p:xfrm>
        <a:graphic>
          <a:graphicData uri="http://schemas.openxmlformats.org/presentationml/2006/ole">
            <mc:AlternateContent xmlns:mc="http://schemas.openxmlformats.org/markup-compatibility/2006">
              <mc:Choice xmlns:v="urn:schemas-microsoft-com:vml" Requires="v">
                <p:oleObj spid="_x0000_s13338" name="Bitmap Image" r:id="rId4" imgW="5544324" imgH="2457143" progId="Paint.Picture">
                  <p:embed/>
                </p:oleObj>
              </mc:Choice>
              <mc:Fallback>
                <p:oleObj name="Bitmap Image" r:id="rId4" imgW="5544324" imgH="2457143"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981200"/>
                        <a:ext cx="6697663" cy="4230688"/>
                      </a:xfrm>
                      <a:prstGeom prst="rect">
                        <a:avLst/>
                      </a:prstGeom>
                      <a:noFill/>
                      <a:ln>
                        <a:noFill/>
                      </a:ln>
                      <a:effectLst/>
                    </p:spPr>
                  </p:pic>
                </p:oleObj>
              </mc:Fallback>
            </mc:AlternateContent>
          </a:graphicData>
        </a:graphic>
      </p:graphicFrame>
      <p:sp>
        <p:nvSpPr>
          <p:cNvPr id="13316" name="Rectangle 3"/>
          <p:cNvSpPr>
            <a:spLocks noGrp="1" noChangeArrowheads="1"/>
          </p:cNvSpPr>
          <p:nvPr>
            <p:ph type="title" idx="429496729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smtClean="0">
                <a:solidFill>
                  <a:srgbClr val="0000FF"/>
                </a:solidFill>
              </a:rPr>
              <a:t>Khái niệm về thủ tục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22"/>
                                        </p:tgtEl>
                                        <p:attrNameLst>
                                          <p:attrName>style.visibility</p:attrName>
                                        </p:attrNameLst>
                                      </p:cBhvr>
                                      <p:to>
                                        <p:strVal val="visible"/>
                                      </p:to>
                                    </p:set>
                                    <p:animEffect transition="in" filter="dissolve">
                                      <p:cBhvr>
                                        <p:cTn id="7" dur="500"/>
                                        <p:tgtEl>
                                          <p:spTgt spid="184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968EEA1-1AC1-40F4-AF7E-B2A93912A346}" type="slidenum">
              <a:rPr lang="en-US" sz="1200">
                <a:solidFill>
                  <a:srgbClr val="FFFFFF"/>
                </a:solidFill>
              </a:rPr>
              <a:pPr>
                <a:lnSpc>
                  <a:spcPct val="80000"/>
                </a:lnSpc>
              </a:pPr>
              <a:t>50</a:t>
            </a:fld>
            <a:endParaRPr lang="en-US" sz="1200">
              <a:solidFill>
                <a:srgbClr val="FFFFFF"/>
              </a:solidFill>
            </a:endParaRPr>
          </a:p>
        </p:txBody>
      </p:sp>
      <p:sp>
        <p:nvSpPr>
          <p:cNvPr id="265218" name="Rectangle 2"/>
          <p:cNvSpPr>
            <a:spLocks noGrp="1"/>
          </p:cNvSpPr>
          <p:nvPr>
            <p:ph type="body" idx="4294967295"/>
          </p:nvPr>
        </p:nvSpPr>
        <p:spPr>
          <a:xfrm>
            <a:off x="685800" y="1752600"/>
            <a:ext cx="7331075" cy="5105400"/>
          </a:xfrm>
        </p:spPr>
        <p:txBody>
          <a:bodyPr/>
          <a:lstStyle/>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Alter function tong2so()</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Returns int</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With Encryption</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as</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Begin</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Declare @so1 int, @so2 int</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Set @so1 = 4</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set @so2 =6</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Return @so1+@so2</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End</a:t>
            </a:r>
          </a:p>
          <a:p>
            <a:pPr marL="0" indent="0">
              <a:lnSpc>
                <a:spcPct val="70000"/>
              </a:lnSpc>
              <a:buFont typeface="Wingdings" panose="05000000000000000000" pitchFamily="2" charset="2"/>
              <a:buNone/>
            </a:pPr>
            <a:r>
              <a:rPr lang="en-US" sz="1900" smtClean="0">
                <a:solidFill>
                  <a:srgbClr val="009900"/>
                </a:solidFill>
                <a:latin typeface="Arial" panose="020B0604020202020204" pitchFamily="34" charset="0"/>
                <a:cs typeface="Arial" panose="020B0604020202020204" pitchFamily="34" charset="0"/>
              </a:rPr>
              <a:t>--Xem lệnh</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sp_helptext tong2so</a:t>
            </a:r>
          </a:p>
          <a:p>
            <a:pPr marL="0" indent="0">
              <a:lnSpc>
                <a:spcPct val="70000"/>
              </a:lnSpc>
              <a:buFont typeface="Wingdings" panose="05000000000000000000" pitchFamily="2" charset="2"/>
              <a:buNone/>
            </a:pPr>
            <a:r>
              <a:rPr lang="en-US" sz="1900" smtClean="0">
                <a:solidFill>
                  <a:srgbClr val="009900"/>
                </a:solidFill>
                <a:latin typeface="Arial" panose="020B0604020202020204" pitchFamily="34" charset="0"/>
                <a:cs typeface="Arial" panose="020B0604020202020204" pitchFamily="34" charset="0"/>
              </a:rPr>
              <a:t>--thuc hien </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print 'Tong = ' +convert(char(10),dbo.tong2so())</a:t>
            </a:r>
          </a:p>
          <a:p>
            <a:pPr marL="0" indent="0">
              <a:lnSpc>
                <a:spcPct val="70000"/>
              </a:lnSpc>
              <a:buFont typeface="Wingdings" panose="05000000000000000000" pitchFamily="2" charset="2"/>
              <a:buNone/>
            </a:pPr>
            <a:r>
              <a:rPr lang="en-US" sz="1900" smtClean="0">
                <a:latin typeface="Arial" panose="020B0604020202020204" pitchFamily="34" charset="0"/>
                <a:cs typeface="Arial" panose="020B0604020202020204" pitchFamily="34" charset="0"/>
              </a:rPr>
              <a:t>	select dbo.tong2so() as Tong</a:t>
            </a:r>
          </a:p>
          <a:p>
            <a:pPr marL="0" indent="0">
              <a:lnSpc>
                <a:spcPct val="70000"/>
              </a:lnSpc>
              <a:buFont typeface="Wingdings" panose="05000000000000000000" pitchFamily="2" charset="2"/>
              <a:buNone/>
            </a:pPr>
            <a:r>
              <a:rPr lang="en-US" sz="1900" smtClean="0">
                <a:solidFill>
                  <a:srgbClr val="009900"/>
                </a:solidFill>
                <a:latin typeface="Arial" panose="020B0604020202020204" pitchFamily="34" charset="0"/>
                <a:cs typeface="Arial" panose="020B0604020202020204" pitchFamily="34" charset="0"/>
              </a:rPr>
              <a:t>--Xóa hàm</a:t>
            </a:r>
            <a:r>
              <a:rPr lang="en-US" sz="1900" smtClean="0">
                <a:latin typeface="Arial" panose="020B0604020202020204" pitchFamily="34" charset="0"/>
                <a:cs typeface="Arial" panose="020B0604020202020204" pitchFamily="34" charset="0"/>
              </a:rPr>
              <a:t> 	Drop function Tong2so</a:t>
            </a:r>
          </a:p>
        </p:txBody>
      </p:sp>
      <p:sp>
        <p:nvSpPr>
          <p:cNvPr id="57348"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 – Sửa và Xóa Hàm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5218">
                                            <p:txEl>
                                              <p:pRg st="0" end="0"/>
                                            </p:txEl>
                                          </p:spTgt>
                                        </p:tgtEl>
                                        <p:attrNameLst>
                                          <p:attrName>style.visibility</p:attrName>
                                        </p:attrNameLst>
                                      </p:cBhvr>
                                      <p:to>
                                        <p:strVal val="visible"/>
                                      </p:to>
                                    </p:set>
                                    <p:animEffect transition="in" filter="slide(fromLeft)">
                                      <p:cBhvr>
                                        <p:cTn id="7" dur="500"/>
                                        <p:tgtEl>
                                          <p:spTgt spid="265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5218">
                                            <p:txEl>
                                              <p:pRg st="1" end="1"/>
                                            </p:txEl>
                                          </p:spTgt>
                                        </p:tgtEl>
                                        <p:attrNameLst>
                                          <p:attrName>style.visibility</p:attrName>
                                        </p:attrNameLst>
                                      </p:cBhvr>
                                      <p:to>
                                        <p:strVal val="visible"/>
                                      </p:to>
                                    </p:set>
                                    <p:animEffect transition="in" filter="slide(fromLeft)">
                                      <p:cBhvr>
                                        <p:cTn id="12" dur="500"/>
                                        <p:tgtEl>
                                          <p:spTgt spid="2652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5218">
                                            <p:txEl>
                                              <p:pRg st="2" end="2"/>
                                            </p:txEl>
                                          </p:spTgt>
                                        </p:tgtEl>
                                        <p:attrNameLst>
                                          <p:attrName>style.visibility</p:attrName>
                                        </p:attrNameLst>
                                      </p:cBhvr>
                                      <p:to>
                                        <p:strVal val="visible"/>
                                      </p:to>
                                    </p:set>
                                    <p:animEffect transition="in" filter="slide(fromLeft)">
                                      <p:cBhvr>
                                        <p:cTn id="17" dur="500"/>
                                        <p:tgtEl>
                                          <p:spTgt spid="2652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5218">
                                            <p:txEl>
                                              <p:pRg st="3" end="3"/>
                                            </p:txEl>
                                          </p:spTgt>
                                        </p:tgtEl>
                                        <p:attrNameLst>
                                          <p:attrName>style.visibility</p:attrName>
                                        </p:attrNameLst>
                                      </p:cBhvr>
                                      <p:to>
                                        <p:strVal val="visible"/>
                                      </p:to>
                                    </p:set>
                                    <p:animEffect transition="in" filter="slide(fromLeft)">
                                      <p:cBhvr>
                                        <p:cTn id="22" dur="500"/>
                                        <p:tgtEl>
                                          <p:spTgt spid="2652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5218">
                                            <p:txEl>
                                              <p:pRg st="4" end="4"/>
                                            </p:txEl>
                                          </p:spTgt>
                                        </p:tgtEl>
                                        <p:attrNameLst>
                                          <p:attrName>style.visibility</p:attrName>
                                        </p:attrNameLst>
                                      </p:cBhvr>
                                      <p:to>
                                        <p:strVal val="visible"/>
                                      </p:to>
                                    </p:set>
                                    <p:animEffect transition="in" filter="slide(fromLeft)">
                                      <p:cBhvr>
                                        <p:cTn id="27" dur="500"/>
                                        <p:tgtEl>
                                          <p:spTgt spid="2652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5218">
                                            <p:txEl>
                                              <p:pRg st="5" end="5"/>
                                            </p:txEl>
                                          </p:spTgt>
                                        </p:tgtEl>
                                        <p:attrNameLst>
                                          <p:attrName>style.visibility</p:attrName>
                                        </p:attrNameLst>
                                      </p:cBhvr>
                                      <p:to>
                                        <p:strVal val="visible"/>
                                      </p:to>
                                    </p:set>
                                    <p:animEffect transition="in" filter="slide(fromLeft)">
                                      <p:cBhvr>
                                        <p:cTn id="32" dur="500"/>
                                        <p:tgtEl>
                                          <p:spTgt spid="2652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5218">
                                            <p:txEl>
                                              <p:pRg st="6" end="6"/>
                                            </p:txEl>
                                          </p:spTgt>
                                        </p:tgtEl>
                                        <p:attrNameLst>
                                          <p:attrName>style.visibility</p:attrName>
                                        </p:attrNameLst>
                                      </p:cBhvr>
                                      <p:to>
                                        <p:strVal val="visible"/>
                                      </p:to>
                                    </p:set>
                                    <p:animEffect transition="in" filter="slide(fromLeft)">
                                      <p:cBhvr>
                                        <p:cTn id="37" dur="500"/>
                                        <p:tgtEl>
                                          <p:spTgt spid="2652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5218">
                                            <p:txEl>
                                              <p:pRg st="7" end="7"/>
                                            </p:txEl>
                                          </p:spTgt>
                                        </p:tgtEl>
                                        <p:attrNameLst>
                                          <p:attrName>style.visibility</p:attrName>
                                        </p:attrNameLst>
                                      </p:cBhvr>
                                      <p:to>
                                        <p:strVal val="visible"/>
                                      </p:to>
                                    </p:set>
                                    <p:animEffect transition="in" filter="slide(fromLeft)">
                                      <p:cBhvr>
                                        <p:cTn id="42" dur="500"/>
                                        <p:tgtEl>
                                          <p:spTgt spid="2652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5218">
                                            <p:txEl>
                                              <p:pRg st="8" end="8"/>
                                            </p:txEl>
                                          </p:spTgt>
                                        </p:tgtEl>
                                        <p:attrNameLst>
                                          <p:attrName>style.visibility</p:attrName>
                                        </p:attrNameLst>
                                      </p:cBhvr>
                                      <p:to>
                                        <p:strVal val="visible"/>
                                      </p:to>
                                    </p:set>
                                    <p:animEffect transition="in" filter="slide(fromLeft)">
                                      <p:cBhvr>
                                        <p:cTn id="47" dur="500"/>
                                        <p:tgtEl>
                                          <p:spTgt spid="26521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5218">
                                            <p:txEl>
                                              <p:pRg st="9" end="9"/>
                                            </p:txEl>
                                          </p:spTgt>
                                        </p:tgtEl>
                                        <p:attrNameLst>
                                          <p:attrName>style.visibility</p:attrName>
                                        </p:attrNameLst>
                                      </p:cBhvr>
                                      <p:to>
                                        <p:strVal val="visible"/>
                                      </p:to>
                                    </p:set>
                                    <p:animEffect transition="in" filter="slide(fromLeft)">
                                      <p:cBhvr>
                                        <p:cTn id="52" dur="500"/>
                                        <p:tgtEl>
                                          <p:spTgt spid="26521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5218">
                                            <p:txEl>
                                              <p:pRg st="10" end="10"/>
                                            </p:txEl>
                                          </p:spTgt>
                                        </p:tgtEl>
                                        <p:attrNameLst>
                                          <p:attrName>style.visibility</p:attrName>
                                        </p:attrNameLst>
                                      </p:cBhvr>
                                      <p:to>
                                        <p:strVal val="visible"/>
                                      </p:to>
                                    </p:set>
                                    <p:animEffect transition="in" filter="slide(fromLeft)">
                                      <p:cBhvr>
                                        <p:cTn id="57" dur="500"/>
                                        <p:tgtEl>
                                          <p:spTgt spid="26521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5218">
                                            <p:txEl>
                                              <p:pRg st="11" end="11"/>
                                            </p:txEl>
                                          </p:spTgt>
                                        </p:tgtEl>
                                        <p:attrNameLst>
                                          <p:attrName>style.visibility</p:attrName>
                                        </p:attrNameLst>
                                      </p:cBhvr>
                                      <p:to>
                                        <p:strVal val="visible"/>
                                      </p:to>
                                    </p:set>
                                    <p:animEffect transition="in" filter="slide(fromLeft)">
                                      <p:cBhvr>
                                        <p:cTn id="62" dur="500"/>
                                        <p:tgtEl>
                                          <p:spTgt spid="265218">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265218">
                                            <p:txEl>
                                              <p:pRg st="12" end="12"/>
                                            </p:txEl>
                                          </p:spTgt>
                                        </p:tgtEl>
                                        <p:attrNameLst>
                                          <p:attrName>style.visibility</p:attrName>
                                        </p:attrNameLst>
                                      </p:cBhvr>
                                      <p:to>
                                        <p:strVal val="visible"/>
                                      </p:to>
                                    </p:set>
                                    <p:animEffect transition="in" filter="slide(fromLeft)">
                                      <p:cBhvr>
                                        <p:cTn id="67" dur="500"/>
                                        <p:tgtEl>
                                          <p:spTgt spid="265218">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8" fill="hold" grpId="0" nodeType="clickEffect">
                                  <p:stCondLst>
                                    <p:cond delay="0"/>
                                  </p:stCondLst>
                                  <p:childTnLst>
                                    <p:set>
                                      <p:cBhvr>
                                        <p:cTn id="71" dur="1" fill="hold">
                                          <p:stCondLst>
                                            <p:cond delay="0"/>
                                          </p:stCondLst>
                                        </p:cTn>
                                        <p:tgtEl>
                                          <p:spTgt spid="265218">
                                            <p:txEl>
                                              <p:pRg st="13" end="13"/>
                                            </p:txEl>
                                          </p:spTgt>
                                        </p:tgtEl>
                                        <p:attrNameLst>
                                          <p:attrName>style.visibility</p:attrName>
                                        </p:attrNameLst>
                                      </p:cBhvr>
                                      <p:to>
                                        <p:strVal val="visible"/>
                                      </p:to>
                                    </p:set>
                                    <p:animEffect transition="in" filter="slide(fromLeft)">
                                      <p:cBhvr>
                                        <p:cTn id="72" dur="500"/>
                                        <p:tgtEl>
                                          <p:spTgt spid="265218">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2" presetClass="entr" presetSubtype="8" fill="hold" grpId="0" nodeType="clickEffect">
                                  <p:stCondLst>
                                    <p:cond delay="0"/>
                                  </p:stCondLst>
                                  <p:childTnLst>
                                    <p:set>
                                      <p:cBhvr>
                                        <p:cTn id="76" dur="1" fill="hold">
                                          <p:stCondLst>
                                            <p:cond delay="0"/>
                                          </p:stCondLst>
                                        </p:cTn>
                                        <p:tgtEl>
                                          <p:spTgt spid="265218">
                                            <p:txEl>
                                              <p:pRg st="14" end="14"/>
                                            </p:txEl>
                                          </p:spTgt>
                                        </p:tgtEl>
                                        <p:attrNameLst>
                                          <p:attrName>style.visibility</p:attrName>
                                        </p:attrNameLst>
                                      </p:cBhvr>
                                      <p:to>
                                        <p:strVal val="visible"/>
                                      </p:to>
                                    </p:set>
                                    <p:animEffect transition="in" filter="slide(fromLeft)">
                                      <p:cBhvr>
                                        <p:cTn id="77" dur="500"/>
                                        <p:tgtEl>
                                          <p:spTgt spid="265218">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265218">
                                            <p:txEl>
                                              <p:pRg st="15" end="15"/>
                                            </p:txEl>
                                          </p:spTgt>
                                        </p:tgtEl>
                                        <p:attrNameLst>
                                          <p:attrName>style.visibility</p:attrName>
                                        </p:attrNameLst>
                                      </p:cBhvr>
                                      <p:to>
                                        <p:strVal val="visible"/>
                                      </p:to>
                                    </p:set>
                                    <p:animEffect transition="in" filter="slide(fromLeft)">
                                      <p:cBhvr>
                                        <p:cTn id="82" dur="500"/>
                                        <p:tgtEl>
                                          <p:spTgt spid="26521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227FD3BE-B461-40DD-A6EF-43934D2BDDE9}" type="slidenum">
              <a:rPr lang="en-US" sz="1200">
                <a:solidFill>
                  <a:srgbClr val="FFFFFF"/>
                </a:solidFill>
              </a:rPr>
              <a:pPr>
                <a:lnSpc>
                  <a:spcPct val="80000"/>
                </a:lnSpc>
              </a:pPr>
              <a:t>51</a:t>
            </a:fld>
            <a:endParaRPr lang="en-US" sz="1200">
              <a:solidFill>
                <a:srgbClr val="FFFFFF"/>
              </a:solidFill>
            </a:endParaRPr>
          </a:p>
        </p:txBody>
      </p:sp>
      <p:sp>
        <p:nvSpPr>
          <p:cNvPr id="267266" name="Rectangle 2"/>
          <p:cNvSpPr>
            <a:spLocks noGrp="1"/>
          </p:cNvSpPr>
          <p:nvPr>
            <p:ph type="body" idx="4294967295"/>
          </p:nvPr>
        </p:nvSpPr>
        <p:spPr>
          <a:xfrm>
            <a:off x="609600" y="1752600"/>
            <a:ext cx="8077200" cy="5105400"/>
          </a:xfrm>
        </p:spPr>
        <p:txBody>
          <a:bodyPr/>
          <a:lstStyle/>
          <a:p>
            <a:pPr marL="0" indent="0">
              <a:lnSpc>
                <a:spcPct val="70000"/>
              </a:lnSpc>
              <a:spcBef>
                <a:spcPct val="30000"/>
              </a:spcBef>
              <a:buFont typeface="Wingdings" panose="05000000000000000000" pitchFamily="2" charset="2"/>
              <a:buNone/>
            </a:pPr>
            <a:r>
              <a:rPr lang="en-US" sz="2000" smtClean="0">
                <a:latin typeface="Arial" panose="020B0604020202020204" pitchFamily="34" charset="0"/>
                <a:cs typeface="Arial" panose="020B0604020202020204" pitchFamily="34" charset="0"/>
              </a:rPr>
              <a:t>Ví dụ 2 : Hàm trả về tổng tiền của khách hàng có mã là TOMSP</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Create function Tongtien()</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	Declare @tong money</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	Select @tong = sum(unitprice*Quantity) from orders o, 			[Order Details] d</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	where o.orderid = d.orderid and customerid = 'TOMSP'</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	Return @tong</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print 'Tong = ' +convert(char(10),dbo.tongtien())</a:t>
            </a:r>
          </a:p>
          <a:p>
            <a:pPr marL="0" indent="0">
              <a:buFont typeface="Wingdings" panose="05000000000000000000" pitchFamily="2" charset="2"/>
              <a:buNone/>
            </a:pPr>
            <a:r>
              <a:rPr lang="en-US" sz="2000" smtClean="0">
                <a:latin typeface="Arial" panose="020B0604020202020204" pitchFamily="34" charset="0"/>
                <a:cs typeface="Arial" panose="020B0604020202020204" pitchFamily="34" charset="0"/>
              </a:rPr>
              <a:t>select dbo.tongtien() as [Tong Tien Cua Khach Hang TOMPS]</a:t>
            </a:r>
          </a:p>
        </p:txBody>
      </p:sp>
      <p:sp>
        <p:nvSpPr>
          <p:cNvPr id="58372" name="Rectangle 3"/>
          <p:cNvSpPr>
            <a:spLocks noChangeArrowheads="1"/>
          </p:cNvSpPr>
          <p:nvPr/>
        </p:nvSpPr>
        <p:spPr bwMode="auto">
          <a:xfrm>
            <a:off x="755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7266">
                                            <p:txEl>
                                              <p:pRg st="0" end="0"/>
                                            </p:txEl>
                                          </p:spTgt>
                                        </p:tgtEl>
                                        <p:attrNameLst>
                                          <p:attrName>style.visibility</p:attrName>
                                        </p:attrNameLst>
                                      </p:cBhvr>
                                      <p:to>
                                        <p:strVal val="visible"/>
                                      </p:to>
                                    </p:set>
                                    <p:animEffect transition="in" filter="slide(fromLeft)">
                                      <p:cBhvr>
                                        <p:cTn id="7" dur="500"/>
                                        <p:tgtEl>
                                          <p:spTgt spid="267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67266">
                                            <p:txEl>
                                              <p:pRg st="1" end="1"/>
                                            </p:txEl>
                                          </p:spTgt>
                                        </p:tgtEl>
                                        <p:attrNameLst>
                                          <p:attrName>style.visibility</p:attrName>
                                        </p:attrNameLst>
                                      </p:cBhvr>
                                      <p:to>
                                        <p:strVal val="visible"/>
                                      </p:to>
                                    </p:set>
                                    <p:animEffect transition="in" filter="slide(fromLeft)">
                                      <p:cBhvr>
                                        <p:cTn id="12" dur="500"/>
                                        <p:tgtEl>
                                          <p:spTgt spid="267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67266">
                                            <p:txEl>
                                              <p:pRg st="2" end="2"/>
                                            </p:txEl>
                                          </p:spTgt>
                                        </p:tgtEl>
                                        <p:attrNameLst>
                                          <p:attrName>style.visibility</p:attrName>
                                        </p:attrNameLst>
                                      </p:cBhvr>
                                      <p:to>
                                        <p:strVal val="visible"/>
                                      </p:to>
                                    </p:set>
                                    <p:animEffect transition="in" filter="slide(fromLeft)">
                                      <p:cBhvr>
                                        <p:cTn id="17" dur="500"/>
                                        <p:tgtEl>
                                          <p:spTgt spid="267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67266">
                                            <p:txEl>
                                              <p:pRg st="3" end="3"/>
                                            </p:txEl>
                                          </p:spTgt>
                                        </p:tgtEl>
                                        <p:attrNameLst>
                                          <p:attrName>style.visibility</p:attrName>
                                        </p:attrNameLst>
                                      </p:cBhvr>
                                      <p:to>
                                        <p:strVal val="visible"/>
                                      </p:to>
                                    </p:set>
                                    <p:animEffect transition="in" filter="slide(fromLeft)">
                                      <p:cBhvr>
                                        <p:cTn id="22" dur="500"/>
                                        <p:tgtEl>
                                          <p:spTgt spid="267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67266">
                                            <p:txEl>
                                              <p:pRg st="4" end="4"/>
                                            </p:txEl>
                                          </p:spTgt>
                                        </p:tgtEl>
                                        <p:attrNameLst>
                                          <p:attrName>style.visibility</p:attrName>
                                        </p:attrNameLst>
                                      </p:cBhvr>
                                      <p:to>
                                        <p:strVal val="visible"/>
                                      </p:to>
                                    </p:set>
                                    <p:animEffect transition="in" filter="slide(fromLeft)">
                                      <p:cBhvr>
                                        <p:cTn id="27" dur="500"/>
                                        <p:tgtEl>
                                          <p:spTgt spid="267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67266">
                                            <p:txEl>
                                              <p:pRg st="5" end="5"/>
                                            </p:txEl>
                                          </p:spTgt>
                                        </p:tgtEl>
                                        <p:attrNameLst>
                                          <p:attrName>style.visibility</p:attrName>
                                        </p:attrNameLst>
                                      </p:cBhvr>
                                      <p:to>
                                        <p:strVal val="visible"/>
                                      </p:to>
                                    </p:set>
                                    <p:animEffect transition="in" filter="slide(fromLeft)">
                                      <p:cBhvr>
                                        <p:cTn id="32" dur="500"/>
                                        <p:tgtEl>
                                          <p:spTgt spid="267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67266">
                                            <p:txEl>
                                              <p:pRg st="6" end="6"/>
                                            </p:txEl>
                                          </p:spTgt>
                                        </p:tgtEl>
                                        <p:attrNameLst>
                                          <p:attrName>style.visibility</p:attrName>
                                        </p:attrNameLst>
                                      </p:cBhvr>
                                      <p:to>
                                        <p:strVal val="visible"/>
                                      </p:to>
                                    </p:set>
                                    <p:animEffect transition="in" filter="slide(fromLeft)">
                                      <p:cBhvr>
                                        <p:cTn id="37" dur="500"/>
                                        <p:tgtEl>
                                          <p:spTgt spid="267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67266">
                                            <p:txEl>
                                              <p:pRg st="7" end="7"/>
                                            </p:txEl>
                                          </p:spTgt>
                                        </p:tgtEl>
                                        <p:attrNameLst>
                                          <p:attrName>style.visibility</p:attrName>
                                        </p:attrNameLst>
                                      </p:cBhvr>
                                      <p:to>
                                        <p:strVal val="visible"/>
                                      </p:to>
                                    </p:set>
                                    <p:animEffect transition="in" filter="slide(fromLeft)">
                                      <p:cBhvr>
                                        <p:cTn id="42" dur="500"/>
                                        <p:tgtEl>
                                          <p:spTgt spid="2672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67266">
                                            <p:txEl>
                                              <p:pRg st="8" end="8"/>
                                            </p:txEl>
                                          </p:spTgt>
                                        </p:tgtEl>
                                        <p:attrNameLst>
                                          <p:attrName>style.visibility</p:attrName>
                                        </p:attrNameLst>
                                      </p:cBhvr>
                                      <p:to>
                                        <p:strVal val="visible"/>
                                      </p:to>
                                    </p:set>
                                    <p:animEffect transition="in" filter="slide(fromLeft)">
                                      <p:cBhvr>
                                        <p:cTn id="47" dur="500"/>
                                        <p:tgtEl>
                                          <p:spTgt spid="26726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67266">
                                            <p:txEl>
                                              <p:pRg st="9" end="9"/>
                                            </p:txEl>
                                          </p:spTgt>
                                        </p:tgtEl>
                                        <p:attrNameLst>
                                          <p:attrName>style.visibility</p:attrName>
                                        </p:attrNameLst>
                                      </p:cBhvr>
                                      <p:to>
                                        <p:strVal val="visible"/>
                                      </p:to>
                                    </p:set>
                                    <p:animEffect transition="in" filter="slide(fromLeft)">
                                      <p:cBhvr>
                                        <p:cTn id="52" dur="500"/>
                                        <p:tgtEl>
                                          <p:spTgt spid="26726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67266">
                                            <p:txEl>
                                              <p:pRg st="10" end="10"/>
                                            </p:txEl>
                                          </p:spTgt>
                                        </p:tgtEl>
                                        <p:attrNameLst>
                                          <p:attrName>style.visibility</p:attrName>
                                        </p:attrNameLst>
                                      </p:cBhvr>
                                      <p:to>
                                        <p:strVal val="visible"/>
                                      </p:to>
                                    </p:set>
                                    <p:animEffect transition="in" filter="slide(fromLeft)">
                                      <p:cBhvr>
                                        <p:cTn id="57" dur="500"/>
                                        <p:tgtEl>
                                          <p:spTgt spid="267266">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67266">
                                            <p:txEl>
                                              <p:pRg st="11" end="11"/>
                                            </p:txEl>
                                          </p:spTgt>
                                        </p:tgtEl>
                                        <p:attrNameLst>
                                          <p:attrName>style.visibility</p:attrName>
                                        </p:attrNameLst>
                                      </p:cBhvr>
                                      <p:to>
                                        <p:strVal val="visible"/>
                                      </p:to>
                                    </p:set>
                                    <p:animEffect transition="in" filter="slide(fromLeft)">
                                      <p:cBhvr>
                                        <p:cTn id="62" dur="500"/>
                                        <p:tgtEl>
                                          <p:spTgt spid="2672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843C582-3036-4FA1-9342-6889A906D1E9}" type="slidenum">
              <a:rPr lang="en-US" sz="1200">
                <a:solidFill>
                  <a:srgbClr val="FFFFFF"/>
                </a:solidFill>
              </a:rPr>
              <a:pPr>
                <a:lnSpc>
                  <a:spcPct val="80000"/>
                </a:lnSpc>
              </a:pPr>
              <a:t>52</a:t>
            </a:fld>
            <a:endParaRPr lang="en-US" sz="1200">
              <a:solidFill>
                <a:srgbClr val="FFFFFF"/>
              </a:solidFill>
            </a:endParaRPr>
          </a:p>
        </p:txBody>
      </p:sp>
      <p:sp>
        <p:nvSpPr>
          <p:cNvPr id="269314" name="Rectangle 2"/>
          <p:cNvSpPr>
            <a:spLocks noGrp="1"/>
          </p:cNvSpPr>
          <p:nvPr>
            <p:ph type="body" idx="4294967295"/>
          </p:nvPr>
        </p:nvSpPr>
        <p:spPr>
          <a:xfrm>
            <a:off x="609600" y="1524000"/>
            <a:ext cx="7489825" cy="5105400"/>
          </a:xfrm>
        </p:spPr>
        <p:txBody>
          <a:bodyPr/>
          <a:lstStyle/>
          <a:p>
            <a:pPr marL="342900" indent="-342900">
              <a:lnSpc>
                <a:spcPct val="105000"/>
              </a:lnSpc>
              <a:spcBef>
                <a:spcPct val="10000"/>
              </a:spcBef>
              <a:buFont typeface="Wingdings" panose="05000000000000000000" pitchFamily="2" charset="2"/>
              <a:buNone/>
            </a:pPr>
            <a:r>
              <a:rPr lang="en-US" sz="2000" smtClean="0">
                <a:solidFill>
                  <a:schemeClr val="accent2"/>
                </a:solidFill>
                <a:latin typeface="Arial" panose="020B0604020202020204" pitchFamily="34" charset="0"/>
              </a:rPr>
              <a:t>2.  Scalar Function (Có tham số)</a:t>
            </a:r>
            <a:endParaRPr lang="en-US" sz="2000" smtClean="0">
              <a:solidFill>
                <a:schemeClr val="accent2"/>
              </a:solidFill>
              <a:latin typeface="Arial" panose="020B0604020202020204" pitchFamily="34" charset="0"/>
              <a:cs typeface="Times New Roman" panose="02020603050405020304" pitchFamily="18" charset="0"/>
            </a:endParaRPr>
          </a:p>
          <a:p>
            <a:pPr marL="342900" indent="-342900">
              <a:lnSpc>
                <a:spcPct val="105000"/>
              </a:lnSpc>
              <a:spcBef>
                <a:spcPct val="10000"/>
              </a:spcBef>
            </a:pPr>
            <a:r>
              <a:rPr lang="en-US" sz="2000" b="1" smtClean="0">
                <a:latin typeface="Arial" panose="020B0604020202020204" pitchFamily="34" charset="0"/>
              </a:rPr>
              <a:t>Là hàm nhận các giá trị từ bên ngoài truyền vào.</a:t>
            </a:r>
            <a:endParaRPr lang="en-US" sz="2000" b="1" smtClean="0">
              <a:latin typeface="Arial" panose="020B0604020202020204" pitchFamily="34" charset="0"/>
              <a:cs typeface="Times New Roman" panose="02020603050405020304" pitchFamily="18" charset="0"/>
            </a:endParaRPr>
          </a:p>
          <a:p>
            <a:pPr marL="342900" indent="-342900">
              <a:lnSpc>
                <a:spcPct val="105000"/>
              </a:lnSpc>
              <a:spcBef>
                <a:spcPct val="10000"/>
              </a:spcBef>
            </a:pPr>
            <a:r>
              <a:rPr lang="en-US" sz="2000" smtClean="0">
                <a:latin typeface="Arial" panose="020B0604020202020204" pitchFamily="34" charset="0"/>
                <a:cs typeface="Times New Roman" panose="02020603050405020304" pitchFamily="18" charset="0"/>
              </a:rPr>
              <a:t>Cú pháp:</a:t>
            </a:r>
          </a:p>
          <a:p>
            <a:pPr marL="838200" lvl="1" indent="-342900">
              <a:lnSpc>
                <a:spcPct val="105000"/>
              </a:lnSpc>
              <a:spcBef>
                <a:spcPct val="10000"/>
              </a:spcBef>
              <a:buFont typeface="Wingdings 2" panose="05020102010507070707" pitchFamily="18" charset="2"/>
              <a:buNone/>
            </a:pPr>
            <a:r>
              <a:rPr lang="en-US" sz="2000" b="1" smtClean="0">
                <a:solidFill>
                  <a:srgbClr val="990000"/>
                </a:solidFill>
                <a:latin typeface="Arial" panose="020B0604020202020204" pitchFamily="34" charset="0"/>
                <a:cs typeface="Times New Roman" panose="02020603050405020304" pitchFamily="18" charset="0"/>
              </a:rPr>
              <a:t>CREATE FUNCTION [</a:t>
            </a:r>
            <a:r>
              <a:rPr lang="en-US" sz="2000" b="1" i="1" smtClean="0">
                <a:solidFill>
                  <a:srgbClr val="990000"/>
                </a:solidFill>
                <a:latin typeface="Arial" panose="020B0604020202020204" pitchFamily="34" charset="0"/>
                <a:cs typeface="Times New Roman" panose="02020603050405020304" pitchFamily="18" charset="0"/>
              </a:rPr>
              <a:t>owner_name.</a:t>
            </a:r>
            <a:r>
              <a:rPr lang="en-US" sz="2000" b="1" smtClean="0">
                <a:solidFill>
                  <a:srgbClr val="990000"/>
                </a:solidFill>
                <a:latin typeface="Arial" panose="020B0604020202020204" pitchFamily="34" charset="0"/>
                <a:cs typeface="Times New Roman" panose="02020603050405020304" pitchFamily="18" charset="0"/>
              </a:rPr>
              <a:t>]</a:t>
            </a:r>
            <a:r>
              <a:rPr lang="en-US" sz="2000" b="1" i="1" smtClean="0">
                <a:solidFill>
                  <a:srgbClr val="990000"/>
                </a:solidFill>
                <a:latin typeface="Arial" panose="020B0604020202020204" pitchFamily="34" charset="0"/>
                <a:cs typeface="Times New Roman" panose="02020603050405020304" pitchFamily="18" charset="0"/>
              </a:rPr>
              <a:t>function_name</a:t>
            </a:r>
          </a:p>
          <a:p>
            <a:pPr marL="838200" lvl="1" indent="-342900">
              <a:lnSpc>
                <a:spcPct val="105000"/>
              </a:lnSpc>
              <a:spcBef>
                <a:spcPct val="10000"/>
              </a:spcBef>
              <a:buFont typeface="Wingdings 2" panose="05020102010507070707" pitchFamily="18" charset="2"/>
              <a:buNone/>
            </a:pPr>
            <a:r>
              <a:rPr lang="en-US" sz="2000" b="1" smtClean="0">
                <a:solidFill>
                  <a:srgbClr val="FF00FF"/>
                </a:solidFill>
                <a:latin typeface="Arial" panose="020B0604020202020204" pitchFamily="34" charset="0"/>
                <a:cs typeface="Times New Roman" panose="02020603050405020304" pitchFamily="18" charset="0"/>
              </a:rPr>
              <a:t>([{</a:t>
            </a:r>
            <a:r>
              <a:rPr lang="en-US" sz="2000" b="1" i="1" smtClean="0">
                <a:solidFill>
                  <a:srgbClr val="FF00FF"/>
                </a:solidFill>
                <a:latin typeface="Arial" panose="020B0604020202020204" pitchFamily="34" charset="0"/>
                <a:cs typeface="Times New Roman" panose="02020603050405020304" pitchFamily="18" charset="0"/>
              </a:rPr>
              <a:t>@parameter_name </a:t>
            </a:r>
            <a:r>
              <a:rPr lang="en-US" sz="2000" b="1" smtClean="0">
                <a:solidFill>
                  <a:srgbClr val="FF00FF"/>
                </a:solidFill>
                <a:latin typeface="Arial" panose="020B0604020202020204" pitchFamily="34" charset="0"/>
                <a:cs typeface="Times New Roman" panose="02020603050405020304" pitchFamily="18" charset="0"/>
              </a:rPr>
              <a:t>[AS] </a:t>
            </a:r>
            <a:r>
              <a:rPr lang="en-US" sz="2000" b="1" i="1" smtClean="0">
                <a:solidFill>
                  <a:srgbClr val="FF00FF"/>
                </a:solidFill>
                <a:latin typeface="Arial" panose="020B0604020202020204" pitchFamily="34" charset="0"/>
                <a:cs typeface="Times New Roman" panose="02020603050405020304" pitchFamily="18" charset="0"/>
              </a:rPr>
              <a:t>data_type </a:t>
            </a:r>
            <a:r>
              <a:rPr lang="en-US" sz="2000" b="1" smtClean="0">
                <a:solidFill>
                  <a:srgbClr val="FF00FF"/>
                </a:solidFill>
                <a:latin typeface="Arial" panose="020B0604020202020204" pitchFamily="34" charset="0"/>
                <a:cs typeface="Times New Roman" panose="02020603050405020304" pitchFamily="18" charset="0"/>
              </a:rPr>
              <a:t>[=</a:t>
            </a:r>
            <a:r>
              <a:rPr lang="en-US" sz="2000" b="1" i="1" smtClean="0">
                <a:solidFill>
                  <a:srgbClr val="FF00FF"/>
                </a:solidFill>
                <a:latin typeface="Arial" panose="020B0604020202020204" pitchFamily="34" charset="0"/>
                <a:cs typeface="Times New Roman" panose="02020603050405020304" pitchFamily="18" charset="0"/>
              </a:rPr>
              <a:t>default</a:t>
            </a:r>
            <a:r>
              <a:rPr lang="en-US" sz="2000" b="1" smtClean="0">
                <a:solidFill>
                  <a:srgbClr val="FF00FF"/>
                </a:solidFill>
                <a:latin typeface="Arial" panose="020B0604020202020204" pitchFamily="34" charset="0"/>
                <a:cs typeface="Times New Roman" panose="02020603050405020304" pitchFamily="18" charset="0"/>
              </a:rPr>
              <a:t>]} [ ,…n ]])</a:t>
            </a:r>
          </a:p>
          <a:p>
            <a:pPr marL="838200" lvl="1" indent="-342900">
              <a:lnSpc>
                <a:spcPct val="105000"/>
              </a:lnSpc>
              <a:spcBef>
                <a:spcPct val="10000"/>
              </a:spcBef>
              <a:buFont typeface="Wingdings 2" panose="05020102010507070707" pitchFamily="18" charset="2"/>
              <a:buNone/>
            </a:pPr>
            <a:r>
              <a:rPr lang="en-US" sz="2000" b="1" smtClean="0">
                <a:solidFill>
                  <a:srgbClr val="990000"/>
                </a:solidFill>
                <a:latin typeface="Arial" panose="020B0604020202020204" pitchFamily="34" charset="0"/>
                <a:cs typeface="Times New Roman" panose="02020603050405020304" pitchFamily="18" charset="0"/>
              </a:rPr>
              <a:t>RETURNS </a:t>
            </a:r>
            <a:r>
              <a:rPr lang="en-US" sz="2000" b="1" i="1" smtClean="0">
                <a:solidFill>
                  <a:srgbClr val="990000"/>
                </a:solidFill>
                <a:latin typeface="Arial" panose="020B0604020202020204" pitchFamily="34" charset="0"/>
                <a:cs typeface="Times New Roman" panose="02020603050405020304" pitchFamily="18" charset="0"/>
              </a:rPr>
              <a:t>scalar_return_data_type</a:t>
            </a:r>
          </a:p>
          <a:p>
            <a:pPr marL="838200" lvl="1" indent="-342900">
              <a:lnSpc>
                <a:spcPct val="105000"/>
              </a:lnSpc>
              <a:spcBef>
                <a:spcPct val="10000"/>
              </a:spcBef>
              <a:buFont typeface="Wingdings 2" panose="05020102010507070707" pitchFamily="18" charset="2"/>
              <a:buNone/>
            </a:pPr>
            <a:r>
              <a:rPr lang="en-US" sz="2000" b="1" smtClean="0">
                <a:solidFill>
                  <a:srgbClr val="990000"/>
                </a:solidFill>
                <a:latin typeface="Arial" panose="020B0604020202020204" pitchFamily="34" charset="0"/>
                <a:cs typeface="Times New Roman" panose="02020603050405020304" pitchFamily="18" charset="0"/>
              </a:rPr>
              <a:t>[WITH { ENCRYPTION | SCHEMABINDING } ]</a:t>
            </a:r>
          </a:p>
          <a:p>
            <a:pPr marL="838200" lvl="1" indent="-342900">
              <a:lnSpc>
                <a:spcPct val="105000"/>
              </a:lnSpc>
              <a:spcBef>
                <a:spcPct val="10000"/>
              </a:spcBef>
              <a:buFont typeface="Wingdings 2" panose="05020102010507070707" pitchFamily="18" charset="2"/>
              <a:buNone/>
            </a:pPr>
            <a:r>
              <a:rPr lang="en-US" sz="2000" b="1" smtClean="0">
                <a:solidFill>
                  <a:srgbClr val="990000"/>
                </a:solidFill>
                <a:latin typeface="Arial" panose="020B0604020202020204" pitchFamily="34" charset="0"/>
                <a:cs typeface="Times New Roman" panose="02020603050405020304" pitchFamily="18" charset="0"/>
              </a:rPr>
              <a:t>[ AS ]</a:t>
            </a:r>
          </a:p>
          <a:p>
            <a:pPr marL="889000" lvl="2" indent="0">
              <a:lnSpc>
                <a:spcPct val="105000"/>
              </a:lnSpc>
              <a:spcBef>
                <a:spcPct val="10000"/>
              </a:spcBef>
              <a:buFont typeface="Wingdings" panose="05000000000000000000" pitchFamily="2" charset="2"/>
              <a:buNone/>
            </a:pPr>
            <a:r>
              <a:rPr lang="en-US" sz="2000" b="1" smtClean="0">
                <a:solidFill>
                  <a:srgbClr val="990000"/>
                </a:solidFill>
                <a:latin typeface="Arial" panose="020B0604020202020204" pitchFamily="34" charset="0"/>
                <a:cs typeface="Times New Roman" panose="02020603050405020304" pitchFamily="18" charset="0"/>
              </a:rPr>
              <a:t>BEGIN</a:t>
            </a:r>
          </a:p>
          <a:p>
            <a:pPr marL="889000" lvl="2" indent="0">
              <a:lnSpc>
                <a:spcPct val="105000"/>
              </a:lnSpc>
              <a:spcBef>
                <a:spcPct val="10000"/>
              </a:spcBef>
              <a:buFont typeface="Wingdings" panose="05000000000000000000" pitchFamily="2" charset="2"/>
              <a:buNone/>
            </a:pPr>
            <a:r>
              <a:rPr lang="en-US" sz="2000" b="1" i="1" smtClean="0">
                <a:solidFill>
                  <a:srgbClr val="990000"/>
                </a:solidFill>
                <a:latin typeface="Arial" panose="020B0604020202020204" pitchFamily="34" charset="0"/>
                <a:cs typeface="Times New Roman" panose="02020603050405020304" pitchFamily="18" charset="0"/>
              </a:rPr>
              <a:t>		function_body</a:t>
            </a:r>
          </a:p>
          <a:p>
            <a:pPr marL="889000" lvl="2" indent="0">
              <a:lnSpc>
                <a:spcPct val="105000"/>
              </a:lnSpc>
              <a:spcBef>
                <a:spcPct val="10000"/>
              </a:spcBef>
              <a:buFont typeface="Wingdings" panose="05000000000000000000" pitchFamily="2" charset="2"/>
              <a:buNone/>
            </a:pPr>
            <a:r>
              <a:rPr lang="en-US" sz="2000" b="1" smtClean="0">
                <a:solidFill>
                  <a:srgbClr val="990000"/>
                </a:solidFill>
                <a:latin typeface="Arial" panose="020B0604020202020204" pitchFamily="34" charset="0"/>
                <a:cs typeface="Times New Roman" panose="02020603050405020304" pitchFamily="18" charset="0"/>
              </a:rPr>
              <a:t>		RETURN </a:t>
            </a:r>
            <a:r>
              <a:rPr lang="en-US" sz="2000" b="1" i="1" smtClean="0">
                <a:solidFill>
                  <a:srgbClr val="990000"/>
                </a:solidFill>
                <a:latin typeface="Arial" panose="020B0604020202020204" pitchFamily="34" charset="0"/>
                <a:cs typeface="Times New Roman" panose="02020603050405020304" pitchFamily="18" charset="0"/>
              </a:rPr>
              <a:t>scalar_expression</a:t>
            </a:r>
          </a:p>
          <a:p>
            <a:pPr marL="889000" lvl="2" indent="0">
              <a:lnSpc>
                <a:spcPct val="105000"/>
              </a:lnSpc>
              <a:spcBef>
                <a:spcPct val="10000"/>
              </a:spcBef>
              <a:buFont typeface="Wingdings" panose="05000000000000000000" pitchFamily="2" charset="2"/>
              <a:buNone/>
            </a:pPr>
            <a:r>
              <a:rPr lang="en-US" sz="2000" b="1" smtClean="0">
                <a:solidFill>
                  <a:srgbClr val="990000"/>
                </a:solidFill>
                <a:latin typeface="Arial" panose="020B0604020202020204" pitchFamily="34" charset="0"/>
                <a:cs typeface="Times New Roman" panose="02020603050405020304" pitchFamily="18" charset="0"/>
              </a:rPr>
              <a:t>END</a:t>
            </a:r>
          </a:p>
        </p:txBody>
      </p:sp>
      <p:sp>
        <p:nvSpPr>
          <p:cNvPr id="59396"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269314">
                                            <p:txEl>
                                              <p:pRg st="3" end="3"/>
                                            </p:txEl>
                                          </p:spTgt>
                                        </p:tgtEl>
                                        <p:attrNameLst>
                                          <p:attrName>style.visibility</p:attrName>
                                        </p:attrNameLst>
                                      </p:cBhvr>
                                      <p:to>
                                        <p:strVal val="visible"/>
                                      </p:to>
                                    </p:set>
                                    <p:animEffect transition="in" filter="checkerboard(down)">
                                      <p:cBhvr>
                                        <p:cTn id="7" dur="500"/>
                                        <p:tgtEl>
                                          <p:spTgt spid="26931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69314">
                                            <p:txEl>
                                              <p:pRg st="4" end="4"/>
                                            </p:txEl>
                                          </p:spTgt>
                                        </p:tgtEl>
                                        <p:attrNameLst>
                                          <p:attrName>style.visibility</p:attrName>
                                        </p:attrNameLst>
                                      </p:cBhvr>
                                      <p:to>
                                        <p:strVal val="visible"/>
                                      </p:to>
                                    </p:set>
                                    <p:animEffect transition="in" filter="checkerboard(down)">
                                      <p:cBhvr>
                                        <p:cTn id="12" dur="500"/>
                                        <p:tgtEl>
                                          <p:spTgt spid="26931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269314">
                                            <p:txEl>
                                              <p:pRg st="5" end="5"/>
                                            </p:txEl>
                                          </p:spTgt>
                                        </p:tgtEl>
                                        <p:attrNameLst>
                                          <p:attrName>style.visibility</p:attrName>
                                        </p:attrNameLst>
                                      </p:cBhvr>
                                      <p:to>
                                        <p:strVal val="visible"/>
                                      </p:to>
                                    </p:set>
                                    <p:animEffect transition="in" filter="checkerboard(down)">
                                      <p:cBhvr>
                                        <p:cTn id="17" dur="500"/>
                                        <p:tgtEl>
                                          <p:spTgt spid="269314">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269314">
                                            <p:txEl>
                                              <p:pRg st="6" end="6"/>
                                            </p:txEl>
                                          </p:spTgt>
                                        </p:tgtEl>
                                        <p:attrNameLst>
                                          <p:attrName>style.visibility</p:attrName>
                                        </p:attrNameLst>
                                      </p:cBhvr>
                                      <p:to>
                                        <p:strVal val="visible"/>
                                      </p:to>
                                    </p:set>
                                    <p:animEffect transition="in" filter="checkerboard(down)">
                                      <p:cBhvr>
                                        <p:cTn id="22" dur="500"/>
                                        <p:tgtEl>
                                          <p:spTgt spid="269314">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269314">
                                            <p:txEl>
                                              <p:pRg st="7" end="7"/>
                                            </p:txEl>
                                          </p:spTgt>
                                        </p:tgtEl>
                                        <p:attrNameLst>
                                          <p:attrName>style.visibility</p:attrName>
                                        </p:attrNameLst>
                                      </p:cBhvr>
                                      <p:to>
                                        <p:strVal val="visible"/>
                                      </p:to>
                                    </p:set>
                                    <p:animEffect transition="in" filter="checkerboard(down)">
                                      <p:cBhvr>
                                        <p:cTn id="27" dur="500"/>
                                        <p:tgtEl>
                                          <p:spTgt spid="269314">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269314">
                                            <p:txEl>
                                              <p:pRg st="8" end="8"/>
                                            </p:txEl>
                                          </p:spTgt>
                                        </p:tgtEl>
                                        <p:attrNameLst>
                                          <p:attrName>style.visibility</p:attrName>
                                        </p:attrNameLst>
                                      </p:cBhvr>
                                      <p:to>
                                        <p:strVal val="visible"/>
                                      </p:to>
                                    </p:set>
                                    <p:animEffect transition="in" filter="checkerboard(down)">
                                      <p:cBhvr>
                                        <p:cTn id="32" dur="500"/>
                                        <p:tgtEl>
                                          <p:spTgt spid="269314">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269314">
                                            <p:txEl>
                                              <p:pRg st="9" end="9"/>
                                            </p:txEl>
                                          </p:spTgt>
                                        </p:tgtEl>
                                        <p:attrNameLst>
                                          <p:attrName>style.visibility</p:attrName>
                                        </p:attrNameLst>
                                      </p:cBhvr>
                                      <p:to>
                                        <p:strVal val="visible"/>
                                      </p:to>
                                    </p:set>
                                    <p:animEffect transition="in" filter="checkerboard(down)">
                                      <p:cBhvr>
                                        <p:cTn id="37" dur="500"/>
                                        <p:tgtEl>
                                          <p:spTgt spid="269314">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269314">
                                            <p:txEl>
                                              <p:pRg st="10" end="10"/>
                                            </p:txEl>
                                          </p:spTgt>
                                        </p:tgtEl>
                                        <p:attrNameLst>
                                          <p:attrName>style.visibility</p:attrName>
                                        </p:attrNameLst>
                                      </p:cBhvr>
                                      <p:to>
                                        <p:strVal val="visible"/>
                                      </p:to>
                                    </p:set>
                                    <p:animEffect transition="in" filter="checkerboard(down)">
                                      <p:cBhvr>
                                        <p:cTn id="42" dur="500"/>
                                        <p:tgtEl>
                                          <p:spTgt spid="269314">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269314">
                                            <p:txEl>
                                              <p:pRg st="11" end="11"/>
                                            </p:txEl>
                                          </p:spTgt>
                                        </p:tgtEl>
                                        <p:attrNameLst>
                                          <p:attrName>style.visibility</p:attrName>
                                        </p:attrNameLst>
                                      </p:cBhvr>
                                      <p:to>
                                        <p:strVal val="visible"/>
                                      </p:to>
                                    </p:set>
                                    <p:animEffect transition="in" filter="checkerboard(down)">
                                      <p:cBhvr>
                                        <p:cTn id="47" dur="500"/>
                                        <p:tgtEl>
                                          <p:spTgt spid="26931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ABD8F9E6-E77E-458B-B69E-8B6E9BA51F49}" type="slidenum">
              <a:rPr lang="en-US" sz="1200">
                <a:solidFill>
                  <a:srgbClr val="FFFFFF"/>
                </a:solidFill>
              </a:rPr>
              <a:pPr>
                <a:lnSpc>
                  <a:spcPct val="80000"/>
                </a:lnSpc>
              </a:pPr>
              <a:t>53</a:t>
            </a:fld>
            <a:endParaRPr lang="en-US" sz="1200">
              <a:solidFill>
                <a:srgbClr val="FFFFFF"/>
              </a:solidFill>
            </a:endParaRPr>
          </a:p>
        </p:txBody>
      </p:sp>
      <p:sp>
        <p:nvSpPr>
          <p:cNvPr id="271362" name="Rectangle 2"/>
          <p:cNvSpPr>
            <a:spLocks noGrp="1"/>
          </p:cNvSpPr>
          <p:nvPr>
            <p:ph type="body" idx="4294967295"/>
          </p:nvPr>
        </p:nvSpPr>
        <p:spPr>
          <a:xfrm>
            <a:off x="503238" y="1600200"/>
            <a:ext cx="8640762" cy="5105400"/>
          </a:xfrm>
        </p:spPr>
        <p:txBody>
          <a:bodyPr/>
          <a:lstStyle/>
          <a:p>
            <a:pPr marL="0" indent="0">
              <a:lnSpc>
                <a:spcPct val="70000"/>
              </a:lnSpc>
              <a:spcBef>
                <a:spcPct val="30000"/>
              </a:spcBef>
              <a:buFont typeface="Wingdings" panose="05000000000000000000" pitchFamily="2" charset="2"/>
              <a:buNone/>
            </a:pPr>
            <a:r>
              <a:rPr lang="en-US" sz="2000" smtClean="0">
                <a:latin typeface="Arial" panose="020B0604020202020204" pitchFamily="34" charset="0"/>
                <a:cs typeface="Arial" panose="020B0604020202020204" pitchFamily="34" charset="0"/>
              </a:rPr>
              <a:t>Ví dụ  3 : Hàm trả về tổng của hai số bất kỳ</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Create function tong(@so1 int, @so2 int)</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Returns int</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	Return @so1+@so2</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 Thuc hien ham </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Declare @a int, @b int</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Set @a = 4</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Set @b =6</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Print 'Tong cua '+convert(char(5),@a) +'  '+                                                   				convert(char(5),@b)+'='+convert(char(5),</a:t>
            </a:r>
            <a:r>
              <a:rPr lang="en-US" sz="1800" smtClean="0">
                <a:solidFill>
                  <a:srgbClr val="990000"/>
                </a:solidFill>
                <a:latin typeface="Arial" panose="020B0604020202020204" pitchFamily="34" charset="0"/>
                <a:cs typeface="Arial" panose="020B0604020202020204" pitchFamily="34" charset="0"/>
              </a:rPr>
              <a:t>dbo.tong(@a,@b)</a:t>
            </a:r>
            <a:r>
              <a:rPr lang="en-US" sz="1800" smtClean="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Select </a:t>
            </a:r>
            <a:r>
              <a:rPr lang="en-US" sz="1800" smtClean="0">
                <a:solidFill>
                  <a:srgbClr val="990000"/>
                </a:solidFill>
                <a:latin typeface="Arial" panose="020B0604020202020204" pitchFamily="34" charset="0"/>
                <a:cs typeface="Arial" panose="020B0604020202020204" pitchFamily="34" charset="0"/>
              </a:rPr>
              <a:t>dbo.tong(@a,@b)</a:t>
            </a:r>
            <a:r>
              <a:rPr lang="en-US" sz="1800" smtClean="0">
                <a:latin typeface="Arial" panose="020B0604020202020204" pitchFamily="34" charset="0"/>
                <a:cs typeface="Arial" panose="020B0604020202020204" pitchFamily="34" charset="0"/>
              </a:rPr>
              <a:t> as tong</a:t>
            </a:r>
          </a:p>
        </p:txBody>
      </p:sp>
      <p:sp>
        <p:nvSpPr>
          <p:cNvPr id="60420"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1362">
                                            <p:txEl>
                                              <p:pRg st="0" end="0"/>
                                            </p:txEl>
                                          </p:spTgt>
                                        </p:tgtEl>
                                        <p:attrNameLst>
                                          <p:attrName>style.visibility</p:attrName>
                                        </p:attrNameLst>
                                      </p:cBhvr>
                                      <p:to>
                                        <p:strVal val="visible"/>
                                      </p:to>
                                    </p:set>
                                    <p:animEffect transition="in" filter="slide(fromLeft)">
                                      <p:cBhvr>
                                        <p:cTn id="7" dur="500"/>
                                        <p:tgtEl>
                                          <p:spTgt spid="2713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1" nodeType="clickEffect">
                                  <p:stCondLst>
                                    <p:cond delay="0"/>
                                  </p:stCondLst>
                                  <p:childTnLst>
                                    <p:set>
                                      <p:cBhvr>
                                        <p:cTn id="11" dur="1" fill="hold">
                                          <p:stCondLst>
                                            <p:cond delay="0"/>
                                          </p:stCondLst>
                                        </p:cTn>
                                        <p:tgtEl>
                                          <p:spTgt spid="271362">
                                            <p:txEl>
                                              <p:pRg st="0" end="0"/>
                                            </p:txEl>
                                          </p:spTgt>
                                        </p:tgtEl>
                                        <p:attrNameLst>
                                          <p:attrName>style.visibility</p:attrName>
                                        </p:attrNameLst>
                                      </p:cBhvr>
                                      <p:to>
                                        <p:strVal val="visible"/>
                                      </p:to>
                                    </p:set>
                                    <p:animEffect transition="in" filter="slide(fromBottom)">
                                      <p:cBhvr>
                                        <p:cTn id="12" dur="500"/>
                                        <p:tgtEl>
                                          <p:spTgt spid="27136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1" nodeType="clickEffect">
                                  <p:stCondLst>
                                    <p:cond delay="0"/>
                                  </p:stCondLst>
                                  <p:childTnLst>
                                    <p:set>
                                      <p:cBhvr>
                                        <p:cTn id="16" dur="1" fill="hold">
                                          <p:stCondLst>
                                            <p:cond delay="0"/>
                                          </p:stCondLst>
                                        </p:cTn>
                                        <p:tgtEl>
                                          <p:spTgt spid="271362">
                                            <p:txEl>
                                              <p:pRg st="1" end="1"/>
                                            </p:txEl>
                                          </p:spTgt>
                                        </p:tgtEl>
                                        <p:attrNameLst>
                                          <p:attrName>style.visibility</p:attrName>
                                        </p:attrNameLst>
                                      </p:cBhvr>
                                      <p:to>
                                        <p:strVal val="visible"/>
                                      </p:to>
                                    </p:set>
                                    <p:animEffect transition="in" filter="slide(fromBottom)">
                                      <p:cBhvr>
                                        <p:cTn id="17" dur="500"/>
                                        <p:tgtEl>
                                          <p:spTgt spid="27136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1" nodeType="clickEffect">
                                  <p:stCondLst>
                                    <p:cond delay="0"/>
                                  </p:stCondLst>
                                  <p:childTnLst>
                                    <p:set>
                                      <p:cBhvr>
                                        <p:cTn id="21" dur="1" fill="hold">
                                          <p:stCondLst>
                                            <p:cond delay="0"/>
                                          </p:stCondLst>
                                        </p:cTn>
                                        <p:tgtEl>
                                          <p:spTgt spid="271362">
                                            <p:txEl>
                                              <p:pRg st="2" end="2"/>
                                            </p:txEl>
                                          </p:spTgt>
                                        </p:tgtEl>
                                        <p:attrNameLst>
                                          <p:attrName>style.visibility</p:attrName>
                                        </p:attrNameLst>
                                      </p:cBhvr>
                                      <p:to>
                                        <p:strVal val="visible"/>
                                      </p:to>
                                    </p:set>
                                    <p:animEffect transition="in" filter="slide(fromBottom)">
                                      <p:cBhvr>
                                        <p:cTn id="22" dur="500"/>
                                        <p:tgtEl>
                                          <p:spTgt spid="27136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1" nodeType="clickEffect">
                                  <p:stCondLst>
                                    <p:cond delay="0"/>
                                  </p:stCondLst>
                                  <p:childTnLst>
                                    <p:set>
                                      <p:cBhvr>
                                        <p:cTn id="26" dur="1" fill="hold">
                                          <p:stCondLst>
                                            <p:cond delay="0"/>
                                          </p:stCondLst>
                                        </p:cTn>
                                        <p:tgtEl>
                                          <p:spTgt spid="271362">
                                            <p:txEl>
                                              <p:pRg st="3" end="3"/>
                                            </p:txEl>
                                          </p:spTgt>
                                        </p:tgtEl>
                                        <p:attrNameLst>
                                          <p:attrName>style.visibility</p:attrName>
                                        </p:attrNameLst>
                                      </p:cBhvr>
                                      <p:to>
                                        <p:strVal val="visible"/>
                                      </p:to>
                                    </p:set>
                                    <p:animEffect transition="in" filter="slide(fromBottom)">
                                      <p:cBhvr>
                                        <p:cTn id="27" dur="500"/>
                                        <p:tgtEl>
                                          <p:spTgt spid="27136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1" nodeType="clickEffect">
                                  <p:stCondLst>
                                    <p:cond delay="0"/>
                                  </p:stCondLst>
                                  <p:childTnLst>
                                    <p:set>
                                      <p:cBhvr>
                                        <p:cTn id="31" dur="1" fill="hold">
                                          <p:stCondLst>
                                            <p:cond delay="0"/>
                                          </p:stCondLst>
                                        </p:cTn>
                                        <p:tgtEl>
                                          <p:spTgt spid="271362">
                                            <p:txEl>
                                              <p:pRg st="4" end="4"/>
                                            </p:txEl>
                                          </p:spTgt>
                                        </p:tgtEl>
                                        <p:attrNameLst>
                                          <p:attrName>style.visibility</p:attrName>
                                        </p:attrNameLst>
                                      </p:cBhvr>
                                      <p:to>
                                        <p:strVal val="visible"/>
                                      </p:to>
                                    </p:set>
                                    <p:animEffect transition="in" filter="slide(fromBottom)">
                                      <p:cBhvr>
                                        <p:cTn id="32" dur="500"/>
                                        <p:tgtEl>
                                          <p:spTgt spid="27136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1" nodeType="clickEffect">
                                  <p:stCondLst>
                                    <p:cond delay="0"/>
                                  </p:stCondLst>
                                  <p:childTnLst>
                                    <p:set>
                                      <p:cBhvr>
                                        <p:cTn id="36" dur="1" fill="hold">
                                          <p:stCondLst>
                                            <p:cond delay="0"/>
                                          </p:stCondLst>
                                        </p:cTn>
                                        <p:tgtEl>
                                          <p:spTgt spid="271362">
                                            <p:txEl>
                                              <p:pRg st="5" end="5"/>
                                            </p:txEl>
                                          </p:spTgt>
                                        </p:tgtEl>
                                        <p:attrNameLst>
                                          <p:attrName>style.visibility</p:attrName>
                                        </p:attrNameLst>
                                      </p:cBhvr>
                                      <p:to>
                                        <p:strVal val="visible"/>
                                      </p:to>
                                    </p:set>
                                    <p:animEffect transition="in" filter="slide(fromBottom)">
                                      <p:cBhvr>
                                        <p:cTn id="37" dur="500"/>
                                        <p:tgtEl>
                                          <p:spTgt spid="27136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1" nodeType="clickEffect">
                                  <p:stCondLst>
                                    <p:cond delay="0"/>
                                  </p:stCondLst>
                                  <p:childTnLst>
                                    <p:set>
                                      <p:cBhvr>
                                        <p:cTn id="41" dur="1" fill="hold">
                                          <p:stCondLst>
                                            <p:cond delay="0"/>
                                          </p:stCondLst>
                                        </p:cTn>
                                        <p:tgtEl>
                                          <p:spTgt spid="271362">
                                            <p:txEl>
                                              <p:pRg st="6" end="6"/>
                                            </p:txEl>
                                          </p:spTgt>
                                        </p:tgtEl>
                                        <p:attrNameLst>
                                          <p:attrName>style.visibility</p:attrName>
                                        </p:attrNameLst>
                                      </p:cBhvr>
                                      <p:to>
                                        <p:strVal val="visible"/>
                                      </p:to>
                                    </p:set>
                                    <p:animEffect transition="in" filter="slide(fromBottom)">
                                      <p:cBhvr>
                                        <p:cTn id="42" dur="500"/>
                                        <p:tgtEl>
                                          <p:spTgt spid="27136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1" nodeType="clickEffect">
                                  <p:stCondLst>
                                    <p:cond delay="0"/>
                                  </p:stCondLst>
                                  <p:childTnLst>
                                    <p:set>
                                      <p:cBhvr>
                                        <p:cTn id="46" dur="1" fill="hold">
                                          <p:stCondLst>
                                            <p:cond delay="0"/>
                                          </p:stCondLst>
                                        </p:cTn>
                                        <p:tgtEl>
                                          <p:spTgt spid="271362">
                                            <p:txEl>
                                              <p:pRg st="7" end="7"/>
                                            </p:txEl>
                                          </p:spTgt>
                                        </p:tgtEl>
                                        <p:attrNameLst>
                                          <p:attrName>style.visibility</p:attrName>
                                        </p:attrNameLst>
                                      </p:cBhvr>
                                      <p:to>
                                        <p:strVal val="visible"/>
                                      </p:to>
                                    </p:set>
                                    <p:animEffect transition="in" filter="slide(fromBottom)">
                                      <p:cBhvr>
                                        <p:cTn id="47" dur="500"/>
                                        <p:tgtEl>
                                          <p:spTgt spid="27136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grpId="1" nodeType="clickEffect">
                                  <p:stCondLst>
                                    <p:cond delay="0"/>
                                  </p:stCondLst>
                                  <p:childTnLst>
                                    <p:set>
                                      <p:cBhvr>
                                        <p:cTn id="51" dur="1" fill="hold">
                                          <p:stCondLst>
                                            <p:cond delay="0"/>
                                          </p:stCondLst>
                                        </p:cTn>
                                        <p:tgtEl>
                                          <p:spTgt spid="271362">
                                            <p:txEl>
                                              <p:pRg st="8" end="8"/>
                                            </p:txEl>
                                          </p:spTgt>
                                        </p:tgtEl>
                                        <p:attrNameLst>
                                          <p:attrName>style.visibility</p:attrName>
                                        </p:attrNameLst>
                                      </p:cBhvr>
                                      <p:to>
                                        <p:strVal val="visible"/>
                                      </p:to>
                                    </p:set>
                                    <p:animEffect transition="in" filter="slide(fromBottom)">
                                      <p:cBhvr>
                                        <p:cTn id="52" dur="500"/>
                                        <p:tgtEl>
                                          <p:spTgt spid="27136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1" nodeType="clickEffect">
                                  <p:stCondLst>
                                    <p:cond delay="0"/>
                                  </p:stCondLst>
                                  <p:childTnLst>
                                    <p:set>
                                      <p:cBhvr>
                                        <p:cTn id="56" dur="1" fill="hold">
                                          <p:stCondLst>
                                            <p:cond delay="0"/>
                                          </p:stCondLst>
                                        </p:cTn>
                                        <p:tgtEl>
                                          <p:spTgt spid="271362">
                                            <p:txEl>
                                              <p:pRg st="9" end="9"/>
                                            </p:txEl>
                                          </p:spTgt>
                                        </p:tgtEl>
                                        <p:attrNameLst>
                                          <p:attrName>style.visibility</p:attrName>
                                        </p:attrNameLst>
                                      </p:cBhvr>
                                      <p:to>
                                        <p:strVal val="visible"/>
                                      </p:to>
                                    </p:set>
                                    <p:animEffect transition="in" filter="slide(fromBottom)">
                                      <p:cBhvr>
                                        <p:cTn id="57" dur="500"/>
                                        <p:tgtEl>
                                          <p:spTgt spid="271362">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1" nodeType="clickEffect">
                                  <p:stCondLst>
                                    <p:cond delay="0"/>
                                  </p:stCondLst>
                                  <p:childTnLst>
                                    <p:set>
                                      <p:cBhvr>
                                        <p:cTn id="61" dur="1" fill="hold">
                                          <p:stCondLst>
                                            <p:cond delay="0"/>
                                          </p:stCondLst>
                                        </p:cTn>
                                        <p:tgtEl>
                                          <p:spTgt spid="271362">
                                            <p:txEl>
                                              <p:pRg st="10" end="10"/>
                                            </p:txEl>
                                          </p:spTgt>
                                        </p:tgtEl>
                                        <p:attrNameLst>
                                          <p:attrName>style.visibility</p:attrName>
                                        </p:attrNameLst>
                                      </p:cBhvr>
                                      <p:to>
                                        <p:strVal val="visible"/>
                                      </p:to>
                                    </p:set>
                                    <p:animEffect transition="in" filter="slide(fromBottom)">
                                      <p:cBhvr>
                                        <p:cTn id="62" dur="500"/>
                                        <p:tgtEl>
                                          <p:spTgt spid="271362">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4" fill="hold" grpId="1" nodeType="clickEffect">
                                  <p:stCondLst>
                                    <p:cond delay="0"/>
                                  </p:stCondLst>
                                  <p:childTnLst>
                                    <p:set>
                                      <p:cBhvr>
                                        <p:cTn id="66" dur="1" fill="hold">
                                          <p:stCondLst>
                                            <p:cond delay="0"/>
                                          </p:stCondLst>
                                        </p:cTn>
                                        <p:tgtEl>
                                          <p:spTgt spid="271362">
                                            <p:txEl>
                                              <p:pRg st="11" end="11"/>
                                            </p:txEl>
                                          </p:spTgt>
                                        </p:tgtEl>
                                        <p:attrNameLst>
                                          <p:attrName>style.visibility</p:attrName>
                                        </p:attrNameLst>
                                      </p:cBhvr>
                                      <p:to>
                                        <p:strVal val="visible"/>
                                      </p:to>
                                    </p:set>
                                    <p:animEffect transition="in" filter="slide(fromBottom)">
                                      <p:cBhvr>
                                        <p:cTn id="67" dur="500"/>
                                        <p:tgtEl>
                                          <p:spTgt spid="271362">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2" presetClass="entr" presetSubtype="4" fill="hold" grpId="1" nodeType="clickEffect">
                                  <p:stCondLst>
                                    <p:cond delay="0"/>
                                  </p:stCondLst>
                                  <p:childTnLst>
                                    <p:set>
                                      <p:cBhvr>
                                        <p:cTn id="71" dur="1" fill="hold">
                                          <p:stCondLst>
                                            <p:cond delay="0"/>
                                          </p:stCondLst>
                                        </p:cTn>
                                        <p:tgtEl>
                                          <p:spTgt spid="271362">
                                            <p:txEl>
                                              <p:pRg st="12" end="12"/>
                                            </p:txEl>
                                          </p:spTgt>
                                        </p:tgtEl>
                                        <p:attrNameLst>
                                          <p:attrName>style.visibility</p:attrName>
                                        </p:attrNameLst>
                                      </p:cBhvr>
                                      <p:to>
                                        <p:strVal val="visible"/>
                                      </p:to>
                                    </p:set>
                                    <p:animEffect transition="in" filter="slide(fromBottom)">
                                      <p:cBhvr>
                                        <p:cTn id="72" dur="500"/>
                                        <p:tgtEl>
                                          <p:spTgt spid="27136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2" grpId="0" build="p"/>
      <p:bldP spid="271362" grpI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3757145-5EB6-4ADD-A3CA-FCA7FDBF5AC2}" type="slidenum">
              <a:rPr lang="en-US" sz="1200">
                <a:solidFill>
                  <a:srgbClr val="FFFFFF"/>
                </a:solidFill>
              </a:rPr>
              <a:pPr>
                <a:lnSpc>
                  <a:spcPct val="80000"/>
                </a:lnSpc>
              </a:pPr>
              <a:t>54</a:t>
            </a:fld>
            <a:endParaRPr lang="en-US" sz="1200">
              <a:solidFill>
                <a:srgbClr val="FFFFFF"/>
              </a:solidFill>
            </a:endParaRPr>
          </a:p>
        </p:txBody>
      </p:sp>
      <p:sp>
        <p:nvSpPr>
          <p:cNvPr id="273410" name="Rectangle 2"/>
          <p:cNvSpPr>
            <a:spLocks noGrp="1"/>
          </p:cNvSpPr>
          <p:nvPr>
            <p:ph type="body" idx="4294967295"/>
          </p:nvPr>
        </p:nvSpPr>
        <p:spPr>
          <a:xfrm>
            <a:off x="609600" y="1524000"/>
            <a:ext cx="8077200" cy="5105400"/>
          </a:xfrm>
        </p:spPr>
        <p:txBody>
          <a:bodyPr/>
          <a:lstStyle/>
          <a:p>
            <a:pPr marL="0" indent="0">
              <a:lnSpc>
                <a:spcPct val="70000"/>
              </a:lnSpc>
              <a:spcBef>
                <a:spcPct val="30000"/>
              </a:spcBef>
              <a:buFont typeface="Wingdings" panose="05000000000000000000" pitchFamily="2" charset="2"/>
              <a:buNone/>
            </a:pPr>
            <a:r>
              <a:rPr lang="en-US" sz="1900" smtClean="0">
                <a:latin typeface="Arial" panose="020B0604020202020204" pitchFamily="34" charset="0"/>
                <a:cs typeface="Arial" panose="020B0604020202020204" pitchFamily="34" charset="0"/>
              </a:rPr>
              <a:t>Example 4 : Hàm trả về tổng tiền của khách hàng nào đó</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Create function TongtienTS(@makh nchar(5))</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	Declare @tong money</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	Select @tong = sum(unitprice*Quantity) from orders </a:t>
            </a:r>
            <a:r>
              <a:rPr lang="en-US" sz="1800" smtClean="0">
                <a:latin typeface="Arial" panose="020B0604020202020204" pitchFamily="34" charset="0"/>
                <a:cs typeface="Arial" panose="020B0604020202020204" pitchFamily="34" charset="0"/>
              </a:rPr>
              <a:t>o</a:t>
            </a: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join</a:t>
            </a:r>
            <a:r>
              <a:rPr lang="en-US" sz="1800" smtClean="0">
                <a:latin typeface="Arial" panose="020B0604020202020204" pitchFamily="34" charset="0"/>
                <a:cs typeface="Arial" panose="020B0604020202020204" pitchFamily="34" charset="0"/>
              </a:rPr>
              <a:t>	[Order Details] </a:t>
            </a:r>
            <a:r>
              <a:rPr lang="en-US" sz="1800" smtClean="0">
                <a:latin typeface="Arial" panose="020B0604020202020204" pitchFamily="34" charset="0"/>
                <a:cs typeface="Arial" panose="020B0604020202020204" pitchFamily="34" charset="0"/>
              </a:rPr>
              <a:t>d </a:t>
            </a:r>
            <a:r>
              <a:rPr lang="en-US" sz="1800" smtClean="0">
                <a:latin typeface="Arial" panose="020B0604020202020204" pitchFamily="34" charset="0"/>
                <a:cs typeface="Arial" panose="020B0604020202020204" pitchFamily="34" charset="0"/>
              </a:rPr>
              <a:t>on</a:t>
            </a:r>
            <a:r>
              <a:rPr lang="en-US" sz="1800" smtClean="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o.orderid = d.orderid </a:t>
            </a:r>
            <a:endParaRPr lang="en-US" sz="1800" smtClean="0">
              <a:latin typeface="Arial" panose="020B0604020202020204" pitchFamily="34" charset="0"/>
              <a:cs typeface="Arial" panose="020B0604020202020204" pitchFamily="34" charset="0"/>
            </a:endParaRPr>
          </a:p>
          <a:p>
            <a:pPr marL="0" indent="0">
              <a:buFont typeface="Wingdings" panose="05000000000000000000" pitchFamily="2" charset="2"/>
              <a:buNone/>
            </a:pPr>
            <a:r>
              <a:rPr lang="en-US" sz="180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where</a:t>
            </a:r>
            <a:r>
              <a:rPr lang="en-US" sz="1800" smtClean="0">
                <a:latin typeface="Arial" panose="020B0604020202020204" pitchFamily="34" charset="0"/>
                <a:cs typeface="Arial" panose="020B0604020202020204" pitchFamily="34" charset="0"/>
              </a:rPr>
              <a:t> </a:t>
            </a:r>
            <a:r>
              <a:rPr lang="en-US" sz="1800" smtClean="0">
                <a:latin typeface="Arial" panose="020B0604020202020204" pitchFamily="34" charset="0"/>
                <a:cs typeface="Arial" panose="020B0604020202020204" pitchFamily="34" charset="0"/>
              </a:rPr>
              <a:t>customerid = @makh</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	Return @tong</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declare @ma nchar(5)</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Set @ma = 'TOMSP'</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print 'Tong = ' +convert(char(10),</a:t>
            </a:r>
            <a:r>
              <a:rPr lang="en-US" sz="1800" smtClean="0">
                <a:solidFill>
                  <a:srgbClr val="990000"/>
                </a:solidFill>
                <a:latin typeface="Arial" panose="020B0604020202020204" pitchFamily="34" charset="0"/>
                <a:cs typeface="Arial" panose="020B0604020202020204" pitchFamily="34" charset="0"/>
              </a:rPr>
              <a:t>dbo.tongtients(@ma)</a:t>
            </a:r>
            <a:r>
              <a:rPr lang="en-US" sz="1800" smtClean="0">
                <a:latin typeface="Arial" panose="020B0604020202020204" pitchFamily="34" charset="0"/>
                <a:cs typeface="Arial" panose="020B0604020202020204" pitchFamily="34" charset="0"/>
              </a:rPr>
              <a:t>)</a:t>
            </a:r>
          </a:p>
          <a:p>
            <a:pPr marL="0" indent="0">
              <a:buFont typeface="Wingdings" panose="05000000000000000000" pitchFamily="2" charset="2"/>
              <a:buNone/>
            </a:pPr>
            <a:r>
              <a:rPr lang="en-US" sz="1800" smtClean="0">
                <a:latin typeface="Arial" panose="020B0604020202020204" pitchFamily="34" charset="0"/>
                <a:cs typeface="Arial" panose="020B0604020202020204" pitchFamily="34" charset="0"/>
              </a:rPr>
              <a:t>select </a:t>
            </a:r>
            <a:r>
              <a:rPr lang="en-US" sz="1800" smtClean="0">
                <a:solidFill>
                  <a:srgbClr val="990000"/>
                </a:solidFill>
                <a:latin typeface="Arial" panose="020B0604020202020204" pitchFamily="34" charset="0"/>
                <a:cs typeface="Arial" panose="020B0604020202020204" pitchFamily="34" charset="0"/>
              </a:rPr>
              <a:t>dbo.tongtients(@ma)</a:t>
            </a:r>
            <a:r>
              <a:rPr lang="en-US" sz="1800" smtClean="0">
                <a:latin typeface="Arial" panose="020B0604020202020204" pitchFamily="34" charset="0"/>
                <a:cs typeface="Arial" panose="020B0604020202020204" pitchFamily="34" charset="0"/>
              </a:rPr>
              <a:t> as Tong</a:t>
            </a:r>
          </a:p>
        </p:txBody>
      </p:sp>
      <p:sp>
        <p:nvSpPr>
          <p:cNvPr id="61444"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3410">
                                            <p:txEl>
                                              <p:pRg st="0" end="0"/>
                                            </p:txEl>
                                          </p:spTgt>
                                        </p:tgtEl>
                                        <p:attrNameLst>
                                          <p:attrName>style.visibility</p:attrName>
                                        </p:attrNameLst>
                                      </p:cBhvr>
                                      <p:to>
                                        <p:strVal val="visible"/>
                                      </p:to>
                                    </p:set>
                                    <p:anim calcmode="lin" valueType="num">
                                      <p:cBhvr additive="base">
                                        <p:cTn id="7" dur="500" fill="hold"/>
                                        <p:tgtEl>
                                          <p:spTgt spid="27341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734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3410">
                                            <p:txEl>
                                              <p:pRg st="1" end="1"/>
                                            </p:txEl>
                                          </p:spTgt>
                                        </p:tgtEl>
                                        <p:attrNameLst>
                                          <p:attrName>style.visibility</p:attrName>
                                        </p:attrNameLst>
                                      </p:cBhvr>
                                      <p:to>
                                        <p:strVal val="visible"/>
                                      </p:to>
                                    </p:set>
                                    <p:anim calcmode="lin" valueType="num">
                                      <p:cBhvr additive="base">
                                        <p:cTn id="13" dur="500" fill="hold"/>
                                        <p:tgtEl>
                                          <p:spTgt spid="27341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734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3410">
                                            <p:txEl>
                                              <p:pRg st="2" end="2"/>
                                            </p:txEl>
                                          </p:spTgt>
                                        </p:tgtEl>
                                        <p:attrNameLst>
                                          <p:attrName>style.visibility</p:attrName>
                                        </p:attrNameLst>
                                      </p:cBhvr>
                                      <p:to>
                                        <p:strVal val="visible"/>
                                      </p:to>
                                    </p:set>
                                    <p:anim calcmode="lin" valueType="num">
                                      <p:cBhvr additive="base">
                                        <p:cTn id="19" dur="500" fill="hold"/>
                                        <p:tgtEl>
                                          <p:spTgt spid="27341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734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3410">
                                            <p:txEl>
                                              <p:pRg st="3" end="3"/>
                                            </p:txEl>
                                          </p:spTgt>
                                        </p:tgtEl>
                                        <p:attrNameLst>
                                          <p:attrName>style.visibility</p:attrName>
                                        </p:attrNameLst>
                                      </p:cBhvr>
                                      <p:to>
                                        <p:strVal val="visible"/>
                                      </p:to>
                                    </p:set>
                                    <p:anim calcmode="lin" valueType="num">
                                      <p:cBhvr additive="base">
                                        <p:cTn id="25" dur="500" fill="hold"/>
                                        <p:tgtEl>
                                          <p:spTgt spid="27341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734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3410">
                                            <p:txEl>
                                              <p:pRg st="4" end="4"/>
                                            </p:txEl>
                                          </p:spTgt>
                                        </p:tgtEl>
                                        <p:attrNameLst>
                                          <p:attrName>style.visibility</p:attrName>
                                        </p:attrNameLst>
                                      </p:cBhvr>
                                      <p:to>
                                        <p:strVal val="visible"/>
                                      </p:to>
                                    </p:set>
                                    <p:anim calcmode="lin" valueType="num">
                                      <p:cBhvr additive="base">
                                        <p:cTn id="31" dur="500" fill="hold"/>
                                        <p:tgtEl>
                                          <p:spTgt spid="27341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734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3410">
                                            <p:txEl>
                                              <p:pRg st="5" end="5"/>
                                            </p:txEl>
                                          </p:spTgt>
                                        </p:tgtEl>
                                        <p:attrNameLst>
                                          <p:attrName>style.visibility</p:attrName>
                                        </p:attrNameLst>
                                      </p:cBhvr>
                                      <p:to>
                                        <p:strVal val="visible"/>
                                      </p:to>
                                    </p:set>
                                    <p:anim calcmode="lin" valueType="num">
                                      <p:cBhvr additive="base">
                                        <p:cTn id="37" dur="500" fill="hold"/>
                                        <p:tgtEl>
                                          <p:spTgt spid="27341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734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3410">
                                            <p:txEl>
                                              <p:pRg st="6" end="6"/>
                                            </p:txEl>
                                          </p:spTgt>
                                        </p:tgtEl>
                                        <p:attrNameLst>
                                          <p:attrName>style.visibility</p:attrName>
                                        </p:attrNameLst>
                                      </p:cBhvr>
                                      <p:to>
                                        <p:strVal val="visible"/>
                                      </p:to>
                                    </p:set>
                                    <p:anim calcmode="lin" valueType="num">
                                      <p:cBhvr additive="base">
                                        <p:cTn id="43" dur="500" fill="hold"/>
                                        <p:tgtEl>
                                          <p:spTgt spid="27341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734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3410">
                                            <p:txEl>
                                              <p:pRg st="7" end="7"/>
                                            </p:txEl>
                                          </p:spTgt>
                                        </p:tgtEl>
                                        <p:attrNameLst>
                                          <p:attrName>style.visibility</p:attrName>
                                        </p:attrNameLst>
                                      </p:cBhvr>
                                      <p:to>
                                        <p:strVal val="visible"/>
                                      </p:to>
                                    </p:set>
                                    <p:anim calcmode="lin" valueType="num">
                                      <p:cBhvr additive="base">
                                        <p:cTn id="49" dur="500" fill="hold"/>
                                        <p:tgtEl>
                                          <p:spTgt spid="27341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734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3410">
                                            <p:txEl>
                                              <p:pRg st="8" end="8"/>
                                            </p:txEl>
                                          </p:spTgt>
                                        </p:tgtEl>
                                        <p:attrNameLst>
                                          <p:attrName>style.visibility</p:attrName>
                                        </p:attrNameLst>
                                      </p:cBhvr>
                                      <p:to>
                                        <p:strVal val="visible"/>
                                      </p:to>
                                    </p:set>
                                    <p:anim calcmode="lin" valueType="num">
                                      <p:cBhvr additive="base">
                                        <p:cTn id="55" dur="500" fill="hold"/>
                                        <p:tgtEl>
                                          <p:spTgt spid="27341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7341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3410">
                                            <p:txEl>
                                              <p:pRg st="9" end="9"/>
                                            </p:txEl>
                                          </p:spTgt>
                                        </p:tgtEl>
                                        <p:attrNameLst>
                                          <p:attrName>style.visibility</p:attrName>
                                        </p:attrNameLst>
                                      </p:cBhvr>
                                      <p:to>
                                        <p:strVal val="visible"/>
                                      </p:to>
                                    </p:set>
                                    <p:anim calcmode="lin" valueType="num">
                                      <p:cBhvr additive="base">
                                        <p:cTn id="61" dur="500" fill="hold"/>
                                        <p:tgtEl>
                                          <p:spTgt spid="273410">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7341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3410">
                                            <p:txEl>
                                              <p:pRg st="10" end="10"/>
                                            </p:txEl>
                                          </p:spTgt>
                                        </p:tgtEl>
                                        <p:attrNameLst>
                                          <p:attrName>style.visibility</p:attrName>
                                        </p:attrNameLst>
                                      </p:cBhvr>
                                      <p:to>
                                        <p:strVal val="visible"/>
                                      </p:to>
                                    </p:set>
                                    <p:anim calcmode="lin" valueType="num">
                                      <p:cBhvr additive="base">
                                        <p:cTn id="67" dur="500" fill="hold"/>
                                        <p:tgtEl>
                                          <p:spTgt spid="273410">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7341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3410">
                                            <p:txEl>
                                              <p:pRg st="11" end="11"/>
                                            </p:txEl>
                                          </p:spTgt>
                                        </p:tgtEl>
                                        <p:attrNameLst>
                                          <p:attrName>style.visibility</p:attrName>
                                        </p:attrNameLst>
                                      </p:cBhvr>
                                      <p:to>
                                        <p:strVal val="visible"/>
                                      </p:to>
                                    </p:set>
                                    <p:anim calcmode="lin" valueType="num">
                                      <p:cBhvr additive="base">
                                        <p:cTn id="73" dur="500" fill="hold"/>
                                        <p:tgtEl>
                                          <p:spTgt spid="273410">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7341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73410">
                                            <p:txEl>
                                              <p:pRg st="12" end="12"/>
                                            </p:txEl>
                                          </p:spTgt>
                                        </p:tgtEl>
                                        <p:attrNameLst>
                                          <p:attrName>style.visibility</p:attrName>
                                        </p:attrNameLst>
                                      </p:cBhvr>
                                      <p:to>
                                        <p:strVal val="visible"/>
                                      </p:to>
                                    </p:set>
                                    <p:anim calcmode="lin" valueType="num">
                                      <p:cBhvr additive="base">
                                        <p:cTn id="79" dur="500" fill="hold"/>
                                        <p:tgtEl>
                                          <p:spTgt spid="273410">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73410">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73410">
                                            <p:txEl>
                                              <p:pRg st="13" end="13"/>
                                            </p:txEl>
                                          </p:spTgt>
                                        </p:tgtEl>
                                        <p:attrNameLst>
                                          <p:attrName>style.visibility</p:attrName>
                                        </p:attrNameLst>
                                      </p:cBhvr>
                                      <p:to>
                                        <p:strVal val="visible"/>
                                      </p:to>
                                    </p:set>
                                    <p:anim calcmode="lin" valueType="num">
                                      <p:cBhvr additive="base">
                                        <p:cTn id="85" dur="500" fill="hold"/>
                                        <p:tgtEl>
                                          <p:spTgt spid="273410">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73410">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0"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C74DFE5-D623-4DEC-AEF2-0B7F87FECA4C}" type="slidenum">
              <a:rPr lang="en-US" sz="1200">
                <a:solidFill>
                  <a:srgbClr val="FFFFFF"/>
                </a:solidFill>
              </a:rPr>
              <a:pPr>
                <a:lnSpc>
                  <a:spcPct val="80000"/>
                </a:lnSpc>
              </a:pPr>
              <a:t>55</a:t>
            </a:fld>
            <a:endParaRPr lang="en-US" sz="1200">
              <a:solidFill>
                <a:srgbClr val="FFFFFF"/>
              </a:solidFill>
            </a:endParaRPr>
          </a:p>
        </p:txBody>
      </p:sp>
      <p:sp>
        <p:nvSpPr>
          <p:cNvPr id="275458" name="Rectangle 2"/>
          <p:cNvSpPr>
            <a:spLocks noGrp="1"/>
          </p:cNvSpPr>
          <p:nvPr>
            <p:ph type="body" idx="4294967295"/>
          </p:nvPr>
        </p:nvSpPr>
        <p:spPr>
          <a:xfrm>
            <a:off x="609600" y="1600200"/>
            <a:ext cx="8001000" cy="4953000"/>
          </a:xfrm>
        </p:spPr>
        <p:txBody>
          <a:bodyPr/>
          <a:lstStyle/>
          <a:p>
            <a:pPr marL="0" indent="0">
              <a:lnSpc>
                <a:spcPct val="70000"/>
              </a:lnSpc>
              <a:spcBef>
                <a:spcPct val="30000"/>
              </a:spcBef>
              <a:buFont typeface="Wingdings" panose="05000000000000000000" pitchFamily="2" charset="2"/>
              <a:buNone/>
            </a:pPr>
            <a:r>
              <a:rPr lang="en-US" sz="1600" b="1" smtClean="0">
                <a:solidFill>
                  <a:srgbClr val="990000"/>
                </a:solidFill>
                <a:latin typeface="Arial" panose="020B0604020202020204" pitchFamily="34" charset="0"/>
                <a:cs typeface="Arial" panose="020B0604020202020204" pitchFamily="34" charset="0"/>
              </a:rPr>
              <a:t> </a:t>
            </a:r>
            <a:r>
              <a:rPr lang="en-US" sz="1600" smtClean="0">
                <a:solidFill>
                  <a:srgbClr val="990000"/>
                </a:solidFill>
                <a:latin typeface="Arial" panose="020B0604020202020204" pitchFamily="34" charset="0"/>
                <a:cs typeface="Arial" panose="020B0604020202020204" pitchFamily="34" charset="0"/>
              </a:rPr>
              <a:t>Bài tập áp dụng : Hàm trả về thứ bằng tiếng việt</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Create function thu(@ngay datetime)</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Returns varChar(10)</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Begin	Declare @t varchar(10), @d tinyint</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Set @d = datepart(dw,@ngay)</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Set @t = case</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1 then 'Chu Nhat'</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2 then 'Hai'</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3 then 'Ba'</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4 then 'Tu'</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5 then 'Nam'</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6 then 'Sau'</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When @d = 7 then 'Bay'</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end</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	Return @t</a:t>
            </a:r>
          </a:p>
          <a:p>
            <a:pPr marL="0" indent="0">
              <a:buFont typeface="Wingdings" panose="05000000000000000000" pitchFamily="2" charset="2"/>
              <a:buNone/>
            </a:pPr>
            <a:r>
              <a:rPr lang="en-US" sz="1600" b="1" smtClean="0">
                <a:latin typeface="Arial" panose="020B0604020202020204" pitchFamily="34" charset="0"/>
                <a:cs typeface="Arial" panose="020B0604020202020204" pitchFamily="34" charset="0"/>
              </a:rPr>
              <a:t>end</a:t>
            </a:r>
          </a:p>
        </p:txBody>
      </p:sp>
      <p:sp>
        <p:nvSpPr>
          <p:cNvPr id="62468" name="Rectangle 3"/>
          <p:cNvSpPr>
            <a:spLocks noChangeArrowheads="1"/>
          </p:cNvSpPr>
          <p:nvPr/>
        </p:nvSpPr>
        <p:spPr bwMode="auto">
          <a:xfrm>
            <a:off x="5334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275458">
                                            <p:txEl>
                                              <p:pRg st="0" end="0"/>
                                            </p:txEl>
                                          </p:spTgt>
                                        </p:tgtEl>
                                        <p:attrNameLst>
                                          <p:attrName>style.visibility</p:attrName>
                                        </p:attrNameLst>
                                      </p:cBhvr>
                                      <p:to>
                                        <p:strVal val="visible"/>
                                      </p:to>
                                    </p:set>
                                    <p:anim calcmode="lin" valueType="num">
                                      <p:cBhvr additive="base">
                                        <p:cTn id="7" dur="500" fill="hold"/>
                                        <p:tgtEl>
                                          <p:spTgt spid="2754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grpId="0" nodeType="clickEffect">
                                  <p:stCondLst>
                                    <p:cond delay="0"/>
                                  </p:stCondLst>
                                  <p:childTnLst>
                                    <p:set>
                                      <p:cBhvr>
                                        <p:cTn id="12" dur="1" fill="hold">
                                          <p:stCondLst>
                                            <p:cond delay="0"/>
                                          </p:stCondLst>
                                        </p:cTn>
                                        <p:tgtEl>
                                          <p:spTgt spid="275458">
                                            <p:txEl>
                                              <p:pRg st="1" end="1"/>
                                            </p:txEl>
                                          </p:spTgt>
                                        </p:tgtEl>
                                        <p:attrNameLst>
                                          <p:attrName>style.visibility</p:attrName>
                                        </p:attrNameLst>
                                      </p:cBhvr>
                                      <p:to>
                                        <p:strVal val="visible"/>
                                      </p:to>
                                    </p:set>
                                    <p:anim calcmode="lin" valueType="num">
                                      <p:cBhvr additive="base">
                                        <p:cTn id="13" dur="500" fill="hold"/>
                                        <p:tgtEl>
                                          <p:spTgt spid="27545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grpId="0" nodeType="clickEffect">
                                  <p:stCondLst>
                                    <p:cond delay="0"/>
                                  </p:stCondLst>
                                  <p:childTnLst>
                                    <p:set>
                                      <p:cBhvr>
                                        <p:cTn id="18" dur="1" fill="hold">
                                          <p:stCondLst>
                                            <p:cond delay="0"/>
                                          </p:stCondLst>
                                        </p:cTn>
                                        <p:tgtEl>
                                          <p:spTgt spid="275458">
                                            <p:txEl>
                                              <p:pRg st="2" end="2"/>
                                            </p:txEl>
                                          </p:spTgt>
                                        </p:tgtEl>
                                        <p:attrNameLst>
                                          <p:attrName>style.visibility</p:attrName>
                                        </p:attrNameLst>
                                      </p:cBhvr>
                                      <p:to>
                                        <p:strVal val="visible"/>
                                      </p:to>
                                    </p:set>
                                    <p:anim calcmode="lin" valueType="num">
                                      <p:cBhvr additive="base">
                                        <p:cTn id="19" dur="500" fill="hold"/>
                                        <p:tgtEl>
                                          <p:spTgt spid="27545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275458">
                                            <p:txEl>
                                              <p:pRg st="3" end="3"/>
                                            </p:txEl>
                                          </p:spTgt>
                                        </p:tgtEl>
                                        <p:attrNameLst>
                                          <p:attrName>style.visibility</p:attrName>
                                        </p:attrNameLst>
                                      </p:cBhvr>
                                      <p:to>
                                        <p:strVal val="visible"/>
                                      </p:to>
                                    </p:set>
                                    <p:anim calcmode="lin" valueType="num">
                                      <p:cBhvr additive="base">
                                        <p:cTn id="25" dur="500" fill="hold"/>
                                        <p:tgtEl>
                                          <p:spTgt spid="27545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75458">
                                            <p:txEl>
                                              <p:pRg st="4" end="4"/>
                                            </p:txEl>
                                          </p:spTgt>
                                        </p:tgtEl>
                                        <p:attrNameLst>
                                          <p:attrName>style.visibility</p:attrName>
                                        </p:attrNameLst>
                                      </p:cBhvr>
                                      <p:to>
                                        <p:strVal val="visible"/>
                                      </p:to>
                                    </p:set>
                                    <p:anim calcmode="lin" valueType="num">
                                      <p:cBhvr additive="base">
                                        <p:cTn id="31" dur="500" fill="hold"/>
                                        <p:tgtEl>
                                          <p:spTgt spid="27545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2" fill="hold" grpId="0" nodeType="clickEffect">
                                  <p:stCondLst>
                                    <p:cond delay="0"/>
                                  </p:stCondLst>
                                  <p:childTnLst>
                                    <p:set>
                                      <p:cBhvr>
                                        <p:cTn id="36" dur="1" fill="hold">
                                          <p:stCondLst>
                                            <p:cond delay="0"/>
                                          </p:stCondLst>
                                        </p:cTn>
                                        <p:tgtEl>
                                          <p:spTgt spid="275458">
                                            <p:txEl>
                                              <p:pRg st="5" end="5"/>
                                            </p:txEl>
                                          </p:spTgt>
                                        </p:tgtEl>
                                        <p:attrNameLst>
                                          <p:attrName>style.visibility</p:attrName>
                                        </p:attrNameLst>
                                      </p:cBhvr>
                                      <p:to>
                                        <p:strVal val="visible"/>
                                      </p:to>
                                    </p:set>
                                    <p:anim calcmode="lin" valueType="num">
                                      <p:cBhvr additive="base">
                                        <p:cTn id="37" dur="500" fill="hold"/>
                                        <p:tgtEl>
                                          <p:spTgt spid="27545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2" fill="hold" grpId="0" nodeType="clickEffect">
                                  <p:stCondLst>
                                    <p:cond delay="0"/>
                                  </p:stCondLst>
                                  <p:childTnLst>
                                    <p:set>
                                      <p:cBhvr>
                                        <p:cTn id="42" dur="1" fill="hold">
                                          <p:stCondLst>
                                            <p:cond delay="0"/>
                                          </p:stCondLst>
                                        </p:cTn>
                                        <p:tgtEl>
                                          <p:spTgt spid="275458">
                                            <p:txEl>
                                              <p:pRg st="6" end="6"/>
                                            </p:txEl>
                                          </p:spTgt>
                                        </p:tgtEl>
                                        <p:attrNameLst>
                                          <p:attrName>style.visibility</p:attrName>
                                        </p:attrNameLst>
                                      </p:cBhvr>
                                      <p:to>
                                        <p:strVal val="visible"/>
                                      </p:to>
                                    </p:set>
                                    <p:anim calcmode="lin" valueType="num">
                                      <p:cBhvr additive="base">
                                        <p:cTn id="43" dur="500" fill="hold"/>
                                        <p:tgtEl>
                                          <p:spTgt spid="27545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5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12" fill="hold" grpId="0" nodeType="clickEffect">
                                  <p:stCondLst>
                                    <p:cond delay="0"/>
                                  </p:stCondLst>
                                  <p:childTnLst>
                                    <p:set>
                                      <p:cBhvr>
                                        <p:cTn id="48" dur="1" fill="hold">
                                          <p:stCondLst>
                                            <p:cond delay="0"/>
                                          </p:stCondLst>
                                        </p:cTn>
                                        <p:tgtEl>
                                          <p:spTgt spid="275458">
                                            <p:txEl>
                                              <p:pRg st="7" end="7"/>
                                            </p:txEl>
                                          </p:spTgt>
                                        </p:tgtEl>
                                        <p:attrNameLst>
                                          <p:attrName>style.visibility</p:attrName>
                                        </p:attrNameLst>
                                      </p:cBhvr>
                                      <p:to>
                                        <p:strVal val="visible"/>
                                      </p:to>
                                    </p:set>
                                    <p:anim calcmode="lin" valueType="num">
                                      <p:cBhvr additive="base">
                                        <p:cTn id="49" dur="500" fill="hold"/>
                                        <p:tgtEl>
                                          <p:spTgt spid="27545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545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12" fill="hold" grpId="0" nodeType="clickEffect">
                                  <p:stCondLst>
                                    <p:cond delay="0"/>
                                  </p:stCondLst>
                                  <p:childTnLst>
                                    <p:set>
                                      <p:cBhvr>
                                        <p:cTn id="54" dur="1" fill="hold">
                                          <p:stCondLst>
                                            <p:cond delay="0"/>
                                          </p:stCondLst>
                                        </p:cTn>
                                        <p:tgtEl>
                                          <p:spTgt spid="275458">
                                            <p:txEl>
                                              <p:pRg st="8" end="8"/>
                                            </p:txEl>
                                          </p:spTgt>
                                        </p:tgtEl>
                                        <p:attrNameLst>
                                          <p:attrName>style.visibility</p:attrName>
                                        </p:attrNameLst>
                                      </p:cBhvr>
                                      <p:to>
                                        <p:strVal val="visible"/>
                                      </p:to>
                                    </p:set>
                                    <p:anim calcmode="lin" valueType="num">
                                      <p:cBhvr additive="base">
                                        <p:cTn id="55" dur="500" fill="hold"/>
                                        <p:tgtEl>
                                          <p:spTgt spid="27545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545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12" fill="hold" grpId="0" nodeType="clickEffect">
                                  <p:stCondLst>
                                    <p:cond delay="0"/>
                                  </p:stCondLst>
                                  <p:childTnLst>
                                    <p:set>
                                      <p:cBhvr>
                                        <p:cTn id="60" dur="1" fill="hold">
                                          <p:stCondLst>
                                            <p:cond delay="0"/>
                                          </p:stCondLst>
                                        </p:cTn>
                                        <p:tgtEl>
                                          <p:spTgt spid="275458">
                                            <p:txEl>
                                              <p:pRg st="9" end="9"/>
                                            </p:txEl>
                                          </p:spTgt>
                                        </p:tgtEl>
                                        <p:attrNameLst>
                                          <p:attrName>style.visibility</p:attrName>
                                        </p:attrNameLst>
                                      </p:cBhvr>
                                      <p:to>
                                        <p:strVal val="visible"/>
                                      </p:to>
                                    </p:set>
                                    <p:anim calcmode="lin" valueType="num">
                                      <p:cBhvr additive="base">
                                        <p:cTn id="61" dur="500" fill="hold"/>
                                        <p:tgtEl>
                                          <p:spTgt spid="27545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545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12" fill="hold" grpId="0" nodeType="clickEffect">
                                  <p:stCondLst>
                                    <p:cond delay="0"/>
                                  </p:stCondLst>
                                  <p:childTnLst>
                                    <p:set>
                                      <p:cBhvr>
                                        <p:cTn id="66" dur="1" fill="hold">
                                          <p:stCondLst>
                                            <p:cond delay="0"/>
                                          </p:stCondLst>
                                        </p:cTn>
                                        <p:tgtEl>
                                          <p:spTgt spid="275458">
                                            <p:txEl>
                                              <p:pRg st="10" end="10"/>
                                            </p:txEl>
                                          </p:spTgt>
                                        </p:tgtEl>
                                        <p:attrNameLst>
                                          <p:attrName>style.visibility</p:attrName>
                                        </p:attrNameLst>
                                      </p:cBhvr>
                                      <p:to>
                                        <p:strVal val="visible"/>
                                      </p:to>
                                    </p:set>
                                    <p:anim calcmode="lin" valueType="num">
                                      <p:cBhvr additive="base">
                                        <p:cTn id="67" dur="500" fill="hold"/>
                                        <p:tgtEl>
                                          <p:spTgt spid="27545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54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12" fill="hold" grpId="0" nodeType="clickEffect">
                                  <p:stCondLst>
                                    <p:cond delay="0"/>
                                  </p:stCondLst>
                                  <p:childTnLst>
                                    <p:set>
                                      <p:cBhvr>
                                        <p:cTn id="72" dur="1" fill="hold">
                                          <p:stCondLst>
                                            <p:cond delay="0"/>
                                          </p:stCondLst>
                                        </p:cTn>
                                        <p:tgtEl>
                                          <p:spTgt spid="275458">
                                            <p:txEl>
                                              <p:pRg st="11" end="11"/>
                                            </p:txEl>
                                          </p:spTgt>
                                        </p:tgtEl>
                                        <p:attrNameLst>
                                          <p:attrName>style.visibility</p:attrName>
                                        </p:attrNameLst>
                                      </p:cBhvr>
                                      <p:to>
                                        <p:strVal val="visible"/>
                                      </p:to>
                                    </p:set>
                                    <p:anim calcmode="lin" valueType="num">
                                      <p:cBhvr additive="base">
                                        <p:cTn id="73" dur="500" fill="hold"/>
                                        <p:tgtEl>
                                          <p:spTgt spid="275458">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7545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12" fill="hold" grpId="0" nodeType="clickEffect">
                                  <p:stCondLst>
                                    <p:cond delay="0"/>
                                  </p:stCondLst>
                                  <p:childTnLst>
                                    <p:set>
                                      <p:cBhvr>
                                        <p:cTn id="78" dur="1" fill="hold">
                                          <p:stCondLst>
                                            <p:cond delay="0"/>
                                          </p:stCondLst>
                                        </p:cTn>
                                        <p:tgtEl>
                                          <p:spTgt spid="275458">
                                            <p:txEl>
                                              <p:pRg st="12" end="12"/>
                                            </p:txEl>
                                          </p:spTgt>
                                        </p:tgtEl>
                                        <p:attrNameLst>
                                          <p:attrName>style.visibility</p:attrName>
                                        </p:attrNameLst>
                                      </p:cBhvr>
                                      <p:to>
                                        <p:strVal val="visible"/>
                                      </p:to>
                                    </p:set>
                                    <p:anim calcmode="lin" valueType="num">
                                      <p:cBhvr additive="base">
                                        <p:cTn id="79" dur="500" fill="hold"/>
                                        <p:tgtEl>
                                          <p:spTgt spid="275458">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7545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12" fill="hold" grpId="0" nodeType="clickEffect">
                                  <p:stCondLst>
                                    <p:cond delay="0"/>
                                  </p:stCondLst>
                                  <p:childTnLst>
                                    <p:set>
                                      <p:cBhvr>
                                        <p:cTn id="84" dur="1" fill="hold">
                                          <p:stCondLst>
                                            <p:cond delay="0"/>
                                          </p:stCondLst>
                                        </p:cTn>
                                        <p:tgtEl>
                                          <p:spTgt spid="275458">
                                            <p:txEl>
                                              <p:pRg st="13" end="13"/>
                                            </p:txEl>
                                          </p:spTgt>
                                        </p:tgtEl>
                                        <p:attrNameLst>
                                          <p:attrName>style.visibility</p:attrName>
                                        </p:attrNameLst>
                                      </p:cBhvr>
                                      <p:to>
                                        <p:strVal val="visible"/>
                                      </p:to>
                                    </p:set>
                                    <p:anim calcmode="lin" valueType="num">
                                      <p:cBhvr additive="base">
                                        <p:cTn id="85" dur="500" fill="hold"/>
                                        <p:tgtEl>
                                          <p:spTgt spid="275458">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7545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12" fill="hold" grpId="0" nodeType="clickEffect">
                                  <p:stCondLst>
                                    <p:cond delay="0"/>
                                  </p:stCondLst>
                                  <p:childTnLst>
                                    <p:set>
                                      <p:cBhvr>
                                        <p:cTn id="90" dur="1" fill="hold">
                                          <p:stCondLst>
                                            <p:cond delay="0"/>
                                          </p:stCondLst>
                                        </p:cTn>
                                        <p:tgtEl>
                                          <p:spTgt spid="275458">
                                            <p:txEl>
                                              <p:pRg st="14" end="14"/>
                                            </p:txEl>
                                          </p:spTgt>
                                        </p:tgtEl>
                                        <p:attrNameLst>
                                          <p:attrName>style.visibility</p:attrName>
                                        </p:attrNameLst>
                                      </p:cBhvr>
                                      <p:to>
                                        <p:strVal val="visible"/>
                                      </p:to>
                                    </p:set>
                                    <p:anim calcmode="lin" valueType="num">
                                      <p:cBhvr additive="base">
                                        <p:cTn id="91" dur="500" fill="hold"/>
                                        <p:tgtEl>
                                          <p:spTgt spid="275458">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75458">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12" fill="hold" grpId="0" nodeType="clickEffect">
                                  <p:stCondLst>
                                    <p:cond delay="0"/>
                                  </p:stCondLst>
                                  <p:childTnLst>
                                    <p:set>
                                      <p:cBhvr>
                                        <p:cTn id="96" dur="1" fill="hold">
                                          <p:stCondLst>
                                            <p:cond delay="0"/>
                                          </p:stCondLst>
                                        </p:cTn>
                                        <p:tgtEl>
                                          <p:spTgt spid="275458">
                                            <p:txEl>
                                              <p:pRg st="15" end="15"/>
                                            </p:txEl>
                                          </p:spTgt>
                                        </p:tgtEl>
                                        <p:attrNameLst>
                                          <p:attrName>style.visibility</p:attrName>
                                        </p:attrNameLst>
                                      </p:cBhvr>
                                      <p:to>
                                        <p:strVal val="visible"/>
                                      </p:to>
                                    </p:set>
                                    <p:anim calcmode="lin" valueType="num">
                                      <p:cBhvr additive="base">
                                        <p:cTn id="97" dur="500" fill="hold"/>
                                        <p:tgtEl>
                                          <p:spTgt spid="275458">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7545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12" fill="hold" grpId="0" nodeType="clickEffect">
                                  <p:stCondLst>
                                    <p:cond delay="0"/>
                                  </p:stCondLst>
                                  <p:childTnLst>
                                    <p:set>
                                      <p:cBhvr>
                                        <p:cTn id="102" dur="1" fill="hold">
                                          <p:stCondLst>
                                            <p:cond delay="0"/>
                                          </p:stCondLst>
                                        </p:cTn>
                                        <p:tgtEl>
                                          <p:spTgt spid="275458">
                                            <p:txEl>
                                              <p:pRg st="16" end="16"/>
                                            </p:txEl>
                                          </p:spTgt>
                                        </p:tgtEl>
                                        <p:attrNameLst>
                                          <p:attrName>style.visibility</p:attrName>
                                        </p:attrNameLst>
                                      </p:cBhvr>
                                      <p:to>
                                        <p:strVal val="visible"/>
                                      </p:to>
                                    </p:set>
                                    <p:anim calcmode="lin" valueType="num">
                                      <p:cBhvr additive="base">
                                        <p:cTn id="103" dur="500" fill="hold"/>
                                        <p:tgtEl>
                                          <p:spTgt spid="275458">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75458">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3F722EC-7354-47B7-90F6-02B74F901902}" type="slidenum">
              <a:rPr lang="en-US" sz="1200">
                <a:solidFill>
                  <a:srgbClr val="FFFFFF"/>
                </a:solidFill>
              </a:rPr>
              <a:pPr>
                <a:lnSpc>
                  <a:spcPct val="80000"/>
                </a:lnSpc>
              </a:pPr>
              <a:t>56</a:t>
            </a:fld>
            <a:endParaRPr lang="en-US" sz="1200">
              <a:solidFill>
                <a:srgbClr val="FFFFFF"/>
              </a:solidFill>
            </a:endParaRPr>
          </a:p>
        </p:txBody>
      </p:sp>
      <p:sp>
        <p:nvSpPr>
          <p:cNvPr id="277506" name="Rectangle 2"/>
          <p:cNvSpPr>
            <a:spLocks noGrp="1"/>
          </p:cNvSpPr>
          <p:nvPr>
            <p:ph type="body" idx="4294967295"/>
          </p:nvPr>
        </p:nvSpPr>
        <p:spPr>
          <a:xfrm>
            <a:off x="609600" y="1524000"/>
            <a:ext cx="8077200" cy="5105400"/>
          </a:xfrm>
        </p:spPr>
        <p:txBody>
          <a:bodyPr/>
          <a:lstStyle/>
          <a:p>
            <a:pPr marL="0" indent="0">
              <a:lnSpc>
                <a:spcPct val="105000"/>
              </a:lnSpc>
              <a:spcBef>
                <a:spcPct val="30000"/>
              </a:spcBef>
              <a:buFont typeface="Wingdings" panose="05000000000000000000" pitchFamily="2" charset="2"/>
              <a:buNone/>
            </a:pPr>
            <a:r>
              <a:rPr lang="en-US" sz="1800" smtClean="0">
                <a:latin typeface="Arial" panose="020B0604020202020204" pitchFamily="34" charset="0"/>
                <a:cs typeface="Arial" panose="020B0604020202020204" pitchFamily="34" charset="0"/>
              </a:rPr>
              <a:t> Example 6 : Hàm trả về thứ bằng tiếng việt</a:t>
            </a:r>
          </a:p>
          <a:p>
            <a:pPr marL="0" indent="0">
              <a:lnSpc>
                <a:spcPct val="105000"/>
              </a:lnSpc>
              <a:buFont typeface="Wingdings" panose="05000000000000000000" pitchFamily="2" charset="2"/>
              <a:buNone/>
            </a:pPr>
            <a:r>
              <a:rPr lang="en-US" sz="1800" smtClean="0">
                <a:latin typeface="Arial" panose="020B0604020202020204" pitchFamily="34" charset="0"/>
                <a:cs typeface="Arial" panose="020B0604020202020204" pitchFamily="34" charset="0"/>
              </a:rPr>
              <a:t>declare @ngaysinh datetime</a:t>
            </a:r>
          </a:p>
          <a:p>
            <a:pPr marL="0" indent="0">
              <a:lnSpc>
                <a:spcPct val="105000"/>
              </a:lnSpc>
              <a:buFont typeface="Wingdings" panose="05000000000000000000" pitchFamily="2" charset="2"/>
              <a:buNone/>
            </a:pPr>
            <a:r>
              <a:rPr lang="en-US" sz="1800" smtClean="0">
                <a:latin typeface="Arial" panose="020B0604020202020204" pitchFamily="34" charset="0"/>
                <a:cs typeface="Arial" panose="020B0604020202020204" pitchFamily="34" charset="0"/>
              </a:rPr>
              <a:t>Set @ngaysinh = getdate()     </a:t>
            </a:r>
            <a:r>
              <a:rPr lang="en-US" sz="1800" smtClean="0">
                <a:solidFill>
                  <a:srgbClr val="009900"/>
                </a:solidFill>
                <a:latin typeface="Arial" panose="020B0604020202020204" pitchFamily="34" charset="0"/>
                <a:cs typeface="Arial" panose="020B0604020202020204" pitchFamily="34" charset="0"/>
              </a:rPr>
              <a:t>--hay '04/12/1982'--</a:t>
            </a:r>
          </a:p>
          <a:p>
            <a:pPr marL="0" indent="0">
              <a:lnSpc>
                <a:spcPct val="105000"/>
              </a:lnSpc>
              <a:buFont typeface="Wingdings" panose="05000000000000000000" pitchFamily="2" charset="2"/>
              <a:buNone/>
            </a:pPr>
            <a:r>
              <a:rPr lang="en-US" sz="1800" smtClean="0">
                <a:latin typeface="Arial" panose="020B0604020202020204" pitchFamily="34" charset="0"/>
                <a:cs typeface="Arial" panose="020B0604020202020204" pitchFamily="34" charset="0"/>
              </a:rPr>
              <a:t>Print 'Ban sinh vao Thu '+</a:t>
            </a:r>
            <a:r>
              <a:rPr lang="en-US" sz="1800" smtClean="0">
                <a:solidFill>
                  <a:srgbClr val="990000"/>
                </a:solidFill>
                <a:latin typeface="Arial" panose="020B0604020202020204" pitchFamily="34" charset="0"/>
                <a:cs typeface="Arial" panose="020B0604020202020204" pitchFamily="34" charset="0"/>
              </a:rPr>
              <a:t>dbo.thu(@ngaysinh)</a:t>
            </a:r>
            <a:r>
              <a:rPr lang="en-US" sz="1800" smtClean="0">
                <a:latin typeface="Arial" panose="020B0604020202020204" pitchFamily="34" charset="0"/>
                <a:cs typeface="Arial" panose="020B0604020202020204" pitchFamily="34" charset="0"/>
              </a:rPr>
              <a:t> +</a:t>
            </a:r>
          </a:p>
          <a:p>
            <a:pPr marL="0" indent="0">
              <a:lnSpc>
                <a:spcPct val="105000"/>
              </a:lnSpc>
              <a:buFont typeface="Wingdings" panose="05000000000000000000" pitchFamily="2" charset="2"/>
              <a:buNone/>
            </a:pPr>
            <a:r>
              <a:rPr lang="en-US" sz="1800" smtClean="0">
                <a:latin typeface="Arial" panose="020B0604020202020204" pitchFamily="34" charset="0"/>
                <a:cs typeface="Arial" panose="020B0604020202020204" pitchFamily="34" charset="0"/>
              </a:rPr>
              <a:t> ' Ngay '+ convert(char(3),day(@ngaysinh)) + ' thang ' + Convert(char(3), month(@ngaysinh))+' nam ' +convert(char(5),year(@ngaysinh))</a:t>
            </a:r>
          </a:p>
          <a:p>
            <a:pPr marL="0" indent="0">
              <a:lnSpc>
                <a:spcPct val="105000"/>
              </a:lnSpc>
              <a:buFont typeface="Wingdings" panose="05000000000000000000" pitchFamily="2" charset="2"/>
              <a:buNone/>
            </a:pPr>
            <a:r>
              <a:rPr lang="en-US" sz="1800" smtClean="0">
                <a:solidFill>
                  <a:srgbClr val="009900"/>
                </a:solidFill>
                <a:latin typeface="Arial" panose="020B0604020202020204" pitchFamily="34" charset="0"/>
                <a:cs typeface="Arial" panose="020B0604020202020204" pitchFamily="34" charset="0"/>
              </a:rPr>
              <a:t>--thuc hien voi cau lenh Select</a:t>
            </a:r>
          </a:p>
          <a:p>
            <a:pPr marL="0" indent="0">
              <a:lnSpc>
                <a:spcPct val="105000"/>
              </a:lnSpc>
              <a:buFont typeface="Wingdings" panose="05000000000000000000" pitchFamily="2" charset="2"/>
              <a:buNone/>
            </a:pPr>
            <a:r>
              <a:rPr lang="en-US" sz="1800" smtClean="0">
                <a:latin typeface="Arial" panose="020B0604020202020204" pitchFamily="34" charset="0"/>
                <a:cs typeface="Arial" panose="020B0604020202020204" pitchFamily="34" charset="0"/>
              </a:rPr>
              <a:t>Select employeeid, LastName +'  '+FirstName as Hoten, thu = </a:t>
            </a:r>
            <a:r>
              <a:rPr lang="en-US" sz="1800" smtClean="0">
                <a:solidFill>
                  <a:srgbClr val="990000"/>
                </a:solidFill>
                <a:latin typeface="Arial" panose="020B0604020202020204" pitchFamily="34" charset="0"/>
                <a:cs typeface="Arial" panose="020B0604020202020204" pitchFamily="34" charset="0"/>
              </a:rPr>
              <a:t>dbo.thu(birthdate)</a:t>
            </a:r>
            <a:r>
              <a:rPr lang="en-US" sz="1800" smtClean="0">
                <a:latin typeface="Arial" panose="020B0604020202020204" pitchFamily="34" charset="0"/>
                <a:cs typeface="Arial" panose="020B0604020202020204" pitchFamily="34" charset="0"/>
              </a:rPr>
              <a:t> from Employees</a:t>
            </a:r>
          </a:p>
          <a:p>
            <a:pPr marL="0" indent="0">
              <a:lnSpc>
                <a:spcPct val="105000"/>
              </a:lnSpc>
              <a:buFont typeface="Wingdings" panose="05000000000000000000" pitchFamily="2" charset="2"/>
              <a:buNone/>
            </a:pPr>
            <a:r>
              <a:rPr lang="en-US" sz="1800" smtClean="0">
                <a:latin typeface="Arial" panose="020B0604020202020204" pitchFamily="34" charset="0"/>
                <a:cs typeface="Arial" panose="020B0604020202020204" pitchFamily="34" charset="0"/>
              </a:rPr>
              <a:t>Select employeeid, LastName +' '+FirstName as Hoten, [Thu Ngay Thang Nam Sinh] ='Thu '+</a:t>
            </a:r>
            <a:r>
              <a:rPr lang="en-US" sz="1800" smtClean="0">
                <a:solidFill>
                  <a:srgbClr val="990000"/>
                </a:solidFill>
                <a:latin typeface="Arial" panose="020B0604020202020204" pitchFamily="34" charset="0"/>
                <a:cs typeface="Arial" panose="020B0604020202020204" pitchFamily="34" charset="0"/>
              </a:rPr>
              <a:t>dbo.thu(birthdate)</a:t>
            </a:r>
            <a:r>
              <a:rPr lang="en-US" sz="1800" smtClean="0">
                <a:latin typeface="Arial" panose="020B0604020202020204" pitchFamily="34" charset="0"/>
                <a:cs typeface="Arial" panose="020B0604020202020204" pitchFamily="34" charset="0"/>
              </a:rPr>
              <a:t> +	' Ngay '+ convert(char(2),day(birthdate)) + ' thang ' + Convert(char(2), month(birthdate))+ ' nam ' +convert(char(4),year(birthdate)) from Employees</a:t>
            </a:r>
          </a:p>
        </p:txBody>
      </p:sp>
      <p:sp>
        <p:nvSpPr>
          <p:cNvPr id="63492" name="Rectangle 3"/>
          <p:cNvSpPr>
            <a:spLocks noChangeArrowheads="1"/>
          </p:cNvSpPr>
          <p:nvPr/>
        </p:nvSpPr>
        <p:spPr bwMode="auto">
          <a:xfrm>
            <a:off x="609600" y="304800"/>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40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506">
                                            <p:txEl>
                                              <p:pRg st="0" end="0"/>
                                            </p:txEl>
                                          </p:spTgt>
                                        </p:tgtEl>
                                        <p:attrNameLst>
                                          <p:attrName>style.visibility</p:attrName>
                                        </p:attrNameLst>
                                      </p:cBhvr>
                                      <p:to>
                                        <p:strVal val="visible"/>
                                      </p:to>
                                    </p:set>
                                    <p:anim calcmode="lin" valueType="num">
                                      <p:cBhvr additive="base">
                                        <p:cTn id="7" dur="500" fill="hold"/>
                                        <p:tgtEl>
                                          <p:spTgt spid="277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75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7506">
                                            <p:txEl>
                                              <p:pRg st="1" end="1"/>
                                            </p:txEl>
                                          </p:spTgt>
                                        </p:tgtEl>
                                        <p:attrNameLst>
                                          <p:attrName>style.visibility</p:attrName>
                                        </p:attrNameLst>
                                      </p:cBhvr>
                                      <p:to>
                                        <p:strVal val="visible"/>
                                      </p:to>
                                    </p:set>
                                    <p:anim calcmode="lin" valueType="num">
                                      <p:cBhvr additive="base">
                                        <p:cTn id="13" dur="500" fill="hold"/>
                                        <p:tgtEl>
                                          <p:spTgt spid="27750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7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7506">
                                            <p:txEl>
                                              <p:pRg st="2" end="2"/>
                                            </p:txEl>
                                          </p:spTgt>
                                        </p:tgtEl>
                                        <p:attrNameLst>
                                          <p:attrName>style.visibility</p:attrName>
                                        </p:attrNameLst>
                                      </p:cBhvr>
                                      <p:to>
                                        <p:strVal val="visible"/>
                                      </p:to>
                                    </p:set>
                                    <p:anim calcmode="lin" valueType="num">
                                      <p:cBhvr additive="base">
                                        <p:cTn id="19" dur="500" fill="hold"/>
                                        <p:tgtEl>
                                          <p:spTgt spid="27750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7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7506">
                                            <p:txEl>
                                              <p:pRg st="3" end="3"/>
                                            </p:txEl>
                                          </p:spTgt>
                                        </p:tgtEl>
                                        <p:attrNameLst>
                                          <p:attrName>style.visibility</p:attrName>
                                        </p:attrNameLst>
                                      </p:cBhvr>
                                      <p:to>
                                        <p:strVal val="visible"/>
                                      </p:to>
                                    </p:set>
                                    <p:anim calcmode="lin" valueType="num">
                                      <p:cBhvr additive="base">
                                        <p:cTn id="25" dur="500" fill="hold"/>
                                        <p:tgtEl>
                                          <p:spTgt spid="27750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75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7506">
                                            <p:txEl>
                                              <p:pRg st="4" end="4"/>
                                            </p:txEl>
                                          </p:spTgt>
                                        </p:tgtEl>
                                        <p:attrNameLst>
                                          <p:attrName>style.visibility</p:attrName>
                                        </p:attrNameLst>
                                      </p:cBhvr>
                                      <p:to>
                                        <p:strVal val="visible"/>
                                      </p:to>
                                    </p:set>
                                    <p:anim calcmode="lin" valueType="num">
                                      <p:cBhvr additive="base">
                                        <p:cTn id="31" dur="500" fill="hold"/>
                                        <p:tgtEl>
                                          <p:spTgt spid="27750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7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77506">
                                            <p:txEl>
                                              <p:pRg st="5" end="5"/>
                                            </p:txEl>
                                          </p:spTgt>
                                        </p:tgtEl>
                                        <p:attrNameLst>
                                          <p:attrName>style.visibility</p:attrName>
                                        </p:attrNameLst>
                                      </p:cBhvr>
                                      <p:to>
                                        <p:strVal val="visible"/>
                                      </p:to>
                                    </p:set>
                                    <p:anim calcmode="lin" valueType="num">
                                      <p:cBhvr additive="base">
                                        <p:cTn id="37" dur="500" fill="hold"/>
                                        <p:tgtEl>
                                          <p:spTgt spid="27750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75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77506">
                                            <p:txEl>
                                              <p:pRg st="6" end="6"/>
                                            </p:txEl>
                                          </p:spTgt>
                                        </p:tgtEl>
                                        <p:attrNameLst>
                                          <p:attrName>style.visibility</p:attrName>
                                        </p:attrNameLst>
                                      </p:cBhvr>
                                      <p:to>
                                        <p:strVal val="visible"/>
                                      </p:to>
                                    </p:set>
                                    <p:anim calcmode="lin" valueType="num">
                                      <p:cBhvr additive="base">
                                        <p:cTn id="43" dur="500" fill="hold"/>
                                        <p:tgtEl>
                                          <p:spTgt spid="27750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75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77506">
                                            <p:txEl>
                                              <p:pRg st="7" end="7"/>
                                            </p:txEl>
                                          </p:spTgt>
                                        </p:tgtEl>
                                        <p:attrNameLst>
                                          <p:attrName>style.visibility</p:attrName>
                                        </p:attrNameLst>
                                      </p:cBhvr>
                                      <p:to>
                                        <p:strVal val="visible"/>
                                      </p:to>
                                    </p:set>
                                    <p:anim calcmode="lin" valueType="num">
                                      <p:cBhvr additive="base">
                                        <p:cTn id="49" dur="500" fill="hold"/>
                                        <p:tgtEl>
                                          <p:spTgt spid="277506">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75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9742B6E8-DB08-498B-AE9A-37A0450796D6}" type="slidenum">
              <a:rPr lang="en-US" sz="1200">
                <a:solidFill>
                  <a:srgbClr val="FFFFFF"/>
                </a:solidFill>
              </a:rPr>
              <a:pPr>
                <a:lnSpc>
                  <a:spcPct val="80000"/>
                </a:lnSpc>
              </a:pPr>
              <a:t>57</a:t>
            </a:fld>
            <a:endParaRPr lang="en-US" sz="1200">
              <a:solidFill>
                <a:srgbClr val="FFFFFF"/>
              </a:solidFill>
            </a:endParaRPr>
          </a:p>
        </p:txBody>
      </p:sp>
      <p:sp>
        <p:nvSpPr>
          <p:cNvPr id="279554" name="Rectangle 2"/>
          <p:cNvSpPr>
            <a:spLocks noGrp="1"/>
          </p:cNvSpPr>
          <p:nvPr>
            <p:ph type="body" idx="4294967295"/>
          </p:nvPr>
        </p:nvSpPr>
        <p:spPr>
          <a:xfrm>
            <a:off x="685800" y="1524000"/>
            <a:ext cx="8077200" cy="5105400"/>
          </a:xfrm>
        </p:spPr>
        <p:txBody>
          <a:bodyPr/>
          <a:lstStyle/>
          <a:p>
            <a:pPr marL="0" indent="0">
              <a:lnSpc>
                <a:spcPct val="70000"/>
              </a:lnSpc>
              <a:spcBef>
                <a:spcPct val="30000"/>
              </a:spcBef>
              <a:buFont typeface="Wingdings" panose="05000000000000000000" pitchFamily="2" charset="2"/>
              <a:buNone/>
            </a:pPr>
            <a:r>
              <a:rPr lang="en-US" sz="2100" smtClean="0">
                <a:latin typeface="Arial" panose="020B0604020202020204" pitchFamily="34" charset="0"/>
                <a:cs typeface="Arial" panose="020B0604020202020204" pitchFamily="34" charset="0"/>
              </a:rPr>
              <a:t>Bài tập 2 : Hàm trả về Tổng tiền của các sản phẩm </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Create function TotalAmount</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(@Unitprice money, @quantity Smallint,@Discount real)</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Returns Money</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As</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Begin</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	Return (@Unitprice * @Quantity)*(1-@discount)</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End</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--Su dung </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Select Productid, Total = dbo.TotalAmount(Unitprice,Quantity,Discount)</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From [Order Details]</a:t>
            </a:r>
          </a:p>
          <a:p>
            <a:pPr marL="0" indent="0">
              <a:buFont typeface="Wingdings" panose="05000000000000000000" pitchFamily="2" charset="2"/>
              <a:buNone/>
            </a:pPr>
            <a:r>
              <a:rPr lang="en-US" sz="2100" smtClean="0">
                <a:latin typeface="Arial" panose="020B0604020202020204" pitchFamily="34" charset="0"/>
                <a:cs typeface="Arial" panose="020B0604020202020204" pitchFamily="34" charset="0"/>
              </a:rPr>
              <a:t>Where Orderid =10250</a:t>
            </a:r>
          </a:p>
        </p:txBody>
      </p:sp>
      <p:sp>
        <p:nvSpPr>
          <p:cNvPr id="64516"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56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slide(fromLeft)">
                                      <p:cBhvr>
                                        <p:cTn id="7" dur="500"/>
                                        <p:tgtEl>
                                          <p:spTgt spid="279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slide(fromLeft)">
                                      <p:cBhvr>
                                        <p:cTn id="12" dur="500"/>
                                        <p:tgtEl>
                                          <p:spTgt spid="279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slide(fromLeft)">
                                      <p:cBhvr>
                                        <p:cTn id="17" dur="500"/>
                                        <p:tgtEl>
                                          <p:spTgt spid="279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slide(fromLeft)">
                                      <p:cBhvr>
                                        <p:cTn id="22" dur="500"/>
                                        <p:tgtEl>
                                          <p:spTgt spid="279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slide(fromLeft)">
                                      <p:cBhvr>
                                        <p:cTn id="27" dur="500"/>
                                        <p:tgtEl>
                                          <p:spTgt spid="279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9554">
                                            <p:txEl>
                                              <p:pRg st="5" end="5"/>
                                            </p:txEl>
                                          </p:spTgt>
                                        </p:tgtEl>
                                        <p:attrNameLst>
                                          <p:attrName>style.visibility</p:attrName>
                                        </p:attrNameLst>
                                      </p:cBhvr>
                                      <p:to>
                                        <p:strVal val="visible"/>
                                      </p:to>
                                    </p:set>
                                    <p:animEffect transition="in" filter="slide(fromLeft)">
                                      <p:cBhvr>
                                        <p:cTn id="32" dur="500"/>
                                        <p:tgtEl>
                                          <p:spTgt spid="27955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279554">
                                            <p:txEl>
                                              <p:pRg st="6" end="6"/>
                                            </p:txEl>
                                          </p:spTgt>
                                        </p:tgtEl>
                                        <p:attrNameLst>
                                          <p:attrName>style.visibility</p:attrName>
                                        </p:attrNameLst>
                                      </p:cBhvr>
                                      <p:to>
                                        <p:strVal val="visible"/>
                                      </p:to>
                                    </p:set>
                                    <p:animEffect transition="in" filter="slide(fromLeft)">
                                      <p:cBhvr>
                                        <p:cTn id="37" dur="500"/>
                                        <p:tgtEl>
                                          <p:spTgt spid="27955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279554">
                                            <p:txEl>
                                              <p:pRg st="7" end="7"/>
                                            </p:txEl>
                                          </p:spTgt>
                                        </p:tgtEl>
                                        <p:attrNameLst>
                                          <p:attrName>style.visibility</p:attrName>
                                        </p:attrNameLst>
                                      </p:cBhvr>
                                      <p:to>
                                        <p:strVal val="visible"/>
                                      </p:to>
                                    </p:set>
                                    <p:animEffect transition="in" filter="slide(fromLeft)">
                                      <p:cBhvr>
                                        <p:cTn id="42" dur="500"/>
                                        <p:tgtEl>
                                          <p:spTgt spid="27955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279554">
                                            <p:txEl>
                                              <p:pRg st="8" end="8"/>
                                            </p:txEl>
                                          </p:spTgt>
                                        </p:tgtEl>
                                        <p:attrNameLst>
                                          <p:attrName>style.visibility</p:attrName>
                                        </p:attrNameLst>
                                      </p:cBhvr>
                                      <p:to>
                                        <p:strVal val="visible"/>
                                      </p:to>
                                    </p:set>
                                    <p:animEffect transition="in" filter="slide(fromLeft)">
                                      <p:cBhvr>
                                        <p:cTn id="47" dur="500"/>
                                        <p:tgtEl>
                                          <p:spTgt spid="279554">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279554">
                                            <p:txEl>
                                              <p:pRg st="9" end="9"/>
                                            </p:txEl>
                                          </p:spTgt>
                                        </p:tgtEl>
                                        <p:attrNameLst>
                                          <p:attrName>style.visibility</p:attrName>
                                        </p:attrNameLst>
                                      </p:cBhvr>
                                      <p:to>
                                        <p:strVal val="visible"/>
                                      </p:to>
                                    </p:set>
                                    <p:animEffect transition="in" filter="slide(fromLeft)">
                                      <p:cBhvr>
                                        <p:cTn id="52" dur="500"/>
                                        <p:tgtEl>
                                          <p:spTgt spid="279554">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279554">
                                            <p:txEl>
                                              <p:pRg st="10" end="10"/>
                                            </p:txEl>
                                          </p:spTgt>
                                        </p:tgtEl>
                                        <p:attrNameLst>
                                          <p:attrName>style.visibility</p:attrName>
                                        </p:attrNameLst>
                                      </p:cBhvr>
                                      <p:to>
                                        <p:strVal val="visible"/>
                                      </p:to>
                                    </p:set>
                                    <p:animEffect transition="in" filter="slide(fromLeft)">
                                      <p:cBhvr>
                                        <p:cTn id="57" dur="500"/>
                                        <p:tgtEl>
                                          <p:spTgt spid="279554">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279554">
                                            <p:txEl>
                                              <p:pRg st="11" end="11"/>
                                            </p:txEl>
                                          </p:spTgt>
                                        </p:tgtEl>
                                        <p:attrNameLst>
                                          <p:attrName>style.visibility</p:attrName>
                                        </p:attrNameLst>
                                      </p:cBhvr>
                                      <p:to>
                                        <p:strVal val="visible"/>
                                      </p:to>
                                    </p:set>
                                    <p:animEffect transition="in" filter="slide(fromLeft)">
                                      <p:cBhvr>
                                        <p:cTn id="62" dur="500"/>
                                        <p:tgtEl>
                                          <p:spTgt spid="2795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1CCB0BAD-5929-4394-81F1-1A2A15D21A30}" type="slidenum">
              <a:rPr lang="en-US" sz="1200">
                <a:solidFill>
                  <a:srgbClr val="FFFFFF"/>
                </a:solidFill>
              </a:rPr>
              <a:pPr>
                <a:lnSpc>
                  <a:spcPct val="80000"/>
                </a:lnSpc>
              </a:pPr>
              <a:t>58</a:t>
            </a:fld>
            <a:endParaRPr lang="en-US" sz="1200">
              <a:solidFill>
                <a:srgbClr val="FFFFFF"/>
              </a:solidFill>
            </a:endParaRPr>
          </a:p>
        </p:txBody>
      </p:sp>
      <p:sp>
        <p:nvSpPr>
          <p:cNvPr id="279554" name="Rectangle 2"/>
          <p:cNvSpPr>
            <a:spLocks noGrp="1"/>
          </p:cNvSpPr>
          <p:nvPr>
            <p:ph type="body" idx="4294967295"/>
          </p:nvPr>
        </p:nvSpPr>
        <p:spPr>
          <a:xfrm>
            <a:off x="620713" y="1766888"/>
            <a:ext cx="8077200" cy="5105400"/>
          </a:xfrm>
        </p:spPr>
        <p:txBody>
          <a:bodyPr/>
          <a:lstStyle/>
          <a:p>
            <a:pPr marL="0" indent="0">
              <a:lnSpc>
                <a:spcPct val="70000"/>
              </a:lnSpc>
              <a:spcBef>
                <a:spcPct val="30000"/>
              </a:spcBef>
              <a:buFont typeface="Wingdings" panose="05000000000000000000" pitchFamily="2" charset="2"/>
              <a:buNone/>
              <a:defRPr/>
            </a:pPr>
            <a:r>
              <a:rPr lang="en-US" sz="2000" dirty="0" err="1" smtClean="0">
                <a:latin typeface="Arial" panose="020B0604020202020204" pitchFamily="34" charset="0"/>
                <a:cs typeface="Arial" panose="020B0604020202020204" pitchFamily="34" charset="0"/>
              </a:rPr>
              <a:t>Bài</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tập</a:t>
            </a:r>
            <a:r>
              <a:rPr lang="en-US" sz="2000" dirty="0" smtClean="0">
                <a:latin typeface="Arial" panose="020B0604020202020204" pitchFamily="34" charset="0"/>
                <a:cs typeface="Arial" panose="020B0604020202020204" pitchFamily="34" charset="0"/>
              </a:rPr>
              <a:t> 3 :</a:t>
            </a:r>
          </a:p>
          <a:p>
            <a:pPr>
              <a:defRPr/>
            </a:pPr>
            <a:r>
              <a:rPr lang="en-US" sz="2800" dirty="0" err="1">
                <a:latin typeface="Arial" panose="020B0604020202020204" pitchFamily="34" charset="0"/>
                <a:cs typeface="Arial" panose="020B0604020202020204" pitchFamily="34" charset="0"/>
              </a:rPr>
              <a:t>Viết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trả</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phẩm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lập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hoá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định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sau</a:t>
            </a:r>
            <a:r>
              <a:rPr lang="en-US" sz="2800" dirty="0">
                <a:latin typeface="Arial" panose="020B0604020202020204" pitchFamily="34" charset="0"/>
                <a:cs typeface="Arial" panose="020B0604020202020204" pitchFamily="34" charset="0"/>
              </a:rPr>
              <a:t>: </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&lt;=5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chiết</a:t>
            </a:r>
            <a:r>
              <a:rPr lang="en-US" sz="2800">
                <a:latin typeface="Arial" panose="020B0604020202020204" pitchFamily="34" charset="0"/>
                <a:cs typeface="Arial" panose="020B0604020202020204" pitchFamily="34" charset="0"/>
              </a:rPr>
              <a:t> </a:t>
            </a:r>
            <a:r>
              <a:rPr lang="en-US" sz="2800" smtClean="0">
                <a:latin typeface="Arial" panose="020B0604020202020204" pitchFamily="34" charset="0"/>
                <a:cs typeface="Arial" panose="020B0604020202020204" pitchFamily="34" charset="0"/>
              </a:rPr>
              <a:t>khấu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0.05</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6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10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0.07</a:t>
            </a:r>
          </a:p>
          <a:p>
            <a:pPr>
              <a:defRPr/>
            </a:pPr>
            <a:r>
              <a:rPr lang="en-US" sz="2800" dirty="0" err="1">
                <a:latin typeface="Arial" panose="020B0604020202020204" pitchFamily="34" charset="0"/>
                <a:cs typeface="Arial" panose="020B0604020202020204" pitchFamily="34" charset="0"/>
              </a:rPr>
              <a:t>Nếu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số</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lượng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từ</a:t>
            </a:r>
            <a:r>
              <a:rPr lang="en-US" sz="2800" dirty="0">
                <a:latin typeface="Arial" panose="020B0604020202020204" pitchFamily="34" charset="0"/>
                <a:cs typeface="Arial" panose="020B0604020202020204" pitchFamily="34" charset="0"/>
              </a:rPr>
              <a:t> 11 </a:t>
            </a:r>
            <a:r>
              <a:rPr lang="en-US" sz="2800" dirty="0" err="1">
                <a:latin typeface="Arial" panose="020B0604020202020204" pitchFamily="34" charset="0"/>
                <a:cs typeface="Arial" panose="020B0604020202020204" pitchFamily="34" charset="0"/>
              </a:rPr>
              <a:t>đến</a:t>
            </a:r>
            <a:r>
              <a:rPr lang="en-US" sz="2800" dirty="0">
                <a:latin typeface="Arial" panose="020B0604020202020204" pitchFamily="34" charset="0"/>
                <a:cs typeface="Arial" panose="020B0604020202020204" pitchFamily="34" charset="0"/>
              </a:rPr>
              <a:t> 20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chiết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là</a:t>
            </a:r>
            <a:r>
              <a:rPr lang="en-US" sz="2800" dirty="0">
                <a:latin typeface="Arial" panose="020B0604020202020204" pitchFamily="34" charset="0"/>
                <a:cs typeface="Arial" panose="020B0604020202020204" pitchFamily="34" charset="0"/>
              </a:rPr>
              <a:t> 0.09</a:t>
            </a:r>
          </a:p>
          <a:p>
            <a:pPr>
              <a:defRPr/>
            </a:pPr>
            <a:r>
              <a:rPr lang="en-US" sz="2800" dirty="0" err="1">
                <a:latin typeface="Arial" panose="020B0604020202020204" pitchFamily="34" charset="0"/>
                <a:cs typeface="Arial" panose="020B0604020202020204" pitchFamily="34" charset="0"/>
              </a:rPr>
              <a:t>ngược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lại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thì</a:t>
            </a:r>
            <a:r>
              <a:rPr lang="en-US" sz="2800" dirty="0">
                <a:latin typeface="Arial" panose="020B0604020202020204" pitchFamily="34" charset="0"/>
                <a:cs typeface="Arial" panose="020B0604020202020204" pitchFamily="34" charset="0"/>
              </a:rPr>
              <a:t> 0.1</a:t>
            </a:r>
          </a:p>
          <a:p>
            <a:pPr marL="0" indent="0">
              <a:buFont typeface="Wingdings" panose="05000000000000000000" pitchFamily="2" charset="2"/>
              <a:buNone/>
              <a:defRPr/>
            </a:pPr>
            <a:endParaRPr lang="en-US" sz="2000" dirty="0" smtClean="0">
              <a:latin typeface="Arial" panose="020B0604020202020204" pitchFamily="34" charset="0"/>
              <a:cs typeface="Arial" panose="020B0604020202020204" pitchFamily="34" charset="0"/>
            </a:endParaRPr>
          </a:p>
        </p:txBody>
      </p:sp>
      <p:sp>
        <p:nvSpPr>
          <p:cNvPr id="65540" name="Rectangle 3"/>
          <p:cNvSpPr>
            <a:spLocks noChangeArrowheads="1"/>
          </p:cNvSpPr>
          <p:nvPr/>
        </p:nvSpPr>
        <p:spPr bwMode="auto">
          <a:xfrm>
            <a:off x="628650" y="188913"/>
            <a:ext cx="8964613"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r>
              <a:rPr lang="en-US" sz="5600" b="0">
                <a:solidFill>
                  <a:srgbClr val="0000FF"/>
                </a:solidFill>
                <a:latin typeface="Arial" panose="020B0604020202020204" pitchFamily="34" charset="0"/>
              </a:rPr>
              <a:t> Scalar Function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79554">
                                            <p:txEl>
                                              <p:pRg st="0" end="0"/>
                                            </p:txEl>
                                          </p:spTgt>
                                        </p:tgtEl>
                                        <p:attrNameLst>
                                          <p:attrName>style.visibility</p:attrName>
                                        </p:attrNameLst>
                                      </p:cBhvr>
                                      <p:to>
                                        <p:strVal val="visible"/>
                                      </p:to>
                                    </p:set>
                                    <p:animEffect transition="in" filter="slide(fromLeft)">
                                      <p:cBhvr>
                                        <p:cTn id="7" dur="500"/>
                                        <p:tgtEl>
                                          <p:spTgt spid="2795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79554">
                                            <p:txEl>
                                              <p:pRg st="1" end="1"/>
                                            </p:txEl>
                                          </p:spTgt>
                                        </p:tgtEl>
                                        <p:attrNameLst>
                                          <p:attrName>style.visibility</p:attrName>
                                        </p:attrNameLst>
                                      </p:cBhvr>
                                      <p:to>
                                        <p:strVal val="visible"/>
                                      </p:to>
                                    </p:set>
                                    <p:animEffect transition="in" filter="slide(fromLeft)">
                                      <p:cBhvr>
                                        <p:cTn id="12" dur="500"/>
                                        <p:tgtEl>
                                          <p:spTgt spid="2795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79554">
                                            <p:txEl>
                                              <p:pRg st="2" end="2"/>
                                            </p:txEl>
                                          </p:spTgt>
                                        </p:tgtEl>
                                        <p:attrNameLst>
                                          <p:attrName>style.visibility</p:attrName>
                                        </p:attrNameLst>
                                      </p:cBhvr>
                                      <p:to>
                                        <p:strVal val="visible"/>
                                      </p:to>
                                    </p:set>
                                    <p:animEffect transition="in" filter="slide(fromLeft)">
                                      <p:cBhvr>
                                        <p:cTn id="17" dur="500"/>
                                        <p:tgtEl>
                                          <p:spTgt spid="2795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79554">
                                            <p:txEl>
                                              <p:pRg st="3" end="3"/>
                                            </p:txEl>
                                          </p:spTgt>
                                        </p:tgtEl>
                                        <p:attrNameLst>
                                          <p:attrName>style.visibility</p:attrName>
                                        </p:attrNameLst>
                                      </p:cBhvr>
                                      <p:to>
                                        <p:strVal val="visible"/>
                                      </p:to>
                                    </p:set>
                                    <p:animEffect transition="in" filter="slide(fromLeft)">
                                      <p:cBhvr>
                                        <p:cTn id="22" dur="500"/>
                                        <p:tgtEl>
                                          <p:spTgt spid="2795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79554">
                                            <p:txEl>
                                              <p:pRg st="4" end="4"/>
                                            </p:txEl>
                                          </p:spTgt>
                                        </p:tgtEl>
                                        <p:attrNameLst>
                                          <p:attrName>style.visibility</p:attrName>
                                        </p:attrNameLst>
                                      </p:cBhvr>
                                      <p:to>
                                        <p:strVal val="visible"/>
                                      </p:to>
                                    </p:set>
                                    <p:animEffect transition="in" filter="slide(fromLeft)">
                                      <p:cBhvr>
                                        <p:cTn id="27" dur="500"/>
                                        <p:tgtEl>
                                          <p:spTgt spid="27955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279554">
                                            <p:txEl>
                                              <p:pRg st="5" end="5"/>
                                            </p:txEl>
                                          </p:spTgt>
                                        </p:tgtEl>
                                        <p:attrNameLst>
                                          <p:attrName>style.visibility</p:attrName>
                                        </p:attrNameLst>
                                      </p:cBhvr>
                                      <p:to>
                                        <p:strVal val="visible"/>
                                      </p:to>
                                    </p:set>
                                    <p:animEffect transition="in" filter="slide(fromLeft)">
                                      <p:cBhvr>
                                        <p:cTn id="32" dur="500"/>
                                        <p:tgtEl>
                                          <p:spTgt spid="2795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smtClean="0">
                <a:cs typeface="Arial" panose="020B0604020202020204" pitchFamily="34" charset="0"/>
              </a:rPr>
              <a:t>User-Defined Function</a:t>
            </a:r>
            <a:br>
              <a:rPr lang="en-US" altLang="en-US" smtClean="0">
                <a:cs typeface="Arial" panose="020B0604020202020204" pitchFamily="34" charset="0"/>
              </a:rPr>
            </a:br>
            <a:r>
              <a:rPr lang="en-US" altLang="en-US" sz="2800" smtClean="0">
                <a:cs typeface="Arial" panose="020B0604020202020204" pitchFamily="34" charset="0"/>
              </a:rPr>
              <a:t>Scalar Function </a:t>
            </a:r>
            <a:r>
              <a:rPr lang="en-US" altLang="en-US" sz="2400" smtClean="0">
                <a:cs typeface="Arial" panose="020B0604020202020204" pitchFamily="34" charset="0"/>
              </a:rPr>
              <a:t>Syntax</a:t>
            </a:r>
          </a:p>
        </p:txBody>
      </p:sp>
      <p:sp>
        <p:nvSpPr>
          <p:cNvPr id="4" name="Rectangle 2"/>
          <p:cNvSpPr txBox="1">
            <a:spLocks/>
          </p:cNvSpPr>
          <p:nvPr/>
        </p:nvSpPr>
        <p:spPr bwMode="auto">
          <a:xfrm>
            <a:off x="612648" y="1752600"/>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lnSpc>
                <a:spcPct val="70000"/>
              </a:lnSpc>
              <a:spcBef>
                <a:spcPct val="30000"/>
              </a:spcBef>
              <a:buFont typeface="Wingdings" panose="05000000000000000000" pitchFamily="2" charset="2"/>
              <a:buNone/>
              <a:defRPr/>
            </a:pPr>
            <a:r>
              <a:rPr lang="en-US" sz="2000" b="0" kern="0" smtClean="0"/>
              <a:t>Bài tập:</a:t>
            </a:r>
          </a:p>
          <a:p>
            <a:pPr marL="457200" lvl="0" indent="-457200" algn="just">
              <a:buFont typeface="+mj-lt"/>
              <a:buAutoNum type="arabicPeriod"/>
            </a:pPr>
            <a:r>
              <a:rPr lang="en-US" sz="2400" b="0"/>
              <a:t>Viết hàm tên SubTotalOfEmp (dạng scalar function) trả về tổng doanh thu của một nhân viên trong một tháng tùy ý trong một năm tùy ý, với tham số vào @EmplID, @MonthOrder, @</a:t>
            </a:r>
            <a:r>
              <a:rPr lang="en-US" sz="2400" b="0" smtClean="0"/>
              <a:t>YearOrder </a:t>
            </a:r>
            <a:r>
              <a:rPr lang="en-US" sz="2400" b="0" i="1" smtClean="0"/>
              <a:t>(Thông </a:t>
            </a:r>
            <a:r>
              <a:rPr lang="en-US" sz="2400" b="0" i="1"/>
              <a:t>tin lấy từ bảng [Sales].[SalesOrderHeader])</a:t>
            </a:r>
            <a:endParaRPr lang="en-US" sz="2400" b="0"/>
          </a:p>
          <a:p>
            <a:pPr marL="457200" lvl="0" indent="-457200" algn="just">
              <a:buFont typeface="+mj-lt"/>
              <a:buAutoNum type="arabicPeriod"/>
            </a:pPr>
            <a:r>
              <a:rPr lang="en-US" sz="2400" b="0"/>
              <a:t>Viết hàm tên là InventoryProd (dạng scalar function) với tham số vào là @ProductID và @locationID trả về số lượng tồn kho của sản phẩm trong khu vực tương ứng với giá trị của tham </a:t>
            </a:r>
            <a:r>
              <a:rPr lang="en-US" sz="2400" b="0" smtClean="0"/>
              <a:t>số </a:t>
            </a:r>
            <a:r>
              <a:rPr lang="en-US" sz="2400" b="0" i="1" smtClean="0"/>
              <a:t>(Dữ </a:t>
            </a:r>
            <a:r>
              <a:rPr lang="en-US" sz="2400" b="0" i="1"/>
              <a:t>liệu lấy từ bảng[Production].[ProductInventory]</a:t>
            </a:r>
            <a:r>
              <a:rPr lang="en-US" sz="2400" b="0"/>
              <a:t>)</a:t>
            </a:r>
          </a:p>
          <a:p>
            <a:pPr marL="0" indent="0" algn="just">
              <a:lnSpc>
                <a:spcPct val="70000"/>
              </a:lnSpc>
              <a:spcBef>
                <a:spcPct val="30000"/>
              </a:spcBef>
              <a:buFont typeface="Wingdings" panose="05000000000000000000" pitchFamily="2" charset="2"/>
              <a:buNone/>
              <a:defRPr/>
            </a:pPr>
            <a:endParaRPr lang="en-US" sz="2000" b="0" kern="0" dirty="0" smtClean="0"/>
          </a:p>
        </p:txBody>
      </p:sp>
    </p:spTree>
    <p:extLst>
      <p:ext uri="{BB962C8B-B14F-4D97-AF65-F5344CB8AC3E}">
        <p14:creationId xmlns:p14="http://schemas.microsoft.com/office/powerpoint/2010/main" val="200206688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 y="76200"/>
            <a:ext cx="8001000" cy="914400"/>
          </a:xfrm>
        </p:spPr>
        <p:txBody>
          <a:bodyPr/>
          <a:lstStyle/>
          <a:p>
            <a:pPr eaLnBrk="1" hangingPunct="1"/>
            <a:r>
              <a:rPr lang="en-US" altLang="en-US" smtClean="0">
                <a:cs typeface="Arial" panose="020B0604020202020204" pitchFamily="34" charset="0"/>
              </a:rPr>
              <a:t>Stored Procedure</a:t>
            </a:r>
            <a:br>
              <a:rPr lang="en-US" altLang="en-US" smtClean="0">
                <a:cs typeface="Arial" panose="020B0604020202020204" pitchFamily="34" charset="0"/>
              </a:rPr>
            </a:br>
            <a:r>
              <a:rPr lang="en-US" altLang="en-US" sz="2800" smtClean="0">
                <a:cs typeface="Arial" panose="020B0604020202020204" pitchFamily="34" charset="0"/>
              </a:rPr>
              <a:t>Stored Procedure vs. SQL Statement</a:t>
            </a:r>
            <a:endParaRPr lang="vi-VN" altLang="en-US" sz="2800" smtClean="0">
              <a:cs typeface="Arial" panose="020B0604020202020204" pitchFamily="34" charset="0"/>
            </a:endParaRPr>
          </a:p>
        </p:txBody>
      </p:sp>
      <p:sp>
        <p:nvSpPr>
          <p:cNvPr id="4" name="TextBox 3"/>
          <p:cNvSpPr txBox="1"/>
          <p:nvPr/>
        </p:nvSpPr>
        <p:spPr>
          <a:xfrm>
            <a:off x="533400" y="2895600"/>
            <a:ext cx="2819400" cy="1477328"/>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First Time</a:t>
            </a:r>
          </a:p>
          <a:p>
            <a:pPr algn="l" eaLnBrk="1" hangingPunct="1"/>
            <a:r>
              <a:rPr lang="en-US"/>
              <a:t>-  </a:t>
            </a:r>
            <a:r>
              <a:rPr lang="en-US" i="1"/>
              <a:t>Check syntax</a:t>
            </a:r>
          </a:p>
          <a:p>
            <a:pPr algn="l" eaLnBrk="1" hangingPunct="1"/>
            <a:r>
              <a:rPr lang="en-US" i="1"/>
              <a:t>-  Compile</a:t>
            </a:r>
          </a:p>
          <a:p>
            <a:pPr algn="l" eaLnBrk="1" hangingPunct="1">
              <a:buFontTx/>
              <a:buChar char="-"/>
            </a:pPr>
            <a:r>
              <a:rPr lang="en-US" i="1"/>
              <a:t>  Execute</a:t>
            </a:r>
          </a:p>
          <a:p>
            <a:pPr algn="l" eaLnBrk="1" hangingPunct="1">
              <a:buFontTx/>
              <a:buChar char="-"/>
            </a:pPr>
            <a:r>
              <a:rPr lang="en-US" i="1"/>
              <a:t>  Return data</a:t>
            </a:r>
            <a:endParaRPr lang="vi-VN" i="1"/>
          </a:p>
        </p:txBody>
      </p:sp>
      <p:sp>
        <p:nvSpPr>
          <p:cNvPr id="5" name="TextBox 4"/>
          <p:cNvSpPr txBox="1"/>
          <p:nvPr/>
        </p:nvSpPr>
        <p:spPr>
          <a:xfrm>
            <a:off x="533400" y="4603750"/>
            <a:ext cx="2819400" cy="1477328"/>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Second Time</a:t>
            </a:r>
          </a:p>
          <a:p>
            <a:pPr algn="l" eaLnBrk="1" hangingPunct="1"/>
            <a:r>
              <a:rPr lang="en-US"/>
              <a:t>-  </a:t>
            </a:r>
            <a:r>
              <a:rPr lang="en-US" i="1"/>
              <a:t>Check syntax</a:t>
            </a:r>
          </a:p>
          <a:p>
            <a:pPr algn="l" eaLnBrk="1" hangingPunct="1"/>
            <a:r>
              <a:rPr lang="en-US" i="1"/>
              <a:t>-  Compile</a:t>
            </a:r>
          </a:p>
          <a:p>
            <a:pPr algn="l" eaLnBrk="1" hangingPunct="1">
              <a:buFontTx/>
              <a:buChar char="-"/>
            </a:pPr>
            <a:r>
              <a:rPr lang="en-US" i="1"/>
              <a:t>  Execute</a:t>
            </a:r>
          </a:p>
          <a:p>
            <a:pPr algn="l" eaLnBrk="1" hangingPunct="1">
              <a:buFontTx/>
              <a:buChar char="-"/>
            </a:pPr>
            <a:r>
              <a:rPr lang="en-US" i="1"/>
              <a:t>  Return data</a:t>
            </a:r>
            <a:endParaRPr lang="vi-VN" i="1"/>
          </a:p>
        </p:txBody>
      </p:sp>
      <p:sp>
        <p:nvSpPr>
          <p:cNvPr id="6" name="TextBox 5"/>
          <p:cNvSpPr txBox="1"/>
          <p:nvPr/>
        </p:nvSpPr>
        <p:spPr>
          <a:xfrm>
            <a:off x="4724400" y="39430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First Time</a:t>
            </a:r>
          </a:p>
          <a:p>
            <a:pPr algn="l" eaLnBrk="1" hangingPunct="1">
              <a:buFontTx/>
              <a:buChar char="-"/>
            </a:pPr>
            <a:r>
              <a:rPr lang="en-US" i="1"/>
              <a:t>  Execute</a:t>
            </a:r>
          </a:p>
          <a:p>
            <a:pPr algn="l" eaLnBrk="1" hangingPunct="1">
              <a:buFontTx/>
              <a:buChar char="-"/>
            </a:pPr>
            <a:r>
              <a:rPr lang="en-US" i="1"/>
              <a:t>  Return data</a:t>
            </a:r>
            <a:endParaRPr lang="vi-VN" i="1"/>
          </a:p>
        </p:txBody>
      </p:sp>
      <p:sp>
        <p:nvSpPr>
          <p:cNvPr id="7" name="TextBox 6"/>
          <p:cNvSpPr txBox="1"/>
          <p:nvPr/>
        </p:nvSpPr>
        <p:spPr>
          <a:xfrm>
            <a:off x="4724400" y="50098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Second Time</a:t>
            </a:r>
          </a:p>
          <a:p>
            <a:pPr algn="l" eaLnBrk="1" hangingPunct="1">
              <a:buFontTx/>
              <a:buChar char="-"/>
            </a:pPr>
            <a:r>
              <a:rPr lang="en-US" i="1"/>
              <a:t>  Execute</a:t>
            </a:r>
          </a:p>
          <a:p>
            <a:pPr algn="l" eaLnBrk="1" hangingPunct="1">
              <a:buFontTx/>
              <a:buChar char="-"/>
            </a:pPr>
            <a:r>
              <a:rPr lang="en-US" i="1"/>
              <a:t>  Return data</a:t>
            </a:r>
            <a:endParaRPr lang="vi-VN" i="1"/>
          </a:p>
        </p:txBody>
      </p:sp>
      <p:sp>
        <p:nvSpPr>
          <p:cNvPr id="55303" name="TextBox 7"/>
          <p:cNvSpPr txBox="1">
            <a:spLocks noChangeArrowheads="1"/>
          </p:cNvSpPr>
          <p:nvPr/>
        </p:nvSpPr>
        <p:spPr bwMode="auto">
          <a:xfrm>
            <a:off x="771644" y="1812925"/>
            <a:ext cx="25811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eaLnBrk="1" hangingPunct="1"/>
            <a:r>
              <a:rPr lang="en-US" altLang="en-US" sz="2400" b="1" i="1">
                <a:solidFill>
                  <a:srgbClr val="C00000"/>
                </a:solidFill>
              </a:rPr>
              <a:t>SQL Statement</a:t>
            </a:r>
            <a:endParaRPr lang="vi-VN" altLang="en-US" sz="2400" b="1" i="1">
              <a:solidFill>
                <a:srgbClr val="C00000"/>
              </a:solidFill>
            </a:endParaRPr>
          </a:p>
        </p:txBody>
      </p:sp>
      <p:sp>
        <p:nvSpPr>
          <p:cNvPr id="55304" name="TextBox 8"/>
          <p:cNvSpPr txBox="1">
            <a:spLocks noChangeArrowheads="1"/>
          </p:cNvSpPr>
          <p:nvPr/>
        </p:nvSpPr>
        <p:spPr bwMode="auto">
          <a:xfrm>
            <a:off x="4163596" y="1772666"/>
            <a:ext cx="3621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eaLnBrk="1" hangingPunct="1"/>
            <a:r>
              <a:rPr lang="en-US" altLang="en-US" sz="2800" b="1" i="1">
                <a:solidFill>
                  <a:srgbClr val="C00000"/>
                </a:solidFill>
              </a:rPr>
              <a:t>Stored Procedure</a:t>
            </a:r>
            <a:endParaRPr lang="vi-VN" altLang="en-US" sz="2800" b="1" i="1">
              <a:solidFill>
                <a:srgbClr val="C00000"/>
              </a:solidFill>
            </a:endParaRPr>
          </a:p>
        </p:txBody>
      </p:sp>
      <p:sp>
        <p:nvSpPr>
          <p:cNvPr id="10" name="TextBox 9"/>
          <p:cNvSpPr txBox="1"/>
          <p:nvPr/>
        </p:nvSpPr>
        <p:spPr>
          <a:xfrm>
            <a:off x="4724400" y="2876213"/>
            <a:ext cx="2819400" cy="923330"/>
          </a:xfrm>
          <a:prstGeom prst="rect">
            <a:avLst/>
          </a:prstGeom>
          <a:solidFill>
            <a:schemeClr val="accent5">
              <a:lumMod val="40000"/>
              <a:lumOff val="60000"/>
            </a:schemeClr>
          </a:solidFill>
          <a:ln>
            <a:solidFill>
              <a:srgbClr val="0070C0"/>
            </a:solidFill>
          </a:ln>
        </p:spPr>
        <p:txBody>
          <a:bodyPr>
            <a:spAutoFit/>
          </a:bodyPr>
          <a:lstStyle>
            <a:lvl1pPr>
              <a:defRPr>
                <a:solidFill>
                  <a:schemeClr val="tx1"/>
                </a:solidFill>
                <a:latin typeface="Courier New" panose="02070309020205020404" pitchFamily="49" charset="0"/>
                <a:cs typeface="Arial" panose="020B0604020202020204" pitchFamily="34" charset="0"/>
              </a:defRPr>
            </a:lvl1pPr>
            <a:lvl2pPr marL="742950" indent="-285750">
              <a:defRPr>
                <a:solidFill>
                  <a:schemeClr val="tx1"/>
                </a:solidFill>
                <a:latin typeface="Courier New" panose="02070309020205020404" pitchFamily="49" charset="0"/>
                <a:cs typeface="Arial" panose="020B0604020202020204" pitchFamily="34" charset="0"/>
              </a:defRPr>
            </a:lvl2pPr>
            <a:lvl3pPr marL="1143000" indent="-228600">
              <a:defRPr>
                <a:solidFill>
                  <a:schemeClr val="tx1"/>
                </a:solidFill>
                <a:latin typeface="Courier New" panose="02070309020205020404" pitchFamily="49" charset="0"/>
                <a:cs typeface="Arial" panose="020B0604020202020204" pitchFamily="34" charset="0"/>
              </a:defRPr>
            </a:lvl3pPr>
            <a:lvl4pPr marL="1600200" indent="-228600">
              <a:defRPr>
                <a:solidFill>
                  <a:schemeClr val="tx1"/>
                </a:solidFill>
                <a:latin typeface="Courier New" panose="02070309020205020404" pitchFamily="49" charset="0"/>
                <a:cs typeface="Arial" panose="020B0604020202020204" pitchFamily="34" charset="0"/>
              </a:defRPr>
            </a:lvl4pPr>
            <a:lvl5pPr marL="2057400" indent="-228600">
              <a:defRPr>
                <a:solidFill>
                  <a:schemeClr val="tx1"/>
                </a:solidFill>
                <a:latin typeface="Courier New" panose="02070309020205020404" pitchFamily="49"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urier New" panose="02070309020205020404" pitchFamily="49" charset="0"/>
                <a:cs typeface="Arial" panose="020B0604020202020204" pitchFamily="34" charset="0"/>
              </a:defRPr>
            </a:lvl9pPr>
          </a:lstStyle>
          <a:p>
            <a:pPr algn="l" eaLnBrk="1" hangingPunct="1"/>
            <a:r>
              <a:rPr lang="en-US" b="1">
                <a:solidFill>
                  <a:srgbClr val="0070C0"/>
                </a:solidFill>
              </a:rPr>
              <a:t>Creating</a:t>
            </a:r>
          </a:p>
          <a:p>
            <a:pPr algn="l" eaLnBrk="1" hangingPunct="1">
              <a:buFontTx/>
              <a:buChar char="-"/>
            </a:pPr>
            <a:r>
              <a:rPr lang="en-US" i="1"/>
              <a:t>  Check syntax</a:t>
            </a:r>
          </a:p>
          <a:p>
            <a:pPr algn="l" eaLnBrk="1" hangingPunct="1">
              <a:buFontTx/>
              <a:buChar char="-"/>
            </a:pPr>
            <a:r>
              <a:rPr lang="en-US" i="1"/>
              <a:t>  Compile</a:t>
            </a:r>
            <a:endParaRPr lang="vi-VN" i="1"/>
          </a:p>
        </p:txBody>
      </p:sp>
    </p:spTree>
    <p:extLst>
      <p:ext uri="{BB962C8B-B14F-4D97-AF65-F5344CB8AC3E}">
        <p14:creationId xmlns:p14="http://schemas.microsoft.com/office/powerpoint/2010/main" val="2046149462"/>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875D5B17-35C9-4901-8E5E-4E45F2A66D7F}" type="slidenum">
              <a:rPr lang="en-US" sz="1200">
                <a:solidFill>
                  <a:srgbClr val="FFFFFF"/>
                </a:solidFill>
              </a:rPr>
              <a:pPr>
                <a:lnSpc>
                  <a:spcPct val="80000"/>
                </a:lnSpc>
              </a:pPr>
              <a:t>60</a:t>
            </a:fld>
            <a:endParaRPr lang="en-US" sz="1200">
              <a:solidFill>
                <a:srgbClr val="FFFFFF"/>
              </a:solidFill>
            </a:endParaRPr>
          </a:p>
        </p:txBody>
      </p:sp>
      <p:sp>
        <p:nvSpPr>
          <p:cNvPr id="66563" name="Rectangle 2"/>
          <p:cNvSpPr>
            <a:spLocks noGrp="1"/>
          </p:cNvSpPr>
          <p:nvPr>
            <p:ph type="title" idx="4294967295"/>
          </p:nvPr>
        </p:nvSpPr>
        <p:spPr/>
        <p:txBody>
          <a:bodyPr/>
          <a:lstStyle/>
          <a:p>
            <a:r>
              <a:rPr lang="en-US" sz="5600" smtClean="0">
                <a:solidFill>
                  <a:srgbClr val="0000FF"/>
                </a:solidFill>
                <a:cs typeface="Times New Roman" panose="02020603050405020304" pitchFamily="18" charset="0"/>
              </a:rPr>
              <a:t>The table-valued UDFs</a:t>
            </a:r>
          </a:p>
        </p:txBody>
      </p:sp>
      <p:sp>
        <p:nvSpPr>
          <p:cNvPr id="281603" name="Rectangle 3"/>
          <p:cNvSpPr>
            <a:spLocks noGrp="1"/>
          </p:cNvSpPr>
          <p:nvPr>
            <p:ph type="body" idx="4294967295"/>
          </p:nvPr>
        </p:nvSpPr>
        <p:spPr>
          <a:xfrm>
            <a:off x="609600" y="1524000"/>
            <a:ext cx="8077200" cy="5105400"/>
          </a:xfrm>
        </p:spPr>
        <p:txBody>
          <a:bodyPr/>
          <a:lstStyle/>
          <a:p>
            <a:pPr marL="381000" indent="-381000" algn="just">
              <a:spcBef>
                <a:spcPct val="30000"/>
              </a:spcBef>
            </a:pPr>
            <a:r>
              <a:rPr lang="en-US" sz="2000" smtClean="0">
                <a:solidFill>
                  <a:schemeClr val="accent2"/>
                </a:solidFill>
                <a:latin typeface="Arial" panose="020B0604020202020204" pitchFamily="34" charset="0"/>
                <a:cs typeface="Arial" panose="020B0604020202020204" pitchFamily="34" charset="0"/>
              </a:rPr>
              <a:t>The table-valued UDFs</a:t>
            </a:r>
            <a:r>
              <a:rPr lang="en-US" sz="2000" b="1" smtClean="0">
                <a:solidFill>
                  <a:schemeClr val="accent2"/>
                </a:solidFill>
                <a:latin typeface="Arial" panose="020B0604020202020204" pitchFamily="34" charset="0"/>
                <a:cs typeface="Arial" panose="020B0604020202020204" pitchFamily="34" charset="0"/>
              </a:rPr>
              <a:t>:</a:t>
            </a:r>
            <a:r>
              <a:rPr lang="en-US" sz="2000" b="1" smtClean="0">
                <a:latin typeface="Arial" panose="020B0604020202020204" pitchFamily="34" charset="0"/>
                <a:cs typeface="Arial" panose="020B0604020202020204" pitchFamily="34" charset="0"/>
              </a:rPr>
              <a:t> được chia thành hai loại là  inline và multistatement table-valued.</a:t>
            </a:r>
          </a:p>
          <a:p>
            <a:pPr marL="381000" indent="-381000" algn="just">
              <a:spcBef>
                <a:spcPct val="30000"/>
              </a:spcBef>
            </a:pPr>
            <a:r>
              <a:rPr lang="en-US" sz="2000" i="1" smtClean="0">
                <a:solidFill>
                  <a:schemeClr val="accent2"/>
                </a:solidFill>
                <a:latin typeface="Arial" panose="020B0604020202020204" pitchFamily="34" charset="0"/>
                <a:cs typeface="Arial" panose="020B0604020202020204" pitchFamily="34" charset="0"/>
              </a:rPr>
              <a:t>Inline table-valued UDF: </a:t>
            </a:r>
          </a:p>
          <a:p>
            <a:pPr marL="774700" lvl="1" indent="-381000" algn="just">
              <a:spcBef>
                <a:spcPct val="30000"/>
              </a:spcBef>
            </a:pPr>
            <a:r>
              <a:rPr lang="en-US" sz="2000" i="1" smtClean="0">
                <a:latin typeface="Arial" panose="020B0604020202020204" pitchFamily="34" charset="0"/>
                <a:cs typeface="Arial" panose="020B0604020202020204" pitchFamily="34" charset="0"/>
              </a:rPr>
              <a:t>Được xem như là một View có tham số</a:t>
            </a:r>
            <a:r>
              <a:rPr lang="en-US" sz="2000" smtClean="0">
                <a:latin typeface="Arial" panose="020B0604020202020204" pitchFamily="34" charset="0"/>
                <a:cs typeface="Arial" panose="020B0604020202020204" pitchFamily="34" charset="0"/>
              </a:rPr>
              <a:t>. Thực thi một câu lệnh Select như trong một view nhưng có thể bao gồm các tham số giống thủ tục</a:t>
            </a:r>
          </a:p>
          <a:p>
            <a:pPr marL="774700" lvl="1" indent="-381000" algn="just">
              <a:spcBef>
                <a:spcPct val="30000"/>
              </a:spcBef>
            </a:pPr>
            <a:r>
              <a:rPr lang="en-US" sz="2000" smtClean="0">
                <a:latin typeface="Arial" panose="020B0604020202020204" pitchFamily="34" charset="0"/>
                <a:cs typeface="Arial" panose="020B0604020202020204" pitchFamily="34" charset="0"/>
              </a:rPr>
              <a:t>Cú pháp:</a:t>
            </a:r>
          </a:p>
          <a:p>
            <a:pPr marL="774700" lvl="1" indent="-381000" algn="just">
              <a:spcBef>
                <a:spcPct val="30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CREATE FUNCTION [</a:t>
            </a:r>
            <a:r>
              <a:rPr lang="en-US" sz="2000" i="1" smtClean="0">
                <a:solidFill>
                  <a:srgbClr val="990000"/>
                </a:solidFill>
                <a:latin typeface="Arial" panose="020B0604020202020204" pitchFamily="34" charset="0"/>
                <a:cs typeface="Arial" panose="020B0604020202020204" pitchFamily="34" charset="0"/>
              </a:rPr>
              <a:t>owner_name.</a:t>
            </a:r>
            <a:r>
              <a:rPr lang="en-US" sz="2000" smtClean="0">
                <a:solidFill>
                  <a:srgbClr val="990000"/>
                </a:solidFill>
                <a:latin typeface="Arial" panose="020B0604020202020204" pitchFamily="34" charset="0"/>
                <a:cs typeface="Arial" panose="020B0604020202020204" pitchFamily="34" charset="0"/>
              </a:rPr>
              <a:t>]</a:t>
            </a:r>
            <a:r>
              <a:rPr lang="en-US" sz="2000" i="1" smtClean="0">
                <a:solidFill>
                  <a:srgbClr val="990000"/>
                </a:solidFill>
                <a:latin typeface="Arial" panose="020B0604020202020204" pitchFamily="34" charset="0"/>
                <a:cs typeface="Arial" panose="020B0604020202020204" pitchFamily="34" charset="0"/>
              </a:rPr>
              <a:t>function_name</a:t>
            </a:r>
          </a:p>
          <a:p>
            <a:pPr marL="774700" lvl="1" indent="-381000" algn="just">
              <a:spcBef>
                <a:spcPct val="30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a:t>
            </a:r>
            <a:r>
              <a:rPr lang="en-US" sz="2000" i="1" smtClean="0">
                <a:solidFill>
                  <a:srgbClr val="990000"/>
                </a:solidFill>
                <a:latin typeface="Arial" panose="020B0604020202020204" pitchFamily="34" charset="0"/>
                <a:cs typeface="Arial" panose="020B0604020202020204" pitchFamily="34" charset="0"/>
              </a:rPr>
              <a:t>@parameter_name </a:t>
            </a:r>
            <a:r>
              <a:rPr lang="en-US" sz="2000" smtClean="0">
                <a:solidFill>
                  <a:srgbClr val="990000"/>
                </a:solidFill>
                <a:latin typeface="Arial" panose="020B0604020202020204" pitchFamily="34" charset="0"/>
                <a:cs typeface="Arial" panose="020B0604020202020204" pitchFamily="34" charset="0"/>
              </a:rPr>
              <a:t>[AS] </a:t>
            </a:r>
            <a:r>
              <a:rPr lang="en-US" sz="2000" i="1" smtClean="0">
                <a:solidFill>
                  <a:srgbClr val="990000"/>
                </a:solidFill>
                <a:latin typeface="Arial" panose="020B0604020202020204" pitchFamily="34" charset="0"/>
                <a:cs typeface="Arial" panose="020B0604020202020204" pitchFamily="34" charset="0"/>
              </a:rPr>
              <a:t>data_type </a:t>
            </a:r>
            <a:r>
              <a:rPr lang="en-US" sz="2000" smtClean="0">
                <a:solidFill>
                  <a:srgbClr val="990000"/>
                </a:solidFill>
                <a:latin typeface="Arial" panose="020B0604020202020204" pitchFamily="34" charset="0"/>
                <a:cs typeface="Arial" panose="020B0604020202020204" pitchFamily="34" charset="0"/>
              </a:rPr>
              <a:t>[=</a:t>
            </a:r>
            <a:r>
              <a:rPr lang="en-US" sz="2000" i="1" smtClean="0">
                <a:solidFill>
                  <a:srgbClr val="990000"/>
                </a:solidFill>
                <a:latin typeface="Arial" panose="020B0604020202020204" pitchFamily="34" charset="0"/>
                <a:cs typeface="Arial" panose="020B0604020202020204" pitchFamily="34" charset="0"/>
              </a:rPr>
              <a:t>default</a:t>
            </a:r>
            <a:r>
              <a:rPr lang="en-US" sz="2000" smtClean="0">
                <a:solidFill>
                  <a:srgbClr val="990000"/>
                </a:solidFill>
                <a:latin typeface="Arial" panose="020B0604020202020204" pitchFamily="34" charset="0"/>
                <a:cs typeface="Arial" panose="020B0604020202020204" pitchFamily="34" charset="0"/>
              </a:rPr>
              <a:t>]} [ ,…n ]])</a:t>
            </a:r>
          </a:p>
          <a:p>
            <a:pPr marL="774700" lvl="1" indent="-381000" algn="just">
              <a:spcBef>
                <a:spcPct val="30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RETURNS TABLE</a:t>
            </a:r>
          </a:p>
          <a:p>
            <a:pPr marL="774700" lvl="1" indent="-381000" algn="just">
              <a:spcBef>
                <a:spcPct val="30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[WITH { ENCRYPTION | SCHEMABINDING }]</a:t>
            </a:r>
          </a:p>
          <a:p>
            <a:pPr marL="774700" lvl="1" indent="-381000" algn="just">
              <a:spcBef>
                <a:spcPct val="30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[AS]</a:t>
            </a:r>
          </a:p>
          <a:p>
            <a:pPr marL="774700" lvl="1" indent="-381000" algn="just">
              <a:spcBef>
                <a:spcPct val="30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RETURN [(] select-stmt [)]</a:t>
            </a:r>
          </a:p>
        </p:txBody>
      </p:sp>
      <p:sp>
        <p:nvSpPr>
          <p:cNvPr id="66565" name="Rectangle 4"/>
          <p:cNvSpPr>
            <a:spLocks noChangeArrowheads="1"/>
          </p:cNvSpPr>
          <p:nvPr/>
        </p:nvSpPr>
        <p:spPr bwMode="auto">
          <a:xfrm>
            <a:off x="398145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1603">
                                            <p:txEl>
                                              <p:pRg st="0" end="0"/>
                                            </p:txEl>
                                          </p:spTgt>
                                        </p:tgtEl>
                                        <p:attrNameLst>
                                          <p:attrName>style.visibility</p:attrName>
                                        </p:attrNameLst>
                                      </p:cBhvr>
                                      <p:to>
                                        <p:strVal val="visible"/>
                                      </p:to>
                                    </p:set>
                                    <p:animEffect transition="in" filter="randombar(horizontal)">
                                      <p:cBhvr>
                                        <p:cTn id="7" dur="500"/>
                                        <p:tgtEl>
                                          <p:spTgt spid="281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1603">
                                            <p:txEl>
                                              <p:pRg st="1" end="1"/>
                                            </p:txEl>
                                          </p:spTgt>
                                        </p:tgtEl>
                                        <p:attrNameLst>
                                          <p:attrName>style.visibility</p:attrName>
                                        </p:attrNameLst>
                                      </p:cBhvr>
                                      <p:to>
                                        <p:strVal val="visible"/>
                                      </p:to>
                                    </p:set>
                                    <p:animEffect transition="in" filter="randombar(horizontal)">
                                      <p:cBhvr>
                                        <p:cTn id="12" dur="500"/>
                                        <p:tgtEl>
                                          <p:spTgt spid="281603">
                                            <p:txEl>
                                              <p:pRg st="1" end="1"/>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1603">
                                            <p:txEl>
                                              <p:pRg st="2" end="2"/>
                                            </p:txEl>
                                          </p:spTgt>
                                        </p:tgtEl>
                                        <p:attrNameLst>
                                          <p:attrName>style.visibility</p:attrName>
                                        </p:attrNameLst>
                                      </p:cBhvr>
                                      <p:to>
                                        <p:strVal val="visible"/>
                                      </p:to>
                                    </p:set>
                                    <p:animEffect transition="in" filter="randombar(horizontal)">
                                      <p:cBhvr>
                                        <p:cTn id="15" dur="500"/>
                                        <p:tgtEl>
                                          <p:spTgt spid="281603">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1603">
                                            <p:txEl>
                                              <p:pRg st="3" end="3"/>
                                            </p:txEl>
                                          </p:spTgt>
                                        </p:tgtEl>
                                        <p:attrNameLst>
                                          <p:attrName>style.visibility</p:attrName>
                                        </p:attrNameLst>
                                      </p:cBhvr>
                                      <p:to>
                                        <p:strVal val="visible"/>
                                      </p:to>
                                    </p:set>
                                    <p:animEffect transition="in" filter="randombar(horizontal)">
                                      <p:cBhvr>
                                        <p:cTn id="18" dur="500"/>
                                        <p:tgtEl>
                                          <p:spTgt spid="281603">
                                            <p:txEl>
                                              <p:pRg st="3" end="3"/>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81603">
                                            <p:txEl>
                                              <p:pRg st="4" end="4"/>
                                            </p:txEl>
                                          </p:spTgt>
                                        </p:tgtEl>
                                        <p:attrNameLst>
                                          <p:attrName>style.visibility</p:attrName>
                                        </p:attrNameLst>
                                      </p:cBhvr>
                                      <p:to>
                                        <p:strVal val="visible"/>
                                      </p:to>
                                    </p:set>
                                    <p:animEffect transition="in" filter="randombar(horizontal)">
                                      <p:cBhvr>
                                        <p:cTn id="21" dur="500"/>
                                        <p:tgtEl>
                                          <p:spTgt spid="281603">
                                            <p:txEl>
                                              <p:pRg st="4" end="4"/>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81603">
                                            <p:txEl>
                                              <p:pRg st="5" end="5"/>
                                            </p:txEl>
                                          </p:spTgt>
                                        </p:tgtEl>
                                        <p:attrNameLst>
                                          <p:attrName>style.visibility</p:attrName>
                                        </p:attrNameLst>
                                      </p:cBhvr>
                                      <p:to>
                                        <p:strVal val="visible"/>
                                      </p:to>
                                    </p:set>
                                    <p:animEffect transition="in" filter="randombar(horizontal)">
                                      <p:cBhvr>
                                        <p:cTn id="24" dur="500"/>
                                        <p:tgtEl>
                                          <p:spTgt spid="281603">
                                            <p:txEl>
                                              <p:pRg st="5" end="5"/>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81603">
                                            <p:txEl>
                                              <p:pRg st="6" end="6"/>
                                            </p:txEl>
                                          </p:spTgt>
                                        </p:tgtEl>
                                        <p:attrNameLst>
                                          <p:attrName>style.visibility</p:attrName>
                                        </p:attrNameLst>
                                      </p:cBhvr>
                                      <p:to>
                                        <p:strVal val="visible"/>
                                      </p:to>
                                    </p:set>
                                    <p:animEffect transition="in" filter="randombar(horizontal)">
                                      <p:cBhvr>
                                        <p:cTn id="27" dur="500"/>
                                        <p:tgtEl>
                                          <p:spTgt spid="281603">
                                            <p:txEl>
                                              <p:pRg st="6" end="6"/>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81603">
                                            <p:txEl>
                                              <p:pRg st="7" end="7"/>
                                            </p:txEl>
                                          </p:spTgt>
                                        </p:tgtEl>
                                        <p:attrNameLst>
                                          <p:attrName>style.visibility</p:attrName>
                                        </p:attrNameLst>
                                      </p:cBhvr>
                                      <p:to>
                                        <p:strVal val="visible"/>
                                      </p:to>
                                    </p:set>
                                    <p:animEffect transition="in" filter="randombar(horizontal)">
                                      <p:cBhvr>
                                        <p:cTn id="30" dur="500"/>
                                        <p:tgtEl>
                                          <p:spTgt spid="281603">
                                            <p:txEl>
                                              <p:pRg st="7" end="7"/>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81603">
                                            <p:txEl>
                                              <p:pRg st="8" end="8"/>
                                            </p:txEl>
                                          </p:spTgt>
                                        </p:tgtEl>
                                        <p:attrNameLst>
                                          <p:attrName>style.visibility</p:attrName>
                                        </p:attrNameLst>
                                      </p:cBhvr>
                                      <p:to>
                                        <p:strVal val="visible"/>
                                      </p:to>
                                    </p:set>
                                    <p:animEffect transition="in" filter="randombar(horizontal)">
                                      <p:cBhvr>
                                        <p:cTn id="33" dur="500"/>
                                        <p:tgtEl>
                                          <p:spTgt spid="281603">
                                            <p:txEl>
                                              <p:pRg st="8" end="8"/>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81603">
                                            <p:txEl>
                                              <p:pRg st="9" end="9"/>
                                            </p:txEl>
                                          </p:spTgt>
                                        </p:tgtEl>
                                        <p:attrNameLst>
                                          <p:attrName>style.visibility</p:attrName>
                                        </p:attrNameLst>
                                      </p:cBhvr>
                                      <p:to>
                                        <p:strVal val="visible"/>
                                      </p:to>
                                    </p:set>
                                    <p:animEffect transition="in" filter="randombar(horizontal)">
                                      <p:cBhvr>
                                        <p:cTn id="36" dur="500"/>
                                        <p:tgtEl>
                                          <p:spTgt spid="2816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506E370B-E4D9-4714-BFCD-511142EB2194}" type="slidenum">
              <a:rPr lang="en-US" sz="1200">
                <a:solidFill>
                  <a:srgbClr val="FFFFFF"/>
                </a:solidFill>
              </a:rPr>
              <a:pPr>
                <a:lnSpc>
                  <a:spcPct val="80000"/>
                </a:lnSpc>
              </a:pPr>
              <a:t>61</a:t>
            </a:fld>
            <a:endParaRPr lang="en-US" sz="1200">
              <a:solidFill>
                <a:srgbClr val="FFFFFF"/>
              </a:solidFill>
            </a:endParaRPr>
          </a:p>
        </p:txBody>
      </p:sp>
      <p:sp>
        <p:nvSpPr>
          <p:cNvPr id="67587" name="Rectangle 2"/>
          <p:cNvSpPr>
            <a:spLocks noGrp="1"/>
          </p:cNvSpPr>
          <p:nvPr>
            <p:ph type="title" idx="4294967295"/>
          </p:nvPr>
        </p:nvSpPr>
        <p:spPr/>
        <p:txBody>
          <a:bodyPr/>
          <a:lstStyle/>
          <a:p>
            <a:r>
              <a:rPr lang="en-US" sz="4000" smtClean="0">
                <a:solidFill>
                  <a:srgbClr val="0000FF"/>
                </a:solidFill>
                <a:cs typeface="Times New Roman" panose="02020603050405020304" pitchFamily="18" charset="0"/>
              </a:rPr>
              <a:t> The table-valued UDFs</a:t>
            </a:r>
          </a:p>
        </p:txBody>
      </p:sp>
      <p:sp>
        <p:nvSpPr>
          <p:cNvPr id="283651" name="Rectangle 3"/>
          <p:cNvSpPr>
            <a:spLocks noGrp="1"/>
          </p:cNvSpPr>
          <p:nvPr>
            <p:ph type="body" idx="4294967295"/>
          </p:nvPr>
        </p:nvSpPr>
        <p:spPr>
          <a:xfrm>
            <a:off x="685800" y="1752600"/>
            <a:ext cx="7924800" cy="5105400"/>
          </a:xfrm>
        </p:spPr>
        <p:txBody>
          <a:bodyPr/>
          <a:lstStyle/>
          <a:p>
            <a:pPr marL="396875" lvl="1" indent="-282575">
              <a:lnSpc>
                <a:spcPct val="70000"/>
              </a:lnSpc>
              <a:spcBef>
                <a:spcPct val="30000"/>
              </a:spcBef>
              <a:buFont typeface="Wingdings 2" panose="05020102010507070707" pitchFamily="18" charset="2"/>
              <a:buNone/>
            </a:pPr>
            <a:r>
              <a:rPr lang="en-US" sz="2200" smtClean="0">
                <a:latin typeface="Arial" panose="020B0604020202020204" pitchFamily="34" charset="0"/>
                <a:cs typeface="Arial" panose="020B0604020202020204" pitchFamily="34" charset="0"/>
              </a:rPr>
              <a:t>Ví dụ 1: Cho biết tổng số hóa đơn của khách hàng bất kỳ.</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CREATE FUNCTION  CountOrderCust (@cust  varchar(5))</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RETURNS TABLE</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AS</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RETURN (Select CustomerID, count(orderid)as countOrder</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		From orders</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		Where customerID like @cust	</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		Group by customerID )</a:t>
            </a:r>
          </a:p>
          <a:p>
            <a:pPr marL="396875" lvl="1" indent="-282575"/>
            <a:r>
              <a:rPr lang="en-US" sz="2200" smtClean="0">
                <a:solidFill>
                  <a:srgbClr val="0000FF"/>
                </a:solidFill>
                <a:latin typeface="Arial" panose="020B0604020202020204" pitchFamily="34" charset="0"/>
                <a:cs typeface="Arial" panose="020B0604020202020204" pitchFamily="34" charset="0"/>
              </a:rPr>
              <a:t>Thi hành (không cần tên đầy đủ)</a:t>
            </a:r>
          </a:p>
          <a:p>
            <a:pPr marL="396875" lvl="1" indent="-282575">
              <a:buFont typeface="Wingdings 2" panose="05020102010507070707" pitchFamily="18" charset="2"/>
              <a:buNone/>
            </a:pPr>
            <a:r>
              <a:rPr lang="en-US" sz="2200" smtClean="0">
                <a:latin typeface="Arial" panose="020B0604020202020204" pitchFamily="34" charset="0"/>
                <a:cs typeface="Arial" panose="020B0604020202020204" pitchFamily="34" charset="0"/>
              </a:rPr>
              <a:t>Select  *  from CountOrderCust('A%' ) </a:t>
            </a:r>
            <a:r>
              <a:rPr lang="en-US" sz="2200" smtClean="0">
                <a:solidFill>
                  <a:srgbClr val="009900"/>
                </a:solidFill>
                <a:latin typeface="Arial" panose="020B0604020202020204" pitchFamily="34" charset="0"/>
                <a:cs typeface="Arial" panose="020B0604020202020204" pitchFamily="34" charset="0"/>
              </a:rPr>
              <a:t>--Loi</a:t>
            </a:r>
          </a:p>
          <a:p>
            <a:r>
              <a:rPr lang="en-US" sz="1600" smtClean="0">
                <a:latin typeface="Arial" panose="020B0604020202020204" pitchFamily="34" charset="0"/>
                <a:cs typeface="Arial" panose="020B0604020202020204" pitchFamily="34" charset="0"/>
              </a:rPr>
              <a:t>declare @ma nvarchar(5)</a:t>
            </a:r>
          </a:p>
          <a:p>
            <a:r>
              <a:rPr lang="en-US" sz="1600" smtClean="0">
                <a:latin typeface="Arial" panose="020B0604020202020204" pitchFamily="34" charset="0"/>
                <a:cs typeface="Arial" panose="020B0604020202020204" pitchFamily="34" charset="0"/>
              </a:rPr>
              <a:t>Set @ma='A%'</a:t>
            </a:r>
          </a:p>
          <a:p>
            <a:r>
              <a:rPr lang="en-US" sz="1600" smtClean="0">
                <a:latin typeface="Arial" panose="020B0604020202020204" pitchFamily="34" charset="0"/>
                <a:cs typeface="Arial" panose="020B0604020202020204" pitchFamily="34" charset="0"/>
              </a:rPr>
              <a:t>select * from CountOrderCust(@ma)</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1">
                                            <p:txEl>
                                              <p:pRg st="0" end="0"/>
                                            </p:txEl>
                                          </p:spTgt>
                                        </p:tgtEl>
                                        <p:attrNameLst>
                                          <p:attrName>style.visibility</p:attrName>
                                        </p:attrNameLst>
                                      </p:cBhvr>
                                      <p:to>
                                        <p:strVal val="visible"/>
                                      </p:to>
                                    </p:set>
                                    <p:anim calcmode="lin" valueType="num">
                                      <p:cBhvr additive="base">
                                        <p:cTn id="7" dur="500" fill="hold"/>
                                        <p:tgtEl>
                                          <p:spTgt spid="283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3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3651">
                                            <p:txEl>
                                              <p:pRg st="1" end="1"/>
                                            </p:txEl>
                                          </p:spTgt>
                                        </p:tgtEl>
                                        <p:attrNameLst>
                                          <p:attrName>style.visibility</p:attrName>
                                        </p:attrNameLst>
                                      </p:cBhvr>
                                      <p:to>
                                        <p:strVal val="visible"/>
                                      </p:to>
                                    </p:set>
                                    <p:anim calcmode="lin" valueType="num">
                                      <p:cBhvr additive="base">
                                        <p:cTn id="13" dur="500" fill="hold"/>
                                        <p:tgtEl>
                                          <p:spTgt spid="283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3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3651">
                                            <p:txEl>
                                              <p:pRg st="2" end="2"/>
                                            </p:txEl>
                                          </p:spTgt>
                                        </p:tgtEl>
                                        <p:attrNameLst>
                                          <p:attrName>style.visibility</p:attrName>
                                        </p:attrNameLst>
                                      </p:cBhvr>
                                      <p:to>
                                        <p:strVal val="visible"/>
                                      </p:to>
                                    </p:set>
                                    <p:anim calcmode="lin" valueType="num">
                                      <p:cBhvr additive="base">
                                        <p:cTn id="19" dur="500" fill="hold"/>
                                        <p:tgtEl>
                                          <p:spTgt spid="283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3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3651">
                                            <p:txEl>
                                              <p:pRg st="3" end="3"/>
                                            </p:txEl>
                                          </p:spTgt>
                                        </p:tgtEl>
                                        <p:attrNameLst>
                                          <p:attrName>style.visibility</p:attrName>
                                        </p:attrNameLst>
                                      </p:cBhvr>
                                      <p:to>
                                        <p:strVal val="visible"/>
                                      </p:to>
                                    </p:set>
                                    <p:anim calcmode="lin" valueType="num">
                                      <p:cBhvr additive="base">
                                        <p:cTn id="25" dur="500" fill="hold"/>
                                        <p:tgtEl>
                                          <p:spTgt spid="283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3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3651">
                                            <p:txEl>
                                              <p:pRg st="4" end="4"/>
                                            </p:txEl>
                                          </p:spTgt>
                                        </p:tgtEl>
                                        <p:attrNameLst>
                                          <p:attrName>style.visibility</p:attrName>
                                        </p:attrNameLst>
                                      </p:cBhvr>
                                      <p:to>
                                        <p:strVal val="visible"/>
                                      </p:to>
                                    </p:set>
                                    <p:anim calcmode="lin" valueType="num">
                                      <p:cBhvr additive="base">
                                        <p:cTn id="31" dur="500" fill="hold"/>
                                        <p:tgtEl>
                                          <p:spTgt spid="2836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3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3651">
                                            <p:txEl>
                                              <p:pRg st="5" end="5"/>
                                            </p:txEl>
                                          </p:spTgt>
                                        </p:tgtEl>
                                        <p:attrNameLst>
                                          <p:attrName>style.visibility</p:attrName>
                                        </p:attrNameLst>
                                      </p:cBhvr>
                                      <p:to>
                                        <p:strVal val="visible"/>
                                      </p:to>
                                    </p:set>
                                    <p:anim calcmode="lin" valueType="num">
                                      <p:cBhvr additive="base">
                                        <p:cTn id="37" dur="500" fill="hold"/>
                                        <p:tgtEl>
                                          <p:spTgt spid="28365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36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3651">
                                            <p:txEl>
                                              <p:pRg st="6" end="6"/>
                                            </p:txEl>
                                          </p:spTgt>
                                        </p:tgtEl>
                                        <p:attrNameLst>
                                          <p:attrName>style.visibility</p:attrName>
                                        </p:attrNameLst>
                                      </p:cBhvr>
                                      <p:to>
                                        <p:strVal val="visible"/>
                                      </p:to>
                                    </p:set>
                                    <p:anim calcmode="lin" valueType="num">
                                      <p:cBhvr additive="base">
                                        <p:cTn id="43" dur="500" fill="hold"/>
                                        <p:tgtEl>
                                          <p:spTgt spid="28365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36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83651">
                                            <p:txEl>
                                              <p:pRg st="7" end="7"/>
                                            </p:txEl>
                                          </p:spTgt>
                                        </p:tgtEl>
                                        <p:attrNameLst>
                                          <p:attrName>style.visibility</p:attrName>
                                        </p:attrNameLst>
                                      </p:cBhvr>
                                      <p:to>
                                        <p:strVal val="visible"/>
                                      </p:to>
                                    </p:set>
                                    <p:anim calcmode="lin" valueType="num">
                                      <p:cBhvr additive="base">
                                        <p:cTn id="49" dur="500" fill="hold"/>
                                        <p:tgtEl>
                                          <p:spTgt spid="28365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836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83651">
                                            <p:txEl>
                                              <p:pRg st="8" end="8"/>
                                            </p:txEl>
                                          </p:spTgt>
                                        </p:tgtEl>
                                        <p:attrNameLst>
                                          <p:attrName>style.visibility</p:attrName>
                                        </p:attrNameLst>
                                      </p:cBhvr>
                                      <p:to>
                                        <p:strVal val="visible"/>
                                      </p:to>
                                    </p:set>
                                    <p:anim calcmode="lin" valueType="num">
                                      <p:cBhvr additive="base">
                                        <p:cTn id="55" dur="500" fill="hold"/>
                                        <p:tgtEl>
                                          <p:spTgt spid="28365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83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83651">
                                            <p:txEl>
                                              <p:pRg st="9" end="9"/>
                                            </p:txEl>
                                          </p:spTgt>
                                        </p:tgtEl>
                                        <p:attrNameLst>
                                          <p:attrName>style.visibility</p:attrName>
                                        </p:attrNameLst>
                                      </p:cBhvr>
                                      <p:to>
                                        <p:strVal val="visible"/>
                                      </p:to>
                                    </p:set>
                                    <p:anim calcmode="lin" valueType="num">
                                      <p:cBhvr additive="base">
                                        <p:cTn id="61" dur="500" fill="hold"/>
                                        <p:tgtEl>
                                          <p:spTgt spid="28365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8365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83651">
                                            <p:txEl>
                                              <p:pRg st="10" end="10"/>
                                            </p:txEl>
                                          </p:spTgt>
                                        </p:tgtEl>
                                        <p:attrNameLst>
                                          <p:attrName>style.visibility</p:attrName>
                                        </p:attrNameLst>
                                      </p:cBhvr>
                                      <p:to>
                                        <p:strVal val="visible"/>
                                      </p:to>
                                    </p:set>
                                    <p:anim calcmode="lin" valueType="num">
                                      <p:cBhvr additive="base">
                                        <p:cTn id="67" dur="500" fill="hold"/>
                                        <p:tgtEl>
                                          <p:spTgt spid="28365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3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83651">
                                            <p:txEl>
                                              <p:pRg st="11" end="11"/>
                                            </p:txEl>
                                          </p:spTgt>
                                        </p:tgtEl>
                                        <p:attrNameLst>
                                          <p:attrName>style.visibility</p:attrName>
                                        </p:attrNameLst>
                                      </p:cBhvr>
                                      <p:to>
                                        <p:strVal val="visible"/>
                                      </p:to>
                                    </p:set>
                                    <p:anim calcmode="lin" valueType="num">
                                      <p:cBhvr additive="base">
                                        <p:cTn id="73" dur="500" fill="hold"/>
                                        <p:tgtEl>
                                          <p:spTgt spid="283651">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2836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83651">
                                            <p:txEl>
                                              <p:pRg st="12" end="12"/>
                                            </p:txEl>
                                          </p:spTgt>
                                        </p:tgtEl>
                                        <p:attrNameLst>
                                          <p:attrName>style.visibility</p:attrName>
                                        </p:attrNameLst>
                                      </p:cBhvr>
                                      <p:to>
                                        <p:strVal val="visible"/>
                                      </p:to>
                                    </p:set>
                                    <p:anim calcmode="lin" valueType="num">
                                      <p:cBhvr additive="base">
                                        <p:cTn id="79" dur="500" fill="hold"/>
                                        <p:tgtEl>
                                          <p:spTgt spid="283651">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83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AF0EF06-FEB0-4AF9-8EEF-A920F34A6395}" type="slidenum">
              <a:rPr lang="en-US" sz="1200">
                <a:solidFill>
                  <a:srgbClr val="FFFFFF"/>
                </a:solidFill>
              </a:rPr>
              <a:pPr>
                <a:lnSpc>
                  <a:spcPct val="80000"/>
                </a:lnSpc>
              </a:pPr>
              <a:t>62</a:t>
            </a:fld>
            <a:endParaRPr lang="en-US" sz="1200">
              <a:solidFill>
                <a:srgbClr val="FFFFFF"/>
              </a:solidFill>
            </a:endParaRPr>
          </a:p>
        </p:txBody>
      </p:sp>
      <p:sp>
        <p:nvSpPr>
          <p:cNvPr id="68611" name="Rectangle 2"/>
          <p:cNvSpPr>
            <a:spLocks noGrp="1"/>
          </p:cNvSpPr>
          <p:nvPr>
            <p:ph type="title" idx="4294967295"/>
          </p:nvPr>
        </p:nvSpPr>
        <p:spPr/>
        <p:txBody>
          <a:bodyPr/>
          <a:lstStyle/>
          <a:p>
            <a:r>
              <a:rPr lang="en-US" sz="5600" smtClean="0">
                <a:solidFill>
                  <a:srgbClr val="0000FF"/>
                </a:solidFill>
                <a:cs typeface="Times New Roman" panose="02020603050405020304" pitchFamily="18" charset="0"/>
              </a:rPr>
              <a:t> The table-valued UDFs</a:t>
            </a:r>
          </a:p>
        </p:txBody>
      </p:sp>
      <p:sp>
        <p:nvSpPr>
          <p:cNvPr id="285699" name="Rectangle 3"/>
          <p:cNvSpPr>
            <a:spLocks noGrp="1"/>
          </p:cNvSpPr>
          <p:nvPr>
            <p:ph type="body" idx="4294967295"/>
          </p:nvPr>
        </p:nvSpPr>
        <p:spPr>
          <a:xfrm>
            <a:off x="609600" y="1600200"/>
            <a:ext cx="7924800" cy="5105400"/>
          </a:xfrm>
        </p:spPr>
        <p:txBody>
          <a:bodyPr/>
          <a:lstStyle/>
          <a:p>
            <a:pPr marL="396875" lvl="1" indent="-282575">
              <a:spcBef>
                <a:spcPct val="30000"/>
              </a:spcBef>
              <a:buFont typeface="Wingdings 2" panose="05020102010507070707" pitchFamily="18" charset="2"/>
              <a:buNone/>
            </a:pPr>
            <a:r>
              <a:rPr lang="en-US" sz="1800" smtClean="0">
                <a:solidFill>
                  <a:srgbClr val="990000"/>
                </a:solidFill>
                <a:latin typeface="Arial" panose="020B0604020202020204" pitchFamily="34" charset="0"/>
                <a:cs typeface="Arial" panose="020B0604020202020204" pitchFamily="34" charset="0"/>
              </a:rPr>
              <a:t>Ví dụ 2 : trả về tổng số lượng của từng sản phẩm theo lọai hàng nào đó.</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CREATE FUNCTION SalesByCategory(@Categoryid Int)</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RETURNS TABLE</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AS</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RETURN </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(SELECT c.CategoryName, P. ProductName,</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SUM(Quantity) AS TotalQty </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FROM Categories c </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INNER JOIN Products p ON c.CategoryID= p. CategoryID</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INNER JOIN [Order Details] od ON p.ProductID = od.ProductID</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WHERE c.CategoryID= @Categoryid</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GROUP BY c. CategoryName,p.ProductName)</a:t>
            </a:r>
          </a:p>
          <a:p>
            <a:pPr marL="396875" lvl="1" indent="-282575">
              <a:spcBef>
                <a:spcPct val="30000"/>
              </a:spcBef>
            </a:pPr>
            <a:r>
              <a:rPr lang="en-US" sz="1800" smtClean="0">
                <a:solidFill>
                  <a:srgbClr val="0000FF"/>
                </a:solidFill>
                <a:latin typeface="Arial" panose="020B0604020202020204" pitchFamily="34" charset="0"/>
                <a:cs typeface="Arial" panose="020B0604020202020204" pitchFamily="34" charset="0"/>
              </a:rPr>
              <a:t> Thực</a:t>
            </a:r>
            <a:r>
              <a:rPr lang="en-US" sz="1800" smtClean="0">
                <a:solidFill>
                  <a:srgbClr val="CC9900"/>
                </a:solidFill>
                <a:latin typeface="Arial" panose="020B0604020202020204" pitchFamily="34" charset="0"/>
                <a:cs typeface="Arial" panose="020B0604020202020204" pitchFamily="34" charset="0"/>
              </a:rPr>
              <a:t> </a:t>
            </a:r>
            <a:r>
              <a:rPr lang="en-US" sz="1800" smtClean="0">
                <a:solidFill>
                  <a:srgbClr val="0000FF"/>
                </a:solidFill>
                <a:latin typeface="Arial" panose="020B0604020202020204" pitchFamily="34" charset="0"/>
                <a:cs typeface="Arial" panose="020B0604020202020204" pitchFamily="34" charset="0"/>
              </a:rPr>
              <a:t>thi </a:t>
            </a:r>
          </a:p>
          <a:p>
            <a:pPr marL="396875" lvl="1" indent="-282575">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  SELECT * FROM SalesByCategory (1)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Effect transition="in" filter="diamond(in)">
                                      <p:cBhvr>
                                        <p:cTn id="7" dur="500"/>
                                        <p:tgtEl>
                                          <p:spTgt spid="285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85699">
                                            <p:txEl>
                                              <p:pRg st="1" end="1"/>
                                            </p:txEl>
                                          </p:spTgt>
                                        </p:tgtEl>
                                        <p:attrNameLst>
                                          <p:attrName>style.visibility</p:attrName>
                                        </p:attrNameLst>
                                      </p:cBhvr>
                                      <p:to>
                                        <p:strVal val="visible"/>
                                      </p:to>
                                    </p:set>
                                    <p:animEffect transition="in" filter="diamond(in)">
                                      <p:cBhvr>
                                        <p:cTn id="12" dur="500"/>
                                        <p:tgtEl>
                                          <p:spTgt spid="285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85699">
                                            <p:txEl>
                                              <p:pRg st="2" end="2"/>
                                            </p:txEl>
                                          </p:spTgt>
                                        </p:tgtEl>
                                        <p:attrNameLst>
                                          <p:attrName>style.visibility</p:attrName>
                                        </p:attrNameLst>
                                      </p:cBhvr>
                                      <p:to>
                                        <p:strVal val="visible"/>
                                      </p:to>
                                    </p:set>
                                    <p:animEffect transition="in" filter="diamond(in)">
                                      <p:cBhvr>
                                        <p:cTn id="17" dur="500"/>
                                        <p:tgtEl>
                                          <p:spTgt spid="2856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85699">
                                            <p:txEl>
                                              <p:pRg st="3" end="3"/>
                                            </p:txEl>
                                          </p:spTgt>
                                        </p:tgtEl>
                                        <p:attrNameLst>
                                          <p:attrName>style.visibility</p:attrName>
                                        </p:attrNameLst>
                                      </p:cBhvr>
                                      <p:to>
                                        <p:strVal val="visible"/>
                                      </p:to>
                                    </p:set>
                                    <p:animEffect transition="in" filter="diamond(in)">
                                      <p:cBhvr>
                                        <p:cTn id="22" dur="500"/>
                                        <p:tgtEl>
                                          <p:spTgt spid="2856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85699">
                                            <p:txEl>
                                              <p:pRg st="4" end="4"/>
                                            </p:txEl>
                                          </p:spTgt>
                                        </p:tgtEl>
                                        <p:attrNameLst>
                                          <p:attrName>style.visibility</p:attrName>
                                        </p:attrNameLst>
                                      </p:cBhvr>
                                      <p:to>
                                        <p:strVal val="visible"/>
                                      </p:to>
                                    </p:set>
                                    <p:animEffect transition="in" filter="diamond(in)">
                                      <p:cBhvr>
                                        <p:cTn id="27" dur="500"/>
                                        <p:tgtEl>
                                          <p:spTgt spid="2856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grpId="0" nodeType="clickEffect">
                                  <p:stCondLst>
                                    <p:cond delay="0"/>
                                  </p:stCondLst>
                                  <p:childTnLst>
                                    <p:set>
                                      <p:cBhvr>
                                        <p:cTn id="31" dur="1" fill="hold">
                                          <p:stCondLst>
                                            <p:cond delay="0"/>
                                          </p:stCondLst>
                                        </p:cTn>
                                        <p:tgtEl>
                                          <p:spTgt spid="285699">
                                            <p:txEl>
                                              <p:pRg st="5" end="5"/>
                                            </p:txEl>
                                          </p:spTgt>
                                        </p:tgtEl>
                                        <p:attrNameLst>
                                          <p:attrName>style.visibility</p:attrName>
                                        </p:attrNameLst>
                                      </p:cBhvr>
                                      <p:to>
                                        <p:strVal val="visible"/>
                                      </p:to>
                                    </p:set>
                                    <p:animEffect transition="in" filter="diamond(in)">
                                      <p:cBhvr>
                                        <p:cTn id="32" dur="500"/>
                                        <p:tgtEl>
                                          <p:spTgt spid="2856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8" presetClass="entr" presetSubtype="16" fill="hold" grpId="0" nodeType="clickEffect">
                                  <p:stCondLst>
                                    <p:cond delay="0"/>
                                  </p:stCondLst>
                                  <p:childTnLst>
                                    <p:set>
                                      <p:cBhvr>
                                        <p:cTn id="36" dur="1" fill="hold">
                                          <p:stCondLst>
                                            <p:cond delay="0"/>
                                          </p:stCondLst>
                                        </p:cTn>
                                        <p:tgtEl>
                                          <p:spTgt spid="285699">
                                            <p:txEl>
                                              <p:pRg st="6" end="6"/>
                                            </p:txEl>
                                          </p:spTgt>
                                        </p:tgtEl>
                                        <p:attrNameLst>
                                          <p:attrName>style.visibility</p:attrName>
                                        </p:attrNameLst>
                                      </p:cBhvr>
                                      <p:to>
                                        <p:strVal val="visible"/>
                                      </p:to>
                                    </p:set>
                                    <p:animEffect transition="in" filter="diamond(in)">
                                      <p:cBhvr>
                                        <p:cTn id="37" dur="500"/>
                                        <p:tgtEl>
                                          <p:spTgt spid="2856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285699">
                                            <p:txEl>
                                              <p:pRg st="7" end="7"/>
                                            </p:txEl>
                                          </p:spTgt>
                                        </p:tgtEl>
                                        <p:attrNameLst>
                                          <p:attrName>style.visibility</p:attrName>
                                        </p:attrNameLst>
                                      </p:cBhvr>
                                      <p:to>
                                        <p:strVal val="visible"/>
                                      </p:to>
                                    </p:set>
                                    <p:animEffect transition="in" filter="diamond(in)">
                                      <p:cBhvr>
                                        <p:cTn id="42" dur="500"/>
                                        <p:tgtEl>
                                          <p:spTgt spid="2856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grpId="0" nodeType="clickEffect">
                                  <p:stCondLst>
                                    <p:cond delay="0"/>
                                  </p:stCondLst>
                                  <p:childTnLst>
                                    <p:set>
                                      <p:cBhvr>
                                        <p:cTn id="46" dur="1" fill="hold">
                                          <p:stCondLst>
                                            <p:cond delay="0"/>
                                          </p:stCondLst>
                                        </p:cTn>
                                        <p:tgtEl>
                                          <p:spTgt spid="285699">
                                            <p:txEl>
                                              <p:pRg st="8" end="8"/>
                                            </p:txEl>
                                          </p:spTgt>
                                        </p:tgtEl>
                                        <p:attrNameLst>
                                          <p:attrName>style.visibility</p:attrName>
                                        </p:attrNameLst>
                                      </p:cBhvr>
                                      <p:to>
                                        <p:strVal val="visible"/>
                                      </p:to>
                                    </p:set>
                                    <p:animEffect transition="in" filter="diamond(in)">
                                      <p:cBhvr>
                                        <p:cTn id="47" dur="500"/>
                                        <p:tgtEl>
                                          <p:spTgt spid="28569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85699">
                                            <p:txEl>
                                              <p:pRg st="9" end="9"/>
                                            </p:txEl>
                                          </p:spTgt>
                                        </p:tgtEl>
                                        <p:attrNameLst>
                                          <p:attrName>style.visibility</p:attrName>
                                        </p:attrNameLst>
                                      </p:cBhvr>
                                      <p:to>
                                        <p:strVal val="visible"/>
                                      </p:to>
                                    </p:set>
                                    <p:animEffect transition="in" filter="diamond(in)">
                                      <p:cBhvr>
                                        <p:cTn id="52" dur="500"/>
                                        <p:tgtEl>
                                          <p:spTgt spid="28569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grpId="0" nodeType="clickEffect">
                                  <p:stCondLst>
                                    <p:cond delay="0"/>
                                  </p:stCondLst>
                                  <p:childTnLst>
                                    <p:set>
                                      <p:cBhvr>
                                        <p:cTn id="56" dur="1" fill="hold">
                                          <p:stCondLst>
                                            <p:cond delay="0"/>
                                          </p:stCondLst>
                                        </p:cTn>
                                        <p:tgtEl>
                                          <p:spTgt spid="285699">
                                            <p:txEl>
                                              <p:pRg st="10" end="10"/>
                                            </p:txEl>
                                          </p:spTgt>
                                        </p:tgtEl>
                                        <p:attrNameLst>
                                          <p:attrName>style.visibility</p:attrName>
                                        </p:attrNameLst>
                                      </p:cBhvr>
                                      <p:to>
                                        <p:strVal val="visible"/>
                                      </p:to>
                                    </p:set>
                                    <p:animEffect transition="in" filter="diamond(in)">
                                      <p:cBhvr>
                                        <p:cTn id="57" dur="500"/>
                                        <p:tgtEl>
                                          <p:spTgt spid="28569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8" presetClass="entr" presetSubtype="16" fill="hold" grpId="0" nodeType="clickEffect">
                                  <p:stCondLst>
                                    <p:cond delay="0"/>
                                  </p:stCondLst>
                                  <p:childTnLst>
                                    <p:set>
                                      <p:cBhvr>
                                        <p:cTn id="61" dur="1" fill="hold">
                                          <p:stCondLst>
                                            <p:cond delay="0"/>
                                          </p:stCondLst>
                                        </p:cTn>
                                        <p:tgtEl>
                                          <p:spTgt spid="285699">
                                            <p:txEl>
                                              <p:pRg st="11" end="11"/>
                                            </p:txEl>
                                          </p:spTgt>
                                        </p:tgtEl>
                                        <p:attrNameLst>
                                          <p:attrName>style.visibility</p:attrName>
                                        </p:attrNameLst>
                                      </p:cBhvr>
                                      <p:to>
                                        <p:strVal val="visible"/>
                                      </p:to>
                                    </p:set>
                                    <p:animEffect transition="in" filter="diamond(in)">
                                      <p:cBhvr>
                                        <p:cTn id="62" dur="500"/>
                                        <p:tgtEl>
                                          <p:spTgt spid="28569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8" presetClass="entr" presetSubtype="16" fill="hold" grpId="0" nodeType="clickEffect">
                                  <p:stCondLst>
                                    <p:cond delay="0"/>
                                  </p:stCondLst>
                                  <p:childTnLst>
                                    <p:set>
                                      <p:cBhvr>
                                        <p:cTn id="66" dur="1" fill="hold">
                                          <p:stCondLst>
                                            <p:cond delay="0"/>
                                          </p:stCondLst>
                                        </p:cTn>
                                        <p:tgtEl>
                                          <p:spTgt spid="285699">
                                            <p:txEl>
                                              <p:pRg st="12" end="12"/>
                                            </p:txEl>
                                          </p:spTgt>
                                        </p:tgtEl>
                                        <p:attrNameLst>
                                          <p:attrName>style.visibility</p:attrName>
                                        </p:attrNameLst>
                                      </p:cBhvr>
                                      <p:to>
                                        <p:strVal val="visible"/>
                                      </p:to>
                                    </p:set>
                                    <p:animEffect transition="in" filter="diamond(in)">
                                      <p:cBhvr>
                                        <p:cTn id="67" dur="500"/>
                                        <p:tgtEl>
                                          <p:spTgt spid="285699">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8" presetClass="entr" presetSubtype="16" fill="hold" grpId="0" nodeType="clickEffect">
                                  <p:stCondLst>
                                    <p:cond delay="0"/>
                                  </p:stCondLst>
                                  <p:childTnLst>
                                    <p:set>
                                      <p:cBhvr>
                                        <p:cTn id="71" dur="1" fill="hold">
                                          <p:stCondLst>
                                            <p:cond delay="0"/>
                                          </p:stCondLst>
                                        </p:cTn>
                                        <p:tgtEl>
                                          <p:spTgt spid="285699">
                                            <p:txEl>
                                              <p:pRg st="13" end="13"/>
                                            </p:txEl>
                                          </p:spTgt>
                                        </p:tgtEl>
                                        <p:attrNameLst>
                                          <p:attrName>style.visibility</p:attrName>
                                        </p:attrNameLst>
                                      </p:cBhvr>
                                      <p:to>
                                        <p:strVal val="visible"/>
                                      </p:to>
                                    </p:set>
                                    <p:animEffect transition="in" filter="diamond(in)">
                                      <p:cBhvr>
                                        <p:cTn id="72" dur="500"/>
                                        <p:tgtEl>
                                          <p:spTgt spid="28569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D629983B-1F39-42C3-BFF9-571FCD288ECF}" type="slidenum">
              <a:rPr lang="en-US" sz="1200">
                <a:solidFill>
                  <a:srgbClr val="FFFFFF"/>
                </a:solidFill>
              </a:rPr>
              <a:pPr>
                <a:lnSpc>
                  <a:spcPct val="80000"/>
                </a:lnSpc>
              </a:pPr>
              <a:t>63</a:t>
            </a:fld>
            <a:endParaRPr lang="en-US" sz="1200">
              <a:solidFill>
                <a:srgbClr val="FFFFFF"/>
              </a:solidFill>
            </a:endParaRPr>
          </a:p>
        </p:txBody>
      </p:sp>
      <p:sp>
        <p:nvSpPr>
          <p:cNvPr id="69635" name="Rectangle 2"/>
          <p:cNvSpPr>
            <a:spLocks noGrp="1"/>
          </p:cNvSpPr>
          <p:nvPr>
            <p:ph type="title" idx="4294967295"/>
          </p:nvPr>
        </p:nvSpPr>
        <p:spPr/>
        <p:txBody>
          <a:bodyPr/>
          <a:lstStyle/>
          <a:p>
            <a:r>
              <a:rPr lang="en-US" sz="5600" smtClean="0">
                <a:solidFill>
                  <a:srgbClr val="0000FF"/>
                </a:solidFill>
                <a:cs typeface="Times New Roman" panose="02020603050405020304" pitchFamily="18" charset="0"/>
              </a:rPr>
              <a:t>The table-valued UDFs</a:t>
            </a:r>
          </a:p>
        </p:txBody>
      </p:sp>
      <p:sp>
        <p:nvSpPr>
          <p:cNvPr id="69636" name="Rectangle 3"/>
          <p:cNvSpPr>
            <a:spLocks noGrp="1"/>
          </p:cNvSpPr>
          <p:nvPr>
            <p:ph type="body" idx="4294967295"/>
          </p:nvPr>
        </p:nvSpPr>
        <p:spPr>
          <a:xfrm>
            <a:off x="609600" y="1524000"/>
            <a:ext cx="8153400" cy="5105400"/>
          </a:xfrm>
        </p:spPr>
        <p:txBody>
          <a:bodyPr/>
          <a:lstStyle/>
          <a:p>
            <a:pPr marL="381000" indent="-381000" algn="just">
              <a:spcBef>
                <a:spcPct val="40000"/>
              </a:spcBef>
            </a:pPr>
            <a:r>
              <a:rPr lang="en-US" sz="2400" smtClean="0">
                <a:solidFill>
                  <a:schemeClr val="accent2"/>
                </a:solidFill>
                <a:latin typeface="Arial" panose="020B0604020202020204" pitchFamily="34" charset="0"/>
                <a:cs typeface="Arial" panose="020B0604020202020204" pitchFamily="34" charset="0"/>
              </a:rPr>
              <a:t>Multistatement Table-valued UDF:</a:t>
            </a:r>
            <a:r>
              <a:rPr lang="en-US" sz="2400" smtClean="0">
                <a:latin typeface="Arial" panose="020B0604020202020204" pitchFamily="34" charset="0"/>
                <a:cs typeface="Arial" panose="020B0604020202020204" pitchFamily="34" charset="0"/>
              </a:rPr>
              <a:t> là dạng phức tạp nhất. Loại hàm này xây dựng tập kết quả từ một hay nhiều câu lệnh Select</a:t>
            </a:r>
          </a:p>
          <a:p>
            <a:pPr marL="381000" indent="-381000" algn="just">
              <a:spcBef>
                <a:spcPct val="40000"/>
              </a:spcBef>
            </a:pPr>
            <a:r>
              <a:rPr lang="en-US" sz="2400" smtClean="0">
                <a:latin typeface="Arial" panose="020B0604020202020204" pitchFamily="34" charset="0"/>
                <a:cs typeface="Arial" panose="020B0604020202020204" pitchFamily="34" charset="0"/>
              </a:rPr>
              <a:t>Cú pháp:</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CREATE FUNCTION [</a:t>
            </a:r>
            <a:r>
              <a:rPr lang="en-US" sz="2000" i="1" smtClean="0">
                <a:solidFill>
                  <a:srgbClr val="990000"/>
                </a:solidFill>
                <a:latin typeface="Arial" panose="020B0604020202020204" pitchFamily="34" charset="0"/>
                <a:cs typeface="Arial" panose="020B0604020202020204" pitchFamily="34" charset="0"/>
              </a:rPr>
              <a:t>owner_name.</a:t>
            </a:r>
            <a:r>
              <a:rPr lang="en-US" sz="2000" smtClean="0">
                <a:solidFill>
                  <a:srgbClr val="990000"/>
                </a:solidFill>
                <a:latin typeface="Arial" panose="020B0604020202020204" pitchFamily="34" charset="0"/>
                <a:cs typeface="Arial" panose="020B0604020202020204" pitchFamily="34" charset="0"/>
              </a:rPr>
              <a:t>]</a:t>
            </a:r>
            <a:r>
              <a:rPr lang="en-US" sz="2000" i="1" smtClean="0">
                <a:solidFill>
                  <a:srgbClr val="990000"/>
                </a:solidFill>
                <a:latin typeface="Arial" panose="020B0604020202020204" pitchFamily="34" charset="0"/>
                <a:cs typeface="Arial" panose="020B0604020202020204" pitchFamily="34" charset="0"/>
              </a:rPr>
              <a:t>function_name</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a:t>
            </a:r>
            <a:r>
              <a:rPr lang="en-US" sz="2000" i="1" smtClean="0">
                <a:solidFill>
                  <a:srgbClr val="990000"/>
                </a:solidFill>
                <a:latin typeface="Arial" panose="020B0604020202020204" pitchFamily="34" charset="0"/>
                <a:cs typeface="Arial" panose="020B0604020202020204" pitchFamily="34" charset="0"/>
              </a:rPr>
              <a:t>@parameter_name </a:t>
            </a:r>
            <a:r>
              <a:rPr lang="en-US" sz="2000" smtClean="0">
                <a:solidFill>
                  <a:srgbClr val="990000"/>
                </a:solidFill>
                <a:latin typeface="Arial" panose="020B0604020202020204" pitchFamily="34" charset="0"/>
                <a:cs typeface="Arial" panose="020B0604020202020204" pitchFamily="34" charset="0"/>
              </a:rPr>
              <a:t>[AS] </a:t>
            </a:r>
            <a:r>
              <a:rPr lang="en-US" sz="2000" i="1" smtClean="0">
                <a:solidFill>
                  <a:srgbClr val="990000"/>
                </a:solidFill>
                <a:latin typeface="Arial" panose="020B0604020202020204" pitchFamily="34" charset="0"/>
                <a:cs typeface="Arial" panose="020B0604020202020204" pitchFamily="34" charset="0"/>
              </a:rPr>
              <a:t>data_type </a:t>
            </a:r>
            <a:r>
              <a:rPr lang="en-US" sz="2000" smtClean="0">
                <a:solidFill>
                  <a:srgbClr val="990000"/>
                </a:solidFill>
                <a:latin typeface="Arial" panose="020B0604020202020204" pitchFamily="34" charset="0"/>
                <a:cs typeface="Arial" panose="020B0604020202020204" pitchFamily="34" charset="0"/>
              </a:rPr>
              <a:t>[=</a:t>
            </a:r>
            <a:r>
              <a:rPr lang="en-US" sz="2000" i="1" smtClean="0">
                <a:solidFill>
                  <a:srgbClr val="990000"/>
                </a:solidFill>
                <a:latin typeface="Arial" panose="020B0604020202020204" pitchFamily="34" charset="0"/>
                <a:cs typeface="Arial" panose="020B0604020202020204" pitchFamily="34" charset="0"/>
              </a:rPr>
              <a:t>default</a:t>
            </a:r>
            <a:r>
              <a:rPr lang="en-US" sz="2000" smtClean="0">
                <a:solidFill>
                  <a:srgbClr val="990000"/>
                </a:solidFill>
                <a:latin typeface="Arial" panose="020B0604020202020204" pitchFamily="34" charset="0"/>
                <a:cs typeface="Arial" panose="020B0604020202020204" pitchFamily="34" charset="0"/>
              </a:rPr>
              <a:t>]} [ ,…n ]])</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RETURNS </a:t>
            </a:r>
            <a:r>
              <a:rPr lang="en-US" sz="2000" i="1" smtClean="0">
                <a:solidFill>
                  <a:srgbClr val="990000"/>
                </a:solidFill>
                <a:latin typeface="Arial" panose="020B0604020202020204" pitchFamily="34" charset="0"/>
                <a:cs typeface="Arial" panose="020B0604020202020204" pitchFamily="34" charset="0"/>
              </a:rPr>
              <a:t>@return_variable</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TABLE ({</a:t>
            </a:r>
            <a:r>
              <a:rPr lang="en-US" sz="2000" i="1" smtClean="0">
                <a:solidFill>
                  <a:srgbClr val="990000"/>
                </a:solidFill>
                <a:latin typeface="Arial" panose="020B0604020202020204" pitchFamily="34" charset="0"/>
                <a:cs typeface="Arial" panose="020B0604020202020204" pitchFamily="34" charset="0"/>
              </a:rPr>
              <a:t>column_definition </a:t>
            </a:r>
            <a:r>
              <a:rPr lang="en-US" sz="2000" smtClean="0">
                <a:solidFill>
                  <a:srgbClr val="990000"/>
                </a:solidFill>
                <a:latin typeface="Arial" panose="020B0604020202020204" pitchFamily="34" charset="0"/>
                <a:cs typeface="Arial" panose="020B0604020202020204" pitchFamily="34" charset="0"/>
              </a:rPr>
              <a:t>| </a:t>
            </a:r>
            <a:r>
              <a:rPr lang="en-US" sz="2000" i="1" smtClean="0">
                <a:solidFill>
                  <a:srgbClr val="990000"/>
                </a:solidFill>
                <a:latin typeface="Arial" panose="020B0604020202020204" pitchFamily="34" charset="0"/>
                <a:cs typeface="Arial" panose="020B0604020202020204" pitchFamily="34" charset="0"/>
              </a:rPr>
              <a:t>table_constraint</a:t>
            </a:r>
            <a:r>
              <a:rPr lang="en-US" sz="2000" smtClean="0">
                <a:solidFill>
                  <a:srgbClr val="990000"/>
                </a:solidFill>
                <a:latin typeface="Arial" panose="020B0604020202020204" pitchFamily="34" charset="0"/>
                <a:cs typeface="Arial" panose="020B0604020202020204" pitchFamily="34" charset="0"/>
              </a:rPr>
              <a:t>} [ ,…</a:t>
            </a:r>
            <a:r>
              <a:rPr lang="en-US" sz="2000" i="1" smtClean="0">
                <a:solidFill>
                  <a:srgbClr val="990000"/>
                </a:solidFill>
                <a:latin typeface="Arial" panose="020B0604020202020204" pitchFamily="34" charset="0"/>
                <a:cs typeface="Arial" panose="020B0604020202020204" pitchFamily="34" charset="0"/>
              </a:rPr>
              <a:t>n </a:t>
            </a:r>
            <a:r>
              <a:rPr lang="en-US" sz="2000" smtClean="0">
                <a:solidFill>
                  <a:srgbClr val="990000"/>
                </a:solidFill>
                <a:latin typeface="Arial" panose="020B0604020202020204" pitchFamily="34" charset="0"/>
                <a:cs typeface="Arial" panose="020B0604020202020204" pitchFamily="34" charset="0"/>
              </a:rPr>
              <a:t>])</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[WITH { ENCRYPTION | SCHEMABINDING } ]</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[AS]</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BEGIN</a:t>
            </a:r>
          </a:p>
          <a:p>
            <a:pPr marL="774700" lvl="1" indent="-279400" algn="just">
              <a:spcBef>
                <a:spcPct val="15000"/>
              </a:spcBef>
              <a:buFont typeface="Wingdings 2" panose="05020102010507070707" pitchFamily="18" charset="2"/>
              <a:buNone/>
            </a:pPr>
            <a:r>
              <a:rPr lang="en-US" sz="2000" i="1" smtClean="0">
                <a:solidFill>
                  <a:srgbClr val="990000"/>
                </a:solidFill>
                <a:latin typeface="Arial" panose="020B0604020202020204" pitchFamily="34" charset="0"/>
                <a:cs typeface="Arial" panose="020B0604020202020204" pitchFamily="34" charset="0"/>
              </a:rPr>
              <a:t>			function_body</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RETURN</a:t>
            </a:r>
          </a:p>
          <a:p>
            <a:pPr marL="774700" lvl="1" indent="-279400" algn="just">
              <a:spcBef>
                <a:spcPct val="15000"/>
              </a:spcBef>
              <a:buFont typeface="Wingdings 2" panose="05020102010507070707" pitchFamily="18" charset="2"/>
              <a:buNone/>
            </a:pPr>
            <a:r>
              <a:rPr lang="en-US" sz="2000" smtClean="0">
                <a:solidFill>
                  <a:srgbClr val="990000"/>
                </a:solidFill>
                <a:latin typeface="Arial" panose="020B0604020202020204" pitchFamily="34" charset="0"/>
                <a:cs typeface="Arial" panose="020B0604020202020204" pitchFamily="34" charset="0"/>
              </a:rPr>
              <a:t>END</a:t>
            </a:r>
          </a:p>
        </p:txBody>
      </p:sp>
      <p:sp>
        <p:nvSpPr>
          <p:cNvPr id="69637"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F398176E-BE0C-4163-8D85-6A95D3D88142}" type="slidenum">
              <a:rPr lang="en-US" sz="1200">
                <a:solidFill>
                  <a:srgbClr val="FFFFFF"/>
                </a:solidFill>
              </a:rPr>
              <a:pPr>
                <a:lnSpc>
                  <a:spcPct val="80000"/>
                </a:lnSpc>
              </a:pPr>
              <a:t>64</a:t>
            </a:fld>
            <a:endParaRPr lang="en-US" sz="1200">
              <a:solidFill>
                <a:srgbClr val="FFFFFF"/>
              </a:solidFill>
            </a:endParaRPr>
          </a:p>
        </p:txBody>
      </p:sp>
      <p:sp>
        <p:nvSpPr>
          <p:cNvPr id="70659" name="Rectangle 2"/>
          <p:cNvSpPr>
            <a:spLocks noGrp="1"/>
          </p:cNvSpPr>
          <p:nvPr>
            <p:ph type="title" idx="4294967295"/>
          </p:nvPr>
        </p:nvSpPr>
        <p:spPr/>
        <p:txBody>
          <a:bodyPr/>
          <a:lstStyle/>
          <a:p>
            <a:r>
              <a:rPr lang="en-US" sz="4000" smtClean="0">
                <a:solidFill>
                  <a:srgbClr val="0000FF"/>
                </a:solidFill>
                <a:cs typeface="Times New Roman" panose="02020603050405020304" pitchFamily="18" charset="0"/>
              </a:rPr>
              <a:t>The table-valued UDFs</a:t>
            </a:r>
          </a:p>
        </p:txBody>
      </p:sp>
      <p:sp>
        <p:nvSpPr>
          <p:cNvPr id="289795" name="Rectangle 3"/>
          <p:cNvSpPr>
            <a:spLocks noGrp="1"/>
          </p:cNvSpPr>
          <p:nvPr>
            <p:ph type="body" idx="4294967295"/>
          </p:nvPr>
        </p:nvSpPr>
        <p:spPr>
          <a:xfrm>
            <a:off x="685800" y="1752600"/>
            <a:ext cx="7632700" cy="5105400"/>
          </a:xfrm>
        </p:spPr>
        <p:txBody>
          <a:bodyPr/>
          <a:lstStyle/>
          <a:p>
            <a:pPr marL="495300" lvl="1" indent="0">
              <a:lnSpc>
                <a:spcPct val="70000"/>
              </a:lnSpc>
              <a:spcBef>
                <a:spcPct val="30000"/>
              </a:spcBef>
              <a:buFont typeface="Wingdings 2" panose="05020102010507070707" pitchFamily="18" charset="2"/>
              <a:buNone/>
            </a:pPr>
            <a:r>
              <a:rPr lang="en-US" sz="2000" smtClean="0">
                <a:latin typeface="Arial" panose="020B0604020202020204" pitchFamily="34" charset="0"/>
                <a:cs typeface="Arial" panose="020B0604020202020204" pitchFamily="34" charset="0"/>
              </a:rPr>
              <a:t>Ví dụ 1</a:t>
            </a:r>
            <a:endParaRPr lang="en-US" sz="2000" smtClean="0">
              <a:solidFill>
                <a:srgbClr val="FF9933"/>
              </a:solidFill>
              <a:latin typeface="Arial" panose="020B0604020202020204" pitchFamily="34" charset="0"/>
              <a:cs typeface="Arial" panose="020B0604020202020204" pitchFamily="34" charset="0"/>
            </a:endParaRP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CREATE FUNCTION  CountOrderCust()</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RETURNS  @fn_CountOrderCust  TABLE</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(OrderIdent  tinyint Not null, Cust varchar(5) )</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AS</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Begin</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	Insert @fn_CountOrderCust	</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	Select Count(orderid),CustomerId From Orders Group by customerid</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	Return</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end</a:t>
            </a:r>
          </a:p>
          <a:p>
            <a:pPr marL="495300" lvl="1" indent="0">
              <a:buFont typeface="Wingdings 2" panose="05020102010507070707" pitchFamily="18" charset="2"/>
              <a:buNone/>
            </a:pPr>
            <a:r>
              <a:rPr lang="en-US" sz="2000" smtClean="0">
                <a:solidFill>
                  <a:srgbClr val="CC9900"/>
                </a:solidFill>
                <a:latin typeface="Arial" panose="020B0604020202020204" pitchFamily="34" charset="0"/>
                <a:cs typeface="Arial" panose="020B0604020202020204" pitchFamily="34" charset="0"/>
              </a:rPr>
              <a:t>--</a:t>
            </a:r>
            <a:r>
              <a:rPr lang="en-US" sz="2000" smtClean="0">
                <a:solidFill>
                  <a:srgbClr val="0000FF"/>
                </a:solidFill>
                <a:latin typeface="Arial" panose="020B0604020202020204" pitchFamily="34" charset="0"/>
                <a:cs typeface="Arial" panose="020B0604020202020204" pitchFamily="34" charset="0"/>
              </a:rPr>
              <a:t>Thi hành</a:t>
            </a:r>
          </a:p>
          <a:p>
            <a:pPr marL="495300" lvl="1" indent="0">
              <a:buFont typeface="Wingdings 2" panose="05020102010507070707" pitchFamily="18" charset="2"/>
              <a:buNone/>
            </a:pPr>
            <a:r>
              <a:rPr lang="en-US" sz="2000" smtClean="0">
                <a:latin typeface="Arial" panose="020B0604020202020204" pitchFamily="34" charset="0"/>
                <a:cs typeface="Arial" panose="020B0604020202020204" pitchFamily="34" charset="0"/>
              </a:rPr>
              <a:t>Select * from CountOrderCu()	</a:t>
            </a:r>
          </a:p>
        </p:txBody>
      </p:sp>
      <p:sp>
        <p:nvSpPr>
          <p:cNvPr id="70661"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2" dur="500"/>
                                        <p:tgtEl>
                                          <p:spTgt spid="289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9795">
                                            <p:txEl>
                                              <p:pRg st="2" end="2"/>
                                            </p:txEl>
                                          </p:spTgt>
                                        </p:tgtEl>
                                        <p:attrNameLst>
                                          <p:attrName>style.visibility</p:attrName>
                                        </p:attrNameLst>
                                      </p:cBhvr>
                                      <p:to>
                                        <p:strVal val="visible"/>
                                      </p:to>
                                    </p:set>
                                    <p:animEffect transition="in" filter="blinds(horizontal)">
                                      <p:cBhvr>
                                        <p:cTn id="17" dur="500"/>
                                        <p:tgtEl>
                                          <p:spTgt spid="289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22" dur="500"/>
                                        <p:tgtEl>
                                          <p:spTgt spid="2897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9795">
                                            <p:txEl>
                                              <p:pRg st="4" end="4"/>
                                            </p:txEl>
                                          </p:spTgt>
                                        </p:tgtEl>
                                        <p:attrNameLst>
                                          <p:attrName>style.visibility</p:attrName>
                                        </p:attrNameLst>
                                      </p:cBhvr>
                                      <p:to>
                                        <p:strVal val="visible"/>
                                      </p:to>
                                    </p:set>
                                    <p:animEffect transition="in" filter="blinds(horizontal)">
                                      <p:cBhvr>
                                        <p:cTn id="27" dur="500"/>
                                        <p:tgtEl>
                                          <p:spTgt spid="2897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32" dur="500"/>
                                        <p:tgtEl>
                                          <p:spTgt spid="2897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89795">
                                            <p:txEl>
                                              <p:pRg st="6" end="6"/>
                                            </p:txEl>
                                          </p:spTgt>
                                        </p:tgtEl>
                                        <p:attrNameLst>
                                          <p:attrName>style.visibility</p:attrName>
                                        </p:attrNameLst>
                                      </p:cBhvr>
                                      <p:to>
                                        <p:strVal val="visible"/>
                                      </p:to>
                                    </p:set>
                                    <p:animEffect transition="in" filter="blinds(horizontal)">
                                      <p:cBhvr>
                                        <p:cTn id="37" dur="500"/>
                                        <p:tgtEl>
                                          <p:spTgt spid="2897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89795">
                                            <p:txEl>
                                              <p:pRg st="7" end="7"/>
                                            </p:txEl>
                                          </p:spTgt>
                                        </p:tgtEl>
                                        <p:attrNameLst>
                                          <p:attrName>style.visibility</p:attrName>
                                        </p:attrNameLst>
                                      </p:cBhvr>
                                      <p:to>
                                        <p:strVal val="visible"/>
                                      </p:to>
                                    </p:set>
                                    <p:animEffect transition="in" filter="blinds(horizontal)">
                                      <p:cBhvr>
                                        <p:cTn id="42" dur="500"/>
                                        <p:tgtEl>
                                          <p:spTgt spid="2897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89795">
                                            <p:txEl>
                                              <p:pRg st="8" end="8"/>
                                            </p:txEl>
                                          </p:spTgt>
                                        </p:tgtEl>
                                        <p:attrNameLst>
                                          <p:attrName>style.visibility</p:attrName>
                                        </p:attrNameLst>
                                      </p:cBhvr>
                                      <p:to>
                                        <p:strVal val="visible"/>
                                      </p:to>
                                    </p:set>
                                    <p:animEffect transition="in" filter="blinds(horizontal)">
                                      <p:cBhvr>
                                        <p:cTn id="47" dur="500"/>
                                        <p:tgtEl>
                                          <p:spTgt spid="2897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89795">
                                            <p:txEl>
                                              <p:pRg st="9" end="9"/>
                                            </p:txEl>
                                          </p:spTgt>
                                        </p:tgtEl>
                                        <p:attrNameLst>
                                          <p:attrName>style.visibility</p:attrName>
                                        </p:attrNameLst>
                                      </p:cBhvr>
                                      <p:to>
                                        <p:strVal val="visible"/>
                                      </p:to>
                                    </p:set>
                                    <p:animEffect transition="in" filter="blinds(horizontal)">
                                      <p:cBhvr>
                                        <p:cTn id="52" dur="500"/>
                                        <p:tgtEl>
                                          <p:spTgt spid="2897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89795">
                                            <p:txEl>
                                              <p:pRg st="10" end="10"/>
                                            </p:txEl>
                                          </p:spTgt>
                                        </p:tgtEl>
                                        <p:attrNameLst>
                                          <p:attrName>style.visibility</p:attrName>
                                        </p:attrNameLst>
                                      </p:cBhvr>
                                      <p:to>
                                        <p:strVal val="visible"/>
                                      </p:to>
                                    </p:set>
                                    <p:animEffect transition="in" filter="blinds(horizontal)">
                                      <p:cBhvr>
                                        <p:cTn id="57" dur="500"/>
                                        <p:tgtEl>
                                          <p:spTgt spid="2897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89795">
                                            <p:txEl>
                                              <p:pRg st="11" end="11"/>
                                            </p:txEl>
                                          </p:spTgt>
                                        </p:tgtEl>
                                        <p:attrNameLst>
                                          <p:attrName>style.visibility</p:attrName>
                                        </p:attrNameLst>
                                      </p:cBhvr>
                                      <p:to>
                                        <p:strVal val="visible"/>
                                      </p:to>
                                    </p:set>
                                    <p:animEffect transition="in" filter="blinds(horizontal)">
                                      <p:cBhvr>
                                        <p:cTn id="62" dur="500"/>
                                        <p:tgtEl>
                                          <p:spTgt spid="2897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C2271C00-025B-46F6-9CCF-82B7E3BDF8A4}" type="slidenum">
              <a:rPr lang="en-US" sz="1200">
                <a:solidFill>
                  <a:srgbClr val="FFFFFF"/>
                </a:solidFill>
              </a:rPr>
              <a:pPr>
                <a:lnSpc>
                  <a:spcPct val="80000"/>
                </a:lnSpc>
              </a:pPr>
              <a:t>65</a:t>
            </a:fld>
            <a:endParaRPr lang="en-US" sz="1200">
              <a:solidFill>
                <a:srgbClr val="FFFFFF"/>
              </a:solidFill>
            </a:endParaRPr>
          </a:p>
        </p:txBody>
      </p:sp>
      <p:sp>
        <p:nvSpPr>
          <p:cNvPr id="71683" name="Rectangle 2"/>
          <p:cNvSpPr>
            <a:spLocks noGrp="1"/>
          </p:cNvSpPr>
          <p:nvPr>
            <p:ph type="title" idx="4294967295"/>
          </p:nvPr>
        </p:nvSpPr>
        <p:spPr>
          <a:xfrm>
            <a:off x="533400" y="304800"/>
            <a:ext cx="8153400" cy="990600"/>
          </a:xfrm>
        </p:spPr>
        <p:txBody>
          <a:bodyPr/>
          <a:lstStyle/>
          <a:p>
            <a:r>
              <a:rPr lang="en-US" sz="4000" smtClean="0">
                <a:solidFill>
                  <a:srgbClr val="0000FF"/>
                </a:solidFill>
                <a:cs typeface="Times New Roman" panose="02020603050405020304" pitchFamily="18" charset="0"/>
              </a:rPr>
              <a:t>The table-valued UDFs</a:t>
            </a:r>
          </a:p>
        </p:txBody>
      </p:sp>
      <p:sp>
        <p:nvSpPr>
          <p:cNvPr id="291843" name="Rectangle 3"/>
          <p:cNvSpPr>
            <a:spLocks noGrp="1"/>
          </p:cNvSpPr>
          <p:nvPr>
            <p:ph type="body" idx="4294967295"/>
          </p:nvPr>
        </p:nvSpPr>
        <p:spPr>
          <a:xfrm>
            <a:off x="533400" y="1483742"/>
            <a:ext cx="8382000" cy="5105400"/>
          </a:xfrm>
        </p:spPr>
        <p:txBody>
          <a:bodyPr/>
          <a:lstStyle/>
          <a:p>
            <a:pPr marL="495300" lvl="1" indent="0">
              <a:spcBef>
                <a:spcPct val="30000"/>
              </a:spcBef>
            </a:pPr>
            <a:r>
              <a:rPr lang="en-US" sz="1600" smtClean="0">
                <a:solidFill>
                  <a:srgbClr val="0000FF"/>
                </a:solidFill>
                <a:latin typeface="Arial" panose="020B0604020202020204" pitchFamily="34" charset="0"/>
                <a:cs typeface="Arial" panose="020B0604020202020204" pitchFamily="34" charset="0"/>
              </a:rPr>
              <a:t> Ví dụ  2</a:t>
            </a:r>
          </a:p>
          <a:p>
            <a:pPr marL="495300" lvl="1" indent="0">
              <a:spcBef>
                <a:spcPct val="30000"/>
              </a:spcBef>
              <a:buFont typeface="Wingdings 2" panose="05020102010507070707" pitchFamily="18" charset="2"/>
              <a:buNone/>
            </a:pPr>
            <a:r>
              <a:rPr lang="en-US" sz="1600" smtClean="0">
                <a:latin typeface="Arial" panose="020B0604020202020204" pitchFamily="34" charset="0"/>
                <a:cs typeface="Arial" panose="020B0604020202020204" pitchFamily="34" charset="0"/>
              </a:rPr>
              <a:t>CREATE FUNCTION Contacts(@suppliers bit=0)</a:t>
            </a:r>
          </a:p>
          <a:p>
            <a:pPr marL="495300" lvl="1" indent="0">
              <a:spcBef>
                <a:spcPct val="30000"/>
              </a:spcBef>
              <a:buFont typeface="Wingdings 2" panose="05020102010507070707" pitchFamily="18" charset="2"/>
              <a:buNone/>
            </a:pPr>
            <a:r>
              <a:rPr lang="en-US" sz="1600" smtClean="0">
                <a:latin typeface="Arial" panose="020B0604020202020204" pitchFamily="34" charset="0"/>
                <a:cs typeface="Arial" panose="020B0604020202020204" pitchFamily="34" charset="0"/>
              </a:rPr>
              <a:t>RETURNS @Contacts TABLE (ContactName nvarchar(30), Phone nvarchar(24), ContactType nvarchar(15))</a:t>
            </a:r>
          </a:p>
          <a:p>
            <a:pPr marL="495300" lvl="1" indent="0">
              <a:spcBef>
                <a:spcPct val="30000"/>
              </a:spcBef>
              <a:buFont typeface="Wingdings 2" panose="05020102010507070707" pitchFamily="18" charset="2"/>
              <a:buNone/>
            </a:pPr>
            <a:r>
              <a:rPr lang="en-US" sz="1600" smtClean="0">
                <a:latin typeface="Arial" panose="020B0604020202020204" pitchFamily="34" charset="0"/>
                <a:cs typeface="Arial" panose="020B0604020202020204" pitchFamily="34" charset="0"/>
              </a:rPr>
              <a:t>AS BEGIN</a:t>
            </a:r>
          </a:p>
          <a:p>
            <a:pPr marL="814388" lvl="2" indent="0">
              <a:spcBef>
                <a:spcPct val="30000"/>
              </a:spcBef>
              <a:buNone/>
            </a:pPr>
            <a:r>
              <a:rPr lang="en-US" sz="1400" smtClean="0">
                <a:latin typeface="Arial" panose="020B0604020202020204" pitchFamily="34" charset="0"/>
                <a:cs typeface="Arial" panose="020B0604020202020204" pitchFamily="34" charset="0"/>
              </a:rPr>
              <a:t>INSERT @Contacts</a:t>
            </a:r>
          </a:p>
          <a:p>
            <a:pPr marL="814388" lvl="2" indent="0">
              <a:spcBef>
                <a:spcPct val="30000"/>
              </a:spcBef>
              <a:buNone/>
            </a:pPr>
            <a:r>
              <a:rPr lang="en-US" sz="1400" smtClean="0">
                <a:latin typeface="Arial" panose="020B0604020202020204" pitchFamily="34" charset="0"/>
                <a:cs typeface="Arial" panose="020B0604020202020204" pitchFamily="34" charset="0"/>
              </a:rPr>
              <a:t>SELECT ContactName, Phone, 'Customer' FROM Customers</a:t>
            </a:r>
          </a:p>
          <a:p>
            <a:pPr marL="814388" lvl="2" indent="0">
              <a:spcBef>
                <a:spcPct val="30000"/>
              </a:spcBef>
              <a:buNone/>
            </a:pPr>
            <a:r>
              <a:rPr lang="en-US" sz="1400" smtClean="0">
                <a:latin typeface="Arial" panose="020B0604020202020204" pitchFamily="34" charset="0"/>
                <a:cs typeface="Arial" panose="020B0604020202020204" pitchFamily="34" charset="0"/>
              </a:rPr>
              <a:t>INSERT @Contacts</a:t>
            </a:r>
          </a:p>
          <a:p>
            <a:pPr marL="814388" lvl="2" indent="0">
              <a:spcBef>
                <a:spcPct val="30000"/>
              </a:spcBef>
              <a:buNone/>
            </a:pPr>
            <a:r>
              <a:rPr lang="en-US" sz="1400" smtClean="0">
                <a:latin typeface="Arial" panose="020B0604020202020204" pitchFamily="34" charset="0"/>
                <a:cs typeface="Arial" panose="020B0604020202020204" pitchFamily="34" charset="0"/>
              </a:rPr>
              <a:t>SELECT FirstName + ' ' + LastName, HomePhone, 'Employee'</a:t>
            </a:r>
          </a:p>
          <a:p>
            <a:pPr marL="814388" lvl="2" indent="0">
              <a:spcBef>
                <a:spcPct val="30000"/>
              </a:spcBef>
              <a:buNone/>
            </a:pPr>
            <a:r>
              <a:rPr lang="en-US" sz="1400" smtClean="0">
                <a:latin typeface="Arial" panose="020B0604020202020204" pitchFamily="34" charset="0"/>
                <a:cs typeface="Arial" panose="020B0604020202020204" pitchFamily="34" charset="0"/>
              </a:rPr>
              <a:t>FROM Employees</a:t>
            </a:r>
          </a:p>
          <a:p>
            <a:pPr marL="814388" lvl="2" indent="0">
              <a:spcBef>
                <a:spcPct val="30000"/>
              </a:spcBef>
              <a:buNone/>
            </a:pPr>
            <a:r>
              <a:rPr lang="en-US" sz="1400" smtClean="0">
                <a:latin typeface="Arial" panose="020B0604020202020204" pitchFamily="34" charset="0"/>
                <a:cs typeface="Arial" panose="020B0604020202020204" pitchFamily="34" charset="0"/>
              </a:rPr>
              <a:t>IF @Suppliers=1</a:t>
            </a:r>
          </a:p>
          <a:p>
            <a:pPr marL="814388" lvl="2" indent="0">
              <a:spcBef>
                <a:spcPct val="30000"/>
              </a:spcBef>
              <a:buNone/>
            </a:pPr>
            <a:r>
              <a:rPr lang="en-US" sz="1400" smtClean="0">
                <a:latin typeface="Arial" panose="020B0604020202020204" pitchFamily="34" charset="0"/>
                <a:cs typeface="Arial" panose="020B0604020202020204" pitchFamily="34" charset="0"/>
              </a:rPr>
              <a:t>INSERT @Contacts </a:t>
            </a:r>
          </a:p>
          <a:p>
            <a:pPr marL="814388" lvl="2" indent="0">
              <a:spcBef>
                <a:spcPct val="30000"/>
              </a:spcBef>
              <a:buNone/>
            </a:pPr>
            <a:r>
              <a:rPr lang="en-US" sz="1400" smtClean="0">
                <a:latin typeface="Arial" panose="020B0604020202020204" pitchFamily="34" charset="0"/>
                <a:cs typeface="Arial" panose="020B0604020202020204" pitchFamily="34" charset="0"/>
              </a:rPr>
              <a:t>SELECT ContactName, Phone, 'Supplier‘</a:t>
            </a:r>
          </a:p>
          <a:p>
            <a:pPr marL="814388" lvl="2" indent="0">
              <a:spcBef>
                <a:spcPct val="30000"/>
              </a:spcBef>
              <a:buNone/>
            </a:pPr>
            <a:r>
              <a:rPr lang="en-US" sz="1400" smtClean="0">
                <a:latin typeface="Arial" panose="020B0604020202020204" pitchFamily="34" charset="0"/>
                <a:cs typeface="Arial" panose="020B0604020202020204" pitchFamily="34" charset="0"/>
              </a:rPr>
              <a:t>FROM Suppliers</a:t>
            </a:r>
          </a:p>
          <a:p>
            <a:pPr marL="495300" lvl="1" indent="0">
              <a:spcBef>
                <a:spcPct val="30000"/>
              </a:spcBef>
              <a:buFont typeface="Wingdings 2" panose="05020102010507070707" pitchFamily="18" charset="2"/>
              <a:buNone/>
            </a:pPr>
            <a:r>
              <a:rPr lang="en-US" sz="1600" smtClean="0">
                <a:latin typeface="Arial" panose="020B0604020202020204" pitchFamily="34" charset="0"/>
                <a:cs typeface="Arial" panose="020B0604020202020204" pitchFamily="34" charset="0"/>
              </a:rPr>
              <a:t>RETURN</a:t>
            </a:r>
          </a:p>
          <a:p>
            <a:pPr marL="495300" lvl="1" indent="0">
              <a:spcBef>
                <a:spcPct val="30000"/>
              </a:spcBef>
              <a:buFont typeface="Wingdings 2" panose="05020102010507070707" pitchFamily="18" charset="2"/>
              <a:buNone/>
            </a:pPr>
            <a:r>
              <a:rPr lang="en-US" sz="1600" smtClean="0">
                <a:latin typeface="Arial" panose="020B0604020202020204" pitchFamily="34" charset="0"/>
                <a:cs typeface="Arial" panose="020B0604020202020204" pitchFamily="34" charset="0"/>
              </a:rPr>
              <a:t>END</a:t>
            </a:r>
          </a:p>
          <a:p>
            <a:pPr marL="495300" lvl="1" indent="0">
              <a:spcBef>
                <a:spcPct val="30000"/>
              </a:spcBef>
            </a:pPr>
            <a:r>
              <a:rPr lang="en-US" sz="1600" smtClean="0">
                <a:solidFill>
                  <a:srgbClr val="CC9900"/>
                </a:solidFill>
                <a:latin typeface="Arial" panose="020B0604020202020204" pitchFamily="34" charset="0"/>
                <a:cs typeface="Arial" panose="020B0604020202020204" pitchFamily="34" charset="0"/>
              </a:rPr>
              <a:t> </a:t>
            </a:r>
            <a:r>
              <a:rPr lang="en-US" sz="1600" smtClean="0">
                <a:solidFill>
                  <a:srgbClr val="0000FF"/>
                </a:solidFill>
                <a:latin typeface="Arial" panose="020B0604020202020204" pitchFamily="34" charset="0"/>
                <a:cs typeface="Arial" panose="020B0604020202020204" pitchFamily="34" charset="0"/>
              </a:rPr>
              <a:t>Thực thi</a:t>
            </a:r>
          </a:p>
          <a:p>
            <a:pPr marL="495300" lvl="1" indent="0">
              <a:spcBef>
                <a:spcPct val="30000"/>
              </a:spcBef>
              <a:buFont typeface="Wingdings 2" panose="05020102010507070707" pitchFamily="18" charset="2"/>
              <a:buNone/>
            </a:pPr>
            <a:r>
              <a:rPr lang="en-US" sz="1600" smtClean="0">
                <a:latin typeface="Arial" panose="020B0604020202020204" pitchFamily="34" charset="0"/>
                <a:cs typeface="Arial" panose="020B0604020202020204" pitchFamily="34" charset="0"/>
              </a:rPr>
              <a:t>SELECT * FROM CONTACTS(1) ORDER BY ContactName</a:t>
            </a:r>
          </a:p>
        </p:txBody>
      </p:sp>
      <p:sp>
        <p:nvSpPr>
          <p:cNvPr id="71685" name="Rectangle 4"/>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gn="l"/>
            <a:endParaRPr lang="en-US" sz="2800" b="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wipe(down)">
                                      <p:cBhvr>
                                        <p:cTn id="7" dur="500"/>
                                        <p:tgtEl>
                                          <p:spTgt spid="291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wipe(down)">
                                      <p:cBhvr>
                                        <p:cTn id="12" dur="500"/>
                                        <p:tgtEl>
                                          <p:spTgt spid="291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wipe(down)">
                                      <p:cBhvr>
                                        <p:cTn id="17" dur="500"/>
                                        <p:tgtEl>
                                          <p:spTgt spid="291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1843">
                                            <p:txEl>
                                              <p:pRg st="3" end="3"/>
                                            </p:txEl>
                                          </p:spTgt>
                                        </p:tgtEl>
                                        <p:attrNameLst>
                                          <p:attrName>style.visibility</p:attrName>
                                        </p:attrNameLst>
                                      </p:cBhvr>
                                      <p:to>
                                        <p:strVal val="visible"/>
                                      </p:to>
                                    </p:set>
                                    <p:animEffect transition="in" filter="wipe(down)">
                                      <p:cBhvr>
                                        <p:cTn id="22" dur="500"/>
                                        <p:tgtEl>
                                          <p:spTgt spid="2918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1843">
                                            <p:txEl>
                                              <p:pRg st="4" end="4"/>
                                            </p:txEl>
                                          </p:spTgt>
                                        </p:tgtEl>
                                        <p:attrNameLst>
                                          <p:attrName>style.visibility</p:attrName>
                                        </p:attrNameLst>
                                      </p:cBhvr>
                                      <p:to>
                                        <p:strVal val="visible"/>
                                      </p:to>
                                    </p:set>
                                    <p:animEffect transition="in" filter="wipe(down)">
                                      <p:cBhvr>
                                        <p:cTn id="27" dur="500"/>
                                        <p:tgtEl>
                                          <p:spTgt spid="2918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1843">
                                            <p:txEl>
                                              <p:pRg st="5" end="5"/>
                                            </p:txEl>
                                          </p:spTgt>
                                        </p:tgtEl>
                                        <p:attrNameLst>
                                          <p:attrName>style.visibility</p:attrName>
                                        </p:attrNameLst>
                                      </p:cBhvr>
                                      <p:to>
                                        <p:strVal val="visible"/>
                                      </p:to>
                                    </p:set>
                                    <p:animEffect transition="in" filter="wipe(down)">
                                      <p:cBhvr>
                                        <p:cTn id="32" dur="500"/>
                                        <p:tgtEl>
                                          <p:spTgt spid="2918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1843">
                                            <p:txEl>
                                              <p:pRg st="6" end="6"/>
                                            </p:txEl>
                                          </p:spTgt>
                                        </p:tgtEl>
                                        <p:attrNameLst>
                                          <p:attrName>style.visibility</p:attrName>
                                        </p:attrNameLst>
                                      </p:cBhvr>
                                      <p:to>
                                        <p:strVal val="visible"/>
                                      </p:to>
                                    </p:set>
                                    <p:animEffect transition="in" filter="wipe(down)">
                                      <p:cBhvr>
                                        <p:cTn id="37" dur="500"/>
                                        <p:tgtEl>
                                          <p:spTgt spid="2918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1843">
                                            <p:txEl>
                                              <p:pRg st="7" end="7"/>
                                            </p:txEl>
                                          </p:spTgt>
                                        </p:tgtEl>
                                        <p:attrNameLst>
                                          <p:attrName>style.visibility</p:attrName>
                                        </p:attrNameLst>
                                      </p:cBhvr>
                                      <p:to>
                                        <p:strVal val="visible"/>
                                      </p:to>
                                    </p:set>
                                    <p:animEffect transition="in" filter="wipe(down)">
                                      <p:cBhvr>
                                        <p:cTn id="42" dur="500"/>
                                        <p:tgtEl>
                                          <p:spTgt spid="2918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1843">
                                            <p:txEl>
                                              <p:pRg st="8" end="8"/>
                                            </p:txEl>
                                          </p:spTgt>
                                        </p:tgtEl>
                                        <p:attrNameLst>
                                          <p:attrName>style.visibility</p:attrName>
                                        </p:attrNameLst>
                                      </p:cBhvr>
                                      <p:to>
                                        <p:strVal val="visible"/>
                                      </p:to>
                                    </p:set>
                                    <p:animEffect transition="in" filter="wipe(down)">
                                      <p:cBhvr>
                                        <p:cTn id="47" dur="500"/>
                                        <p:tgtEl>
                                          <p:spTgt spid="2918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91843">
                                            <p:txEl>
                                              <p:pRg st="9" end="9"/>
                                            </p:txEl>
                                          </p:spTgt>
                                        </p:tgtEl>
                                        <p:attrNameLst>
                                          <p:attrName>style.visibility</p:attrName>
                                        </p:attrNameLst>
                                      </p:cBhvr>
                                      <p:to>
                                        <p:strVal val="visible"/>
                                      </p:to>
                                    </p:set>
                                    <p:animEffect transition="in" filter="wipe(down)">
                                      <p:cBhvr>
                                        <p:cTn id="52" dur="500"/>
                                        <p:tgtEl>
                                          <p:spTgt spid="29184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91843">
                                            <p:txEl>
                                              <p:pRg st="10" end="10"/>
                                            </p:txEl>
                                          </p:spTgt>
                                        </p:tgtEl>
                                        <p:attrNameLst>
                                          <p:attrName>style.visibility</p:attrName>
                                        </p:attrNameLst>
                                      </p:cBhvr>
                                      <p:to>
                                        <p:strVal val="visible"/>
                                      </p:to>
                                    </p:set>
                                    <p:animEffect transition="in" filter="wipe(down)">
                                      <p:cBhvr>
                                        <p:cTn id="57" dur="500"/>
                                        <p:tgtEl>
                                          <p:spTgt spid="29184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91843">
                                            <p:txEl>
                                              <p:pRg st="11" end="11"/>
                                            </p:txEl>
                                          </p:spTgt>
                                        </p:tgtEl>
                                        <p:attrNameLst>
                                          <p:attrName>style.visibility</p:attrName>
                                        </p:attrNameLst>
                                      </p:cBhvr>
                                      <p:to>
                                        <p:strVal val="visible"/>
                                      </p:to>
                                    </p:set>
                                    <p:animEffect transition="in" filter="wipe(down)">
                                      <p:cBhvr>
                                        <p:cTn id="62" dur="500"/>
                                        <p:tgtEl>
                                          <p:spTgt spid="29184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91843">
                                            <p:txEl>
                                              <p:pRg st="12" end="12"/>
                                            </p:txEl>
                                          </p:spTgt>
                                        </p:tgtEl>
                                        <p:attrNameLst>
                                          <p:attrName>style.visibility</p:attrName>
                                        </p:attrNameLst>
                                      </p:cBhvr>
                                      <p:to>
                                        <p:strVal val="visible"/>
                                      </p:to>
                                    </p:set>
                                    <p:animEffect transition="in" filter="wipe(down)">
                                      <p:cBhvr>
                                        <p:cTn id="67" dur="500"/>
                                        <p:tgtEl>
                                          <p:spTgt spid="29184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91843">
                                            <p:txEl>
                                              <p:pRg st="13" end="13"/>
                                            </p:txEl>
                                          </p:spTgt>
                                        </p:tgtEl>
                                        <p:attrNameLst>
                                          <p:attrName>style.visibility</p:attrName>
                                        </p:attrNameLst>
                                      </p:cBhvr>
                                      <p:to>
                                        <p:strVal val="visible"/>
                                      </p:to>
                                    </p:set>
                                    <p:animEffect transition="in" filter="wipe(down)">
                                      <p:cBhvr>
                                        <p:cTn id="72" dur="500"/>
                                        <p:tgtEl>
                                          <p:spTgt spid="291843">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91843">
                                            <p:txEl>
                                              <p:pRg st="14" end="14"/>
                                            </p:txEl>
                                          </p:spTgt>
                                        </p:tgtEl>
                                        <p:attrNameLst>
                                          <p:attrName>style.visibility</p:attrName>
                                        </p:attrNameLst>
                                      </p:cBhvr>
                                      <p:to>
                                        <p:strVal val="visible"/>
                                      </p:to>
                                    </p:set>
                                    <p:animEffect transition="in" filter="wipe(down)">
                                      <p:cBhvr>
                                        <p:cTn id="77" dur="500"/>
                                        <p:tgtEl>
                                          <p:spTgt spid="291843">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91843">
                                            <p:txEl>
                                              <p:pRg st="15" end="15"/>
                                            </p:txEl>
                                          </p:spTgt>
                                        </p:tgtEl>
                                        <p:attrNameLst>
                                          <p:attrName>style.visibility</p:attrName>
                                        </p:attrNameLst>
                                      </p:cBhvr>
                                      <p:to>
                                        <p:strVal val="visible"/>
                                      </p:to>
                                    </p:set>
                                    <p:animEffect transition="in" filter="wipe(down)">
                                      <p:cBhvr>
                                        <p:cTn id="82" dur="500"/>
                                        <p:tgtEl>
                                          <p:spTgt spid="291843">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91843">
                                            <p:txEl>
                                              <p:pRg st="16" end="16"/>
                                            </p:txEl>
                                          </p:spTgt>
                                        </p:tgtEl>
                                        <p:attrNameLst>
                                          <p:attrName>style.visibility</p:attrName>
                                        </p:attrNameLst>
                                      </p:cBhvr>
                                      <p:to>
                                        <p:strVal val="visible"/>
                                      </p:to>
                                    </p:set>
                                    <p:animEffect transition="in" filter="wipe(down)">
                                      <p:cBhvr>
                                        <p:cTn id="87" dur="500"/>
                                        <p:tgtEl>
                                          <p:spTgt spid="29184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5C0F3C8-A2D2-4819-9115-6FCE5692F2D4}" type="slidenum">
              <a:rPr lang="en-US" sz="1200">
                <a:solidFill>
                  <a:srgbClr val="FFFFFF"/>
                </a:solidFill>
              </a:rPr>
              <a:pPr>
                <a:lnSpc>
                  <a:spcPct val="80000"/>
                </a:lnSpc>
              </a:pPr>
              <a:t>66</a:t>
            </a:fld>
            <a:endParaRPr lang="en-US" sz="1200">
              <a:solidFill>
                <a:srgbClr val="FFFFFF"/>
              </a:solidFill>
            </a:endParaRPr>
          </a:p>
        </p:txBody>
      </p:sp>
      <p:sp>
        <p:nvSpPr>
          <p:cNvPr id="72707" name="Rectangle 2"/>
          <p:cNvSpPr>
            <a:spLocks noGrp="1"/>
          </p:cNvSpPr>
          <p:nvPr>
            <p:ph type="title" idx="4294967295"/>
          </p:nvPr>
        </p:nvSpPr>
        <p:spPr>
          <a:xfrm>
            <a:off x="755650" y="260350"/>
            <a:ext cx="8189913" cy="841375"/>
          </a:xfrm>
        </p:spPr>
        <p:txBody>
          <a:bodyPr/>
          <a:lstStyle/>
          <a:p>
            <a:r>
              <a:rPr lang="en-US" sz="5600" smtClean="0">
                <a:solidFill>
                  <a:srgbClr val="0000FF"/>
                </a:solidFill>
                <a:cs typeface="Times New Roman" panose="02020603050405020304" pitchFamily="18" charset="0"/>
              </a:rPr>
              <a:t>Sử dụng UDFs</a:t>
            </a:r>
            <a:endParaRPr lang="en-US" sz="5600" b="1" smtClean="0">
              <a:solidFill>
                <a:srgbClr val="0000FF"/>
              </a:solidFill>
              <a:cs typeface="Times New Roman" panose="02020603050405020304" pitchFamily="18" charset="0"/>
            </a:endParaRPr>
          </a:p>
        </p:txBody>
      </p:sp>
      <p:sp>
        <p:nvSpPr>
          <p:cNvPr id="293891" name="Rectangle 3"/>
          <p:cNvSpPr>
            <a:spLocks noGrp="1"/>
          </p:cNvSpPr>
          <p:nvPr>
            <p:ph type="body" idx="4294967295"/>
          </p:nvPr>
        </p:nvSpPr>
        <p:spPr>
          <a:xfrm>
            <a:off x="609600" y="1524000"/>
            <a:ext cx="8077200" cy="5105400"/>
          </a:xfrm>
        </p:spPr>
        <p:txBody>
          <a:bodyPr/>
          <a:lstStyle/>
          <a:p>
            <a:pPr marL="284163" indent="-284163">
              <a:spcBef>
                <a:spcPct val="30000"/>
              </a:spcBef>
            </a:pPr>
            <a:r>
              <a:rPr lang="en-US" sz="1800" smtClean="0">
                <a:solidFill>
                  <a:srgbClr val="800000"/>
                </a:solidFill>
                <a:latin typeface="Arial" panose="020B0604020202020204" pitchFamily="34" charset="0"/>
                <a:cs typeface="Arial" panose="020B0604020202020204" pitchFamily="34" charset="0"/>
              </a:rPr>
              <a:t>A scalar UDF: khi gọi luôn luôn theo cú pháp: </a:t>
            </a:r>
            <a:r>
              <a:rPr lang="en-US" sz="1800" i="1" smtClean="0">
                <a:solidFill>
                  <a:srgbClr val="800000"/>
                </a:solidFill>
                <a:latin typeface="Arial" panose="020B0604020202020204" pitchFamily="34" charset="0"/>
                <a:cs typeface="Arial" panose="020B0604020202020204" pitchFamily="34" charset="0"/>
              </a:rPr>
              <a:t>owner</a:t>
            </a:r>
            <a:r>
              <a:rPr lang="en-US" sz="1800" smtClean="0">
                <a:solidFill>
                  <a:srgbClr val="800000"/>
                </a:solidFill>
                <a:latin typeface="Arial" panose="020B0604020202020204" pitchFamily="34" charset="0"/>
                <a:cs typeface="Arial" panose="020B0604020202020204" pitchFamily="34" charset="0"/>
              </a:rPr>
              <a:t>.</a:t>
            </a:r>
            <a:r>
              <a:rPr lang="en-US" sz="1800" i="1" smtClean="0">
                <a:solidFill>
                  <a:srgbClr val="800000"/>
                </a:solidFill>
                <a:latin typeface="Arial" panose="020B0604020202020204" pitchFamily="34" charset="0"/>
                <a:cs typeface="Arial" panose="020B0604020202020204" pitchFamily="34" charset="0"/>
              </a:rPr>
              <a:t>functionname.</a:t>
            </a:r>
            <a:r>
              <a:rPr lang="en-US" sz="1800" i="1" smtClean="0">
                <a:latin typeface="Arial" panose="020B0604020202020204" pitchFamily="34" charset="0"/>
                <a:cs typeface="Arial" panose="020B0604020202020204" pitchFamily="34" charset="0"/>
              </a:rPr>
              <a:t> </a:t>
            </a:r>
          </a:p>
          <a:p>
            <a:pPr marL="284163" indent="-284163">
              <a:spcBef>
                <a:spcPct val="30000"/>
              </a:spcBef>
              <a:buFont typeface="Wingdings" panose="05000000000000000000" pitchFamily="2" charset="2"/>
              <a:buNone/>
            </a:pPr>
            <a:r>
              <a:rPr lang="en-US" sz="1800" i="1" smtClean="0">
                <a:latin typeface="Arial" panose="020B0604020202020204" pitchFamily="34" charset="0"/>
                <a:cs typeface="Arial" panose="020B0604020202020204" pitchFamily="34" charset="0"/>
              </a:rPr>
              <a:t>	Ví dụ:</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SELECT ProductID, Total=dbo.TotalAmount(UnitPrice, Quantity, Discount)</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FROM [Order details]</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WHERE OrderID=10250</a:t>
            </a:r>
          </a:p>
          <a:p>
            <a:pPr marL="284163" indent="-284163">
              <a:spcBef>
                <a:spcPct val="30000"/>
              </a:spcBef>
            </a:pPr>
            <a:r>
              <a:rPr lang="en-US" sz="1800" smtClean="0">
                <a:latin typeface="Arial" panose="020B0604020202020204" pitchFamily="34" charset="0"/>
                <a:cs typeface="Arial" panose="020B0604020202020204" pitchFamily="34" charset="0"/>
              </a:rPr>
              <a:t> </a:t>
            </a:r>
            <a:r>
              <a:rPr lang="en-US" sz="1800" smtClean="0">
                <a:solidFill>
                  <a:srgbClr val="800000"/>
                </a:solidFill>
                <a:latin typeface="Arial" panose="020B0604020202020204" pitchFamily="34" charset="0"/>
                <a:cs typeface="Arial" panose="020B0604020202020204" pitchFamily="34" charset="0"/>
              </a:rPr>
              <a:t>A scalar UDF có thể được sử dụng trong biểu thức, trong câu lệnh SELECT hay lệnh CREATE TABLE </a:t>
            </a:r>
          </a:p>
          <a:p>
            <a:pPr marL="284163" indent="-284163">
              <a:spcBef>
                <a:spcPct val="30000"/>
              </a:spcBef>
              <a:buFont typeface="Wingdings" panose="05000000000000000000" pitchFamily="2" charset="2"/>
              <a:buNone/>
            </a:pPr>
            <a:r>
              <a:rPr lang="en-US" sz="1800" smtClean="0">
                <a:latin typeface="Arial" panose="020B0604020202020204" pitchFamily="34" charset="0"/>
                <a:cs typeface="Arial" panose="020B0604020202020204" pitchFamily="34" charset="0"/>
              </a:rPr>
              <a:t>	CREATE TABLE [Order Details] (</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OrderID int NOT NULL , ProductID int NOT NULL ,</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UnitPrice money NOT NULL DEFAULT (0),</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Quantity smallint NOT NULL DEFAULT (1),</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Discount real NOT NULL DEFAULT (0),</a:t>
            </a:r>
          </a:p>
          <a:p>
            <a:pPr marL="495300" lvl="1" indent="0">
              <a:spcBef>
                <a:spcPct val="30000"/>
              </a:spcBef>
              <a:buFont typeface="Wingdings 2" panose="05020102010507070707" pitchFamily="18" charset="2"/>
              <a:buNone/>
            </a:pPr>
            <a:r>
              <a:rPr lang="en-US" sz="1800" smtClean="0">
                <a:latin typeface="Arial" panose="020B0604020202020204" pitchFamily="34" charset="0"/>
                <a:cs typeface="Arial" panose="020B0604020202020204" pitchFamily="34" charset="0"/>
              </a:rPr>
              <a:t>Total AS dbo.TotalAmount(UnitPrice, Quantity, Discount))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Effect transition="in" filter="checkerboard(across)">
                                      <p:cBhvr>
                                        <p:cTn id="7" dur="500"/>
                                        <p:tgtEl>
                                          <p:spTgt spid="293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93891">
                                            <p:txEl>
                                              <p:pRg st="1" end="1"/>
                                            </p:txEl>
                                          </p:spTgt>
                                        </p:tgtEl>
                                        <p:attrNameLst>
                                          <p:attrName>style.visibility</p:attrName>
                                        </p:attrNameLst>
                                      </p:cBhvr>
                                      <p:to>
                                        <p:strVal val="visible"/>
                                      </p:to>
                                    </p:set>
                                    <p:animEffect transition="in" filter="checkerboard(across)">
                                      <p:cBhvr>
                                        <p:cTn id="12" dur="500"/>
                                        <p:tgtEl>
                                          <p:spTgt spid="293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3891">
                                            <p:txEl>
                                              <p:pRg st="2" end="2"/>
                                            </p:txEl>
                                          </p:spTgt>
                                        </p:tgtEl>
                                        <p:attrNameLst>
                                          <p:attrName>style.visibility</p:attrName>
                                        </p:attrNameLst>
                                      </p:cBhvr>
                                      <p:to>
                                        <p:strVal val="visible"/>
                                      </p:to>
                                    </p:set>
                                    <p:animEffect transition="in" filter="checkerboard(across)">
                                      <p:cBhvr>
                                        <p:cTn id="17" dur="500"/>
                                        <p:tgtEl>
                                          <p:spTgt spid="293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93891">
                                            <p:txEl>
                                              <p:pRg st="3" end="3"/>
                                            </p:txEl>
                                          </p:spTgt>
                                        </p:tgtEl>
                                        <p:attrNameLst>
                                          <p:attrName>style.visibility</p:attrName>
                                        </p:attrNameLst>
                                      </p:cBhvr>
                                      <p:to>
                                        <p:strVal val="visible"/>
                                      </p:to>
                                    </p:set>
                                    <p:animEffect transition="in" filter="checkerboard(across)">
                                      <p:cBhvr>
                                        <p:cTn id="22" dur="500"/>
                                        <p:tgtEl>
                                          <p:spTgt spid="293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93891">
                                            <p:txEl>
                                              <p:pRg st="4" end="4"/>
                                            </p:txEl>
                                          </p:spTgt>
                                        </p:tgtEl>
                                        <p:attrNameLst>
                                          <p:attrName>style.visibility</p:attrName>
                                        </p:attrNameLst>
                                      </p:cBhvr>
                                      <p:to>
                                        <p:strVal val="visible"/>
                                      </p:to>
                                    </p:set>
                                    <p:animEffect transition="in" filter="checkerboard(across)">
                                      <p:cBhvr>
                                        <p:cTn id="27" dur="500"/>
                                        <p:tgtEl>
                                          <p:spTgt spid="293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93891">
                                            <p:txEl>
                                              <p:pRg st="5" end="5"/>
                                            </p:txEl>
                                          </p:spTgt>
                                        </p:tgtEl>
                                        <p:attrNameLst>
                                          <p:attrName>style.visibility</p:attrName>
                                        </p:attrNameLst>
                                      </p:cBhvr>
                                      <p:to>
                                        <p:strVal val="visible"/>
                                      </p:to>
                                    </p:set>
                                    <p:animEffect transition="in" filter="checkerboard(across)">
                                      <p:cBhvr>
                                        <p:cTn id="32" dur="500"/>
                                        <p:tgtEl>
                                          <p:spTgt spid="293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93891">
                                            <p:txEl>
                                              <p:pRg st="6" end="6"/>
                                            </p:txEl>
                                          </p:spTgt>
                                        </p:tgtEl>
                                        <p:attrNameLst>
                                          <p:attrName>style.visibility</p:attrName>
                                        </p:attrNameLst>
                                      </p:cBhvr>
                                      <p:to>
                                        <p:strVal val="visible"/>
                                      </p:to>
                                    </p:set>
                                    <p:animEffect transition="in" filter="checkerboard(across)">
                                      <p:cBhvr>
                                        <p:cTn id="37" dur="500"/>
                                        <p:tgtEl>
                                          <p:spTgt spid="293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93891">
                                            <p:txEl>
                                              <p:pRg st="7" end="7"/>
                                            </p:txEl>
                                          </p:spTgt>
                                        </p:tgtEl>
                                        <p:attrNameLst>
                                          <p:attrName>style.visibility</p:attrName>
                                        </p:attrNameLst>
                                      </p:cBhvr>
                                      <p:to>
                                        <p:strVal val="visible"/>
                                      </p:to>
                                    </p:set>
                                    <p:animEffect transition="in" filter="checkerboard(across)">
                                      <p:cBhvr>
                                        <p:cTn id="42" dur="500"/>
                                        <p:tgtEl>
                                          <p:spTgt spid="2938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293891">
                                            <p:txEl>
                                              <p:pRg st="8" end="8"/>
                                            </p:txEl>
                                          </p:spTgt>
                                        </p:tgtEl>
                                        <p:attrNameLst>
                                          <p:attrName>style.visibility</p:attrName>
                                        </p:attrNameLst>
                                      </p:cBhvr>
                                      <p:to>
                                        <p:strVal val="visible"/>
                                      </p:to>
                                    </p:set>
                                    <p:animEffect transition="in" filter="checkerboard(across)">
                                      <p:cBhvr>
                                        <p:cTn id="47" dur="500"/>
                                        <p:tgtEl>
                                          <p:spTgt spid="29389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293891">
                                            <p:txEl>
                                              <p:pRg st="9" end="9"/>
                                            </p:txEl>
                                          </p:spTgt>
                                        </p:tgtEl>
                                        <p:attrNameLst>
                                          <p:attrName>style.visibility</p:attrName>
                                        </p:attrNameLst>
                                      </p:cBhvr>
                                      <p:to>
                                        <p:strVal val="visible"/>
                                      </p:to>
                                    </p:set>
                                    <p:animEffect transition="in" filter="checkerboard(across)">
                                      <p:cBhvr>
                                        <p:cTn id="52" dur="500"/>
                                        <p:tgtEl>
                                          <p:spTgt spid="29389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293891">
                                            <p:txEl>
                                              <p:pRg st="10" end="10"/>
                                            </p:txEl>
                                          </p:spTgt>
                                        </p:tgtEl>
                                        <p:attrNameLst>
                                          <p:attrName>style.visibility</p:attrName>
                                        </p:attrNameLst>
                                      </p:cBhvr>
                                      <p:to>
                                        <p:strVal val="visible"/>
                                      </p:to>
                                    </p:set>
                                    <p:animEffect transition="in" filter="checkerboard(across)">
                                      <p:cBhvr>
                                        <p:cTn id="57" dur="500"/>
                                        <p:tgtEl>
                                          <p:spTgt spid="29389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293891">
                                            <p:txEl>
                                              <p:pRg st="11" end="11"/>
                                            </p:txEl>
                                          </p:spTgt>
                                        </p:tgtEl>
                                        <p:attrNameLst>
                                          <p:attrName>style.visibility</p:attrName>
                                        </p:attrNameLst>
                                      </p:cBhvr>
                                      <p:to>
                                        <p:strVal val="visible"/>
                                      </p:to>
                                    </p:set>
                                    <p:animEffect transition="in" filter="checkerboard(across)">
                                      <p:cBhvr>
                                        <p:cTn id="62" dur="500"/>
                                        <p:tgtEl>
                                          <p:spTgt spid="2938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7F1DF3F5-3FCA-42D7-A9FE-B3B0539A16B2}" type="slidenum">
              <a:rPr lang="en-US" sz="1200">
                <a:solidFill>
                  <a:srgbClr val="FFFFFF"/>
                </a:solidFill>
              </a:rPr>
              <a:pPr>
                <a:lnSpc>
                  <a:spcPct val="80000"/>
                </a:lnSpc>
              </a:pPr>
              <a:t>67</a:t>
            </a:fld>
            <a:endParaRPr lang="en-US" sz="1200">
              <a:solidFill>
                <a:srgbClr val="FFFFFF"/>
              </a:solidFill>
            </a:endParaRPr>
          </a:p>
        </p:txBody>
      </p:sp>
      <p:sp>
        <p:nvSpPr>
          <p:cNvPr id="73731" name="Rectangle 2"/>
          <p:cNvSpPr>
            <a:spLocks noGrp="1"/>
          </p:cNvSpPr>
          <p:nvPr>
            <p:ph type="title" idx="4294967295"/>
          </p:nvPr>
        </p:nvSpPr>
        <p:spPr>
          <a:xfrm>
            <a:off x="685800" y="304800"/>
            <a:ext cx="8189913" cy="841375"/>
          </a:xfrm>
        </p:spPr>
        <p:txBody>
          <a:bodyPr/>
          <a:lstStyle/>
          <a:p>
            <a:r>
              <a:rPr lang="en-US" sz="4000" smtClean="0">
                <a:solidFill>
                  <a:srgbClr val="0000FF"/>
                </a:solidFill>
                <a:cs typeface="Times New Roman" panose="02020603050405020304" pitchFamily="18" charset="0"/>
              </a:rPr>
              <a:t>Using UDFs</a:t>
            </a:r>
          </a:p>
        </p:txBody>
      </p:sp>
      <p:sp>
        <p:nvSpPr>
          <p:cNvPr id="295939" name="Rectangle 3"/>
          <p:cNvSpPr>
            <a:spLocks noGrp="1"/>
          </p:cNvSpPr>
          <p:nvPr>
            <p:ph type="body" idx="4294967295"/>
          </p:nvPr>
        </p:nvSpPr>
        <p:spPr>
          <a:xfrm>
            <a:off x="609600" y="1752600"/>
            <a:ext cx="8001000" cy="5105400"/>
          </a:xfrm>
        </p:spPr>
        <p:txBody>
          <a:bodyPr/>
          <a:lstStyle/>
          <a:p>
            <a:pPr marL="346075" indent="-346075" algn="just">
              <a:lnSpc>
                <a:spcPct val="105000"/>
              </a:lnSpc>
              <a:spcBef>
                <a:spcPct val="30000"/>
              </a:spcBef>
            </a:pPr>
            <a:r>
              <a:rPr lang="en-US" sz="2400" smtClean="0">
                <a:solidFill>
                  <a:srgbClr val="800000"/>
                </a:solidFill>
                <a:latin typeface="Arial" panose="020B0604020202020204" pitchFamily="34" charset="0"/>
                <a:cs typeface="Arial" panose="020B0604020202020204" pitchFamily="34" charset="0"/>
              </a:rPr>
              <a:t>A table-valued UDF:</a:t>
            </a:r>
            <a:r>
              <a:rPr lang="en-US" sz="2400" smtClean="0">
                <a:latin typeface="Arial" panose="020B0604020202020204" pitchFamily="34" charset="0"/>
                <a:cs typeface="Arial" panose="020B0604020202020204" pitchFamily="34" charset="0"/>
              </a:rPr>
              <a:t> Có thể được gọi theo cú pháp </a:t>
            </a:r>
            <a:r>
              <a:rPr lang="en-US" sz="2400" i="1" smtClean="0">
                <a:latin typeface="Arial" panose="020B0604020202020204" pitchFamily="34" charset="0"/>
                <a:cs typeface="Arial" panose="020B0604020202020204" pitchFamily="34" charset="0"/>
              </a:rPr>
              <a:t>owner</a:t>
            </a:r>
            <a:r>
              <a:rPr lang="en-US" sz="2400" smtClean="0">
                <a:latin typeface="Arial" panose="020B0604020202020204" pitchFamily="34" charset="0"/>
                <a:cs typeface="Arial" panose="020B0604020202020204" pitchFamily="34" charset="0"/>
              </a:rPr>
              <a:t>.</a:t>
            </a:r>
            <a:r>
              <a:rPr lang="en-US" sz="2400" i="1" smtClean="0">
                <a:latin typeface="Arial" panose="020B0604020202020204" pitchFamily="34" charset="0"/>
                <a:cs typeface="Arial" panose="020B0604020202020204" pitchFamily="34" charset="0"/>
              </a:rPr>
              <a:t>functionname hay functionname</a:t>
            </a:r>
            <a:endParaRPr lang="en-US" sz="2400" smtClean="0">
              <a:latin typeface="Arial" panose="020B0604020202020204" pitchFamily="34" charset="0"/>
              <a:cs typeface="Arial" panose="020B0604020202020204" pitchFamily="34" charset="0"/>
            </a:endParaRPr>
          </a:p>
          <a:p>
            <a:pPr marL="346075" indent="-346075" algn="just">
              <a:lnSpc>
                <a:spcPct val="105000"/>
              </a:lnSpc>
              <a:spcBef>
                <a:spcPct val="30000"/>
              </a:spcBef>
              <a:buFont typeface="Wingdings" panose="05000000000000000000" pitchFamily="2" charset="2"/>
              <a:buNone/>
            </a:pPr>
            <a:r>
              <a:rPr lang="en-US" sz="2400" smtClean="0">
                <a:latin typeface="Arial" panose="020B0604020202020204" pitchFamily="34" charset="0"/>
                <a:cs typeface="Arial" panose="020B0604020202020204" pitchFamily="34" charset="0"/>
              </a:rPr>
              <a:t>	SELECT * FROM Contacts(1) ORDER BY ContactName</a:t>
            </a:r>
          </a:p>
          <a:p>
            <a:pPr marL="346075" indent="-346075" algn="just">
              <a:lnSpc>
                <a:spcPct val="105000"/>
              </a:lnSpc>
              <a:spcBef>
                <a:spcPct val="30000"/>
              </a:spcBef>
            </a:pPr>
            <a:r>
              <a:rPr lang="en-US" sz="2400" smtClean="0">
                <a:latin typeface="Arial" panose="020B0604020202020204" pitchFamily="34" charset="0"/>
                <a:cs typeface="Arial" panose="020B0604020202020204" pitchFamily="34" charset="0"/>
              </a:rPr>
              <a:t>Nếu table-valued function không có tham số, bạn phải sử dụng dấu()</a:t>
            </a:r>
          </a:p>
          <a:p>
            <a:pPr marL="346075" indent="-346075" algn="just">
              <a:lnSpc>
                <a:spcPct val="105000"/>
              </a:lnSpc>
              <a:spcBef>
                <a:spcPct val="30000"/>
              </a:spcBef>
            </a:pPr>
            <a:r>
              <a:rPr lang="en-US" sz="2400" smtClean="0">
                <a:latin typeface="Arial" panose="020B0604020202020204" pitchFamily="34" charset="0"/>
                <a:cs typeface="Arial" panose="020B0604020202020204" pitchFamily="34" charset="0"/>
              </a:rPr>
              <a:t>Nếu tham số có giá trị mặc định, bạn phải truyền giá trị vào mặc dù bạn có sử dụng từ khóa DEFAULT</a:t>
            </a:r>
          </a:p>
          <a:p>
            <a:pPr marL="346075" indent="-346075" algn="just">
              <a:lnSpc>
                <a:spcPct val="105000"/>
              </a:lnSpc>
              <a:spcBef>
                <a:spcPct val="30000"/>
              </a:spcBef>
              <a:buFont typeface="Wingdings" panose="05000000000000000000" pitchFamily="2" charset="2"/>
              <a:buNone/>
            </a:pPr>
            <a:r>
              <a:rPr lang="en-US" sz="2400" smtClean="0">
                <a:latin typeface="Arial" panose="020B0604020202020204" pitchFamily="34" charset="0"/>
                <a:cs typeface="Arial" panose="020B0604020202020204" pitchFamily="34" charset="0"/>
              </a:rPr>
              <a:t>	SELECT * FROM Contacts() ORDER BY ContactName</a:t>
            </a:r>
          </a:p>
          <a:p>
            <a:pPr marL="346075" indent="-346075" algn="just">
              <a:lnSpc>
                <a:spcPct val="105000"/>
              </a:lnSpc>
              <a:spcBef>
                <a:spcPct val="30000"/>
              </a:spcBef>
              <a:buFont typeface="Wingdings" panose="05000000000000000000" pitchFamily="2" charset="2"/>
              <a:buNone/>
            </a:pPr>
            <a:endParaRPr lang="en-US" sz="2400" smtClean="0">
              <a:latin typeface="Arial" panose="020B0604020202020204" pitchFamily="34" charset="0"/>
              <a:cs typeface="Arial" panose="020B0604020202020204" pitchFamily="34" charset="0"/>
            </a:endParaRPr>
          </a:p>
        </p:txBody>
      </p:sp>
      <p:sp>
        <p:nvSpPr>
          <p:cNvPr id="73733"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diamond(in)">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5939">
                                            <p:txEl>
                                              <p:pRg st="2" end="2"/>
                                            </p:txEl>
                                          </p:spTgt>
                                        </p:tgtEl>
                                        <p:attrNameLst>
                                          <p:attrName>style.visibility</p:attrName>
                                        </p:attrNameLst>
                                      </p:cBhvr>
                                      <p:to>
                                        <p:strVal val="visible"/>
                                      </p:to>
                                    </p:set>
                                    <p:animEffect transition="in" filter="diamond(in)">
                                      <p:cBhvr>
                                        <p:cTn id="17" dur="500"/>
                                        <p:tgtEl>
                                          <p:spTgt spid="2959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295939">
                                            <p:txEl>
                                              <p:pRg st="3" end="3"/>
                                            </p:txEl>
                                          </p:spTgt>
                                        </p:tgtEl>
                                        <p:attrNameLst>
                                          <p:attrName>style.visibility</p:attrName>
                                        </p:attrNameLst>
                                      </p:cBhvr>
                                      <p:to>
                                        <p:strVal val="visible"/>
                                      </p:to>
                                    </p:set>
                                    <p:animEffect transition="in" filter="diamond(in)">
                                      <p:cBhvr>
                                        <p:cTn id="22" dur="500"/>
                                        <p:tgtEl>
                                          <p:spTgt spid="2959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295939">
                                            <p:txEl>
                                              <p:pRg st="4" end="4"/>
                                            </p:txEl>
                                          </p:spTgt>
                                        </p:tgtEl>
                                        <p:attrNameLst>
                                          <p:attrName>style.visibility</p:attrName>
                                        </p:attrNameLst>
                                      </p:cBhvr>
                                      <p:to>
                                        <p:strVal val="visible"/>
                                      </p:to>
                                    </p:set>
                                    <p:animEffect transition="in" filter="diamond(in)">
                                      <p:cBhvr>
                                        <p:cTn id="27" dur="500"/>
                                        <p:tgtEl>
                                          <p:spTgt spid="295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610FC6C6-A92A-4DAB-8578-A26FE8B87655}" type="slidenum">
              <a:rPr lang="en-US" sz="1200">
                <a:solidFill>
                  <a:srgbClr val="FFFFFF"/>
                </a:solidFill>
              </a:rPr>
              <a:pPr>
                <a:lnSpc>
                  <a:spcPct val="80000"/>
                </a:lnSpc>
              </a:pPr>
              <a:t>68</a:t>
            </a:fld>
            <a:endParaRPr lang="en-US" sz="1200">
              <a:solidFill>
                <a:srgbClr val="FFFFFF"/>
              </a:solidFill>
            </a:endParaRPr>
          </a:p>
        </p:txBody>
      </p:sp>
      <p:sp>
        <p:nvSpPr>
          <p:cNvPr id="74755" name="Rectangle 2"/>
          <p:cNvSpPr>
            <a:spLocks noGrp="1"/>
          </p:cNvSpPr>
          <p:nvPr>
            <p:ph type="title" idx="4294967295"/>
          </p:nvPr>
        </p:nvSpPr>
        <p:spPr>
          <a:xfrm>
            <a:off x="685800" y="304800"/>
            <a:ext cx="8189913" cy="841375"/>
          </a:xfrm>
        </p:spPr>
        <p:txBody>
          <a:bodyPr/>
          <a:lstStyle/>
          <a:p>
            <a:r>
              <a:rPr lang="en-US" sz="4000" smtClean="0">
                <a:solidFill>
                  <a:srgbClr val="0000FF"/>
                </a:solidFill>
                <a:cs typeface="Times New Roman" panose="02020603050405020304" pitchFamily="18" charset="0"/>
              </a:rPr>
              <a:t>Using UDFs</a:t>
            </a:r>
          </a:p>
        </p:txBody>
      </p:sp>
      <p:sp>
        <p:nvSpPr>
          <p:cNvPr id="295939" name="Rectangle 3"/>
          <p:cNvSpPr>
            <a:spLocks noGrp="1"/>
          </p:cNvSpPr>
          <p:nvPr>
            <p:ph type="body" idx="4294967295"/>
          </p:nvPr>
        </p:nvSpPr>
        <p:spPr>
          <a:xfrm>
            <a:off x="609600" y="1752600"/>
            <a:ext cx="8001000" cy="5105400"/>
          </a:xfrm>
        </p:spPr>
        <p:txBody>
          <a:bodyPr/>
          <a:lstStyle/>
          <a:p>
            <a:r>
              <a:rPr lang="en-US" sz="2800" smtClean="0">
                <a:latin typeface="Arial" panose="020B0604020202020204" pitchFamily="34" charset="0"/>
                <a:cs typeface="Arial" panose="020B0604020202020204" pitchFamily="34" charset="0"/>
              </a:rPr>
              <a:t>Viết hàm trả về danh sách các hoá đơn đã lập của một khách hàng nào đó trong một tháng năm nào đó. Thông tin gồm: Makh, TenKh, Diachi, mahd, ngaylapHD, Noichuyen, LoaiHD. Trong đó, LoaiHD được hiển thị rõ là Nhập hoặc Xuất.</a:t>
            </a:r>
          </a:p>
        </p:txBody>
      </p:sp>
      <p:sp>
        <p:nvSpPr>
          <p:cNvPr id="74757"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diamond(in)">
                                      <p:cBhvr>
                                        <p:cTn id="7" dur="500"/>
                                        <p:tgtEl>
                                          <p:spTgt spid="2959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altLang="en-US" smtClean="0">
                <a:cs typeface="Arial" panose="020B0604020202020204" pitchFamily="34" charset="0"/>
              </a:rPr>
              <a:t>User-Defined Function</a:t>
            </a:r>
            <a:br>
              <a:rPr lang="en-US" altLang="en-US" smtClean="0">
                <a:cs typeface="Arial" panose="020B0604020202020204" pitchFamily="34" charset="0"/>
              </a:rPr>
            </a:br>
            <a:r>
              <a:rPr lang="en-US" altLang="en-US" sz="2800" smtClean="0">
                <a:cs typeface="Arial" panose="020B0604020202020204" pitchFamily="34" charset="0"/>
              </a:rPr>
              <a:t>Scalar Function </a:t>
            </a:r>
            <a:r>
              <a:rPr lang="en-US" altLang="en-US" sz="2400" smtClean="0">
                <a:cs typeface="Arial" panose="020B0604020202020204" pitchFamily="34" charset="0"/>
              </a:rPr>
              <a:t>Syntax</a:t>
            </a:r>
          </a:p>
        </p:txBody>
      </p:sp>
      <p:sp>
        <p:nvSpPr>
          <p:cNvPr id="4" name="Rectangle 2"/>
          <p:cNvSpPr txBox="1">
            <a:spLocks/>
          </p:cNvSpPr>
          <p:nvPr/>
        </p:nvSpPr>
        <p:spPr bwMode="auto">
          <a:xfrm>
            <a:off x="612648" y="1600200"/>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0" indent="0" algn="just">
              <a:lnSpc>
                <a:spcPct val="70000"/>
              </a:lnSpc>
              <a:spcBef>
                <a:spcPct val="30000"/>
              </a:spcBef>
              <a:buFont typeface="Wingdings" panose="05000000000000000000" pitchFamily="2" charset="2"/>
              <a:buNone/>
              <a:defRPr/>
            </a:pPr>
            <a:r>
              <a:rPr lang="en-US" sz="2000" b="0" kern="0" smtClean="0">
                <a:latin typeface="Arial" panose="020B0604020202020204" pitchFamily="34" charset="0"/>
                <a:cs typeface="Arial" panose="020B0604020202020204" pitchFamily="34" charset="0"/>
              </a:rPr>
              <a:t>Bài tập:</a:t>
            </a:r>
          </a:p>
          <a:p>
            <a:pPr marL="457200" lvl="0" indent="-457200" algn="just">
              <a:buFont typeface="+mj-lt"/>
              <a:buAutoNum type="arabicPeriod"/>
            </a:pPr>
            <a:r>
              <a:rPr lang="en-US" sz="2400" b="0">
                <a:latin typeface="Arial" panose="020B0604020202020204" pitchFamily="34" charset="0"/>
                <a:cs typeface="Arial" panose="020B0604020202020204" pitchFamily="34" charset="0"/>
              </a:rPr>
              <a:t>Viết hàm tên SubTotalOfEmp (dạng scalar function) trả về tổng doanh thu của một nhân viên trong một tháng tùy ý trong một năm tùy ý, với tham số vào @EmplID, @MonthOrder, @</a:t>
            </a:r>
            <a:r>
              <a:rPr lang="en-US" sz="2400" b="0" smtClean="0">
                <a:latin typeface="Arial" panose="020B0604020202020204" pitchFamily="34" charset="0"/>
                <a:cs typeface="Arial" panose="020B0604020202020204" pitchFamily="34" charset="0"/>
              </a:rPr>
              <a:t>YearOrder </a:t>
            </a:r>
            <a:r>
              <a:rPr lang="en-US" sz="2400" b="0" i="1" smtClean="0">
                <a:latin typeface="Arial" panose="020B0604020202020204" pitchFamily="34" charset="0"/>
                <a:cs typeface="Arial" panose="020B0604020202020204" pitchFamily="34" charset="0"/>
              </a:rPr>
              <a:t>(Thông </a:t>
            </a:r>
            <a:r>
              <a:rPr lang="en-US" sz="2400" b="0" i="1">
                <a:latin typeface="Arial" panose="020B0604020202020204" pitchFamily="34" charset="0"/>
                <a:cs typeface="Arial" panose="020B0604020202020204" pitchFamily="34" charset="0"/>
              </a:rPr>
              <a:t>tin lấy từ bảng [Sales].[SalesOrderHeader])</a:t>
            </a:r>
            <a:endParaRPr lang="en-US" sz="2400" b="0">
              <a:latin typeface="Arial" panose="020B0604020202020204" pitchFamily="34" charset="0"/>
              <a:cs typeface="Arial" panose="020B0604020202020204" pitchFamily="34" charset="0"/>
            </a:endParaRPr>
          </a:p>
          <a:p>
            <a:pPr marL="457200" lvl="0" indent="-457200" algn="just">
              <a:buFont typeface="+mj-lt"/>
              <a:buAutoNum type="arabicPeriod"/>
            </a:pPr>
            <a:r>
              <a:rPr lang="en-US" sz="2400" b="0">
                <a:latin typeface="Arial" panose="020B0604020202020204" pitchFamily="34" charset="0"/>
                <a:cs typeface="Arial" panose="020B0604020202020204" pitchFamily="34" charset="0"/>
              </a:rPr>
              <a:t>Viết hàm tên là InventoryProd (dạng scalar function) với tham số vào là @ProductID và @locationID trả về số lượng tồn kho của sản phẩm trong khu vực tương ứng với giá trị của tham </a:t>
            </a:r>
            <a:r>
              <a:rPr lang="en-US" sz="2400" b="0" smtClean="0">
                <a:latin typeface="Arial" panose="020B0604020202020204" pitchFamily="34" charset="0"/>
                <a:cs typeface="Arial" panose="020B0604020202020204" pitchFamily="34" charset="0"/>
              </a:rPr>
              <a:t>số </a:t>
            </a:r>
            <a:r>
              <a:rPr lang="en-US" sz="2400" b="0" i="1" smtClean="0">
                <a:latin typeface="Arial" panose="020B0604020202020204" pitchFamily="34" charset="0"/>
                <a:cs typeface="Arial" panose="020B0604020202020204" pitchFamily="34" charset="0"/>
              </a:rPr>
              <a:t>(Dữ </a:t>
            </a:r>
            <a:r>
              <a:rPr lang="en-US" sz="2400" b="0" i="1">
                <a:latin typeface="Arial" panose="020B0604020202020204" pitchFamily="34" charset="0"/>
                <a:cs typeface="Arial" panose="020B0604020202020204" pitchFamily="34" charset="0"/>
              </a:rPr>
              <a:t>liệu lấy từ bảng[Production].[ProductInventory]</a:t>
            </a:r>
            <a:r>
              <a:rPr lang="en-US" sz="2400" b="0">
                <a:latin typeface="Arial" panose="020B0604020202020204" pitchFamily="34" charset="0"/>
                <a:cs typeface="Arial" panose="020B0604020202020204" pitchFamily="34" charset="0"/>
              </a:rPr>
              <a:t>)</a:t>
            </a:r>
          </a:p>
          <a:p>
            <a:pPr marL="0" indent="0" algn="just">
              <a:lnSpc>
                <a:spcPct val="70000"/>
              </a:lnSpc>
              <a:spcBef>
                <a:spcPct val="30000"/>
              </a:spcBef>
              <a:buFont typeface="Wingdings" panose="05000000000000000000" pitchFamily="2" charset="2"/>
              <a:buNone/>
              <a:defRPr/>
            </a:pPr>
            <a:endParaRPr lang="en-US" sz="2000" b="0" kern="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78100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slide(from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slide(from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3F66C0B5-D086-4958-ABA8-7C8EDD0C33A0}" type="slidenum">
              <a:rPr lang="en-US" sz="1200">
                <a:solidFill>
                  <a:srgbClr val="FFFFFF"/>
                </a:solidFill>
              </a:rPr>
              <a:pPr>
                <a:lnSpc>
                  <a:spcPct val="80000"/>
                </a:lnSpc>
              </a:pPr>
              <a:t>7</a:t>
            </a:fld>
            <a:endParaRPr lang="en-US" sz="1200">
              <a:solidFill>
                <a:srgbClr val="FFFFFF"/>
              </a:solidFill>
            </a:endParaRPr>
          </a:p>
        </p:txBody>
      </p:sp>
      <p:sp>
        <p:nvSpPr>
          <p:cNvPr id="186370" name="Rectangle 2"/>
          <p:cNvSpPr>
            <a:spLocks noGrp="1"/>
          </p:cNvSpPr>
          <p:nvPr>
            <p:ph type="body" idx="4294967295"/>
          </p:nvPr>
        </p:nvSpPr>
        <p:spPr>
          <a:xfrm>
            <a:off x="533400" y="1752600"/>
            <a:ext cx="8229600" cy="5105400"/>
          </a:xfrm>
        </p:spPr>
        <p:txBody>
          <a:bodyPr/>
          <a:lstStyle/>
          <a:p>
            <a:pPr marL="381000" indent="-381000" algn="just"/>
            <a:r>
              <a:rPr lang="en-US" sz="2400" smtClean="0">
                <a:latin typeface="Arial" panose="020B0604020202020204" pitchFamily="34" charset="0"/>
              </a:rPr>
              <a:t>Đơn giản hoá các thao tác trên cơ sở dữ liệu nhờ vào khả năng module hoá các thao tác này. </a:t>
            </a:r>
          </a:p>
          <a:p>
            <a:pPr marL="381000" indent="-381000" algn="just"/>
            <a:r>
              <a:rPr lang="en-US" sz="2400" smtClean="0">
                <a:latin typeface="Arial" panose="020B0604020202020204" pitchFamily="34" charset="0"/>
              </a:rPr>
              <a:t>Thủ tục lưu trữ được phân tích, tối ưu khi tạo ra nên việc thực thi chúng nhanh hơn nhiều so với việc phải thực hiện một tập rời rạc các câu lệnh SQL tương đương theo cách thông thường. </a:t>
            </a:r>
          </a:p>
          <a:p>
            <a:pPr marL="381000" indent="-381000" algn="just"/>
            <a:r>
              <a:rPr lang="en-US" sz="2400" smtClean="0">
                <a:latin typeface="Arial" panose="020B0604020202020204" pitchFamily="34" charset="0"/>
              </a:rPr>
              <a:t>Cho phép thực hiện cùng một yêu cầu bằng một câu lệnh đơn giản thay vì phải sử dụng nhiều dòng lệnh SQL</a:t>
            </a:r>
            <a:r>
              <a:rPr lang="en-US" sz="2400" smtClean="0">
                <a:latin typeface="Arial" panose="020B0604020202020204" pitchFamily="34" charset="0"/>
                <a:sym typeface="Wingdings" panose="05000000000000000000" pitchFamily="2" charset="2"/>
              </a:rPr>
              <a:t></a:t>
            </a:r>
            <a:r>
              <a:rPr lang="en-US" sz="2400" smtClean="0">
                <a:latin typeface="Arial" panose="020B0604020202020204" pitchFamily="34" charset="0"/>
              </a:rPr>
              <a:t> làm giảm thiểu sự lưu thông trên mạng. </a:t>
            </a:r>
          </a:p>
          <a:p>
            <a:pPr marL="381000" indent="-381000" algn="just"/>
            <a:r>
              <a:rPr lang="en-US" sz="2400" smtClean="0">
                <a:latin typeface="Arial" panose="020B0604020202020204" pitchFamily="34" charset="0"/>
              </a:rPr>
              <a:t>Có thể cấp phát quyền cho người sử dụng thông qua các thủ tục lưu trữ, nhờ đó tăng khả năng bảo mật đối với hệ thống. </a:t>
            </a:r>
          </a:p>
        </p:txBody>
      </p:sp>
      <p:sp>
        <p:nvSpPr>
          <p:cNvPr id="14340" name="Rectangle 3"/>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
        <p:nvSpPr>
          <p:cNvPr id="14341" name="Rectangle 4"/>
          <p:cNvSpPr>
            <a:spLocks noGrp="1" noChangeArrowheads="1"/>
          </p:cNvSpPr>
          <p:nvPr>
            <p:ph type="title" idx="4294967295"/>
          </p:nvPr>
        </p:nvSpPr>
        <p:spPr>
          <a:xfrm>
            <a:off x="685800" y="304800"/>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smtClean="0">
                <a:solidFill>
                  <a:srgbClr val="0000FF"/>
                </a:solidFill>
              </a:rPr>
              <a:t>Lợi ích của thủ tục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animEffect transition="in" filter="circle(out)">
                                      <p:cBhvr>
                                        <p:cTn id="7" dur="2000"/>
                                        <p:tgtEl>
                                          <p:spTgt spid="1863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186370">
                                            <p:txEl>
                                              <p:pRg st="1" end="1"/>
                                            </p:txEl>
                                          </p:spTgt>
                                        </p:tgtEl>
                                        <p:attrNameLst>
                                          <p:attrName>style.visibility</p:attrName>
                                        </p:attrNameLst>
                                      </p:cBhvr>
                                      <p:to>
                                        <p:strVal val="visible"/>
                                      </p:to>
                                    </p:set>
                                    <p:animEffect transition="in" filter="circle(out)">
                                      <p:cBhvr>
                                        <p:cTn id="12" dur="2000"/>
                                        <p:tgtEl>
                                          <p:spTgt spid="1863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186370">
                                            <p:txEl>
                                              <p:pRg st="2" end="2"/>
                                            </p:txEl>
                                          </p:spTgt>
                                        </p:tgtEl>
                                        <p:attrNameLst>
                                          <p:attrName>style.visibility</p:attrName>
                                        </p:attrNameLst>
                                      </p:cBhvr>
                                      <p:to>
                                        <p:strVal val="visible"/>
                                      </p:to>
                                    </p:set>
                                    <p:animEffect transition="in" filter="circle(out)">
                                      <p:cBhvr>
                                        <p:cTn id="17" dur="2000"/>
                                        <p:tgtEl>
                                          <p:spTgt spid="1863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186370">
                                            <p:txEl>
                                              <p:pRg st="3" end="3"/>
                                            </p:txEl>
                                          </p:spTgt>
                                        </p:tgtEl>
                                        <p:attrNameLst>
                                          <p:attrName>style.visibility</p:attrName>
                                        </p:attrNameLst>
                                      </p:cBhvr>
                                      <p:to>
                                        <p:strVal val="visible"/>
                                      </p:to>
                                    </p:set>
                                    <p:animEffect transition="in" filter="circle(out)">
                                      <p:cBhvr>
                                        <p:cTn id="22" dur="2000"/>
                                        <p:tgtEl>
                                          <p:spTgt spid="1863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0"/>
            <a:ext cx="8458200" cy="914400"/>
          </a:xfrm>
        </p:spPr>
        <p:txBody>
          <a:bodyPr/>
          <a:lstStyle/>
          <a:p>
            <a:pPr eaLnBrk="1" hangingPunct="1"/>
            <a:r>
              <a:rPr lang="en-US" altLang="en-US" smtClean="0">
                <a:cs typeface="Arial" panose="020B0604020202020204" pitchFamily="34" charset="0"/>
              </a:rPr>
              <a:t>User-Defined Function</a:t>
            </a:r>
            <a:br>
              <a:rPr lang="en-US" altLang="en-US" smtClean="0">
                <a:cs typeface="Arial" panose="020B0604020202020204" pitchFamily="34" charset="0"/>
              </a:rPr>
            </a:br>
            <a:r>
              <a:rPr lang="en-US" altLang="en-US" sz="2400" smtClean="0">
                <a:cs typeface="Arial" panose="020B0604020202020204" pitchFamily="34" charset="0"/>
              </a:rPr>
              <a:t>Manager Function</a:t>
            </a:r>
            <a:endParaRPr lang="vi-VN" altLang="en-US" sz="2800" smtClean="0">
              <a:cs typeface="Arial" panose="020B0604020202020204" pitchFamily="34" charset="0"/>
            </a:endParaRPr>
          </a:p>
        </p:txBody>
      </p:sp>
      <p:sp>
        <p:nvSpPr>
          <p:cNvPr id="4" name="Rectangle 3"/>
          <p:cNvSpPr txBox="1">
            <a:spLocks/>
          </p:cNvSpPr>
          <p:nvPr/>
        </p:nvSpPr>
        <p:spPr bwMode="auto">
          <a:xfrm>
            <a:off x="381001" y="1755648"/>
            <a:ext cx="8382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sumofOrder với hai tham số @thang và @nam trả về </a:t>
            </a:r>
            <a:r>
              <a:rPr lang="en-US" sz="2200" b="0">
                <a:latin typeface="Arial" panose="020B0604020202020204" pitchFamily="34" charset="0"/>
                <a:cs typeface="Arial" panose="020B0604020202020204" pitchFamily="34" charset="0"/>
              </a:rPr>
              <a:t>danh</a:t>
            </a:r>
            <a:r>
              <a:rPr lang="en-GB" sz="2200" b="0">
                <a:latin typeface="Arial" panose="020B0604020202020204" pitchFamily="34" charset="0"/>
                <a:cs typeface="Arial" panose="020B0604020202020204" pitchFamily="34" charset="0"/>
              </a:rPr>
              <a:t> sách các hóa đơn (SalesOrderID) lặp trong tháng và năm được truyền vào từ 2 tham số @thang và @nam, có tổng tiền &gt;70000, thông tin gồm SalesOrderID, Orderdate, SubTotal, trong đó SubTotal =sum(OrderQty*UnitPrice</a:t>
            </a:r>
            <a:r>
              <a:rPr lang="en-GB" sz="2200" b="0" smtClean="0">
                <a:latin typeface="Arial" panose="020B0604020202020204" pitchFamily="34" charset="0"/>
                <a:cs typeface="Arial" panose="020B0604020202020204" pitchFamily="34" charset="0"/>
              </a:rPr>
              <a:t>).</a:t>
            </a:r>
          </a:p>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tên SumofProduct với tham số đầu vào là @MaNCC (VendorID), hàm dùng để tính tổng số lượng (sumOfQty) và tổng trị giá (SumofSubtotal) của các sản phẩm do nhà cung cấp @MaNCC cung cấp, thông tin gồm ProductID, SumofProduct, </a:t>
            </a:r>
            <a:r>
              <a:rPr lang="en-GB" sz="2200" b="0" smtClean="0">
                <a:latin typeface="Arial" panose="020B0604020202020204" pitchFamily="34" charset="0"/>
                <a:cs typeface="Arial" panose="020B0604020202020204" pitchFamily="34" charset="0"/>
              </a:rPr>
              <a:t>SumofSubtotal</a:t>
            </a:r>
            <a:r>
              <a:rPr lang="en-US" sz="2200" b="0">
                <a:latin typeface="Arial" panose="020B0604020202020204" pitchFamily="34" charset="0"/>
                <a:cs typeface="Arial" panose="020B0604020202020204" pitchFamily="34" charset="0"/>
              </a:rPr>
              <a:t> </a:t>
            </a:r>
            <a:r>
              <a:rPr lang="en-GB" sz="2200" b="0" i="1" smtClean="0">
                <a:latin typeface="Arial" panose="020B0604020202020204" pitchFamily="34" charset="0"/>
                <a:cs typeface="Arial" panose="020B0604020202020204" pitchFamily="34" charset="0"/>
              </a:rPr>
              <a:t>(sử </a:t>
            </a:r>
            <a:r>
              <a:rPr lang="en-GB" sz="2200" b="0" i="1">
                <a:latin typeface="Arial" panose="020B0604020202020204" pitchFamily="34" charset="0"/>
                <a:cs typeface="Arial" panose="020B0604020202020204" pitchFamily="34" charset="0"/>
              </a:rPr>
              <a:t>dụng các bảng [Purchasing].[Vendor] [Purchasing].[PurchaseOrderHeader] và [Purchasing].[PurchaseOrderDetail])</a:t>
            </a:r>
            <a:endParaRPr lang="en-US" sz="2200" b="0">
              <a:latin typeface="Arial" panose="020B0604020202020204" pitchFamily="34" charset="0"/>
              <a:cs typeface="Arial" panose="020B0604020202020204" pitchFamily="34" charset="0"/>
            </a:endParaRPr>
          </a:p>
          <a:p>
            <a:pPr lvl="0" algn="just"/>
            <a:endParaRPr lang="en-US" sz="22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69558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381000" y="0"/>
            <a:ext cx="8458200" cy="914400"/>
          </a:xfrm>
        </p:spPr>
        <p:txBody>
          <a:bodyPr/>
          <a:lstStyle/>
          <a:p>
            <a:pPr eaLnBrk="1" hangingPunct="1"/>
            <a:r>
              <a:rPr lang="en-US" altLang="en-US" smtClean="0">
                <a:cs typeface="Arial" panose="020B0604020202020204" pitchFamily="34" charset="0"/>
              </a:rPr>
              <a:t>User-Defined Function</a:t>
            </a:r>
            <a:br>
              <a:rPr lang="en-US" altLang="en-US" smtClean="0">
                <a:cs typeface="Arial" panose="020B0604020202020204" pitchFamily="34" charset="0"/>
              </a:rPr>
            </a:br>
            <a:r>
              <a:rPr lang="en-US" altLang="en-US" sz="2400" smtClean="0">
                <a:cs typeface="Arial" panose="020B0604020202020204" pitchFamily="34" charset="0"/>
              </a:rPr>
              <a:t>Manager Function</a:t>
            </a:r>
            <a:endParaRPr lang="vi-VN" altLang="en-US" sz="2800" smtClean="0">
              <a:cs typeface="Arial" panose="020B0604020202020204" pitchFamily="34" charset="0"/>
            </a:endParaRPr>
          </a:p>
        </p:txBody>
      </p:sp>
      <p:sp>
        <p:nvSpPr>
          <p:cNvPr id="4" name="Rectangle 3"/>
          <p:cNvSpPr txBox="1">
            <a:spLocks/>
          </p:cNvSpPr>
          <p:nvPr/>
        </p:nvSpPr>
        <p:spPr bwMode="auto">
          <a:xfrm>
            <a:off x="244928" y="1752600"/>
            <a:ext cx="8730343"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500">
                <a:solidFill>
                  <a:schemeClr val="tx1"/>
                </a:solidFill>
                <a:latin typeface="+mj-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j-lt"/>
                <a:cs typeface="+mn-cs"/>
              </a:defRPr>
            </a:lvl2pPr>
            <a:lvl3pPr marL="1143000" indent="-228600" algn="l" rtl="0" eaLnBrk="0" fontAlgn="base" hangingPunct="0">
              <a:spcBef>
                <a:spcPct val="20000"/>
              </a:spcBef>
              <a:spcAft>
                <a:spcPct val="0"/>
              </a:spcAft>
              <a:buChar char="•"/>
              <a:defRPr kumimoji="1" sz="2000">
                <a:solidFill>
                  <a:schemeClr val="tx1"/>
                </a:solidFill>
                <a:latin typeface="+mj-lt"/>
                <a:cs typeface="+mn-cs"/>
              </a:defRPr>
            </a:lvl3pPr>
            <a:lvl4pPr marL="1600200" indent="-228600" algn="l" rtl="0" eaLnBrk="0" fontAlgn="base" hangingPunct="0">
              <a:spcBef>
                <a:spcPct val="20000"/>
              </a:spcBef>
              <a:spcAft>
                <a:spcPct val="0"/>
              </a:spcAft>
              <a:buChar char="–"/>
              <a:defRPr kumimoji="1" sz="2000">
                <a:solidFill>
                  <a:schemeClr val="tx1"/>
                </a:solidFill>
                <a:latin typeface="+mj-lt"/>
                <a:cs typeface="+mn-cs"/>
              </a:defRPr>
            </a:lvl4pPr>
            <a:lvl5pPr marL="2057400" indent="-228600" algn="l" rtl="0" eaLnBrk="0" fontAlgn="base" hangingPunct="0">
              <a:spcBef>
                <a:spcPct val="20000"/>
              </a:spcBef>
              <a:spcAft>
                <a:spcPct val="0"/>
              </a:spcAft>
              <a:buChar char="»"/>
              <a:defRPr kumimoji="1" sz="1500">
                <a:solidFill>
                  <a:schemeClr val="tx1"/>
                </a:solidFill>
                <a:latin typeface="+mj-lt"/>
                <a:cs typeface="+mn-cs"/>
              </a:defRPr>
            </a:lvl5pPr>
            <a:lvl6pPr marL="2514600" indent="-228600" algn="l" rtl="0" eaLnBrk="1" fontAlgn="base" hangingPunct="1">
              <a:spcBef>
                <a:spcPct val="20000"/>
              </a:spcBef>
              <a:spcAft>
                <a:spcPct val="0"/>
              </a:spcAft>
              <a:buChar char="»"/>
              <a:defRPr kumimoji="1" sz="1500">
                <a:solidFill>
                  <a:schemeClr val="tx1"/>
                </a:solidFill>
                <a:latin typeface="+mn-lt"/>
                <a:cs typeface="+mn-cs"/>
              </a:defRPr>
            </a:lvl6pPr>
            <a:lvl7pPr marL="2971800" indent="-228600" algn="l" rtl="0" eaLnBrk="1" fontAlgn="base" hangingPunct="1">
              <a:spcBef>
                <a:spcPct val="20000"/>
              </a:spcBef>
              <a:spcAft>
                <a:spcPct val="0"/>
              </a:spcAft>
              <a:buChar char="»"/>
              <a:defRPr kumimoji="1" sz="1500">
                <a:solidFill>
                  <a:schemeClr val="tx1"/>
                </a:solidFill>
                <a:latin typeface="+mn-lt"/>
                <a:cs typeface="+mn-cs"/>
              </a:defRPr>
            </a:lvl7pPr>
            <a:lvl8pPr marL="3429000" indent="-228600" algn="l" rtl="0" eaLnBrk="1" fontAlgn="base" hangingPunct="1">
              <a:spcBef>
                <a:spcPct val="20000"/>
              </a:spcBef>
              <a:spcAft>
                <a:spcPct val="0"/>
              </a:spcAft>
              <a:buChar char="»"/>
              <a:defRPr kumimoji="1" sz="1500">
                <a:solidFill>
                  <a:schemeClr val="tx1"/>
                </a:solidFill>
                <a:latin typeface="+mn-lt"/>
                <a:cs typeface="+mn-cs"/>
              </a:defRPr>
            </a:lvl8pPr>
            <a:lvl9pPr marL="3886200" indent="-228600" algn="l" rtl="0" eaLnBrk="1" fontAlgn="base" hangingPunct="1">
              <a:spcBef>
                <a:spcPct val="20000"/>
              </a:spcBef>
              <a:spcAft>
                <a:spcPct val="0"/>
              </a:spcAft>
              <a:buChar char="»"/>
              <a:defRPr kumimoji="1" sz="1500">
                <a:solidFill>
                  <a:schemeClr val="tx1"/>
                </a:solidFill>
                <a:latin typeface="+mn-lt"/>
                <a:cs typeface="+mn-cs"/>
              </a:defRPr>
            </a:lvl9pPr>
          </a:lstStyle>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sumofOrder với hai tham số @thang và @nam trả về </a:t>
            </a:r>
            <a:r>
              <a:rPr lang="en-US" sz="2200" b="0">
                <a:latin typeface="Arial" panose="020B0604020202020204" pitchFamily="34" charset="0"/>
                <a:cs typeface="Arial" panose="020B0604020202020204" pitchFamily="34" charset="0"/>
              </a:rPr>
              <a:t>danh</a:t>
            </a:r>
            <a:r>
              <a:rPr lang="en-GB" sz="2200" b="0">
                <a:latin typeface="Arial" panose="020B0604020202020204" pitchFamily="34" charset="0"/>
                <a:cs typeface="Arial" panose="020B0604020202020204" pitchFamily="34" charset="0"/>
              </a:rPr>
              <a:t> sách các hóa đơn (SalesOrderID) lặp trong tháng và năm được truyền vào từ 2 tham số @thang và @nam, có tổng tiền &gt;70000, thông tin gồm SalesOrderID, Orderdate, SubTotal, trong đó SubTotal =sum(OrderQty*UnitPrice</a:t>
            </a:r>
            <a:r>
              <a:rPr lang="en-GB" sz="2200" b="0" smtClean="0">
                <a:latin typeface="Arial" panose="020B0604020202020204" pitchFamily="34" charset="0"/>
                <a:cs typeface="Arial" panose="020B0604020202020204" pitchFamily="34" charset="0"/>
              </a:rPr>
              <a:t>).</a:t>
            </a:r>
          </a:p>
          <a:p>
            <a:pPr marL="514350" lvl="0" indent="-514350" algn="just">
              <a:buFont typeface="+mj-lt"/>
              <a:buAutoNum type="arabicPeriod"/>
            </a:pPr>
            <a:r>
              <a:rPr lang="en-GB" sz="2200" b="0">
                <a:latin typeface="Arial" panose="020B0604020202020204" pitchFamily="34" charset="0"/>
                <a:cs typeface="Arial" panose="020B0604020202020204" pitchFamily="34" charset="0"/>
              </a:rPr>
              <a:t>Viết hàm tên SumofProduct với tham số đầu vào là @MaNCC (VendorID), hàm dùng để tính tổng số lượng (sumOfQty) và tổng trị giá (SumofSubtotal) của các sản phẩm do nhà cung cấp @MaNCC cung cấp, thông tin gồm ProductID, SumofProduct, </a:t>
            </a:r>
            <a:r>
              <a:rPr lang="en-GB" sz="2200" b="0" smtClean="0">
                <a:latin typeface="Arial" panose="020B0604020202020204" pitchFamily="34" charset="0"/>
                <a:cs typeface="Arial" panose="020B0604020202020204" pitchFamily="34" charset="0"/>
              </a:rPr>
              <a:t>SumofSubtotal</a:t>
            </a:r>
            <a:r>
              <a:rPr lang="en-US" sz="2200" b="0">
                <a:latin typeface="Arial" panose="020B0604020202020204" pitchFamily="34" charset="0"/>
                <a:cs typeface="Arial" panose="020B0604020202020204" pitchFamily="34" charset="0"/>
              </a:rPr>
              <a:t> </a:t>
            </a:r>
            <a:r>
              <a:rPr lang="en-GB" sz="2200" b="0" i="1" smtClean="0">
                <a:latin typeface="Arial" panose="020B0604020202020204" pitchFamily="34" charset="0"/>
                <a:cs typeface="Arial" panose="020B0604020202020204" pitchFamily="34" charset="0"/>
              </a:rPr>
              <a:t>(sử </a:t>
            </a:r>
            <a:r>
              <a:rPr lang="en-GB" sz="2200" b="0" i="1">
                <a:latin typeface="Arial" panose="020B0604020202020204" pitchFamily="34" charset="0"/>
                <a:cs typeface="Arial" panose="020B0604020202020204" pitchFamily="34" charset="0"/>
              </a:rPr>
              <a:t>dụng các bảng [Purchasing].[Vendor] [Purchasing].[PurchaseOrderHeader] và [Purchasing].[PurchaseOrderDetail])</a:t>
            </a:r>
            <a:endParaRPr lang="en-US" sz="2200" b="0">
              <a:latin typeface="Arial" panose="020B0604020202020204" pitchFamily="34" charset="0"/>
              <a:cs typeface="Arial" panose="020B0604020202020204" pitchFamily="34" charset="0"/>
            </a:endParaRPr>
          </a:p>
          <a:p>
            <a:pPr lvl="0" algn="just"/>
            <a:endParaRPr lang="en-US" sz="2200" b="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39298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amond(in)">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4E2504AE-6B6E-478C-85B4-9277DF3B94C3}" type="slidenum">
              <a:rPr lang="en-US" sz="1200">
                <a:solidFill>
                  <a:srgbClr val="FFFFFF"/>
                </a:solidFill>
              </a:rPr>
              <a:pPr>
                <a:lnSpc>
                  <a:spcPct val="80000"/>
                </a:lnSpc>
              </a:pPr>
              <a:t>8</a:t>
            </a:fld>
            <a:endParaRPr lang="en-US" sz="1200">
              <a:solidFill>
                <a:srgbClr val="FFFFFF"/>
              </a:solidFill>
            </a:endParaRPr>
          </a:p>
        </p:txBody>
      </p:sp>
      <p:sp>
        <p:nvSpPr>
          <p:cNvPr id="15363" name="Rectangle 2"/>
          <p:cNvSpPr>
            <a:spLocks noGrp="1"/>
          </p:cNvSpPr>
          <p:nvPr>
            <p:ph type="title" idx="4294967295"/>
          </p:nvPr>
        </p:nvSpPr>
        <p:spPr>
          <a:xfrm>
            <a:off x="609600" y="381000"/>
            <a:ext cx="8189913" cy="841375"/>
          </a:xfrm>
        </p:spPr>
        <p:txBody>
          <a:bodyPr/>
          <a:lstStyle/>
          <a:p>
            <a:r>
              <a:rPr lang="en-US" sz="5600" smtClean="0">
                <a:solidFill>
                  <a:srgbClr val="0000FF"/>
                </a:solidFill>
                <a:latin typeface="Arial" panose="020B0604020202020204" pitchFamily="34" charset="0"/>
                <a:cs typeface="Arial" panose="020B0604020202020204" pitchFamily="34" charset="0"/>
              </a:rPr>
              <a:t>Phân loại thủ tục</a:t>
            </a:r>
            <a:endParaRPr lang="en-US" sz="5600" b="1" smtClean="0">
              <a:solidFill>
                <a:srgbClr val="0000FF"/>
              </a:solidFill>
              <a:latin typeface="Arial" panose="020B0604020202020204" pitchFamily="34" charset="0"/>
              <a:cs typeface="Arial" panose="020B0604020202020204" pitchFamily="34" charset="0"/>
            </a:endParaRPr>
          </a:p>
        </p:txBody>
      </p:sp>
      <p:sp>
        <p:nvSpPr>
          <p:cNvPr id="15364" name="Rectangle 3"/>
          <p:cNvSpPr>
            <a:spLocks noGrp="1"/>
          </p:cNvSpPr>
          <p:nvPr>
            <p:ph type="body" idx="4294967295"/>
          </p:nvPr>
        </p:nvSpPr>
        <p:spPr>
          <a:xfrm>
            <a:off x="685800" y="1524000"/>
            <a:ext cx="7331075" cy="5105400"/>
          </a:xfrm>
        </p:spPr>
        <p:txBody>
          <a:bodyPr/>
          <a:lstStyle/>
          <a:p>
            <a:pPr marL="793750" lvl="1" indent="-298450">
              <a:spcBef>
                <a:spcPct val="30000"/>
              </a:spcBef>
              <a:buFont typeface="Wingdings 2" panose="05020102010507070707" pitchFamily="18" charset="2"/>
              <a:buNone/>
            </a:pPr>
            <a:endParaRPr lang="en-US" smtClean="0">
              <a:latin typeface="Arial" panose="020B0604020202020204" pitchFamily="34" charset="0"/>
              <a:cs typeface="Arial" panose="020B0604020202020204" pitchFamily="34" charset="0"/>
            </a:endParaRPr>
          </a:p>
          <a:p>
            <a:pPr marL="381000" indent="-381000">
              <a:spcBef>
                <a:spcPct val="30000"/>
              </a:spcBef>
            </a:pPr>
            <a:r>
              <a:rPr lang="en-US" smtClean="0">
                <a:latin typeface="Arial" panose="020B0604020202020204" pitchFamily="34" charset="0"/>
                <a:cs typeface="Arial" panose="020B0604020202020204" pitchFamily="34" charset="0"/>
              </a:rPr>
              <a:t>Các loại Procedures</a:t>
            </a:r>
          </a:p>
          <a:p>
            <a:pPr marL="793750" lvl="1" indent="-298450">
              <a:spcBef>
                <a:spcPct val="30000"/>
              </a:spcBef>
            </a:pPr>
            <a:r>
              <a:rPr lang="en-US" smtClean="0">
                <a:latin typeface="Arial" panose="020B0604020202020204" pitchFamily="34" charset="0"/>
                <a:cs typeface="Arial" panose="020B0604020202020204" pitchFamily="34" charset="0"/>
              </a:rPr>
              <a:t>User-defined</a:t>
            </a:r>
          </a:p>
          <a:p>
            <a:pPr marL="793750" lvl="1" indent="-298450">
              <a:spcBef>
                <a:spcPct val="30000"/>
              </a:spcBef>
            </a:pPr>
            <a:r>
              <a:rPr lang="en-US" smtClean="0">
                <a:latin typeface="Arial" panose="020B0604020202020204" pitchFamily="34" charset="0"/>
                <a:cs typeface="Arial" panose="020B0604020202020204" pitchFamily="34" charset="0"/>
              </a:rPr>
              <a:t>System</a:t>
            </a:r>
          </a:p>
          <a:p>
            <a:pPr marL="793750" lvl="1" indent="-298450">
              <a:spcBef>
                <a:spcPct val="30000"/>
              </a:spcBef>
            </a:pPr>
            <a:r>
              <a:rPr lang="en-US" smtClean="0">
                <a:latin typeface="Arial" panose="020B0604020202020204" pitchFamily="34" charset="0"/>
                <a:cs typeface="Arial" panose="020B0604020202020204" pitchFamily="34" charset="0"/>
              </a:rPr>
              <a:t>Temporary</a:t>
            </a:r>
          </a:p>
          <a:p>
            <a:pPr marL="793750" lvl="1" indent="-298450">
              <a:spcBef>
                <a:spcPct val="30000"/>
              </a:spcBef>
            </a:pPr>
            <a:r>
              <a:rPr lang="en-US" smtClean="0">
                <a:latin typeface="Arial" panose="020B0604020202020204" pitchFamily="34" charset="0"/>
                <a:cs typeface="Arial" panose="020B0604020202020204" pitchFamily="34" charset="0"/>
              </a:rPr>
              <a:t>Remote</a:t>
            </a:r>
          </a:p>
          <a:p>
            <a:pPr marL="793750" lvl="1" indent="-298450">
              <a:spcBef>
                <a:spcPct val="30000"/>
              </a:spcBef>
            </a:pPr>
            <a:r>
              <a:rPr lang="en-US" smtClean="0">
                <a:latin typeface="Arial" panose="020B0604020202020204" pitchFamily="34" charset="0"/>
                <a:cs typeface="Arial" panose="020B0604020202020204" pitchFamily="34" charset="0"/>
              </a:rPr>
              <a:t>Extended</a:t>
            </a:r>
          </a:p>
          <a:p>
            <a:pPr marL="381000" indent="-381000">
              <a:spcBef>
                <a:spcPct val="30000"/>
              </a:spcBef>
            </a:pPr>
            <a:endParaRPr lang="en-US" smtClean="0">
              <a:latin typeface="Arial" panose="020B0604020202020204" pitchFamily="34" charset="0"/>
              <a:cs typeface="Arial" panose="020B0604020202020204" pitchFamily="34" charset="0"/>
              <a:hlinkClick r:id="rId3" action="ppaction://hlinksldjump"/>
            </a:endParaRPr>
          </a:p>
        </p:txBody>
      </p:sp>
      <p:sp>
        <p:nvSpPr>
          <p:cNvPr id="15365"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endParaRPr lang="en-US"/>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22"/>
          <p:cNvSpPr>
            <a:spLocks noGrp="1"/>
          </p:cNvSpPr>
          <p:nvPr>
            <p:ph type="sldNum" sz="quarter" idx="10"/>
          </p:nvPr>
        </p:nvSpPr>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algn="r" eaLnBrk="0" fontAlgn="base" hangingPunct="0">
              <a:spcBef>
                <a:spcPct val="0"/>
              </a:spcBef>
              <a:spcAft>
                <a:spcPct val="0"/>
              </a:spcAft>
              <a:defRPr b="1">
                <a:solidFill>
                  <a:schemeClr val="tx1"/>
                </a:solidFill>
                <a:latin typeface="Times New Roman" panose="02020603050405020304" pitchFamily="18" charset="0"/>
              </a:defRPr>
            </a:lvl6pPr>
            <a:lvl7pPr marL="2971800" indent="-228600" algn="r" eaLnBrk="0" fontAlgn="base" hangingPunct="0">
              <a:spcBef>
                <a:spcPct val="0"/>
              </a:spcBef>
              <a:spcAft>
                <a:spcPct val="0"/>
              </a:spcAft>
              <a:defRPr b="1">
                <a:solidFill>
                  <a:schemeClr val="tx1"/>
                </a:solidFill>
                <a:latin typeface="Times New Roman" panose="02020603050405020304" pitchFamily="18" charset="0"/>
              </a:defRPr>
            </a:lvl7pPr>
            <a:lvl8pPr marL="3429000" indent="-228600" algn="r" eaLnBrk="0" fontAlgn="base" hangingPunct="0">
              <a:spcBef>
                <a:spcPct val="0"/>
              </a:spcBef>
              <a:spcAft>
                <a:spcPct val="0"/>
              </a:spcAft>
              <a:defRPr b="1">
                <a:solidFill>
                  <a:schemeClr val="tx1"/>
                </a:solidFill>
                <a:latin typeface="Times New Roman" panose="02020603050405020304" pitchFamily="18" charset="0"/>
              </a:defRPr>
            </a:lvl8pPr>
            <a:lvl9pPr marL="3886200" indent="-228600" algn="r" eaLnBrk="0" fontAlgn="base" hangingPunct="0">
              <a:spcBef>
                <a:spcPct val="0"/>
              </a:spcBef>
              <a:spcAft>
                <a:spcPct val="0"/>
              </a:spcAft>
              <a:defRPr b="1">
                <a:solidFill>
                  <a:schemeClr val="tx1"/>
                </a:solidFill>
                <a:latin typeface="Times New Roman" panose="02020603050405020304" pitchFamily="18" charset="0"/>
              </a:defRPr>
            </a:lvl9pPr>
          </a:lstStyle>
          <a:p>
            <a:pPr>
              <a:lnSpc>
                <a:spcPct val="80000"/>
              </a:lnSpc>
            </a:pPr>
            <a:fld id="{06901E0A-6942-40F5-B56A-186A54D7B940}" type="slidenum">
              <a:rPr lang="en-US" sz="1200">
                <a:solidFill>
                  <a:srgbClr val="FFFFFF"/>
                </a:solidFill>
              </a:rPr>
              <a:pPr>
                <a:lnSpc>
                  <a:spcPct val="80000"/>
                </a:lnSpc>
              </a:pPr>
              <a:t>9</a:t>
            </a:fld>
            <a:endParaRPr lang="en-US" sz="1200">
              <a:solidFill>
                <a:srgbClr val="FFFFFF"/>
              </a:solidFill>
            </a:endParaRPr>
          </a:p>
        </p:txBody>
      </p:sp>
      <p:sp>
        <p:nvSpPr>
          <p:cNvPr id="190466" name="Rectangle 2"/>
          <p:cNvSpPr>
            <a:spLocks noGrp="1"/>
          </p:cNvSpPr>
          <p:nvPr>
            <p:ph type="body" idx="4294967295"/>
          </p:nvPr>
        </p:nvSpPr>
        <p:spPr>
          <a:xfrm>
            <a:off x="609600" y="1752600"/>
            <a:ext cx="8077200" cy="5105400"/>
          </a:xfrm>
        </p:spPr>
        <p:txBody>
          <a:bodyPr/>
          <a:lstStyle/>
          <a:p>
            <a:pPr marL="346075" indent="-346075" algn="just">
              <a:spcBef>
                <a:spcPct val="50000"/>
              </a:spcBef>
            </a:pPr>
            <a:r>
              <a:rPr lang="en-US" sz="2600" smtClean="0">
                <a:solidFill>
                  <a:srgbClr val="990000"/>
                </a:solidFill>
                <a:latin typeface="Arial" panose="020B0604020202020204" pitchFamily="34" charset="0"/>
                <a:cs typeface="Times New Roman" panose="02020603050405020304" pitchFamily="18" charset="0"/>
              </a:rPr>
              <a:t>System sp:</a:t>
            </a:r>
            <a:r>
              <a:rPr lang="en-US" sz="2600" smtClean="0">
                <a:latin typeface="Arial" panose="020B0604020202020204" pitchFamily="34" charset="0"/>
                <a:cs typeface="Times New Roman" panose="02020603050405020304" pitchFamily="18" charset="0"/>
              </a:rPr>
              <a:t> được lưu trữ trong CSDL master. Các thủ tục có tên bắt đầu là sp. Chúng đóng vai trò khác nhau của các tác vụ được cung cấp trong SQL Server.</a:t>
            </a:r>
          </a:p>
          <a:p>
            <a:pPr marL="346075" indent="-346075" algn="just">
              <a:spcBef>
                <a:spcPct val="50000"/>
              </a:spcBef>
            </a:pPr>
            <a:r>
              <a:rPr lang="en-US" sz="2600" smtClean="0">
                <a:solidFill>
                  <a:srgbClr val="990000"/>
                </a:solidFill>
                <a:latin typeface="Arial" panose="020B0604020202020204" pitchFamily="34" charset="0"/>
                <a:cs typeface="Times New Roman" panose="02020603050405020304" pitchFamily="18" charset="0"/>
              </a:rPr>
              <a:t>Local sp:</a:t>
            </a:r>
            <a:r>
              <a:rPr lang="en-US" sz="2600" smtClean="0">
                <a:latin typeface="Arial" panose="020B0604020202020204" pitchFamily="34" charset="0"/>
                <a:cs typeface="Times New Roman" panose="02020603050405020304" pitchFamily="18" charset="0"/>
              </a:rPr>
              <a:t> được lưu trữ trong các CSDL người dùng, nó thực thi các tác vụ trong CSDL chứa nó. Được người sử tạo hay từ các sp hệ thống.</a:t>
            </a:r>
          </a:p>
        </p:txBody>
      </p:sp>
      <p:sp>
        <p:nvSpPr>
          <p:cNvPr id="16388" name="Rectangle 3"/>
          <p:cNvSpPr>
            <a:spLocks noGrp="1" noChangeArrowheads="1"/>
          </p:cNvSpPr>
          <p:nvPr>
            <p:ph type="title" idx="4294967295"/>
          </p:nvPr>
        </p:nvSpPr>
        <p:spPr>
          <a:xfrm>
            <a:off x="708025" y="188913"/>
            <a:ext cx="8189913" cy="8413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5600" smtClean="0">
                <a:solidFill>
                  <a:srgbClr val="0000FF"/>
                </a:solidFill>
              </a:rPr>
              <a:t>Phân loại thủ tục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046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6" grpId="0" build="p"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9049</TotalTime>
  <Words>6460</Words>
  <Application>Microsoft Office PowerPoint</Application>
  <PresentationFormat>On-screen Show (4:3)</PresentationFormat>
  <Paragraphs>954</Paragraphs>
  <Slides>71</Slides>
  <Notes>66</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91" baseType="lpstr">
      <vt:lpstr>Arial</vt:lpstr>
      <vt:lpstr>Arial Narrow</vt:lpstr>
      <vt:lpstr>Cambria</vt:lpstr>
      <vt:lpstr>Comic Sans MS</vt:lpstr>
      <vt:lpstr>Courier</vt:lpstr>
      <vt:lpstr>Courier New</vt:lpstr>
      <vt:lpstr>Georgia</vt:lpstr>
      <vt:lpstr>Mono3Quark-Regular</vt:lpstr>
      <vt:lpstr>Sabon-Roman</vt:lpstr>
      <vt:lpstr>Tahoma</vt:lpstr>
      <vt:lpstr>TheSansMonoConNormal</vt:lpstr>
      <vt:lpstr>Times New Roman</vt:lpstr>
      <vt:lpstr>Tw Cen MT</vt:lpstr>
      <vt:lpstr>Utopia-Regular</vt:lpstr>
      <vt:lpstr>VNI-Helve</vt:lpstr>
      <vt:lpstr>VNI-Times</vt:lpstr>
      <vt:lpstr>Wingdings</vt:lpstr>
      <vt:lpstr>Wingdings 2</vt:lpstr>
      <vt:lpstr>Median</vt:lpstr>
      <vt:lpstr>Bitmap Image</vt:lpstr>
      <vt:lpstr>Chương 6</vt:lpstr>
      <vt:lpstr>Nội dung</vt:lpstr>
      <vt:lpstr>Khái niệm về thủ tục</vt:lpstr>
      <vt:lpstr>Khái niệm về thủ tục</vt:lpstr>
      <vt:lpstr>Khái niệm về thủ tục</vt:lpstr>
      <vt:lpstr>Stored Procedure Stored Procedure vs. SQL Statement</vt:lpstr>
      <vt:lpstr>Lợi ích của thủ tục</vt:lpstr>
      <vt:lpstr>Phân loại thủ tục</vt:lpstr>
      <vt:lpstr>Phân loại thủ tục</vt:lpstr>
      <vt:lpstr>Phân loại thủ tục</vt:lpstr>
      <vt:lpstr>Một số thủ tục hệ thống</vt:lpstr>
      <vt:lpstr>Một số thủ tục hệ thống</vt:lpstr>
      <vt:lpstr>Một số thủ tục hệ thống</vt:lpstr>
      <vt:lpstr>User-defined Stored Procedures</vt:lpstr>
      <vt:lpstr>User-defined Stored Procedures</vt:lpstr>
      <vt:lpstr>User-defined Stored Procedures</vt:lpstr>
      <vt:lpstr>User-defined Stored Procedures</vt:lpstr>
      <vt:lpstr>User-defined Stored Procedures</vt:lpstr>
      <vt:lpstr>User-defined Stored Procedures</vt:lpstr>
      <vt:lpstr>Thực thi một Stored Procedure</vt:lpstr>
      <vt:lpstr>Sử dụng tham số</vt:lpstr>
      <vt:lpstr>Sử dụng tham số</vt:lpstr>
      <vt:lpstr>Sử dụng tham số</vt:lpstr>
      <vt:lpstr>Tạo thủ tục với tham số</vt:lpstr>
      <vt:lpstr>Tạo thủ tục với tham số</vt:lpstr>
      <vt:lpstr>Thủ tục có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Ví dụ tạo thủ tục có giá trị trả về</vt:lpstr>
      <vt:lpstr>Sửa một thủ tục -  Stored Procedure</vt:lpstr>
      <vt:lpstr>Sửa một thủ tục -  Stored Procedure</vt:lpstr>
      <vt:lpstr>Sửa một thủ tục -  Stored Procedure</vt:lpstr>
      <vt:lpstr>Xóa một Stored Procedure</vt:lpstr>
      <vt:lpstr>User-defined Stored Procedures</vt:lpstr>
      <vt:lpstr>Stored Procedure  Using Parameters-Return value</vt:lpstr>
      <vt:lpstr>HÀM - FUNCTION</vt:lpstr>
      <vt:lpstr>NỘI DUNG</vt:lpstr>
      <vt:lpstr>Khái niệm về Hàm</vt:lpstr>
      <vt:lpstr>Khái niệm về Hàm</vt:lpstr>
      <vt:lpstr>Ưu điểm của Hàm</vt:lpstr>
      <vt:lpstr>Các loại Hàm</vt:lpstr>
      <vt:lpstr>Các loại giá trị trả về của UFDs</vt:lpstr>
      <vt:lpstr>Các lệnh tạo và quản lý UDF</vt:lpstr>
      <vt:lpstr> Scalar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User-Defined Function Scalar Function Syntax</vt:lpstr>
      <vt:lpstr>The table-valued UDFs</vt:lpstr>
      <vt:lpstr> The table-valued UDFs</vt:lpstr>
      <vt:lpstr> The table-valued UDFs</vt:lpstr>
      <vt:lpstr>The table-valued UDFs</vt:lpstr>
      <vt:lpstr>The table-valued UDFs</vt:lpstr>
      <vt:lpstr>The table-valued UDFs</vt:lpstr>
      <vt:lpstr>Sử dụng UDFs</vt:lpstr>
      <vt:lpstr>Using UDFs</vt:lpstr>
      <vt:lpstr>Using UDFs</vt:lpstr>
      <vt:lpstr>User-Defined Function Scalar Function Syntax</vt:lpstr>
      <vt:lpstr>User-Defined Function Manager Function</vt:lpstr>
      <vt:lpstr>User-Defined Function Manager Function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DANH SÁCH LIÊN KẾT  (LINKED LISTS)</dc:title>
  <dc:subject>Cau truc Du lieu</dc:subject>
  <dc:creator>User</dc:creator>
  <cp:lastModifiedBy>Admin</cp:lastModifiedBy>
  <cp:revision>355</cp:revision>
  <cp:lastPrinted>1601-01-01T00:00:00Z</cp:lastPrinted>
  <dcterms:created xsi:type="dcterms:W3CDTF">2008-03-26T03:09:53Z</dcterms:created>
  <dcterms:modified xsi:type="dcterms:W3CDTF">2020-06-11T04:07:24Z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