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38"/>
  </p:notesMasterIdLst>
  <p:sldIdLst>
    <p:sldId id="256" r:id="rId2"/>
    <p:sldId id="257" r:id="rId3"/>
    <p:sldId id="277" r:id="rId4"/>
    <p:sldId id="259" r:id="rId5"/>
    <p:sldId id="260" r:id="rId6"/>
    <p:sldId id="261" r:id="rId7"/>
    <p:sldId id="278" r:id="rId8"/>
    <p:sldId id="263" r:id="rId9"/>
    <p:sldId id="279" r:id="rId10"/>
    <p:sldId id="265" r:id="rId11"/>
    <p:sldId id="266" r:id="rId12"/>
    <p:sldId id="267" r:id="rId13"/>
    <p:sldId id="268" r:id="rId14"/>
    <p:sldId id="269" r:id="rId15"/>
    <p:sldId id="270" r:id="rId16"/>
    <p:sldId id="280" r:id="rId17"/>
    <p:sldId id="271" r:id="rId18"/>
    <p:sldId id="281" r:id="rId19"/>
    <p:sldId id="282" r:id="rId20"/>
    <p:sldId id="272" r:id="rId21"/>
    <p:sldId id="273" r:id="rId22"/>
    <p:sldId id="274" r:id="rId23"/>
    <p:sldId id="275" r:id="rId24"/>
    <p:sldId id="276" r:id="rId25"/>
    <p:sldId id="322" r:id="rId26"/>
    <p:sldId id="319" r:id="rId27"/>
    <p:sldId id="320" r:id="rId28"/>
    <p:sldId id="323" r:id="rId29"/>
    <p:sldId id="324" r:id="rId30"/>
    <p:sldId id="325" r:id="rId31"/>
    <p:sldId id="326" r:id="rId32"/>
    <p:sldId id="327" r:id="rId33"/>
    <p:sldId id="328" r:id="rId34"/>
    <p:sldId id="329" r:id="rId35"/>
    <p:sldId id="330" r:id="rId36"/>
    <p:sldId id="331" r:id="rId3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B7A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83095" autoAdjust="0"/>
  </p:normalViewPr>
  <p:slideViewPr>
    <p:cSldViewPr snapToGrid="0">
      <p:cViewPr varScale="1">
        <p:scale>
          <a:sx n="108" d="100"/>
          <a:sy n="108" d="100"/>
        </p:scale>
        <p:origin x="51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CE8363-C515-4F01-8194-ECBD394BD9A2}" type="datetimeFigureOut">
              <a:rPr lang="vi-VN" smtClean="0"/>
              <a:t>31/03/2022</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F9300-56BD-48E5-89FD-282DC0F02B28}" type="slidenum">
              <a:rPr lang="vi-VN" smtClean="0"/>
              <a:t>‹#›</a:t>
            </a:fld>
            <a:endParaRPr lang="vi-VN"/>
          </a:p>
        </p:txBody>
      </p:sp>
    </p:spTree>
    <p:extLst>
      <p:ext uri="{BB962C8B-B14F-4D97-AF65-F5344CB8AC3E}">
        <p14:creationId xmlns:p14="http://schemas.microsoft.com/office/powerpoint/2010/main" val="346516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BF9300-56BD-48E5-89FD-282DC0F02B28}" type="slidenum">
              <a:rPr lang="vi-VN" smtClean="0"/>
              <a:t>1</a:t>
            </a:fld>
            <a:endParaRPr lang="vi-VN"/>
          </a:p>
        </p:txBody>
      </p:sp>
    </p:spTree>
    <p:extLst>
      <p:ext uri="{BB962C8B-B14F-4D97-AF65-F5344CB8AC3E}">
        <p14:creationId xmlns:p14="http://schemas.microsoft.com/office/powerpoint/2010/main" val="138092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5666A0-5FEA-4614-8CAF-7CD936BA1311}" type="slidenum">
              <a:rPr lang="en-US"/>
              <a:pPr/>
              <a:t>18</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2116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7317E9-39D2-4F39-91A1-DC7DDF4F92B8}" type="slidenum">
              <a:rPr lang="en-US"/>
              <a:pPr/>
              <a:t>19</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46863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970623-88C1-429B-A9DB-4AB6E7BB88F6}" type="datetime1">
              <a:rPr lang="vi-VN" smtClean="0"/>
              <a:t>31/03/2022</a:t>
            </a:fld>
            <a:endParaRPr lang="vi-VN"/>
          </a:p>
        </p:txBody>
      </p:sp>
      <p:sp>
        <p:nvSpPr>
          <p:cNvPr id="5" name="Footer Placeholder 4"/>
          <p:cNvSpPr>
            <a:spLocks noGrp="1"/>
          </p:cNvSpPr>
          <p:nvPr>
            <p:ph type="ftr" sz="quarter" idx="11"/>
          </p:nvPr>
        </p:nvSpPr>
        <p:spPr/>
        <p:txBody>
          <a:bodyPr/>
          <a:lstStyle/>
          <a:p>
            <a:endParaRPr lang="vi-V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00C6464-727B-47E7-8875-090831BD94DD}" type="slidenum">
              <a:rPr lang="vi-VN" smtClean="0"/>
              <a:t>‹#›</a:t>
            </a:fld>
            <a:endParaRPr lang="vi-VN" dirty="0"/>
          </a:p>
        </p:txBody>
      </p:sp>
    </p:spTree>
    <p:extLst>
      <p:ext uri="{BB962C8B-B14F-4D97-AF65-F5344CB8AC3E}">
        <p14:creationId xmlns:p14="http://schemas.microsoft.com/office/powerpoint/2010/main" val="732300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5640C-16A3-4BC8-B770-027D73C88470}" type="datetime1">
              <a:rPr lang="vi-VN" smtClean="0"/>
              <a:t>31/03/2022</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158580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523309-0C4D-4C49-BDD9-806F4253460D}" type="datetime1">
              <a:rPr lang="vi-VN" smtClean="0"/>
              <a:t>31/03/2022</a:t>
            </a:fld>
            <a:endParaRPr lang="vi-VN"/>
          </a:p>
        </p:txBody>
      </p:sp>
      <p:sp>
        <p:nvSpPr>
          <p:cNvPr id="5" name="Footer Placeholder 4"/>
          <p:cNvSpPr>
            <a:spLocks noGrp="1"/>
          </p:cNvSpPr>
          <p:nvPr>
            <p:ph type="ftr" sz="quarter" idx="11"/>
          </p:nvPr>
        </p:nvSpPr>
        <p:spPr/>
        <p:txBody>
          <a:bodyPr/>
          <a:lstStyle/>
          <a:p>
            <a:endParaRPr lang="vi-V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0C6464-727B-47E7-8875-090831BD94DD}" type="slidenum">
              <a:rPr lang="vi-VN" smtClean="0"/>
              <a:t>‹#›</a:t>
            </a:fld>
            <a:endParaRPr lang="vi-V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6302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E3488C-AF72-4326-8E18-0366ED131F24}" type="datetime1">
              <a:rPr lang="vi-VN" smtClean="0"/>
              <a:t>31/03/2022</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4074283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5088C80-29DC-4688-A5D9-1BD91521845A}" type="datetime1">
              <a:rPr lang="vi-VN" smtClean="0"/>
              <a:t>31/03/2022</a:t>
            </a:fld>
            <a:endParaRPr lang="vi-VN"/>
          </a:p>
        </p:txBody>
      </p:sp>
      <p:sp>
        <p:nvSpPr>
          <p:cNvPr id="6" name="Footer Placeholder 5"/>
          <p:cNvSpPr>
            <a:spLocks noGrp="1"/>
          </p:cNvSpPr>
          <p:nvPr>
            <p:ph type="ftr" sz="quarter" idx="11"/>
          </p:nvPr>
        </p:nvSpPr>
        <p:spPr/>
        <p:txBody>
          <a:bodyPr/>
          <a:lstStyle/>
          <a:p>
            <a:endParaRPr lang="vi-V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0C6464-727B-47E7-8875-090831BD94DD}" type="slidenum">
              <a:rPr lang="vi-VN" smtClean="0"/>
              <a:t>‹#›</a:t>
            </a:fld>
            <a:endParaRPr lang="vi-V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5405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085A0F-8659-4136-A5E9-F6C4A8F4DB12}" type="datetime1">
              <a:rPr lang="vi-VN" smtClean="0"/>
              <a:t>31/03/2022</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3870557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827165-0256-45AF-8FA3-A0FC9EB31D01}" type="datetime1">
              <a:rPr lang="vi-VN" smtClean="0"/>
              <a:t>31/03/2022</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1917333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0A3CAB-CD9C-4457-B639-F48FB3D5D8D7}" type="datetime1">
              <a:rPr lang="vi-VN" smtClean="0"/>
              <a:t>31/03/2022</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550335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97562"/>
          </a:xfrm>
        </p:spPr>
        <p:txBody>
          <a:bodyPr>
            <a:noAutofit/>
          </a:bodyPr>
          <a:lstStyle>
            <a:lvl1pPr>
              <a:defRPr sz="3600" b="1">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a:xfrm>
            <a:off x="2589212" y="1511300"/>
            <a:ext cx="8915400" cy="4399922"/>
          </a:xfrm>
        </p:spPr>
        <p:txBody>
          <a:bodyPr>
            <a:normAutofit/>
          </a:bodyPr>
          <a:lstStyle>
            <a:lvl1pPr algn="just">
              <a:defRPr sz="3200">
                <a:latin typeface="Arial" panose="020B0604020202020204" pitchFamily="34" charset="0"/>
                <a:cs typeface="Arial" panose="020B0604020202020204" pitchFamily="34" charset="0"/>
              </a:defRPr>
            </a:lvl1pPr>
            <a:lvl2pPr algn="just">
              <a:defRPr sz="2800">
                <a:latin typeface="Arial" panose="020B0604020202020204" pitchFamily="34" charset="0"/>
                <a:cs typeface="Arial" panose="020B0604020202020204" pitchFamily="34" charset="0"/>
              </a:defRPr>
            </a:lvl2pPr>
            <a:lvl3pPr algn="just">
              <a:defRPr sz="2400">
                <a:latin typeface="Arial" panose="020B0604020202020204" pitchFamily="34" charset="0"/>
                <a:cs typeface="Arial" panose="020B0604020202020204" pitchFamily="34" charset="0"/>
              </a:defRPr>
            </a:lvl3pPr>
            <a:lvl4pPr algn="just">
              <a:defRPr sz="2000">
                <a:latin typeface="Arial" panose="020B0604020202020204" pitchFamily="34" charset="0"/>
                <a:cs typeface="Arial" panose="020B0604020202020204" pitchFamily="34" charset="0"/>
              </a:defRPr>
            </a:lvl4pPr>
            <a:lvl5pPr algn="just">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D140122-7A66-422C-B235-7D4F4316168C}" type="datetime1">
              <a:rPr lang="vi-VN" smtClean="0"/>
              <a:t>31/03/2022</a:t>
            </a:fld>
            <a:endParaRPr lang="vi-VN"/>
          </a:p>
        </p:txBody>
      </p:sp>
      <p:sp>
        <p:nvSpPr>
          <p:cNvPr id="5" name="Footer Placeholder 4"/>
          <p:cNvSpPr>
            <a:spLocks noGrp="1"/>
          </p:cNvSpPr>
          <p:nvPr>
            <p:ph type="ftr" sz="quarter" idx="11"/>
          </p:nvPr>
        </p:nvSpPr>
        <p:spPr/>
        <p:txBody>
          <a:bodyPr/>
          <a:lstStyle/>
          <a:p>
            <a:endParaRPr lang="vi-V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2414755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6602B-4C38-4ED2-B707-6A6241420DA7}" type="datetime1">
              <a:rPr lang="vi-VN" smtClean="0"/>
              <a:t>31/03/2022</a:t>
            </a:fld>
            <a:endParaRPr lang="vi-VN"/>
          </a:p>
        </p:txBody>
      </p:sp>
      <p:sp>
        <p:nvSpPr>
          <p:cNvPr id="5" name="Footer Placeholder 4"/>
          <p:cNvSpPr>
            <a:spLocks noGrp="1"/>
          </p:cNvSpPr>
          <p:nvPr>
            <p:ph type="ftr" sz="quarter" idx="11"/>
          </p:nvPr>
        </p:nvSpPr>
        <p:spPr/>
        <p:txBody>
          <a:bodyPr/>
          <a:lstStyle/>
          <a:p>
            <a:endParaRPr lang="vi-V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505620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31E052-95F7-4869-AA88-5CFCF0E71E6F}" type="datetime1">
              <a:rPr lang="vi-VN" smtClean="0"/>
              <a:t>31/03/2022</a:t>
            </a:fld>
            <a:endParaRPr lang="vi-VN"/>
          </a:p>
        </p:txBody>
      </p:sp>
      <p:sp>
        <p:nvSpPr>
          <p:cNvPr id="6" name="Footer Placeholder 5"/>
          <p:cNvSpPr>
            <a:spLocks noGrp="1"/>
          </p:cNvSpPr>
          <p:nvPr>
            <p:ph type="ftr" sz="quarter" idx="11"/>
          </p:nvPr>
        </p:nvSpPr>
        <p:spPr/>
        <p:txBody>
          <a:bodyPr/>
          <a:lstStyle/>
          <a:p>
            <a:endParaRPr lang="vi-V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174690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3440BA-99E3-4A54-B8B4-FAFC9C7EC236}" type="datetime1">
              <a:rPr lang="vi-VN" smtClean="0"/>
              <a:t>31/03/2022</a:t>
            </a:fld>
            <a:endParaRPr lang="vi-VN"/>
          </a:p>
        </p:txBody>
      </p:sp>
      <p:sp>
        <p:nvSpPr>
          <p:cNvPr id="8" name="Footer Placeholder 7"/>
          <p:cNvSpPr>
            <a:spLocks noGrp="1"/>
          </p:cNvSpPr>
          <p:nvPr>
            <p:ph type="ftr" sz="quarter" idx="11"/>
          </p:nvPr>
        </p:nvSpPr>
        <p:spPr/>
        <p:txBody>
          <a:bodyPr/>
          <a:lstStyle/>
          <a:p>
            <a:endParaRPr lang="vi-V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293248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9B7271-6610-4ED5-86A8-F4EEFA691652}" type="datetime1">
              <a:rPr lang="vi-VN" smtClean="0"/>
              <a:t>31/03/2022</a:t>
            </a:fld>
            <a:endParaRPr lang="vi-VN"/>
          </a:p>
        </p:txBody>
      </p:sp>
      <p:sp>
        <p:nvSpPr>
          <p:cNvPr id="4" name="Footer Placeholder 3"/>
          <p:cNvSpPr>
            <a:spLocks noGrp="1"/>
          </p:cNvSpPr>
          <p:nvPr>
            <p:ph type="ftr" sz="quarter" idx="11"/>
          </p:nvPr>
        </p:nvSpPr>
        <p:spPr/>
        <p:txBody>
          <a:bodyPr/>
          <a:lstStyle/>
          <a:p>
            <a:endParaRPr lang="vi-V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407273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80E33-68E8-433E-95A2-9C14C56B3D33}" type="datetime1">
              <a:rPr lang="vi-VN" smtClean="0"/>
              <a:t>31/03/2022</a:t>
            </a:fld>
            <a:endParaRPr lang="vi-VN"/>
          </a:p>
        </p:txBody>
      </p:sp>
      <p:sp>
        <p:nvSpPr>
          <p:cNvPr id="3" name="Footer Placeholder 2"/>
          <p:cNvSpPr>
            <a:spLocks noGrp="1"/>
          </p:cNvSpPr>
          <p:nvPr>
            <p:ph type="ftr" sz="quarter" idx="11"/>
          </p:nvPr>
        </p:nvSpPr>
        <p:spPr/>
        <p:txBody>
          <a:bodyPr/>
          <a:lstStyle/>
          <a:p>
            <a:endParaRPr lang="vi-V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3917391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0FD986-DF83-4A78-9356-2380FFD4A031}" type="datetime1">
              <a:rPr lang="vi-VN" smtClean="0"/>
              <a:t>31/03/2022</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2188255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928D40-4CDB-4066-B6BA-48409B05B67E}" type="datetime1">
              <a:rPr lang="vi-VN" smtClean="0"/>
              <a:t>31/03/2022</a:t>
            </a:fld>
            <a:endParaRPr lang="vi-VN"/>
          </a:p>
        </p:txBody>
      </p:sp>
      <p:sp>
        <p:nvSpPr>
          <p:cNvPr id="6" name="Footer Placeholder 5"/>
          <p:cNvSpPr>
            <a:spLocks noGrp="1"/>
          </p:cNvSpPr>
          <p:nvPr>
            <p:ph type="ftr" sz="quarter" idx="11"/>
          </p:nvPr>
        </p:nvSpPr>
        <p:spPr/>
        <p:txBody>
          <a:bodyPr/>
          <a:lstStyle/>
          <a:p>
            <a:endParaRPr lang="vi-V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0C6464-727B-47E7-8875-090831BD94DD}" type="slidenum">
              <a:rPr lang="vi-VN" smtClean="0"/>
              <a:t>‹#›</a:t>
            </a:fld>
            <a:endParaRPr lang="vi-VN"/>
          </a:p>
        </p:txBody>
      </p:sp>
    </p:spTree>
    <p:extLst>
      <p:ext uri="{BB962C8B-B14F-4D97-AF65-F5344CB8AC3E}">
        <p14:creationId xmlns:p14="http://schemas.microsoft.com/office/powerpoint/2010/main" val="1309579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4157F86-05AF-4C5A-8E0D-DD01BC9153BE}" type="datetime1">
              <a:rPr lang="vi-VN" smtClean="0"/>
              <a:t>31/03/2022</a:t>
            </a:fld>
            <a:endParaRPr lang="vi-V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00C6464-727B-47E7-8875-090831BD94DD}" type="slidenum">
              <a:rPr lang="vi-VN" smtClean="0"/>
              <a:t>‹#›</a:t>
            </a:fld>
            <a:endParaRPr lang="vi-VN"/>
          </a:p>
        </p:txBody>
      </p:sp>
      <p:sp>
        <p:nvSpPr>
          <p:cNvPr id="36" name="Rectangle 35"/>
          <p:cNvSpPr/>
          <p:nvPr userDrawn="1"/>
        </p:nvSpPr>
        <p:spPr>
          <a:xfrm>
            <a:off x="0" y="2"/>
            <a:ext cx="12192000" cy="372533"/>
          </a:xfrm>
          <a:prstGeom prst="rect">
            <a:avLst/>
          </a:prstGeom>
          <a:gradFill flip="none" rotWithShape="1">
            <a:gsLst>
              <a:gs pos="0">
                <a:schemeClr val="accent5">
                  <a:lumMod val="20000"/>
                  <a:lumOff val="80000"/>
                </a:schemeClr>
              </a:gs>
              <a:gs pos="35000">
                <a:schemeClr val="accent1">
                  <a:lumMod val="0"/>
                  <a:lumOff val="100000"/>
                </a:schemeClr>
              </a:gs>
              <a:gs pos="100000">
                <a:schemeClr val="accent1">
                  <a:lumMod val="100000"/>
                </a:schemeClr>
              </a:gs>
            </a:gsLst>
            <a:path path="circle">
              <a:fillToRect r="100000" b="100000"/>
            </a:path>
            <a:tileRect l="-100000" t="-100000"/>
          </a:gradFill>
          <a:ln>
            <a:noFill/>
          </a:ln>
        </p:spPr>
        <p:style>
          <a:lnRef idx="2">
            <a:schemeClr val="dk1"/>
          </a:lnRef>
          <a:fillRef idx="1">
            <a:schemeClr val="lt1"/>
          </a:fillRef>
          <a:effectRef idx="0">
            <a:schemeClr val="dk1"/>
          </a:effectRef>
          <a:fontRef idx="minor">
            <a:schemeClr val="dk1"/>
          </a:fontRef>
        </p:style>
        <p:txBody>
          <a:bodyPr rtlCol="0" anchor="ctr"/>
          <a:lstStyle/>
          <a:p>
            <a:pPr algn="r"/>
            <a:r>
              <a:rPr lang="en-US" sz="1350" dirty="0"/>
              <a:t>MICROSOFT</a:t>
            </a:r>
            <a:r>
              <a:rPr lang="en-US" sz="1350" baseline="0" dirty="0"/>
              <a:t> SQL SERVER</a:t>
            </a:r>
            <a:endParaRPr lang="vi-VN" sz="1350" dirty="0"/>
          </a:p>
        </p:txBody>
      </p:sp>
      <p:sp>
        <p:nvSpPr>
          <p:cNvPr id="37" name="Rectangle 36"/>
          <p:cNvSpPr/>
          <p:nvPr userDrawn="1"/>
        </p:nvSpPr>
        <p:spPr>
          <a:xfrm>
            <a:off x="0" y="6485469"/>
            <a:ext cx="12192000" cy="372533"/>
          </a:xfrm>
          <a:prstGeom prst="rect">
            <a:avLst/>
          </a:prstGeom>
          <a:gradFill flip="none" rotWithShape="1">
            <a:gsLst>
              <a:gs pos="0">
                <a:schemeClr val="accent5">
                  <a:lumMod val="20000"/>
                  <a:lumOff val="80000"/>
                </a:schemeClr>
              </a:gs>
              <a:gs pos="35000">
                <a:schemeClr val="accent1">
                  <a:lumMod val="0"/>
                  <a:lumOff val="100000"/>
                </a:schemeClr>
              </a:gs>
              <a:gs pos="100000">
                <a:schemeClr val="accent1">
                  <a:lumMod val="100000"/>
                </a:schemeClr>
              </a:gs>
            </a:gsLst>
            <a:path path="circle">
              <a:fillToRect l="100000" b="100000"/>
            </a:path>
            <a:tileRect t="-100000" r="-100000"/>
          </a:gradFill>
          <a:ln>
            <a:noFill/>
          </a:ln>
        </p:spPr>
        <p:style>
          <a:lnRef idx="2">
            <a:schemeClr val="dk1"/>
          </a:lnRef>
          <a:fillRef idx="1">
            <a:schemeClr val="lt1"/>
          </a:fillRef>
          <a:effectRef idx="0">
            <a:schemeClr val="dk1"/>
          </a:effectRef>
          <a:fontRef idx="minor">
            <a:schemeClr val="dk1"/>
          </a:fontRef>
        </p:style>
        <p:txBody>
          <a:bodyPr rtlCol="0" anchor="ctr"/>
          <a:lstStyle/>
          <a:p>
            <a:pPr algn="l"/>
            <a:r>
              <a:rPr lang="en-US" sz="1350" dirty="0"/>
              <a:t>FACULTY OF INFORMATION TECHNOLOGY</a:t>
            </a:r>
            <a:endParaRPr lang="vi-VN" sz="1350" dirty="0"/>
          </a:p>
        </p:txBody>
      </p:sp>
    </p:spTree>
    <p:extLst>
      <p:ext uri="{BB962C8B-B14F-4D97-AF65-F5344CB8AC3E}">
        <p14:creationId xmlns:p14="http://schemas.microsoft.com/office/powerpoint/2010/main" val="6625492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1311" y="4063292"/>
            <a:ext cx="10460689" cy="1269262"/>
          </a:xfrm>
        </p:spPr>
        <p:txBody>
          <a:bodyPr anchor="t">
            <a:noAutofit/>
          </a:bodyPr>
          <a:lstStyle/>
          <a:p>
            <a:r>
              <a:rPr lang="en-US"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55000" endA="300" endPos="45500" dir="5400000" sy="-100000" algn="bl" rotWithShape="0"/>
                </a:effectLst>
                <a:latin typeface="Arial" panose="020B0604020202020204" pitchFamily="34" charset="0"/>
                <a:cs typeface="Arial" panose="020B0604020202020204" pitchFamily="34" charset="0"/>
              </a:rPr>
              <a:t>Backup &amp; Restore Database</a:t>
            </a:r>
            <a:endParaRPr lang="vi-VN" sz="6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reflection blurRad="6350" stA="55000" endA="300" endPos="45500" dir="5400000" sy="-100000" algn="bl" rotWithShape="0"/>
              </a:effectLst>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899324FE-3349-4792-A69E-F80619C11605}" type="datetime1">
              <a:rPr lang="vi-VN" smtClean="0"/>
              <a:t>31/03/2022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100C6464-727B-47E7-8875-090831BD94DD}" type="slidenum">
              <a:rPr lang="vi-VN" smtClean="0"/>
              <a:t>1</a:t>
            </a:fld>
            <a:endParaRPr lang="vi-VN" dirty="0"/>
          </a:p>
        </p:txBody>
      </p:sp>
    </p:spTree>
    <p:extLst>
      <p:ext uri="{BB962C8B-B14F-4D97-AF65-F5344CB8AC3E}">
        <p14:creationId xmlns:p14="http://schemas.microsoft.com/office/powerpoint/2010/main" val="2234255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11300"/>
            <a:ext cx="10193033" cy="4399922"/>
          </a:xfrm>
        </p:spPr>
        <p:txBody>
          <a:bodyPr/>
          <a:lstStyle/>
          <a:p>
            <a:r>
              <a:rPr lang="en-US" dirty="0" err="1"/>
              <a:t>Ví</a:t>
            </a:r>
            <a:r>
              <a:rPr lang="en-US" dirty="0"/>
              <a:t> </a:t>
            </a:r>
            <a:r>
              <a:rPr lang="en-US" dirty="0" err="1"/>
              <a:t>dụ</a:t>
            </a:r>
            <a:r>
              <a:rPr lang="en-US" dirty="0"/>
              <a:t>:</a:t>
            </a:r>
          </a:p>
          <a:p>
            <a:pPr marL="457200" lvl="1" indent="0">
              <a:buNone/>
            </a:pPr>
            <a:r>
              <a:rPr lang="en-US" dirty="0"/>
              <a:t>BACKUP DATABASE </a:t>
            </a:r>
            <a:r>
              <a:rPr lang="en-US" dirty="0" err="1"/>
              <a:t>QuanlyDuAn</a:t>
            </a:r>
            <a:endParaRPr lang="en-US" dirty="0"/>
          </a:p>
          <a:p>
            <a:pPr marL="457200" lvl="1" indent="0">
              <a:buNone/>
            </a:pPr>
            <a:r>
              <a:rPr lang="en-US" dirty="0"/>
              <a:t>TO DISK = ‘D:\</a:t>
            </a:r>
            <a:r>
              <a:rPr lang="en-US" dirty="0" err="1"/>
              <a:t>SQLBackups</a:t>
            </a:r>
            <a:r>
              <a:rPr lang="en-US" dirty="0"/>
              <a:t>\</a:t>
            </a:r>
            <a:r>
              <a:rPr lang="en-US" dirty="0" err="1"/>
              <a:t>QuanlyDuAn.BAK</a:t>
            </a:r>
            <a:r>
              <a:rPr lang="en-US" dirty="0"/>
              <a:t>’</a:t>
            </a:r>
          </a:p>
          <a:p>
            <a:pPr marL="457200" lvl="1" indent="0">
              <a:buNone/>
            </a:pPr>
            <a:r>
              <a:rPr lang="en-US" dirty="0"/>
              <a:t>WITH DESCRIPTION = ‘</a:t>
            </a:r>
            <a:r>
              <a:rPr lang="en-US" dirty="0" err="1"/>
              <a:t>QuanlyDuAn</a:t>
            </a:r>
            <a:r>
              <a:rPr lang="en-US" dirty="0"/>
              <a:t> FULL Backup’</a:t>
            </a:r>
          </a:p>
        </p:txBody>
      </p:sp>
      <p:sp>
        <p:nvSpPr>
          <p:cNvPr id="3" name="Title 2"/>
          <p:cNvSpPr>
            <a:spLocks noGrp="1"/>
          </p:cNvSpPr>
          <p:nvPr>
            <p:ph type="title"/>
          </p:nvPr>
        </p:nvSpPr>
        <p:spPr/>
        <p:txBody>
          <a:bodyPr/>
          <a:lstStyle/>
          <a:p>
            <a:r>
              <a:rPr lang="en-US" dirty="0"/>
              <a:t>Sao </a:t>
            </a:r>
            <a:r>
              <a:rPr lang="en-US" dirty="0" err="1"/>
              <a:t>lưu</a:t>
            </a:r>
            <a:r>
              <a:rPr lang="en-US" dirty="0"/>
              <a:t> </a:t>
            </a:r>
            <a:r>
              <a:rPr lang="en-US" dirty="0" err="1"/>
              <a:t>toàn</a:t>
            </a:r>
            <a:r>
              <a:rPr lang="en-US" dirty="0"/>
              <a:t> </a:t>
            </a:r>
            <a:r>
              <a:rPr lang="en-US" dirty="0" err="1"/>
              <a:t>phần</a:t>
            </a:r>
            <a:r>
              <a:rPr lang="en-US" dirty="0"/>
              <a:t> - Full Backup</a:t>
            </a:r>
          </a:p>
        </p:txBody>
      </p:sp>
      <p:sp>
        <p:nvSpPr>
          <p:cNvPr id="4" name="Date Placeholder 3"/>
          <p:cNvSpPr>
            <a:spLocks noGrp="1"/>
          </p:cNvSpPr>
          <p:nvPr>
            <p:ph type="dt" sz="half" idx="10"/>
          </p:nvPr>
        </p:nvSpPr>
        <p:spPr/>
        <p:txBody>
          <a:bodyPr/>
          <a:lstStyle/>
          <a:p>
            <a:fld id="{5B9BF955-269C-4E64-8103-BF8B2A4B41E1}" type="datetime1">
              <a:rPr lang="vi-VN" smtClean="0"/>
              <a:t>31/03/2022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10</a:t>
            </a:fld>
            <a:endParaRPr lang="vi-VN"/>
          </a:p>
        </p:txBody>
      </p:sp>
    </p:spTree>
    <p:extLst>
      <p:ext uri="{BB962C8B-B14F-4D97-AF65-F5344CB8AC3E}">
        <p14:creationId xmlns:p14="http://schemas.microsoft.com/office/powerpoint/2010/main" val="2804745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51560" y="1511300"/>
            <a:ext cx="10453052" cy="4399922"/>
          </a:xfrm>
        </p:spPr>
        <p:txBody>
          <a:bodyPr/>
          <a:lstStyle/>
          <a:p>
            <a:r>
              <a:rPr lang="en-US" sz="2800" dirty="0" err="1">
                <a:latin typeface="Verdana" pitchFamily="34" charset="0"/>
                <a:ea typeface="Verdana" pitchFamily="34" charset="0"/>
                <a:cs typeface="Verdana" pitchFamily="34" charset="0"/>
              </a:rPr>
              <a:t>Chỉ</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sao</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lưu</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những</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phần</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thay</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đổi</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của</a:t>
            </a:r>
            <a:r>
              <a:rPr lang="en-US" sz="2800" dirty="0">
                <a:latin typeface="Verdana" pitchFamily="34" charset="0"/>
                <a:ea typeface="Verdana" pitchFamily="34" charset="0"/>
                <a:cs typeface="Verdana" pitchFamily="34" charset="0"/>
              </a:rPr>
              <a:t> database so </a:t>
            </a:r>
            <a:r>
              <a:rPr lang="en-US" sz="2800" dirty="0" err="1">
                <a:latin typeface="Verdana" pitchFamily="34" charset="0"/>
                <a:ea typeface="Verdana" pitchFamily="34" charset="0"/>
                <a:cs typeface="Verdana" pitchFamily="34" charset="0"/>
              </a:rPr>
              <a:t>với</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thời</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điểm</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mà</a:t>
            </a:r>
            <a:r>
              <a:rPr lang="en-US" sz="2800" dirty="0">
                <a:latin typeface="Verdana" pitchFamily="34" charset="0"/>
                <a:ea typeface="Verdana" pitchFamily="34" charset="0"/>
                <a:cs typeface="Verdana" pitchFamily="34" charset="0"/>
              </a:rPr>
              <a:t> database </a:t>
            </a:r>
            <a:r>
              <a:rPr lang="en-US" sz="2800" dirty="0" err="1">
                <a:latin typeface="Verdana" pitchFamily="34" charset="0"/>
                <a:ea typeface="Verdana" pitchFamily="34" charset="0"/>
                <a:cs typeface="Verdana" pitchFamily="34" charset="0"/>
              </a:rPr>
              <a:t>đã</a:t>
            </a:r>
            <a:r>
              <a:rPr lang="en-US" sz="2800" dirty="0">
                <a:latin typeface="Verdana" pitchFamily="34" charset="0"/>
                <a:ea typeface="Verdana" pitchFamily="34" charset="0"/>
                <a:cs typeface="Verdana" pitchFamily="34" charset="0"/>
              </a:rPr>
              <a:t> full backup </a:t>
            </a:r>
            <a:r>
              <a:rPr lang="en-US" sz="2800" dirty="0" err="1">
                <a:latin typeface="Verdana" pitchFamily="34" charset="0"/>
                <a:ea typeface="Verdana" pitchFamily="34" charset="0"/>
                <a:cs typeface="Verdana" pitchFamily="34" charset="0"/>
              </a:rPr>
              <a:t>gần</a:t>
            </a:r>
            <a:r>
              <a:rPr lang="en-US" sz="2800" dirty="0">
                <a:latin typeface="Verdana" pitchFamily="34" charset="0"/>
                <a:ea typeface="Verdana" pitchFamily="34" charset="0"/>
                <a:cs typeface="Verdana" pitchFamily="34" charset="0"/>
              </a:rPr>
              <a:t> </a:t>
            </a:r>
            <a:r>
              <a:rPr lang="en-US" sz="2800" dirty="0" err="1">
                <a:latin typeface="Verdana" pitchFamily="34" charset="0"/>
                <a:ea typeface="Verdana" pitchFamily="34" charset="0"/>
                <a:cs typeface="Verdana" pitchFamily="34" charset="0"/>
              </a:rPr>
              <a:t>nhất</a:t>
            </a:r>
            <a:r>
              <a:rPr lang="en-US" sz="2800" dirty="0">
                <a:latin typeface="Verdana" pitchFamily="34" charset="0"/>
                <a:ea typeface="Verdana" pitchFamily="34" charset="0"/>
                <a:cs typeface="Verdana" pitchFamily="34" charset="0"/>
              </a:rPr>
              <a:t> </a:t>
            </a:r>
          </a:p>
        </p:txBody>
      </p:sp>
      <p:sp>
        <p:nvSpPr>
          <p:cNvPr id="3" name="Title 2"/>
          <p:cNvSpPr>
            <a:spLocks noGrp="1"/>
          </p:cNvSpPr>
          <p:nvPr>
            <p:ph type="title"/>
          </p:nvPr>
        </p:nvSpPr>
        <p:spPr/>
        <p:txBody>
          <a:bodyPr/>
          <a:lstStyle/>
          <a:p>
            <a:r>
              <a:rPr lang="en-US" dirty="0"/>
              <a:t>Differential Backup</a:t>
            </a:r>
          </a:p>
        </p:txBody>
      </p:sp>
      <p:pic>
        <p:nvPicPr>
          <p:cNvPr id="4" name="Picture 2" descr="D:\backup\differential-backup.640.201.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022" y="3146105"/>
            <a:ext cx="7517827" cy="17708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Date Placeholder 4"/>
          <p:cNvSpPr>
            <a:spLocks noGrp="1"/>
          </p:cNvSpPr>
          <p:nvPr>
            <p:ph type="dt" sz="half" idx="10"/>
          </p:nvPr>
        </p:nvSpPr>
        <p:spPr/>
        <p:txBody>
          <a:bodyPr/>
          <a:lstStyle/>
          <a:p>
            <a:fld id="{D2248DFB-CF3C-45AA-897E-FB3C6EB8DEC6}" type="datetime1">
              <a:rPr lang="vi-VN" smtClean="0"/>
              <a:t>31/03/2022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00C6464-727B-47E7-8875-090831BD94DD}" type="slidenum">
              <a:rPr lang="vi-VN" smtClean="0"/>
              <a:t>11</a:t>
            </a:fld>
            <a:endParaRPr lang="vi-VN"/>
          </a:p>
        </p:txBody>
      </p:sp>
    </p:spTree>
    <p:extLst>
      <p:ext uri="{BB962C8B-B14F-4D97-AF65-F5344CB8AC3E}">
        <p14:creationId xmlns:p14="http://schemas.microsoft.com/office/powerpoint/2010/main" val="268343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1813" y="1511300"/>
            <a:ext cx="10972800" cy="4399922"/>
          </a:xfrm>
        </p:spPr>
        <p:txBody>
          <a:bodyPr/>
          <a:lstStyle/>
          <a:p>
            <a:r>
              <a:rPr lang="en-US" dirty="0" err="1"/>
              <a:t>Ví</a:t>
            </a:r>
            <a:r>
              <a:rPr lang="en-US" dirty="0"/>
              <a:t> </a:t>
            </a:r>
            <a:r>
              <a:rPr lang="en-US" dirty="0" err="1"/>
              <a:t>dụ</a:t>
            </a:r>
            <a:r>
              <a:rPr lang="en-US" dirty="0"/>
              <a:t>: </a:t>
            </a:r>
          </a:p>
          <a:p>
            <a:pPr marL="457200" lvl="1" indent="0">
              <a:buNone/>
            </a:pPr>
            <a:r>
              <a:rPr lang="en-US" dirty="0"/>
              <a:t>BACKUP DATABASE </a:t>
            </a:r>
            <a:r>
              <a:rPr lang="en-US" dirty="0" err="1"/>
              <a:t>QuanlyDuAn</a:t>
            </a:r>
            <a:endParaRPr lang="en-US" dirty="0"/>
          </a:p>
          <a:p>
            <a:pPr marL="457200" lvl="1" indent="0">
              <a:buNone/>
            </a:pPr>
            <a:r>
              <a:rPr lang="en-US" dirty="0"/>
              <a:t>TO DISK = ‘D:\</a:t>
            </a:r>
            <a:r>
              <a:rPr lang="en-US" dirty="0" err="1"/>
              <a:t>SQLBackups</a:t>
            </a:r>
            <a:r>
              <a:rPr lang="en-US" dirty="0"/>
              <a:t>\</a:t>
            </a:r>
            <a:r>
              <a:rPr lang="en-US" dirty="0" err="1"/>
              <a:t>QuanlyDuAn.BAK</a:t>
            </a:r>
            <a:r>
              <a:rPr lang="en-US" dirty="0"/>
              <a:t>’</a:t>
            </a:r>
          </a:p>
          <a:p>
            <a:pPr marL="457200" lvl="1" indent="0">
              <a:buNone/>
            </a:pPr>
            <a:r>
              <a:rPr lang="en-US" dirty="0"/>
              <a:t>WITH DIFFERENTIAL, DESCRIPTION = ‘</a:t>
            </a:r>
            <a:r>
              <a:rPr lang="en-US" dirty="0" err="1"/>
              <a:t>QuanlyDuAn</a:t>
            </a:r>
            <a:r>
              <a:rPr lang="en-US" dirty="0"/>
              <a:t> Backup’</a:t>
            </a:r>
          </a:p>
          <a:p>
            <a:endParaRPr lang="en-US" dirty="0"/>
          </a:p>
        </p:txBody>
      </p:sp>
      <p:sp>
        <p:nvSpPr>
          <p:cNvPr id="3" name="Title 2"/>
          <p:cNvSpPr>
            <a:spLocks noGrp="1"/>
          </p:cNvSpPr>
          <p:nvPr>
            <p:ph type="title"/>
          </p:nvPr>
        </p:nvSpPr>
        <p:spPr/>
        <p:txBody>
          <a:bodyPr/>
          <a:lstStyle/>
          <a:p>
            <a:r>
              <a:rPr lang="en-US" dirty="0"/>
              <a:t>Differential Backup</a:t>
            </a:r>
          </a:p>
        </p:txBody>
      </p:sp>
      <p:sp>
        <p:nvSpPr>
          <p:cNvPr id="4" name="Date Placeholder 3"/>
          <p:cNvSpPr>
            <a:spLocks noGrp="1"/>
          </p:cNvSpPr>
          <p:nvPr>
            <p:ph type="dt" sz="half" idx="10"/>
          </p:nvPr>
        </p:nvSpPr>
        <p:spPr/>
        <p:txBody>
          <a:bodyPr/>
          <a:lstStyle/>
          <a:p>
            <a:fld id="{C1ABC0A2-6735-4F12-B258-0B0CFC409CBB}" type="datetime1">
              <a:rPr lang="vi-VN" smtClean="0"/>
              <a:t>31/03/2022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12</a:t>
            </a:fld>
            <a:endParaRPr lang="vi-VN"/>
          </a:p>
        </p:txBody>
      </p:sp>
    </p:spTree>
    <p:extLst>
      <p:ext uri="{BB962C8B-B14F-4D97-AF65-F5344CB8AC3E}">
        <p14:creationId xmlns:p14="http://schemas.microsoft.com/office/powerpoint/2010/main" val="1987438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40" y="1511300"/>
            <a:ext cx="10727372" cy="4399922"/>
          </a:xfrm>
        </p:spPr>
        <p:txBody>
          <a:bodyPr>
            <a:normAutofit/>
          </a:bodyPr>
          <a:lstStyle/>
          <a:p>
            <a:r>
              <a:rPr lang="en-US" sz="2800" dirty="0" err="1">
                <a:latin typeface="Calibri (Body)"/>
                <a:ea typeface="Verdana" pitchFamily="34" charset="0"/>
                <a:cs typeface="Verdana" pitchFamily="34" charset="0"/>
              </a:rPr>
              <a:t>Ghi</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nhận</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tất</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cả</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các</a:t>
            </a:r>
            <a:r>
              <a:rPr lang="en-US" sz="2800" dirty="0">
                <a:latin typeface="Calibri (Body)"/>
                <a:ea typeface="Verdana" pitchFamily="34" charset="0"/>
                <a:cs typeface="Verdana" pitchFamily="34" charset="0"/>
              </a:rPr>
              <a:t> transactions </a:t>
            </a:r>
            <a:r>
              <a:rPr lang="en-US" sz="2800" dirty="0" err="1">
                <a:latin typeface="Calibri (Body)"/>
                <a:ea typeface="Verdana" pitchFamily="34" charset="0"/>
                <a:cs typeface="Verdana" pitchFamily="34" charset="0"/>
              </a:rPr>
              <a:t>chứa</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trong</a:t>
            </a:r>
            <a:r>
              <a:rPr lang="en-US" sz="2800" dirty="0">
                <a:latin typeface="Calibri (Body)"/>
                <a:ea typeface="Verdana" pitchFamily="34" charset="0"/>
                <a:cs typeface="Verdana" pitchFamily="34" charset="0"/>
              </a:rPr>
              <a:t> transaction log file </a:t>
            </a:r>
            <a:r>
              <a:rPr lang="en-US" sz="2800" dirty="0" err="1">
                <a:latin typeface="Calibri (Body)"/>
                <a:ea typeface="Verdana" pitchFamily="34" charset="0"/>
                <a:cs typeface="Verdana" pitchFamily="34" charset="0"/>
              </a:rPr>
              <a:t>kể</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từ</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lần</a:t>
            </a:r>
            <a:r>
              <a:rPr lang="en-US" sz="2800" dirty="0">
                <a:latin typeface="Calibri (Body)"/>
                <a:ea typeface="Verdana" pitchFamily="34" charset="0"/>
                <a:cs typeface="Verdana" pitchFamily="34" charset="0"/>
              </a:rPr>
              <a:t> transaction log backup </a:t>
            </a:r>
            <a:r>
              <a:rPr lang="en-US" sz="2800" dirty="0" err="1">
                <a:latin typeface="Calibri (Body)"/>
                <a:ea typeface="Verdana" pitchFamily="34" charset="0"/>
                <a:cs typeface="Verdana" pitchFamily="34" charset="0"/>
              </a:rPr>
              <a:t>gần</a:t>
            </a:r>
            <a:r>
              <a:rPr lang="en-US" sz="2800" dirty="0">
                <a:latin typeface="Calibri (Body)"/>
                <a:ea typeface="Verdana" pitchFamily="34" charset="0"/>
                <a:cs typeface="Verdana" pitchFamily="34" charset="0"/>
              </a:rPr>
              <a:t> </a:t>
            </a:r>
            <a:r>
              <a:rPr lang="en-US" sz="2800" dirty="0" err="1">
                <a:latin typeface="Calibri (Body)"/>
                <a:ea typeface="Verdana" pitchFamily="34" charset="0"/>
                <a:cs typeface="Verdana" pitchFamily="34" charset="0"/>
              </a:rPr>
              <a:t>nhất</a:t>
            </a:r>
            <a:endParaRPr lang="en-US" sz="2800" dirty="0">
              <a:latin typeface="Calibri (Body)"/>
            </a:endParaRPr>
          </a:p>
        </p:txBody>
      </p:sp>
      <p:sp>
        <p:nvSpPr>
          <p:cNvPr id="3" name="Title 2"/>
          <p:cNvSpPr>
            <a:spLocks noGrp="1"/>
          </p:cNvSpPr>
          <p:nvPr>
            <p:ph type="title"/>
          </p:nvPr>
        </p:nvSpPr>
        <p:spPr/>
        <p:txBody>
          <a:bodyPr/>
          <a:lstStyle/>
          <a:p>
            <a:r>
              <a:rPr lang="en-US" dirty="0"/>
              <a:t>Transaction log backup</a:t>
            </a:r>
          </a:p>
        </p:txBody>
      </p:sp>
      <p:pic>
        <p:nvPicPr>
          <p:cNvPr id="4" name="Picture 2" descr="D:\backup\Backup-3.JPG"/>
          <p:cNvPicPr>
            <a:picLocks noChangeAspect="1" noChangeArrowheads="1"/>
          </p:cNvPicPr>
          <p:nvPr/>
        </p:nvPicPr>
        <p:blipFill rotWithShape="1">
          <a:blip r:embed="rId2">
            <a:extLst>
              <a:ext uri="{28A0092B-C50C-407E-A947-70E740481C1C}">
                <a14:useLocalDpi xmlns:a14="http://schemas.microsoft.com/office/drawing/2010/main" val="0"/>
              </a:ext>
            </a:extLst>
          </a:blip>
          <a:srcRect b="11354"/>
          <a:stretch/>
        </p:blipFill>
        <p:spPr bwMode="auto">
          <a:xfrm>
            <a:off x="2543029" y="2780183"/>
            <a:ext cx="7666182" cy="302435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Date Placeholder 4"/>
          <p:cNvSpPr>
            <a:spLocks noGrp="1"/>
          </p:cNvSpPr>
          <p:nvPr>
            <p:ph type="dt" sz="half" idx="10"/>
          </p:nvPr>
        </p:nvSpPr>
        <p:spPr/>
        <p:txBody>
          <a:bodyPr/>
          <a:lstStyle/>
          <a:p>
            <a:fld id="{FE4F1375-F64F-4828-9C0A-C92E576AE53A}" type="datetime1">
              <a:rPr lang="vi-VN" smtClean="0"/>
              <a:t>31/03/2022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00C6464-727B-47E7-8875-090831BD94DD}" type="slidenum">
              <a:rPr lang="vi-VN" smtClean="0"/>
              <a:t>13</a:t>
            </a:fld>
            <a:endParaRPr lang="vi-VN"/>
          </a:p>
        </p:txBody>
      </p:sp>
    </p:spTree>
    <p:extLst>
      <p:ext uri="{BB962C8B-B14F-4D97-AF65-F5344CB8AC3E}">
        <p14:creationId xmlns:p14="http://schemas.microsoft.com/office/powerpoint/2010/main" val="306156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11300"/>
            <a:ext cx="10193033" cy="4399922"/>
          </a:xfrm>
        </p:spPr>
        <p:txBody>
          <a:bodyPr/>
          <a:lstStyle/>
          <a:p>
            <a:r>
              <a:rPr lang="en-US" dirty="0" err="1"/>
              <a:t>Ví</a:t>
            </a:r>
            <a:r>
              <a:rPr lang="en-US" dirty="0"/>
              <a:t> </a:t>
            </a:r>
            <a:r>
              <a:rPr lang="en-US" dirty="0" err="1"/>
              <a:t>dụ</a:t>
            </a:r>
            <a:r>
              <a:rPr lang="en-US" dirty="0"/>
              <a:t>:</a:t>
            </a:r>
          </a:p>
          <a:p>
            <a:pPr marL="457200" lvl="1" indent="0">
              <a:buNone/>
            </a:pPr>
            <a:r>
              <a:rPr lang="en-US" dirty="0">
                <a:solidFill>
                  <a:srgbClr val="C00000"/>
                </a:solidFill>
              </a:rPr>
              <a:t>BACKUP LOG </a:t>
            </a:r>
            <a:r>
              <a:rPr lang="en-US" dirty="0" err="1"/>
              <a:t>QuanlyDuAn</a:t>
            </a:r>
            <a:endParaRPr lang="en-US" dirty="0"/>
          </a:p>
          <a:p>
            <a:pPr marL="457200" lvl="1" indent="0">
              <a:buNone/>
            </a:pPr>
            <a:r>
              <a:rPr lang="en-US" dirty="0"/>
              <a:t>TO DISK = ‘D:\</a:t>
            </a:r>
            <a:r>
              <a:rPr lang="en-US" dirty="0" err="1"/>
              <a:t>SQLBackups</a:t>
            </a:r>
            <a:r>
              <a:rPr lang="en-US" dirty="0"/>
              <a:t>\</a:t>
            </a:r>
            <a:r>
              <a:rPr lang="en-US" dirty="0" err="1"/>
              <a:t>QualyDuAn.TRN</a:t>
            </a:r>
            <a:r>
              <a:rPr lang="en-US" dirty="0"/>
              <a:t>’</a:t>
            </a:r>
          </a:p>
          <a:p>
            <a:pPr marL="457200" lvl="1" indent="0">
              <a:buNone/>
            </a:pPr>
            <a:r>
              <a:rPr lang="en-US" dirty="0"/>
              <a:t>WITH DESCRIPTION = ‘</a:t>
            </a:r>
            <a:r>
              <a:rPr lang="en-US" dirty="0" err="1"/>
              <a:t>QuanlyDuAn</a:t>
            </a:r>
            <a:r>
              <a:rPr lang="en-US" dirty="0"/>
              <a:t>  Log Backup’</a:t>
            </a:r>
          </a:p>
          <a:p>
            <a:endParaRPr lang="en-US" dirty="0"/>
          </a:p>
        </p:txBody>
      </p:sp>
      <p:sp>
        <p:nvSpPr>
          <p:cNvPr id="3" name="Title 2"/>
          <p:cNvSpPr>
            <a:spLocks noGrp="1"/>
          </p:cNvSpPr>
          <p:nvPr>
            <p:ph type="title"/>
          </p:nvPr>
        </p:nvSpPr>
        <p:spPr/>
        <p:txBody>
          <a:bodyPr/>
          <a:lstStyle/>
          <a:p>
            <a:r>
              <a:rPr lang="en-US" dirty="0"/>
              <a:t>Transaction log backup</a:t>
            </a:r>
          </a:p>
        </p:txBody>
      </p:sp>
      <p:sp>
        <p:nvSpPr>
          <p:cNvPr id="4" name="Date Placeholder 3"/>
          <p:cNvSpPr>
            <a:spLocks noGrp="1"/>
          </p:cNvSpPr>
          <p:nvPr>
            <p:ph type="dt" sz="half" idx="10"/>
          </p:nvPr>
        </p:nvSpPr>
        <p:spPr/>
        <p:txBody>
          <a:bodyPr/>
          <a:lstStyle/>
          <a:p>
            <a:fld id="{EE9FD132-1D89-4457-86A1-6EE9BA28D775}" type="datetime1">
              <a:rPr lang="vi-VN" smtClean="0"/>
              <a:t>31/03/2022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14</a:t>
            </a:fld>
            <a:endParaRPr lang="vi-VN"/>
          </a:p>
        </p:txBody>
      </p:sp>
    </p:spTree>
    <p:extLst>
      <p:ext uri="{BB962C8B-B14F-4D97-AF65-F5344CB8AC3E}">
        <p14:creationId xmlns:p14="http://schemas.microsoft.com/office/powerpoint/2010/main" val="4026979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41780"/>
            <a:ext cx="10193033" cy="4399922"/>
          </a:xfrm>
        </p:spPr>
        <p:txBody>
          <a:bodyPr>
            <a:noAutofit/>
          </a:bodyPr>
          <a:lstStyle/>
          <a:p>
            <a:r>
              <a:rPr lang="vi-VN" sz="2800" b="1" dirty="0">
                <a:latin typeface="Calibri (Body)"/>
              </a:rPr>
              <a:t>Kh</a:t>
            </a:r>
            <a:r>
              <a:rPr lang="en-US" sz="2800" b="1" dirty="0" err="1">
                <a:latin typeface="Calibri (Body)"/>
              </a:rPr>
              <a:t>ác</a:t>
            </a:r>
            <a:r>
              <a:rPr lang="en-US" sz="2800" dirty="0">
                <a:latin typeface="Calibri (Body)"/>
              </a:rPr>
              <a:t> </a:t>
            </a:r>
            <a:r>
              <a:rPr lang="en-US" sz="2800" dirty="0" err="1">
                <a:latin typeface="Calibri (Body)"/>
              </a:rPr>
              <a:t>với</a:t>
            </a:r>
            <a:r>
              <a:rPr lang="vi-VN" sz="2800" dirty="0">
                <a:latin typeface="Calibri (Body)"/>
              </a:rPr>
              <a:t> </a:t>
            </a:r>
            <a:r>
              <a:rPr lang="vi-VN" sz="2800" i="1" dirty="0">
                <a:solidFill>
                  <a:srgbClr val="C00000"/>
                </a:solidFill>
                <a:latin typeface="Calibri (Body)"/>
              </a:rPr>
              <a:t>transaction log backup</a:t>
            </a:r>
            <a:r>
              <a:rPr lang="vi-VN" sz="2800" dirty="0">
                <a:latin typeface="Calibri (Body)"/>
              </a:rPr>
              <a:t>, </a:t>
            </a:r>
            <a:r>
              <a:rPr lang="vi-VN" sz="2800" dirty="0">
                <a:solidFill>
                  <a:srgbClr val="0070C0"/>
                </a:solidFill>
                <a:latin typeface="Calibri (Body)"/>
              </a:rPr>
              <a:t>differential backup </a:t>
            </a:r>
            <a:r>
              <a:rPr lang="vi-VN" sz="2800" dirty="0">
                <a:latin typeface="Calibri (Body)"/>
              </a:rPr>
              <a:t>không tạo lại CSDL chính xác tại thời điểm xảy ra sự cố</a:t>
            </a:r>
            <a:endParaRPr lang="en-US" sz="2800" dirty="0">
              <a:latin typeface="Calibri (Body)"/>
            </a:endParaRPr>
          </a:p>
          <a:p>
            <a:r>
              <a:rPr lang="en-US" sz="2800" b="1" dirty="0" err="1">
                <a:latin typeface="Calibri (Body)"/>
              </a:rPr>
              <a:t>Giống</a:t>
            </a:r>
            <a:r>
              <a:rPr lang="en-US" sz="2800" dirty="0">
                <a:latin typeface="Calibri (Body)"/>
              </a:rPr>
              <a:t> </a:t>
            </a:r>
            <a:r>
              <a:rPr lang="en-US" sz="2800" dirty="0" err="1">
                <a:latin typeface="Calibri (Body)"/>
              </a:rPr>
              <a:t>với</a:t>
            </a:r>
            <a:r>
              <a:rPr lang="vi-VN" sz="2800" dirty="0">
                <a:latin typeface="Calibri (Body)"/>
              </a:rPr>
              <a:t> </a:t>
            </a:r>
            <a:r>
              <a:rPr lang="vi-VN" sz="2800" i="1" dirty="0">
                <a:solidFill>
                  <a:srgbClr val="C00000"/>
                </a:solidFill>
                <a:latin typeface="Calibri (Body)"/>
              </a:rPr>
              <a:t>full database backup</a:t>
            </a:r>
            <a:r>
              <a:rPr lang="vi-VN" sz="2800" dirty="0">
                <a:latin typeface="Calibri (Body)"/>
              </a:rPr>
              <a:t>, </a:t>
            </a:r>
            <a:r>
              <a:rPr lang="vi-VN" sz="2800" dirty="0">
                <a:solidFill>
                  <a:srgbClr val="0070C0"/>
                </a:solidFill>
                <a:latin typeface="Calibri (Body)"/>
              </a:rPr>
              <a:t>differential backup </a:t>
            </a:r>
            <a:r>
              <a:rPr lang="vi-VN" sz="2800" dirty="0">
                <a:latin typeface="Calibri (Body)"/>
              </a:rPr>
              <a:t>chỉ tạo lại CSDL tại thời điểm backup cuối cùng. </a:t>
            </a:r>
            <a:endParaRPr lang="en-US" sz="2800" dirty="0">
              <a:latin typeface="Calibri (Body)"/>
            </a:endParaRPr>
          </a:p>
        </p:txBody>
      </p:sp>
      <p:sp>
        <p:nvSpPr>
          <p:cNvPr id="3" name="Title 2"/>
          <p:cNvSpPr>
            <a:spLocks noGrp="1"/>
          </p:cNvSpPr>
          <p:nvPr>
            <p:ph type="title"/>
          </p:nvPr>
        </p:nvSpPr>
        <p:spPr/>
        <p:txBody>
          <a:bodyPr/>
          <a:lstStyle/>
          <a:p>
            <a:r>
              <a:rPr lang="en-US" dirty="0" err="1"/>
              <a:t>Nhận</a:t>
            </a:r>
            <a:r>
              <a:rPr lang="en-US" dirty="0"/>
              <a:t> </a:t>
            </a:r>
            <a:r>
              <a:rPr lang="en-US" dirty="0" err="1"/>
              <a:t>xét</a:t>
            </a:r>
            <a:endParaRPr lang="en-US" dirty="0"/>
          </a:p>
        </p:txBody>
      </p:sp>
      <p:sp>
        <p:nvSpPr>
          <p:cNvPr id="4" name="Date Placeholder 3"/>
          <p:cNvSpPr>
            <a:spLocks noGrp="1"/>
          </p:cNvSpPr>
          <p:nvPr>
            <p:ph type="dt" sz="half" idx="10"/>
          </p:nvPr>
        </p:nvSpPr>
        <p:spPr/>
        <p:txBody>
          <a:bodyPr/>
          <a:lstStyle/>
          <a:p>
            <a:fld id="{7D26F504-AF87-4D5A-B0ED-EA8F0CBB062F}" type="datetime1">
              <a:rPr lang="vi-VN" smtClean="0"/>
              <a:t>31/03/2022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15</a:t>
            </a:fld>
            <a:endParaRPr lang="vi-VN"/>
          </a:p>
        </p:txBody>
      </p:sp>
    </p:spTree>
    <p:extLst>
      <p:ext uri="{BB962C8B-B14F-4D97-AF65-F5344CB8AC3E}">
        <p14:creationId xmlns:p14="http://schemas.microsoft.com/office/powerpoint/2010/main" val="1869017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Nhận</a:t>
            </a:r>
            <a:r>
              <a:rPr lang="en-US" dirty="0"/>
              <a:t> </a:t>
            </a:r>
            <a:r>
              <a:rPr lang="en-US" dirty="0" err="1"/>
              <a:t>xét</a:t>
            </a:r>
            <a:endParaRPr lang="en-GB" dirty="0"/>
          </a:p>
        </p:txBody>
      </p:sp>
      <p:sp>
        <p:nvSpPr>
          <p:cNvPr id="3" name="Content Placeholder 2"/>
          <p:cNvSpPr>
            <a:spLocks noGrp="1"/>
          </p:cNvSpPr>
          <p:nvPr>
            <p:ph idx="1"/>
          </p:nvPr>
        </p:nvSpPr>
        <p:spPr>
          <a:xfrm>
            <a:off x="1097280" y="1511300"/>
            <a:ext cx="10407332" cy="4399922"/>
          </a:xfrm>
        </p:spPr>
        <p:txBody>
          <a:bodyPr/>
          <a:lstStyle/>
          <a:p>
            <a:r>
              <a:rPr lang="vi-VN" sz="2800" dirty="0">
                <a:latin typeface="Calibri (Body)"/>
              </a:rPr>
              <a:t>Vì thế, differential backup thường được bổ sung bằng cách tạo transaction log sau mỗi differential </a:t>
            </a:r>
            <a:r>
              <a:rPr lang="vi-VN" sz="2800">
                <a:latin typeface="Calibri (Body)"/>
              </a:rPr>
              <a:t>backup.</a:t>
            </a:r>
            <a:endParaRPr lang="en-US" sz="2800">
              <a:latin typeface="Calibri (Body)"/>
            </a:endParaRPr>
          </a:p>
          <a:p>
            <a:pPr marL="0" indent="0">
              <a:buNone/>
            </a:pPr>
            <a:endParaRPr lang="en-US" sz="2800" dirty="0">
              <a:latin typeface="Calibri (Body)"/>
            </a:endParaRPr>
          </a:p>
          <a:p>
            <a:r>
              <a:rPr lang="vi-VN" sz="2800" dirty="0">
                <a:latin typeface="Calibri (Body)"/>
              </a:rPr>
              <a:t>Sử dụng kết hợp database backup, differential backup, và transaction log backup ta có thể giảm tối thiểu khả năng mất dữ liệu và thời gian khôi phục dữ liệu</a:t>
            </a:r>
            <a:endParaRPr lang="en-US" sz="2800" dirty="0">
              <a:latin typeface="Calibri (Body)"/>
            </a:endParaRPr>
          </a:p>
          <a:p>
            <a:endParaRPr lang="en-GB" dirty="0"/>
          </a:p>
        </p:txBody>
      </p:sp>
      <p:sp>
        <p:nvSpPr>
          <p:cNvPr id="4" name="Date Placeholder 3"/>
          <p:cNvSpPr>
            <a:spLocks noGrp="1"/>
          </p:cNvSpPr>
          <p:nvPr>
            <p:ph type="dt" sz="half" idx="10"/>
          </p:nvPr>
        </p:nvSpPr>
        <p:spPr/>
        <p:txBody>
          <a:bodyPr/>
          <a:lstStyle/>
          <a:p>
            <a:fld id="{FD140122-7A66-422C-B235-7D4F4316168C}" type="datetime1">
              <a:rPr lang="vi-VN" smtClean="0"/>
              <a:t>31/03/2022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16</a:t>
            </a:fld>
            <a:endParaRPr lang="vi-VN"/>
          </a:p>
        </p:txBody>
      </p:sp>
    </p:spTree>
    <p:extLst>
      <p:ext uri="{BB962C8B-B14F-4D97-AF65-F5344CB8AC3E}">
        <p14:creationId xmlns:p14="http://schemas.microsoft.com/office/powerpoint/2010/main" val="1892608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8680" y="1511300"/>
            <a:ext cx="10635932" cy="4399922"/>
          </a:xfrm>
        </p:spPr>
        <p:txBody>
          <a:bodyPr>
            <a:normAutofit/>
          </a:bodyPr>
          <a:lstStyle/>
          <a:p>
            <a:r>
              <a:rPr lang="en-US" b="1" dirty="0" err="1"/>
              <a:t>Gồm</a:t>
            </a:r>
            <a:r>
              <a:rPr lang="en-US" b="1" dirty="0"/>
              <a:t> 3 </a:t>
            </a:r>
            <a:r>
              <a:rPr lang="en-US" b="1" dirty="0" err="1"/>
              <a:t>giai</a:t>
            </a:r>
            <a:r>
              <a:rPr lang="en-US" b="1" dirty="0"/>
              <a:t> </a:t>
            </a:r>
            <a:r>
              <a:rPr lang="en-US" b="1" dirty="0" err="1"/>
              <a:t>đoạn</a:t>
            </a:r>
            <a:r>
              <a:rPr lang="en-US" dirty="0"/>
              <a:t>: </a:t>
            </a:r>
          </a:p>
          <a:p>
            <a:pPr lvl="1"/>
            <a:r>
              <a:rPr lang="en-US" dirty="0">
                <a:solidFill>
                  <a:srgbClr val="C00000"/>
                </a:solidFill>
              </a:rPr>
              <a:t>The Data Copy: </a:t>
            </a:r>
            <a:r>
              <a:rPr lang="en-US" dirty="0" err="1"/>
              <a:t>sao</a:t>
            </a:r>
            <a:r>
              <a:rPr lang="en-US" dirty="0"/>
              <a:t> </a:t>
            </a:r>
            <a:r>
              <a:rPr lang="en-US" dirty="0" err="1"/>
              <a:t>chép</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thiết</a:t>
            </a:r>
            <a:r>
              <a:rPr lang="en-US" dirty="0"/>
              <a:t> </a:t>
            </a:r>
            <a:r>
              <a:rPr lang="en-US" dirty="0" err="1"/>
              <a:t>bị</a:t>
            </a:r>
            <a:r>
              <a:rPr lang="en-US" dirty="0"/>
              <a:t> </a:t>
            </a:r>
            <a:r>
              <a:rPr lang="en-US" dirty="0" err="1"/>
              <a:t>sao</a:t>
            </a:r>
            <a:r>
              <a:rPr lang="en-US" dirty="0"/>
              <a:t> </a:t>
            </a:r>
            <a:r>
              <a:rPr lang="en-US" dirty="0" err="1"/>
              <a:t>lưu</a:t>
            </a:r>
            <a:r>
              <a:rPr lang="en-US" dirty="0"/>
              <a:t> </a:t>
            </a:r>
            <a:r>
              <a:rPr lang="en-US" dirty="0" err="1"/>
              <a:t>vào</a:t>
            </a:r>
            <a:r>
              <a:rPr lang="en-US" dirty="0"/>
              <a:t> file  </a:t>
            </a:r>
          </a:p>
          <a:p>
            <a:pPr lvl="1"/>
            <a:r>
              <a:rPr lang="en-US" dirty="0">
                <a:solidFill>
                  <a:srgbClr val="C00000"/>
                </a:solidFill>
              </a:rPr>
              <a:t>The Redo: </a:t>
            </a:r>
            <a:r>
              <a:rPr lang="en-US" dirty="0" err="1"/>
              <a:t>phục</a:t>
            </a:r>
            <a:r>
              <a:rPr lang="en-US" dirty="0"/>
              <a:t> </a:t>
            </a:r>
            <a:r>
              <a:rPr lang="en-US" dirty="0" err="1"/>
              <a:t>hồi</a:t>
            </a:r>
            <a:r>
              <a:rPr lang="en-US" dirty="0"/>
              <a:t> </a:t>
            </a:r>
            <a:r>
              <a:rPr lang="en-US" dirty="0" err="1"/>
              <a:t>những</a:t>
            </a:r>
            <a:r>
              <a:rPr lang="en-US" dirty="0"/>
              <a:t> </a:t>
            </a:r>
            <a:r>
              <a:rPr lang="en-US" dirty="0" err="1"/>
              <a:t>giao</a:t>
            </a:r>
            <a:r>
              <a:rPr lang="en-US" dirty="0"/>
              <a:t> </a:t>
            </a:r>
            <a:r>
              <a:rPr lang="en-US" dirty="0" err="1"/>
              <a:t>dịch</a:t>
            </a:r>
            <a:r>
              <a:rPr lang="en-US" dirty="0"/>
              <a:t> </a:t>
            </a:r>
            <a:r>
              <a:rPr lang="en-US" dirty="0" err="1"/>
              <a:t>đã</a:t>
            </a:r>
            <a:r>
              <a:rPr lang="en-US" dirty="0"/>
              <a:t> committed </a:t>
            </a:r>
            <a:r>
              <a:rPr lang="en-US" dirty="0" err="1"/>
              <a:t>từ</a:t>
            </a:r>
            <a:r>
              <a:rPr lang="en-US" dirty="0"/>
              <a:t> log backup.</a:t>
            </a:r>
          </a:p>
          <a:p>
            <a:pPr lvl="1"/>
            <a:r>
              <a:rPr lang="en-US" dirty="0">
                <a:solidFill>
                  <a:srgbClr val="C00000"/>
                </a:solidFill>
              </a:rPr>
              <a:t>The Undo: </a:t>
            </a:r>
            <a:r>
              <a:rPr lang="en-US" dirty="0"/>
              <a:t>quay </a:t>
            </a:r>
            <a:r>
              <a:rPr lang="en-US" dirty="0" err="1"/>
              <a:t>lui</a:t>
            </a:r>
            <a:r>
              <a:rPr lang="en-US" dirty="0"/>
              <a:t> </a:t>
            </a:r>
            <a:r>
              <a:rPr lang="en-US" dirty="0" err="1"/>
              <a:t>những</a:t>
            </a:r>
            <a:r>
              <a:rPr lang="en-US" dirty="0"/>
              <a:t> </a:t>
            </a:r>
            <a:r>
              <a:rPr lang="en-US" dirty="0" err="1"/>
              <a:t>giao</a:t>
            </a:r>
            <a:r>
              <a:rPr lang="en-US" dirty="0"/>
              <a:t> </a:t>
            </a:r>
            <a:r>
              <a:rPr lang="en-US" dirty="0" err="1"/>
              <a:t>dịch</a:t>
            </a:r>
            <a:r>
              <a:rPr lang="en-US" dirty="0"/>
              <a:t> uncommitted </a:t>
            </a:r>
            <a:r>
              <a:rPr lang="en-US" dirty="0" err="1"/>
              <a:t>từ</a:t>
            </a:r>
            <a:r>
              <a:rPr lang="en-US" dirty="0"/>
              <a:t> log backup.</a:t>
            </a:r>
          </a:p>
        </p:txBody>
      </p:sp>
      <p:sp>
        <p:nvSpPr>
          <p:cNvPr id="3" name="Title 2"/>
          <p:cNvSpPr>
            <a:spLocks noGrp="1"/>
          </p:cNvSpPr>
          <p:nvPr>
            <p:ph type="title"/>
          </p:nvPr>
        </p:nvSpPr>
        <p:spPr/>
        <p:txBody>
          <a:bodyPr/>
          <a:lstStyle/>
          <a:p>
            <a:r>
              <a:rPr lang="en-US" dirty="0" err="1"/>
              <a:t>Phục</a:t>
            </a:r>
            <a:r>
              <a:rPr lang="en-US" dirty="0"/>
              <a:t> </a:t>
            </a:r>
            <a:r>
              <a:rPr lang="en-US" dirty="0" err="1"/>
              <a:t>hồi</a:t>
            </a:r>
            <a:r>
              <a:rPr lang="en-US" dirty="0"/>
              <a:t> CSDL - Restoring Databases</a:t>
            </a:r>
          </a:p>
        </p:txBody>
      </p:sp>
      <p:sp>
        <p:nvSpPr>
          <p:cNvPr id="4" name="Date Placeholder 3"/>
          <p:cNvSpPr>
            <a:spLocks noGrp="1"/>
          </p:cNvSpPr>
          <p:nvPr>
            <p:ph type="dt" sz="half" idx="10"/>
          </p:nvPr>
        </p:nvSpPr>
        <p:spPr/>
        <p:txBody>
          <a:bodyPr/>
          <a:lstStyle/>
          <a:p>
            <a:fld id="{C9E37939-EF12-4481-B5CF-D434620EBE65}" type="datetime1">
              <a:rPr lang="vi-VN" smtClean="0"/>
              <a:t>31/03/2022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17</a:t>
            </a:fld>
            <a:endParaRPr lang="vi-VN"/>
          </a:p>
        </p:txBody>
      </p:sp>
    </p:spTree>
    <p:extLst>
      <p:ext uri="{BB962C8B-B14F-4D97-AF65-F5344CB8AC3E}">
        <p14:creationId xmlns:p14="http://schemas.microsoft.com/office/powerpoint/2010/main" val="2567977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630680" y="670560"/>
            <a:ext cx="9144000" cy="914400"/>
          </a:xfrm>
        </p:spPr>
        <p:txBody>
          <a:bodyPr/>
          <a:lstStyle/>
          <a:p>
            <a:r>
              <a:rPr lang="en-US" sz="2800"/>
              <a:t>KHÔI PHỤC DỮ LIỆU – RESTORE DATABASE</a:t>
            </a:r>
          </a:p>
        </p:txBody>
      </p:sp>
      <p:sp>
        <p:nvSpPr>
          <p:cNvPr id="43011" name="Rectangle 3"/>
          <p:cNvSpPr>
            <a:spLocks noGrp="1" noChangeArrowheads="1"/>
          </p:cNvSpPr>
          <p:nvPr>
            <p:ph type="body" idx="1"/>
          </p:nvPr>
        </p:nvSpPr>
        <p:spPr>
          <a:xfrm>
            <a:off x="1417320" y="1386841"/>
            <a:ext cx="10378440" cy="4938713"/>
          </a:xfrm>
          <a:noFill/>
          <a:ln/>
        </p:spPr>
        <p:txBody>
          <a:bodyPr>
            <a:normAutofit/>
          </a:bodyPr>
          <a:lstStyle/>
          <a:p>
            <a:pPr marL="349250" indent="-349250" defTabSz="114300"/>
            <a:r>
              <a:rPr lang="en-US" sz="2800"/>
              <a:t>Là  chức năng  thực hiện khôi phục dữ  liệu đã  sao  lưu,  tùy  theo  chiến  lược backup mà bạn có  thể phục hồi đến  thời điểm nào, thu được bộ dữ  liệu  trong quá khứ như  thế nào. </a:t>
            </a:r>
          </a:p>
          <a:p>
            <a:pPr marL="349250" indent="-349250" defTabSz="114300"/>
            <a:r>
              <a:rPr lang="en-US" sz="2800"/>
              <a:t>Khôi phục dữ  liệu được  thực hiện theo  thứ  tự backup,  thông  tin này được lưu trữ trong msdb</a:t>
            </a:r>
          </a:p>
          <a:p>
            <a:pPr marL="349250" indent="-349250" defTabSz="114300"/>
            <a:r>
              <a:rPr lang="en-US" sz="2800"/>
              <a:t>Các bước thực hiện như sau:</a:t>
            </a:r>
          </a:p>
          <a:p>
            <a:pPr marL="806450" lvl="1" indent="-342900" defTabSz="114300"/>
            <a:r>
              <a:rPr lang="en-US" sz="2400"/>
              <a:t>Chọn mục Databases </a:t>
            </a:r>
            <a:r>
              <a:rPr lang="en-US" sz="2400">
                <a:sym typeface="Wingdings" panose="05000000000000000000" pitchFamily="2" charset="2"/>
              </a:rPr>
              <a:t></a:t>
            </a:r>
            <a:r>
              <a:rPr lang="en-US" sz="2400"/>
              <a:t> Nhấn  nút  phải  chuột </a:t>
            </a:r>
            <a:r>
              <a:rPr lang="en-US" sz="2400">
                <a:sym typeface="Wingdings" panose="05000000000000000000" pitchFamily="2" charset="2"/>
              </a:rPr>
              <a:t></a:t>
            </a:r>
            <a:r>
              <a:rPr lang="en-US" sz="2400"/>
              <a:t> All  Tasks </a:t>
            </a:r>
            <a:r>
              <a:rPr lang="en-US" sz="2400">
                <a:sym typeface="Wingdings" panose="05000000000000000000" pitchFamily="2" charset="2"/>
              </a:rPr>
              <a:t></a:t>
            </a:r>
            <a:r>
              <a:rPr lang="en-US" sz="2400"/>
              <a:t>  Restore Database…</a:t>
            </a:r>
          </a:p>
          <a:p>
            <a:pPr marL="806450" lvl="1" indent="-342900" defTabSz="114300"/>
            <a:r>
              <a:rPr lang="en-US" sz="2400"/>
              <a:t>Nhập tham số, chọn mô hình khôi phục.1</a:t>
            </a:r>
          </a:p>
        </p:txBody>
      </p:sp>
    </p:spTree>
    <p:extLst>
      <p:ext uri="{BB962C8B-B14F-4D97-AF65-F5344CB8AC3E}">
        <p14:creationId xmlns:p14="http://schemas.microsoft.com/office/powerpoint/2010/main" val="31438184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524000" y="655320"/>
            <a:ext cx="9144000" cy="914400"/>
          </a:xfrm>
        </p:spPr>
        <p:txBody>
          <a:bodyPr/>
          <a:lstStyle/>
          <a:p>
            <a:r>
              <a:rPr lang="en-US" sz="2800"/>
              <a:t>KHÔI PHỤC DỮ LIỆU – RESTORE DATABASE</a:t>
            </a:r>
          </a:p>
        </p:txBody>
      </p:sp>
      <p:pic>
        <p:nvPicPr>
          <p:cNvPr id="45061" name="Picture 5"/>
          <p:cNvPicPr>
            <a:picLocks noChangeAspect="1" noChangeArrowheads="1"/>
          </p:cNvPicPr>
          <p:nvPr/>
        </p:nvPicPr>
        <p:blipFill>
          <a:blip r:embed="rId3">
            <a:extLst>
              <a:ext uri="{28A0092B-C50C-407E-A947-70E740481C1C}">
                <a14:useLocalDpi xmlns:a14="http://schemas.microsoft.com/office/drawing/2010/main" val="0"/>
              </a:ext>
            </a:extLst>
          </a:blip>
          <a:srcRect l="34187" t="14583" r="28331" b="22917"/>
          <a:stretch>
            <a:fillRect/>
          </a:stretch>
        </p:blipFill>
        <p:spPr bwMode="auto">
          <a:xfrm>
            <a:off x="3657600" y="1447800"/>
            <a:ext cx="4876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72916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Backups </a:t>
            </a:r>
            <a:r>
              <a:rPr lang="en-US" dirty="0" err="1"/>
              <a:t>là</a:t>
            </a:r>
            <a:r>
              <a:rPr lang="en-US" dirty="0"/>
              <a:t> </a:t>
            </a:r>
            <a:r>
              <a:rPr lang="en-US" dirty="0" err="1"/>
              <a:t>công</a:t>
            </a:r>
            <a:r>
              <a:rPr lang="en-US" dirty="0"/>
              <a:t> </a:t>
            </a:r>
            <a:r>
              <a:rPr lang="en-US" dirty="0" err="1"/>
              <a:t>việc</a:t>
            </a:r>
            <a:r>
              <a:rPr lang="en-US" dirty="0"/>
              <a:t> </a:t>
            </a:r>
            <a:r>
              <a:rPr lang="en-US" dirty="0" err="1"/>
              <a:t>sao</a:t>
            </a:r>
            <a:r>
              <a:rPr lang="en-US" dirty="0"/>
              <a:t> </a:t>
            </a:r>
            <a:r>
              <a:rPr lang="en-US" dirty="0" err="1"/>
              <a:t>chép</a:t>
            </a:r>
            <a:r>
              <a:rPr lang="en-US" dirty="0"/>
              <a:t> </a:t>
            </a:r>
            <a:r>
              <a:rPr lang="en-US" dirty="0" err="1"/>
              <a:t>thông</a:t>
            </a:r>
            <a:r>
              <a:rPr lang="en-US" dirty="0"/>
              <a:t> tin </a:t>
            </a:r>
            <a:r>
              <a:rPr lang="en-US" dirty="0" err="1"/>
              <a:t>của</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tại</a:t>
            </a:r>
            <a:r>
              <a:rPr lang="en-US" dirty="0"/>
              <a:t> </a:t>
            </a:r>
            <a:r>
              <a:rPr lang="en-US" dirty="0" err="1"/>
              <a:t>một</a:t>
            </a:r>
            <a:r>
              <a:rPr lang="en-US" dirty="0"/>
              <a:t> </a:t>
            </a:r>
            <a:r>
              <a:rPr lang="en-US" dirty="0" err="1"/>
              <a:t>thời</a:t>
            </a:r>
            <a:r>
              <a:rPr lang="en-US" dirty="0"/>
              <a:t> </a:t>
            </a:r>
            <a:r>
              <a:rPr lang="en-US" dirty="0" err="1"/>
              <a:t>điểm</a:t>
            </a:r>
            <a:r>
              <a:rPr lang="en-US" dirty="0"/>
              <a:t> </a:t>
            </a:r>
            <a:r>
              <a:rPr lang="en-US" dirty="0" err="1"/>
              <a:t>nhất</a:t>
            </a:r>
            <a:r>
              <a:rPr lang="en-US" dirty="0"/>
              <a:t> </a:t>
            </a:r>
            <a:r>
              <a:rPr lang="en-US" dirty="0" err="1"/>
              <a:t>định</a:t>
            </a:r>
            <a:r>
              <a:rPr lang="en-US" dirty="0"/>
              <a:t> </a:t>
            </a:r>
            <a:r>
              <a:rPr lang="en-US" dirty="0" err="1"/>
              <a:t>vào</a:t>
            </a:r>
            <a:r>
              <a:rPr lang="en-US" dirty="0"/>
              <a:t> </a:t>
            </a:r>
            <a:r>
              <a:rPr lang="en-US" dirty="0" err="1"/>
              <a:t>một</a:t>
            </a:r>
            <a:r>
              <a:rPr lang="en-US" dirty="0"/>
              <a:t> </a:t>
            </a:r>
            <a:r>
              <a:rPr lang="en-US" dirty="0" err="1"/>
              <a:t>nơi</a:t>
            </a:r>
            <a:r>
              <a:rPr lang="en-US" dirty="0"/>
              <a:t> </a:t>
            </a:r>
            <a:r>
              <a:rPr lang="en-US" dirty="0" err="1"/>
              <a:t>lưu</a:t>
            </a:r>
            <a:r>
              <a:rPr lang="en-US" dirty="0"/>
              <a:t> </a:t>
            </a:r>
            <a:r>
              <a:rPr lang="en-US" dirty="0" err="1"/>
              <a:t>trữ</a:t>
            </a:r>
            <a:r>
              <a:rPr lang="en-US" dirty="0"/>
              <a:t> </a:t>
            </a:r>
            <a:r>
              <a:rPr lang="en-US" dirty="0" err="1"/>
              <a:t>khác</a:t>
            </a:r>
            <a:endParaRPr lang="en-US" dirty="0"/>
          </a:p>
          <a:p>
            <a:r>
              <a:rPr lang="en-US" dirty="0"/>
              <a:t>Backups </a:t>
            </a:r>
            <a:r>
              <a:rPr lang="en-US" dirty="0" err="1"/>
              <a:t>có</a:t>
            </a:r>
            <a:r>
              <a:rPr lang="en-US" dirty="0"/>
              <a:t> </a:t>
            </a:r>
            <a:r>
              <a:rPr lang="en-US" dirty="0" err="1"/>
              <a:t>thể</a:t>
            </a:r>
            <a:r>
              <a:rPr lang="en-US" dirty="0"/>
              <a:t> </a:t>
            </a:r>
            <a:r>
              <a:rPr lang="en-US" dirty="0" err="1"/>
              <a:t>thực</a:t>
            </a:r>
            <a:r>
              <a:rPr lang="en-US" dirty="0"/>
              <a:t> </a:t>
            </a:r>
            <a:r>
              <a:rPr lang="en-US" dirty="0" err="1"/>
              <a:t>hiện</a:t>
            </a:r>
            <a:r>
              <a:rPr lang="en-US" dirty="0"/>
              <a:t> </a:t>
            </a:r>
            <a:r>
              <a:rPr lang="en-US" dirty="0" err="1"/>
              <a:t>khi</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đang</a:t>
            </a:r>
            <a:r>
              <a:rPr lang="en-US" dirty="0"/>
              <a:t> </a:t>
            </a:r>
            <a:r>
              <a:rPr lang="en-US" dirty="0" err="1"/>
              <a:t>hoạt</a:t>
            </a:r>
            <a:r>
              <a:rPr lang="en-US" dirty="0"/>
              <a:t> </a:t>
            </a:r>
            <a:r>
              <a:rPr lang="en-US" dirty="0" err="1"/>
              <a:t>động</a:t>
            </a:r>
            <a:endParaRPr lang="en-US" dirty="0"/>
          </a:p>
        </p:txBody>
      </p:sp>
      <p:sp>
        <p:nvSpPr>
          <p:cNvPr id="3" name="Title 2"/>
          <p:cNvSpPr>
            <a:spLocks noGrp="1"/>
          </p:cNvSpPr>
          <p:nvPr>
            <p:ph type="title"/>
          </p:nvPr>
        </p:nvSpPr>
        <p:spPr/>
        <p:txBody>
          <a:bodyPr>
            <a:normAutofit fontScale="90000"/>
          </a:bodyPr>
          <a:lstStyle/>
          <a:p>
            <a:r>
              <a:rPr lang="en-US" dirty="0" err="1"/>
              <a:t>Khái</a:t>
            </a:r>
            <a:r>
              <a:rPr lang="en-US" dirty="0"/>
              <a:t> </a:t>
            </a:r>
            <a:r>
              <a:rPr lang="en-US" dirty="0" err="1"/>
              <a:t>niệm</a:t>
            </a:r>
            <a:r>
              <a:rPr lang="en-US" dirty="0"/>
              <a:t> Backup</a:t>
            </a:r>
          </a:p>
        </p:txBody>
      </p:sp>
      <p:sp>
        <p:nvSpPr>
          <p:cNvPr id="4" name="Date Placeholder 3"/>
          <p:cNvSpPr>
            <a:spLocks noGrp="1"/>
          </p:cNvSpPr>
          <p:nvPr>
            <p:ph type="dt" sz="half" idx="10"/>
          </p:nvPr>
        </p:nvSpPr>
        <p:spPr/>
        <p:txBody>
          <a:bodyPr/>
          <a:lstStyle/>
          <a:p>
            <a:fld id="{F02D4B40-A7EC-4574-9A1B-C1E16A687C06}" type="datetime1">
              <a:rPr lang="vi-VN" smtClean="0"/>
              <a:t>31/03/2022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a:t>
            </a:fld>
            <a:endParaRPr lang="vi-VN"/>
          </a:p>
        </p:txBody>
      </p:sp>
    </p:spTree>
    <p:extLst>
      <p:ext uri="{BB962C8B-B14F-4D97-AF65-F5344CB8AC3E}">
        <p14:creationId xmlns:p14="http://schemas.microsoft.com/office/powerpoint/2010/main" val="1387070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97280" y="1511300"/>
            <a:ext cx="10407332" cy="4399922"/>
          </a:xfrm>
        </p:spPr>
        <p:txBody>
          <a:bodyPr/>
          <a:lstStyle/>
          <a:p>
            <a:pPr algn="l"/>
            <a:r>
              <a:rPr lang="en-US" b="1" dirty="0" err="1"/>
              <a:t>Cú</a:t>
            </a:r>
            <a:r>
              <a:rPr lang="en-US" b="1" dirty="0"/>
              <a:t> </a:t>
            </a:r>
            <a:r>
              <a:rPr lang="en-US" b="1" dirty="0" err="1"/>
              <a:t>pháp</a:t>
            </a:r>
            <a:r>
              <a:rPr lang="en-US" dirty="0"/>
              <a:t>:</a:t>
            </a:r>
            <a:br>
              <a:rPr lang="en-US" dirty="0"/>
            </a:br>
            <a:endParaRPr lang="en-US" dirty="0"/>
          </a:p>
          <a:p>
            <a:pPr algn="l"/>
            <a:endParaRPr lang="en-US" dirty="0"/>
          </a:p>
          <a:p>
            <a:pPr algn="l"/>
            <a:endParaRPr lang="en-US" dirty="0"/>
          </a:p>
          <a:p>
            <a:pPr algn="l"/>
            <a:endParaRPr lang="en-US" dirty="0"/>
          </a:p>
          <a:p>
            <a:pPr lvl="1" algn="l"/>
            <a:r>
              <a:rPr lang="en-US" dirty="0"/>
              <a:t>&lt;</a:t>
            </a:r>
            <a:r>
              <a:rPr lang="en-US" dirty="0" err="1"/>
              <a:t>Thiết</a:t>
            </a:r>
            <a:r>
              <a:rPr lang="en-US" dirty="0"/>
              <a:t> </a:t>
            </a:r>
            <a:r>
              <a:rPr lang="en-US" dirty="0" err="1"/>
              <a:t>bị</a:t>
            </a:r>
            <a:r>
              <a:rPr lang="en-US" dirty="0"/>
              <a:t> </a:t>
            </a:r>
            <a:r>
              <a:rPr lang="en-US" dirty="0" err="1"/>
              <a:t>lưu</a:t>
            </a:r>
            <a:r>
              <a:rPr lang="en-US" dirty="0"/>
              <a:t>&gt; = {DISK | TAPE}=‘</a:t>
            </a:r>
            <a:r>
              <a:rPr lang="en-US" dirty="0" err="1"/>
              <a:t>Tên</a:t>
            </a:r>
            <a:r>
              <a:rPr lang="en-US" dirty="0"/>
              <a:t> </a:t>
            </a:r>
            <a:r>
              <a:rPr lang="en-US" dirty="0" err="1"/>
              <a:t>thiết</a:t>
            </a:r>
            <a:r>
              <a:rPr lang="en-US" dirty="0"/>
              <a:t> </a:t>
            </a:r>
            <a:r>
              <a:rPr lang="en-US" dirty="0" err="1"/>
              <a:t>bị</a:t>
            </a:r>
            <a:r>
              <a:rPr lang="en-US" dirty="0"/>
              <a:t>’</a:t>
            </a:r>
          </a:p>
          <a:p>
            <a:pPr lvl="1" algn="l"/>
            <a:endParaRPr lang="en-US" dirty="0"/>
          </a:p>
        </p:txBody>
      </p:sp>
      <p:sp>
        <p:nvSpPr>
          <p:cNvPr id="3" name="Title 2"/>
          <p:cNvSpPr>
            <a:spLocks noGrp="1"/>
          </p:cNvSpPr>
          <p:nvPr>
            <p:ph type="title"/>
          </p:nvPr>
        </p:nvSpPr>
        <p:spPr/>
        <p:txBody>
          <a:bodyPr/>
          <a:lstStyle/>
          <a:p>
            <a:r>
              <a:rPr lang="en-US" dirty="0" err="1"/>
              <a:t>Lệnh</a:t>
            </a:r>
            <a:r>
              <a:rPr lang="en-US" dirty="0"/>
              <a:t> Restoring Databases</a:t>
            </a:r>
          </a:p>
        </p:txBody>
      </p:sp>
      <p:sp>
        <p:nvSpPr>
          <p:cNvPr id="5" name="Rectangle 4"/>
          <p:cNvSpPr/>
          <p:nvPr/>
        </p:nvSpPr>
        <p:spPr>
          <a:xfrm>
            <a:off x="2589212" y="2354576"/>
            <a:ext cx="8125472" cy="177279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30000"/>
              </a:lnSpc>
            </a:pPr>
            <a:r>
              <a:rPr lang="en-US" sz="2800" b="1" dirty="0">
                <a:solidFill>
                  <a:schemeClr val="tx1"/>
                </a:solidFill>
              </a:rPr>
              <a:t>RESTORE DATABASE </a:t>
            </a:r>
            <a:r>
              <a:rPr lang="en-US" sz="2800" b="1" dirty="0" err="1">
                <a:solidFill>
                  <a:schemeClr val="tx1"/>
                </a:solidFill>
              </a:rPr>
              <a:t>tendb_moi</a:t>
            </a:r>
            <a:r>
              <a:rPr lang="en-US" sz="2800" b="1" dirty="0">
                <a:solidFill>
                  <a:schemeClr val="tx1"/>
                </a:solidFill>
              </a:rPr>
              <a:t> </a:t>
            </a:r>
          </a:p>
          <a:p>
            <a:pPr>
              <a:lnSpc>
                <a:spcPct val="130000"/>
              </a:lnSpc>
            </a:pPr>
            <a:r>
              <a:rPr lang="en-US" sz="2800" b="1" dirty="0">
                <a:solidFill>
                  <a:schemeClr val="tx1"/>
                </a:solidFill>
              </a:rPr>
              <a:t>FROM &lt;</a:t>
            </a:r>
            <a:r>
              <a:rPr lang="en-US" sz="2800" b="1" dirty="0" err="1">
                <a:solidFill>
                  <a:schemeClr val="tx1"/>
                </a:solidFill>
              </a:rPr>
              <a:t>Thiết</a:t>
            </a:r>
            <a:r>
              <a:rPr lang="en-US" sz="2800" b="1" dirty="0">
                <a:solidFill>
                  <a:schemeClr val="tx1"/>
                </a:solidFill>
              </a:rPr>
              <a:t> </a:t>
            </a:r>
            <a:r>
              <a:rPr lang="en-US" sz="2800" b="1" dirty="0" err="1">
                <a:solidFill>
                  <a:schemeClr val="tx1"/>
                </a:solidFill>
              </a:rPr>
              <a:t>bị</a:t>
            </a:r>
            <a:r>
              <a:rPr lang="en-US" sz="2800" b="1" dirty="0">
                <a:solidFill>
                  <a:schemeClr val="tx1"/>
                </a:solidFill>
              </a:rPr>
              <a:t> </a:t>
            </a:r>
            <a:r>
              <a:rPr lang="en-US" sz="2800" b="1" dirty="0" err="1">
                <a:solidFill>
                  <a:schemeClr val="tx1"/>
                </a:solidFill>
              </a:rPr>
              <a:t>lưu</a:t>
            </a:r>
            <a:r>
              <a:rPr lang="en-US" sz="2800" b="1" dirty="0">
                <a:solidFill>
                  <a:schemeClr val="tx1"/>
                </a:solidFill>
              </a:rPr>
              <a:t>&gt;</a:t>
            </a:r>
          </a:p>
          <a:p>
            <a:pPr>
              <a:lnSpc>
                <a:spcPct val="130000"/>
              </a:lnSpc>
            </a:pPr>
            <a:r>
              <a:rPr lang="en-US" sz="2800" b="1" dirty="0">
                <a:solidFill>
                  <a:schemeClr val="tx1"/>
                </a:solidFill>
              </a:rPr>
              <a:t>[WITH {&lt;</a:t>
            </a:r>
            <a:r>
              <a:rPr lang="en-US" sz="2800" b="1" dirty="0" err="1">
                <a:solidFill>
                  <a:schemeClr val="tx1"/>
                </a:solidFill>
              </a:rPr>
              <a:t>Tham</a:t>
            </a:r>
            <a:r>
              <a:rPr lang="en-US" sz="2800" b="1" dirty="0">
                <a:solidFill>
                  <a:schemeClr val="tx1"/>
                </a:solidFill>
              </a:rPr>
              <a:t> </a:t>
            </a:r>
            <a:r>
              <a:rPr lang="en-US" sz="2800" b="1" dirty="0" err="1">
                <a:solidFill>
                  <a:schemeClr val="tx1"/>
                </a:solidFill>
              </a:rPr>
              <a:t>số</a:t>
            </a:r>
            <a:r>
              <a:rPr lang="en-US" sz="2800" b="1" dirty="0">
                <a:solidFill>
                  <a:schemeClr val="tx1"/>
                </a:solidFill>
              </a:rPr>
              <a:t>&gt;}]</a:t>
            </a:r>
          </a:p>
        </p:txBody>
      </p:sp>
      <p:sp>
        <p:nvSpPr>
          <p:cNvPr id="6" name="Rectangle 5"/>
          <p:cNvSpPr/>
          <p:nvPr/>
        </p:nvSpPr>
        <p:spPr>
          <a:xfrm>
            <a:off x="1596044" y="5663029"/>
            <a:ext cx="10174778" cy="830997"/>
          </a:xfrm>
          <a:prstGeom prst="rect">
            <a:avLst/>
          </a:prstGeom>
        </p:spPr>
        <p:txBody>
          <a:bodyPr wrap="square">
            <a:spAutoFit/>
          </a:bodyPr>
          <a:lstStyle/>
          <a:p>
            <a:r>
              <a:rPr lang="vi-VN" sz="2400" i="1" dirty="0">
                <a:solidFill>
                  <a:schemeClr val="bg1"/>
                </a:solidFill>
              </a:rPr>
              <a:t>Sao lưu 1 phần chỉ được phục hồi liền sau quá trình phục hồi toàn phần (với tham số norecovery)</a:t>
            </a:r>
            <a:endParaRPr lang="en-US" sz="2400" i="1" dirty="0">
              <a:solidFill>
                <a:schemeClr val="bg1"/>
              </a:solidFill>
            </a:endParaRPr>
          </a:p>
        </p:txBody>
      </p:sp>
      <p:sp>
        <p:nvSpPr>
          <p:cNvPr id="4" name="Date Placeholder 3"/>
          <p:cNvSpPr>
            <a:spLocks noGrp="1"/>
          </p:cNvSpPr>
          <p:nvPr>
            <p:ph type="dt" sz="half" idx="10"/>
          </p:nvPr>
        </p:nvSpPr>
        <p:spPr/>
        <p:txBody>
          <a:bodyPr/>
          <a:lstStyle/>
          <a:p>
            <a:fld id="{C4BD27D8-0DB1-42E7-A0E9-CBD381B7385E}" type="datetime1">
              <a:rPr lang="vi-VN" smtClean="0"/>
              <a:t>31/03/2022</a:t>
            </a:fld>
            <a:endParaRPr lang="vi-VN"/>
          </a:p>
        </p:txBody>
      </p:sp>
      <p:sp>
        <p:nvSpPr>
          <p:cNvPr id="7" name="Footer Placeholder 6"/>
          <p:cNvSpPr>
            <a:spLocks noGrp="1"/>
          </p:cNvSpPr>
          <p:nvPr>
            <p:ph type="ftr" sz="quarter" idx="11"/>
          </p:nvPr>
        </p:nvSpPr>
        <p:spPr/>
        <p:txBody>
          <a:bodyPr/>
          <a:lstStyle/>
          <a:p>
            <a:endParaRPr lang="vi-VN"/>
          </a:p>
        </p:txBody>
      </p:sp>
      <p:sp>
        <p:nvSpPr>
          <p:cNvPr id="8" name="Slide Number Placeholder 7"/>
          <p:cNvSpPr>
            <a:spLocks noGrp="1"/>
          </p:cNvSpPr>
          <p:nvPr>
            <p:ph type="sldNum" sz="quarter" idx="12"/>
          </p:nvPr>
        </p:nvSpPr>
        <p:spPr/>
        <p:txBody>
          <a:bodyPr/>
          <a:lstStyle/>
          <a:p>
            <a:fld id="{100C6464-727B-47E7-8875-090831BD94DD}" type="slidenum">
              <a:rPr lang="vi-VN" smtClean="0"/>
              <a:t>20</a:t>
            </a:fld>
            <a:endParaRPr lang="vi-VN"/>
          </a:p>
        </p:txBody>
      </p:sp>
    </p:spTree>
    <p:extLst>
      <p:ext uri="{BB962C8B-B14F-4D97-AF65-F5344CB8AC3E}">
        <p14:creationId xmlns:p14="http://schemas.microsoft.com/office/powerpoint/2010/main" val="1358923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11300"/>
            <a:ext cx="10193033" cy="4399922"/>
          </a:xfrm>
        </p:spPr>
        <p:txBody>
          <a:bodyPr/>
          <a:lstStyle/>
          <a:p>
            <a:r>
              <a:rPr lang="en-US" b="1" dirty="0" err="1"/>
              <a:t>Ví</a:t>
            </a:r>
            <a:r>
              <a:rPr lang="en-US" b="1" dirty="0"/>
              <a:t> </a:t>
            </a:r>
            <a:r>
              <a:rPr lang="en-US" b="1" dirty="0" err="1"/>
              <a:t>dụ</a:t>
            </a:r>
            <a:r>
              <a:rPr lang="en-US" b="1" dirty="0"/>
              <a:t>: From Disk</a:t>
            </a:r>
            <a:endParaRPr lang="en-US" dirty="0"/>
          </a:p>
          <a:p>
            <a:pPr marL="585216" lvl="1" indent="0">
              <a:buNone/>
            </a:pPr>
            <a:r>
              <a:rPr lang="en-US" dirty="0"/>
              <a:t>RESTORE DATABASE </a:t>
            </a:r>
            <a:r>
              <a:rPr lang="en-US" dirty="0" err="1"/>
              <a:t>QuanlyDuAn</a:t>
            </a:r>
            <a:endParaRPr lang="en-US" dirty="0"/>
          </a:p>
          <a:p>
            <a:pPr marL="585216" lvl="1" indent="0">
              <a:buNone/>
            </a:pPr>
            <a:r>
              <a:rPr lang="en-US" dirty="0"/>
              <a:t>FROM DISK = ‘E:\</a:t>
            </a:r>
            <a:r>
              <a:rPr lang="en-US" dirty="0" err="1"/>
              <a:t>SQLBackUps</a:t>
            </a:r>
            <a:r>
              <a:rPr lang="en-US" dirty="0"/>
              <a:t>\ </a:t>
            </a:r>
            <a:r>
              <a:rPr lang="en-US" err="1"/>
              <a:t>QuanlyDuAn.BAK</a:t>
            </a:r>
            <a:r>
              <a:rPr lang="en-US"/>
              <a:t>’</a:t>
            </a:r>
          </a:p>
          <a:p>
            <a:pPr marL="585216" lvl="1" indent="0">
              <a:buNone/>
            </a:pPr>
            <a:endParaRPr lang="en-US" dirty="0"/>
          </a:p>
          <a:p>
            <a:pPr marL="585216" lvl="1" indent="0">
              <a:buNone/>
            </a:pPr>
            <a:r>
              <a:rPr lang="en-US" dirty="0"/>
              <a:t>RESTORE DATABASE </a:t>
            </a:r>
            <a:r>
              <a:rPr lang="en-US" dirty="0" err="1"/>
              <a:t>QuanlyDuAn</a:t>
            </a:r>
            <a:endParaRPr lang="en-US" dirty="0"/>
          </a:p>
          <a:p>
            <a:pPr marL="585216" lvl="1" indent="0">
              <a:buNone/>
            </a:pPr>
            <a:r>
              <a:rPr lang="en-US" dirty="0"/>
              <a:t>FROM DISK = ‘\\</a:t>
            </a:r>
            <a:r>
              <a:rPr lang="en-US" dirty="0" err="1"/>
              <a:t>AughtEight</a:t>
            </a:r>
            <a:r>
              <a:rPr lang="en-US" dirty="0"/>
              <a:t>\</a:t>
            </a:r>
            <a:r>
              <a:rPr lang="en-US" dirty="0" err="1"/>
              <a:t>SQLBackUps</a:t>
            </a:r>
            <a:r>
              <a:rPr lang="en-US" dirty="0"/>
              <a:t>\ </a:t>
            </a:r>
            <a:r>
              <a:rPr lang="en-US" dirty="0" err="1"/>
              <a:t>QuanlyDuAn.BAK</a:t>
            </a:r>
            <a:r>
              <a:rPr lang="en-US" dirty="0"/>
              <a:t>’</a:t>
            </a:r>
          </a:p>
        </p:txBody>
      </p:sp>
      <p:sp>
        <p:nvSpPr>
          <p:cNvPr id="3" name="Title 2"/>
          <p:cNvSpPr>
            <a:spLocks noGrp="1"/>
          </p:cNvSpPr>
          <p:nvPr>
            <p:ph type="title"/>
          </p:nvPr>
        </p:nvSpPr>
        <p:spPr/>
        <p:txBody>
          <a:bodyPr/>
          <a:lstStyle/>
          <a:p>
            <a:r>
              <a:rPr lang="en-US" dirty="0" err="1"/>
              <a:t>Lệnh</a:t>
            </a:r>
            <a:r>
              <a:rPr lang="en-US" dirty="0"/>
              <a:t> Restoring Databases</a:t>
            </a:r>
          </a:p>
        </p:txBody>
      </p:sp>
      <p:sp>
        <p:nvSpPr>
          <p:cNvPr id="4" name="Date Placeholder 3"/>
          <p:cNvSpPr>
            <a:spLocks noGrp="1"/>
          </p:cNvSpPr>
          <p:nvPr>
            <p:ph type="dt" sz="half" idx="10"/>
          </p:nvPr>
        </p:nvSpPr>
        <p:spPr/>
        <p:txBody>
          <a:bodyPr/>
          <a:lstStyle/>
          <a:p>
            <a:fld id="{4E4FA51A-1446-48F4-834C-BF7223E3626B}" type="datetime1">
              <a:rPr lang="vi-VN" smtClean="0"/>
              <a:t>31/03/2022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21</a:t>
            </a:fld>
            <a:endParaRPr lang="vi-VN"/>
          </a:p>
        </p:txBody>
      </p:sp>
    </p:spTree>
    <p:extLst>
      <p:ext uri="{BB962C8B-B14F-4D97-AF65-F5344CB8AC3E}">
        <p14:creationId xmlns:p14="http://schemas.microsoft.com/office/powerpoint/2010/main" val="1338490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11300"/>
            <a:ext cx="10193033" cy="4399922"/>
          </a:xfrm>
        </p:spPr>
        <p:txBody>
          <a:bodyPr/>
          <a:lstStyle/>
          <a:p>
            <a:r>
              <a:rPr lang="en-US" b="1" dirty="0" err="1"/>
              <a:t>Ví</a:t>
            </a:r>
            <a:r>
              <a:rPr lang="en-US" b="1" dirty="0"/>
              <a:t> </a:t>
            </a:r>
            <a:r>
              <a:rPr lang="en-US" b="1" dirty="0" err="1"/>
              <a:t>dụ</a:t>
            </a:r>
            <a:r>
              <a:rPr lang="en-US" b="1" dirty="0"/>
              <a:t>: FROM TAPE</a:t>
            </a:r>
          </a:p>
          <a:p>
            <a:pPr marL="457200" lvl="1" indent="0">
              <a:buNone/>
            </a:pPr>
            <a:r>
              <a:rPr lang="en-US" dirty="0"/>
              <a:t>RESTORE DATABASE </a:t>
            </a:r>
            <a:r>
              <a:rPr lang="en-US" dirty="0" err="1"/>
              <a:t>QuanlyDuAn</a:t>
            </a:r>
            <a:endParaRPr lang="en-US" dirty="0"/>
          </a:p>
          <a:p>
            <a:pPr marL="457200" lvl="1" indent="0">
              <a:buNone/>
            </a:pPr>
            <a:r>
              <a:rPr lang="en-US" dirty="0"/>
              <a:t>FROM TAPE = ‘\\.\tape1’</a:t>
            </a:r>
          </a:p>
        </p:txBody>
      </p:sp>
      <p:sp>
        <p:nvSpPr>
          <p:cNvPr id="3" name="Title 2"/>
          <p:cNvSpPr>
            <a:spLocks noGrp="1"/>
          </p:cNvSpPr>
          <p:nvPr>
            <p:ph type="title"/>
          </p:nvPr>
        </p:nvSpPr>
        <p:spPr/>
        <p:txBody>
          <a:bodyPr/>
          <a:lstStyle/>
          <a:p>
            <a:r>
              <a:rPr lang="en-US" dirty="0" err="1"/>
              <a:t>Lệnh</a:t>
            </a:r>
            <a:r>
              <a:rPr lang="en-US" dirty="0"/>
              <a:t> Restoring Databases</a:t>
            </a:r>
          </a:p>
        </p:txBody>
      </p:sp>
      <p:sp>
        <p:nvSpPr>
          <p:cNvPr id="4" name="Date Placeholder 3"/>
          <p:cNvSpPr>
            <a:spLocks noGrp="1"/>
          </p:cNvSpPr>
          <p:nvPr>
            <p:ph type="dt" sz="half" idx="10"/>
          </p:nvPr>
        </p:nvSpPr>
        <p:spPr/>
        <p:txBody>
          <a:bodyPr/>
          <a:lstStyle/>
          <a:p>
            <a:fld id="{52AB92E8-A079-4C77-B6C6-441CCC32DEE1}" type="datetime1">
              <a:rPr lang="vi-VN" smtClean="0"/>
              <a:t>31/03/2022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22</a:t>
            </a:fld>
            <a:endParaRPr lang="vi-VN"/>
          </a:p>
        </p:txBody>
      </p:sp>
    </p:spTree>
    <p:extLst>
      <p:ext uri="{BB962C8B-B14F-4D97-AF65-F5344CB8AC3E}">
        <p14:creationId xmlns:p14="http://schemas.microsoft.com/office/powerpoint/2010/main" val="466236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579" y="1511300"/>
            <a:ext cx="10193033" cy="4399922"/>
          </a:xfrm>
        </p:spPr>
        <p:txBody>
          <a:bodyPr>
            <a:normAutofit/>
          </a:bodyPr>
          <a:lstStyle/>
          <a:p>
            <a:r>
              <a:rPr lang="vi-VN" sz="2800" b="1" dirty="0">
                <a:latin typeface="Calibri (Body)"/>
              </a:rPr>
              <a:t>Recovery</a:t>
            </a:r>
            <a:r>
              <a:rPr lang="en-US" sz="2800" dirty="0">
                <a:latin typeface="Calibri (Body)"/>
              </a:rPr>
              <a:t>: </a:t>
            </a:r>
            <a:r>
              <a:rPr lang="vi-VN" sz="2800" dirty="0">
                <a:latin typeface="Calibri (Body)"/>
              </a:rPr>
              <a:t>Chấm dứt quá trình phục hồi</a:t>
            </a:r>
            <a:endParaRPr lang="en-US" sz="2800" dirty="0">
              <a:latin typeface="Calibri (Body)"/>
            </a:endParaRPr>
          </a:p>
          <a:p>
            <a:r>
              <a:rPr lang="vi-VN" sz="2800" b="1" dirty="0">
                <a:latin typeface="Calibri (Body)"/>
              </a:rPr>
              <a:t>NoRecovery</a:t>
            </a:r>
            <a:r>
              <a:rPr lang="en-US" sz="2800" dirty="0">
                <a:latin typeface="Calibri (Body)"/>
              </a:rPr>
              <a:t>: </a:t>
            </a:r>
            <a:r>
              <a:rPr lang="vi-VN" sz="2800" dirty="0">
                <a:latin typeface="Calibri (Body)"/>
              </a:rPr>
              <a:t>Chưa chấm dứt, và cho phép tiếp các lệnh phục hồi kế, và quá trình sẽ có trạng thái Recovery nếu mọi lệnh phục hồi hoàn thành</a:t>
            </a:r>
            <a:endParaRPr lang="en-US" sz="2800" b="1" dirty="0">
              <a:latin typeface="Calibri (Body)"/>
            </a:endParaRPr>
          </a:p>
          <a:p>
            <a:r>
              <a:rPr lang="vi-VN" sz="2800" b="1" dirty="0">
                <a:latin typeface="Calibri (Body)"/>
              </a:rPr>
              <a:t>STOP_ON_ERROR|CONTINUE_AFTER_ERROR</a:t>
            </a:r>
            <a:r>
              <a:rPr lang="en-US" sz="2800" dirty="0">
                <a:latin typeface="Calibri (Body)"/>
              </a:rPr>
              <a:t>: </a:t>
            </a:r>
            <a:r>
              <a:rPr lang="vi-VN" sz="2800" dirty="0">
                <a:latin typeface="Calibri (Body)"/>
              </a:rPr>
              <a:t>ngừng khi gặp lỗi và ngược lại</a:t>
            </a:r>
            <a:endParaRPr lang="en-US" sz="2800" dirty="0">
              <a:latin typeface="Calibri (Body)"/>
            </a:endParaRPr>
          </a:p>
          <a:p>
            <a:r>
              <a:rPr lang="vi-VN" sz="2800" b="1" dirty="0">
                <a:latin typeface="Calibri (Body)"/>
              </a:rPr>
              <a:t>FILE</a:t>
            </a:r>
            <a:r>
              <a:rPr lang="vi-VN" sz="2800" dirty="0">
                <a:latin typeface="Calibri (Body)"/>
              </a:rPr>
              <a:t> = { tên | số thứ tự }</a:t>
            </a:r>
            <a:endParaRPr lang="en-US" sz="2800" b="1" dirty="0">
              <a:latin typeface="Calibri (Body)"/>
            </a:endParaRPr>
          </a:p>
        </p:txBody>
      </p:sp>
      <p:sp>
        <p:nvSpPr>
          <p:cNvPr id="3" name="Title 2"/>
          <p:cNvSpPr>
            <a:spLocks noGrp="1"/>
          </p:cNvSpPr>
          <p:nvPr>
            <p:ph type="title"/>
          </p:nvPr>
        </p:nvSpPr>
        <p:spPr/>
        <p:txBody>
          <a:bodyPr/>
          <a:lstStyle/>
          <a:p>
            <a:r>
              <a:rPr lang="en-US" dirty="0" err="1"/>
              <a:t>Lệnh</a:t>
            </a:r>
            <a:r>
              <a:rPr lang="en-US" dirty="0"/>
              <a:t> Restoring Databases</a:t>
            </a:r>
          </a:p>
        </p:txBody>
      </p:sp>
      <p:sp>
        <p:nvSpPr>
          <p:cNvPr id="4" name="Date Placeholder 3"/>
          <p:cNvSpPr>
            <a:spLocks noGrp="1"/>
          </p:cNvSpPr>
          <p:nvPr>
            <p:ph type="dt" sz="half" idx="10"/>
          </p:nvPr>
        </p:nvSpPr>
        <p:spPr/>
        <p:txBody>
          <a:bodyPr/>
          <a:lstStyle/>
          <a:p>
            <a:fld id="{49D34623-4711-4FA5-ACC6-DF7DC96B5B8D}" type="datetime1">
              <a:rPr lang="vi-VN" smtClean="0"/>
              <a:t>31/03/2022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23</a:t>
            </a:fld>
            <a:endParaRPr lang="vi-VN"/>
          </a:p>
        </p:txBody>
      </p:sp>
    </p:spTree>
    <p:extLst>
      <p:ext uri="{BB962C8B-B14F-4D97-AF65-F5344CB8AC3E}">
        <p14:creationId xmlns:p14="http://schemas.microsoft.com/office/powerpoint/2010/main" val="1640507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03960" y="1511300"/>
            <a:ext cx="10300652" cy="4399922"/>
          </a:xfrm>
        </p:spPr>
        <p:txBody>
          <a:bodyPr/>
          <a:lstStyle/>
          <a:p>
            <a:r>
              <a:rPr lang="en-US" dirty="0" err="1"/>
              <a:t>Ví</a:t>
            </a:r>
            <a:r>
              <a:rPr lang="en-US" dirty="0"/>
              <a:t> </a:t>
            </a:r>
            <a:r>
              <a:rPr lang="en-US" dirty="0" err="1"/>
              <a:t>dụ</a:t>
            </a:r>
            <a:r>
              <a:rPr lang="en-US" dirty="0"/>
              <a:t>:</a:t>
            </a:r>
          </a:p>
          <a:p>
            <a:pPr marL="585216" lvl="1" indent="0">
              <a:buNone/>
            </a:pPr>
            <a:r>
              <a:rPr lang="en-US" dirty="0"/>
              <a:t>RESTORE DATABASE </a:t>
            </a:r>
            <a:r>
              <a:rPr lang="en-US" dirty="0" err="1"/>
              <a:t>QuanlyDuAn</a:t>
            </a:r>
            <a:endParaRPr lang="en-US" dirty="0"/>
          </a:p>
          <a:p>
            <a:pPr marL="585216" lvl="1" indent="0">
              <a:buNone/>
            </a:pPr>
            <a:r>
              <a:rPr lang="en-US" dirty="0"/>
              <a:t>FROM DISK = ‘E:\</a:t>
            </a:r>
            <a:r>
              <a:rPr lang="en-US" dirty="0" err="1"/>
              <a:t>SQLBackups</a:t>
            </a:r>
            <a:r>
              <a:rPr lang="en-US" dirty="0"/>
              <a:t>\ </a:t>
            </a:r>
            <a:r>
              <a:rPr lang="en-US" dirty="0" err="1"/>
              <a:t>QuanlyDuAn.BAK</a:t>
            </a:r>
            <a:r>
              <a:rPr lang="en-US" dirty="0"/>
              <a:t>’</a:t>
            </a:r>
          </a:p>
          <a:p>
            <a:pPr marL="585216" lvl="1" indent="0">
              <a:buNone/>
            </a:pPr>
            <a:r>
              <a:rPr lang="en-US" dirty="0"/>
              <a:t>WITH NORECOVERY</a:t>
            </a:r>
          </a:p>
          <a:p>
            <a:pPr marL="585216" lvl="1" indent="0">
              <a:buNone/>
            </a:pPr>
            <a:r>
              <a:rPr lang="en-US" dirty="0"/>
              <a:t>RESTORE LOG </a:t>
            </a:r>
            <a:r>
              <a:rPr lang="en-US" dirty="0" err="1"/>
              <a:t>QuanlyDuAn</a:t>
            </a:r>
            <a:endParaRPr lang="en-US" dirty="0"/>
          </a:p>
          <a:p>
            <a:pPr marL="585216" lvl="1" indent="0">
              <a:buNone/>
            </a:pPr>
            <a:r>
              <a:rPr lang="en-US" dirty="0"/>
              <a:t>FROM DISK = ‘E:\</a:t>
            </a:r>
            <a:r>
              <a:rPr lang="en-US" dirty="0" err="1"/>
              <a:t>SQLBackups</a:t>
            </a:r>
            <a:r>
              <a:rPr lang="en-US" dirty="0"/>
              <a:t>\ </a:t>
            </a:r>
            <a:r>
              <a:rPr lang="en-US" dirty="0" err="1"/>
              <a:t>QuanlyDuAn.BAK</a:t>
            </a:r>
            <a:r>
              <a:rPr lang="en-US" dirty="0"/>
              <a:t>’</a:t>
            </a:r>
          </a:p>
          <a:p>
            <a:pPr marL="585216" lvl="1" indent="0">
              <a:buNone/>
            </a:pPr>
            <a:r>
              <a:rPr lang="en-US" dirty="0"/>
              <a:t>WITH RECOVERY</a:t>
            </a:r>
          </a:p>
        </p:txBody>
      </p:sp>
      <p:sp>
        <p:nvSpPr>
          <p:cNvPr id="3" name="Title 2"/>
          <p:cNvSpPr>
            <a:spLocks noGrp="1"/>
          </p:cNvSpPr>
          <p:nvPr>
            <p:ph type="title"/>
          </p:nvPr>
        </p:nvSpPr>
        <p:spPr/>
        <p:txBody>
          <a:bodyPr/>
          <a:lstStyle/>
          <a:p>
            <a:r>
              <a:rPr lang="en-US" dirty="0"/>
              <a:t>Restoring Databases</a:t>
            </a:r>
          </a:p>
        </p:txBody>
      </p:sp>
      <p:sp>
        <p:nvSpPr>
          <p:cNvPr id="4" name="Date Placeholder 3"/>
          <p:cNvSpPr>
            <a:spLocks noGrp="1"/>
          </p:cNvSpPr>
          <p:nvPr>
            <p:ph type="dt" sz="half" idx="10"/>
          </p:nvPr>
        </p:nvSpPr>
        <p:spPr/>
        <p:txBody>
          <a:bodyPr/>
          <a:lstStyle/>
          <a:p>
            <a:fld id="{7317C941-321E-4517-A7BE-CC825A313270}" type="datetime1">
              <a:rPr lang="vi-VN" smtClean="0"/>
              <a:t>31/03/2022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24</a:t>
            </a:fld>
            <a:endParaRPr lang="vi-VN"/>
          </a:p>
        </p:txBody>
      </p:sp>
    </p:spTree>
    <p:extLst>
      <p:ext uri="{BB962C8B-B14F-4D97-AF65-F5344CB8AC3E}">
        <p14:creationId xmlns:p14="http://schemas.microsoft.com/office/powerpoint/2010/main" val="1384397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a:cs typeface="+mn-cs"/>
              </a:rPr>
              <a:t>Cho CSDL </a:t>
            </a:r>
            <a:r>
              <a:rPr lang="en-US" sz="2800" dirty="0" err="1">
                <a:cs typeface="+mn-cs"/>
              </a:rPr>
              <a:t>quản</a:t>
            </a:r>
            <a:r>
              <a:rPr lang="en-US" sz="2800" dirty="0">
                <a:cs typeface="+mn-cs"/>
              </a:rPr>
              <a:t> </a:t>
            </a:r>
            <a:r>
              <a:rPr lang="en-US" sz="2800" dirty="0" err="1">
                <a:cs typeface="+mn-cs"/>
              </a:rPr>
              <a:t>lý</a:t>
            </a:r>
            <a:r>
              <a:rPr lang="en-US" sz="2800" dirty="0">
                <a:cs typeface="+mn-cs"/>
              </a:rPr>
              <a:t> </a:t>
            </a:r>
            <a:r>
              <a:rPr lang="en-US" sz="2800" dirty="0" err="1">
                <a:cs typeface="+mn-cs"/>
              </a:rPr>
              <a:t>sách</a:t>
            </a:r>
            <a:r>
              <a:rPr lang="en-US" sz="2800" dirty="0">
                <a:cs typeface="+mn-cs"/>
              </a:rPr>
              <a:t> </a:t>
            </a:r>
            <a:r>
              <a:rPr lang="en-US" sz="2800" dirty="0" err="1">
                <a:cs typeface="+mn-cs"/>
              </a:rPr>
              <a:t>trong</a:t>
            </a:r>
            <a:r>
              <a:rPr lang="en-US" sz="2800" dirty="0">
                <a:cs typeface="+mn-cs"/>
              </a:rPr>
              <a:t> </a:t>
            </a:r>
            <a:r>
              <a:rPr lang="en-US" sz="2800" dirty="0" err="1"/>
              <a:t>đó</a:t>
            </a:r>
            <a:r>
              <a:rPr lang="en-US" sz="2800" dirty="0"/>
              <a:t> </a:t>
            </a:r>
            <a:r>
              <a:rPr lang="en-US" sz="2800" dirty="0" err="1">
                <a:cs typeface="+mn-cs"/>
              </a:rPr>
              <a:t>có</a:t>
            </a:r>
            <a:r>
              <a:rPr lang="en-US" sz="2800" dirty="0">
                <a:cs typeface="+mn-cs"/>
              </a:rPr>
              <a:t> </a:t>
            </a:r>
            <a:r>
              <a:rPr lang="en-US" sz="2800" dirty="0" err="1">
                <a:cs typeface="+mn-cs"/>
              </a:rPr>
              <a:t>bảng</a:t>
            </a:r>
            <a:r>
              <a:rPr lang="en-US" sz="2800" dirty="0">
                <a:cs typeface="+mn-cs"/>
              </a:rPr>
              <a:t>:</a:t>
            </a:r>
          </a:p>
          <a:p>
            <a:pPr>
              <a:defRPr/>
            </a:pPr>
            <a:endParaRPr lang="en-US" sz="2800" dirty="0">
              <a:cs typeface="+mn-cs"/>
            </a:endParaRPr>
          </a:p>
          <a:p>
            <a:pPr marL="0" indent="0">
              <a:buNone/>
              <a:defRPr/>
            </a:pPr>
            <a:endParaRPr lang="en-US" sz="2800" dirty="0">
              <a:cs typeface="+mn-cs"/>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590800"/>
            <a:ext cx="38862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549387"/>
            <a:ext cx="45720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905000" y="1905000"/>
            <a:ext cx="2590800" cy="523220"/>
          </a:xfrm>
          <a:prstGeom prst="rect">
            <a:avLst/>
          </a:prstGeom>
          <a:noFill/>
        </p:spPr>
        <p:txBody>
          <a:bodyPr wrap="square" rtlCol="0">
            <a:spAutoFit/>
          </a:bodyPr>
          <a:lstStyle/>
          <a:p>
            <a:r>
              <a:rPr lang="en-US" sz="2800"/>
              <a:t>NhomSach</a:t>
            </a:r>
          </a:p>
        </p:txBody>
      </p:sp>
      <p:sp>
        <p:nvSpPr>
          <p:cNvPr id="7" name="TextBox 6"/>
          <p:cNvSpPr txBox="1"/>
          <p:nvPr/>
        </p:nvSpPr>
        <p:spPr>
          <a:xfrm>
            <a:off x="5867400" y="1875302"/>
            <a:ext cx="2590800" cy="523220"/>
          </a:xfrm>
          <a:prstGeom prst="rect">
            <a:avLst/>
          </a:prstGeom>
          <a:noFill/>
        </p:spPr>
        <p:txBody>
          <a:bodyPr wrap="square" rtlCol="0">
            <a:spAutoFit/>
          </a:bodyPr>
          <a:lstStyle/>
          <a:p>
            <a:r>
              <a:rPr lang="en-US" sz="2800"/>
              <a:t>HoaDon</a:t>
            </a:r>
          </a:p>
        </p:txBody>
      </p:sp>
      <p:sp>
        <p:nvSpPr>
          <p:cNvPr id="3" name="Slide Number Placeholder 2"/>
          <p:cNvSpPr>
            <a:spLocks noGrp="1"/>
          </p:cNvSpPr>
          <p:nvPr>
            <p:ph type="sldNum" sz="quarter" idx="11"/>
          </p:nvPr>
        </p:nvSpPr>
        <p:spPr/>
        <p:txBody>
          <a:bodyPr/>
          <a:lstStyle/>
          <a:p>
            <a:pPr>
              <a:defRPr/>
            </a:pPr>
            <a:fld id="{D9D2F04E-76AE-40F1-B060-324215340F99}" type="slidenum">
              <a:rPr lang="en-US" altLang="en-US" smtClean="0"/>
              <a:pPr>
                <a:defRPr/>
              </a:pPr>
              <a:t>25</a:t>
            </a:fld>
            <a:endParaRPr lang="en-US" altLang="en-US"/>
          </a:p>
        </p:txBody>
      </p:sp>
    </p:spTree>
    <p:extLst>
      <p:ext uri="{BB962C8B-B14F-4D97-AF65-F5344CB8AC3E}">
        <p14:creationId xmlns:p14="http://schemas.microsoft.com/office/powerpoint/2010/main" val="4236752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Thực</a:t>
            </a:r>
            <a:r>
              <a:rPr lang="en-US" sz="2800" dirty="0"/>
              <a:t> </a:t>
            </a:r>
            <a:r>
              <a:rPr lang="en-US" sz="2800" dirty="0" err="1"/>
              <a:t>hiện</a:t>
            </a:r>
            <a:r>
              <a:rPr lang="en-US" sz="2800" dirty="0"/>
              <a:t> </a:t>
            </a:r>
            <a:r>
              <a:rPr lang="en-US" sz="2800" dirty="0" err="1"/>
              <a:t>việc</a:t>
            </a:r>
            <a:r>
              <a:rPr lang="en-US" sz="2800" dirty="0"/>
              <a:t> </a:t>
            </a:r>
            <a:r>
              <a:rPr lang="en-US" sz="2800" dirty="0" err="1"/>
              <a:t>fullbackup</a:t>
            </a:r>
            <a:r>
              <a:rPr lang="en-US" sz="2800" dirty="0"/>
              <a:t> CSDL </a:t>
            </a:r>
            <a:r>
              <a:rPr lang="en-US" sz="2800" dirty="0" err="1"/>
              <a:t>QuanLySach</a:t>
            </a:r>
            <a:endParaRPr lang="en-US" sz="2800" dirty="0"/>
          </a:p>
          <a:p>
            <a:pPr marL="0" indent="0">
              <a:buNone/>
              <a:defRPr/>
            </a:pPr>
            <a:r>
              <a:rPr lang="en-US" sz="2800" dirty="0"/>
              <a:t>    </a:t>
            </a:r>
            <a:r>
              <a:rPr lang="en-US" sz="2800" dirty="0" err="1"/>
              <a:t>Tạo</a:t>
            </a:r>
            <a:r>
              <a:rPr lang="en-US" sz="2800" dirty="0"/>
              <a:t> </a:t>
            </a:r>
            <a:r>
              <a:rPr lang="en-US" sz="2800" dirty="0" err="1"/>
              <a:t>thiết</a:t>
            </a:r>
            <a:r>
              <a:rPr lang="en-US" sz="2800" dirty="0"/>
              <a:t> </a:t>
            </a:r>
            <a:r>
              <a:rPr lang="en-US" sz="2800" dirty="0" err="1"/>
              <a:t>bị</a:t>
            </a:r>
            <a:r>
              <a:rPr lang="en-US" sz="2800" dirty="0"/>
              <a:t> </a:t>
            </a:r>
            <a:r>
              <a:rPr lang="en-US" sz="2800" dirty="0" err="1"/>
              <a:t>lưu</a:t>
            </a:r>
            <a:r>
              <a:rPr lang="en-US" sz="2800" dirty="0"/>
              <a:t> </a:t>
            </a:r>
            <a:r>
              <a:rPr lang="en-US" sz="2800" dirty="0" err="1"/>
              <a:t>trữ</a:t>
            </a:r>
            <a:r>
              <a:rPr lang="en-US" sz="2800" dirty="0"/>
              <a:t>: </a:t>
            </a:r>
            <a:r>
              <a:rPr lang="en-US" sz="2800" dirty="0" err="1"/>
              <a:t>QuanLySachBackUp</a:t>
            </a:r>
            <a:r>
              <a:rPr lang="en-US" sz="2800" dirty="0"/>
              <a:t> (</a:t>
            </a:r>
            <a:r>
              <a:rPr lang="en-US" sz="2800" dirty="0" err="1"/>
              <a:t>có</a:t>
            </a:r>
            <a:r>
              <a:rPr lang="en-US" sz="2800" dirty="0"/>
              <a:t> </a:t>
            </a:r>
            <a:r>
              <a:rPr lang="en-US" sz="2800" dirty="0" err="1"/>
              <a:t>thể</a:t>
            </a:r>
            <a:r>
              <a:rPr lang="en-US" sz="2800" dirty="0"/>
              <a:t> </a:t>
            </a:r>
            <a:r>
              <a:rPr lang="en-US" sz="2800" dirty="0" err="1"/>
              <a:t>bỏ</a:t>
            </a:r>
            <a:r>
              <a:rPr lang="en-US" sz="2800" dirty="0"/>
              <a:t> </a:t>
            </a:r>
          </a:p>
          <a:p>
            <a:pPr marL="0" indent="0">
              <a:buNone/>
              <a:defRPr/>
            </a:pPr>
            <a:r>
              <a:rPr lang="en-US" sz="2800" dirty="0"/>
              <a:t>    qua </a:t>
            </a:r>
            <a:r>
              <a:rPr lang="en-US" sz="2800" dirty="0" err="1"/>
              <a:t>bước</a:t>
            </a:r>
            <a:r>
              <a:rPr lang="en-US" sz="2800" dirty="0"/>
              <a:t> </a:t>
            </a:r>
            <a:r>
              <a:rPr lang="en-US" sz="2800" dirty="0" err="1"/>
              <a:t>này</a:t>
            </a:r>
            <a:r>
              <a:rPr lang="en-US" sz="2800" dirty="0"/>
              <a:t>, </a:t>
            </a:r>
            <a:r>
              <a:rPr lang="en-US" sz="2800" dirty="0" err="1"/>
              <a:t>lưu</a:t>
            </a:r>
            <a:r>
              <a:rPr lang="en-US" sz="2800" dirty="0"/>
              <a:t> </a:t>
            </a:r>
            <a:r>
              <a:rPr lang="en-US" sz="2800" dirty="0" err="1"/>
              <a:t>trực</a:t>
            </a:r>
            <a:r>
              <a:rPr lang="en-US" sz="2800" dirty="0"/>
              <a:t> </a:t>
            </a:r>
            <a:r>
              <a:rPr lang="en-US" sz="2800" dirty="0" err="1"/>
              <a:t>tiếp</a:t>
            </a:r>
            <a:r>
              <a:rPr lang="en-US" sz="2800" dirty="0"/>
              <a:t> ở </a:t>
            </a:r>
            <a:r>
              <a:rPr lang="en-US" sz="2800" dirty="0" err="1"/>
              <a:t>đường</a:t>
            </a:r>
            <a:r>
              <a:rPr lang="en-US" sz="2800" dirty="0"/>
              <a:t> </a:t>
            </a:r>
            <a:r>
              <a:rPr lang="en-US" sz="2800" dirty="0" err="1"/>
              <a:t>dẫn</a:t>
            </a:r>
            <a:r>
              <a:rPr lang="en-US" sz="2800" dirty="0"/>
              <a:t> </a:t>
            </a:r>
            <a:r>
              <a:rPr lang="en-US" sz="2800" dirty="0" err="1"/>
              <a:t>vật</a:t>
            </a:r>
            <a:r>
              <a:rPr lang="en-US" sz="2800" dirty="0"/>
              <a:t> </a:t>
            </a:r>
            <a:r>
              <a:rPr lang="en-US" sz="2800" dirty="0" err="1"/>
              <a:t>lý</a:t>
            </a:r>
            <a:r>
              <a:rPr lang="en-US" sz="2800" dirty="0"/>
              <a:t>)</a:t>
            </a:r>
          </a:p>
          <a:p>
            <a:pPr marL="327025" lvl="1" indent="0">
              <a:buNone/>
            </a:pPr>
            <a:r>
              <a:rPr lang="en-US" sz="2500" dirty="0">
                <a:solidFill>
                  <a:srgbClr val="0000FF"/>
                </a:solidFill>
              </a:rPr>
              <a:t>EXEC</a:t>
            </a:r>
            <a:r>
              <a:rPr lang="en-US" sz="2500" dirty="0">
                <a:solidFill>
                  <a:prstClr val="black"/>
                </a:solidFill>
              </a:rPr>
              <a:t> </a:t>
            </a:r>
            <a:r>
              <a:rPr lang="en-US" sz="2500" dirty="0" err="1">
                <a:solidFill>
                  <a:srgbClr val="800000"/>
                </a:solidFill>
              </a:rPr>
              <a:t>sp_addumpdevice</a:t>
            </a:r>
            <a:r>
              <a:rPr lang="en-US" sz="2500" dirty="0">
                <a:solidFill>
                  <a:srgbClr val="0000FF"/>
                </a:solidFill>
              </a:rPr>
              <a:t> </a:t>
            </a:r>
            <a:r>
              <a:rPr lang="en-US" sz="2500" dirty="0">
                <a:solidFill>
                  <a:srgbClr val="FF0000"/>
                </a:solidFill>
              </a:rPr>
              <a:t>'disk'</a:t>
            </a:r>
            <a:r>
              <a:rPr lang="en-US" sz="2500" dirty="0">
                <a:solidFill>
                  <a:srgbClr val="808080"/>
                </a:solidFill>
              </a:rPr>
              <a:t>,</a:t>
            </a:r>
            <a:r>
              <a:rPr lang="en-US" sz="2500" dirty="0">
                <a:solidFill>
                  <a:prstClr val="black"/>
                </a:solidFill>
              </a:rPr>
              <a:t> </a:t>
            </a:r>
            <a:r>
              <a:rPr lang="en-US" sz="2500" dirty="0">
                <a:solidFill>
                  <a:srgbClr val="FF0000"/>
                </a:solidFill>
              </a:rPr>
              <a:t>'</a:t>
            </a:r>
            <a:r>
              <a:rPr lang="en-US" sz="2500" dirty="0" err="1">
                <a:solidFill>
                  <a:srgbClr val="FF0000"/>
                </a:solidFill>
              </a:rPr>
              <a:t>QuanLySachBackUp</a:t>
            </a:r>
            <a:r>
              <a:rPr lang="en-US" sz="2500" dirty="0">
                <a:solidFill>
                  <a:srgbClr val="FF0000"/>
                </a:solidFill>
              </a:rPr>
              <a:t>'</a:t>
            </a:r>
            <a:r>
              <a:rPr lang="en-US" sz="2500" dirty="0">
                <a:solidFill>
                  <a:srgbClr val="808080"/>
                </a:solidFill>
              </a:rPr>
              <a:t>,</a:t>
            </a:r>
            <a:r>
              <a:rPr lang="en-US" sz="2500" dirty="0">
                <a:solidFill>
                  <a:srgbClr val="FF0000"/>
                </a:solidFill>
              </a:rPr>
              <a:t>'D:\</a:t>
            </a:r>
            <a:r>
              <a:rPr lang="en-US" sz="2500" dirty="0" err="1">
                <a:solidFill>
                  <a:srgbClr val="FF0000"/>
                </a:solidFill>
              </a:rPr>
              <a:t>Linh</a:t>
            </a:r>
            <a:r>
              <a:rPr lang="en-US" sz="2500" dirty="0">
                <a:solidFill>
                  <a:srgbClr val="FF0000"/>
                </a:solidFill>
              </a:rPr>
              <a:t>\SQL_SERVER\</a:t>
            </a:r>
            <a:r>
              <a:rPr lang="en-US" sz="2500" dirty="0" err="1">
                <a:solidFill>
                  <a:srgbClr val="FF0000"/>
                </a:solidFill>
              </a:rPr>
              <a:t>QuanLySachBackup.bak</a:t>
            </a:r>
            <a:r>
              <a:rPr lang="en-US" sz="2500" dirty="0">
                <a:solidFill>
                  <a:srgbClr val="FF0000"/>
                </a:solidFill>
              </a:rPr>
              <a:t>'</a:t>
            </a:r>
            <a:r>
              <a:rPr lang="en-US" sz="2500" dirty="0">
                <a:solidFill>
                  <a:srgbClr val="808080"/>
                </a:solidFill>
              </a:rPr>
              <a:t>;</a:t>
            </a:r>
          </a:p>
          <a:p>
            <a:pPr marL="327025" lvl="1" indent="0">
              <a:buNone/>
            </a:pPr>
            <a:r>
              <a:rPr lang="en-US" sz="2400" dirty="0" err="1"/>
              <a:t>Tạo</a:t>
            </a:r>
            <a:r>
              <a:rPr lang="en-US" sz="2400" dirty="0"/>
              <a:t> full backup ở </a:t>
            </a:r>
            <a:r>
              <a:rPr lang="en-US" sz="2400" dirty="0" err="1"/>
              <a:t>thiết</a:t>
            </a:r>
            <a:r>
              <a:rPr lang="en-US" sz="2400" dirty="0"/>
              <a:t> </a:t>
            </a:r>
            <a:r>
              <a:rPr lang="en-US" sz="2400" dirty="0" err="1"/>
              <a:t>bị</a:t>
            </a:r>
            <a:r>
              <a:rPr lang="en-US" sz="2400" dirty="0"/>
              <a:t> </a:t>
            </a:r>
            <a:r>
              <a:rPr lang="en-US" sz="2400" dirty="0" err="1"/>
              <a:t>lưu</a:t>
            </a:r>
            <a:r>
              <a:rPr lang="en-US" sz="2400" dirty="0"/>
              <a:t> </a:t>
            </a:r>
            <a:r>
              <a:rPr lang="en-US" sz="2400" dirty="0" err="1"/>
              <a:t>trữ</a:t>
            </a:r>
            <a:r>
              <a:rPr lang="en-US" sz="2400" dirty="0"/>
              <a:t>:</a:t>
            </a:r>
          </a:p>
          <a:p>
            <a:pPr marL="327025" lvl="1" indent="0">
              <a:buNone/>
            </a:pPr>
            <a:r>
              <a:rPr lang="en-US" sz="2500" dirty="0">
                <a:solidFill>
                  <a:srgbClr val="0000FF"/>
                </a:solidFill>
              </a:rPr>
              <a:t>BACKUP</a:t>
            </a:r>
            <a:r>
              <a:rPr lang="en-US" sz="2500" dirty="0">
                <a:solidFill>
                  <a:prstClr val="black"/>
                </a:solidFill>
              </a:rPr>
              <a:t> </a:t>
            </a:r>
            <a:r>
              <a:rPr lang="en-US" sz="2500" dirty="0">
                <a:solidFill>
                  <a:srgbClr val="0000FF"/>
                </a:solidFill>
              </a:rPr>
              <a:t>DATABASE</a:t>
            </a:r>
            <a:r>
              <a:rPr lang="en-US" sz="2500" dirty="0">
                <a:solidFill>
                  <a:prstClr val="black"/>
                </a:solidFill>
              </a:rPr>
              <a:t> </a:t>
            </a:r>
            <a:r>
              <a:rPr lang="en-US" sz="2500" dirty="0" err="1">
                <a:solidFill>
                  <a:prstClr val="black"/>
                </a:solidFill>
              </a:rPr>
              <a:t>QuanLySach</a:t>
            </a:r>
            <a:r>
              <a:rPr lang="en-US" sz="2500" dirty="0">
                <a:solidFill>
                  <a:prstClr val="black"/>
                </a:solidFill>
              </a:rPr>
              <a:t> </a:t>
            </a:r>
            <a:r>
              <a:rPr lang="en-US" sz="2500" dirty="0">
                <a:solidFill>
                  <a:srgbClr val="0000FF"/>
                </a:solidFill>
              </a:rPr>
              <a:t>TO</a:t>
            </a:r>
            <a:r>
              <a:rPr lang="en-US" sz="2500" dirty="0">
                <a:solidFill>
                  <a:prstClr val="black"/>
                </a:solidFill>
              </a:rPr>
              <a:t> </a:t>
            </a:r>
            <a:r>
              <a:rPr lang="en-US" sz="2500" dirty="0" err="1">
                <a:solidFill>
                  <a:prstClr val="black"/>
                </a:solidFill>
              </a:rPr>
              <a:t>QuanLySachBackUp</a:t>
            </a:r>
            <a:r>
              <a:rPr lang="en-US" sz="2500" dirty="0">
                <a:solidFill>
                  <a:srgbClr val="808080"/>
                </a:solidFill>
              </a:rPr>
              <a:t>;</a:t>
            </a:r>
          </a:p>
          <a:p>
            <a:pPr marL="327025" lvl="1" indent="0">
              <a:buNone/>
            </a:pPr>
            <a:endParaRPr lang="en-US" dirty="0"/>
          </a:p>
          <a:p>
            <a:pPr marL="0" indent="0">
              <a:buNone/>
              <a:defRPr/>
            </a:pPr>
            <a:r>
              <a:rPr lang="en-US" sz="2800" dirty="0"/>
              <a:t>    </a:t>
            </a:r>
            <a:endParaRPr lang="en-US" sz="2800" dirty="0">
              <a:cs typeface="+mn-cs"/>
            </a:endParaRPr>
          </a:p>
          <a:p>
            <a:pPr>
              <a:defRPr/>
            </a:pPr>
            <a:endParaRPr lang="en-US" sz="2800" dirty="0">
              <a:cs typeface="+mn-cs"/>
            </a:endParaRPr>
          </a:p>
          <a:p>
            <a:pPr marL="0" indent="0">
              <a:buNone/>
              <a:defRPr/>
            </a:pPr>
            <a:endParaRPr lang="en-US" sz="2800" dirty="0">
              <a:cs typeface="+mn-cs"/>
            </a:endParaRPr>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26</a:t>
            </a:fld>
            <a:endParaRPr lang="en-US" altLang="en-US"/>
          </a:p>
        </p:txBody>
      </p:sp>
    </p:spTree>
    <p:extLst>
      <p:ext uri="{BB962C8B-B14F-4D97-AF65-F5344CB8AC3E}">
        <p14:creationId xmlns:p14="http://schemas.microsoft.com/office/powerpoint/2010/main" val="2905480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Nếu</a:t>
            </a:r>
            <a:r>
              <a:rPr lang="en-US" sz="2800" dirty="0"/>
              <a:t> </a:t>
            </a:r>
            <a:r>
              <a:rPr lang="en-US" sz="2800" dirty="0" err="1"/>
              <a:t>bỏ</a:t>
            </a:r>
            <a:r>
              <a:rPr lang="en-US" sz="2800" dirty="0"/>
              <a:t> qua </a:t>
            </a:r>
            <a:r>
              <a:rPr lang="en-US" sz="2800" dirty="0" err="1"/>
              <a:t>bước</a:t>
            </a:r>
            <a:r>
              <a:rPr lang="en-US" sz="2800" dirty="0"/>
              <a:t> </a:t>
            </a:r>
            <a:r>
              <a:rPr lang="en-US" sz="2800" dirty="0" err="1"/>
              <a:t>tạo</a:t>
            </a:r>
            <a:r>
              <a:rPr lang="en-US" sz="2800" dirty="0"/>
              <a:t> </a:t>
            </a:r>
            <a:r>
              <a:rPr lang="en-US" sz="2800" dirty="0" err="1"/>
              <a:t>thiết</a:t>
            </a:r>
            <a:r>
              <a:rPr lang="en-US" sz="2800" dirty="0"/>
              <a:t> </a:t>
            </a:r>
            <a:r>
              <a:rPr lang="en-US" sz="2800" dirty="0" err="1"/>
              <a:t>bị</a:t>
            </a:r>
            <a:r>
              <a:rPr lang="en-US" sz="2800" dirty="0"/>
              <a:t> </a:t>
            </a:r>
            <a:r>
              <a:rPr lang="en-US" sz="2800" dirty="0" err="1"/>
              <a:t>lưu</a:t>
            </a:r>
            <a:r>
              <a:rPr lang="en-US" sz="2800" dirty="0"/>
              <a:t> </a:t>
            </a:r>
            <a:r>
              <a:rPr lang="en-US" sz="2800" dirty="0" err="1"/>
              <a:t>trữ</a:t>
            </a:r>
            <a:r>
              <a:rPr lang="en-US" sz="2800" dirty="0"/>
              <a:t>, ta </a:t>
            </a:r>
            <a:r>
              <a:rPr lang="en-US" sz="2800" dirty="0" err="1"/>
              <a:t>thực</a:t>
            </a:r>
            <a:r>
              <a:rPr lang="en-US" sz="2800" dirty="0"/>
              <a:t> </a:t>
            </a:r>
            <a:r>
              <a:rPr lang="en-US" sz="2800" dirty="0" err="1"/>
              <a:t>hiện</a:t>
            </a:r>
            <a:r>
              <a:rPr lang="en-US" sz="2800" dirty="0"/>
              <a:t> </a:t>
            </a:r>
            <a:r>
              <a:rPr lang="en-US" sz="2800" dirty="0" err="1"/>
              <a:t>như</a:t>
            </a:r>
            <a:r>
              <a:rPr lang="en-US" sz="2800" dirty="0"/>
              <a:t> </a:t>
            </a:r>
            <a:r>
              <a:rPr lang="en-US" sz="2800" dirty="0" err="1"/>
              <a:t>sau</a:t>
            </a:r>
            <a:r>
              <a:rPr lang="en-US" sz="2800" dirty="0">
                <a:cs typeface="+mn-cs"/>
              </a:rPr>
              <a:t>:</a:t>
            </a:r>
          </a:p>
          <a:p>
            <a:pPr marL="0" indent="0">
              <a:buNone/>
            </a:pPr>
            <a:r>
              <a:rPr lang="en-US" sz="2800" dirty="0"/>
              <a:t>    </a:t>
            </a:r>
            <a:r>
              <a:rPr lang="en-US" sz="2800" dirty="0">
                <a:solidFill>
                  <a:srgbClr val="0000FF"/>
                </a:solidFill>
              </a:rPr>
              <a:t>BACKUP</a:t>
            </a:r>
            <a:r>
              <a:rPr lang="en-US" sz="2800" dirty="0">
                <a:solidFill>
                  <a:prstClr val="black"/>
                </a:solidFill>
              </a:rPr>
              <a:t> </a:t>
            </a:r>
            <a:r>
              <a:rPr lang="en-US" sz="2800" dirty="0">
                <a:solidFill>
                  <a:srgbClr val="0000FF"/>
                </a:solidFill>
              </a:rPr>
              <a:t>DATABASE</a:t>
            </a:r>
            <a:r>
              <a:rPr lang="en-US" sz="2800" dirty="0">
                <a:solidFill>
                  <a:prstClr val="black"/>
                </a:solidFill>
              </a:rPr>
              <a:t> </a:t>
            </a:r>
            <a:r>
              <a:rPr lang="en-US" sz="2800" dirty="0" err="1">
                <a:solidFill>
                  <a:prstClr val="black"/>
                </a:solidFill>
              </a:rPr>
              <a:t>QuanLySach</a:t>
            </a:r>
            <a:r>
              <a:rPr lang="en-US" sz="2800" dirty="0">
                <a:solidFill>
                  <a:prstClr val="black"/>
                </a:solidFill>
              </a:rPr>
              <a:t> </a:t>
            </a:r>
            <a:r>
              <a:rPr lang="en-US" sz="2800" dirty="0">
                <a:solidFill>
                  <a:srgbClr val="0000FF"/>
                </a:solidFill>
              </a:rPr>
              <a:t>TO</a:t>
            </a:r>
            <a:r>
              <a:rPr lang="en-US" sz="2800" dirty="0">
                <a:solidFill>
                  <a:prstClr val="black"/>
                </a:solidFill>
              </a:rPr>
              <a:t>   </a:t>
            </a:r>
          </a:p>
          <a:p>
            <a:pPr marL="0" indent="0">
              <a:buNone/>
            </a:pPr>
            <a:r>
              <a:rPr lang="en-US" sz="2800" dirty="0">
                <a:solidFill>
                  <a:prstClr val="black"/>
                </a:solidFill>
              </a:rPr>
              <a:t>    </a:t>
            </a:r>
            <a:r>
              <a:rPr lang="en-US" sz="2800" dirty="0">
                <a:solidFill>
                  <a:srgbClr val="0000FF"/>
                </a:solidFill>
              </a:rPr>
              <a:t>disk</a:t>
            </a:r>
            <a:r>
              <a:rPr lang="en-US" sz="2800" dirty="0">
                <a:solidFill>
                  <a:srgbClr val="808080"/>
                </a:solidFill>
              </a:rPr>
              <a:t>=</a:t>
            </a:r>
            <a:r>
              <a:rPr lang="en-US" sz="2800" dirty="0">
                <a:solidFill>
                  <a:prstClr val="black"/>
                </a:solidFill>
              </a:rPr>
              <a:t>‘</a:t>
            </a:r>
            <a:r>
              <a:rPr lang="en-US" sz="2800" dirty="0" err="1">
                <a:solidFill>
                  <a:prstClr val="black"/>
                </a:solidFill>
              </a:rPr>
              <a:t>Đườngdẫn</a:t>
            </a:r>
            <a:r>
              <a:rPr lang="en-US" sz="2800" dirty="0">
                <a:solidFill>
                  <a:prstClr val="black"/>
                </a:solidFill>
              </a:rPr>
              <a:t>\</a:t>
            </a:r>
            <a:r>
              <a:rPr lang="en-US" sz="2800" dirty="0" err="1">
                <a:solidFill>
                  <a:prstClr val="black"/>
                </a:solidFill>
              </a:rPr>
              <a:t>tênfile</a:t>
            </a:r>
            <a:r>
              <a:rPr lang="en-US" sz="2800" dirty="0">
                <a:solidFill>
                  <a:prstClr val="black"/>
                </a:solidFill>
              </a:rPr>
              <a:t>’</a:t>
            </a:r>
            <a:r>
              <a:rPr lang="en-US" sz="2800" dirty="0">
                <a:solidFill>
                  <a:srgbClr val="808080"/>
                </a:solidFill>
              </a:rPr>
              <a:t>;</a:t>
            </a:r>
          </a:p>
          <a:p>
            <a:pPr marL="0" indent="0">
              <a:buNone/>
              <a:defRPr/>
            </a:pPr>
            <a:endParaRPr lang="en-US" sz="2800" dirty="0">
              <a:cs typeface="+mn-cs"/>
            </a:endParaRPr>
          </a:p>
          <a:p>
            <a:pPr>
              <a:defRPr/>
            </a:pPr>
            <a:endParaRPr lang="en-US" sz="2800" dirty="0">
              <a:cs typeface="+mn-cs"/>
            </a:endParaRPr>
          </a:p>
          <a:p>
            <a:pPr marL="0" indent="0">
              <a:buNone/>
              <a:defRPr/>
            </a:pPr>
            <a:endParaRPr lang="en-US" sz="2800" dirty="0">
              <a:cs typeface="+mn-cs"/>
            </a:endParaRPr>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27</a:t>
            </a:fld>
            <a:endParaRPr lang="en-US" altLang="en-US"/>
          </a:p>
        </p:txBody>
      </p:sp>
    </p:spTree>
    <p:extLst>
      <p:ext uri="{BB962C8B-B14F-4D97-AF65-F5344CB8AC3E}">
        <p14:creationId xmlns:p14="http://schemas.microsoft.com/office/powerpoint/2010/main" val="991706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Thực</a:t>
            </a:r>
            <a:r>
              <a:rPr lang="en-US" sz="2800" dirty="0"/>
              <a:t> </a:t>
            </a:r>
            <a:r>
              <a:rPr lang="en-US" sz="2800" dirty="0" err="1"/>
              <a:t>hiện</a:t>
            </a:r>
            <a:r>
              <a:rPr lang="en-US" sz="2800" dirty="0"/>
              <a:t> </a:t>
            </a:r>
            <a:r>
              <a:rPr lang="en-US" sz="2800" dirty="0" err="1"/>
              <a:t>việc</a:t>
            </a:r>
            <a:r>
              <a:rPr lang="en-US" sz="2800" dirty="0"/>
              <a:t> </a:t>
            </a:r>
            <a:r>
              <a:rPr lang="en-US" sz="2800" dirty="0" err="1"/>
              <a:t>phục</a:t>
            </a:r>
            <a:r>
              <a:rPr lang="en-US" sz="2800" dirty="0"/>
              <a:t> </a:t>
            </a:r>
            <a:r>
              <a:rPr lang="en-US" sz="2800" dirty="0" err="1"/>
              <a:t>hồi</a:t>
            </a:r>
            <a:r>
              <a:rPr lang="en-US" sz="2800" dirty="0"/>
              <a:t> </a:t>
            </a:r>
            <a:r>
              <a:rPr lang="en-US" sz="2800" dirty="0" err="1"/>
              <a:t>dữ</a:t>
            </a:r>
            <a:r>
              <a:rPr lang="en-US" sz="2800" dirty="0"/>
              <a:t> </a:t>
            </a:r>
            <a:r>
              <a:rPr lang="en-US" sz="2800" dirty="0" err="1"/>
              <a:t>liệu</a:t>
            </a:r>
            <a:r>
              <a:rPr lang="en-US" sz="2800" dirty="0"/>
              <a:t> </a:t>
            </a:r>
            <a:r>
              <a:rPr lang="en-US" sz="2800" dirty="0" err="1"/>
              <a:t>từ</a:t>
            </a:r>
            <a:r>
              <a:rPr lang="en-US" sz="2800" dirty="0"/>
              <a:t> file backup</a:t>
            </a:r>
            <a:r>
              <a:rPr lang="en-US" sz="2800" dirty="0">
                <a:cs typeface="+mn-cs"/>
              </a:rPr>
              <a:t>:</a:t>
            </a:r>
          </a:p>
          <a:p>
            <a:pPr marL="0" indent="0">
              <a:buNone/>
            </a:pPr>
            <a:r>
              <a:rPr lang="en-US" sz="2800" dirty="0"/>
              <a:t>   </a:t>
            </a:r>
            <a:r>
              <a:rPr lang="en-US" sz="2800" dirty="0">
                <a:solidFill>
                  <a:srgbClr val="0000FF"/>
                </a:solidFill>
              </a:rPr>
              <a:t>RESTORE</a:t>
            </a:r>
            <a:r>
              <a:rPr lang="en-US" sz="2800" dirty="0">
                <a:solidFill>
                  <a:prstClr val="black"/>
                </a:solidFill>
              </a:rPr>
              <a:t> </a:t>
            </a:r>
            <a:r>
              <a:rPr lang="en-US" sz="2800" dirty="0">
                <a:solidFill>
                  <a:srgbClr val="0000FF"/>
                </a:solidFill>
              </a:rPr>
              <a:t>DATABASE</a:t>
            </a:r>
            <a:r>
              <a:rPr lang="en-US" sz="2800" dirty="0">
                <a:solidFill>
                  <a:prstClr val="black"/>
                </a:solidFill>
              </a:rPr>
              <a:t> </a:t>
            </a:r>
            <a:r>
              <a:rPr lang="en-US" sz="2800" dirty="0" err="1">
                <a:solidFill>
                  <a:prstClr val="black"/>
                </a:solidFill>
              </a:rPr>
              <a:t>QuanLySach</a:t>
            </a:r>
            <a:endParaRPr lang="en-US" sz="2800" dirty="0">
              <a:solidFill>
                <a:prstClr val="black"/>
              </a:solidFill>
            </a:endParaRPr>
          </a:p>
          <a:p>
            <a:pPr marL="0" indent="0">
              <a:buNone/>
            </a:pPr>
            <a:r>
              <a:rPr lang="en-US" sz="2800" dirty="0">
                <a:solidFill>
                  <a:prstClr val="black"/>
                </a:solidFill>
              </a:rPr>
              <a:t>   </a:t>
            </a:r>
            <a:r>
              <a:rPr lang="en-US" sz="2800" dirty="0">
                <a:solidFill>
                  <a:srgbClr val="0000FF"/>
                </a:solidFill>
              </a:rPr>
              <a:t>FROM</a:t>
            </a:r>
            <a:r>
              <a:rPr lang="en-US" sz="2800" dirty="0">
                <a:solidFill>
                  <a:prstClr val="black"/>
                </a:solidFill>
              </a:rPr>
              <a:t> </a:t>
            </a:r>
            <a:r>
              <a:rPr lang="en-US" sz="2800" dirty="0" err="1">
                <a:solidFill>
                  <a:prstClr val="black"/>
                </a:solidFill>
              </a:rPr>
              <a:t>QuanLySachBackup</a:t>
            </a:r>
            <a:endParaRPr lang="en-US" sz="2800" dirty="0">
              <a:solidFill>
                <a:prstClr val="black"/>
              </a:solidFill>
            </a:endParaRPr>
          </a:p>
          <a:p>
            <a:pPr marL="0" indent="0">
              <a:buNone/>
            </a:pPr>
            <a:r>
              <a:rPr lang="en-US" sz="2800" dirty="0">
                <a:solidFill>
                  <a:prstClr val="black"/>
                </a:solidFill>
              </a:rPr>
              <a:t>   </a:t>
            </a:r>
            <a:r>
              <a:rPr lang="en-US" sz="2800" dirty="0">
                <a:solidFill>
                  <a:srgbClr val="0000FF"/>
                </a:solidFill>
              </a:rPr>
              <a:t>WITH</a:t>
            </a:r>
            <a:r>
              <a:rPr lang="en-US" sz="2800" dirty="0">
                <a:solidFill>
                  <a:prstClr val="black"/>
                </a:solidFill>
              </a:rPr>
              <a:t> </a:t>
            </a:r>
            <a:r>
              <a:rPr lang="en-US" sz="2800" dirty="0">
                <a:solidFill>
                  <a:srgbClr val="0000FF"/>
                </a:solidFill>
              </a:rPr>
              <a:t>FILE</a:t>
            </a:r>
            <a:r>
              <a:rPr lang="en-US" sz="2800" dirty="0">
                <a:solidFill>
                  <a:prstClr val="black"/>
                </a:solidFill>
              </a:rPr>
              <a:t> </a:t>
            </a:r>
            <a:r>
              <a:rPr lang="en-US" sz="2800" dirty="0">
                <a:solidFill>
                  <a:srgbClr val="808080"/>
                </a:solidFill>
              </a:rPr>
              <a:t>=</a:t>
            </a:r>
            <a:r>
              <a:rPr lang="en-US" sz="2800" dirty="0">
                <a:solidFill>
                  <a:prstClr val="black"/>
                </a:solidFill>
              </a:rPr>
              <a:t> 1</a:t>
            </a:r>
            <a:r>
              <a:rPr lang="en-US" sz="2800" dirty="0">
                <a:solidFill>
                  <a:srgbClr val="808080"/>
                </a:solidFill>
              </a:rPr>
              <a:t>, </a:t>
            </a:r>
            <a:r>
              <a:rPr lang="en-US" sz="2800" dirty="0">
                <a:solidFill>
                  <a:srgbClr val="0000FF"/>
                </a:solidFill>
              </a:rPr>
              <a:t>RECOVERY</a:t>
            </a:r>
          </a:p>
          <a:p>
            <a:pPr marL="0" indent="0">
              <a:buNone/>
            </a:pPr>
            <a:endParaRPr lang="en-US" sz="2800" dirty="0">
              <a:solidFill>
                <a:srgbClr val="0000FF"/>
              </a:solidFill>
              <a:cs typeface="+mn-cs"/>
            </a:endParaRPr>
          </a:p>
          <a:p>
            <a:pPr marL="0" indent="0">
              <a:buNone/>
            </a:pPr>
            <a:r>
              <a:rPr lang="en-US" sz="2800" dirty="0">
                <a:cs typeface="+mn-cs"/>
              </a:rPr>
              <a:t>   </a:t>
            </a:r>
            <a:r>
              <a:rPr lang="en-US" sz="2800" dirty="0" err="1"/>
              <a:t>N</a:t>
            </a:r>
            <a:r>
              <a:rPr lang="en-US" sz="2800" dirty="0" err="1">
                <a:cs typeface="+mn-cs"/>
              </a:rPr>
              <a:t>ếu</a:t>
            </a:r>
            <a:r>
              <a:rPr lang="en-US" sz="2800" dirty="0">
                <a:cs typeface="+mn-cs"/>
              </a:rPr>
              <a:t> </a:t>
            </a:r>
            <a:r>
              <a:rPr lang="en-US" sz="2800" dirty="0" err="1">
                <a:cs typeface="+mn-cs"/>
              </a:rPr>
              <a:t>không</a:t>
            </a:r>
            <a:r>
              <a:rPr lang="en-US" sz="2800" dirty="0">
                <a:cs typeface="+mn-cs"/>
              </a:rPr>
              <a:t> </a:t>
            </a:r>
            <a:r>
              <a:rPr lang="en-US" sz="2800" dirty="0" err="1">
                <a:cs typeface="+mn-cs"/>
              </a:rPr>
              <a:t>dùng</a:t>
            </a:r>
            <a:r>
              <a:rPr lang="en-US" sz="2800" dirty="0">
                <a:cs typeface="+mn-cs"/>
              </a:rPr>
              <a:t> backup device </a:t>
            </a:r>
          </a:p>
          <a:p>
            <a:pPr marL="327025" lvl="1" indent="0">
              <a:buNone/>
            </a:pPr>
            <a:r>
              <a:rPr lang="en-US" sz="2500" dirty="0">
                <a:solidFill>
                  <a:srgbClr val="0000FF"/>
                </a:solidFill>
              </a:rPr>
              <a:t>RESTORE DATABASE</a:t>
            </a:r>
            <a:r>
              <a:rPr lang="en-US" sz="2500" dirty="0">
                <a:solidFill>
                  <a:prstClr val="black"/>
                </a:solidFill>
              </a:rPr>
              <a:t> </a:t>
            </a:r>
            <a:r>
              <a:rPr lang="en-US" sz="2500" dirty="0" err="1">
                <a:solidFill>
                  <a:prstClr val="black"/>
                </a:solidFill>
              </a:rPr>
              <a:t>QuanLySach</a:t>
            </a:r>
            <a:endParaRPr lang="en-US" sz="2500" dirty="0">
              <a:solidFill>
                <a:prstClr val="black"/>
              </a:solidFill>
            </a:endParaRPr>
          </a:p>
          <a:p>
            <a:pPr marL="327025" lvl="1" indent="0">
              <a:buNone/>
            </a:pPr>
            <a:r>
              <a:rPr lang="en-US" sz="2500" dirty="0">
                <a:solidFill>
                  <a:srgbClr val="0000FF"/>
                </a:solidFill>
              </a:rPr>
              <a:t>FROM</a:t>
            </a:r>
            <a:r>
              <a:rPr lang="en-US" sz="2500" dirty="0">
                <a:solidFill>
                  <a:prstClr val="black"/>
                </a:solidFill>
              </a:rPr>
              <a:t> </a:t>
            </a:r>
            <a:r>
              <a:rPr lang="en-US" sz="2500" dirty="0">
                <a:solidFill>
                  <a:srgbClr val="0000FF"/>
                </a:solidFill>
              </a:rPr>
              <a:t>DISK</a:t>
            </a:r>
            <a:r>
              <a:rPr lang="en-US" sz="2500" dirty="0">
                <a:solidFill>
                  <a:srgbClr val="808080"/>
                </a:solidFill>
              </a:rPr>
              <a:t>=</a:t>
            </a:r>
            <a:r>
              <a:rPr lang="en-US" sz="2400" dirty="0">
                <a:solidFill>
                  <a:prstClr val="black"/>
                </a:solidFill>
              </a:rPr>
              <a:t> ‘</a:t>
            </a:r>
            <a:r>
              <a:rPr lang="en-US" sz="2400" dirty="0" err="1">
                <a:solidFill>
                  <a:prstClr val="black"/>
                </a:solidFill>
              </a:rPr>
              <a:t>Đườngdẫn</a:t>
            </a:r>
            <a:r>
              <a:rPr lang="en-US" sz="2400" dirty="0">
                <a:solidFill>
                  <a:prstClr val="black"/>
                </a:solidFill>
              </a:rPr>
              <a:t>\</a:t>
            </a:r>
            <a:r>
              <a:rPr lang="en-US" sz="2400" dirty="0" err="1">
                <a:solidFill>
                  <a:prstClr val="black"/>
                </a:solidFill>
              </a:rPr>
              <a:t>tênfile</a:t>
            </a:r>
            <a:r>
              <a:rPr lang="en-US" sz="2500" dirty="0"/>
              <a:t>’</a:t>
            </a:r>
          </a:p>
          <a:p>
            <a:pPr marL="327025" lvl="1" indent="0">
              <a:buNone/>
            </a:pPr>
            <a:r>
              <a:rPr lang="en-US" sz="2500" dirty="0">
                <a:solidFill>
                  <a:srgbClr val="0000FF"/>
                </a:solidFill>
              </a:rPr>
              <a:t>WITH RECOVERY (</a:t>
            </a:r>
            <a:r>
              <a:rPr lang="en-US" sz="2500" dirty="0" err="1">
                <a:solidFill>
                  <a:srgbClr val="0000FF"/>
                </a:solidFill>
              </a:rPr>
              <a:t>mặc</a:t>
            </a:r>
            <a:r>
              <a:rPr lang="en-US" sz="2500" dirty="0">
                <a:solidFill>
                  <a:srgbClr val="0000FF"/>
                </a:solidFill>
              </a:rPr>
              <a:t> </a:t>
            </a:r>
            <a:r>
              <a:rPr lang="en-US" sz="2500" dirty="0" err="1">
                <a:solidFill>
                  <a:srgbClr val="0000FF"/>
                </a:solidFill>
              </a:rPr>
              <a:t>định</a:t>
            </a:r>
            <a:r>
              <a:rPr lang="en-US" sz="2500" dirty="0">
                <a:solidFill>
                  <a:srgbClr val="0000FF"/>
                </a:solidFill>
              </a:rPr>
              <a:t>)</a:t>
            </a:r>
          </a:p>
          <a:p>
            <a:pPr marL="0" indent="0">
              <a:buNone/>
              <a:defRPr/>
            </a:pPr>
            <a:endParaRPr lang="en-US" sz="2800" dirty="0">
              <a:cs typeface="+mn-cs"/>
            </a:endParaRPr>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28</a:t>
            </a:fld>
            <a:endParaRPr lang="en-US" altLang="en-US"/>
          </a:p>
        </p:txBody>
      </p:sp>
    </p:spTree>
    <p:extLst>
      <p:ext uri="{BB962C8B-B14F-4D97-AF65-F5344CB8AC3E}">
        <p14:creationId xmlns:p14="http://schemas.microsoft.com/office/powerpoint/2010/main" val="2059515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Thực</a:t>
            </a:r>
            <a:r>
              <a:rPr lang="en-US" sz="2800" dirty="0"/>
              <a:t> </a:t>
            </a:r>
            <a:r>
              <a:rPr lang="en-US" sz="2800" dirty="0" err="1"/>
              <a:t>hiện</a:t>
            </a:r>
            <a:r>
              <a:rPr lang="en-US" sz="2800" dirty="0"/>
              <a:t> </a:t>
            </a:r>
            <a:r>
              <a:rPr lang="en-US" sz="2800" dirty="0" err="1"/>
              <a:t>việc</a:t>
            </a:r>
            <a:r>
              <a:rPr lang="en-US" sz="2800" dirty="0"/>
              <a:t> insert </a:t>
            </a:r>
            <a:r>
              <a:rPr lang="en-US" sz="2800" dirty="0" err="1"/>
              <a:t>vào</a:t>
            </a:r>
            <a:r>
              <a:rPr lang="en-US" sz="2800" dirty="0"/>
              <a:t> </a:t>
            </a:r>
            <a:r>
              <a:rPr lang="en-US" sz="2800" dirty="0" err="1"/>
              <a:t>bảng</a:t>
            </a:r>
            <a:r>
              <a:rPr lang="en-US" sz="2800" dirty="0"/>
              <a:t> </a:t>
            </a:r>
            <a:r>
              <a:rPr lang="en-US" sz="2800" dirty="0" err="1"/>
              <a:t>nhóm</a:t>
            </a:r>
            <a:r>
              <a:rPr lang="en-US" sz="2800" dirty="0"/>
              <a:t> </a:t>
            </a:r>
            <a:r>
              <a:rPr lang="en-US" sz="2800" dirty="0" err="1"/>
              <a:t>sách</a:t>
            </a:r>
            <a:r>
              <a:rPr lang="en-US" sz="2800" dirty="0">
                <a:cs typeface="+mn-cs"/>
              </a:rPr>
              <a:t>:</a:t>
            </a:r>
          </a:p>
          <a:p>
            <a:pPr marL="327025" lvl="1" indent="0">
              <a:buNone/>
            </a:pPr>
            <a:r>
              <a:rPr lang="en-US" sz="2500" dirty="0">
                <a:solidFill>
                  <a:srgbClr val="0000FF"/>
                </a:solidFill>
              </a:rPr>
              <a:t>insert</a:t>
            </a:r>
            <a:r>
              <a:rPr lang="en-US" sz="2500" dirty="0">
                <a:solidFill>
                  <a:prstClr val="black"/>
                </a:solidFill>
              </a:rPr>
              <a:t> </a:t>
            </a:r>
            <a:r>
              <a:rPr lang="en-US" sz="2500" dirty="0" err="1">
                <a:solidFill>
                  <a:prstClr val="black"/>
                </a:solidFill>
              </a:rPr>
              <a:t>NhomSach</a:t>
            </a:r>
            <a:r>
              <a:rPr lang="en-US" sz="2500" dirty="0">
                <a:solidFill>
                  <a:prstClr val="black"/>
                </a:solidFill>
              </a:rPr>
              <a:t> </a:t>
            </a:r>
            <a:r>
              <a:rPr lang="en-US" sz="2500" dirty="0">
                <a:solidFill>
                  <a:srgbClr val="0000FF"/>
                </a:solidFill>
              </a:rPr>
              <a:t>values</a:t>
            </a:r>
            <a:r>
              <a:rPr lang="en-US" sz="2500" dirty="0">
                <a:solidFill>
                  <a:srgbClr val="808080"/>
                </a:solidFill>
              </a:rPr>
              <a:t>(</a:t>
            </a:r>
            <a:r>
              <a:rPr lang="en-US" sz="2500" dirty="0">
                <a:solidFill>
                  <a:srgbClr val="FF0000"/>
                </a:solidFill>
              </a:rPr>
              <a:t>'N007'</a:t>
            </a:r>
            <a:r>
              <a:rPr lang="en-US" sz="2500" dirty="0">
                <a:solidFill>
                  <a:srgbClr val="808080"/>
                </a:solidFill>
              </a:rPr>
              <a:t>,</a:t>
            </a:r>
            <a:r>
              <a:rPr lang="en-US" sz="2500" dirty="0">
                <a:solidFill>
                  <a:srgbClr val="FF0000"/>
                </a:solidFill>
              </a:rPr>
              <a:t>'Truyen </a:t>
            </a:r>
            <a:r>
              <a:rPr lang="en-US" sz="2500" dirty="0" err="1">
                <a:solidFill>
                  <a:srgbClr val="FF0000"/>
                </a:solidFill>
              </a:rPr>
              <a:t>ngan</a:t>
            </a:r>
            <a:r>
              <a:rPr lang="en-US" sz="2500" dirty="0">
                <a:solidFill>
                  <a:srgbClr val="FF0000"/>
                </a:solidFill>
              </a:rPr>
              <a:t>'</a:t>
            </a:r>
            <a:r>
              <a:rPr lang="en-US" sz="2500" dirty="0">
                <a:solidFill>
                  <a:srgbClr val="808080"/>
                </a:solidFill>
              </a:rPr>
              <a:t>)</a:t>
            </a:r>
            <a:r>
              <a:rPr lang="en-US" sz="2500" dirty="0">
                <a:solidFill>
                  <a:prstClr val="black"/>
                </a:solidFill>
              </a:rPr>
              <a:t>   </a:t>
            </a:r>
          </a:p>
          <a:p>
            <a:pPr marL="327025" lvl="1" indent="0">
              <a:buNone/>
            </a:pPr>
            <a:r>
              <a:rPr lang="en-US" sz="2500" dirty="0">
                <a:solidFill>
                  <a:srgbClr val="0000FF"/>
                </a:solidFill>
              </a:rPr>
              <a:t>insert</a:t>
            </a:r>
            <a:r>
              <a:rPr lang="en-US" sz="2500" dirty="0">
                <a:solidFill>
                  <a:prstClr val="black"/>
                </a:solidFill>
              </a:rPr>
              <a:t> </a:t>
            </a:r>
            <a:r>
              <a:rPr lang="en-US" sz="2500" dirty="0" err="1">
                <a:solidFill>
                  <a:prstClr val="black"/>
                </a:solidFill>
              </a:rPr>
              <a:t>HoaDon</a:t>
            </a:r>
            <a:r>
              <a:rPr lang="en-US" sz="2500" dirty="0">
                <a:solidFill>
                  <a:prstClr val="black"/>
                </a:solidFill>
              </a:rPr>
              <a:t> </a:t>
            </a:r>
            <a:r>
              <a:rPr lang="en-US" sz="2500" dirty="0">
                <a:solidFill>
                  <a:srgbClr val="0000FF"/>
                </a:solidFill>
              </a:rPr>
              <a:t>values</a:t>
            </a:r>
            <a:r>
              <a:rPr lang="en-US" sz="2500" dirty="0">
                <a:solidFill>
                  <a:srgbClr val="808080"/>
                </a:solidFill>
              </a:rPr>
              <a:t>(</a:t>
            </a:r>
            <a:r>
              <a:rPr lang="en-US" sz="2500" dirty="0">
                <a:solidFill>
                  <a:srgbClr val="FF0000"/>
                </a:solidFill>
              </a:rPr>
              <a:t>'11'</a:t>
            </a:r>
            <a:r>
              <a:rPr lang="en-US" sz="2500" dirty="0">
                <a:solidFill>
                  <a:srgbClr val="808080"/>
                </a:solidFill>
              </a:rPr>
              <a:t>,</a:t>
            </a:r>
            <a:r>
              <a:rPr lang="en-US" sz="2500" dirty="0">
                <a:solidFill>
                  <a:srgbClr val="FF00FF"/>
                </a:solidFill>
              </a:rPr>
              <a:t>GETDATE</a:t>
            </a:r>
            <a:r>
              <a:rPr lang="en-US" sz="2500" dirty="0">
                <a:solidFill>
                  <a:srgbClr val="808080"/>
                </a:solidFill>
              </a:rPr>
              <a:t>(),</a:t>
            </a:r>
            <a:r>
              <a:rPr lang="en-US" sz="2500" dirty="0">
                <a:solidFill>
                  <a:srgbClr val="FF0000"/>
                </a:solidFill>
              </a:rPr>
              <a:t>'NV001'</a:t>
            </a:r>
            <a:r>
              <a:rPr lang="en-US" sz="2500" dirty="0">
                <a:solidFill>
                  <a:srgbClr val="808080"/>
                </a:solidFill>
              </a:rPr>
              <a:t>)</a:t>
            </a:r>
          </a:p>
          <a:p>
            <a:pPr marL="327025" lvl="1" indent="0">
              <a:buNone/>
            </a:pPr>
            <a:endParaRPr lang="en-US" sz="2500" dirty="0">
              <a:solidFill>
                <a:srgbClr val="808080"/>
              </a:solidFill>
            </a:endParaRPr>
          </a:p>
          <a:p>
            <a:pPr marL="327025" lvl="1" indent="0">
              <a:buNone/>
            </a:pPr>
            <a:r>
              <a:rPr lang="en-US" dirty="0" err="1">
                <a:cs typeface="+mn-cs"/>
              </a:rPr>
              <a:t>Thực</a:t>
            </a:r>
            <a:r>
              <a:rPr lang="en-US" dirty="0">
                <a:cs typeface="+mn-cs"/>
              </a:rPr>
              <a:t> </a:t>
            </a:r>
            <a:r>
              <a:rPr lang="en-US" dirty="0" err="1">
                <a:cs typeface="+mn-cs"/>
              </a:rPr>
              <a:t>hiện</a:t>
            </a:r>
            <a:r>
              <a:rPr lang="en-US" dirty="0">
                <a:cs typeface="+mn-cs"/>
              </a:rPr>
              <a:t> </a:t>
            </a:r>
            <a:r>
              <a:rPr lang="en-US" dirty="0" err="1">
                <a:cs typeface="+mn-cs"/>
              </a:rPr>
              <a:t>việc</a:t>
            </a:r>
            <a:r>
              <a:rPr lang="en-US" dirty="0">
                <a:cs typeface="+mn-cs"/>
              </a:rPr>
              <a:t> backup </a:t>
            </a:r>
            <a:r>
              <a:rPr lang="en-US" dirty="0" err="1">
                <a:cs typeface="+mn-cs"/>
              </a:rPr>
              <a:t>nào</a:t>
            </a:r>
            <a:r>
              <a:rPr lang="en-US" dirty="0">
                <a:cs typeface="+mn-cs"/>
              </a:rPr>
              <a:t> </a:t>
            </a:r>
            <a:r>
              <a:rPr lang="en-US" dirty="0" err="1">
                <a:cs typeface="+mn-cs"/>
              </a:rPr>
              <a:t>để</a:t>
            </a:r>
            <a:r>
              <a:rPr lang="en-US" dirty="0">
                <a:cs typeface="+mn-cs"/>
              </a:rPr>
              <a:t> </a:t>
            </a:r>
            <a:r>
              <a:rPr lang="en-US" dirty="0" err="1">
                <a:cs typeface="+mn-cs"/>
              </a:rPr>
              <a:t>lấy</a:t>
            </a:r>
            <a:r>
              <a:rPr lang="en-US" dirty="0">
                <a:cs typeface="+mn-cs"/>
              </a:rPr>
              <a:t> </a:t>
            </a:r>
            <a:r>
              <a:rPr lang="en-US" dirty="0" err="1">
                <a:cs typeface="+mn-cs"/>
              </a:rPr>
              <a:t>dữ</a:t>
            </a:r>
            <a:r>
              <a:rPr lang="en-US" dirty="0">
                <a:cs typeface="+mn-cs"/>
              </a:rPr>
              <a:t> </a:t>
            </a:r>
            <a:r>
              <a:rPr lang="en-US" dirty="0" err="1">
                <a:cs typeface="+mn-cs"/>
              </a:rPr>
              <a:t>liệu</a:t>
            </a:r>
            <a:r>
              <a:rPr lang="en-US" dirty="0">
                <a:cs typeface="+mn-cs"/>
              </a:rPr>
              <a:t> ở </a:t>
            </a:r>
            <a:r>
              <a:rPr lang="en-US" dirty="0" err="1">
                <a:cs typeface="+mn-cs"/>
              </a:rPr>
              <a:t>thời</a:t>
            </a:r>
            <a:r>
              <a:rPr lang="en-US" dirty="0">
                <a:cs typeface="+mn-cs"/>
              </a:rPr>
              <a:t> </a:t>
            </a:r>
            <a:r>
              <a:rPr lang="en-US" dirty="0" err="1">
                <a:cs typeface="+mn-cs"/>
              </a:rPr>
              <a:t>điểm</a:t>
            </a:r>
            <a:r>
              <a:rPr lang="en-US" dirty="0">
                <a:cs typeface="+mn-cs"/>
              </a:rPr>
              <a:t> </a:t>
            </a:r>
            <a:r>
              <a:rPr lang="en-US" dirty="0" err="1">
                <a:cs typeface="+mn-cs"/>
              </a:rPr>
              <a:t>hiện</a:t>
            </a:r>
            <a:r>
              <a:rPr lang="en-US" dirty="0">
                <a:cs typeface="+mn-cs"/>
              </a:rPr>
              <a:t> </a:t>
            </a:r>
            <a:r>
              <a:rPr lang="en-US" dirty="0" err="1">
                <a:cs typeface="+mn-cs"/>
              </a:rPr>
              <a:t>tại</a:t>
            </a:r>
            <a:r>
              <a:rPr lang="en-US" dirty="0">
                <a:cs typeface="+mn-cs"/>
              </a:rPr>
              <a:t>?</a:t>
            </a:r>
          </a:p>
          <a:p>
            <a:pPr marL="327025" lvl="1" indent="0">
              <a:buNone/>
            </a:pPr>
            <a:r>
              <a:rPr lang="en-US" dirty="0" err="1">
                <a:cs typeface="+mn-cs"/>
              </a:rPr>
              <a:t>Thay</a:t>
            </a:r>
            <a:r>
              <a:rPr lang="en-US" dirty="0">
                <a:cs typeface="+mn-cs"/>
              </a:rPr>
              <a:t> </a:t>
            </a:r>
            <a:r>
              <a:rPr lang="en-US" dirty="0" err="1">
                <a:cs typeface="+mn-cs"/>
              </a:rPr>
              <a:t>vì</a:t>
            </a:r>
            <a:r>
              <a:rPr lang="en-US" dirty="0">
                <a:cs typeface="+mn-cs"/>
              </a:rPr>
              <a:t> </a:t>
            </a:r>
            <a:r>
              <a:rPr lang="en-US" err="1">
                <a:cs typeface="+mn-cs"/>
              </a:rPr>
              <a:t>dùng</a:t>
            </a:r>
            <a:r>
              <a:rPr lang="en-US">
                <a:cs typeface="+mn-cs"/>
              </a:rPr>
              <a:t> full backup </a:t>
            </a:r>
            <a:r>
              <a:rPr lang="en-US" dirty="0" err="1">
                <a:cs typeface="+mn-cs"/>
              </a:rPr>
              <a:t>đến</a:t>
            </a:r>
            <a:r>
              <a:rPr lang="en-US" dirty="0">
                <a:cs typeface="+mn-cs"/>
              </a:rPr>
              <a:t> </a:t>
            </a:r>
            <a:r>
              <a:rPr lang="en-US" dirty="0" err="1">
                <a:cs typeface="+mn-cs"/>
              </a:rPr>
              <a:t>thời</a:t>
            </a:r>
            <a:r>
              <a:rPr lang="en-US" dirty="0">
                <a:cs typeface="+mn-cs"/>
              </a:rPr>
              <a:t> </a:t>
            </a:r>
            <a:r>
              <a:rPr lang="en-US" dirty="0" err="1">
                <a:cs typeface="+mn-cs"/>
              </a:rPr>
              <a:t>điểm</a:t>
            </a:r>
            <a:r>
              <a:rPr lang="en-US" dirty="0">
                <a:cs typeface="+mn-cs"/>
              </a:rPr>
              <a:t> </a:t>
            </a:r>
            <a:r>
              <a:rPr lang="en-US" dirty="0" err="1">
                <a:cs typeface="+mn-cs"/>
              </a:rPr>
              <a:t>hiện</a:t>
            </a:r>
            <a:r>
              <a:rPr lang="en-US" dirty="0">
                <a:cs typeface="+mn-cs"/>
              </a:rPr>
              <a:t> </a:t>
            </a:r>
            <a:r>
              <a:rPr lang="en-US" dirty="0" err="1">
                <a:cs typeface="+mn-cs"/>
              </a:rPr>
              <a:t>tại</a:t>
            </a:r>
            <a:r>
              <a:rPr lang="en-US" dirty="0">
                <a:cs typeface="+mn-cs"/>
              </a:rPr>
              <a:t>, ta </a:t>
            </a:r>
            <a:r>
              <a:rPr lang="en-US" dirty="0" err="1">
                <a:cs typeface="+mn-cs"/>
              </a:rPr>
              <a:t>đã</a:t>
            </a:r>
            <a:r>
              <a:rPr lang="en-US" dirty="0">
                <a:cs typeface="+mn-cs"/>
              </a:rPr>
              <a:t> </a:t>
            </a:r>
            <a:r>
              <a:rPr lang="en-US" err="1">
                <a:cs typeface="+mn-cs"/>
              </a:rPr>
              <a:t>có</a:t>
            </a:r>
            <a:r>
              <a:rPr lang="en-US">
                <a:cs typeface="+mn-cs"/>
              </a:rPr>
              <a:t> full backup </a:t>
            </a:r>
            <a:r>
              <a:rPr lang="en-US" dirty="0" err="1">
                <a:cs typeface="+mn-cs"/>
              </a:rPr>
              <a:t>trước</a:t>
            </a:r>
            <a:r>
              <a:rPr lang="en-US" dirty="0">
                <a:cs typeface="+mn-cs"/>
              </a:rPr>
              <a:t>, </a:t>
            </a:r>
            <a:r>
              <a:rPr lang="en-US" dirty="0" err="1">
                <a:cs typeface="+mn-cs"/>
              </a:rPr>
              <a:t>giờ</a:t>
            </a:r>
            <a:r>
              <a:rPr lang="en-US" dirty="0">
                <a:cs typeface="+mn-cs"/>
              </a:rPr>
              <a:t> ta </a:t>
            </a:r>
            <a:r>
              <a:rPr lang="en-US" dirty="0" err="1">
                <a:cs typeface="+mn-cs"/>
              </a:rPr>
              <a:t>tạo</a:t>
            </a:r>
            <a:r>
              <a:rPr lang="en-US" dirty="0">
                <a:cs typeface="+mn-cs"/>
              </a:rPr>
              <a:t> </a:t>
            </a:r>
            <a:r>
              <a:rPr lang="en-US" dirty="0" err="1">
                <a:cs typeface="+mn-cs"/>
              </a:rPr>
              <a:t>bảng</a:t>
            </a:r>
            <a:r>
              <a:rPr lang="en-US" dirty="0">
                <a:cs typeface="+mn-cs"/>
              </a:rPr>
              <a:t> </a:t>
            </a:r>
            <a:r>
              <a:rPr lang="en-US">
                <a:cs typeface="+mn-cs"/>
              </a:rPr>
              <a:t>differential backup kết </a:t>
            </a:r>
            <a:r>
              <a:rPr lang="en-US" dirty="0" err="1">
                <a:cs typeface="+mn-cs"/>
              </a:rPr>
              <a:t>hợp</a:t>
            </a:r>
            <a:r>
              <a:rPr lang="en-US" dirty="0">
                <a:cs typeface="+mn-cs"/>
              </a:rPr>
              <a:t> </a:t>
            </a:r>
            <a:r>
              <a:rPr lang="en-US" err="1">
                <a:cs typeface="+mn-cs"/>
              </a:rPr>
              <a:t>với</a:t>
            </a:r>
            <a:r>
              <a:rPr lang="en-US">
                <a:cs typeface="+mn-cs"/>
              </a:rPr>
              <a:t> full bakup </a:t>
            </a:r>
            <a:r>
              <a:rPr lang="en-US" dirty="0" err="1">
                <a:cs typeface="+mn-cs"/>
              </a:rPr>
              <a:t>lúc</a:t>
            </a:r>
            <a:r>
              <a:rPr lang="en-US" dirty="0">
                <a:cs typeface="+mn-cs"/>
              </a:rPr>
              <a:t> </a:t>
            </a:r>
            <a:r>
              <a:rPr lang="en-US" dirty="0" err="1">
                <a:cs typeface="+mn-cs"/>
              </a:rPr>
              <a:t>trước</a:t>
            </a:r>
            <a:r>
              <a:rPr lang="en-US" dirty="0">
                <a:cs typeface="+mn-cs"/>
              </a:rPr>
              <a:t> </a:t>
            </a:r>
            <a:r>
              <a:rPr lang="en-US" dirty="0" err="1">
                <a:cs typeface="+mn-cs"/>
              </a:rPr>
              <a:t>để</a:t>
            </a:r>
            <a:r>
              <a:rPr lang="en-US" dirty="0">
                <a:cs typeface="+mn-cs"/>
              </a:rPr>
              <a:t> </a:t>
            </a:r>
            <a:r>
              <a:rPr lang="en-US" dirty="0" err="1">
                <a:cs typeface="+mn-cs"/>
              </a:rPr>
              <a:t>phục</a:t>
            </a:r>
            <a:r>
              <a:rPr lang="en-US" dirty="0">
                <a:cs typeface="+mn-cs"/>
              </a:rPr>
              <a:t> </a:t>
            </a:r>
            <a:r>
              <a:rPr lang="en-US" dirty="0" err="1">
                <a:cs typeface="+mn-cs"/>
              </a:rPr>
              <a:t>hồi</a:t>
            </a:r>
            <a:r>
              <a:rPr lang="en-US" dirty="0">
                <a:cs typeface="+mn-cs"/>
              </a:rPr>
              <a:t> </a:t>
            </a:r>
            <a:r>
              <a:rPr lang="en-US" dirty="0" err="1">
                <a:cs typeface="+mn-cs"/>
              </a:rPr>
              <a:t>lại</a:t>
            </a:r>
            <a:r>
              <a:rPr lang="en-US" dirty="0">
                <a:cs typeface="+mn-cs"/>
              </a:rPr>
              <a:t> </a:t>
            </a:r>
            <a:r>
              <a:rPr lang="en-US" dirty="0" err="1">
                <a:cs typeface="+mn-cs"/>
              </a:rPr>
              <a:t>dữ</a:t>
            </a:r>
            <a:r>
              <a:rPr lang="en-US" dirty="0">
                <a:cs typeface="+mn-cs"/>
              </a:rPr>
              <a:t> </a:t>
            </a:r>
            <a:r>
              <a:rPr lang="en-US" dirty="0" err="1">
                <a:cs typeface="+mn-cs"/>
              </a:rPr>
              <a:t>liệu</a:t>
            </a:r>
            <a:r>
              <a:rPr lang="en-US" dirty="0">
                <a:cs typeface="+mn-cs"/>
              </a:rPr>
              <a:t>  </a:t>
            </a:r>
          </a:p>
          <a:p>
            <a:pPr marL="327025" lvl="1" indent="0">
              <a:buNone/>
            </a:pPr>
            <a:endParaRPr lang="en-US" dirty="0">
              <a:cs typeface="+mn-cs"/>
            </a:endParaRP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29</a:t>
            </a:fld>
            <a:endParaRPr lang="en-US" altLang="en-US"/>
          </a:p>
        </p:txBody>
      </p:sp>
    </p:spTree>
    <p:extLst>
      <p:ext uri="{BB962C8B-B14F-4D97-AF65-F5344CB8AC3E}">
        <p14:creationId xmlns:p14="http://schemas.microsoft.com/office/powerpoint/2010/main" val="64876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Khái</a:t>
            </a:r>
            <a:r>
              <a:rPr lang="en-US" dirty="0"/>
              <a:t> </a:t>
            </a:r>
            <a:r>
              <a:rPr lang="en-US" dirty="0" err="1"/>
              <a:t>niệm</a:t>
            </a:r>
            <a:r>
              <a:rPr lang="en-US" dirty="0"/>
              <a:t> Backup</a:t>
            </a:r>
            <a:endParaRPr lang="en-GB" dirty="0"/>
          </a:p>
        </p:txBody>
      </p:sp>
      <p:sp>
        <p:nvSpPr>
          <p:cNvPr id="3" name="Content Placeholder 2"/>
          <p:cNvSpPr>
            <a:spLocks noGrp="1"/>
          </p:cNvSpPr>
          <p:nvPr>
            <p:ph idx="1"/>
          </p:nvPr>
        </p:nvSpPr>
        <p:spPr>
          <a:xfrm>
            <a:off x="1311579" y="1511300"/>
            <a:ext cx="10193033" cy="4399922"/>
          </a:xfrm>
        </p:spPr>
        <p:txBody>
          <a:bodyPr/>
          <a:lstStyle/>
          <a:p>
            <a:r>
              <a:rPr lang="en-US" dirty="0" err="1"/>
              <a:t>Quá</a:t>
            </a:r>
            <a:r>
              <a:rPr lang="en-US" dirty="0"/>
              <a:t> </a:t>
            </a:r>
            <a:r>
              <a:rPr lang="en-US" dirty="0" err="1"/>
              <a:t>trình</a:t>
            </a:r>
            <a:r>
              <a:rPr lang="en-US" dirty="0"/>
              <a:t> </a:t>
            </a:r>
            <a:r>
              <a:rPr lang="en-US" dirty="0" err="1"/>
              <a:t>sao</a:t>
            </a:r>
            <a:r>
              <a:rPr lang="en-US" dirty="0"/>
              <a:t> </a:t>
            </a:r>
            <a:r>
              <a:rPr lang="en-US" dirty="0" err="1"/>
              <a:t>chép</a:t>
            </a:r>
            <a:r>
              <a:rPr lang="en-US" dirty="0"/>
              <a:t> </a:t>
            </a:r>
            <a:r>
              <a:rPr lang="en-US" dirty="0" err="1"/>
              <a:t>toàn</a:t>
            </a:r>
            <a:r>
              <a:rPr lang="en-US" dirty="0"/>
              <a:t> </a:t>
            </a:r>
            <a:r>
              <a:rPr lang="en-US" dirty="0" err="1"/>
              <a:t>bộ</a:t>
            </a:r>
            <a:r>
              <a:rPr lang="en-US" dirty="0"/>
              <a:t> hay </a:t>
            </a:r>
            <a:r>
              <a:rPr lang="en-US" dirty="0" err="1"/>
              <a:t>một</a:t>
            </a:r>
            <a:r>
              <a:rPr lang="en-US" dirty="0"/>
              <a:t> </a:t>
            </a:r>
            <a:r>
              <a:rPr lang="en-US" dirty="0" err="1"/>
              <a:t>phần</a:t>
            </a:r>
            <a:r>
              <a:rPr lang="en-US" dirty="0"/>
              <a:t> </a:t>
            </a:r>
            <a:r>
              <a:rPr lang="en-US" dirty="0" err="1"/>
              <a:t>thông</a:t>
            </a:r>
            <a:r>
              <a:rPr lang="en-US" dirty="0"/>
              <a:t> tin </a:t>
            </a:r>
            <a:r>
              <a:rPr lang="en-US" dirty="0" err="1"/>
              <a:t>của</a:t>
            </a:r>
            <a:r>
              <a:rPr lang="en-US" dirty="0"/>
              <a:t> database, transaction log, file hay file group </a:t>
            </a:r>
            <a:r>
              <a:rPr lang="en-US" dirty="0" err="1"/>
              <a:t>hình</a:t>
            </a:r>
            <a:r>
              <a:rPr lang="en-US" dirty="0"/>
              <a:t> </a:t>
            </a:r>
            <a:r>
              <a:rPr lang="en-US" dirty="0" err="1"/>
              <a:t>thành</a:t>
            </a:r>
            <a:r>
              <a:rPr lang="en-US" dirty="0"/>
              <a:t> </a:t>
            </a:r>
            <a:r>
              <a:rPr lang="en-US" dirty="0" err="1"/>
              <a:t>một</a:t>
            </a:r>
            <a:r>
              <a:rPr lang="en-US" dirty="0"/>
              <a:t> backup set.</a:t>
            </a:r>
          </a:p>
          <a:p>
            <a:r>
              <a:rPr lang="en-US" dirty="0"/>
              <a:t> Backup set </a:t>
            </a:r>
            <a:r>
              <a:rPr lang="en-US" dirty="0" err="1"/>
              <a:t>được</a:t>
            </a:r>
            <a:r>
              <a:rPr lang="en-US" dirty="0"/>
              <a:t> </a:t>
            </a:r>
            <a:r>
              <a:rPr lang="en-US" dirty="0" err="1"/>
              <a:t>chứa</a:t>
            </a:r>
            <a:r>
              <a:rPr lang="en-US" dirty="0"/>
              <a:t> </a:t>
            </a:r>
            <a:r>
              <a:rPr lang="en-US" dirty="0" err="1"/>
              <a:t>trên</a:t>
            </a:r>
            <a:r>
              <a:rPr lang="en-US" dirty="0"/>
              <a:t> backup media (tape or disk)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một</a:t>
            </a:r>
            <a:r>
              <a:rPr lang="en-US" dirty="0"/>
              <a:t> backup device (tape drive name hay physical filename) </a:t>
            </a:r>
          </a:p>
          <a:p>
            <a:endParaRPr lang="en-GB" dirty="0"/>
          </a:p>
        </p:txBody>
      </p:sp>
      <p:sp>
        <p:nvSpPr>
          <p:cNvPr id="4" name="Date Placeholder 3"/>
          <p:cNvSpPr>
            <a:spLocks noGrp="1"/>
          </p:cNvSpPr>
          <p:nvPr>
            <p:ph type="dt" sz="half" idx="10"/>
          </p:nvPr>
        </p:nvSpPr>
        <p:spPr/>
        <p:txBody>
          <a:bodyPr/>
          <a:lstStyle/>
          <a:p>
            <a:fld id="{FD140122-7A66-422C-B235-7D4F4316168C}" type="datetime1">
              <a:rPr lang="vi-VN" smtClean="0"/>
              <a:t>31/03/2022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3</a:t>
            </a:fld>
            <a:endParaRPr lang="vi-VN"/>
          </a:p>
        </p:txBody>
      </p:sp>
      <p:pic>
        <p:nvPicPr>
          <p:cNvPr id="7" name="Picture 2" descr="D:\backup\Data-back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6707" y="4806592"/>
            <a:ext cx="4268788" cy="1574930"/>
          </a:xfrm>
          <a:prstGeom prst="rect">
            <a:avLst/>
          </a:prstGeom>
          <a:noFill/>
          <a:scene3d>
            <a:camera prst="orthographicFront"/>
            <a:lightRig rig="threePt" dir="t"/>
          </a:scene3d>
          <a:sp3d>
            <a:bevelT prst="convex"/>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724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Tạo</a:t>
            </a:r>
            <a:r>
              <a:rPr lang="en-US" sz="2800" dirty="0"/>
              <a:t> differential backup</a:t>
            </a:r>
            <a:r>
              <a:rPr lang="en-US" sz="2800" dirty="0">
                <a:cs typeface="+mn-cs"/>
              </a:rPr>
              <a:t>:</a:t>
            </a:r>
          </a:p>
          <a:p>
            <a:pPr marL="327025" lvl="1" indent="0">
              <a:buNone/>
            </a:pPr>
            <a:r>
              <a:rPr lang="en-US" sz="2500" dirty="0">
                <a:solidFill>
                  <a:srgbClr val="0000FF"/>
                </a:solidFill>
              </a:rPr>
              <a:t>BACKUP</a:t>
            </a:r>
            <a:r>
              <a:rPr lang="en-US" sz="2500" dirty="0">
                <a:solidFill>
                  <a:prstClr val="black"/>
                </a:solidFill>
              </a:rPr>
              <a:t> </a:t>
            </a:r>
            <a:r>
              <a:rPr lang="en-US" sz="2500" dirty="0">
                <a:solidFill>
                  <a:srgbClr val="0000FF"/>
                </a:solidFill>
              </a:rPr>
              <a:t>DATABASE</a:t>
            </a:r>
            <a:r>
              <a:rPr lang="en-US" sz="2500" dirty="0">
                <a:solidFill>
                  <a:prstClr val="black"/>
                </a:solidFill>
              </a:rPr>
              <a:t> </a:t>
            </a:r>
            <a:r>
              <a:rPr lang="en-US" sz="2500" dirty="0" err="1">
                <a:solidFill>
                  <a:prstClr val="black"/>
                </a:solidFill>
              </a:rPr>
              <a:t>QuanLySach</a:t>
            </a:r>
            <a:r>
              <a:rPr lang="en-US" sz="2500" dirty="0">
                <a:solidFill>
                  <a:prstClr val="black"/>
                </a:solidFill>
              </a:rPr>
              <a:t> </a:t>
            </a:r>
          </a:p>
          <a:p>
            <a:pPr marL="327025" lvl="1" indent="0">
              <a:buNone/>
            </a:pPr>
            <a:r>
              <a:rPr lang="en-US" sz="2500" dirty="0">
                <a:solidFill>
                  <a:srgbClr val="0000FF"/>
                </a:solidFill>
              </a:rPr>
              <a:t>TO</a:t>
            </a:r>
            <a:r>
              <a:rPr lang="en-US" sz="2500" dirty="0">
                <a:solidFill>
                  <a:prstClr val="black"/>
                </a:solidFill>
              </a:rPr>
              <a:t> </a:t>
            </a:r>
            <a:r>
              <a:rPr lang="en-US" sz="2500" dirty="0" err="1">
                <a:solidFill>
                  <a:prstClr val="black"/>
                </a:solidFill>
              </a:rPr>
              <a:t>QuanLySachBackUp</a:t>
            </a:r>
            <a:r>
              <a:rPr lang="en-US" sz="2500" dirty="0">
                <a:solidFill>
                  <a:prstClr val="black"/>
                </a:solidFill>
              </a:rPr>
              <a:t> </a:t>
            </a:r>
            <a:r>
              <a:rPr lang="en-US" sz="2500" dirty="0">
                <a:solidFill>
                  <a:srgbClr val="0000FF"/>
                </a:solidFill>
              </a:rPr>
              <a:t>with</a:t>
            </a:r>
            <a:r>
              <a:rPr lang="en-US" sz="2500" dirty="0">
                <a:solidFill>
                  <a:prstClr val="black"/>
                </a:solidFill>
              </a:rPr>
              <a:t> </a:t>
            </a:r>
            <a:r>
              <a:rPr lang="en-US" sz="2500" dirty="0">
                <a:solidFill>
                  <a:srgbClr val="0000FF"/>
                </a:solidFill>
              </a:rPr>
              <a:t>differential</a:t>
            </a:r>
            <a:r>
              <a:rPr lang="en-US" sz="2500" dirty="0">
                <a:solidFill>
                  <a:srgbClr val="808080"/>
                </a:solidFill>
              </a:rPr>
              <a:t>;</a:t>
            </a:r>
            <a:endParaRPr lang="en-US" dirty="0">
              <a:solidFill>
                <a:srgbClr val="808080"/>
              </a:solidFill>
            </a:endParaRPr>
          </a:p>
          <a:p>
            <a:pPr marL="327025" lvl="1" indent="0">
              <a:buNone/>
            </a:pPr>
            <a:r>
              <a:rPr lang="en-US" dirty="0" err="1">
                <a:cs typeface="+mn-cs"/>
              </a:rPr>
              <a:t>Phục</a:t>
            </a:r>
            <a:r>
              <a:rPr lang="en-US" dirty="0">
                <a:cs typeface="+mn-cs"/>
              </a:rPr>
              <a:t> </a:t>
            </a:r>
            <a:r>
              <a:rPr lang="en-US" dirty="0" err="1">
                <a:cs typeface="+mn-cs"/>
              </a:rPr>
              <a:t>hồi</a:t>
            </a:r>
            <a:r>
              <a:rPr lang="en-US" dirty="0">
                <a:cs typeface="+mn-cs"/>
              </a:rPr>
              <a:t> </a:t>
            </a:r>
            <a:r>
              <a:rPr lang="en-US" dirty="0" err="1">
                <a:cs typeface="+mn-cs"/>
              </a:rPr>
              <a:t>dữ</a:t>
            </a:r>
            <a:r>
              <a:rPr lang="en-US" dirty="0">
                <a:cs typeface="+mn-cs"/>
              </a:rPr>
              <a:t> </a:t>
            </a:r>
            <a:r>
              <a:rPr lang="en-US" dirty="0" err="1">
                <a:cs typeface="+mn-cs"/>
              </a:rPr>
              <a:t>liệu</a:t>
            </a:r>
            <a:r>
              <a:rPr lang="en-US" dirty="0">
                <a:cs typeface="+mn-cs"/>
              </a:rPr>
              <a:t> </a:t>
            </a:r>
            <a:r>
              <a:rPr lang="en-US" dirty="0" err="1">
                <a:cs typeface="+mn-cs"/>
              </a:rPr>
              <a:t>từ</a:t>
            </a:r>
            <a:r>
              <a:rPr lang="en-US" dirty="0">
                <a:cs typeface="+mn-cs"/>
              </a:rPr>
              <a:t> differential:</a:t>
            </a:r>
          </a:p>
          <a:p>
            <a:pPr marL="327025" lvl="1" indent="0">
              <a:buNone/>
            </a:pPr>
            <a:r>
              <a:rPr lang="en-US" sz="2500" dirty="0">
                <a:solidFill>
                  <a:srgbClr val="0000FF"/>
                </a:solidFill>
              </a:rPr>
              <a:t>restore</a:t>
            </a:r>
            <a:r>
              <a:rPr lang="en-US" sz="2500" dirty="0">
                <a:solidFill>
                  <a:prstClr val="black"/>
                </a:solidFill>
              </a:rPr>
              <a:t> </a:t>
            </a:r>
            <a:r>
              <a:rPr lang="en-US" sz="2500" dirty="0">
                <a:solidFill>
                  <a:srgbClr val="0000FF"/>
                </a:solidFill>
              </a:rPr>
              <a:t>database</a:t>
            </a:r>
            <a:r>
              <a:rPr lang="en-US" sz="2500" dirty="0">
                <a:solidFill>
                  <a:prstClr val="black"/>
                </a:solidFill>
              </a:rPr>
              <a:t> </a:t>
            </a:r>
            <a:r>
              <a:rPr lang="en-US" sz="2500" dirty="0" err="1">
                <a:solidFill>
                  <a:prstClr val="black"/>
                </a:solidFill>
              </a:rPr>
              <a:t>QuanLySach</a:t>
            </a:r>
            <a:endParaRPr lang="en-US" sz="2500" dirty="0">
              <a:solidFill>
                <a:prstClr val="black"/>
              </a:solidFill>
            </a:endParaRPr>
          </a:p>
          <a:p>
            <a:pPr marL="327025" lvl="1" indent="0">
              <a:buNone/>
            </a:pPr>
            <a:r>
              <a:rPr lang="en-US" sz="2500" dirty="0">
                <a:solidFill>
                  <a:srgbClr val="0000FF"/>
                </a:solidFill>
              </a:rPr>
              <a:t>from</a:t>
            </a:r>
            <a:r>
              <a:rPr lang="en-US" sz="2500" dirty="0">
                <a:solidFill>
                  <a:prstClr val="black"/>
                </a:solidFill>
              </a:rPr>
              <a:t> </a:t>
            </a:r>
            <a:r>
              <a:rPr lang="en-US" sz="2500" dirty="0" err="1">
                <a:solidFill>
                  <a:prstClr val="black"/>
                </a:solidFill>
              </a:rPr>
              <a:t>QuanLySachBackUp</a:t>
            </a:r>
            <a:r>
              <a:rPr lang="en-US" sz="2500" dirty="0">
                <a:solidFill>
                  <a:prstClr val="black"/>
                </a:solidFill>
              </a:rPr>
              <a:t>   </a:t>
            </a:r>
          </a:p>
          <a:p>
            <a:pPr marL="327025" lvl="1" indent="0">
              <a:buNone/>
            </a:pPr>
            <a:r>
              <a:rPr lang="en-US" sz="2500" dirty="0">
                <a:solidFill>
                  <a:srgbClr val="0000FF"/>
                </a:solidFill>
              </a:rPr>
              <a:t>with</a:t>
            </a:r>
            <a:r>
              <a:rPr lang="en-US" sz="2500" dirty="0">
                <a:solidFill>
                  <a:prstClr val="black"/>
                </a:solidFill>
              </a:rPr>
              <a:t> </a:t>
            </a:r>
            <a:r>
              <a:rPr lang="en-US" sz="2500" dirty="0">
                <a:solidFill>
                  <a:srgbClr val="0000FF"/>
                </a:solidFill>
              </a:rPr>
              <a:t>file</a:t>
            </a:r>
            <a:r>
              <a:rPr lang="en-US" sz="2500" dirty="0">
                <a:solidFill>
                  <a:srgbClr val="808080"/>
                </a:solidFill>
              </a:rPr>
              <a:t>=</a:t>
            </a:r>
            <a:r>
              <a:rPr lang="en-US" sz="2500" dirty="0">
                <a:solidFill>
                  <a:prstClr val="black"/>
                </a:solidFill>
              </a:rPr>
              <a:t>1</a:t>
            </a:r>
            <a:r>
              <a:rPr lang="en-US" sz="2500" dirty="0">
                <a:solidFill>
                  <a:srgbClr val="808080"/>
                </a:solidFill>
              </a:rPr>
              <a:t>,</a:t>
            </a:r>
            <a:r>
              <a:rPr lang="en-US" sz="2500" dirty="0">
                <a:solidFill>
                  <a:prstClr val="black"/>
                </a:solidFill>
              </a:rPr>
              <a:t> </a:t>
            </a:r>
            <a:r>
              <a:rPr lang="en-US" sz="2500" dirty="0" err="1">
                <a:solidFill>
                  <a:srgbClr val="0000FF"/>
                </a:solidFill>
              </a:rPr>
              <a:t>norecovery</a:t>
            </a:r>
            <a:endParaRPr lang="en-US" sz="2500" dirty="0">
              <a:solidFill>
                <a:srgbClr val="0000FF"/>
              </a:solidFill>
            </a:endParaRPr>
          </a:p>
          <a:p>
            <a:pPr marL="327025" lvl="1" indent="0">
              <a:buNone/>
            </a:pPr>
            <a:r>
              <a:rPr lang="en-US" sz="2500" dirty="0">
                <a:solidFill>
                  <a:srgbClr val="0000FF"/>
                </a:solidFill>
              </a:rPr>
              <a:t>restore</a:t>
            </a:r>
            <a:r>
              <a:rPr lang="en-US" sz="2500" dirty="0">
                <a:solidFill>
                  <a:prstClr val="black"/>
                </a:solidFill>
              </a:rPr>
              <a:t> </a:t>
            </a:r>
            <a:r>
              <a:rPr lang="en-US" sz="2500" dirty="0">
                <a:solidFill>
                  <a:srgbClr val="0000FF"/>
                </a:solidFill>
              </a:rPr>
              <a:t>database</a:t>
            </a:r>
            <a:r>
              <a:rPr lang="en-US" sz="2500" dirty="0">
                <a:solidFill>
                  <a:prstClr val="black"/>
                </a:solidFill>
              </a:rPr>
              <a:t> </a:t>
            </a:r>
            <a:r>
              <a:rPr lang="en-US" sz="2500" dirty="0" err="1">
                <a:solidFill>
                  <a:prstClr val="black"/>
                </a:solidFill>
              </a:rPr>
              <a:t>QuanLySach</a:t>
            </a:r>
            <a:endParaRPr lang="en-US" sz="2500" dirty="0">
              <a:solidFill>
                <a:prstClr val="black"/>
              </a:solidFill>
            </a:endParaRPr>
          </a:p>
          <a:p>
            <a:pPr marL="327025" lvl="1" indent="0">
              <a:buNone/>
            </a:pPr>
            <a:r>
              <a:rPr lang="en-US" sz="2500" dirty="0">
                <a:solidFill>
                  <a:srgbClr val="0000FF"/>
                </a:solidFill>
              </a:rPr>
              <a:t>from</a:t>
            </a:r>
            <a:r>
              <a:rPr lang="en-US" sz="2500" dirty="0">
                <a:solidFill>
                  <a:prstClr val="black"/>
                </a:solidFill>
              </a:rPr>
              <a:t> </a:t>
            </a:r>
            <a:r>
              <a:rPr lang="en-US" sz="2500" dirty="0" err="1">
                <a:solidFill>
                  <a:prstClr val="black"/>
                </a:solidFill>
              </a:rPr>
              <a:t>QuanLySachBackUp</a:t>
            </a:r>
            <a:endParaRPr lang="en-US" sz="2500" dirty="0">
              <a:solidFill>
                <a:prstClr val="black"/>
              </a:solidFill>
            </a:endParaRPr>
          </a:p>
          <a:p>
            <a:pPr marL="327025" lvl="1" indent="0">
              <a:buNone/>
            </a:pPr>
            <a:r>
              <a:rPr lang="en-US" sz="2500" dirty="0">
                <a:solidFill>
                  <a:srgbClr val="0000FF"/>
                </a:solidFill>
              </a:rPr>
              <a:t>with</a:t>
            </a:r>
            <a:r>
              <a:rPr lang="en-US" sz="2500" dirty="0">
                <a:solidFill>
                  <a:prstClr val="black"/>
                </a:solidFill>
              </a:rPr>
              <a:t> </a:t>
            </a:r>
            <a:r>
              <a:rPr lang="en-US" sz="2500" dirty="0">
                <a:solidFill>
                  <a:srgbClr val="0000FF"/>
                </a:solidFill>
              </a:rPr>
              <a:t>file</a:t>
            </a:r>
            <a:r>
              <a:rPr lang="en-US" sz="2500" dirty="0">
                <a:solidFill>
                  <a:srgbClr val="808080"/>
                </a:solidFill>
              </a:rPr>
              <a:t>=</a:t>
            </a:r>
            <a:r>
              <a:rPr lang="en-US" sz="2500" dirty="0">
                <a:solidFill>
                  <a:prstClr val="black"/>
                </a:solidFill>
              </a:rPr>
              <a:t>2</a:t>
            </a:r>
            <a:r>
              <a:rPr lang="en-US" sz="2500" dirty="0">
                <a:solidFill>
                  <a:srgbClr val="808080"/>
                </a:solidFill>
              </a:rPr>
              <a:t>,</a:t>
            </a:r>
            <a:r>
              <a:rPr lang="en-US" sz="2500" dirty="0">
                <a:solidFill>
                  <a:srgbClr val="0000FF"/>
                </a:solidFill>
              </a:rPr>
              <a:t>recovery</a:t>
            </a:r>
            <a:endParaRPr lang="en-US" sz="2500" dirty="0">
              <a:solidFill>
                <a:srgbClr val="808080"/>
              </a:solidFill>
            </a:endParaRPr>
          </a:p>
          <a:p>
            <a:pPr marL="327025" lvl="1" indent="0">
              <a:buNone/>
            </a:pPr>
            <a:r>
              <a:rPr lang="en-US" dirty="0" err="1">
                <a:cs typeface="+mn-cs"/>
              </a:rPr>
              <a:t>Chú</a:t>
            </a:r>
            <a:r>
              <a:rPr lang="en-US" dirty="0">
                <a:cs typeface="+mn-cs"/>
              </a:rPr>
              <a:t> ý: </a:t>
            </a:r>
            <a:r>
              <a:rPr lang="en-US" dirty="0" err="1">
                <a:cs typeface="+mn-cs"/>
              </a:rPr>
              <a:t>lệnh</a:t>
            </a:r>
            <a:r>
              <a:rPr lang="en-US" dirty="0">
                <a:cs typeface="+mn-cs"/>
              </a:rPr>
              <a:t> </a:t>
            </a:r>
            <a:r>
              <a:rPr lang="en-US" dirty="0" err="1">
                <a:cs typeface="+mn-cs"/>
              </a:rPr>
              <a:t>cuối</a:t>
            </a:r>
            <a:r>
              <a:rPr lang="en-US" dirty="0">
                <a:cs typeface="+mn-cs"/>
              </a:rPr>
              <a:t> </a:t>
            </a:r>
            <a:r>
              <a:rPr lang="en-US" dirty="0" err="1">
                <a:cs typeface="+mn-cs"/>
              </a:rPr>
              <a:t>cùng</a:t>
            </a:r>
            <a:r>
              <a:rPr lang="en-US" dirty="0">
                <a:cs typeface="+mn-cs"/>
              </a:rPr>
              <a:t>  </a:t>
            </a:r>
            <a:r>
              <a:rPr lang="en-US" dirty="0" err="1">
                <a:cs typeface="+mn-cs"/>
              </a:rPr>
              <a:t>là</a:t>
            </a:r>
            <a:r>
              <a:rPr lang="en-US" dirty="0">
                <a:cs typeface="+mn-cs"/>
              </a:rPr>
              <a:t> </a:t>
            </a:r>
            <a:r>
              <a:rPr lang="en-US" dirty="0">
                <a:solidFill>
                  <a:srgbClr val="0000FF"/>
                </a:solidFill>
              </a:rPr>
              <a:t>with </a:t>
            </a:r>
            <a:r>
              <a:rPr lang="en-US" dirty="0">
                <a:cs typeface="+mn-cs"/>
              </a:rPr>
              <a:t>recovery</a:t>
            </a: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30</a:t>
            </a:fld>
            <a:endParaRPr lang="en-US" altLang="en-US"/>
          </a:p>
        </p:txBody>
      </p:sp>
    </p:spTree>
    <p:extLst>
      <p:ext uri="{BB962C8B-B14F-4D97-AF65-F5344CB8AC3E}">
        <p14:creationId xmlns:p14="http://schemas.microsoft.com/office/powerpoint/2010/main" val="2412663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Kiểm</a:t>
            </a:r>
            <a:r>
              <a:rPr lang="en-US" sz="2800" dirty="0"/>
              <a:t> </a:t>
            </a:r>
            <a:r>
              <a:rPr lang="en-US" sz="2800" dirty="0" err="1"/>
              <a:t>chứng</a:t>
            </a:r>
            <a:r>
              <a:rPr lang="en-US" sz="2800" dirty="0"/>
              <a:t> </a:t>
            </a:r>
            <a:r>
              <a:rPr lang="en-US" sz="2800" dirty="0" err="1"/>
              <a:t>việc</a:t>
            </a:r>
            <a:r>
              <a:rPr lang="en-US" sz="2800" dirty="0"/>
              <a:t> </a:t>
            </a:r>
            <a:r>
              <a:rPr lang="en-US" sz="2800" dirty="0" err="1"/>
              <a:t>thực</a:t>
            </a:r>
            <a:r>
              <a:rPr lang="en-US" sz="2800" dirty="0"/>
              <a:t> </a:t>
            </a:r>
            <a:r>
              <a:rPr lang="en-US" sz="2800" dirty="0" err="1"/>
              <a:t>hiện</a:t>
            </a:r>
            <a:r>
              <a:rPr lang="en-US" sz="2800" dirty="0"/>
              <a:t> </a:t>
            </a:r>
            <a:r>
              <a:rPr lang="en-US" sz="2800" dirty="0" err="1"/>
              <a:t>phục</a:t>
            </a:r>
            <a:r>
              <a:rPr lang="en-US" sz="2800" dirty="0"/>
              <a:t> </a:t>
            </a:r>
            <a:r>
              <a:rPr lang="en-US" sz="2800" dirty="0" err="1"/>
              <a:t>hồi</a:t>
            </a:r>
            <a:r>
              <a:rPr lang="en-US" sz="2800" dirty="0"/>
              <a:t> differential </a:t>
            </a:r>
            <a:r>
              <a:rPr lang="en-US" sz="2800" dirty="0" err="1"/>
              <a:t>bằng</a:t>
            </a:r>
            <a:r>
              <a:rPr lang="en-US" sz="2800" dirty="0"/>
              <a:t> </a:t>
            </a:r>
            <a:r>
              <a:rPr lang="en-US" sz="2800" dirty="0" err="1"/>
              <a:t>cách</a:t>
            </a:r>
            <a:r>
              <a:rPr lang="en-US" sz="2800" dirty="0"/>
              <a:t>: </a:t>
            </a:r>
            <a:r>
              <a:rPr lang="en-US" sz="2800" dirty="0" err="1"/>
              <a:t>thực</a:t>
            </a:r>
            <a:r>
              <a:rPr lang="en-US" sz="2800" dirty="0"/>
              <a:t> </a:t>
            </a:r>
            <a:r>
              <a:rPr lang="en-US" sz="2800" dirty="0" err="1"/>
              <a:t>hiện</a:t>
            </a:r>
            <a:r>
              <a:rPr lang="en-US" sz="2800" dirty="0"/>
              <a:t> </a:t>
            </a:r>
            <a:r>
              <a:rPr lang="en-US" sz="2800" dirty="0" err="1"/>
              <a:t>việc</a:t>
            </a:r>
            <a:r>
              <a:rPr lang="en-US" sz="2800" dirty="0"/>
              <a:t> </a:t>
            </a:r>
            <a:r>
              <a:rPr lang="en-US" sz="2800" dirty="0" err="1"/>
              <a:t>xem</a:t>
            </a:r>
            <a:r>
              <a:rPr lang="en-US" sz="2800" dirty="0"/>
              <a:t> </a:t>
            </a:r>
            <a:r>
              <a:rPr lang="en-US" sz="2800" dirty="0" err="1"/>
              <a:t>lại</a:t>
            </a:r>
            <a:r>
              <a:rPr lang="en-US" sz="2800" dirty="0"/>
              <a:t> </a:t>
            </a:r>
            <a:r>
              <a:rPr lang="en-US" sz="2800" dirty="0" err="1"/>
              <a:t>trong</a:t>
            </a:r>
            <a:r>
              <a:rPr lang="en-US" sz="2800" dirty="0"/>
              <a:t> </a:t>
            </a:r>
            <a:r>
              <a:rPr lang="en-US" sz="2800" dirty="0" err="1"/>
              <a:t>bảng</a:t>
            </a:r>
            <a:r>
              <a:rPr lang="en-US" sz="2800" dirty="0"/>
              <a:t> </a:t>
            </a:r>
            <a:r>
              <a:rPr lang="en-US" sz="2800" dirty="0" err="1"/>
              <a:t>nhóm</a:t>
            </a:r>
            <a:r>
              <a:rPr lang="en-US" sz="2800" dirty="0"/>
              <a:t> </a:t>
            </a:r>
            <a:r>
              <a:rPr lang="en-US" sz="2800" dirty="0" err="1"/>
              <a:t>sách</a:t>
            </a:r>
            <a:r>
              <a:rPr lang="en-US" sz="2800" dirty="0"/>
              <a:t> </a:t>
            </a:r>
            <a:r>
              <a:rPr lang="en-US" sz="2800" dirty="0" err="1"/>
              <a:t>và</a:t>
            </a:r>
            <a:r>
              <a:rPr lang="en-US" sz="2800" dirty="0"/>
              <a:t> </a:t>
            </a:r>
            <a:r>
              <a:rPr lang="en-US" sz="2800" dirty="0" err="1"/>
              <a:t>HoaDon</a:t>
            </a:r>
            <a:r>
              <a:rPr lang="en-US" sz="2800" dirty="0"/>
              <a:t> </a:t>
            </a:r>
            <a:r>
              <a:rPr lang="en-US" sz="2800" dirty="0" err="1"/>
              <a:t>đã</a:t>
            </a:r>
            <a:r>
              <a:rPr lang="en-US" sz="2800" dirty="0"/>
              <a:t> </a:t>
            </a:r>
            <a:r>
              <a:rPr lang="en-US" sz="2800" dirty="0" err="1"/>
              <a:t>có</a:t>
            </a:r>
            <a:r>
              <a:rPr lang="en-US" sz="2800" dirty="0"/>
              <a:t> </a:t>
            </a:r>
            <a:r>
              <a:rPr lang="en-US" sz="2800" dirty="0" err="1"/>
              <a:t>nhóm</a:t>
            </a:r>
            <a:r>
              <a:rPr lang="en-US" sz="2800" dirty="0"/>
              <a:t> </a:t>
            </a:r>
            <a:r>
              <a:rPr lang="en-US" sz="2800" dirty="0">
                <a:solidFill>
                  <a:srgbClr val="FF0000"/>
                </a:solidFill>
              </a:rPr>
              <a:t>N007 </a:t>
            </a:r>
            <a:r>
              <a:rPr lang="en-US" sz="2800" dirty="0" err="1">
                <a:solidFill>
                  <a:srgbClr val="FF0000"/>
                </a:solidFill>
              </a:rPr>
              <a:t>và</a:t>
            </a:r>
            <a:r>
              <a:rPr lang="en-US" sz="2800" dirty="0">
                <a:solidFill>
                  <a:srgbClr val="FF0000"/>
                </a:solidFill>
              </a:rPr>
              <a:t> </a:t>
            </a:r>
            <a:r>
              <a:rPr lang="en-US" sz="2800" dirty="0" err="1">
                <a:solidFill>
                  <a:srgbClr val="FF0000"/>
                </a:solidFill>
              </a:rPr>
              <a:t>hóa</a:t>
            </a:r>
            <a:r>
              <a:rPr lang="en-US" sz="2800" dirty="0">
                <a:solidFill>
                  <a:srgbClr val="FF0000"/>
                </a:solidFill>
              </a:rPr>
              <a:t> </a:t>
            </a:r>
            <a:r>
              <a:rPr lang="en-US" sz="2800" dirty="0" err="1">
                <a:solidFill>
                  <a:srgbClr val="FF0000"/>
                </a:solidFill>
              </a:rPr>
              <a:t>đơn</a:t>
            </a:r>
            <a:r>
              <a:rPr lang="en-US" sz="2800" dirty="0">
                <a:solidFill>
                  <a:srgbClr val="FF0000"/>
                </a:solidFill>
              </a:rPr>
              <a:t> 11</a:t>
            </a:r>
            <a:r>
              <a:rPr lang="en-US" sz="2800" dirty="0"/>
              <a:t>, </a:t>
            </a:r>
            <a:r>
              <a:rPr lang="en-US" sz="2800" dirty="0" err="1"/>
              <a:t>nếu</a:t>
            </a:r>
            <a:r>
              <a:rPr lang="en-US" sz="2800" dirty="0"/>
              <a:t> </a:t>
            </a:r>
            <a:r>
              <a:rPr lang="en-US" sz="2800" dirty="0" err="1"/>
              <a:t>có</a:t>
            </a:r>
            <a:r>
              <a:rPr lang="en-US" sz="2800" dirty="0"/>
              <a:t> </a:t>
            </a:r>
            <a:r>
              <a:rPr lang="en-US" sz="2800" dirty="0" err="1"/>
              <a:t>nghĩa</a:t>
            </a:r>
            <a:r>
              <a:rPr lang="en-US" sz="2800" dirty="0"/>
              <a:t> </a:t>
            </a:r>
            <a:r>
              <a:rPr lang="en-US" sz="2800" dirty="0" err="1"/>
              <a:t>là</a:t>
            </a:r>
            <a:r>
              <a:rPr lang="en-US" sz="2800" dirty="0"/>
              <a:t> </a:t>
            </a:r>
            <a:r>
              <a:rPr lang="en-US" sz="2800" dirty="0" err="1"/>
              <a:t>thực</a:t>
            </a:r>
            <a:r>
              <a:rPr lang="en-US" sz="2800" dirty="0"/>
              <a:t> </a:t>
            </a:r>
            <a:r>
              <a:rPr lang="en-US" sz="2800" dirty="0" err="1"/>
              <a:t>hiện</a:t>
            </a:r>
            <a:r>
              <a:rPr lang="en-US" sz="2800" dirty="0"/>
              <a:t> </a:t>
            </a:r>
            <a:r>
              <a:rPr lang="en-US" sz="2800" dirty="0" err="1"/>
              <a:t>thành</a:t>
            </a:r>
            <a:r>
              <a:rPr lang="en-US" sz="2800" dirty="0"/>
              <a:t> </a:t>
            </a:r>
            <a:r>
              <a:rPr lang="en-US" sz="2800" dirty="0" err="1"/>
              <a:t>công</a:t>
            </a:r>
            <a:r>
              <a:rPr lang="en-US" sz="2800" dirty="0"/>
              <a:t>.</a:t>
            </a:r>
            <a:endParaRPr lang="en-US" sz="2800" dirty="0">
              <a:cs typeface="+mn-cs"/>
            </a:endParaRP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31</a:t>
            </a:fld>
            <a:endParaRPr lang="en-US" altLang="en-US"/>
          </a:p>
        </p:txBody>
      </p:sp>
    </p:spTree>
    <p:extLst>
      <p:ext uri="{BB962C8B-B14F-4D97-AF65-F5344CB8AC3E}">
        <p14:creationId xmlns:p14="http://schemas.microsoft.com/office/powerpoint/2010/main" val="429564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lstStyle/>
          <a:p>
            <a:pPr>
              <a:defRPr/>
            </a:pPr>
            <a:r>
              <a:rPr lang="en-US" sz="2800" dirty="0" err="1"/>
              <a:t>Giả</a:t>
            </a:r>
            <a:r>
              <a:rPr lang="en-US" sz="2800" dirty="0"/>
              <a:t> </a:t>
            </a:r>
            <a:r>
              <a:rPr lang="en-US" sz="2800" dirty="0" err="1"/>
              <a:t>sử</a:t>
            </a:r>
            <a:r>
              <a:rPr lang="en-US" sz="2800" dirty="0"/>
              <a:t> ta insert </a:t>
            </a:r>
            <a:r>
              <a:rPr lang="en-US" sz="2800" dirty="0" err="1"/>
              <a:t>tiếp</a:t>
            </a:r>
            <a:r>
              <a:rPr lang="en-US" sz="2800" dirty="0"/>
              <a:t> </a:t>
            </a:r>
            <a:r>
              <a:rPr lang="en-US" sz="2800" dirty="0" err="1"/>
              <a:t>các</a:t>
            </a:r>
            <a:r>
              <a:rPr lang="en-US" sz="2800" dirty="0"/>
              <a:t> </a:t>
            </a:r>
            <a:r>
              <a:rPr lang="en-US" sz="2800" dirty="0" err="1"/>
              <a:t>dòng</a:t>
            </a:r>
            <a:r>
              <a:rPr lang="en-US" sz="2800" dirty="0"/>
              <a:t> </a:t>
            </a:r>
            <a:r>
              <a:rPr lang="en-US" sz="2800" dirty="0" err="1"/>
              <a:t>sau</a:t>
            </a:r>
            <a:r>
              <a:rPr lang="en-US" sz="2800" dirty="0"/>
              <a:t>:</a:t>
            </a:r>
          </a:p>
          <a:p>
            <a:pPr marL="327025" lvl="1" indent="0">
              <a:buNone/>
            </a:pPr>
            <a:r>
              <a:rPr lang="en-US" sz="2500" dirty="0">
                <a:solidFill>
                  <a:srgbClr val="0000FF"/>
                </a:solidFill>
              </a:rPr>
              <a:t>insert</a:t>
            </a:r>
            <a:r>
              <a:rPr lang="en-US" sz="2500" dirty="0">
                <a:solidFill>
                  <a:prstClr val="black"/>
                </a:solidFill>
              </a:rPr>
              <a:t> </a:t>
            </a:r>
            <a:r>
              <a:rPr lang="en-US" sz="2500" dirty="0" err="1">
                <a:solidFill>
                  <a:prstClr val="black"/>
                </a:solidFill>
              </a:rPr>
              <a:t>NhomSach</a:t>
            </a:r>
            <a:r>
              <a:rPr lang="en-US" sz="2500" dirty="0">
                <a:solidFill>
                  <a:prstClr val="black"/>
                </a:solidFill>
              </a:rPr>
              <a:t> </a:t>
            </a:r>
            <a:r>
              <a:rPr lang="en-US" sz="2500" dirty="0">
                <a:solidFill>
                  <a:srgbClr val="0000FF"/>
                </a:solidFill>
              </a:rPr>
              <a:t>values</a:t>
            </a:r>
            <a:r>
              <a:rPr lang="en-US" sz="2500" dirty="0">
                <a:solidFill>
                  <a:srgbClr val="808080"/>
                </a:solidFill>
              </a:rPr>
              <a:t>(</a:t>
            </a:r>
            <a:r>
              <a:rPr lang="en-US" sz="2500" dirty="0">
                <a:solidFill>
                  <a:srgbClr val="FF0000"/>
                </a:solidFill>
              </a:rPr>
              <a:t>'N008'</a:t>
            </a:r>
            <a:r>
              <a:rPr lang="en-US" sz="2500" dirty="0">
                <a:solidFill>
                  <a:srgbClr val="808080"/>
                </a:solidFill>
              </a:rPr>
              <a:t>,</a:t>
            </a:r>
            <a:r>
              <a:rPr lang="en-US" sz="2500" dirty="0">
                <a:solidFill>
                  <a:srgbClr val="FF0000"/>
                </a:solidFill>
              </a:rPr>
              <a:t>'Phap van'</a:t>
            </a:r>
            <a:r>
              <a:rPr lang="en-US" sz="2500" dirty="0">
                <a:solidFill>
                  <a:srgbClr val="808080"/>
                </a:solidFill>
              </a:rPr>
              <a:t>)</a:t>
            </a:r>
            <a:r>
              <a:rPr lang="en-US" sz="2500" dirty="0">
                <a:solidFill>
                  <a:prstClr val="black"/>
                </a:solidFill>
              </a:rPr>
              <a:t>   </a:t>
            </a:r>
          </a:p>
          <a:p>
            <a:pPr marL="327025" lvl="1" indent="0">
              <a:buNone/>
            </a:pPr>
            <a:r>
              <a:rPr lang="en-US" sz="2500" dirty="0">
                <a:solidFill>
                  <a:srgbClr val="0000FF"/>
                </a:solidFill>
              </a:rPr>
              <a:t>insert</a:t>
            </a:r>
            <a:r>
              <a:rPr lang="en-US" sz="2500" dirty="0">
                <a:solidFill>
                  <a:prstClr val="black"/>
                </a:solidFill>
              </a:rPr>
              <a:t> </a:t>
            </a:r>
            <a:r>
              <a:rPr lang="en-US" sz="2500" dirty="0" err="1">
                <a:solidFill>
                  <a:prstClr val="black"/>
                </a:solidFill>
              </a:rPr>
              <a:t>HoaDon</a:t>
            </a:r>
            <a:r>
              <a:rPr lang="en-US" sz="2500" dirty="0">
                <a:solidFill>
                  <a:prstClr val="black"/>
                </a:solidFill>
              </a:rPr>
              <a:t> </a:t>
            </a:r>
            <a:r>
              <a:rPr lang="en-US" sz="2500" dirty="0">
                <a:solidFill>
                  <a:srgbClr val="0000FF"/>
                </a:solidFill>
              </a:rPr>
              <a:t>values</a:t>
            </a:r>
            <a:r>
              <a:rPr lang="en-US" sz="2500" dirty="0">
                <a:solidFill>
                  <a:srgbClr val="808080"/>
                </a:solidFill>
              </a:rPr>
              <a:t>(</a:t>
            </a:r>
            <a:r>
              <a:rPr lang="en-US" sz="2500" dirty="0">
                <a:solidFill>
                  <a:srgbClr val="FF0000"/>
                </a:solidFill>
              </a:rPr>
              <a:t>'12'</a:t>
            </a:r>
            <a:r>
              <a:rPr lang="en-US" sz="2500" dirty="0">
                <a:solidFill>
                  <a:srgbClr val="808080"/>
                </a:solidFill>
              </a:rPr>
              <a:t>,</a:t>
            </a:r>
            <a:r>
              <a:rPr lang="en-US" sz="2500" dirty="0">
                <a:solidFill>
                  <a:srgbClr val="FF00FF"/>
                </a:solidFill>
              </a:rPr>
              <a:t>GETDATE</a:t>
            </a:r>
            <a:r>
              <a:rPr lang="en-US" sz="2500" dirty="0">
                <a:solidFill>
                  <a:srgbClr val="808080"/>
                </a:solidFill>
              </a:rPr>
              <a:t>(),</a:t>
            </a:r>
            <a:r>
              <a:rPr lang="en-US" sz="2500" dirty="0">
                <a:solidFill>
                  <a:srgbClr val="FF0000"/>
                </a:solidFill>
              </a:rPr>
              <a:t>'NV001'</a:t>
            </a:r>
            <a:r>
              <a:rPr lang="en-US" sz="2500" dirty="0">
                <a:solidFill>
                  <a:srgbClr val="808080"/>
                </a:solidFill>
              </a:rPr>
              <a:t>)</a:t>
            </a:r>
          </a:p>
          <a:p>
            <a:pPr marL="327025" lvl="1" indent="0">
              <a:buNone/>
            </a:pPr>
            <a:r>
              <a:rPr lang="en-US" sz="2500" dirty="0" err="1">
                <a:cs typeface="+mn-cs"/>
              </a:rPr>
              <a:t>Đến</a:t>
            </a:r>
            <a:r>
              <a:rPr lang="en-US" sz="2500" dirty="0">
                <a:cs typeface="+mn-cs"/>
              </a:rPr>
              <a:t> </a:t>
            </a:r>
            <a:r>
              <a:rPr lang="en-US" sz="2500" dirty="0" err="1">
                <a:cs typeface="+mn-cs"/>
              </a:rPr>
              <a:t>thời</a:t>
            </a:r>
            <a:r>
              <a:rPr lang="en-US" sz="2500" dirty="0">
                <a:cs typeface="+mn-cs"/>
              </a:rPr>
              <a:t> </a:t>
            </a:r>
            <a:r>
              <a:rPr lang="en-US" sz="2500" dirty="0" err="1">
                <a:cs typeface="+mn-cs"/>
              </a:rPr>
              <a:t>điểm</a:t>
            </a:r>
            <a:r>
              <a:rPr lang="en-US" sz="2500" dirty="0">
                <a:cs typeface="+mn-cs"/>
              </a:rPr>
              <a:t> </a:t>
            </a:r>
            <a:r>
              <a:rPr lang="en-US" sz="2500" dirty="0" err="1">
                <a:cs typeface="+mn-cs"/>
              </a:rPr>
              <a:t>này</a:t>
            </a:r>
            <a:r>
              <a:rPr lang="en-US" sz="2500" dirty="0">
                <a:cs typeface="+mn-cs"/>
              </a:rPr>
              <a:t> ta </a:t>
            </a:r>
            <a:r>
              <a:rPr lang="en-US" sz="2500" dirty="0" err="1">
                <a:cs typeface="+mn-cs"/>
              </a:rPr>
              <a:t>chưa</a:t>
            </a:r>
            <a:r>
              <a:rPr lang="en-US" sz="2500" dirty="0">
                <a:cs typeface="+mn-cs"/>
              </a:rPr>
              <a:t> </a:t>
            </a:r>
            <a:r>
              <a:rPr lang="en-US" sz="2500" dirty="0" err="1">
                <a:cs typeface="+mn-cs"/>
              </a:rPr>
              <a:t>thực</a:t>
            </a:r>
            <a:r>
              <a:rPr lang="en-US" sz="2500" dirty="0">
                <a:cs typeface="+mn-cs"/>
              </a:rPr>
              <a:t> </a:t>
            </a:r>
            <a:r>
              <a:rPr lang="en-US" sz="2500" dirty="0" err="1">
                <a:cs typeface="+mn-cs"/>
              </a:rPr>
              <a:t>hiện</a:t>
            </a:r>
            <a:r>
              <a:rPr lang="en-US" sz="2500" dirty="0">
                <a:cs typeface="+mn-cs"/>
              </a:rPr>
              <a:t> </a:t>
            </a:r>
            <a:r>
              <a:rPr lang="en-US" sz="2500" dirty="0" err="1">
                <a:cs typeface="+mn-cs"/>
              </a:rPr>
              <a:t>việc</a:t>
            </a:r>
            <a:r>
              <a:rPr lang="en-US" sz="2500" dirty="0">
                <a:cs typeface="+mn-cs"/>
              </a:rPr>
              <a:t> </a:t>
            </a:r>
            <a:r>
              <a:rPr lang="en-US" sz="2500" dirty="0" err="1">
                <a:cs typeface="+mn-cs"/>
              </a:rPr>
              <a:t>fullbackup</a:t>
            </a:r>
            <a:r>
              <a:rPr lang="en-US" sz="2500" dirty="0">
                <a:cs typeface="+mn-cs"/>
              </a:rPr>
              <a:t> hay differential </a:t>
            </a:r>
            <a:r>
              <a:rPr lang="en-US" sz="2500" dirty="0" err="1">
                <a:cs typeface="+mn-cs"/>
              </a:rPr>
              <a:t>gì</a:t>
            </a:r>
            <a:r>
              <a:rPr lang="en-US" sz="2500" dirty="0">
                <a:cs typeface="+mn-cs"/>
              </a:rPr>
              <a:t> </a:t>
            </a:r>
            <a:r>
              <a:rPr lang="en-US" sz="2500" dirty="0" err="1">
                <a:cs typeface="+mn-cs"/>
              </a:rPr>
              <a:t>cả</a:t>
            </a:r>
            <a:r>
              <a:rPr lang="en-US" sz="2500" dirty="0">
                <a:cs typeface="+mn-cs"/>
              </a:rPr>
              <a:t> </a:t>
            </a:r>
            <a:r>
              <a:rPr lang="en-US" sz="2500" dirty="0" err="1">
                <a:cs typeface="+mn-cs"/>
              </a:rPr>
              <a:t>thì</a:t>
            </a:r>
            <a:r>
              <a:rPr lang="en-US" sz="2500" dirty="0">
                <a:cs typeface="+mn-cs"/>
              </a:rPr>
              <a:t> </a:t>
            </a:r>
            <a:r>
              <a:rPr lang="en-US" sz="2500" dirty="0" err="1">
                <a:cs typeface="+mn-cs"/>
              </a:rPr>
              <a:t>xảy</a:t>
            </a:r>
            <a:r>
              <a:rPr lang="en-US" sz="2500" dirty="0">
                <a:cs typeface="+mn-cs"/>
              </a:rPr>
              <a:t> </a:t>
            </a:r>
            <a:r>
              <a:rPr lang="en-US" sz="2500" dirty="0" err="1">
                <a:cs typeface="+mn-cs"/>
              </a:rPr>
              <a:t>ra</a:t>
            </a:r>
            <a:r>
              <a:rPr lang="en-US" sz="2500" dirty="0">
                <a:cs typeface="+mn-cs"/>
              </a:rPr>
              <a:t> </a:t>
            </a:r>
            <a:r>
              <a:rPr lang="en-US" sz="2500" dirty="0" err="1">
                <a:cs typeface="+mn-cs"/>
              </a:rPr>
              <a:t>sự</a:t>
            </a:r>
            <a:r>
              <a:rPr lang="en-US" sz="2500" dirty="0">
                <a:cs typeface="+mn-cs"/>
              </a:rPr>
              <a:t> </a:t>
            </a:r>
            <a:r>
              <a:rPr lang="en-US" sz="2500" dirty="0" err="1">
                <a:cs typeface="+mn-cs"/>
              </a:rPr>
              <a:t>cố</a:t>
            </a:r>
            <a:r>
              <a:rPr lang="en-US" sz="2500" dirty="0">
                <a:cs typeface="+mn-cs"/>
              </a:rPr>
              <a:t> ( </a:t>
            </a:r>
            <a:r>
              <a:rPr lang="en-US" sz="2500" dirty="0" err="1">
                <a:cs typeface="+mn-cs"/>
              </a:rPr>
              <a:t>giả</a:t>
            </a:r>
            <a:r>
              <a:rPr lang="en-US" sz="2500" dirty="0">
                <a:cs typeface="+mn-cs"/>
              </a:rPr>
              <a:t> </a:t>
            </a:r>
            <a:r>
              <a:rPr lang="en-US" sz="2500" dirty="0" err="1">
                <a:cs typeface="+mn-cs"/>
              </a:rPr>
              <a:t>sử</a:t>
            </a:r>
            <a:r>
              <a:rPr lang="en-US" sz="2500" dirty="0">
                <a:cs typeface="+mn-cs"/>
              </a:rPr>
              <a:t> </a:t>
            </a:r>
            <a:r>
              <a:rPr lang="en-US" sz="2500" dirty="0" err="1">
                <a:cs typeface="+mn-cs"/>
              </a:rPr>
              <a:t>datafile</a:t>
            </a:r>
            <a:r>
              <a:rPr lang="en-US" sz="2500" dirty="0">
                <a:cs typeface="+mn-cs"/>
              </a:rPr>
              <a:t> </a:t>
            </a:r>
            <a:r>
              <a:rPr lang="en-US" sz="2500" dirty="0" err="1">
                <a:cs typeface="+mn-cs"/>
              </a:rPr>
              <a:t>của</a:t>
            </a:r>
            <a:r>
              <a:rPr lang="en-US" sz="2500" dirty="0">
                <a:cs typeface="+mn-cs"/>
              </a:rPr>
              <a:t> database </a:t>
            </a:r>
            <a:r>
              <a:rPr lang="en-US" sz="2500" dirty="0" err="1">
                <a:cs typeface="+mn-cs"/>
              </a:rPr>
              <a:t>quản</a:t>
            </a:r>
            <a:r>
              <a:rPr lang="en-US" sz="2500" dirty="0">
                <a:cs typeface="+mn-cs"/>
              </a:rPr>
              <a:t> </a:t>
            </a:r>
            <a:r>
              <a:rPr lang="en-US" sz="2500" dirty="0" err="1">
                <a:cs typeface="+mn-cs"/>
              </a:rPr>
              <a:t>lý</a:t>
            </a:r>
            <a:r>
              <a:rPr lang="en-US" sz="2500" dirty="0">
                <a:cs typeface="+mn-cs"/>
              </a:rPr>
              <a:t> </a:t>
            </a:r>
            <a:r>
              <a:rPr lang="en-US" sz="2500" dirty="0" err="1">
                <a:cs typeface="+mn-cs"/>
              </a:rPr>
              <a:t>sách</a:t>
            </a:r>
            <a:r>
              <a:rPr lang="en-US" sz="2500" dirty="0">
                <a:cs typeface="+mn-cs"/>
              </a:rPr>
              <a:t> </a:t>
            </a:r>
            <a:r>
              <a:rPr lang="en-US" sz="2500" dirty="0" err="1">
                <a:cs typeface="+mn-cs"/>
              </a:rPr>
              <a:t>bị</a:t>
            </a:r>
            <a:r>
              <a:rPr lang="en-US" sz="2500" dirty="0">
                <a:cs typeface="+mn-cs"/>
              </a:rPr>
              <a:t> </a:t>
            </a:r>
            <a:r>
              <a:rPr lang="en-US" sz="2500" dirty="0" err="1">
                <a:cs typeface="+mn-cs"/>
              </a:rPr>
              <a:t>mất</a:t>
            </a:r>
            <a:r>
              <a:rPr lang="en-US" sz="2500" dirty="0">
                <a:cs typeface="+mn-cs"/>
              </a:rPr>
              <a:t> ).</a:t>
            </a:r>
          </a:p>
          <a:p>
            <a:pPr marL="327025" lvl="1" indent="0">
              <a:buNone/>
            </a:pPr>
            <a:r>
              <a:rPr lang="en-US" sz="2500" dirty="0">
                <a:solidFill>
                  <a:srgbClr val="FF0000"/>
                </a:solidFill>
                <a:cs typeface="+mn-cs"/>
              </a:rPr>
              <a:t>Ta </a:t>
            </a:r>
            <a:r>
              <a:rPr lang="en-US" sz="2500" dirty="0" err="1">
                <a:solidFill>
                  <a:srgbClr val="FF0000"/>
                </a:solidFill>
                <a:cs typeface="+mn-cs"/>
              </a:rPr>
              <a:t>thực</a:t>
            </a:r>
            <a:r>
              <a:rPr lang="en-US" sz="2500" dirty="0">
                <a:solidFill>
                  <a:srgbClr val="FF0000"/>
                </a:solidFill>
                <a:cs typeface="+mn-cs"/>
              </a:rPr>
              <a:t> </a:t>
            </a:r>
            <a:r>
              <a:rPr lang="en-US" sz="2500" dirty="0" err="1">
                <a:solidFill>
                  <a:srgbClr val="FF0000"/>
                </a:solidFill>
                <a:cs typeface="+mn-cs"/>
              </a:rPr>
              <a:t>hiện</a:t>
            </a:r>
            <a:r>
              <a:rPr lang="en-US" sz="2500" dirty="0">
                <a:solidFill>
                  <a:srgbClr val="FF0000"/>
                </a:solidFill>
                <a:cs typeface="+mn-cs"/>
              </a:rPr>
              <a:t> </a:t>
            </a:r>
            <a:r>
              <a:rPr lang="en-US" sz="2500" dirty="0" err="1">
                <a:solidFill>
                  <a:srgbClr val="FF0000"/>
                </a:solidFill>
                <a:cs typeface="+mn-cs"/>
              </a:rPr>
              <a:t>cách</a:t>
            </a:r>
            <a:r>
              <a:rPr lang="en-US" sz="2500" dirty="0">
                <a:solidFill>
                  <a:srgbClr val="FF0000"/>
                </a:solidFill>
                <a:cs typeface="+mn-cs"/>
              </a:rPr>
              <a:t> </a:t>
            </a:r>
            <a:r>
              <a:rPr lang="en-US" sz="2500" dirty="0" err="1">
                <a:solidFill>
                  <a:srgbClr val="FF0000"/>
                </a:solidFill>
                <a:cs typeface="+mn-cs"/>
              </a:rPr>
              <a:t>nào</a:t>
            </a:r>
            <a:r>
              <a:rPr lang="en-US" sz="2500" dirty="0">
                <a:solidFill>
                  <a:srgbClr val="FF0000"/>
                </a:solidFill>
                <a:cs typeface="+mn-cs"/>
              </a:rPr>
              <a:t> </a:t>
            </a:r>
            <a:r>
              <a:rPr lang="en-US" sz="2500" dirty="0" err="1">
                <a:solidFill>
                  <a:srgbClr val="FF0000"/>
                </a:solidFill>
                <a:cs typeface="+mn-cs"/>
              </a:rPr>
              <a:t>để</a:t>
            </a:r>
            <a:r>
              <a:rPr lang="en-US" sz="2500" dirty="0">
                <a:solidFill>
                  <a:srgbClr val="FF0000"/>
                </a:solidFill>
                <a:cs typeface="+mn-cs"/>
              </a:rPr>
              <a:t> </a:t>
            </a:r>
            <a:r>
              <a:rPr lang="en-US" sz="2500" dirty="0" err="1">
                <a:solidFill>
                  <a:srgbClr val="FF0000"/>
                </a:solidFill>
                <a:cs typeface="+mn-cs"/>
              </a:rPr>
              <a:t>phục</a:t>
            </a:r>
            <a:r>
              <a:rPr lang="en-US" sz="2500" dirty="0">
                <a:solidFill>
                  <a:srgbClr val="FF0000"/>
                </a:solidFill>
                <a:cs typeface="+mn-cs"/>
              </a:rPr>
              <a:t> </a:t>
            </a:r>
            <a:r>
              <a:rPr lang="en-US" sz="2500" dirty="0" err="1">
                <a:solidFill>
                  <a:srgbClr val="FF0000"/>
                </a:solidFill>
                <a:cs typeface="+mn-cs"/>
              </a:rPr>
              <a:t>hồi</a:t>
            </a:r>
            <a:r>
              <a:rPr lang="en-US" sz="2500" dirty="0">
                <a:solidFill>
                  <a:srgbClr val="FF0000"/>
                </a:solidFill>
                <a:cs typeface="+mn-cs"/>
              </a:rPr>
              <a:t> </a:t>
            </a:r>
            <a:r>
              <a:rPr lang="en-US" sz="2500" dirty="0" err="1">
                <a:solidFill>
                  <a:srgbClr val="FF0000"/>
                </a:solidFill>
                <a:cs typeface="+mn-cs"/>
              </a:rPr>
              <a:t>dữ</a:t>
            </a:r>
            <a:r>
              <a:rPr lang="en-US" sz="2500" dirty="0">
                <a:solidFill>
                  <a:srgbClr val="FF0000"/>
                </a:solidFill>
                <a:cs typeface="+mn-cs"/>
              </a:rPr>
              <a:t> </a:t>
            </a:r>
            <a:r>
              <a:rPr lang="en-US" sz="2500" dirty="0" err="1">
                <a:solidFill>
                  <a:srgbClr val="FF0000"/>
                </a:solidFill>
                <a:cs typeface="+mn-cs"/>
              </a:rPr>
              <a:t>liệu</a:t>
            </a:r>
            <a:r>
              <a:rPr lang="en-US" sz="2500" dirty="0">
                <a:solidFill>
                  <a:srgbClr val="FF0000"/>
                </a:solidFill>
                <a:cs typeface="+mn-cs"/>
              </a:rPr>
              <a:t> </a:t>
            </a:r>
            <a:r>
              <a:rPr lang="en-US" sz="2500" dirty="0" err="1">
                <a:solidFill>
                  <a:srgbClr val="FF0000"/>
                </a:solidFill>
                <a:cs typeface="+mn-cs"/>
              </a:rPr>
              <a:t>đến</a:t>
            </a:r>
            <a:r>
              <a:rPr lang="en-US" sz="2500" dirty="0">
                <a:solidFill>
                  <a:srgbClr val="FF0000"/>
                </a:solidFill>
                <a:cs typeface="+mn-cs"/>
              </a:rPr>
              <a:t> </a:t>
            </a:r>
            <a:r>
              <a:rPr lang="en-US" sz="2500" dirty="0" err="1">
                <a:solidFill>
                  <a:srgbClr val="FF0000"/>
                </a:solidFill>
                <a:cs typeface="+mn-cs"/>
              </a:rPr>
              <a:t>thời</a:t>
            </a:r>
            <a:r>
              <a:rPr lang="en-US" sz="2500" dirty="0">
                <a:solidFill>
                  <a:srgbClr val="FF0000"/>
                </a:solidFill>
                <a:cs typeface="+mn-cs"/>
              </a:rPr>
              <a:t> </a:t>
            </a:r>
            <a:r>
              <a:rPr lang="en-US" sz="2500" dirty="0" err="1">
                <a:solidFill>
                  <a:srgbClr val="FF0000"/>
                </a:solidFill>
                <a:cs typeface="+mn-cs"/>
              </a:rPr>
              <a:t>điểm</a:t>
            </a:r>
            <a:r>
              <a:rPr lang="en-US" sz="2500" dirty="0">
                <a:solidFill>
                  <a:srgbClr val="FF0000"/>
                </a:solidFill>
                <a:cs typeface="+mn-cs"/>
              </a:rPr>
              <a:t> </a:t>
            </a:r>
            <a:r>
              <a:rPr lang="en-US" sz="2500" dirty="0" err="1">
                <a:solidFill>
                  <a:srgbClr val="FF0000"/>
                </a:solidFill>
                <a:cs typeface="+mn-cs"/>
              </a:rPr>
              <a:t>hiện</a:t>
            </a:r>
            <a:r>
              <a:rPr lang="en-US" sz="2500" dirty="0">
                <a:solidFill>
                  <a:srgbClr val="FF0000"/>
                </a:solidFill>
                <a:cs typeface="+mn-cs"/>
              </a:rPr>
              <a:t> </a:t>
            </a:r>
            <a:r>
              <a:rPr lang="en-US" sz="2500" dirty="0" err="1">
                <a:solidFill>
                  <a:srgbClr val="FF0000"/>
                </a:solidFill>
                <a:cs typeface="+mn-cs"/>
              </a:rPr>
              <a:t>tại</a:t>
            </a:r>
            <a:r>
              <a:rPr lang="en-US" sz="2500" dirty="0">
                <a:solidFill>
                  <a:srgbClr val="FF0000"/>
                </a:solidFill>
                <a:cs typeface="+mn-cs"/>
              </a:rPr>
              <a:t> (</a:t>
            </a:r>
            <a:r>
              <a:rPr lang="en-US" sz="2500" dirty="0" err="1">
                <a:solidFill>
                  <a:srgbClr val="FF0000"/>
                </a:solidFill>
                <a:cs typeface="+mn-cs"/>
              </a:rPr>
              <a:t>không</a:t>
            </a:r>
            <a:r>
              <a:rPr lang="en-US" sz="2500" dirty="0">
                <a:solidFill>
                  <a:srgbClr val="FF0000"/>
                </a:solidFill>
                <a:cs typeface="+mn-cs"/>
              </a:rPr>
              <a:t> </a:t>
            </a:r>
            <a:r>
              <a:rPr lang="en-US" sz="2500" dirty="0" err="1">
                <a:solidFill>
                  <a:srgbClr val="FF0000"/>
                </a:solidFill>
                <a:cs typeface="+mn-cs"/>
              </a:rPr>
              <a:t>bị</a:t>
            </a:r>
            <a:r>
              <a:rPr lang="en-US" sz="2500" dirty="0">
                <a:solidFill>
                  <a:srgbClr val="FF0000"/>
                </a:solidFill>
                <a:cs typeface="+mn-cs"/>
              </a:rPr>
              <a:t> </a:t>
            </a:r>
            <a:r>
              <a:rPr lang="en-US" sz="2500" dirty="0" err="1">
                <a:solidFill>
                  <a:srgbClr val="FF0000"/>
                </a:solidFill>
                <a:cs typeface="+mn-cs"/>
              </a:rPr>
              <a:t>mất</a:t>
            </a:r>
            <a:r>
              <a:rPr lang="en-US" sz="2500" dirty="0">
                <a:solidFill>
                  <a:srgbClr val="FF0000"/>
                </a:solidFill>
                <a:cs typeface="+mn-cs"/>
              </a:rPr>
              <a:t> </a:t>
            </a:r>
            <a:r>
              <a:rPr lang="en-US" sz="2500" dirty="0" err="1">
                <a:solidFill>
                  <a:srgbClr val="FF0000"/>
                </a:solidFill>
                <a:cs typeface="+mn-cs"/>
              </a:rPr>
              <a:t>dữ</a:t>
            </a:r>
            <a:r>
              <a:rPr lang="en-US" sz="2500" dirty="0">
                <a:solidFill>
                  <a:srgbClr val="FF0000"/>
                </a:solidFill>
                <a:cs typeface="+mn-cs"/>
              </a:rPr>
              <a:t> </a:t>
            </a:r>
            <a:r>
              <a:rPr lang="en-US" sz="2500" dirty="0" err="1">
                <a:solidFill>
                  <a:srgbClr val="FF0000"/>
                </a:solidFill>
                <a:cs typeface="+mn-cs"/>
              </a:rPr>
              <a:t>liệu</a:t>
            </a:r>
            <a:r>
              <a:rPr lang="en-US" sz="2500" dirty="0">
                <a:solidFill>
                  <a:srgbClr val="FF0000"/>
                </a:solidFill>
                <a:cs typeface="+mn-cs"/>
              </a:rPr>
              <a:t> </a:t>
            </a:r>
            <a:r>
              <a:rPr lang="en-US" sz="2500" dirty="0" err="1">
                <a:solidFill>
                  <a:srgbClr val="FF0000"/>
                </a:solidFill>
                <a:cs typeface="+mn-cs"/>
              </a:rPr>
              <a:t>nào</a:t>
            </a:r>
            <a:r>
              <a:rPr lang="en-US" sz="2500" dirty="0">
                <a:solidFill>
                  <a:srgbClr val="FF0000"/>
                </a:solidFill>
                <a:cs typeface="+mn-cs"/>
              </a:rPr>
              <a:t> </a:t>
            </a:r>
            <a:r>
              <a:rPr lang="en-US" sz="2500" dirty="0" err="1">
                <a:solidFill>
                  <a:srgbClr val="FF0000"/>
                </a:solidFill>
                <a:cs typeface="+mn-cs"/>
              </a:rPr>
              <a:t>cả</a:t>
            </a:r>
            <a:r>
              <a:rPr lang="en-US" sz="2500" dirty="0">
                <a:solidFill>
                  <a:srgbClr val="FF0000"/>
                </a:solidFill>
                <a:cs typeface="+mn-cs"/>
              </a:rPr>
              <a:t>), </a:t>
            </a:r>
            <a:r>
              <a:rPr lang="en-US" sz="2500" dirty="0" err="1">
                <a:solidFill>
                  <a:srgbClr val="FF0000"/>
                </a:solidFill>
                <a:cs typeface="+mn-cs"/>
              </a:rPr>
              <a:t>nghĩa</a:t>
            </a:r>
            <a:r>
              <a:rPr lang="en-US" sz="2500" dirty="0">
                <a:solidFill>
                  <a:srgbClr val="FF0000"/>
                </a:solidFill>
                <a:cs typeface="+mn-cs"/>
              </a:rPr>
              <a:t> </a:t>
            </a:r>
            <a:r>
              <a:rPr lang="en-US" sz="2500" dirty="0" err="1">
                <a:solidFill>
                  <a:srgbClr val="FF0000"/>
                </a:solidFill>
                <a:cs typeface="+mn-cs"/>
              </a:rPr>
              <a:t>là</a:t>
            </a:r>
            <a:r>
              <a:rPr lang="en-US" sz="2500" dirty="0">
                <a:solidFill>
                  <a:srgbClr val="FF0000"/>
                </a:solidFill>
                <a:cs typeface="+mn-cs"/>
              </a:rPr>
              <a:t> </a:t>
            </a:r>
            <a:r>
              <a:rPr lang="en-US" sz="2500" dirty="0" err="1">
                <a:solidFill>
                  <a:srgbClr val="FF0000"/>
                </a:solidFill>
                <a:cs typeface="+mn-cs"/>
              </a:rPr>
              <a:t>bảng</a:t>
            </a:r>
            <a:r>
              <a:rPr lang="en-US" sz="2500" dirty="0">
                <a:solidFill>
                  <a:srgbClr val="FF0000"/>
                </a:solidFill>
                <a:cs typeface="+mn-cs"/>
              </a:rPr>
              <a:t> </a:t>
            </a:r>
            <a:r>
              <a:rPr lang="en-US" sz="2500" dirty="0" err="1">
                <a:solidFill>
                  <a:srgbClr val="FF0000"/>
                </a:solidFill>
                <a:cs typeface="+mn-cs"/>
              </a:rPr>
              <a:t>NhomSach</a:t>
            </a:r>
            <a:r>
              <a:rPr lang="en-US" sz="2500" dirty="0">
                <a:solidFill>
                  <a:srgbClr val="FF0000"/>
                </a:solidFill>
                <a:cs typeface="+mn-cs"/>
              </a:rPr>
              <a:t> </a:t>
            </a:r>
            <a:r>
              <a:rPr lang="en-US" sz="2500" dirty="0" err="1">
                <a:solidFill>
                  <a:srgbClr val="FF0000"/>
                </a:solidFill>
                <a:cs typeface="+mn-cs"/>
              </a:rPr>
              <a:t>có</a:t>
            </a:r>
            <a:r>
              <a:rPr lang="en-US" sz="2500" dirty="0">
                <a:solidFill>
                  <a:srgbClr val="FF0000"/>
                </a:solidFill>
                <a:cs typeface="+mn-cs"/>
              </a:rPr>
              <a:t> </a:t>
            </a:r>
            <a:r>
              <a:rPr lang="en-US" sz="2500" dirty="0" err="1">
                <a:solidFill>
                  <a:srgbClr val="FF0000"/>
                </a:solidFill>
                <a:cs typeface="+mn-cs"/>
              </a:rPr>
              <a:t>nhóm</a:t>
            </a:r>
            <a:r>
              <a:rPr lang="en-US" sz="2500" dirty="0">
                <a:solidFill>
                  <a:srgbClr val="FF0000"/>
                </a:solidFill>
                <a:cs typeface="+mn-cs"/>
              </a:rPr>
              <a:t> N008 </a:t>
            </a:r>
            <a:r>
              <a:rPr lang="en-US" sz="2500" dirty="0" err="1">
                <a:solidFill>
                  <a:srgbClr val="FF0000"/>
                </a:solidFill>
                <a:cs typeface="+mn-cs"/>
              </a:rPr>
              <a:t>và</a:t>
            </a:r>
            <a:r>
              <a:rPr lang="en-US" sz="2500" dirty="0">
                <a:solidFill>
                  <a:srgbClr val="FF0000"/>
                </a:solidFill>
                <a:cs typeface="+mn-cs"/>
              </a:rPr>
              <a:t> </a:t>
            </a:r>
            <a:r>
              <a:rPr lang="en-US" sz="2500" dirty="0" err="1">
                <a:solidFill>
                  <a:srgbClr val="FF0000"/>
                </a:solidFill>
                <a:cs typeface="+mn-cs"/>
              </a:rPr>
              <a:t>có</a:t>
            </a:r>
            <a:r>
              <a:rPr lang="en-US" sz="2500" dirty="0">
                <a:solidFill>
                  <a:srgbClr val="FF0000"/>
                </a:solidFill>
                <a:cs typeface="+mn-cs"/>
              </a:rPr>
              <a:t> </a:t>
            </a:r>
            <a:r>
              <a:rPr lang="en-US" sz="2500" dirty="0" err="1">
                <a:solidFill>
                  <a:srgbClr val="FF0000"/>
                </a:solidFill>
                <a:cs typeface="+mn-cs"/>
              </a:rPr>
              <a:t>HoaDon</a:t>
            </a:r>
            <a:r>
              <a:rPr lang="en-US" sz="2500" dirty="0">
                <a:solidFill>
                  <a:srgbClr val="FF0000"/>
                </a:solidFill>
                <a:cs typeface="+mn-cs"/>
              </a:rPr>
              <a:t> 12</a:t>
            </a: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32</a:t>
            </a:fld>
            <a:endParaRPr lang="en-US" altLang="en-US"/>
          </a:p>
        </p:txBody>
      </p:sp>
    </p:spTree>
    <p:extLst>
      <p:ext uri="{BB962C8B-B14F-4D97-AF65-F5344CB8AC3E}">
        <p14:creationId xmlns:p14="http://schemas.microsoft.com/office/powerpoint/2010/main" val="3757161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1143000"/>
            <a:ext cx="9144000" cy="5715000"/>
          </a:xfrm>
        </p:spPr>
        <p:txBody>
          <a:bodyPr>
            <a:normAutofit fontScale="92500" lnSpcReduction="10000"/>
          </a:bodyPr>
          <a:lstStyle/>
          <a:p>
            <a:pPr>
              <a:defRPr/>
            </a:pPr>
            <a:r>
              <a:rPr lang="en-US" sz="2400" dirty="0" err="1"/>
              <a:t>Giả</a:t>
            </a:r>
            <a:r>
              <a:rPr lang="en-US" sz="2400" dirty="0"/>
              <a:t> </a:t>
            </a:r>
            <a:r>
              <a:rPr lang="en-US" sz="2400" dirty="0" err="1"/>
              <a:t>lập</a:t>
            </a:r>
            <a:r>
              <a:rPr lang="en-US" sz="2400" dirty="0"/>
              <a:t> </a:t>
            </a:r>
            <a:r>
              <a:rPr lang="en-US" sz="2400" dirty="0" err="1"/>
              <a:t>việc</a:t>
            </a:r>
            <a:r>
              <a:rPr lang="en-US" sz="2400" dirty="0"/>
              <a:t> </a:t>
            </a:r>
            <a:r>
              <a:rPr lang="en-US" sz="2400" dirty="0" err="1"/>
              <a:t>mất</a:t>
            </a:r>
            <a:r>
              <a:rPr lang="en-US" sz="2400" dirty="0"/>
              <a:t> file </a:t>
            </a:r>
            <a:r>
              <a:rPr lang="en-US" sz="2400" dirty="0" err="1"/>
              <a:t>bằng</a:t>
            </a:r>
            <a:r>
              <a:rPr lang="en-US" sz="2400" dirty="0"/>
              <a:t> </a:t>
            </a:r>
            <a:r>
              <a:rPr lang="en-US" sz="2400" dirty="0" err="1"/>
              <a:t>cách</a:t>
            </a:r>
            <a:r>
              <a:rPr lang="en-US" sz="2400" dirty="0"/>
              <a:t> :</a:t>
            </a:r>
          </a:p>
          <a:p>
            <a:pPr lvl="1">
              <a:buFontTx/>
              <a:buChar char="-"/>
              <a:defRPr/>
            </a:pPr>
            <a:r>
              <a:rPr lang="en-US" sz="2400" dirty="0" err="1"/>
              <a:t>Đưa</a:t>
            </a:r>
            <a:r>
              <a:rPr lang="en-US" sz="2400" dirty="0"/>
              <a:t> database </a:t>
            </a:r>
            <a:r>
              <a:rPr lang="en-US" sz="2400" dirty="0" err="1"/>
              <a:t>QuanLySach</a:t>
            </a:r>
            <a:r>
              <a:rPr lang="en-US" sz="2400" dirty="0"/>
              <a:t> </a:t>
            </a:r>
            <a:r>
              <a:rPr lang="en-US" sz="2400" dirty="0" err="1"/>
              <a:t>về</a:t>
            </a:r>
            <a:r>
              <a:rPr lang="en-US" sz="2400" dirty="0"/>
              <a:t> </a:t>
            </a:r>
            <a:r>
              <a:rPr lang="en-US" sz="2400" dirty="0" err="1"/>
              <a:t>trạng</a:t>
            </a:r>
            <a:r>
              <a:rPr lang="en-US" sz="2400" dirty="0"/>
              <a:t> </a:t>
            </a:r>
            <a:r>
              <a:rPr lang="en-US" sz="2400" dirty="0" err="1"/>
              <a:t>thái</a:t>
            </a:r>
            <a:r>
              <a:rPr lang="en-US" sz="2400" dirty="0"/>
              <a:t> offline</a:t>
            </a:r>
          </a:p>
          <a:p>
            <a:pPr marL="327025" lvl="1" indent="0">
              <a:buNone/>
            </a:pPr>
            <a:r>
              <a:rPr lang="en-US" sz="2400" dirty="0">
                <a:solidFill>
                  <a:srgbClr val="0000FF"/>
                </a:solidFill>
              </a:rPr>
              <a:t>use</a:t>
            </a:r>
            <a:r>
              <a:rPr lang="en-US" sz="2400" dirty="0">
                <a:solidFill>
                  <a:prstClr val="black"/>
                </a:solidFill>
              </a:rPr>
              <a:t> </a:t>
            </a:r>
            <a:r>
              <a:rPr lang="en-US" sz="2400" dirty="0">
                <a:solidFill>
                  <a:srgbClr val="0000FF"/>
                </a:solidFill>
              </a:rPr>
              <a:t>master</a:t>
            </a:r>
          </a:p>
          <a:p>
            <a:pPr marL="327025" lvl="1" indent="0">
              <a:buNone/>
            </a:pPr>
            <a:r>
              <a:rPr lang="en-US" sz="2400" dirty="0">
                <a:solidFill>
                  <a:srgbClr val="0000FF"/>
                </a:solidFill>
              </a:rPr>
              <a:t>go</a:t>
            </a:r>
          </a:p>
          <a:p>
            <a:pPr marL="327025" lvl="1" indent="0">
              <a:buNone/>
            </a:pPr>
            <a:r>
              <a:rPr lang="en-US" sz="2400" dirty="0">
                <a:solidFill>
                  <a:srgbClr val="0000FF"/>
                </a:solidFill>
              </a:rPr>
              <a:t>alter</a:t>
            </a:r>
            <a:r>
              <a:rPr lang="en-US" sz="2400" dirty="0">
                <a:solidFill>
                  <a:prstClr val="black"/>
                </a:solidFill>
              </a:rPr>
              <a:t> </a:t>
            </a:r>
            <a:r>
              <a:rPr lang="en-US" sz="2400" dirty="0">
                <a:solidFill>
                  <a:srgbClr val="0000FF"/>
                </a:solidFill>
              </a:rPr>
              <a:t>database</a:t>
            </a:r>
            <a:r>
              <a:rPr lang="en-US" sz="2400" dirty="0">
                <a:solidFill>
                  <a:prstClr val="black"/>
                </a:solidFill>
              </a:rPr>
              <a:t> </a:t>
            </a:r>
            <a:r>
              <a:rPr lang="en-US" sz="2400" dirty="0" err="1">
                <a:solidFill>
                  <a:prstClr val="black"/>
                </a:solidFill>
              </a:rPr>
              <a:t>QuanLySach</a:t>
            </a:r>
            <a:endParaRPr lang="en-US" sz="2400" dirty="0">
              <a:solidFill>
                <a:prstClr val="black"/>
              </a:solidFill>
            </a:endParaRPr>
          </a:p>
          <a:p>
            <a:pPr marL="327025" lvl="1" indent="0">
              <a:buNone/>
            </a:pPr>
            <a:r>
              <a:rPr lang="en-US" sz="2400" dirty="0">
                <a:solidFill>
                  <a:srgbClr val="0000FF"/>
                </a:solidFill>
              </a:rPr>
              <a:t>set</a:t>
            </a:r>
            <a:r>
              <a:rPr lang="en-US" sz="2400" dirty="0">
                <a:solidFill>
                  <a:prstClr val="black"/>
                </a:solidFill>
              </a:rPr>
              <a:t> </a:t>
            </a:r>
            <a:r>
              <a:rPr lang="en-US" sz="2400" dirty="0">
                <a:solidFill>
                  <a:srgbClr val="0000FF"/>
                </a:solidFill>
              </a:rPr>
              <a:t>OFFLINE</a:t>
            </a:r>
          </a:p>
          <a:p>
            <a:pPr marL="327025" lvl="1" indent="0">
              <a:buNone/>
            </a:pPr>
            <a:r>
              <a:rPr lang="en-US" sz="2400" dirty="0" err="1"/>
              <a:t>Đến</a:t>
            </a:r>
            <a:r>
              <a:rPr lang="en-US" sz="2400" dirty="0"/>
              <a:t> </a:t>
            </a:r>
            <a:r>
              <a:rPr lang="en-US" sz="2400" dirty="0" err="1"/>
              <a:t>lúc</a:t>
            </a:r>
            <a:r>
              <a:rPr lang="en-US" sz="2400" dirty="0"/>
              <a:t> </a:t>
            </a:r>
            <a:r>
              <a:rPr lang="en-US" sz="2400" dirty="0" err="1"/>
              <a:t>này</a:t>
            </a:r>
            <a:r>
              <a:rPr lang="en-US" sz="2400" dirty="0"/>
              <a:t>, </a:t>
            </a:r>
            <a:r>
              <a:rPr lang="en-US" sz="2400" dirty="0" err="1"/>
              <a:t>thực</a:t>
            </a:r>
            <a:r>
              <a:rPr lang="en-US" sz="2400" dirty="0"/>
              <a:t> </a:t>
            </a:r>
            <a:r>
              <a:rPr lang="en-US" sz="2400" dirty="0" err="1"/>
              <a:t>hiện</a:t>
            </a:r>
            <a:r>
              <a:rPr lang="en-US" sz="2400" dirty="0"/>
              <a:t> </a:t>
            </a:r>
            <a:r>
              <a:rPr lang="en-US" sz="2400" dirty="0" err="1"/>
              <a:t>việc</a:t>
            </a:r>
            <a:r>
              <a:rPr lang="en-US" sz="2400" dirty="0"/>
              <a:t> </a:t>
            </a:r>
            <a:r>
              <a:rPr lang="en-US" sz="2400" dirty="0" err="1"/>
              <a:t>xóa</a:t>
            </a:r>
            <a:r>
              <a:rPr lang="en-US" sz="2400" dirty="0"/>
              <a:t> </a:t>
            </a:r>
            <a:r>
              <a:rPr lang="en-US" sz="2400" dirty="0" err="1"/>
              <a:t>datafile</a:t>
            </a:r>
            <a:endParaRPr lang="en-US" sz="2400" dirty="0"/>
          </a:p>
          <a:p>
            <a:pPr lvl="1" indent="-342900">
              <a:buFontTx/>
              <a:buChar char="-"/>
            </a:pPr>
            <a:r>
              <a:rPr lang="vi-VN" sz="2400" dirty="0"/>
              <a:t>Đưa database QuanLySach về trạng thái o</a:t>
            </a:r>
            <a:r>
              <a:rPr lang="en-US" sz="2400" dirty="0"/>
              <a:t>n</a:t>
            </a:r>
            <a:r>
              <a:rPr lang="vi-VN" sz="2400" dirty="0"/>
              <a:t>line</a:t>
            </a:r>
            <a:endParaRPr lang="en-US" sz="2400" dirty="0"/>
          </a:p>
          <a:p>
            <a:pPr marL="327025" lvl="1" indent="0">
              <a:buNone/>
            </a:pPr>
            <a:r>
              <a:rPr lang="en-US" sz="2400" dirty="0">
                <a:solidFill>
                  <a:srgbClr val="0000FF"/>
                </a:solidFill>
              </a:rPr>
              <a:t>use</a:t>
            </a:r>
            <a:r>
              <a:rPr lang="en-US" sz="2400" dirty="0">
                <a:solidFill>
                  <a:prstClr val="black"/>
                </a:solidFill>
              </a:rPr>
              <a:t> </a:t>
            </a:r>
            <a:r>
              <a:rPr lang="en-US" sz="2400" dirty="0">
                <a:solidFill>
                  <a:srgbClr val="0000FF"/>
                </a:solidFill>
              </a:rPr>
              <a:t>master</a:t>
            </a:r>
          </a:p>
          <a:p>
            <a:pPr marL="327025" lvl="1" indent="0">
              <a:buNone/>
            </a:pPr>
            <a:r>
              <a:rPr lang="en-US" sz="2400" dirty="0">
                <a:solidFill>
                  <a:srgbClr val="0000FF"/>
                </a:solidFill>
              </a:rPr>
              <a:t>go</a:t>
            </a:r>
          </a:p>
          <a:p>
            <a:pPr marL="327025" lvl="1" indent="0">
              <a:buNone/>
            </a:pPr>
            <a:r>
              <a:rPr lang="en-US" sz="2400" dirty="0">
                <a:solidFill>
                  <a:srgbClr val="0000FF"/>
                </a:solidFill>
              </a:rPr>
              <a:t>alter</a:t>
            </a:r>
            <a:r>
              <a:rPr lang="en-US" sz="2400" dirty="0">
                <a:solidFill>
                  <a:prstClr val="black"/>
                </a:solidFill>
              </a:rPr>
              <a:t> </a:t>
            </a:r>
            <a:r>
              <a:rPr lang="en-US" sz="2400" dirty="0">
                <a:solidFill>
                  <a:srgbClr val="0000FF"/>
                </a:solidFill>
              </a:rPr>
              <a:t>database</a:t>
            </a:r>
            <a:r>
              <a:rPr lang="en-US" sz="2400" dirty="0">
                <a:solidFill>
                  <a:prstClr val="black"/>
                </a:solidFill>
              </a:rPr>
              <a:t> </a:t>
            </a:r>
            <a:r>
              <a:rPr lang="en-US" sz="2400" dirty="0" err="1">
                <a:solidFill>
                  <a:prstClr val="black"/>
                </a:solidFill>
              </a:rPr>
              <a:t>QuanLySach</a:t>
            </a:r>
            <a:endParaRPr lang="en-US" sz="2400" dirty="0">
              <a:solidFill>
                <a:prstClr val="black"/>
              </a:solidFill>
            </a:endParaRPr>
          </a:p>
          <a:p>
            <a:pPr marL="327025" lvl="1" indent="0">
              <a:buNone/>
            </a:pPr>
            <a:r>
              <a:rPr lang="en-US" sz="2400" dirty="0">
                <a:solidFill>
                  <a:srgbClr val="0000FF"/>
                </a:solidFill>
              </a:rPr>
              <a:t>set</a:t>
            </a:r>
            <a:r>
              <a:rPr lang="en-US" sz="2400" dirty="0">
                <a:solidFill>
                  <a:prstClr val="black"/>
                </a:solidFill>
              </a:rPr>
              <a:t> </a:t>
            </a:r>
            <a:r>
              <a:rPr lang="en-US" sz="2400" dirty="0">
                <a:solidFill>
                  <a:srgbClr val="0000FF"/>
                </a:solidFill>
              </a:rPr>
              <a:t>ONLINE</a:t>
            </a:r>
          </a:p>
          <a:p>
            <a:pPr marL="327025" lvl="1" indent="0">
              <a:buNone/>
            </a:pPr>
            <a:r>
              <a:rPr lang="en-US" sz="2400" dirty="0" err="1"/>
              <a:t>Lỗi</a:t>
            </a:r>
            <a:r>
              <a:rPr lang="en-US" sz="2400" dirty="0"/>
              <a:t> </a:t>
            </a:r>
            <a:r>
              <a:rPr lang="en-US" sz="2400" dirty="0" err="1"/>
              <a:t>sẽ</a:t>
            </a:r>
            <a:r>
              <a:rPr lang="en-US" sz="2400" dirty="0"/>
              <a:t> </a:t>
            </a:r>
            <a:r>
              <a:rPr lang="en-US" sz="2400" dirty="0" err="1"/>
              <a:t>xuất</a:t>
            </a:r>
            <a:r>
              <a:rPr lang="en-US" sz="2400" dirty="0"/>
              <a:t> </a:t>
            </a:r>
            <a:r>
              <a:rPr lang="en-US" sz="2400" dirty="0" err="1"/>
              <a:t>hiện</a:t>
            </a:r>
            <a:r>
              <a:rPr lang="en-US" sz="2400" dirty="0"/>
              <a:t> ở </a:t>
            </a:r>
            <a:r>
              <a:rPr lang="en-US" sz="2400" dirty="0" err="1"/>
              <a:t>đây</a:t>
            </a:r>
            <a:endParaRPr lang="en-US" sz="2400" dirty="0"/>
          </a:p>
          <a:p>
            <a:pPr marL="327025" lvl="1" indent="0">
              <a:buNone/>
            </a:pPr>
            <a:endParaRPr lang="vi-VN" sz="2400" dirty="0"/>
          </a:p>
          <a:p>
            <a:pPr marL="327025" lvl="1" indent="0">
              <a:buNone/>
            </a:pPr>
            <a:endParaRPr lang="en-US" sz="2400" dirty="0"/>
          </a:p>
          <a:p>
            <a:pPr marL="0" indent="0">
              <a:buNone/>
            </a:pPr>
            <a:endParaRPr lang="en-US" sz="24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33</a:t>
            </a:fld>
            <a:endParaRPr lang="en-US" altLang="en-US"/>
          </a:p>
        </p:txBody>
      </p:sp>
    </p:spTree>
    <p:extLst>
      <p:ext uri="{BB962C8B-B14F-4D97-AF65-F5344CB8AC3E}">
        <p14:creationId xmlns:p14="http://schemas.microsoft.com/office/powerpoint/2010/main" val="2678503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914400"/>
            <a:ext cx="9144000" cy="5715000"/>
          </a:xfrm>
        </p:spPr>
        <p:txBody>
          <a:bodyPr>
            <a:normAutofit fontScale="92500" lnSpcReduction="10000"/>
          </a:bodyPr>
          <a:lstStyle/>
          <a:p>
            <a:r>
              <a:rPr lang="en-US" sz="2200" dirty="0" err="1"/>
              <a:t>Thực</a:t>
            </a:r>
            <a:r>
              <a:rPr lang="en-US" sz="2200" dirty="0"/>
              <a:t> </a:t>
            </a:r>
            <a:r>
              <a:rPr lang="en-US" sz="2200" dirty="0" err="1"/>
              <a:t>hiện</a:t>
            </a:r>
            <a:r>
              <a:rPr lang="en-US" sz="2200" dirty="0"/>
              <a:t> </a:t>
            </a:r>
            <a:r>
              <a:rPr lang="en-US" sz="2200" dirty="0" err="1"/>
              <a:t>việc</a:t>
            </a:r>
            <a:r>
              <a:rPr lang="en-US" sz="2200" dirty="0"/>
              <a:t> backup tail log</a:t>
            </a:r>
          </a:p>
          <a:p>
            <a:pPr marL="327025" lvl="1" indent="0">
              <a:buNone/>
            </a:pPr>
            <a:r>
              <a:rPr lang="en-US" sz="2200" dirty="0">
                <a:solidFill>
                  <a:srgbClr val="0000FF"/>
                </a:solidFill>
              </a:rPr>
              <a:t>backup</a:t>
            </a:r>
            <a:r>
              <a:rPr lang="en-US" sz="2200" dirty="0">
                <a:solidFill>
                  <a:prstClr val="black"/>
                </a:solidFill>
              </a:rPr>
              <a:t> </a:t>
            </a:r>
            <a:r>
              <a:rPr lang="en-US" sz="2200" dirty="0">
                <a:solidFill>
                  <a:srgbClr val="FF00FF"/>
                </a:solidFill>
              </a:rPr>
              <a:t>log</a:t>
            </a:r>
            <a:r>
              <a:rPr lang="en-US" sz="2200" dirty="0">
                <a:solidFill>
                  <a:prstClr val="black"/>
                </a:solidFill>
              </a:rPr>
              <a:t> </a:t>
            </a:r>
            <a:r>
              <a:rPr lang="en-US" sz="2200" dirty="0" err="1">
                <a:solidFill>
                  <a:prstClr val="black"/>
                </a:solidFill>
              </a:rPr>
              <a:t>QuanLySach</a:t>
            </a:r>
            <a:r>
              <a:rPr lang="en-US" sz="2200" dirty="0">
                <a:solidFill>
                  <a:prstClr val="black"/>
                </a:solidFill>
              </a:rPr>
              <a:t> </a:t>
            </a:r>
          </a:p>
          <a:p>
            <a:pPr marL="327025" lvl="1" indent="0">
              <a:buNone/>
            </a:pPr>
            <a:r>
              <a:rPr lang="en-US" sz="2200" dirty="0">
                <a:solidFill>
                  <a:srgbClr val="0000FF"/>
                </a:solidFill>
              </a:rPr>
              <a:t>to</a:t>
            </a:r>
            <a:r>
              <a:rPr lang="en-US" sz="2200" dirty="0">
                <a:solidFill>
                  <a:prstClr val="black"/>
                </a:solidFill>
              </a:rPr>
              <a:t> </a:t>
            </a:r>
            <a:r>
              <a:rPr lang="en-US" sz="2200" dirty="0" err="1">
                <a:solidFill>
                  <a:prstClr val="black"/>
                </a:solidFill>
              </a:rPr>
              <a:t>QuanLySachBackUp</a:t>
            </a:r>
            <a:r>
              <a:rPr lang="en-US" sz="2200" dirty="0">
                <a:solidFill>
                  <a:prstClr val="black"/>
                </a:solidFill>
              </a:rPr>
              <a:t> </a:t>
            </a:r>
            <a:r>
              <a:rPr lang="en-US" sz="2200" dirty="0">
                <a:solidFill>
                  <a:srgbClr val="0000FF"/>
                </a:solidFill>
              </a:rPr>
              <a:t>with</a:t>
            </a:r>
            <a:r>
              <a:rPr lang="en-US" sz="2200" dirty="0">
                <a:solidFill>
                  <a:prstClr val="black"/>
                </a:solidFill>
              </a:rPr>
              <a:t> </a:t>
            </a:r>
            <a:r>
              <a:rPr lang="en-US" sz="2200" dirty="0" err="1">
                <a:solidFill>
                  <a:srgbClr val="0000FF"/>
                </a:solidFill>
              </a:rPr>
              <a:t>no_truncate</a:t>
            </a:r>
            <a:endParaRPr lang="vi-VN" sz="2200" dirty="0"/>
          </a:p>
          <a:p>
            <a:r>
              <a:rPr lang="en-US" sz="2200" dirty="0" err="1"/>
              <a:t>Thực</a:t>
            </a:r>
            <a:r>
              <a:rPr lang="en-US" sz="2200" dirty="0"/>
              <a:t> </a:t>
            </a:r>
            <a:r>
              <a:rPr lang="en-US" sz="2200" dirty="0" err="1"/>
              <a:t>hiện</a:t>
            </a:r>
            <a:r>
              <a:rPr lang="en-US" sz="2200" dirty="0"/>
              <a:t> </a:t>
            </a:r>
            <a:r>
              <a:rPr lang="en-US" sz="2200" dirty="0" err="1"/>
              <a:t>việc</a:t>
            </a:r>
            <a:r>
              <a:rPr lang="en-US" sz="2200" dirty="0"/>
              <a:t> restore database </a:t>
            </a:r>
            <a:r>
              <a:rPr lang="en-US" sz="2200" dirty="0" err="1"/>
              <a:t>QuanLySach</a:t>
            </a:r>
            <a:endParaRPr lang="en-US" sz="2200" dirty="0"/>
          </a:p>
          <a:p>
            <a:pPr marL="0" indent="0">
              <a:buNone/>
            </a:pPr>
            <a:r>
              <a:rPr lang="en-US" sz="2200" dirty="0"/>
              <a:t>    </a:t>
            </a:r>
            <a:r>
              <a:rPr lang="vi-VN" sz="2200" dirty="0"/>
              <a:t>trước tiên là fullbackup-&gt; differential--&gt; logbackup</a:t>
            </a:r>
            <a:endParaRPr lang="en-US" sz="2200" dirty="0"/>
          </a:p>
          <a:p>
            <a:pPr marL="327025" lvl="1" indent="0">
              <a:buNone/>
            </a:pPr>
            <a:r>
              <a:rPr lang="en-US" sz="2200" dirty="0">
                <a:solidFill>
                  <a:srgbClr val="0000FF"/>
                </a:solidFill>
              </a:rPr>
              <a:t>restore</a:t>
            </a:r>
            <a:r>
              <a:rPr lang="en-US" sz="2200" dirty="0">
                <a:solidFill>
                  <a:prstClr val="black"/>
                </a:solidFill>
              </a:rPr>
              <a:t> </a:t>
            </a:r>
            <a:r>
              <a:rPr lang="en-US" sz="2200" dirty="0">
                <a:solidFill>
                  <a:srgbClr val="0000FF"/>
                </a:solidFill>
              </a:rPr>
              <a:t>database</a:t>
            </a:r>
            <a:r>
              <a:rPr lang="en-US" sz="2200" dirty="0">
                <a:solidFill>
                  <a:prstClr val="black"/>
                </a:solidFill>
              </a:rPr>
              <a:t> </a:t>
            </a:r>
            <a:r>
              <a:rPr lang="en-US" sz="2200" dirty="0" err="1">
                <a:solidFill>
                  <a:prstClr val="black"/>
                </a:solidFill>
              </a:rPr>
              <a:t>QuanLySach</a:t>
            </a:r>
            <a:endParaRPr lang="en-US" sz="2200" dirty="0">
              <a:solidFill>
                <a:prstClr val="black"/>
              </a:solidFill>
            </a:endParaRPr>
          </a:p>
          <a:p>
            <a:pPr marL="327025" lvl="1" indent="0">
              <a:buNone/>
            </a:pPr>
            <a:r>
              <a:rPr lang="en-US" sz="2200" dirty="0">
                <a:solidFill>
                  <a:srgbClr val="0000FF"/>
                </a:solidFill>
              </a:rPr>
              <a:t>from</a:t>
            </a:r>
            <a:r>
              <a:rPr lang="en-US" sz="2200" dirty="0">
                <a:solidFill>
                  <a:prstClr val="black"/>
                </a:solidFill>
              </a:rPr>
              <a:t> </a:t>
            </a:r>
            <a:r>
              <a:rPr lang="en-US" sz="2200" dirty="0" err="1">
                <a:solidFill>
                  <a:prstClr val="black"/>
                </a:solidFill>
              </a:rPr>
              <a:t>QuanLySachBackUp</a:t>
            </a:r>
            <a:endParaRPr lang="en-US" sz="2200" dirty="0">
              <a:solidFill>
                <a:prstClr val="black"/>
              </a:solidFill>
            </a:endParaRPr>
          </a:p>
          <a:p>
            <a:pPr marL="327025" lvl="1" indent="0">
              <a:buNone/>
            </a:pPr>
            <a:r>
              <a:rPr lang="en-US" sz="2200" dirty="0">
                <a:solidFill>
                  <a:srgbClr val="0000FF"/>
                </a:solidFill>
              </a:rPr>
              <a:t>with</a:t>
            </a:r>
            <a:r>
              <a:rPr lang="en-US" sz="2200" dirty="0">
                <a:solidFill>
                  <a:prstClr val="black"/>
                </a:solidFill>
              </a:rPr>
              <a:t> </a:t>
            </a:r>
            <a:r>
              <a:rPr lang="en-US" sz="2200" dirty="0">
                <a:solidFill>
                  <a:srgbClr val="0000FF"/>
                </a:solidFill>
              </a:rPr>
              <a:t>file</a:t>
            </a:r>
            <a:r>
              <a:rPr lang="en-US" sz="2200" dirty="0">
                <a:solidFill>
                  <a:srgbClr val="808080"/>
                </a:solidFill>
              </a:rPr>
              <a:t>=</a:t>
            </a:r>
            <a:r>
              <a:rPr lang="en-US" sz="2200" dirty="0">
                <a:solidFill>
                  <a:prstClr val="black"/>
                </a:solidFill>
              </a:rPr>
              <a:t>1</a:t>
            </a:r>
            <a:r>
              <a:rPr lang="en-US" sz="2200" dirty="0">
                <a:solidFill>
                  <a:srgbClr val="808080"/>
                </a:solidFill>
              </a:rPr>
              <a:t>,</a:t>
            </a:r>
            <a:r>
              <a:rPr lang="en-US" sz="2200" dirty="0">
                <a:solidFill>
                  <a:srgbClr val="0000FF"/>
                </a:solidFill>
              </a:rPr>
              <a:t>norecovery</a:t>
            </a:r>
          </a:p>
          <a:p>
            <a:pPr marL="327025" lvl="1" indent="0">
              <a:buNone/>
            </a:pPr>
            <a:r>
              <a:rPr lang="en-US" sz="2200" dirty="0">
                <a:solidFill>
                  <a:srgbClr val="0000FF"/>
                </a:solidFill>
              </a:rPr>
              <a:t>restore</a:t>
            </a:r>
            <a:r>
              <a:rPr lang="en-US" sz="2200" dirty="0">
                <a:solidFill>
                  <a:prstClr val="black"/>
                </a:solidFill>
              </a:rPr>
              <a:t> </a:t>
            </a:r>
            <a:r>
              <a:rPr lang="en-US" sz="2200" dirty="0">
                <a:solidFill>
                  <a:srgbClr val="0000FF"/>
                </a:solidFill>
              </a:rPr>
              <a:t>database</a:t>
            </a:r>
            <a:r>
              <a:rPr lang="en-US" sz="2200" dirty="0">
                <a:solidFill>
                  <a:prstClr val="black"/>
                </a:solidFill>
              </a:rPr>
              <a:t> </a:t>
            </a:r>
            <a:r>
              <a:rPr lang="en-US" sz="2200" dirty="0" err="1">
                <a:solidFill>
                  <a:prstClr val="black"/>
                </a:solidFill>
              </a:rPr>
              <a:t>QuanLySach</a:t>
            </a:r>
            <a:endParaRPr lang="en-US" sz="2200" dirty="0">
              <a:solidFill>
                <a:prstClr val="black"/>
              </a:solidFill>
            </a:endParaRPr>
          </a:p>
          <a:p>
            <a:pPr marL="327025" lvl="1" indent="0">
              <a:buNone/>
            </a:pPr>
            <a:r>
              <a:rPr lang="en-US" sz="2200" dirty="0">
                <a:solidFill>
                  <a:srgbClr val="0000FF"/>
                </a:solidFill>
              </a:rPr>
              <a:t>from</a:t>
            </a:r>
            <a:r>
              <a:rPr lang="en-US" sz="2200" dirty="0">
                <a:solidFill>
                  <a:prstClr val="black"/>
                </a:solidFill>
              </a:rPr>
              <a:t> </a:t>
            </a:r>
            <a:r>
              <a:rPr lang="en-US" sz="2200" dirty="0" err="1">
                <a:solidFill>
                  <a:prstClr val="black"/>
                </a:solidFill>
              </a:rPr>
              <a:t>QuanLySachBackUp</a:t>
            </a:r>
            <a:endParaRPr lang="en-US" sz="2200" dirty="0">
              <a:solidFill>
                <a:prstClr val="black"/>
              </a:solidFill>
            </a:endParaRPr>
          </a:p>
          <a:p>
            <a:pPr marL="327025" lvl="1" indent="0">
              <a:buNone/>
            </a:pPr>
            <a:r>
              <a:rPr lang="en-US" sz="2200" dirty="0">
                <a:solidFill>
                  <a:srgbClr val="0000FF"/>
                </a:solidFill>
              </a:rPr>
              <a:t>with</a:t>
            </a:r>
            <a:r>
              <a:rPr lang="en-US" sz="2200" dirty="0">
                <a:solidFill>
                  <a:prstClr val="black"/>
                </a:solidFill>
              </a:rPr>
              <a:t> </a:t>
            </a:r>
            <a:r>
              <a:rPr lang="en-US" sz="2200" dirty="0">
                <a:solidFill>
                  <a:srgbClr val="0000FF"/>
                </a:solidFill>
              </a:rPr>
              <a:t>file</a:t>
            </a:r>
            <a:r>
              <a:rPr lang="en-US" sz="2200" dirty="0">
                <a:solidFill>
                  <a:srgbClr val="808080"/>
                </a:solidFill>
              </a:rPr>
              <a:t>=</a:t>
            </a:r>
            <a:r>
              <a:rPr lang="en-US" sz="2200" dirty="0">
                <a:solidFill>
                  <a:prstClr val="black"/>
                </a:solidFill>
              </a:rPr>
              <a:t>2</a:t>
            </a:r>
            <a:r>
              <a:rPr lang="en-US" sz="2200" dirty="0">
                <a:solidFill>
                  <a:srgbClr val="808080"/>
                </a:solidFill>
              </a:rPr>
              <a:t>,</a:t>
            </a:r>
            <a:r>
              <a:rPr lang="en-US" sz="2200" dirty="0">
                <a:solidFill>
                  <a:srgbClr val="0000FF"/>
                </a:solidFill>
              </a:rPr>
              <a:t>norecovery</a:t>
            </a:r>
          </a:p>
          <a:p>
            <a:pPr marL="327025" lvl="1" indent="0">
              <a:buNone/>
            </a:pPr>
            <a:r>
              <a:rPr lang="en-US" sz="2200" dirty="0">
                <a:solidFill>
                  <a:srgbClr val="0000FF"/>
                </a:solidFill>
              </a:rPr>
              <a:t>restore</a:t>
            </a:r>
            <a:r>
              <a:rPr lang="en-US" sz="2200" dirty="0">
                <a:solidFill>
                  <a:prstClr val="black"/>
                </a:solidFill>
              </a:rPr>
              <a:t> </a:t>
            </a:r>
            <a:r>
              <a:rPr lang="en-US" sz="2200" dirty="0">
                <a:solidFill>
                  <a:srgbClr val="FF00FF"/>
                </a:solidFill>
              </a:rPr>
              <a:t>log</a:t>
            </a:r>
            <a:r>
              <a:rPr lang="en-US" sz="2200" dirty="0">
                <a:solidFill>
                  <a:prstClr val="black"/>
                </a:solidFill>
              </a:rPr>
              <a:t> </a:t>
            </a:r>
            <a:r>
              <a:rPr lang="en-US" sz="2200" dirty="0" err="1">
                <a:solidFill>
                  <a:prstClr val="black"/>
                </a:solidFill>
              </a:rPr>
              <a:t>QuanLySach</a:t>
            </a:r>
            <a:endParaRPr lang="en-US" sz="2200" dirty="0">
              <a:solidFill>
                <a:prstClr val="black"/>
              </a:solidFill>
            </a:endParaRPr>
          </a:p>
          <a:p>
            <a:pPr marL="327025" lvl="1" indent="0">
              <a:buNone/>
            </a:pPr>
            <a:r>
              <a:rPr lang="en-US" sz="2200" dirty="0">
                <a:solidFill>
                  <a:srgbClr val="0000FF"/>
                </a:solidFill>
              </a:rPr>
              <a:t>from</a:t>
            </a:r>
            <a:r>
              <a:rPr lang="en-US" sz="2200" dirty="0">
                <a:solidFill>
                  <a:prstClr val="black"/>
                </a:solidFill>
              </a:rPr>
              <a:t> </a:t>
            </a:r>
            <a:r>
              <a:rPr lang="en-US" sz="2200" dirty="0" err="1">
                <a:solidFill>
                  <a:prstClr val="black"/>
                </a:solidFill>
              </a:rPr>
              <a:t>QuanLySachBackUp</a:t>
            </a:r>
            <a:endParaRPr lang="en-US" sz="2200" dirty="0">
              <a:solidFill>
                <a:prstClr val="black"/>
              </a:solidFill>
            </a:endParaRPr>
          </a:p>
          <a:p>
            <a:pPr marL="327025" lvl="1" indent="0">
              <a:buNone/>
            </a:pPr>
            <a:r>
              <a:rPr lang="en-US" sz="2200" dirty="0">
                <a:solidFill>
                  <a:srgbClr val="0000FF"/>
                </a:solidFill>
              </a:rPr>
              <a:t>with</a:t>
            </a:r>
            <a:r>
              <a:rPr lang="en-US" sz="2200" dirty="0">
                <a:solidFill>
                  <a:prstClr val="black"/>
                </a:solidFill>
              </a:rPr>
              <a:t> </a:t>
            </a:r>
            <a:r>
              <a:rPr lang="en-US" sz="2200" dirty="0">
                <a:solidFill>
                  <a:srgbClr val="0000FF"/>
                </a:solidFill>
              </a:rPr>
              <a:t>file</a:t>
            </a:r>
            <a:r>
              <a:rPr lang="en-US" sz="2200" dirty="0">
                <a:solidFill>
                  <a:srgbClr val="808080"/>
                </a:solidFill>
              </a:rPr>
              <a:t>=</a:t>
            </a:r>
            <a:r>
              <a:rPr lang="en-US" sz="2200" dirty="0">
                <a:solidFill>
                  <a:prstClr val="black"/>
                </a:solidFill>
              </a:rPr>
              <a:t>3</a:t>
            </a:r>
            <a:r>
              <a:rPr lang="en-US" sz="2200" dirty="0">
                <a:solidFill>
                  <a:srgbClr val="808080"/>
                </a:solidFill>
              </a:rPr>
              <a:t>,</a:t>
            </a:r>
            <a:r>
              <a:rPr lang="en-US" sz="2200" dirty="0">
                <a:solidFill>
                  <a:srgbClr val="0000FF"/>
                </a:solidFill>
              </a:rPr>
              <a:t>recovery</a:t>
            </a:r>
            <a:endParaRPr lang="vi-VN" sz="2200" dirty="0"/>
          </a:p>
          <a:p>
            <a:pPr marL="327025" lvl="1" indent="0">
              <a:buNone/>
            </a:pPr>
            <a:endParaRPr lang="en-US" sz="2200" dirty="0"/>
          </a:p>
          <a:p>
            <a:pPr marL="0" indent="0">
              <a:buNone/>
            </a:pPr>
            <a:endParaRPr lang="en-US" sz="22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34</a:t>
            </a:fld>
            <a:endParaRPr lang="en-US" altLang="en-US"/>
          </a:p>
        </p:txBody>
      </p:sp>
    </p:spTree>
    <p:extLst>
      <p:ext uri="{BB962C8B-B14F-4D97-AF65-F5344CB8AC3E}">
        <p14:creationId xmlns:p14="http://schemas.microsoft.com/office/powerpoint/2010/main" val="330999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914400"/>
            <a:ext cx="9144000" cy="5715000"/>
          </a:xfrm>
        </p:spPr>
        <p:txBody>
          <a:bodyPr/>
          <a:lstStyle/>
          <a:p>
            <a:r>
              <a:rPr lang="en-US" sz="2800" dirty="0" err="1"/>
              <a:t>Thực</a:t>
            </a:r>
            <a:r>
              <a:rPr lang="en-US" sz="2800" dirty="0"/>
              <a:t> </a:t>
            </a:r>
            <a:r>
              <a:rPr lang="en-US" sz="2800" dirty="0" err="1"/>
              <a:t>hiện</a:t>
            </a:r>
            <a:r>
              <a:rPr lang="en-US" sz="2800" dirty="0"/>
              <a:t> </a:t>
            </a:r>
            <a:r>
              <a:rPr lang="en-US" sz="2800" dirty="0" err="1"/>
              <a:t>việc</a:t>
            </a:r>
            <a:r>
              <a:rPr lang="en-US" sz="2800" dirty="0"/>
              <a:t> restore database </a:t>
            </a:r>
            <a:r>
              <a:rPr lang="en-US" sz="2800" dirty="0" err="1"/>
              <a:t>QuanLySach</a:t>
            </a:r>
            <a:r>
              <a:rPr lang="en-US" sz="2800" dirty="0"/>
              <a:t> </a:t>
            </a:r>
            <a:r>
              <a:rPr lang="en-US" sz="2800" dirty="0" err="1"/>
              <a:t>về</a:t>
            </a:r>
            <a:r>
              <a:rPr lang="en-US" sz="2800" dirty="0"/>
              <a:t> 1 </a:t>
            </a:r>
            <a:r>
              <a:rPr lang="en-US" sz="2800" dirty="0" err="1"/>
              <a:t>thời</a:t>
            </a:r>
            <a:r>
              <a:rPr lang="en-US" sz="2800" dirty="0"/>
              <a:t> </a:t>
            </a:r>
            <a:r>
              <a:rPr lang="en-US" sz="2800" dirty="0" err="1"/>
              <a:t>điểm</a:t>
            </a:r>
            <a:r>
              <a:rPr lang="en-US" sz="2800" dirty="0"/>
              <a:t> </a:t>
            </a:r>
            <a:r>
              <a:rPr lang="en-US" sz="2800" dirty="0" err="1"/>
              <a:t>nào</a:t>
            </a:r>
            <a:r>
              <a:rPr lang="en-US" sz="2800" dirty="0"/>
              <a:t> </a:t>
            </a:r>
            <a:r>
              <a:rPr lang="en-US" sz="2800" dirty="0" err="1"/>
              <a:t>đó</a:t>
            </a:r>
            <a:r>
              <a:rPr lang="en-US" sz="2800" dirty="0"/>
              <a:t> </a:t>
            </a:r>
            <a:r>
              <a:rPr lang="en-US" sz="2800" dirty="0" err="1"/>
              <a:t>trong</a:t>
            </a:r>
            <a:r>
              <a:rPr lang="en-US" sz="2800" dirty="0"/>
              <a:t> </a:t>
            </a:r>
            <a:r>
              <a:rPr lang="en-US" sz="2800" dirty="0" err="1"/>
              <a:t>quá</a:t>
            </a:r>
            <a:r>
              <a:rPr lang="en-US" sz="2800" dirty="0"/>
              <a:t> </a:t>
            </a:r>
            <a:r>
              <a:rPr lang="en-US" sz="2800" dirty="0" err="1"/>
              <a:t>khứ</a:t>
            </a:r>
            <a:r>
              <a:rPr lang="en-US" sz="2800" dirty="0"/>
              <a:t>.</a:t>
            </a:r>
          </a:p>
          <a:p>
            <a:pPr marL="327025" lvl="1" indent="0">
              <a:buNone/>
            </a:pPr>
            <a:r>
              <a:rPr lang="en-US" dirty="0" err="1"/>
              <a:t>Để</a:t>
            </a:r>
            <a:r>
              <a:rPr lang="en-US" dirty="0"/>
              <a:t> ý </a:t>
            </a:r>
            <a:r>
              <a:rPr lang="en-US" dirty="0" err="1"/>
              <a:t>thời</a:t>
            </a:r>
            <a:r>
              <a:rPr lang="en-US" dirty="0"/>
              <a:t> </a:t>
            </a:r>
            <a:r>
              <a:rPr lang="en-US" dirty="0" err="1"/>
              <a:t>điểm</a:t>
            </a:r>
            <a:r>
              <a:rPr lang="en-US" dirty="0"/>
              <a:t> insert </a:t>
            </a:r>
            <a:r>
              <a:rPr lang="en-US" dirty="0" err="1"/>
              <a:t>HoaDon</a:t>
            </a:r>
            <a:r>
              <a:rPr lang="en-US" dirty="0"/>
              <a:t> 11,12</a:t>
            </a:r>
          </a:p>
          <a:p>
            <a:pPr marL="327025" lvl="1" indent="0">
              <a:buNone/>
            </a:pPr>
            <a:r>
              <a:rPr lang="en-US" dirty="0" err="1"/>
              <a:t>Giả</a:t>
            </a:r>
            <a:r>
              <a:rPr lang="en-US" dirty="0"/>
              <a:t> </a:t>
            </a:r>
            <a:r>
              <a:rPr lang="en-US" dirty="0" err="1"/>
              <a:t>sử</a:t>
            </a:r>
            <a:r>
              <a:rPr lang="en-US" dirty="0"/>
              <a:t> ta </a:t>
            </a:r>
            <a:r>
              <a:rPr lang="en-US" dirty="0" err="1"/>
              <a:t>muốn</a:t>
            </a:r>
            <a:r>
              <a:rPr lang="en-US" dirty="0"/>
              <a:t> </a:t>
            </a:r>
            <a:r>
              <a:rPr lang="en-US" dirty="0" err="1"/>
              <a:t>phục</a:t>
            </a:r>
            <a:r>
              <a:rPr lang="en-US" dirty="0"/>
              <a:t> </a:t>
            </a:r>
            <a:r>
              <a:rPr lang="en-US" dirty="0" err="1"/>
              <a:t>hồi</a:t>
            </a:r>
            <a:r>
              <a:rPr lang="en-US" dirty="0"/>
              <a:t> database </a:t>
            </a:r>
            <a:r>
              <a:rPr lang="en-US" dirty="0" err="1"/>
              <a:t>từ</a:t>
            </a:r>
            <a:r>
              <a:rPr lang="en-US" dirty="0"/>
              <a:t> </a:t>
            </a:r>
            <a:r>
              <a:rPr lang="en-US" dirty="0" err="1"/>
              <a:t>thời</a:t>
            </a:r>
            <a:r>
              <a:rPr lang="en-US" dirty="0"/>
              <a:t> </a:t>
            </a:r>
            <a:r>
              <a:rPr lang="en-US" dirty="0" err="1"/>
              <a:t>điểm</a:t>
            </a:r>
            <a:r>
              <a:rPr lang="en-US" dirty="0"/>
              <a:t> </a:t>
            </a:r>
            <a:r>
              <a:rPr lang="en-US" dirty="0" err="1"/>
              <a:t>bắt</a:t>
            </a:r>
            <a:r>
              <a:rPr lang="en-US" dirty="0"/>
              <a:t> </a:t>
            </a:r>
            <a:r>
              <a:rPr lang="en-US" dirty="0" err="1"/>
              <a:t>đầu</a:t>
            </a:r>
            <a:r>
              <a:rPr lang="en-US" dirty="0"/>
              <a:t> </a:t>
            </a:r>
            <a:r>
              <a:rPr lang="en-US" dirty="0" err="1"/>
              <a:t>đến</a:t>
            </a:r>
            <a:r>
              <a:rPr lang="en-US" dirty="0"/>
              <a:t> </a:t>
            </a:r>
            <a:r>
              <a:rPr lang="en-US" dirty="0" err="1"/>
              <a:t>thời</a:t>
            </a:r>
            <a:r>
              <a:rPr lang="en-US" dirty="0"/>
              <a:t> </a:t>
            </a:r>
            <a:r>
              <a:rPr lang="en-US" dirty="0" err="1"/>
              <a:t>điểm</a:t>
            </a:r>
            <a:r>
              <a:rPr lang="en-US" dirty="0"/>
              <a:t> insert </a:t>
            </a:r>
            <a:r>
              <a:rPr lang="en-US" dirty="0" err="1"/>
              <a:t>HoaDon</a:t>
            </a:r>
            <a:r>
              <a:rPr lang="en-US" dirty="0"/>
              <a:t> 11, </a:t>
            </a:r>
            <a:r>
              <a:rPr lang="en-US" dirty="0" err="1"/>
              <a:t>dùng</a:t>
            </a:r>
            <a:r>
              <a:rPr lang="en-US" dirty="0"/>
              <a:t> </a:t>
            </a:r>
            <a:r>
              <a:rPr lang="en-US" dirty="0" err="1"/>
              <a:t>lệnh</a:t>
            </a:r>
            <a:r>
              <a:rPr lang="en-US" dirty="0"/>
              <a:t> select </a:t>
            </a:r>
            <a:r>
              <a:rPr lang="en-US" dirty="0" err="1"/>
              <a:t>để</a:t>
            </a:r>
            <a:r>
              <a:rPr lang="en-US" dirty="0"/>
              <a:t> </a:t>
            </a:r>
            <a:r>
              <a:rPr lang="en-US" dirty="0" err="1"/>
              <a:t>lấy</a:t>
            </a:r>
            <a:r>
              <a:rPr lang="en-US" dirty="0"/>
              <a:t> </a:t>
            </a:r>
            <a:r>
              <a:rPr lang="en-US" dirty="0" err="1"/>
              <a:t>thời</a:t>
            </a:r>
            <a:r>
              <a:rPr lang="en-US" dirty="0"/>
              <a:t> </a:t>
            </a:r>
            <a:r>
              <a:rPr lang="en-US" dirty="0" err="1"/>
              <a:t>điểm</a:t>
            </a:r>
            <a:r>
              <a:rPr lang="en-US" dirty="0"/>
              <a:t> insert </a:t>
            </a:r>
            <a:r>
              <a:rPr lang="en-US" dirty="0" err="1"/>
              <a:t>mẫu</a:t>
            </a:r>
            <a:r>
              <a:rPr lang="en-US" dirty="0"/>
              <a:t> tin 11</a:t>
            </a:r>
          </a:p>
          <a:p>
            <a:pPr marL="0" indent="0">
              <a:buNone/>
            </a:pPr>
            <a:endParaRPr lang="en-US" sz="28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35</a:t>
            </a:fld>
            <a:endParaRPr lang="en-US" altLang="en-US"/>
          </a:p>
        </p:txBody>
      </p:sp>
    </p:spTree>
    <p:extLst>
      <p:ext uri="{BB962C8B-B14F-4D97-AF65-F5344CB8AC3E}">
        <p14:creationId xmlns:p14="http://schemas.microsoft.com/office/powerpoint/2010/main" val="1650553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524000" y="0"/>
            <a:ext cx="9144000" cy="914400"/>
          </a:xfrm>
        </p:spPr>
        <p:txBody>
          <a:bodyPr/>
          <a:lstStyle/>
          <a:p>
            <a:r>
              <a:rPr lang="en-US" dirty="0" err="1"/>
              <a:t>Ví</a:t>
            </a:r>
            <a:r>
              <a:rPr lang="en-US" dirty="0"/>
              <a:t> </a:t>
            </a:r>
            <a:r>
              <a:rPr lang="en-US" dirty="0" err="1"/>
              <a:t>dụ</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loại</a:t>
            </a:r>
            <a:r>
              <a:rPr lang="en-US" dirty="0"/>
              <a:t> backup</a:t>
            </a:r>
          </a:p>
        </p:txBody>
      </p:sp>
      <p:sp>
        <p:nvSpPr>
          <p:cNvPr id="25603" name="Rectangle 3"/>
          <p:cNvSpPr>
            <a:spLocks noGrp="1" noChangeArrowheads="1"/>
          </p:cNvSpPr>
          <p:nvPr>
            <p:ph idx="1"/>
          </p:nvPr>
        </p:nvSpPr>
        <p:spPr>
          <a:xfrm>
            <a:off x="1524000" y="838200"/>
            <a:ext cx="9144000" cy="5715000"/>
          </a:xfrm>
        </p:spPr>
        <p:txBody>
          <a:bodyPr>
            <a:normAutofit fontScale="92500" lnSpcReduction="20000"/>
          </a:bodyPr>
          <a:lstStyle/>
          <a:p>
            <a:r>
              <a:rPr lang="en-US" sz="2200" dirty="0" err="1"/>
              <a:t>Dùng</a:t>
            </a:r>
            <a:r>
              <a:rPr lang="en-US" sz="2200" dirty="0"/>
              <a:t> </a:t>
            </a:r>
            <a:r>
              <a:rPr lang="en-US" sz="2200" dirty="0" err="1"/>
              <a:t>lệnh</a:t>
            </a:r>
            <a:r>
              <a:rPr lang="en-US" sz="2200" dirty="0"/>
              <a:t> </a:t>
            </a:r>
            <a:r>
              <a:rPr lang="en-US" sz="2200" dirty="0" err="1"/>
              <a:t>để</a:t>
            </a:r>
            <a:r>
              <a:rPr lang="en-US" sz="2200" dirty="0"/>
              <a:t> restore database</a:t>
            </a:r>
          </a:p>
          <a:p>
            <a:pPr marL="327025" lvl="1" indent="0">
              <a:buNone/>
            </a:pPr>
            <a:r>
              <a:rPr lang="en-US" sz="2100" dirty="0">
                <a:solidFill>
                  <a:srgbClr val="0000FF"/>
                </a:solidFill>
              </a:rPr>
              <a:t>RESTORE</a:t>
            </a:r>
            <a:r>
              <a:rPr lang="en-US" sz="2100" dirty="0">
                <a:solidFill>
                  <a:prstClr val="black"/>
                </a:solidFill>
              </a:rPr>
              <a:t> </a:t>
            </a:r>
            <a:r>
              <a:rPr lang="en-US" sz="2100" dirty="0">
                <a:solidFill>
                  <a:srgbClr val="0000FF"/>
                </a:solidFill>
              </a:rPr>
              <a:t>DATABASE</a:t>
            </a:r>
            <a:r>
              <a:rPr lang="en-US" sz="2100" dirty="0">
                <a:solidFill>
                  <a:prstClr val="black"/>
                </a:solidFill>
              </a:rPr>
              <a:t> </a:t>
            </a:r>
            <a:r>
              <a:rPr lang="en-US" sz="2100" dirty="0" err="1">
                <a:solidFill>
                  <a:prstClr val="black"/>
                </a:solidFill>
              </a:rPr>
              <a:t>QuanLySach</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FROM</a:t>
            </a:r>
            <a:r>
              <a:rPr lang="en-US" sz="2100" dirty="0">
                <a:solidFill>
                  <a:prstClr val="black"/>
                </a:solidFill>
              </a:rPr>
              <a:t> </a:t>
            </a:r>
            <a:r>
              <a:rPr lang="en-US" sz="2100" dirty="0" err="1">
                <a:solidFill>
                  <a:prstClr val="black"/>
                </a:solidFill>
              </a:rPr>
              <a:t>QuanLySachBackup</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WITH</a:t>
            </a:r>
            <a:r>
              <a:rPr lang="en-US" sz="2100" dirty="0">
                <a:solidFill>
                  <a:prstClr val="black"/>
                </a:solidFill>
              </a:rPr>
              <a:t> </a:t>
            </a:r>
            <a:r>
              <a:rPr lang="en-US" sz="2100" dirty="0">
                <a:solidFill>
                  <a:srgbClr val="0000FF"/>
                </a:solidFill>
              </a:rPr>
              <a:t>FILE</a:t>
            </a:r>
            <a:r>
              <a:rPr lang="en-US" sz="2100" dirty="0">
                <a:solidFill>
                  <a:prstClr val="black"/>
                </a:solidFill>
              </a:rPr>
              <a:t> </a:t>
            </a:r>
            <a:r>
              <a:rPr lang="en-US" sz="2100" dirty="0">
                <a:solidFill>
                  <a:srgbClr val="808080"/>
                </a:solidFill>
              </a:rPr>
              <a:t>=</a:t>
            </a:r>
            <a:r>
              <a:rPr lang="en-US" sz="2100" dirty="0">
                <a:solidFill>
                  <a:prstClr val="black"/>
                </a:solidFill>
              </a:rPr>
              <a:t> 1</a:t>
            </a:r>
            <a:r>
              <a:rPr lang="en-US" sz="2100" dirty="0">
                <a:solidFill>
                  <a:srgbClr val="808080"/>
                </a:solidFill>
              </a:rPr>
              <a:t>,</a:t>
            </a:r>
          </a:p>
          <a:p>
            <a:pPr marL="327025" lvl="1" indent="0">
              <a:buNone/>
            </a:pPr>
            <a:r>
              <a:rPr lang="en-US" sz="2100" dirty="0">
                <a:solidFill>
                  <a:prstClr val="black"/>
                </a:solidFill>
              </a:rPr>
              <a:t>   </a:t>
            </a:r>
            <a:r>
              <a:rPr lang="en-US" sz="2100" dirty="0">
                <a:solidFill>
                  <a:srgbClr val="0000FF"/>
                </a:solidFill>
              </a:rPr>
              <a:t>NORECOVERY</a:t>
            </a:r>
          </a:p>
          <a:p>
            <a:pPr marL="327025" lvl="1" indent="0">
              <a:buNone/>
            </a:pPr>
            <a:r>
              <a:rPr lang="en-US" sz="2100" dirty="0">
                <a:solidFill>
                  <a:srgbClr val="0000FF"/>
                </a:solidFill>
              </a:rPr>
              <a:t>RESTORE</a:t>
            </a:r>
            <a:r>
              <a:rPr lang="en-US" sz="2100" dirty="0">
                <a:solidFill>
                  <a:prstClr val="black"/>
                </a:solidFill>
              </a:rPr>
              <a:t> </a:t>
            </a:r>
            <a:r>
              <a:rPr lang="en-US" sz="2100" dirty="0">
                <a:solidFill>
                  <a:srgbClr val="0000FF"/>
                </a:solidFill>
              </a:rPr>
              <a:t>DATABASE</a:t>
            </a:r>
            <a:r>
              <a:rPr lang="en-US" sz="2100" dirty="0">
                <a:solidFill>
                  <a:prstClr val="black"/>
                </a:solidFill>
              </a:rPr>
              <a:t> </a:t>
            </a:r>
            <a:r>
              <a:rPr lang="en-US" sz="2100" dirty="0" err="1">
                <a:solidFill>
                  <a:prstClr val="black"/>
                </a:solidFill>
              </a:rPr>
              <a:t>QuanLySach</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FROM</a:t>
            </a:r>
            <a:r>
              <a:rPr lang="en-US" sz="2100" dirty="0">
                <a:solidFill>
                  <a:prstClr val="black"/>
                </a:solidFill>
              </a:rPr>
              <a:t> </a:t>
            </a:r>
            <a:r>
              <a:rPr lang="en-US" sz="2100" dirty="0" err="1">
                <a:solidFill>
                  <a:prstClr val="black"/>
                </a:solidFill>
              </a:rPr>
              <a:t>QuanLySachBackup</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WITH</a:t>
            </a:r>
            <a:r>
              <a:rPr lang="en-US" sz="2100" dirty="0">
                <a:solidFill>
                  <a:prstClr val="black"/>
                </a:solidFill>
              </a:rPr>
              <a:t> </a:t>
            </a:r>
            <a:r>
              <a:rPr lang="en-US" sz="2100" dirty="0">
                <a:solidFill>
                  <a:srgbClr val="0000FF"/>
                </a:solidFill>
              </a:rPr>
              <a:t>FILE</a:t>
            </a:r>
            <a:r>
              <a:rPr lang="en-US" sz="2100" dirty="0">
                <a:solidFill>
                  <a:prstClr val="black"/>
                </a:solidFill>
              </a:rPr>
              <a:t> </a:t>
            </a:r>
            <a:r>
              <a:rPr lang="en-US" sz="2100" dirty="0">
                <a:solidFill>
                  <a:srgbClr val="808080"/>
                </a:solidFill>
              </a:rPr>
              <a:t>=</a:t>
            </a:r>
            <a:r>
              <a:rPr lang="en-US" sz="2100" dirty="0">
                <a:solidFill>
                  <a:prstClr val="black"/>
                </a:solidFill>
              </a:rPr>
              <a:t> 2</a:t>
            </a:r>
            <a:r>
              <a:rPr lang="en-US" sz="2100" dirty="0">
                <a:solidFill>
                  <a:srgbClr val="808080"/>
                </a:solidFill>
              </a:rPr>
              <a:t>,</a:t>
            </a:r>
          </a:p>
          <a:p>
            <a:pPr marL="327025" lvl="1" indent="0">
              <a:buNone/>
            </a:pPr>
            <a:r>
              <a:rPr lang="en-US" sz="2100" dirty="0">
                <a:solidFill>
                  <a:prstClr val="black"/>
                </a:solidFill>
              </a:rPr>
              <a:t>   </a:t>
            </a:r>
            <a:r>
              <a:rPr lang="en-US" sz="2100" dirty="0">
                <a:solidFill>
                  <a:srgbClr val="0000FF"/>
                </a:solidFill>
              </a:rPr>
              <a:t>NORECOVERY</a:t>
            </a:r>
          </a:p>
          <a:p>
            <a:pPr marL="327025" lvl="1" indent="0">
              <a:buNone/>
            </a:pPr>
            <a:r>
              <a:rPr lang="en-US" sz="2100" dirty="0">
                <a:solidFill>
                  <a:srgbClr val="0000FF"/>
                </a:solidFill>
              </a:rPr>
              <a:t>RESTORE</a:t>
            </a:r>
            <a:r>
              <a:rPr lang="en-US" sz="2100" dirty="0">
                <a:solidFill>
                  <a:prstClr val="black"/>
                </a:solidFill>
              </a:rPr>
              <a:t> </a:t>
            </a:r>
            <a:r>
              <a:rPr lang="en-US" sz="2100" dirty="0">
                <a:solidFill>
                  <a:srgbClr val="FF00FF"/>
                </a:solidFill>
              </a:rPr>
              <a:t>LOG</a:t>
            </a:r>
            <a:r>
              <a:rPr lang="en-US" sz="2100" dirty="0">
                <a:solidFill>
                  <a:prstClr val="black"/>
                </a:solidFill>
              </a:rPr>
              <a:t> </a:t>
            </a:r>
            <a:r>
              <a:rPr lang="en-US" sz="2100" dirty="0" err="1">
                <a:solidFill>
                  <a:prstClr val="black"/>
                </a:solidFill>
              </a:rPr>
              <a:t>QuanLySach</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FROM</a:t>
            </a:r>
            <a:r>
              <a:rPr lang="en-US" sz="2100" dirty="0">
                <a:solidFill>
                  <a:prstClr val="black"/>
                </a:solidFill>
              </a:rPr>
              <a:t> </a:t>
            </a:r>
            <a:r>
              <a:rPr lang="en-US" sz="2100" dirty="0" err="1">
                <a:solidFill>
                  <a:prstClr val="black"/>
                </a:solidFill>
              </a:rPr>
              <a:t>QuanLySachBackup</a:t>
            </a:r>
            <a:endParaRPr lang="en-US" sz="2100" dirty="0">
              <a:solidFill>
                <a:prstClr val="black"/>
              </a:solidFill>
            </a:endParaRPr>
          </a:p>
          <a:p>
            <a:pPr marL="327025" lvl="1" indent="0">
              <a:buNone/>
            </a:pPr>
            <a:r>
              <a:rPr lang="en-US" sz="2100" dirty="0">
                <a:solidFill>
                  <a:prstClr val="black"/>
                </a:solidFill>
              </a:rPr>
              <a:t>   </a:t>
            </a:r>
            <a:r>
              <a:rPr lang="en-US" sz="2100" dirty="0">
                <a:solidFill>
                  <a:srgbClr val="0000FF"/>
                </a:solidFill>
              </a:rPr>
              <a:t>WITH</a:t>
            </a:r>
            <a:r>
              <a:rPr lang="en-US" sz="2100" dirty="0">
                <a:solidFill>
                  <a:prstClr val="black"/>
                </a:solidFill>
              </a:rPr>
              <a:t> </a:t>
            </a:r>
            <a:r>
              <a:rPr lang="en-US" sz="2100" dirty="0">
                <a:solidFill>
                  <a:srgbClr val="0000FF"/>
                </a:solidFill>
              </a:rPr>
              <a:t>FILE</a:t>
            </a:r>
            <a:r>
              <a:rPr lang="en-US" sz="2100" dirty="0">
                <a:solidFill>
                  <a:prstClr val="black"/>
                </a:solidFill>
              </a:rPr>
              <a:t> </a:t>
            </a:r>
            <a:r>
              <a:rPr lang="en-US" sz="2100" dirty="0">
                <a:solidFill>
                  <a:srgbClr val="808080"/>
                </a:solidFill>
              </a:rPr>
              <a:t>=</a:t>
            </a:r>
            <a:r>
              <a:rPr lang="en-US" sz="2100" dirty="0">
                <a:solidFill>
                  <a:prstClr val="black"/>
                </a:solidFill>
              </a:rPr>
              <a:t> 3</a:t>
            </a:r>
            <a:r>
              <a:rPr lang="en-US" sz="2100" dirty="0">
                <a:solidFill>
                  <a:srgbClr val="808080"/>
                </a:solidFill>
              </a:rPr>
              <a:t>,</a:t>
            </a:r>
          </a:p>
          <a:p>
            <a:pPr marL="327025" lvl="1" indent="0">
              <a:buNone/>
            </a:pPr>
            <a:r>
              <a:rPr lang="en-US" sz="2100" dirty="0">
                <a:solidFill>
                  <a:prstClr val="black"/>
                </a:solidFill>
              </a:rPr>
              <a:t>   </a:t>
            </a:r>
            <a:r>
              <a:rPr lang="en-US" sz="2100" dirty="0">
                <a:solidFill>
                  <a:srgbClr val="0000FF"/>
                </a:solidFill>
              </a:rPr>
              <a:t>NORECOVERY</a:t>
            </a:r>
            <a:r>
              <a:rPr lang="en-US" sz="2100" dirty="0">
                <a:solidFill>
                  <a:srgbClr val="808080"/>
                </a:solidFill>
              </a:rPr>
              <a:t>,</a:t>
            </a:r>
            <a:r>
              <a:rPr lang="en-US" sz="2100" dirty="0">
                <a:solidFill>
                  <a:srgbClr val="0000FF"/>
                </a:solidFill>
              </a:rPr>
              <a:t>STOPAT</a:t>
            </a:r>
            <a:r>
              <a:rPr lang="en-US" sz="2100" dirty="0">
                <a:solidFill>
                  <a:prstClr val="black"/>
                </a:solidFill>
              </a:rPr>
              <a:t> </a:t>
            </a:r>
            <a:r>
              <a:rPr lang="en-US" sz="2100" dirty="0">
                <a:solidFill>
                  <a:srgbClr val="808080"/>
                </a:solidFill>
              </a:rPr>
              <a:t>=</a:t>
            </a:r>
            <a:r>
              <a:rPr lang="en-US" sz="2100" dirty="0">
                <a:solidFill>
                  <a:prstClr val="black"/>
                </a:solidFill>
              </a:rPr>
              <a:t> </a:t>
            </a:r>
            <a:r>
              <a:rPr lang="en-US" sz="2100" dirty="0">
                <a:solidFill>
                  <a:srgbClr val="FF0000"/>
                </a:solidFill>
              </a:rPr>
              <a:t>'2013-09-06 23:42:00'</a:t>
            </a:r>
          </a:p>
          <a:p>
            <a:pPr marL="327025" lvl="1" indent="0">
              <a:buNone/>
            </a:pPr>
            <a:r>
              <a:rPr lang="en-US" sz="2100" dirty="0">
                <a:solidFill>
                  <a:srgbClr val="0000FF"/>
                </a:solidFill>
              </a:rPr>
              <a:t>RESTORE</a:t>
            </a:r>
            <a:r>
              <a:rPr lang="en-US" sz="2100" dirty="0">
                <a:solidFill>
                  <a:prstClr val="black"/>
                </a:solidFill>
              </a:rPr>
              <a:t> </a:t>
            </a:r>
            <a:r>
              <a:rPr lang="en-US" sz="2100" dirty="0">
                <a:solidFill>
                  <a:srgbClr val="0000FF"/>
                </a:solidFill>
              </a:rPr>
              <a:t>DATABASE</a:t>
            </a:r>
            <a:r>
              <a:rPr lang="en-US" sz="2100" dirty="0">
                <a:solidFill>
                  <a:prstClr val="black"/>
                </a:solidFill>
              </a:rPr>
              <a:t> </a:t>
            </a:r>
            <a:r>
              <a:rPr lang="en-US" sz="2100" dirty="0" err="1">
                <a:solidFill>
                  <a:prstClr val="black"/>
                </a:solidFill>
              </a:rPr>
              <a:t>QuanLySach</a:t>
            </a:r>
            <a:endParaRPr lang="en-US" sz="2100" dirty="0">
              <a:solidFill>
                <a:prstClr val="black"/>
              </a:solidFill>
            </a:endParaRPr>
          </a:p>
          <a:p>
            <a:pPr marL="327025" lvl="1" indent="0">
              <a:buNone/>
            </a:pPr>
            <a:r>
              <a:rPr lang="en-US" sz="2100" dirty="0">
                <a:solidFill>
                  <a:srgbClr val="0000FF"/>
                </a:solidFill>
              </a:rPr>
              <a:t>WITH</a:t>
            </a:r>
            <a:r>
              <a:rPr lang="en-US" sz="2100" dirty="0">
                <a:solidFill>
                  <a:prstClr val="black"/>
                </a:solidFill>
              </a:rPr>
              <a:t> </a:t>
            </a:r>
            <a:r>
              <a:rPr lang="en-US" sz="2100" dirty="0">
                <a:solidFill>
                  <a:srgbClr val="0000FF"/>
                </a:solidFill>
              </a:rPr>
              <a:t>RECOVERY</a:t>
            </a:r>
            <a:endParaRPr lang="en-US" sz="2100" dirty="0"/>
          </a:p>
          <a:p>
            <a:pPr marL="0" indent="0">
              <a:buNone/>
            </a:pPr>
            <a:endParaRPr lang="en-US" sz="2200" dirty="0"/>
          </a:p>
        </p:txBody>
      </p:sp>
      <p:sp>
        <p:nvSpPr>
          <p:cNvPr id="2" name="Slide Number Placeholder 1"/>
          <p:cNvSpPr>
            <a:spLocks noGrp="1"/>
          </p:cNvSpPr>
          <p:nvPr>
            <p:ph type="sldNum" sz="quarter" idx="11"/>
          </p:nvPr>
        </p:nvSpPr>
        <p:spPr/>
        <p:txBody>
          <a:bodyPr/>
          <a:lstStyle/>
          <a:p>
            <a:pPr>
              <a:defRPr/>
            </a:pPr>
            <a:fld id="{D9D2F04E-76AE-40F1-B060-324215340F99}" type="slidenum">
              <a:rPr lang="en-US" altLang="en-US" smtClean="0"/>
              <a:pPr>
                <a:defRPr/>
              </a:pPr>
              <a:t>36</a:t>
            </a:fld>
            <a:endParaRPr lang="en-US" altLang="en-US"/>
          </a:p>
        </p:txBody>
      </p:sp>
    </p:spTree>
    <p:extLst>
      <p:ext uri="{BB962C8B-B14F-4D97-AF65-F5344CB8AC3E}">
        <p14:creationId xmlns:p14="http://schemas.microsoft.com/office/powerpoint/2010/main" val="116571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29640" y="1511300"/>
            <a:ext cx="10574972" cy="4399922"/>
          </a:xfrm>
        </p:spPr>
        <p:txBody>
          <a:bodyPr/>
          <a:lstStyle/>
          <a:p>
            <a:r>
              <a:rPr lang="en-US" dirty="0" err="1">
                <a:solidFill>
                  <a:schemeClr val="tx1"/>
                </a:solidFill>
              </a:rPr>
              <a:t>Cú</a:t>
            </a:r>
            <a:r>
              <a:rPr lang="en-US" dirty="0">
                <a:solidFill>
                  <a:schemeClr val="tx1"/>
                </a:solidFill>
              </a:rPr>
              <a:t> </a:t>
            </a:r>
            <a:r>
              <a:rPr lang="en-US" dirty="0" err="1">
                <a:solidFill>
                  <a:schemeClr val="tx1"/>
                </a:solidFill>
              </a:rPr>
              <a:t>pháp</a:t>
            </a:r>
            <a:r>
              <a:rPr lang="en-US" dirty="0">
                <a:solidFill>
                  <a:schemeClr val="tx1"/>
                </a:solidFill>
              </a:rPr>
              <a:t>:</a:t>
            </a:r>
          </a:p>
          <a:p>
            <a:endParaRPr lang="en-US" dirty="0">
              <a:solidFill>
                <a:schemeClr val="tx1"/>
              </a:solidFill>
            </a:endParaRPr>
          </a:p>
          <a:p>
            <a:endParaRPr lang="en-US">
              <a:solidFill>
                <a:schemeClr val="tx1"/>
              </a:solidFill>
            </a:endParaRPr>
          </a:p>
          <a:p>
            <a:endParaRPr lang="en-US" dirty="0">
              <a:solidFill>
                <a:schemeClr val="tx1"/>
              </a:solidFill>
            </a:endParaRPr>
          </a:p>
          <a:p>
            <a:endParaRPr lang="en-US" dirty="0">
              <a:solidFill>
                <a:schemeClr val="tx1"/>
              </a:solidFill>
            </a:endParaRPr>
          </a:p>
          <a:p>
            <a:pPr lvl="1"/>
            <a:r>
              <a:rPr lang="en-US" dirty="0">
                <a:solidFill>
                  <a:schemeClr val="tx1"/>
                </a:solidFill>
              </a:rPr>
              <a:t>DIFFERENTIAL: </a:t>
            </a:r>
            <a:r>
              <a:rPr lang="en-US" dirty="0" err="1">
                <a:solidFill>
                  <a:schemeClr val="tx1"/>
                </a:solidFill>
              </a:rPr>
              <a:t>mặc</a:t>
            </a:r>
            <a:r>
              <a:rPr lang="en-US" dirty="0">
                <a:solidFill>
                  <a:schemeClr val="tx1"/>
                </a:solidFill>
              </a:rPr>
              <a:t> </a:t>
            </a:r>
            <a:r>
              <a:rPr lang="en-US" dirty="0" err="1">
                <a:solidFill>
                  <a:schemeClr val="tx1"/>
                </a:solidFill>
              </a:rPr>
              <a:t>định</a:t>
            </a:r>
            <a:r>
              <a:rPr lang="en-US" dirty="0">
                <a:solidFill>
                  <a:schemeClr val="tx1"/>
                </a:solidFill>
              </a:rPr>
              <a:t> </a:t>
            </a:r>
            <a:r>
              <a:rPr lang="en-US" dirty="0" err="1">
                <a:solidFill>
                  <a:schemeClr val="tx1"/>
                </a:solidFill>
              </a:rPr>
              <a:t>là</a:t>
            </a:r>
            <a:r>
              <a:rPr lang="en-US" dirty="0">
                <a:solidFill>
                  <a:schemeClr val="tx1"/>
                </a:solidFill>
              </a:rPr>
              <a:t> </a:t>
            </a:r>
            <a:r>
              <a:rPr lang="en-US" dirty="0" err="1">
                <a:solidFill>
                  <a:schemeClr val="tx1"/>
                </a:solidFill>
              </a:rPr>
              <a:t>sao</a:t>
            </a:r>
            <a:r>
              <a:rPr lang="en-US" dirty="0">
                <a:solidFill>
                  <a:schemeClr val="tx1"/>
                </a:solidFill>
              </a:rPr>
              <a:t> </a:t>
            </a:r>
            <a:r>
              <a:rPr lang="en-US" dirty="0" err="1">
                <a:solidFill>
                  <a:schemeClr val="tx1"/>
                </a:solidFill>
              </a:rPr>
              <a:t>lưu</a:t>
            </a:r>
            <a:r>
              <a:rPr lang="en-US" dirty="0">
                <a:solidFill>
                  <a:schemeClr val="tx1"/>
                </a:solidFill>
              </a:rPr>
              <a:t> </a:t>
            </a:r>
            <a:r>
              <a:rPr lang="en-US" dirty="0" err="1">
                <a:solidFill>
                  <a:schemeClr val="tx1"/>
                </a:solidFill>
              </a:rPr>
              <a:t>toàn</a:t>
            </a:r>
            <a:r>
              <a:rPr lang="en-US" dirty="0">
                <a:solidFill>
                  <a:schemeClr val="tx1"/>
                </a:solidFill>
              </a:rPr>
              <a:t> </a:t>
            </a:r>
            <a:r>
              <a:rPr lang="en-US" dirty="0" err="1">
                <a:solidFill>
                  <a:schemeClr val="tx1"/>
                </a:solidFill>
              </a:rPr>
              <a:t>phần</a:t>
            </a:r>
            <a:endParaRPr lang="en-US" dirty="0">
              <a:solidFill>
                <a:schemeClr val="tx1"/>
              </a:solidFill>
            </a:endParaRPr>
          </a:p>
          <a:p>
            <a:pPr lvl="1"/>
            <a:r>
              <a:rPr lang="en-US" dirty="0">
                <a:solidFill>
                  <a:schemeClr val="tx1"/>
                </a:solidFill>
              </a:rPr>
              <a:t>&lt;</a:t>
            </a:r>
            <a:r>
              <a:rPr lang="en-US" dirty="0" err="1">
                <a:solidFill>
                  <a:schemeClr val="tx1"/>
                </a:solidFill>
              </a:rPr>
              <a:t>Thiết</a:t>
            </a:r>
            <a:r>
              <a:rPr lang="en-US" dirty="0">
                <a:solidFill>
                  <a:schemeClr val="tx1"/>
                </a:solidFill>
              </a:rPr>
              <a:t> </a:t>
            </a:r>
            <a:r>
              <a:rPr lang="en-US" dirty="0" err="1">
                <a:solidFill>
                  <a:schemeClr val="tx1"/>
                </a:solidFill>
              </a:rPr>
              <a:t>bị</a:t>
            </a:r>
            <a:r>
              <a:rPr lang="en-US" dirty="0">
                <a:solidFill>
                  <a:schemeClr val="tx1"/>
                </a:solidFill>
              </a:rPr>
              <a:t> </a:t>
            </a:r>
            <a:r>
              <a:rPr lang="en-US" dirty="0" err="1">
                <a:solidFill>
                  <a:schemeClr val="tx1"/>
                </a:solidFill>
              </a:rPr>
              <a:t>lưu</a:t>
            </a:r>
            <a:r>
              <a:rPr lang="en-US" dirty="0">
                <a:solidFill>
                  <a:schemeClr val="tx1"/>
                </a:solidFill>
              </a:rPr>
              <a:t> </a:t>
            </a:r>
            <a:r>
              <a:rPr lang="en-US" dirty="0" err="1">
                <a:solidFill>
                  <a:schemeClr val="tx1"/>
                </a:solidFill>
              </a:rPr>
              <a:t>trữ</a:t>
            </a:r>
            <a:r>
              <a:rPr lang="en-US" dirty="0">
                <a:solidFill>
                  <a:schemeClr val="tx1"/>
                </a:solidFill>
              </a:rPr>
              <a:t>&gt;: {DISK| TAPE} = ‘</a:t>
            </a:r>
            <a:r>
              <a:rPr lang="en-US" dirty="0" err="1">
                <a:solidFill>
                  <a:schemeClr val="tx1"/>
                </a:solidFill>
              </a:rPr>
              <a:t>Tên</a:t>
            </a:r>
            <a:r>
              <a:rPr lang="en-US" dirty="0">
                <a:solidFill>
                  <a:schemeClr val="tx1"/>
                </a:solidFill>
              </a:rPr>
              <a:t> </a:t>
            </a:r>
            <a:r>
              <a:rPr lang="en-US" dirty="0" err="1">
                <a:solidFill>
                  <a:schemeClr val="tx1"/>
                </a:solidFill>
              </a:rPr>
              <a:t>thiết</a:t>
            </a:r>
            <a:r>
              <a:rPr lang="en-US" dirty="0">
                <a:solidFill>
                  <a:schemeClr val="tx1"/>
                </a:solidFill>
              </a:rPr>
              <a:t> </a:t>
            </a:r>
            <a:r>
              <a:rPr lang="en-US" dirty="0" err="1">
                <a:solidFill>
                  <a:schemeClr val="tx1"/>
                </a:solidFill>
              </a:rPr>
              <a:t>bị</a:t>
            </a:r>
            <a:r>
              <a:rPr lang="en-US" dirty="0">
                <a:solidFill>
                  <a:schemeClr val="tx1"/>
                </a:solidFill>
              </a:rPr>
              <a:t>’</a:t>
            </a:r>
          </a:p>
        </p:txBody>
      </p:sp>
      <p:sp>
        <p:nvSpPr>
          <p:cNvPr id="3" name="Title 2"/>
          <p:cNvSpPr>
            <a:spLocks noGrp="1"/>
          </p:cNvSpPr>
          <p:nvPr>
            <p:ph type="title"/>
          </p:nvPr>
        </p:nvSpPr>
        <p:spPr/>
        <p:txBody>
          <a:bodyPr/>
          <a:lstStyle/>
          <a:p>
            <a:r>
              <a:rPr lang="en-US" dirty="0" err="1"/>
              <a:t>Lệnh</a:t>
            </a:r>
            <a:r>
              <a:rPr lang="en-US" dirty="0"/>
              <a:t> Backup</a:t>
            </a:r>
          </a:p>
        </p:txBody>
      </p:sp>
      <p:sp>
        <p:nvSpPr>
          <p:cNvPr id="4" name="Rectangle 3"/>
          <p:cNvSpPr/>
          <p:nvPr/>
        </p:nvSpPr>
        <p:spPr>
          <a:xfrm>
            <a:off x="3201581" y="2348037"/>
            <a:ext cx="6395259" cy="177279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166688" lvl="1">
              <a:lnSpc>
                <a:spcPct val="130000"/>
              </a:lnSpc>
            </a:pPr>
            <a:r>
              <a:rPr lang="en-US" sz="2800" b="1" dirty="0">
                <a:solidFill>
                  <a:srgbClr val="C00000"/>
                </a:solidFill>
              </a:rPr>
              <a:t>BACKUP DATABASE </a:t>
            </a:r>
            <a:r>
              <a:rPr lang="en-US" sz="2800" b="1" dirty="0" err="1">
                <a:solidFill>
                  <a:srgbClr val="0070C0"/>
                </a:solidFill>
              </a:rPr>
              <a:t>TenCSDL</a:t>
            </a:r>
            <a:endParaRPr lang="en-US" sz="2800" b="1" dirty="0">
              <a:solidFill>
                <a:srgbClr val="0070C0"/>
              </a:solidFill>
            </a:endParaRPr>
          </a:p>
          <a:p>
            <a:pPr marL="166688" lvl="1">
              <a:lnSpc>
                <a:spcPct val="130000"/>
              </a:lnSpc>
            </a:pPr>
            <a:r>
              <a:rPr lang="en-US" sz="2800" b="1" dirty="0">
                <a:solidFill>
                  <a:srgbClr val="C00000"/>
                </a:solidFill>
              </a:rPr>
              <a:t>TO</a:t>
            </a:r>
            <a:r>
              <a:rPr lang="en-US" sz="2800" b="1" dirty="0">
                <a:solidFill>
                  <a:schemeClr val="bg1"/>
                </a:solidFill>
              </a:rPr>
              <a:t> </a:t>
            </a:r>
            <a:r>
              <a:rPr lang="en-US" sz="2800" b="1" dirty="0">
                <a:solidFill>
                  <a:srgbClr val="0070C0"/>
                </a:solidFill>
              </a:rPr>
              <a:t>&lt;</a:t>
            </a:r>
            <a:r>
              <a:rPr lang="en-US" sz="2800" b="1" dirty="0" err="1">
                <a:solidFill>
                  <a:srgbClr val="0070C0"/>
                </a:solidFill>
              </a:rPr>
              <a:t>Thiết</a:t>
            </a:r>
            <a:r>
              <a:rPr lang="en-US" sz="2800" b="1" dirty="0">
                <a:solidFill>
                  <a:srgbClr val="0070C0"/>
                </a:solidFill>
              </a:rPr>
              <a:t> </a:t>
            </a:r>
            <a:r>
              <a:rPr lang="en-US" sz="2800" b="1" dirty="0" err="1">
                <a:solidFill>
                  <a:srgbClr val="0070C0"/>
                </a:solidFill>
              </a:rPr>
              <a:t>bị</a:t>
            </a:r>
            <a:r>
              <a:rPr lang="en-US" sz="2800" b="1" dirty="0">
                <a:solidFill>
                  <a:srgbClr val="0070C0"/>
                </a:solidFill>
              </a:rPr>
              <a:t> </a:t>
            </a:r>
            <a:r>
              <a:rPr lang="en-US" sz="2800" b="1" dirty="0" err="1">
                <a:solidFill>
                  <a:srgbClr val="0070C0"/>
                </a:solidFill>
              </a:rPr>
              <a:t>lưu</a:t>
            </a:r>
            <a:r>
              <a:rPr lang="en-US" sz="2800" b="1" dirty="0">
                <a:solidFill>
                  <a:srgbClr val="0070C0"/>
                </a:solidFill>
              </a:rPr>
              <a:t> </a:t>
            </a:r>
            <a:r>
              <a:rPr lang="en-US" sz="2800" b="1" dirty="0" err="1">
                <a:solidFill>
                  <a:srgbClr val="0070C0"/>
                </a:solidFill>
              </a:rPr>
              <a:t>trữ</a:t>
            </a:r>
            <a:r>
              <a:rPr lang="en-US" sz="2800" b="1" dirty="0">
                <a:solidFill>
                  <a:srgbClr val="0070C0"/>
                </a:solidFill>
              </a:rPr>
              <a:t>&gt;</a:t>
            </a:r>
          </a:p>
          <a:p>
            <a:pPr marL="166688" lvl="1">
              <a:lnSpc>
                <a:spcPct val="130000"/>
              </a:lnSpc>
            </a:pPr>
            <a:r>
              <a:rPr lang="en-US" sz="2800" b="1" dirty="0">
                <a:solidFill>
                  <a:schemeClr val="bg1"/>
                </a:solidFill>
              </a:rPr>
              <a:t>[WITH {DIFFERENTIAL| </a:t>
            </a:r>
            <a:r>
              <a:rPr lang="en-US" sz="2800" b="1" dirty="0">
                <a:solidFill>
                  <a:srgbClr val="0070C0"/>
                </a:solidFill>
              </a:rPr>
              <a:t>&lt;</a:t>
            </a:r>
            <a:r>
              <a:rPr lang="en-US" sz="2800" b="1" dirty="0" err="1">
                <a:solidFill>
                  <a:srgbClr val="0070C0"/>
                </a:solidFill>
              </a:rPr>
              <a:t>Tham</a:t>
            </a:r>
            <a:r>
              <a:rPr lang="en-US" sz="2800" b="1" dirty="0">
                <a:solidFill>
                  <a:srgbClr val="0070C0"/>
                </a:solidFill>
              </a:rPr>
              <a:t> </a:t>
            </a:r>
            <a:r>
              <a:rPr lang="en-US" sz="2800" b="1" dirty="0" err="1">
                <a:solidFill>
                  <a:srgbClr val="0070C0"/>
                </a:solidFill>
              </a:rPr>
              <a:t>số</a:t>
            </a:r>
            <a:r>
              <a:rPr lang="en-US" sz="2800" b="1" dirty="0">
                <a:solidFill>
                  <a:srgbClr val="0070C0"/>
                </a:solidFill>
              </a:rPr>
              <a:t>&gt;</a:t>
            </a:r>
            <a:r>
              <a:rPr lang="en-US" sz="2800" b="1" dirty="0">
                <a:solidFill>
                  <a:schemeClr val="bg1"/>
                </a:solidFill>
              </a:rPr>
              <a:t>}]</a:t>
            </a:r>
          </a:p>
        </p:txBody>
      </p:sp>
      <p:sp>
        <p:nvSpPr>
          <p:cNvPr id="5" name="Date Placeholder 4"/>
          <p:cNvSpPr>
            <a:spLocks noGrp="1"/>
          </p:cNvSpPr>
          <p:nvPr>
            <p:ph type="dt" sz="half" idx="10"/>
          </p:nvPr>
        </p:nvSpPr>
        <p:spPr/>
        <p:txBody>
          <a:bodyPr/>
          <a:lstStyle/>
          <a:p>
            <a:fld id="{3E2F00DB-3590-49B8-80A8-9438A5EA15A1}" type="datetime1">
              <a:rPr lang="vi-VN" smtClean="0"/>
              <a:t>31/03/2022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100C6464-727B-47E7-8875-090831BD94DD}" type="slidenum">
              <a:rPr lang="vi-VN" smtClean="0"/>
              <a:t>4</a:t>
            </a:fld>
            <a:endParaRPr lang="vi-VN"/>
          </a:p>
        </p:txBody>
      </p:sp>
    </p:spTree>
    <p:extLst>
      <p:ext uri="{BB962C8B-B14F-4D97-AF65-F5344CB8AC3E}">
        <p14:creationId xmlns:p14="http://schemas.microsoft.com/office/powerpoint/2010/main" val="310634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1812" y="1511300"/>
            <a:ext cx="11385868" cy="4399922"/>
          </a:xfrm>
        </p:spPr>
        <p:txBody>
          <a:bodyPr>
            <a:normAutofit/>
          </a:bodyPr>
          <a:lstStyle/>
          <a:p>
            <a:r>
              <a:rPr lang="en-US" sz="3000" b="1" dirty="0" err="1">
                <a:solidFill>
                  <a:srgbClr val="0070C0"/>
                </a:solidFill>
                <a:latin typeface="Calibri (Body)"/>
              </a:rPr>
              <a:t>Tham</a:t>
            </a:r>
            <a:r>
              <a:rPr lang="en-US" sz="3000" b="1" dirty="0">
                <a:solidFill>
                  <a:srgbClr val="0070C0"/>
                </a:solidFill>
                <a:latin typeface="Calibri (Body)"/>
              </a:rPr>
              <a:t> </a:t>
            </a:r>
            <a:r>
              <a:rPr lang="en-US" sz="3000" b="1" dirty="0" err="1">
                <a:solidFill>
                  <a:srgbClr val="0070C0"/>
                </a:solidFill>
                <a:latin typeface="Calibri (Body)"/>
              </a:rPr>
              <a:t>số</a:t>
            </a:r>
            <a:endParaRPr lang="en-US" sz="3000" b="1" dirty="0">
              <a:solidFill>
                <a:srgbClr val="0070C0"/>
              </a:solidFill>
              <a:latin typeface="Calibri (Body)"/>
            </a:endParaRPr>
          </a:p>
          <a:p>
            <a:pPr lvl="1"/>
            <a:r>
              <a:rPr lang="vi-VN" sz="2600" dirty="0">
                <a:latin typeface="Calibri (Body)"/>
              </a:rPr>
              <a:t>DESCRIPTION = </a:t>
            </a:r>
            <a:r>
              <a:rPr lang="en-US" sz="2600" dirty="0" err="1">
                <a:latin typeface="Calibri (Body)"/>
              </a:rPr>
              <a:t>Mô</a:t>
            </a:r>
            <a:r>
              <a:rPr lang="en-US" sz="2600" dirty="0">
                <a:latin typeface="Calibri (Body)"/>
              </a:rPr>
              <a:t> </a:t>
            </a:r>
            <a:r>
              <a:rPr lang="en-US" sz="2600" dirty="0" err="1">
                <a:latin typeface="Calibri (Body)"/>
              </a:rPr>
              <a:t>tả</a:t>
            </a:r>
            <a:r>
              <a:rPr lang="en-US" sz="2600" dirty="0">
                <a:latin typeface="Calibri (Body)"/>
              </a:rPr>
              <a:t> </a:t>
            </a:r>
            <a:r>
              <a:rPr lang="en-US" sz="2600" dirty="0" err="1">
                <a:latin typeface="Calibri (Body)"/>
              </a:rPr>
              <a:t>bảng</a:t>
            </a:r>
            <a:r>
              <a:rPr lang="en-US" sz="2600" dirty="0">
                <a:latin typeface="Calibri (Body)"/>
              </a:rPr>
              <a:t> </a:t>
            </a:r>
            <a:r>
              <a:rPr lang="en-US" sz="2600" dirty="0" err="1">
                <a:latin typeface="Calibri (Body)"/>
              </a:rPr>
              <a:t>sao</a:t>
            </a:r>
            <a:r>
              <a:rPr lang="en-US" sz="2600" dirty="0">
                <a:latin typeface="Calibri (Body)"/>
              </a:rPr>
              <a:t> </a:t>
            </a:r>
            <a:r>
              <a:rPr lang="en-US" sz="2600" dirty="0" err="1">
                <a:latin typeface="Calibri (Body)"/>
              </a:rPr>
              <a:t>lưu</a:t>
            </a:r>
            <a:endParaRPr lang="vi-VN" sz="2600" dirty="0">
              <a:latin typeface="Calibri (Body)"/>
            </a:endParaRPr>
          </a:p>
          <a:p>
            <a:pPr lvl="1"/>
            <a:r>
              <a:rPr lang="vi-VN" sz="2600" dirty="0">
                <a:latin typeface="Calibri (Body)"/>
              </a:rPr>
              <a:t>NAME = tên bảng </a:t>
            </a:r>
            <a:r>
              <a:rPr lang="en-US" sz="2600" dirty="0" err="1">
                <a:latin typeface="Calibri (Body)"/>
              </a:rPr>
              <a:t>sao</a:t>
            </a:r>
            <a:r>
              <a:rPr lang="en-US" sz="2600" dirty="0">
                <a:latin typeface="Calibri (Body)"/>
              </a:rPr>
              <a:t> </a:t>
            </a:r>
            <a:r>
              <a:rPr lang="vi-VN" sz="2600" dirty="0">
                <a:latin typeface="Calibri (Body)"/>
              </a:rPr>
              <a:t>lưu</a:t>
            </a:r>
          </a:p>
          <a:p>
            <a:pPr lvl="1"/>
            <a:r>
              <a:rPr lang="vi-VN" sz="2600" dirty="0">
                <a:latin typeface="Calibri (Body)"/>
              </a:rPr>
              <a:t>PASSWORD = ghi mật khẩu bảng </a:t>
            </a:r>
            <a:r>
              <a:rPr lang="en-US" sz="2600" dirty="0" err="1">
                <a:latin typeface="Calibri (Body)"/>
              </a:rPr>
              <a:t>sao</a:t>
            </a:r>
            <a:r>
              <a:rPr lang="en-US" sz="2600" dirty="0">
                <a:latin typeface="Calibri (Body)"/>
              </a:rPr>
              <a:t> </a:t>
            </a:r>
            <a:r>
              <a:rPr lang="vi-VN" sz="2600" dirty="0">
                <a:latin typeface="Calibri (Body)"/>
              </a:rPr>
              <a:t>lưu</a:t>
            </a:r>
          </a:p>
          <a:p>
            <a:pPr lvl="1"/>
            <a:r>
              <a:rPr lang="vi-VN" sz="2600" dirty="0">
                <a:latin typeface="Calibri (Body)"/>
              </a:rPr>
              <a:t>RETAINDAYS = ghi số ngày hết hạn của bảng lưu tính từ thời điểm sao lưu</a:t>
            </a:r>
          </a:p>
          <a:p>
            <a:pPr lvl="1"/>
            <a:r>
              <a:rPr lang="vi-VN" sz="2600" dirty="0">
                <a:latin typeface="Calibri (Body)"/>
              </a:rPr>
              <a:t>EXPIREDATE = hạn cuối của bảng sao lưu</a:t>
            </a:r>
          </a:p>
          <a:p>
            <a:pPr lvl="1"/>
            <a:r>
              <a:rPr lang="vi-VN" sz="2600" dirty="0">
                <a:latin typeface="Calibri (Body)"/>
              </a:rPr>
              <a:t>STOP_ON_ERROR  | CONTINUE_AFTER_ERROR</a:t>
            </a:r>
            <a:r>
              <a:rPr lang="en-US" sz="2600" dirty="0">
                <a:latin typeface="Calibri (Body)"/>
              </a:rPr>
              <a:t>: </a:t>
            </a:r>
            <a:r>
              <a:rPr lang="vi-VN" sz="2600" dirty="0">
                <a:latin typeface="Calibri (Body)"/>
              </a:rPr>
              <a:t>ngừng khi gặp lỗi và ngược lại</a:t>
            </a:r>
          </a:p>
          <a:p>
            <a:pPr lvl="1"/>
            <a:r>
              <a:rPr lang="vi-VN" sz="2600" dirty="0">
                <a:latin typeface="Calibri (Body)"/>
              </a:rPr>
              <a:t>STATS = số phần trăm thể hiện trong quá trình sao lưu</a:t>
            </a:r>
          </a:p>
          <a:p>
            <a:endParaRPr lang="en-US" dirty="0">
              <a:latin typeface="Calibri (Body)"/>
            </a:endParaRPr>
          </a:p>
        </p:txBody>
      </p:sp>
      <p:sp>
        <p:nvSpPr>
          <p:cNvPr id="3" name="Title 2"/>
          <p:cNvSpPr>
            <a:spLocks noGrp="1"/>
          </p:cNvSpPr>
          <p:nvPr>
            <p:ph type="title"/>
          </p:nvPr>
        </p:nvSpPr>
        <p:spPr/>
        <p:txBody>
          <a:bodyPr/>
          <a:lstStyle/>
          <a:p>
            <a:r>
              <a:rPr lang="en-US" dirty="0" err="1"/>
              <a:t>Lệnh</a:t>
            </a:r>
            <a:r>
              <a:rPr lang="en-US" dirty="0"/>
              <a:t> Backup</a:t>
            </a:r>
          </a:p>
        </p:txBody>
      </p:sp>
      <p:sp>
        <p:nvSpPr>
          <p:cNvPr id="4" name="Date Placeholder 3"/>
          <p:cNvSpPr>
            <a:spLocks noGrp="1"/>
          </p:cNvSpPr>
          <p:nvPr>
            <p:ph type="dt" sz="half" idx="10"/>
          </p:nvPr>
        </p:nvSpPr>
        <p:spPr/>
        <p:txBody>
          <a:bodyPr/>
          <a:lstStyle/>
          <a:p>
            <a:fld id="{8DF06D53-171A-4282-B2F4-C2300FA8C6E9}" type="datetime1">
              <a:rPr lang="vi-VN" smtClean="0"/>
              <a:t>31/03/2022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5</a:t>
            </a:fld>
            <a:endParaRPr lang="vi-VN"/>
          </a:p>
        </p:txBody>
      </p:sp>
    </p:spTree>
    <p:extLst>
      <p:ext uri="{BB962C8B-B14F-4D97-AF65-F5344CB8AC3E}">
        <p14:creationId xmlns:p14="http://schemas.microsoft.com/office/powerpoint/2010/main" val="325199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Dùng</a:t>
            </a:r>
            <a:r>
              <a:rPr lang="en-US" dirty="0"/>
              <a:t> SSMS</a:t>
            </a:r>
          </a:p>
        </p:txBody>
      </p:sp>
      <p:pic>
        <p:nvPicPr>
          <p:cNvPr id="4" name="Picture 3"/>
          <p:cNvPicPr>
            <a:picLocks noChangeAspect="1"/>
          </p:cNvPicPr>
          <p:nvPr/>
        </p:nvPicPr>
        <p:blipFill>
          <a:blip r:embed="rId2"/>
          <a:stretch>
            <a:fillRect/>
          </a:stretch>
        </p:blipFill>
        <p:spPr>
          <a:xfrm>
            <a:off x="4306362" y="1391770"/>
            <a:ext cx="5484812" cy="4923865"/>
          </a:xfrm>
          <a:prstGeom prst="rect">
            <a:avLst/>
          </a:prstGeom>
        </p:spPr>
      </p:pic>
      <p:sp>
        <p:nvSpPr>
          <p:cNvPr id="2" name="Date Placeholder 1"/>
          <p:cNvSpPr>
            <a:spLocks noGrp="1"/>
          </p:cNvSpPr>
          <p:nvPr>
            <p:ph type="dt" sz="half" idx="10"/>
          </p:nvPr>
        </p:nvSpPr>
        <p:spPr/>
        <p:txBody>
          <a:bodyPr/>
          <a:lstStyle/>
          <a:p>
            <a:fld id="{09A122AB-2130-45F4-8326-8A77EF7CCD51}" type="datetime1">
              <a:rPr lang="vi-VN" smtClean="0"/>
              <a:t>31/03/2022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6</a:t>
            </a:fld>
            <a:endParaRPr lang="vi-VN"/>
          </a:p>
        </p:txBody>
      </p:sp>
    </p:spTree>
    <p:extLst>
      <p:ext uri="{BB962C8B-B14F-4D97-AF65-F5344CB8AC3E}">
        <p14:creationId xmlns:p14="http://schemas.microsoft.com/office/powerpoint/2010/main" val="314729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Loại</a:t>
            </a:r>
            <a:r>
              <a:rPr lang="en-US" dirty="0"/>
              <a:t> Backup </a:t>
            </a:r>
            <a:r>
              <a:rPr lang="en-US" dirty="0" err="1"/>
              <a:t>trong</a:t>
            </a:r>
            <a:r>
              <a:rPr lang="en-US" dirty="0"/>
              <a:t> SQL Server</a:t>
            </a:r>
            <a:endParaRPr lang="en-GB" dirty="0"/>
          </a:p>
        </p:txBody>
      </p:sp>
      <p:sp>
        <p:nvSpPr>
          <p:cNvPr id="3" name="Content Placeholder 2"/>
          <p:cNvSpPr>
            <a:spLocks noGrp="1"/>
          </p:cNvSpPr>
          <p:nvPr>
            <p:ph idx="1"/>
          </p:nvPr>
        </p:nvSpPr>
        <p:spPr>
          <a:xfrm>
            <a:off x="1493520" y="1511300"/>
            <a:ext cx="10011092" cy="4399922"/>
          </a:xfrm>
        </p:spPr>
        <p:txBody>
          <a:bodyPr/>
          <a:lstStyle/>
          <a:p>
            <a:r>
              <a:rPr lang="en-US" dirty="0">
                <a:solidFill>
                  <a:schemeClr val="tx1"/>
                </a:solidFill>
              </a:rPr>
              <a:t>Sao </a:t>
            </a:r>
            <a:r>
              <a:rPr lang="en-US" dirty="0" err="1">
                <a:solidFill>
                  <a:schemeClr val="tx1"/>
                </a:solidFill>
              </a:rPr>
              <a:t>lưu</a:t>
            </a:r>
            <a:r>
              <a:rPr lang="en-US" dirty="0">
                <a:solidFill>
                  <a:schemeClr val="tx1"/>
                </a:solidFill>
              </a:rPr>
              <a:t> </a:t>
            </a:r>
            <a:r>
              <a:rPr lang="en-US" dirty="0" err="1">
                <a:solidFill>
                  <a:schemeClr val="tx1"/>
                </a:solidFill>
              </a:rPr>
              <a:t>toàn</a:t>
            </a:r>
            <a:r>
              <a:rPr lang="en-US" dirty="0">
                <a:solidFill>
                  <a:schemeClr val="tx1"/>
                </a:solidFill>
              </a:rPr>
              <a:t> </a:t>
            </a:r>
            <a:r>
              <a:rPr lang="en-US" dirty="0" err="1">
                <a:solidFill>
                  <a:schemeClr val="tx1"/>
                </a:solidFill>
              </a:rPr>
              <a:t>phần</a:t>
            </a:r>
            <a:r>
              <a:rPr lang="en-US" dirty="0">
                <a:solidFill>
                  <a:schemeClr val="tx1"/>
                </a:solidFill>
              </a:rPr>
              <a:t> (Full backup)</a:t>
            </a:r>
          </a:p>
          <a:p>
            <a:r>
              <a:rPr lang="en-US" dirty="0">
                <a:solidFill>
                  <a:schemeClr val="tx1"/>
                </a:solidFill>
              </a:rPr>
              <a:t>Sao </a:t>
            </a:r>
            <a:r>
              <a:rPr lang="en-US" dirty="0" err="1">
                <a:solidFill>
                  <a:schemeClr val="tx1"/>
                </a:solidFill>
              </a:rPr>
              <a:t>lưu</a:t>
            </a:r>
            <a:r>
              <a:rPr lang="en-US" dirty="0">
                <a:solidFill>
                  <a:schemeClr val="tx1"/>
                </a:solidFill>
              </a:rPr>
              <a:t> </a:t>
            </a:r>
            <a:r>
              <a:rPr lang="en-US" dirty="0" err="1">
                <a:solidFill>
                  <a:schemeClr val="tx1"/>
                </a:solidFill>
              </a:rPr>
              <a:t>những</a:t>
            </a:r>
            <a:r>
              <a:rPr lang="en-US" dirty="0">
                <a:solidFill>
                  <a:schemeClr val="tx1"/>
                </a:solidFill>
              </a:rPr>
              <a:t> </a:t>
            </a:r>
            <a:r>
              <a:rPr lang="en-US" dirty="0" err="1">
                <a:solidFill>
                  <a:schemeClr val="tx1"/>
                </a:solidFill>
              </a:rPr>
              <a:t>thay</a:t>
            </a:r>
            <a:r>
              <a:rPr lang="en-US" dirty="0">
                <a:solidFill>
                  <a:schemeClr val="tx1"/>
                </a:solidFill>
              </a:rPr>
              <a:t> </a:t>
            </a:r>
            <a:r>
              <a:rPr lang="en-US" dirty="0" err="1">
                <a:solidFill>
                  <a:schemeClr val="tx1"/>
                </a:solidFill>
              </a:rPr>
              <a:t>đổi</a:t>
            </a:r>
            <a:r>
              <a:rPr lang="en-US" dirty="0">
                <a:solidFill>
                  <a:schemeClr val="tx1"/>
                </a:solidFill>
              </a:rPr>
              <a:t> (Different backup)</a:t>
            </a:r>
          </a:p>
          <a:p>
            <a:r>
              <a:rPr lang="en-US" dirty="0">
                <a:solidFill>
                  <a:schemeClr val="tx1"/>
                </a:solidFill>
              </a:rPr>
              <a:t>Sao </a:t>
            </a:r>
            <a:r>
              <a:rPr lang="en-US" dirty="0" err="1">
                <a:solidFill>
                  <a:schemeClr val="tx1"/>
                </a:solidFill>
              </a:rPr>
              <a:t>lưu</a:t>
            </a:r>
            <a:r>
              <a:rPr lang="en-US" dirty="0">
                <a:solidFill>
                  <a:schemeClr val="tx1"/>
                </a:solidFill>
              </a:rPr>
              <a:t> </a:t>
            </a:r>
            <a:r>
              <a:rPr lang="en-US" dirty="0" err="1">
                <a:solidFill>
                  <a:schemeClr val="tx1"/>
                </a:solidFill>
              </a:rPr>
              <a:t>bảng</a:t>
            </a:r>
            <a:r>
              <a:rPr lang="en-US" dirty="0">
                <a:solidFill>
                  <a:schemeClr val="tx1"/>
                </a:solidFill>
              </a:rPr>
              <a:t> </a:t>
            </a:r>
            <a:r>
              <a:rPr lang="en-US" dirty="0" err="1">
                <a:solidFill>
                  <a:schemeClr val="tx1"/>
                </a:solidFill>
              </a:rPr>
              <a:t>lưu</a:t>
            </a:r>
            <a:r>
              <a:rPr lang="en-US" dirty="0">
                <a:solidFill>
                  <a:schemeClr val="tx1"/>
                </a:solidFill>
              </a:rPr>
              <a:t> </a:t>
            </a:r>
            <a:r>
              <a:rPr lang="en-US" dirty="0" err="1">
                <a:solidFill>
                  <a:schemeClr val="tx1"/>
                </a:solidFill>
              </a:rPr>
              <a:t>vết</a:t>
            </a:r>
            <a:r>
              <a:rPr lang="en-US" dirty="0">
                <a:solidFill>
                  <a:schemeClr val="tx1"/>
                </a:solidFill>
              </a:rPr>
              <a:t> </a:t>
            </a:r>
            <a:r>
              <a:rPr lang="en-US" dirty="0" err="1">
                <a:solidFill>
                  <a:schemeClr val="tx1"/>
                </a:solidFill>
              </a:rPr>
              <a:t>của</a:t>
            </a:r>
            <a:r>
              <a:rPr lang="en-US" dirty="0">
                <a:solidFill>
                  <a:schemeClr val="tx1"/>
                </a:solidFill>
              </a:rPr>
              <a:t> </a:t>
            </a:r>
            <a:r>
              <a:rPr lang="en-US" dirty="0" err="1">
                <a:solidFill>
                  <a:schemeClr val="tx1"/>
                </a:solidFill>
              </a:rPr>
              <a:t>giao</a:t>
            </a:r>
            <a:r>
              <a:rPr lang="en-US" dirty="0">
                <a:solidFill>
                  <a:schemeClr val="tx1"/>
                </a:solidFill>
              </a:rPr>
              <a:t> </a:t>
            </a:r>
            <a:r>
              <a:rPr lang="en-US" dirty="0" err="1">
                <a:solidFill>
                  <a:schemeClr val="tx1"/>
                </a:solidFill>
              </a:rPr>
              <a:t>tác</a:t>
            </a:r>
            <a:r>
              <a:rPr lang="en-US" dirty="0">
                <a:solidFill>
                  <a:schemeClr val="tx1"/>
                </a:solidFill>
              </a:rPr>
              <a:t> (transaction log)</a:t>
            </a:r>
          </a:p>
          <a:p>
            <a:endParaRPr lang="en-US" dirty="0">
              <a:solidFill>
                <a:schemeClr val="tx1"/>
              </a:solidFill>
            </a:endParaRPr>
          </a:p>
          <a:p>
            <a:endParaRPr lang="en-GB" dirty="0">
              <a:solidFill>
                <a:schemeClr val="tx1"/>
              </a:solidFill>
            </a:endParaRPr>
          </a:p>
        </p:txBody>
      </p:sp>
      <p:sp>
        <p:nvSpPr>
          <p:cNvPr id="4" name="Date Placeholder 3"/>
          <p:cNvSpPr>
            <a:spLocks noGrp="1"/>
          </p:cNvSpPr>
          <p:nvPr>
            <p:ph type="dt" sz="half" idx="10"/>
          </p:nvPr>
        </p:nvSpPr>
        <p:spPr/>
        <p:txBody>
          <a:bodyPr/>
          <a:lstStyle/>
          <a:p>
            <a:fld id="{FD140122-7A66-422C-B235-7D4F4316168C}" type="datetime1">
              <a:rPr lang="vi-VN" smtClean="0"/>
              <a:t>31/03/2022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7</a:t>
            </a:fld>
            <a:endParaRPr lang="vi-VN"/>
          </a:p>
        </p:txBody>
      </p:sp>
    </p:spTree>
    <p:extLst>
      <p:ext uri="{BB962C8B-B14F-4D97-AF65-F5344CB8AC3E}">
        <p14:creationId xmlns:p14="http://schemas.microsoft.com/office/powerpoint/2010/main" val="182373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0120" y="1511300"/>
            <a:ext cx="10544492" cy="4399922"/>
          </a:xfrm>
        </p:spPr>
        <p:txBody>
          <a:bodyPr/>
          <a:lstStyle/>
          <a:p>
            <a:r>
              <a:rPr lang="en-US" dirty="0"/>
              <a:t>Sao </a:t>
            </a:r>
            <a:r>
              <a:rPr lang="en-US" dirty="0" err="1"/>
              <a:t>lưu</a:t>
            </a:r>
            <a:r>
              <a:rPr lang="en-US" dirty="0"/>
              <a:t> </a:t>
            </a:r>
            <a:r>
              <a:rPr lang="en-US" dirty="0" err="1"/>
              <a:t>tất</a:t>
            </a:r>
            <a:r>
              <a:rPr lang="en-US" dirty="0"/>
              <a:t> </a:t>
            </a:r>
            <a:r>
              <a:rPr lang="en-US" dirty="0" err="1"/>
              <a:t>cả</a:t>
            </a:r>
            <a:r>
              <a:rPr lang="en-US" dirty="0"/>
              <a:t> </a:t>
            </a:r>
            <a:r>
              <a:rPr lang="en-US" dirty="0" err="1"/>
              <a:t>dữ</a:t>
            </a:r>
            <a:r>
              <a:rPr lang="en-US" dirty="0"/>
              <a:t> </a:t>
            </a:r>
            <a:r>
              <a:rPr lang="en-US" dirty="0" err="1"/>
              <a:t>liệu</a:t>
            </a:r>
            <a:r>
              <a:rPr lang="en-US" dirty="0"/>
              <a:t> </a:t>
            </a:r>
            <a:r>
              <a:rPr lang="en-US" dirty="0" err="1"/>
              <a:t>trong</a:t>
            </a:r>
            <a:r>
              <a:rPr lang="en-US" dirty="0"/>
              <a:t> CSDL </a:t>
            </a:r>
            <a:r>
              <a:rPr lang="en-US" dirty="0" err="1"/>
              <a:t>và</a:t>
            </a:r>
            <a:r>
              <a:rPr lang="en-US" dirty="0"/>
              <a:t> </a:t>
            </a:r>
            <a:r>
              <a:rPr lang="en-US" dirty="0" err="1"/>
              <a:t>ghi</a:t>
            </a:r>
            <a:r>
              <a:rPr lang="en-US" dirty="0"/>
              <a:t> </a:t>
            </a:r>
            <a:r>
              <a:rPr lang="en-US" dirty="0" err="1"/>
              <a:t>lại</a:t>
            </a:r>
            <a:r>
              <a:rPr lang="en-US" dirty="0"/>
              <a:t> </a:t>
            </a:r>
            <a:r>
              <a:rPr lang="en-US" dirty="0" err="1"/>
              <a:t>tất</a:t>
            </a:r>
            <a:r>
              <a:rPr lang="en-US" dirty="0"/>
              <a:t> </a:t>
            </a:r>
            <a:r>
              <a:rPr lang="en-US" dirty="0" err="1"/>
              <a:t>cả</a:t>
            </a:r>
            <a:r>
              <a:rPr lang="en-US" dirty="0"/>
              <a:t> </a:t>
            </a:r>
            <a:r>
              <a:rPr lang="en-US" dirty="0" err="1"/>
              <a:t>vị</a:t>
            </a:r>
            <a:r>
              <a:rPr lang="en-US" dirty="0"/>
              <a:t> </a:t>
            </a:r>
            <a:r>
              <a:rPr lang="en-US" dirty="0" err="1"/>
              <a:t>trí</a:t>
            </a:r>
            <a:r>
              <a:rPr lang="en-US" dirty="0"/>
              <a:t> </a:t>
            </a:r>
            <a:r>
              <a:rPr lang="en-US" dirty="0" err="1"/>
              <a:t>của</a:t>
            </a:r>
            <a:r>
              <a:rPr lang="en-US" dirty="0"/>
              <a:t> </a:t>
            </a:r>
            <a:r>
              <a:rPr lang="en-US" dirty="0" err="1"/>
              <a:t>tập</a:t>
            </a:r>
            <a:r>
              <a:rPr lang="en-US" dirty="0"/>
              <a:t> tin </a:t>
            </a:r>
            <a:r>
              <a:rPr lang="en-US" err="1"/>
              <a:t>trong</a:t>
            </a:r>
            <a:r>
              <a:rPr lang="en-US"/>
              <a:t> CSDL</a:t>
            </a:r>
          </a:p>
          <a:p>
            <a:pPr marL="0" indent="0">
              <a:buNone/>
            </a:pPr>
            <a:endParaRPr lang="en-US" dirty="0"/>
          </a:p>
          <a:p>
            <a:r>
              <a:rPr lang="en-US" dirty="0"/>
              <a:t>SQL Server </a:t>
            </a:r>
            <a:r>
              <a:rPr lang="en-US" dirty="0" err="1"/>
              <a:t>ghi</a:t>
            </a:r>
            <a:r>
              <a:rPr lang="en-US" dirty="0"/>
              <a:t> </a:t>
            </a:r>
            <a:r>
              <a:rPr lang="en-US" dirty="0" err="1"/>
              <a:t>lại</a:t>
            </a:r>
            <a:r>
              <a:rPr lang="en-US" dirty="0"/>
              <a:t> </a:t>
            </a:r>
            <a:r>
              <a:rPr lang="en-US" dirty="0" err="1"/>
              <a:t>việc</a:t>
            </a:r>
            <a:r>
              <a:rPr lang="en-US" dirty="0"/>
              <a:t> </a:t>
            </a:r>
            <a:r>
              <a:rPr lang="en-US" dirty="0" err="1"/>
              <a:t>sao</a:t>
            </a:r>
            <a:r>
              <a:rPr lang="en-US" dirty="0"/>
              <a:t> </a:t>
            </a:r>
            <a:r>
              <a:rPr lang="en-US" dirty="0" err="1"/>
              <a:t>lưu</a:t>
            </a:r>
            <a:r>
              <a:rPr lang="en-US" dirty="0"/>
              <a:t> </a:t>
            </a:r>
            <a:r>
              <a:rPr lang="en-US" dirty="0" err="1"/>
              <a:t>và</a:t>
            </a:r>
            <a:r>
              <a:rPr lang="en-US" dirty="0"/>
              <a:t> </a:t>
            </a:r>
            <a:r>
              <a:rPr lang="en-US" dirty="0" err="1"/>
              <a:t>những</a:t>
            </a:r>
            <a:r>
              <a:rPr lang="en-US" dirty="0"/>
              <a:t> </a:t>
            </a:r>
            <a:r>
              <a:rPr lang="en-US" dirty="0" err="1"/>
              <a:t>thay</a:t>
            </a:r>
            <a:r>
              <a:rPr lang="en-US" dirty="0"/>
              <a:t> </a:t>
            </a:r>
            <a:r>
              <a:rPr lang="en-US" dirty="0" err="1"/>
              <a:t>đổi</a:t>
            </a:r>
            <a:r>
              <a:rPr lang="en-US" dirty="0"/>
              <a:t> </a:t>
            </a:r>
            <a:r>
              <a:rPr lang="en-US" dirty="0" err="1"/>
              <a:t>trong</a:t>
            </a:r>
            <a:r>
              <a:rPr lang="en-US" dirty="0"/>
              <a:t> </a:t>
            </a:r>
            <a:r>
              <a:rPr lang="en-US" dirty="0" err="1"/>
              <a:t>thời</a:t>
            </a:r>
            <a:r>
              <a:rPr lang="en-US" dirty="0"/>
              <a:t> </a:t>
            </a:r>
            <a:r>
              <a:rPr lang="en-US" dirty="0" err="1"/>
              <a:t>gian</a:t>
            </a:r>
            <a:r>
              <a:rPr lang="en-US" dirty="0"/>
              <a:t> full backup </a:t>
            </a:r>
            <a:r>
              <a:rPr lang="en-US" dirty="0" err="1"/>
              <a:t>trong</a:t>
            </a:r>
            <a:r>
              <a:rPr lang="en-US" dirty="0"/>
              <a:t> </a:t>
            </a:r>
            <a:r>
              <a:rPr lang="en-US" b="1" dirty="0"/>
              <a:t>transaction log</a:t>
            </a:r>
          </a:p>
        </p:txBody>
      </p:sp>
      <p:sp>
        <p:nvSpPr>
          <p:cNvPr id="3" name="Title 2"/>
          <p:cNvSpPr>
            <a:spLocks noGrp="1"/>
          </p:cNvSpPr>
          <p:nvPr>
            <p:ph type="title"/>
          </p:nvPr>
        </p:nvSpPr>
        <p:spPr/>
        <p:txBody>
          <a:bodyPr/>
          <a:lstStyle/>
          <a:p>
            <a:r>
              <a:rPr lang="en-US" dirty="0"/>
              <a:t>Sao </a:t>
            </a:r>
            <a:r>
              <a:rPr lang="en-US" dirty="0" err="1"/>
              <a:t>lưu</a:t>
            </a:r>
            <a:r>
              <a:rPr lang="en-US" dirty="0"/>
              <a:t> </a:t>
            </a:r>
            <a:r>
              <a:rPr lang="en-US" dirty="0" err="1"/>
              <a:t>toàn</a:t>
            </a:r>
            <a:r>
              <a:rPr lang="en-US" dirty="0"/>
              <a:t> </a:t>
            </a:r>
            <a:r>
              <a:rPr lang="en-US" dirty="0" err="1"/>
              <a:t>phần</a:t>
            </a:r>
            <a:r>
              <a:rPr lang="en-US" dirty="0"/>
              <a:t> - Full Backup</a:t>
            </a:r>
          </a:p>
        </p:txBody>
      </p:sp>
      <p:sp>
        <p:nvSpPr>
          <p:cNvPr id="4" name="Date Placeholder 3"/>
          <p:cNvSpPr>
            <a:spLocks noGrp="1"/>
          </p:cNvSpPr>
          <p:nvPr>
            <p:ph type="dt" sz="half" idx="10"/>
          </p:nvPr>
        </p:nvSpPr>
        <p:spPr/>
        <p:txBody>
          <a:bodyPr/>
          <a:lstStyle/>
          <a:p>
            <a:fld id="{290C2F72-F7D3-42D8-946A-872C5E3597C5}" type="datetime1">
              <a:rPr lang="vi-VN" smtClean="0"/>
              <a:t>31/03/2022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8</a:t>
            </a:fld>
            <a:endParaRPr lang="vi-VN"/>
          </a:p>
        </p:txBody>
      </p:sp>
    </p:spTree>
    <p:extLst>
      <p:ext uri="{BB962C8B-B14F-4D97-AF65-F5344CB8AC3E}">
        <p14:creationId xmlns:p14="http://schemas.microsoft.com/office/powerpoint/2010/main" val="1677241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Sao </a:t>
            </a:r>
            <a:r>
              <a:rPr lang="en-US" dirty="0" err="1"/>
              <a:t>lưu</a:t>
            </a:r>
            <a:r>
              <a:rPr lang="en-US" dirty="0"/>
              <a:t> </a:t>
            </a:r>
            <a:r>
              <a:rPr lang="en-US" dirty="0" err="1"/>
              <a:t>toàn</a:t>
            </a:r>
            <a:r>
              <a:rPr lang="en-US" dirty="0"/>
              <a:t> </a:t>
            </a:r>
            <a:r>
              <a:rPr lang="en-US" dirty="0" err="1"/>
              <a:t>phần</a:t>
            </a:r>
            <a:r>
              <a:rPr lang="en-US" dirty="0"/>
              <a:t> - Full Backup</a:t>
            </a:r>
            <a:endParaRPr lang="en-GB" dirty="0"/>
          </a:p>
        </p:txBody>
      </p:sp>
      <p:sp>
        <p:nvSpPr>
          <p:cNvPr id="3" name="Content Placeholder 2"/>
          <p:cNvSpPr>
            <a:spLocks noGrp="1"/>
          </p:cNvSpPr>
          <p:nvPr>
            <p:ph idx="1"/>
          </p:nvPr>
        </p:nvSpPr>
        <p:spPr>
          <a:xfrm>
            <a:off x="807721" y="1511300"/>
            <a:ext cx="10919058" cy="4399922"/>
          </a:xfrm>
        </p:spPr>
        <p:txBody>
          <a:bodyPr>
            <a:noAutofit/>
          </a:bodyPr>
          <a:lstStyle/>
          <a:p>
            <a:r>
              <a:rPr lang="en-US" sz="2800" dirty="0" err="1">
                <a:solidFill>
                  <a:schemeClr val="tx1"/>
                </a:solidFill>
                <a:ea typeface="Verdana" pitchFamily="34" charset="0"/>
              </a:rPr>
              <a:t>Toàn</a:t>
            </a:r>
            <a:r>
              <a:rPr lang="en-US" sz="2800" dirty="0">
                <a:solidFill>
                  <a:schemeClr val="tx1"/>
                </a:solidFill>
                <a:ea typeface="Verdana" pitchFamily="34" charset="0"/>
              </a:rPr>
              <a:t> </a:t>
            </a:r>
            <a:r>
              <a:rPr lang="en-US" sz="2800" dirty="0" err="1">
                <a:solidFill>
                  <a:schemeClr val="tx1"/>
                </a:solidFill>
                <a:ea typeface="Verdana" pitchFamily="34" charset="0"/>
              </a:rPr>
              <a:t>bộ</a:t>
            </a:r>
            <a:r>
              <a:rPr lang="en-US" sz="2800" dirty="0">
                <a:solidFill>
                  <a:schemeClr val="tx1"/>
                </a:solidFill>
                <a:ea typeface="Verdana" pitchFamily="34" charset="0"/>
              </a:rPr>
              <a:t> database </a:t>
            </a:r>
            <a:r>
              <a:rPr lang="en-US" sz="2800" dirty="0" err="1">
                <a:solidFill>
                  <a:schemeClr val="tx1"/>
                </a:solidFill>
                <a:ea typeface="Verdana" pitchFamily="34" charset="0"/>
              </a:rPr>
              <a:t>được</a:t>
            </a:r>
            <a:r>
              <a:rPr lang="en-US" sz="2800" dirty="0">
                <a:solidFill>
                  <a:schemeClr val="tx1"/>
                </a:solidFill>
                <a:ea typeface="Verdana" pitchFamily="34" charset="0"/>
              </a:rPr>
              <a:t> </a:t>
            </a:r>
            <a:r>
              <a:rPr lang="en-US" sz="2800" dirty="0" err="1">
                <a:solidFill>
                  <a:schemeClr val="tx1"/>
                </a:solidFill>
                <a:ea typeface="Verdana" pitchFamily="34" charset="0"/>
              </a:rPr>
              <a:t>ghi</a:t>
            </a:r>
            <a:r>
              <a:rPr lang="en-US" sz="2800" dirty="0">
                <a:solidFill>
                  <a:schemeClr val="tx1"/>
                </a:solidFill>
                <a:ea typeface="Verdana" pitchFamily="34" charset="0"/>
              </a:rPr>
              <a:t> </a:t>
            </a:r>
            <a:r>
              <a:rPr lang="en-US" sz="2800" dirty="0" err="1">
                <a:solidFill>
                  <a:schemeClr val="tx1"/>
                </a:solidFill>
                <a:ea typeface="Verdana" pitchFamily="34" charset="0"/>
              </a:rPr>
              <a:t>lại</a:t>
            </a:r>
            <a:r>
              <a:rPr lang="en-US" sz="2800" dirty="0">
                <a:solidFill>
                  <a:schemeClr val="tx1"/>
                </a:solidFill>
                <a:ea typeface="Verdana" pitchFamily="34" charset="0"/>
              </a:rPr>
              <a:t> </a:t>
            </a:r>
            <a:r>
              <a:rPr lang="en-US" sz="2800" dirty="0" err="1">
                <a:solidFill>
                  <a:schemeClr val="tx1"/>
                </a:solidFill>
                <a:ea typeface="Verdana" pitchFamily="34" charset="0"/>
              </a:rPr>
              <a:t>vào</a:t>
            </a:r>
            <a:r>
              <a:rPr lang="en-US" sz="2800" dirty="0">
                <a:solidFill>
                  <a:schemeClr val="tx1"/>
                </a:solidFill>
                <a:ea typeface="Verdana" pitchFamily="34" charset="0"/>
              </a:rPr>
              <a:t> </a:t>
            </a:r>
            <a:r>
              <a:rPr lang="en-US" sz="2800" dirty="0" err="1">
                <a:solidFill>
                  <a:schemeClr val="tx1"/>
                </a:solidFill>
                <a:ea typeface="Verdana" pitchFamily="34" charset="0"/>
              </a:rPr>
              <a:t>thời</a:t>
            </a:r>
            <a:r>
              <a:rPr lang="en-US" sz="2800" dirty="0">
                <a:solidFill>
                  <a:schemeClr val="tx1"/>
                </a:solidFill>
                <a:ea typeface="Verdana" pitchFamily="34" charset="0"/>
              </a:rPr>
              <a:t> </a:t>
            </a:r>
            <a:r>
              <a:rPr lang="en-US" sz="2800" dirty="0" err="1">
                <a:solidFill>
                  <a:schemeClr val="tx1"/>
                </a:solidFill>
                <a:ea typeface="Verdana" pitchFamily="34" charset="0"/>
              </a:rPr>
              <a:t>điểm</a:t>
            </a:r>
            <a:r>
              <a:rPr lang="en-US" sz="2800" dirty="0">
                <a:solidFill>
                  <a:schemeClr val="tx1"/>
                </a:solidFill>
                <a:ea typeface="Verdana" pitchFamily="34" charset="0"/>
              </a:rPr>
              <a:t> </a:t>
            </a:r>
            <a:r>
              <a:rPr lang="en-US" sz="2800" dirty="0" err="1">
                <a:solidFill>
                  <a:schemeClr val="tx1"/>
                </a:solidFill>
                <a:ea typeface="Verdana" pitchFamily="34" charset="0"/>
              </a:rPr>
              <a:t>sao</a:t>
            </a:r>
            <a:r>
              <a:rPr lang="en-US" sz="2800" dirty="0">
                <a:solidFill>
                  <a:schemeClr val="tx1"/>
                </a:solidFill>
                <a:ea typeface="Verdana" pitchFamily="34" charset="0"/>
              </a:rPr>
              <a:t> </a:t>
            </a:r>
            <a:r>
              <a:rPr lang="en-US" sz="2800" dirty="0" err="1">
                <a:solidFill>
                  <a:schemeClr val="tx1"/>
                </a:solidFill>
                <a:ea typeface="Verdana" pitchFamily="34" charset="0"/>
              </a:rPr>
              <a:t>lưu</a:t>
            </a:r>
            <a:r>
              <a:rPr lang="en-US" sz="2800" dirty="0">
                <a:solidFill>
                  <a:schemeClr val="tx1"/>
                </a:solidFill>
                <a:ea typeface="Verdana" pitchFamily="34" charset="0"/>
              </a:rPr>
              <a:t>. </a:t>
            </a:r>
          </a:p>
          <a:p>
            <a:r>
              <a:rPr lang="en-US" sz="2800" dirty="0" err="1">
                <a:solidFill>
                  <a:schemeClr val="tx1"/>
                </a:solidFill>
                <a:ea typeface="Verdana" pitchFamily="34" charset="0"/>
              </a:rPr>
              <a:t>Quá</a:t>
            </a:r>
            <a:r>
              <a:rPr lang="en-US" sz="2800" dirty="0">
                <a:solidFill>
                  <a:schemeClr val="tx1"/>
                </a:solidFill>
                <a:ea typeface="Verdana" pitchFamily="34" charset="0"/>
              </a:rPr>
              <a:t> </a:t>
            </a:r>
            <a:r>
              <a:rPr lang="en-US" sz="2800" dirty="0" err="1">
                <a:solidFill>
                  <a:schemeClr val="tx1"/>
                </a:solidFill>
                <a:ea typeface="Verdana" pitchFamily="34" charset="0"/>
              </a:rPr>
              <a:t>trình</a:t>
            </a:r>
            <a:r>
              <a:rPr lang="en-US" sz="2800" dirty="0">
                <a:solidFill>
                  <a:schemeClr val="tx1"/>
                </a:solidFill>
                <a:ea typeface="Verdana" pitchFamily="34" charset="0"/>
              </a:rPr>
              <a:t> </a:t>
            </a:r>
            <a:r>
              <a:rPr lang="en-US" sz="2800" b="1" dirty="0">
                <a:solidFill>
                  <a:schemeClr val="tx1"/>
                </a:solidFill>
                <a:ea typeface="Verdana" pitchFamily="34" charset="0"/>
              </a:rPr>
              <a:t>full backup</a:t>
            </a:r>
            <a:r>
              <a:rPr lang="en-US" sz="2800" dirty="0">
                <a:solidFill>
                  <a:schemeClr val="tx1"/>
                </a:solidFill>
                <a:ea typeface="Verdana" pitchFamily="34" charset="0"/>
              </a:rPr>
              <a:t> </a:t>
            </a:r>
            <a:r>
              <a:rPr lang="en-US" sz="2800" dirty="0" err="1">
                <a:solidFill>
                  <a:schemeClr val="tx1"/>
                </a:solidFill>
                <a:ea typeface="Verdana" pitchFamily="34" charset="0"/>
              </a:rPr>
              <a:t>có</a:t>
            </a:r>
            <a:r>
              <a:rPr lang="en-US" sz="2800" dirty="0">
                <a:solidFill>
                  <a:schemeClr val="tx1"/>
                </a:solidFill>
                <a:ea typeface="Verdana" pitchFamily="34" charset="0"/>
              </a:rPr>
              <a:t> </a:t>
            </a:r>
            <a:r>
              <a:rPr lang="en-US" sz="2800" dirty="0" err="1">
                <a:solidFill>
                  <a:schemeClr val="tx1"/>
                </a:solidFill>
                <a:ea typeface="Verdana" pitchFamily="34" charset="0"/>
              </a:rPr>
              <a:t>thể</a:t>
            </a:r>
            <a:r>
              <a:rPr lang="en-US" sz="2800" dirty="0">
                <a:solidFill>
                  <a:schemeClr val="tx1"/>
                </a:solidFill>
                <a:ea typeface="Verdana" pitchFamily="34" charset="0"/>
              </a:rPr>
              <a:t> </a:t>
            </a:r>
            <a:r>
              <a:rPr lang="en-US" sz="2800" dirty="0" err="1">
                <a:solidFill>
                  <a:schemeClr val="tx1"/>
                </a:solidFill>
                <a:ea typeface="Verdana" pitchFamily="34" charset="0"/>
              </a:rPr>
              <a:t>tiến</a:t>
            </a:r>
            <a:r>
              <a:rPr lang="en-US" sz="2800" dirty="0">
                <a:solidFill>
                  <a:schemeClr val="tx1"/>
                </a:solidFill>
                <a:ea typeface="Verdana" pitchFamily="34" charset="0"/>
              </a:rPr>
              <a:t> </a:t>
            </a:r>
            <a:r>
              <a:rPr lang="en-US" sz="2800" dirty="0" err="1">
                <a:solidFill>
                  <a:schemeClr val="tx1"/>
                </a:solidFill>
                <a:ea typeface="Verdana" pitchFamily="34" charset="0"/>
              </a:rPr>
              <a:t>hành</a:t>
            </a:r>
            <a:r>
              <a:rPr lang="en-US" sz="2800" dirty="0">
                <a:solidFill>
                  <a:schemeClr val="tx1"/>
                </a:solidFill>
                <a:ea typeface="Verdana" pitchFamily="34" charset="0"/>
              </a:rPr>
              <a:t> </a:t>
            </a:r>
            <a:r>
              <a:rPr lang="en-US" sz="2800" dirty="0" err="1">
                <a:solidFill>
                  <a:schemeClr val="tx1"/>
                </a:solidFill>
                <a:ea typeface="Verdana" pitchFamily="34" charset="0"/>
              </a:rPr>
              <a:t>mà</a:t>
            </a:r>
            <a:r>
              <a:rPr lang="en-US" sz="2800" dirty="0">
                <a:solidFill>
                  <a:schemeClr val="tx1"/>
                </a:solidFill>
                <a:ea typeface="Verdana" pitchFamily="34" charset="0"/>
              </a:rPr>
              <a:t> </a:t>
            </a:r>
            <a:r>
              <a:rPr lang="en-US" sz="2800" dirty="0" err="1">
                <a:solidFill>
                  <a:schemeClr val="tx1"/>
                </a:solidFill>
                <a:ea typeface="Verdana" pitchFamily="34" charset="0"/>
              </a:rPr>
              <a:t>không</a:t>
            </a:r>
            <a:r>
              <a:rPr lang="en-US" sz="2800" dirty="0">
                <a:solidFill>
                  <a:schemeClr val="tx1"/>
                </a:solidFill>
                <a:ea typeface="Verdana" pitchFamily="34" charset="0"/>
              </a:rPr>
              <a:t> </a:t>
            </a:r>
            <a:r>
              <a:rPr lang="en-US" sz="2800" dirty="0" err="1">
                <a:solidFill>
                  <a:schemeClr val="tx1"/>
                </a:solidFill>
                <a:ea typeface="Verdana" pitchFamily="34" charset="0"/>
              </a:rPr>
              <a:t>cần</a:t>
            </a:r>
            <a:r>
              <a:rPr lang="en-US" sz="2800" dirty="0">
                <a:solidFill>
                  <a:schemeClr val="tx1"/>
                </a:solidFill>
                <a:ea typeface="Verdana" pitchFamily="34" charset="0"/>
              </a:rPr>
              <a:t> offline CSDL</a:t>
            </a:r>
          </a:p>
          <a:p>
            <a:r>
              <a:rPr lang="vi-VN" sz="2800" b="1" dirty="0">
                <a:solidFill>
                  <a:schemeClr val="tx1"/>
                </a:solidFill>
                <a:ea typeface="Verdana" pitchFamily="34" charset="0"/>
              </a:rPr>
              <a:t>Ư</a:t>
            </a:r>
            <a:r>
              <a:rPr lang="en-US" sz="2800" b="1" dirty="0">
                <a:solidFill>
                  <a:schemeClr val="tx1"/>
                </a:solidFill>
                <a:ea typeface="Verdana" pitchFamily="34" charset="0"/>
              </a:rPr>
              <a:t>u </a:t>
            </a:r>
            <a:r>
              <a:rPr lang="en-US" sz="2800" b="1" dirty="0" err="1">
                <a:solidFill>
                  <a:schemeClr val="tx1"/>
                </a:solidFill>
                <a:ea typeface="Verdana" pitchFamily="34" charset="0"/>
              </a:rPr>
              <a:t>điểm</a:t>
            </a:r>
            <a:r>
              <a:rPr lang="en-US" sz="2800" b="1" dirty="0">
                <a:solidFill>
                  <a:schemeClr val="tx1"/>
                </a:solidFill>
                <a:ea typeface="Verdana" pitchFamily="34" charset="0"/>
              </a:rPr>
              <a:t>:</a:t>
            </a:r>
          </a:p>
          <a:p>
            <a:pPr lvl="1"/>
            <a:r>
              <a:rPr lang="en-US" sz="2400" dirty="0" err="1">
                <a:solidFill>
                  <a:schemeClr val="tx1"/>
                </a:solidFill>
                <a:ea typeface="Verdana" pitchFamily="34" charset="0"/>
              </a:rPr>
              <a:t>Đơn</a:t>
            </a:r>
            <a:r>
              <a:rPr lang="en-US" sz="2400" dirty="0">
                <a:solidFill>
                  <a:schemeClr val="tx1"/>
                </a:solidFill>
                <a:ea typeface="Verdana" pitchFamily="34" charset="0"/>
              </a:rPr>
              <a:t> </a:t>
            </a:r>
            <a:r>
              <a:rPr lang="en-US" sz="2400" dirty="0" err="1">
                <a:solidFill>
                  <a:schemeClr val="tx1"/>
                </a:solidFill>
                <a:ea typeface="Verdana" pitchFamily="34" charset="0"/>
              </a:rPr>
              <a:t>giản</a:t>
            </a:r>
            <a:endParaRPr lang="en-US" sz="2400" dirty="0">
              <a:solidFill>
                <a:schemeClr val="tx1"/>
              </a:solidFill>
              <a:ea typeface="Verdana" pitchFamily="34" charset="0"/>
            </a:endParaRPr>
          </a:p>
          <a:p>
            <a:r>
              <a:rPr lang="en-US" sz="2800" b="1" dirty="0" err="1">
                <a:solidFill>
                  <a:schemeClr val="tx1"/>
                </a:solidFill>
                <a:ea typeface="Verdana" pitchFamily="34" charset="0"/>
              </a:rPr>
              <a:t>Nhược</a:t>
            </a:r>
            <a:r>
              <a:rPr lang="en-US" sz="2800" b="1" dirty="0">
                <a:solidFill>
                  <a:schemeClr val="tx1"/>
                </a:solidFill>
                <a:ea typeface="Verdana" pitchFamily="34" charset="0"/>
              </a:rPr>
              <a:t> </a:t>
            </a:r>
            <a:r>
              <a:rPr lang="en-US" sz="2800" b="1" dirty="0" err="1">
                <a:solidFill>
                  <a:schemeClr val="tx1"/>
                </a:solidFill>
                <a:ea typeface="Verdana" pitchFamily="34" charset="0"/>
              </a:rPr>
              <a:t>điểm</a:t>
            </a:r>
            <a:r>
              <a:rPr lang="en-US" sz="2800" b="1" dirty="0">
                <a:solidFill>
                  <a:schemeClr val="tx1"/>
                </a:solidFill>
                <a:ea typeface="Verdana" pitchFamily="34" charset="0"/>
              </a:rPr>
              <a:t>:</a:t>
            </a:r>
          </a:p>
          <a:p>
            <a:pPr lvl="1"/>
            <a:r>
              <a:rPr lang="en-US" sz="2400" dirty="0" err="1">
                <a:solidFill>
                  <a:schemeClr val="tx1"/>
                </a:solidFill>
                <a:ea typeface="Verdana" pitchFamily="34" charset="0"/>
              </a:rPr>
              <a:t>Chiếm</a:t>
            </a:r>
            <a:r>
              <a:rPr lang="en-US" sz="2400" dirty="0">
                <a:solidFill>
                  <a:schemeClr val="tx1"/>
                </a:solidFill>
                <a:ea typeface="Verdana" pitchFamily="34" charset="0"/>
              </a:rPr>
              <a:t> </a:t>
            </a:r>
            <a:r>
              <a:rPr lang="en-US" sz="2400" dirty="0" err="1">
                <a:solidFill>
                  <a:schemeClr val="tx1"/>
                </a:solidFill>
                <a:ea typeface="Verdana" pitchFamily="34" charset="0"/>
              </a:rPr>
              <a:t>một</a:t>
            </a:r>
            <a:r>
              <a:rPr lang="en-US" sz="2400" dirty="0">
                <a:solidFill>
                  <a:schemeClr val="tx1"/>
                </a:solidFill>
                <a:ea typeface="Verdana" pitchFamily="34" charset="0"/>
              </a:rPr>
              <a:t> </a:t>
            </a:r>
            <a:r>
              <a:rPr lang="en-US" sz="2400" dirty="0" err="1">
                <a:solidFill>
                  <a:schemeClr val="tx1"/>
                </a:solidFill>
                <a:ea typeface="Verdana" pitchFamily="34" charset="0"/>
              </a:rPr>
              <a:t>lượng</a:t>
            </a:r>
            <a:r>
              <a:rPr lang="en-US" sz="2400" dirty="0">
                <a:solidFill>
                  <a:schemeClr val="tx1"/>
                </a:solidFill>
                <a:ea typeface="Verdana" pitchFamily="34" charset="0"/>
              </a:rPr>
              <a:t> </a:t>
            </a:r>
            <a:r>
              <a:rPr lang="en-US" sz="2400" dirty="0" err="1">
                <a:solidFill>
                  <a:schemeClr val="tx1"/>
                </a:solidFill>
                <a:ea typeface="Verdana" pitchFamily="34" charset="0"/>
              </a:rPr>
              <a:t>lớn</a:t>
            </a:r>
            <a:r>
              <a:rPr lang="en-US" sz="2400" dirty="0">
                <a:solidFill>
                  <a:schemeClr val="tx1"/>
                </a:solidFill>
                <a:ea typeface="Verdana" pitchFamily="34" charset="0"/>
              </a:rPr>
              <a:t> </a:t>
            </a:r>
            <a:r>
              <a:rPr lang="en-US" sz="2400" dirty="0" err="1">
                <a:solidFill>
                  <a:schemeClr val="tx1"/>
                </a:solidFill>
                <a:ea typeface="Verdana" pitchFamily="34" charset="0"/>
              </a:rPr>
              <a:t>tài</a:t>
            </a:r>
            <a:r>
              <a:rPr lang="en-US" sz="2400" dirty="0">
                <a:solidFill>
                  <a:schemeClr val="tx1"/>
                </a:solidFill>
                <a:ea typeface="Verdana" pitchFamily="34" charset="0"/>
              </a:rPr>
              <a:t> </a:t>
            </a:r>
            <a:r>
              <a:rPr lang="en-US" sz="2400" dirty="0" err="1">
                <a:solidFill>
                  <a:schemeClr val="tx1"/>
                </a:solidFill>
                <a:ea typeface="Verdana" pitchFamily="34" charset="0"/>
              </a:rPr>
              <a:t>nguyên</a:t>
            </a:r>
            <a:r>
              <a:rPr lang="en-US" sz="2400" dirty="0">
                <a:solidFill>
                  <a:schemeClr val="tx1"/>
                </a:solidFill>
                <a:ea typeface="Verdana" pitchFamily="34" charset="0"/>
              </a:rPr>
              <a:t> </a:t>
            </a:r>
            <a:r>
              <a:rPr lang="en-US" sz="2400" dirty="0" err="1">
                <a:solidFill>
                  <a:schemeClr val="tx1"/>
                </a:solidFill>
                <a:ea typeface="Verdana" pitchFamily="34" charset="0"/>
              </a:rPr>
              <a:t>hệ</a:t>
            </a:r>
            <a:r>
              <a:rPr lang="en-US" sz="2400" dirty="0">
                <a:solidFill>
                  <a:schemeClr val="tx1"/>
                </a:solidFill>
                <a:ea typeface="Verdana" pitchFamily="34" charset="0"/>
              </a:rPr>
              <a:t> </a:t>
            </a:r>
            <a:r>
              <a:rPr lang="en-US" sz="2400" dirty="0" err="1">
                <a:solidFill>
                  <a:schemeClr val="tx1"/>
                </a:solidFill>
                <a:ea typeface="Verdana" pitchFamily="34" charset="0"/>
              </a:rPr>
              <a:t>thống</a:t>
            </a:r>
            <a:r>
              <a:rPr lang="en-US" sz="2400" dirty="0">
                <a:solidFill>
                  <a:schemeClr val="tx1"/>
                </a:solidFill>
                <a:ea typeface="Verdana" pitchFamily="34" charset="0"/>
              </a:rPr>
              <a:t> </a:t>
            </a:r>
          </a:p>
          <a:p>
            <a:pPr lvl="1"/>
            <a:r>
              <a:rPr lang="en-US" sz="2400" dirty="0">
                <a:solidFill>
                  <a:schemeClr val="tx1"/>
                </a:solidFill>
              </a:rPr>
              <a:t>M</a:t>
            </a:r>
            <a:r>
              <a:rPr lang="vi-VN" sz="2400" dirty="0">
                <a:solidFill>
                  <a:schemeClr val="tx1"/>
                </a:solidFill>
              </a:rPr>
              <a:t>ất nhiều thời gian hơn so với các phương pháp  khác </a:t>
            </a:r>
            <a:endParaRPr lang="en-US" sz="2400" dirty="0">
              <a:solidFill>
                <a:schemeClr val="tx1"/>
              </a:solidFill>
            </a:endParaRPr>
          </a:p>
          <a:p>
            <a:endParaRPr lang="en-GB" sz="2800" dirty="0">
              <a:solidFill>
                <a:schemeClr val="tx1"/>
              </a:solidFill>
            </a:endParaRPr>
          </a:p>
        </p:txBody>
      </p:sp>
      <p:sp>
        <p:nvSpPr>
          <p:cNvPr id="4" name="Date Placeholder 3"/>
          <p:cNvSpPr>
            <a:spLocks noGrp="1"/>
          </p:cNvSpPr>
          <p:nvPr>
            <p:ph type="dt" sz="half" idx="10"/>
          </p:nvPr>
        </p:nvSpPr>
        <p:spPr/>
        <p:txBody>
          <a:bodyPr/>
          <a:lstStyle/>
          <a:p>
            <a:fld id="{FD140122-7A66-422C-B235-7D4F4316168C}" type="datetime1">
              <a:rPr lang="vi-VN" smtClean="0"/>
              <a:t>31/03/2022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100C6464-727B-47E7-8875-090831BD94DD}" type="slidenum">
              <a:rPr lang="vi-VN" smtClean="0"/>
              <a:t>9</a:t>
            </a:fld>
            <a:endParaRPr lang="vi-VN"/>
          </a:p>
        </p:txBody>
      </p:sp>
    </p:spTree>
    <p:extLst>
      <p:ext uri="{BB962C8B-B14F-4D97-AF65-F5344CB8AC3E}">
        <p14:creationId xmlns:p14="http://schemas.microsoft.com/office/powerpoint/2010/main" val="12367169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3035</TotalTime>
  <Words>1785</Words>
  <Application>Microsoft Office PowerPoint</Application>
  <PresentationFormat>Widescreen</PresentationFormat>
  <Paragraphs>280</Paragraphs>
  <Slides>36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(Body)</vt:lpstr>
      <vt:lpstr>Century Gothic</vt:lpstr>
      <vt:lpstr>Tahoma</vt:lpstr>
      <vt:lpstr>Verdana</vt:lpstr>
      <vt:lpstr>Wingdings 3</vt:lpstr>
      <vt:lpstr>Wisp</vt:lpstr>
      <vt:lpstr>Backup &amp; Restore Database</vt:lpstr>
      <vt:lpstr>Khái niệm Backup</vt:lpstr>
      <vt:lpstr>Khái niệm Backup</vt:lpstr>
      <vt:lpstr>Lệnh Backup</vt:lpstr>
      <vt:lpstr>Lệnh Backup</vt:lpstr>
      <vt:lpstr>Dùng SSMS</vt:lpstr>
      <vt:lpstr>Loại Backup trong SQL Server</vt:lpstr>
      <vt:lpstr>Sao lưu toàn phần - Full Backup</vt:lpstr>
      <vt:lpstr>Sao lưu toàn phần - Full Backup</vt:lpstr>
      <vt:lpstr>Sao lưu toàn phần - Full Backup</vt:lpstr>
      <vt:lpstr>Differential Backup</vt:lpstr>
      <vt:lpstr>Differential Backup</vt:lpstr>
      <vt:lpstr>Transaction log backup</vt:lpstr>
      <vt:lpstr>Transaction log backup</vt:lpstr>
      <vt:lpstr>Nhận xét</vt:lpstr>
      <vt:lpstr>Nhận xét</vt:lpstr>
      <vt:lpstr>Phục hồi CSDL - Restoring Databases</vt:lpstr>
      <vt:lpstr>KHÔI PHỤC DỮ LIỆU – RESTORE DATABASE</vt:lpstr>
      <vt:lpstr>KHÔI PHỤC DỮ LIỆU – RESTORE DATABASE</vt:lpstr>
      <vt:lpstr>Lệnh Restoring Databases</vt:lpstr>
      <vt:lpstr>Lệnh Restoring Databases</vt:lpstr>
      <vt:lpstr>Lệnh Restoring Databases</vt:lpstr>
      <vt:lpstr>Lệnh Restoring Databases</vt:lpstr>
      <vt:lpstr>Restoring Databases</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lpstr>Ví dụ áp dụng các loại backup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BẢO MẬT &amp; PHÂN QUYỀN</dc:title>
  <dc:creator>CamHuong</dc:creator>
  <cp:lastModifiedBy>Ngô Hữu Dũng</cp:lastModifiedBy>
  <cp:revision>414</cp:revision>
  <dcterms:created xsi:type="dcterms:W3CDTF">2013-12-16T07:52:54Z</dcterms:created>
  <dcterms:modified xsi:type="dcterms:W3CDTF">2022-03-31T03:58:48Z</dcterms:modified>
</cp:coreProperties>
</file>