
<file path=[Content_Types].xml><?xml version="1.0" encoding="utf-8"?>
<Types xmlns="http://schemas.openxmlformats.org/package/2006/content-types">
  <Default Extension="tmp" ContentType="image/png"/>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2" r:id="rId1"/>
  </p:sldMasterIdLst>
  <p:notesMasterIdLst>
    <p:notesMasterId r:id="rId108"/>
  </p:notesMasterIdLst>
  <p:handoutMasterIdLst>
    <p:handoutMasterId r:id="rId109"/>
  </p:handoutMasterIdLst>
  <p:sldIdLst>
    <p:sldId id="256" r:id="rId2"/>
    <p:sldId id="350" r:id="rId3"/>
    <p:sldId id="258" r:id="rId4"/>
    <p:sldId id="259" r:id="rId5"/>
    <p:sldId id="379" r:id="rId6"/>
    <p:sldId id="380" r:id="rId7"/>
    <p:sldId id="271" r:id="rId8"/>
    <p:sldId id="269" r:id="rId9"/>
    <p:sldId id="383" r:id="rId10"/>
    <p:sldId id="359" r:id="rId11"/>
    <p:sldId id="302" r:id="rId12"/>
    <p:sldId id="303" r:id="rId13"/>
    <p:sldId id="288" r:id="rId14"/>
    <p:sldId id="291" r:id="rId15"/>
    <p:sldId id="384" r:id="rId16"/>
    <p:sldId id="376" r:id="rId17"/>
    <p:sldId id="377" r:id="rId18"/>
    <p:sldId id="375" r:id="rId19"/>
    <p:sldId id="409" r:id="rId20"/>
    <p:sldId id="371" r:id="rId21"/>
    <p:sldId id="372" r:id="rId22"/>
    <p:sldId id="378" r:id="rId23"/>
    <p:sldId id="386" r:id="rId24"/>
    <p:sldId id="366" r:id="rId25"/>
    <p:sldId id="369" r:id="rId26"/>
    <p:sldId id="370" r:id="rId27"/>
    <p:sldId id="294" r:id="rId28"/>
    <p:sldId id="295" r:id="rId29"/>
    <p:sldId id="296" r:id="rId30"/>
    <p:sldId id="310" r:id="rId31"/>
    <p:sldId id="387" r:id="rId32"/>
    <p:sldId id="388" r:id="rId33"/>
    <p:sldId id="298" r:id="rId34"/>
    <p:sldId id="299" r:id="rId35"/>
    <p:sldId id="300" r:id="rId36"/>
    <p:sldId id="301" r:id="rId37"/>
    <p:sldId id="313" r:id="rId38"/>
    <p:sldId id="347" r:id="rId39"/>
    <p:sldId id="314" r:id="rId40"/>
    <p:sldId id="389" r:id="rId41"/>
    <p:sldId id="342" r:id="rId42"/>
    <p:sldId id="317" r:id="rId43"/>
    <p:sldId id="318" r:id="rId44"/>
    <p:sldId id="393" r:id="rId45"/>
    <p:sldId id="319" r:id="rId46"/>
    <p:sldId id="320" r:id="rId47"/>
    <p:sldId id="390" r:id="rId48"/>
    <p:sldId id="321" r:id="rId49"/>
    <p:sldId id="322" r:id="rId50"/>
    <p:sldId id="323" r:id="rId51"/>
    <p:sldId id="345" r:id="rId52"/>
    <p:sldId id="392" r:id="rId53"/>
    <p:sldId id="325" r:id="rId54"/>
    <p:sldId id="344" r:id="rId55"/>
    <p:sldId id="391" r:id="rId56"/>
    <p:sldId id="408" r:id="rId57"/>
    <p:sldId id="327" r:id="rId58"/>
    <p:sldId id="328" r:id="rId59"/>
    <p:sldId id="410" r:id="rId60"/>
    <p:sldId id="411" r:id="rId61"/>
    <p:sldId id="412" r:id="rId62"/>
    <p:sldId id="329" r:id="rId63"/>
    <p:sldId id="330" r:id="rId64"/>
    <p:sldId id="331" r:id="rId65"/>
    <p:sldId id="332" r:id="rId66"/>
    <p:sldId id="333" r:id="rId67"/>
    <p:sldId id="334" r:id="rId68"/>
    <p:sldId id="336" r:id="rId69"/>
    <p:sldId id="335" r:id="rId70"/>
    <p:sldId id="337" r:id="rId71"/>
    <p:sldId id="338" r:id="rId72"/>
    <p:sldId id="394" r:id="rId73"/>
    <p:sldId id="339" r:id="rId74"/>
    <p:sldId id="348" r:id="rId75"/>
    <p:sldId id="395" r:id="rId76"/>
    <p:sldId id="406" r:id="rId77"/>
    <p:sldId id="397" r:id="rId78"/>
    <p:sldId id="399" r:id="rId79"/>
    <p:sldId id="400" r:id="rId80"/>
    <p:sldId id="402" r:id="rId81"/>
    <p:sldId id="403" r:id="rId82"/>
    <p:sldId id="404" r:id="rId83"/>
    <p:sldId id="434" r:id="rId84"/>
    <p:sldId id="405" r:id="rId85"/>
    <p:sldId id="356" r:id="rId86"/>
    <p:sldId id="413" r:id="rId87"/>
    <p:sldId id="414" r:id="rId88"/>
    <p:sldId id="415" r:id="rId89"/>
    <p:sldId id="416" r:id="rId90"/>
    <p:sldId id="417" r:id="rId91"/>
    <p:sldId id="418" r:id="rId92"/>
    <p:sldId id="419" r:id="rId93"/>
    <p:sldId id="420" r:id="rId94"/>
    <p:sldId id="421" r:id="rId95"/>
    <p:sldId id="422" r:id="rId96"/>
    <p:sldId id="423" r:id="rId97"/>
    <p:sldId id="424" r:id="rId98"/>
    <p:sldId id="425" r:id="rId99"/>
    <p:sldId id="426" r:id="rId100"/>
    <p:sldId id="427" r:id="rId101"/>
    <p:sldId id="428" r:id="rId102"/>
    <p:sldId id="429" r:id="rId103"/>
    <p:sldId id="430" r:id="rId104"/>
    <p:sldId id="431" r:id="rId105"/>
    <p:sldId id="432" r:id="rId106"/>
    <p:sldId id="433" r:id="rId107"/>
  </p:sldIdLst>
  <p:sldSz cx="9144000" cy="6858000" type="screen4x3"/>
  <p:notesSz cx="6858000" cy="9144000"/>
  <p:custShowLst>
    <p:custShow name="Do Thi" id="0">
      <p:sldLst>
        <p:sld r:id="rId2"/>
      </p:sldLst>
    </p:custShow>
  </p:custShowLst>
  <p:defaultTextStyle>
    <a:defPPr>
      <a:defRPr lang="en-US"/>
    </a:defPPr>
    <a:lvl1pPr algn="l" rtl="0" eaLnBrk="0" fontAlgn="base" hangingPunct="0">
      <a:spcBef>
        <a:spcPct val="0"/>
      </a:spcBef>
      <a:spcAft>
        <a:spcPct val="0"/>
      </a:spcAft>
      <a:defRPr sz="40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40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40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40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4000" kern="1200">
        <a:solidFill>
          <a:schemeClr val="tx1"/>
        </a:solidFill>
        <a:latin typeface="Times New Roman" pitchFamily="18" charset="0"/>
        <a:ea typeface="+mn-ea"/>
        <a:cs typeface="+mn-cs"/>
      </a:defRPr>
    </a:lvl5pPr>
    <a:lvl6pPr marL="2286000" algn="l" defTabSz="914400" rtl="0" eaLnBrk="1" latinLnBrk="0" hangingPunct="1">
      <a:defRPr sz="4000" kern="1200">
        <a:solidFill>
          <a:schemeClr val="tx1"/>
        </a:solidFill>
        <a:latin typeface="Times New Roman" pitchFamily="18" charset="0"/>
        <a:ea typeface="+mn-ea"/>
        <a:cs typeface="+mn-cs"/>
      </a:defRPr>
    </a:lvl6pPr>
    <a:lvl7pPr marL="2743200" algn="l" defTabSz="914400" rtl="0" eaLnBrk="1" latinLnBrk="0" hangingPunct="1">
      <a:defRPr sz="4000" kern="1200">
        <a:solidFill>
          <a:schemeClr val="tx1"/>
        </a:solidFill>
        <a:latin typeface="Times New Roman" pitchFamily="18" charset="0"/>
        <a:ea typeface="+mn-ea"/>
        <a:cs typeface="+mn-cs"/>
      </a:defRPr>
    </a:lvl7pPr>
    <a:lvl8pPr marL="3200400" algn="l" defTabSz="914400" rtl="0" eaLnBrk="1" latinLnBrk="0" hangingPunct="1">
      <a:defRPr sz="4000" kern="1200">
        <a:solidFill>
          <a:schemeClr val="tx1"/>
        </a:solidFill>
        <a:latin typeface="Times New Roman" pitchFamily="18" charset="0"/>
        <a:ea typeface="+mn-ea"/>
        <a:cs typeface="+mn-cs"/>
      </a:defRPr>
    </a:lvl8pPr>
    <a:lvl9pPr marL="3657600" algn="l" defTabSz="914400" rtl="0" eaLnBrk="1" latinLnBrk="0" hangingPunct="1">
      <a:defRPr sz="40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FF"/>
    <a:srgbClr val="990099"/>
    <a:srgbClr val="CCFFFF"/>
    <a:srgbClr val="0066FF"/>
    <a:srgbClr val="FF33CC"/>
    <a:srgbClr val="99FF99"/>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877964-B466-4836-9585-8919B44B8781}" v="5" dt="2023-03-15T00:12:28.5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9" autoAdjust="0"/>
    <p:restoredTop sz="94281" autoAdjust="0"/>
  </p:normalViewPr>
  <p:slideViewPr>
    <p:cSldViewPr>
      <p:cViewPr varScale="1">
        <p:scale>
          <a:sx n="70" d="100"/>
          <a:sy n="70" d="100"/>
        </p:scale>
        <p:origin x="1722" y="6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18792"/>
    </p:cViewPr>
  </p:sorterViewPr>
  <p:notesViewPr>
    <p:cSldViewPr>
      <p:cViewPr varScale="1">
        <p:scale>
          <a:sx n="58" d="100"/>
          <a:sy n="58" d="100"/>
        </p:scale>
        <p:origin x="-1764"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115" Type="http://schemas.microsoft.com/office/2015/10/relationships/revisionInfo" Target="revisionInfo.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ô Hữu Dũng" userId="22f30fc8-93e9-4b21-b305-cbd004bbc8de" providerId="ADAL" clId="{4F877964-B466-4836-9585-8919B44B8781}"/>
    <pc:docChg chg="modSld">
      <pc:chgData name="Ngô Hữu Dũng" userId="22f30fc8-93e9-4b21-b305-cbd004bbc8de" providerId="ADAL" clId="{4F877964-B466-4836-9585-8919B44B8781}" dt="2023-03-15T00:12:28.550" v="4" actId="14100"/>
      <pc:docMkLst>
        <pc:docMk/>
      </pc:docMkLst>
      <pc:sldChg chg="modSp">
        <pc:chgData name="Ngô Hữu Dũng" userId="22f30fc8-93e9-4b21-b305-cbd004bbc8de" providerId="ADAL" clId="{4F877964-B466-4836-9585-8919B44B8781}" dt="2023-03-13T07:27:41.403" v="0" actId="14100"/>
        <pc:sldMkLst>
          <pc:docMk/>
          <pc:sldMk cId="168979305" sldId="359"/>
        </pc:sldMkLst>
        <pc:spChg chg="mod">
          <ac:chgData name="Ngô Hữu Dũng" userId="22f30fc8-93e9-4b21-b305-cbd004bbc8de" providerId="ADAL" clId="{4F877964-B466-4836-9585-8919B44B8781}" dt="2023-03-13T07:27:41.403" v="0" actId="14100"/>
          <ac:spMkLst>
            <pc:docMk/>
            <pc:sldMk cId="168979305" sldId="359"/>
            <ac:spMk id="618499" creationId="{00000000-0000-0000-0000-000000000000}"/>
          </ac:spMkLst>
        </pc:spChg>
      </pc:sldChg>
      <pc:sldChg chg="modSp">
        <pc:chgData name="Ngô Hữu Dũng" userId="22f30fc8-93e9-4b21-b305-cbd004bbc8de" providerId="ADAL" clId="{4F877964-B466-4836-9585-8919B44B8781}" dt="2023-03-15T00:12:13.262" v="2" actId="14100"/>
        <pc:sldMkLst>
          <pc:docMk/>
          <pc:sldMk cId="1817735305" sldId="416"/>
        </pc:sldMkLst>
        <pc:spChg chg="mod">
          <ac:chgData name="Ngô Hữu Dũng" userId="22f30fc8-93e9-4b21-b305-cbd004bbc8de" providerId="ADAL" clId="{4F877964-B466-4836-9585-8919B44B8781}" dt="2023-03-15T00:12:13.262" v="2" actId="14100"/>
          <ac:spMkLst>
            <pc:docMk/>
            <pc:sldMk cId="1817735305" sldId="416"/>
            <ac:spMk id="609283" creationId="{00000000-0000-0000-0000-000000000000}"/>
          </ac:spMkLst>
        </pc:spChg>
      </pc:sldChg>
      <pc:sldChg chg="modSp">
        <pc:chgData name="Ngô Hữu Dũng" userId="22f30fc8-93e9-4b21-b305-cbd004bbc8de" providerId="ADAL" clId="{4F877964-B466-4836-9585-8919B44B8781}" dt="2023-03-15T00:12:20.526" v="3" actId="14100"/>
        <pc:sldMkLst>
          <pc:docMk/>
          <pc:sldMk cId="300595805" sldId="417"/>
        </pc:sldMkLst>
        <pc:spChg chg="mod">
          <ac:chgData name="Ngô Hữu Dũng" userId="22f30fc8-93e9-4b21-b305-cbd004bbc8de" providerId="ADAL" clId="{4F877964-B466-4836-9585-8919B44B8781}" dt="2023-03-15T00:12:20.526" v="3" actId="14100"/>
          <ac:spMkLst>
            <pc:docMk/>
            <pc:sldMk cId="300595805" sldId="417"/>
            <ac:spMk id="609283" creationId="{00000000-0000-0000-0000-000000000000}"/>
          </ac:spMkLst>
        </pc:spChg>
      </pc:sldChg>
      <pc:sldChg chg="modSp">
        <pc:chgData name="Ngô Hữu Dũng" userId="22f30fc8-93e9-4b21-b305-cbd004bbc8de" providerId="ADAL" clId="{4F877964-B466-4836-9585-8919B44B8781}" dt="2023-03-15T00:12:28.550" v="4" actId="14100"/>
        <pc:sldMkLst>
          <pc:docMk/>
          <pc:sldMk cId="692614854" sldId="418"/>
        </pc:sldMkLst>
        <pc:spChg chg="mod">
          <ac:chgData name="Ngô Hữu Dũng" userId="22f30fc8-93e9-4b21-b305-cbd004bbc8de" providerId="ADAL" clId="{4F877964-B466-4836-9585-8919B44B8781}" dt="2023-03-15T00:12:28.550" v="4" actId="14100"/>
          <ac:spMkLst>
            <pc:docMk/>
            <pc:sldMk cId="692614854" sldId="418"/>
            <ac:spMk id="60928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49BE3E38-4DA0-412A-BEC3-0E10C4578C92}" type="slidenum">
              <a:rPr lang="en-US"/>
              <a:pPr/>
              <a:t>‹#›</a:t>
            </a:fld>
            <a:endParaRPr lang="en-US"/>
          </a:p>
        </p:txBody>
      </p:sp>
    </p:spTree>
    <p:extLst>
      <p:ext uri="{BB962C8B-B14F-4D97-AF65-F5344CB8AC3E}">
        <p14:creationId xmlns:p14="http://schemas.microsoft.com/office/powerpoint/2010/main" val="352347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1741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741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41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1741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74A6260-6E47-4D56-AC74-4314820E13F9}" type="slidenum">
              <a:rPr lang="en-US"/>
              <a:pPr/>
              <a:t>‹#›</a:t>
            </a:fld>
            <a:endParaRPr lang="en-US"/>
          </a:p>
        </p:txBody>
      </p:sp>
    </p:spTree>
    <p:extLst>
      <p:ext uri="{BB962C8B-B14F-4D97-AF65-F5344CB8AC3E}">
        <p14:creationId xmlns:p14="http://schemas.microsoft.com/office/powerpoint/2010/main" val="755497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74A6260-6E47-4D56-AC74-4314820E13F9}" type="slidenum">
              <a:rPr lang="en-US" smtClean="0"/>
              <a:pPr/>
              <a:t>1</a:t>
            </a:fld>
            <a:endParaRPr lang="en-US"/>
          </a:p>
        </p:txBody>
      </p:sp>
    </p:spTree>
    <p:extLst>
      <p:ext uri="{BB962C8B-B14F-4D97-AF65-F5344CB8AC3E}">
        <p14:creationId xmlns:p14="http://schemas.microsoft.com/office/powerpoint/2010/main" val="275508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500A5F39-FAA8-4E24-A0FC-E6B6A380E300}" type="slidenum">
              <a:rPr lang="en-US"/>
              <a:pPr/>
              <a:t>11</a:t>
            </a:fld>
            <a:endParaRPr lang="en-US"/>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pPr>
              <a:buFontTx/>
              <a:buChar char="•"/>
            </a:pPr>
            <a:r>
              <a:rPr lang="en-US" i="1"/>
              <a:t> </a:t>
            </a:r>
            <a:r>
              <a:rPr lang="en-US"/>
              <a:t>In fact, a relation is a set of tuples (lines in a table)</a:t>
            </a:r>
          </a:p>
          <a:p>
            <a:pPr>
              <a:buFontTx/>
              <a:buChar char="•"/>
            </a:pPr>
            <a:r>
              <a:rPr lang="en-US" i="1"/>
              <a:t> </a:t>
            </a:r>
            <a:r>
              <a:rPr lang="en-US"/>
              <a:t>Sets are unordered, their elements are all distinct</a:t>
            </a:r>
          </a:p>
          <a:p>
            <a:pPr>
              <a:buFontTx/>
              <a:buChar char="•"/>
            </a:pPr>
            <a:r>
              <a:rPr lang="en-US" i="1"/>
              <a:t> </a:t>
            </a:r>
            <a:r>
              <a:rPr lang="en-US"/>
              <a:t>A set may be implemented as a file, i.e., as some kind of table, but the idea is that</a:t>
            </a:r>
          </a:p>
          <a:p>
            <a:r>
              <a:rPr lang="en-US"/>
              <a:t>this should not be visible to users (physical data independence)</a:t>
            </a:r>
          </a:p>
          <a:p>
            <a:pPr>
              <a:buFontTx/>
              <a:buChar char="•"/>
            </a:pPr>
            <a:r>
              <a:rPr lang="en-US" i="1"/>
              <a:t> </a:t>
            </a:r>
            <a:r>
              <a:rPr lang="en-US"/>
              <a:t>Note that many relations are decomposable, they do not represent elementary pieces</a:t>
            </a:r>
          </a:p>
          <a:p>
            <a:r>
              <a:rPr lang="en-US"/>
              <a:t>of information</a:t>
            </a:r>
          </a:p>
          <a:p>
            <a:endParaRPr lang="en-US"/>
          </a:p>
        </p:txBody>
      </p:sp>
    </p:spTree>
    <p:extLst>
      <p:ext uri="{BB962C8B-B14F-4D97-AF65-F5344CB8AC3E}">
        <p14:creationId xmlns:p14="http://schemas.microsoft.com/office/powerpoint/2010/main" val="3969860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15889E-88E4-47F0-BAA1-0270504B538A}" type="slidenum">
              <a:rPr lang="en-US"/>
              <a:pPr/>
              <a:t>69</a:t>
            </a:fld>
            <a:endParaRPr lang="en-US"/>
          </a:p>
        </p:txBody>
      </p:sp>
      <p:sp>
        <p:nvSpPr>
          <p:cNvPr id="603138" name="Slide Image Placeholder 1"/>
          <p:cNvSpPr>
            <a:spLocks noGrp="1" noRot="1" noChangeAspect="1" noTextEdit="1"/>
          </p:cNvSpPr>
          <p:nvPr>
            <p:ph type="sldImg"/>
          </p:nvPr>
        </p:nvSpPr>
        <p:spPr>
          <a:ln/>
        </p:spPr>
      </p:sp>
      <p:sp>
        <p:nvSpPr>
          <p:cNvPr id="603139" name="Notes Placeholder 2"/>
          <p:cNvSpPr>
            <a:spLocks noGrp="1"/>
          </p:cNvSpPr>
          <p:nvPr>
            <p:ph type="body" idx="1"/>
          </p:nvPr>
        </p:nvSpPr>
        <p:spPr>
          <a:xfrm>
            <a:off x="685800" y="4343400"/>
            <a:ext cx="5486400" cy="4114800"/>
          </a:xfrm>
        </p:spPr>
        <p:txBody>
          <a:bodyPr/>
          <a:lstStyle/>
          <a:p>
            <a:pPr eaLnBrk="1" hangingPunct="1"/>
            <a:endParaRPr lang="en-US"/>
          </a:p>
        </p:txBody>
      </p:sp>
      <p:sp>
        <p:nvSpPr>
          <p:cNvPr id="603140"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algn="r" eaLnBrk="1" hangingPunct="1"/>
            <a:fld id="{DB97D02B-57E7-4F54-9CB0-33468653BE90}" type="slidenum">
              <a:rPr kumimoji="0" lang="en-US" sz="1200">
                <a:latin typeface="Arial" charset="0"/>
              </a:rPr>
              <a:pPr algn="r" eaLnBrk="1" hangingPunct="1"/>
              <a:t>69</a:t>
            </a:fld>
            <a:endParaRPr kumimoji="0" lang="en-US" sz="1200">
              <a:latin typeface="Arial" charset="0"/>
            </a:endParaRPr>
          </a:p>
        </p:txBody>
      </p:sp>
    </p:spTree>
    <p:extLst>
      <p:ext uri="{BB962C8B-B14F-4D97-AF65-F5344CB8AC3E}">
        <p14:creationId xmlns:p14="http://schemas.microsoft.com/office/powerpoint/2010/main" val="4996966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233ABF5F-BEB0-4178-87F7-E557016E61ED}" type="slidenum">
              <a:rPr lang="en-GB" smtClean="0"/>
              <a:t>72</a:t>
            </a:fld>
            <a:endParaRPr lang="en-GB"/>
          </a:p>
        </p:txBody>
      </p:sp>
    </p:spTree>
    <p:extLst>
      <p:ext uri="{BB962C8B-B14F-4D97-AF65-F5344CB8AC3E}">
        <p14:creationId xmlns:p14="http://schemas.microsoft.com/office/powerpoint/2010/main" val="618017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78178" name="Group 2"/>
          <p:cNvGrpSpPr>
            <a:grpSpLocks/>
          </p:cNvGrpSpPr>
          <p:nvPr/>
        </p:nvGrpSpPr>
        <p:grpSpPr bwMode="auto">
          <a:xfrm>
            <a:off x="0" y="2438400"/>
            <a:ext cx="9009063" cy="1052513"/>
            <a:chOff x="0" y="1536"/>
            <a:chExt cx="5675" cy="663"/>
          </a:xfrm>
        </p:grpSpPr>
        <p:grpSp>
          <p:nvGrpSpPr>
            <p:cNvPr id="178179" name="Group 3"/>
            <p:cNvGrpSpPr>
              <a:grpSpLocks/>
            </p:cNvGrpSpPr>
            <p:nvPr/>
          </p:nvGrpSpPr>
          <p:grpSpPr bwMode="auto">
            <a:xfrm>
              <a:off x="183" y="1604"/>
              <a:ext cx="448" cy="299"/>
              <a:chOff x="720" y="336"/>
              <a:chExt cx="624" cy="432"/>
            </a:xfrm>
          </p:grpSpPr>
          <p:sp>
            <p:nvSpPr>
              <p:cNvPr id="178180"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1"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78182" name="Group 6"/>
            <p:cNvGrpSpPr>
              <a:grpSpLocks/>
            </p:cNvGrpSpPr>
            <p:nvPr/>
          </p:nvGrpSpPr>
          <p:grpSpPr bwMode="auto">
            <a:xfrm>
              <a:off x="261" y="1870"/>
              <a:ext cx="465" cy="299"/>
              <a:chOff x="912" y="2640"/>
              <a:chExt cx="672" cy="432"/>
            </a:xfrm>
          </p:grpSpPr>
          <p:sp>
            <p:nvSpPr>
              <p:cNvPr id="178183"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4"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5"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6"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8187"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178188" name="Rectangle 12"/>
          <p:cNvSpPr>
            <a:spLocks noGrp="1" noChangeArrowheads="1"/>
          </p:cNvSpPr>
          <p:nvPr>
            <p:ph type="ctrTitle"/>
          </p:nvPr>
        </p:nvSpPr>
        <p:spPr>
          <a:xfrm>
            <a:off x="990600" y="1676400"/>
            <a:ext cx="7772400" cy="1462088"/>
          </a:xfrm>
        </p:spPr>
        <p:txBody>
          <a:bodyPr/>
          <a:lstStyle>
            <a:lvl1pPr>
              <a:defRPr/>
            </a:lvl1pPr>
          </a:lstStyle>
          <a:p>
            <a:pPr lvl="0"/>
            <a:r>
              <a:rPr lang="en-US" noProof="0"/>
              <a:t>Click to edit Master title style</a:t>
            </a:r>
          </a:p>
        </p:txBody>
      </p:sp>
      <p:sp>
        <p:nvSpPr>
          <p:cNvPr id="17818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noProof="0"/>
              <a:t>Click to edit Master subtitle style</a:t>
            </a:r>
          </a:p>
        </p:txBody>
      </p:sp>
      <p:sp>
        <p:nvSpPr>
          <p:cNvPr id="178190" name="Rectangle 14"/>
          <p:cNvSpPr>
            <a:spLocks noGrp="1" noChangeArrowheads="1"/>
          </p:cNvSpPr>
          <p:nvPr>
            <p:ph type="dt" sz="half" idx="2"/>
          </p:nvPr>
        </p:nvSpPr>
        <p:spPr>
          <a:xfrm>
            <a:off x="990600" y="6248400"/>
            <a:ext cx="1905000" cy="457200"/>
          </a:xfrm>
        </p:spPr>
        <p:txBody>
          <a:bodyPr/>
          <a:lstStyle>
            <a:lvl1pPr>
              <a:defRPr>
                <a:solidFill>
                  <a:schemeClr val="bg2"/>
                </a:solidFill>
              </a:defRPr>
            </a:lvl1pPr>
          </a:lstStyle>
          <a:p>
            <a:r>
              <a:rPr lang="en-US"/>
              <a:t>Bài 4</a:t>
            </a:r>
          </a:p>
        </p:txBody>
      </p:sp>
      <p:sp>
        <p:nvSpPr>
          <p:cNvPr id="178191" name="Rectangle 15"/>
          <p:cNvSpPr>
            <a:spLocks noGrp="1" noChangeArrowheads="1"/>
          </p:cNvSpPr>
          <p:nvPr>
            <p:ph type="ftr" sz="quarter" idx="3"/>
          </p:nvPr>
        </p:nvSpPr>
        <p:spPr>
          <a:xfrm>
            <a:off x="3429000" y="6248400"/>
            <a:ext cx="2895600" cy="457200"/>
          </a:xfrm>
        </p:spPr>
        <p:txBody>
          <a:bodyPr/>
          <a:lstStyle>
            <a:lvl1pPr>
              <a:defRPr>
                <a:solidFill>
                  <a:schemeClr val="bg2"/>
                </a:solidFill>
              </a:defRPr>
            </a:lvl1pPr>
          </a:lstStyle>
          <a:p>
            <a:r>
              <a:rPr lang="en-US"/>
              <a:t>Trần Thi Kim Chi</a:t>
            </a:r>
          </a:p>
        </p:txBody>
      </p:sp>
      <p:sp>
        <p:nvSpPr>
          <p:cNvPr id="178192" name="Rectangle 16"/>
          <p:cNvSpPr>
            <a:spLocks noGrp="1" noChangeArrowheads="1"/>
          </p:cNvSpPr>
          <p:nvPr>
            <p:ph type="sldNum" sz="quarter" idx="4"/>
          </p:nvPr>
        </p:nvSpPr>
        <p:spPr>
          <a:xfrm>
            <a:off x="6858000" y="6248400"/>
            <a:ext cx="1905000" cy="457200"/>
          </a:xfrm>
        </p:spPr>
        <p:txBody>
          <a:bodyPr/>
          <a:lstStyle>
            <a:lvl1pPr>
              <a:defRPr>
                <a:solidFill>
                  <a:schemeClr val="bg2"/>
                </a:solidFill>
              </a:defRPr>
            </a:lvl1pPr>
          </a:lstStyle>
          <a:p>
            <a:fld id="{F4DF1542-0403-4B11-BD90-BECAD7275639}" type="slidenum">
              <a:rPr lang="en-US"/>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Bài 4</a:t>
            </a:r>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BF7C7C25-268B-458D-87DA-589F1B056308}" type="slidenum">
              <a:rPr lang="en-US"/>
              <a:pPr/>
              <a:t>‹#›</a:t>
            </a:fld>
            <a:endParaRPr lang="en-US"/>
          </a:p>
        </p:txBody>
      </p:sp>
    </p:spTree>
    <p:extLst>
      <p:ext uri="{BB962C8B-B14F-4D97-AF65-F5344CB8AC3E}">
        <p14:creationId xmlns:p14="http://schemas.microsoft.com/office/powerpoint/2010/main" val="203542420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Bài 4</a:t>
            </a:r>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0275FEC3-7A4D-45F1-ADF6-153DCC5AB5FA}" type="slidenum">
              <a:rPr lang="en-US"/>
              <a:pPr/>
              <a:t>‹#›</a:t>
            </a:fld>
            <a:endParaRPr lang="en-US"/>
          </a:p>
        </p:txBody>
      </p:sp>
    </p:spTree>
    <p:extLst>
      <p:ext uri="{BB962C8B-B14F-4D97-AF65-F5344CB8AC3E}">
        <p14:creationId xmlns:p14="http://schemas.microsoft.com/office/powerpoint/2010/main" val="263356939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r>
              <a:rPr lang="en-US"/>
              <a:t>Bài 4</a:t>
            </a:r>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C415A6A4-4920-4F5A-82FD-5218C723654C}" type="slidenum">
              <a:rPr lang="en-US"/>
              <a:pPr/>
              <a:t>‹#›</a:t>
            </a:fld>
            <a:endParaRPr lang="en-US"/>
          </a:p>
        </p:txBody>
      </p:sp>
    </p:spTree>
    <p:extLst>
      <p:ext uri="{BB962C8B-B14F-4D97-AF65-F5344CB8AC3E}">
        <p14:creationId xmlns:p14="http://schemas.microsoft.com/office/powerpoint/2010/main" val="7552712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r>
              <a:rPr lang="en-US"/>
              <a:t>Bài 4</a:t>
            </a:r>
          </a:p>
        </p:txBody>
      </p:sp>
      <p:sp>
        <p:nvSpPr>
          <p:cNvPr id="5" name="Footer Placeholder 4"/>
          <p:cNvSpPr>
            <a:spLocks noGrp="1"/>
          </p:cNvSpPr>
          <p:nvPr>
            <p:ph type="ftr" sz="quarter" idx="11"/>
          </p:nvPr>
        </p:nvSpPr>
        <p:spPr/>
        <p:txBody>
          <a:bodyPr/>
          <a:lstStyle>
            <a:lvl1pPr>
              <a:defRPr/>
            </a:lvl1pPr>
          </a:lstStyle>
          <a:p>
            <a:r>
              <a:rPr lang="en-US"/>
              <a:t>Trần Thi Kim Chi</a:t>
            </a:r>
          </a:p>
        </p:txBody>
      </p:sp>
      <p:sp>
        <p:nvSpPr>
          <p:cNvPr id="6" name="Slide Number Placeholder 5"/>
          <p:cNvSpPr>
            <a:spLocks noGrp="1"/>
          </p:cNvSpPr>
          <p:nvPr>
            <p:ph type="sldNum" sz="quarter" idx="12"/>
          </p:nvPr>
        </p:nvSpPr>
        <p:spPr/>
        <p:txBody>
          <a:bodyPr/>
          <a:lstStyle>
            <a:lvl1pPr>
              <a:defRPr/>
            </a:lvl1pPr>
          </a:lstStyle>
          <a:p>
            <a:fld id="{EC53D7AB-DEFB-4CF9-92F1-8144958D692A}" type="slidenum">
              <a:rPr lang="en-US"/>
              <a:pPr/>
              <a:t>‹#›</a:t>
            </a:fld>
            <a:endParaRPr lang="en-US"/>
          </a:p>
        </p:txBody>
      </p:sp>
    </p:spTree>
    <p:extLst>
      <p:ext uri="{BB962C8B-B14F-4D97-AF65-F5344CB8AC3E}">
        <p14:creationId xmlns:p14="http://schemas.microsoft.com/office/powerpoint/2010/main" val="206441071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r>
              <a:rPr lang="en-US"/>
              <a:t>Bài 4</a:t>
            </a:r>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0A38CD58-C84D-490B-A90E-273FA8E8BB9E}" type="slidenum">
              <a:rPr lang="en-US"/>
              <a:pPr/>
              <a:t>‹#›</a:t>
            </a:fld>
            <a:endParaRPr lang="en-US"/>
          </a:p>
        </p:txBody>
      </p:sp>
    </p:spTree>
    <p:extLst>
      <p:ext uri="{BB962C8B-B14F-4D97-AF65-F5344CB8AC3E}">
        <p14:creationId xmlns:p14="http://schemas.microsoft.com/office/powerpoint/2010/main" val="274697497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r>
              <a:rPr lang="en-US"/>
              <a:t>Bài 4</a:t>
            </a:r>
          </a:p>
        </p:txBody>
      </p:sp>
      <p:sp>
        <p:nvSpPr>
          <p:cNvPr id="8" name="Footer Placeholder 7"/>
          <p:cNvSpPr>
            <a:spLocks noGrp="1"/>
          </p:cNvSpPr>
          <p:nvPr>
            <p:ph type="ftr" sz="quarter" idx="11"/>
          </p:nvPr>
        </p:nvSpPr>
        <p:spPr/>
        <p:txBody>
          <a:bodyPr/>
          <a:lstStyle>
            <a:lvl1pPr>
              <a:defRPr/>
            </a:lvl1pPr>
          </a:lstStyle>
          <a:p>
            <a:r>
              <a:rPr lang="en-US"/>
              <a:t>Trần Thi Kim Chi</a:t>
            </a:r>
          </a:p>
        </p:txBody>
      </p:sp>
      <p:sp>
        <p:nvSpPr>
          <p:cNvPr id="9" name="Slide Number Placeholder 8"/>
          <p:cNvSpPr>
            <a:spLocks noGrp="1"/>
          </p:cNvSpPr>
          <p:nvPr>
            <p:ph type="sldNum" sz="quarter" idx="12"/>
          </p:nvPr>
        </p:nvSpPr>
        <p:spPr/>
        <p:txBody>
          <a:bodyPr/>
          <a:lstStyle>
            <a:lvl1pPr>
              <a:defRPr/>
            </a:lvl1pPr>
          </a:lstStyle>
          <a:p>
            <a:fld id="{A6BAD55E-9C4D-43D1-B432-28E1807D380B}" type="slidenum">
              <a:rPr lang="en-US"/>
              <a:pPr/>
              <a:t>‹#›</a:t>
            </a:fld>
            <a:endParaRPr lang="en-US"/>
          </a:p>
        </p:txBody>
      </p:sp>
    </p:spTree>
    <p:extLst>
      <p:ext uri="{BB962C8B-B14F-4D97-AF65-F5344CB8AC3E}">
        <p14:creationId xmlns:p14="http://schemas.microsoft.com/office/powerpoint/2010/main" val="149830209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r>
              <a:rPr lang="en-US"/>
              <a:t>Bài 4</a:t>
            </a:r>
          </a:p>
        </p:txBody>
      </p:sp>
      <p:sp>
        <p:nvSpPr>
          <p:cNvPr id="4" name="Footer Placeholder 3"/>
          <p:cNvSpPr>
            <a:spLocks noGrp="1"/>
          </p:cNvSpPr>
          <p:nvPr>
            <p:ph type="ftr" sz="quarter" idx="11"/>
          </p:nvPr>
        </p:nvSpPr>
        <p:spPr/>
        <p:txBody>
          <a:bodyPr/>
          <a:lstStyle>
            <a:lvl1pPr>
              <a:defRPr/>
            </a:lvl1pPr>
          </a:lstStyle>
          <a:p>
            <a:r>
              <a:rPr lang="en-US"/>
              <a:t>Trần Thi Kim Chi</a:t>
            </a:r>
          </a:p>
        </p:txBody>
      </p:sp>
      <p:sp>
        <p:nvSpPr>
          <p:cNvPr id="5" name="Slide Number Placeholder 4"/>
          <p:cNvSpPr>
            <a:spLocks noGrp="1"/>
          </p:cNvSpPr>
          <p:nvPr>
            <p:ph type="sldNum" sz="quarter" idx="12"/>
          </p:nvPr>
        </p:nvSpPr>
        <p:spPr/>
        <p:txBody>
          <a:bodyPr/>
          <a:lstStyle>
            <a:lvl1pPr>
              <a:defRPr/>
            </a:lvl1pPr>
          </a:lstStyle>
          <a:p>
            <a:fld id="{8201BBAD-B226-41A4-A4EF-EFECA59F9A7F}" type="slidenum">
              <a:rPr lang="en-US"/>
              <a:pPr/>
              <a:t>‹#›</a:t>
            </a:fld>
            <a:endParaRPr lang="en-US"/>
          </a:p>
        </p:txBody>
      </p:sp>
    </p:spTree>
    <p:extLst>
      <p:ext uri="{BB962C8B-B14F-4D97-AF65-F5344CB8AC3E}">
        <p14:creationId xmlns:p14="http://schemas.microsoft.com/office/powerpoint/2010/main" val="5324496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r>
              <a:rPr lang="en-US"/>
              <a:t>Bài 4</a:t>
            </a:r>
          </a:p>
        </p:txBody>
      </p:sp>
      <p:sp>
        <p:nvSpPr>
          <p:cNvPr id="3" name="Footer Placeholder 2"/>
          <p:cNvSpPr>
            <a:spLocks noGrp="1"/>
          </p:cNvSpPr>
          <p:nvPr>
            <p:ph type="ftr" sz="quarter" idx="11"/>
          </p:nvPr>
        </p:nvSpPr>
        <p:spPr/>
        <p:txBody>
          <a:bodyPr/>
          <a:lstStyle>
            <a:lvl1pPr>
              <a:defRPr/>
            </a:lvl1pPr>
          </a:lstStyle>
          <a:p>
            <a:r>
              <a:rPr lang="en-US"/>
              <a:t>Trần Thi Kim Chi</a:t>
            </a:r>
          </a:p>
        </p:txBody>
      </p:sp>
      <p:sp>
        <p:nvSpPr>
          <p:cNvPr id="4" name="Slide Number Placeholder 3"/>
          <p:cNvSpPr>
            <a:spLocks noGrp="1"/>
          </p:cNvSpPr>
          <p:nvPr>
            <p:ph type="sldNum" sz="quarter" idx="12"/>
          </p:nvPr>
        </p:nvSpPr>
        <p:spPr/>
        <p:txBody>
          <a:bodyPr/>
          <a:lstStyle>
            <a:lvl1pPr>
              <a:defRPr/>
            </a:lvl1pPr>
          </a:lstStyle>
          <a:p>
            <a:fld id="{10EF5903-4970-4C20-9341-2C82988ABEFC}" type="slidenum">
              <a:rPr lang="en-US"/>
              <a:pPr/>
              <a:t>‹#›</a:t>
            </a:fld>
            <a:endParaRPr lang="en-US"/>
          </a:p>
        </p:txBody>
      </p:sp>
    </p:spTree>
    <p:extLst>
      <p:ext uri="{BB962C8B-B14F-4D97-AF65-F5344CB8AC3E}">
        <p14:creationId xmlns:p14="http://schemas.microsoft.com/office/powerpoint/2010/main" val="323540696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Bài 4</a:t>
            </a:r>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D7510DD3-41BD-4ABF-A2E9-27E32F31FC98}" type="slidenum">
              <a:rPr lang="en-US"/>
              <a:pPr/>
              <a:t>‹#›</a:t>
            </a:fld>
            <a:endParaRPr lang="en-US"/>
          </a:p>
        </p:txBody>
      </p:sp>
    </p:spTree>
    <p:extLst>
      <p:ext uri="{BB962C8B-B14F-4D97-AF65-F5344CB8AC3E}">
        <p14:creationId xmlns:p14="http://schemas.microsoft.com/office/powerpoint/2010/main" val="106551847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r>
              <a:rPr lang="en-US"/>
              <a:t>Bài 4</a:t>
            </a:r>
          </a:p>
        </p:txBody>
      </p:sp>
      <p:sp>
        <p:nvSpPr>
          <p:cNvPr id="6" name="Footer Placeholder 5"/>
          <p:cNvSpPr>
            <a:spLocks noGrp="1"/>
          </p:cNvSpPr>
          <p:nvPr>
            <p:ph type="ftr" sz="quarter" idx="11"/>
          </p:nvPr>
        </p:nvSpPr>
        <p:spPr/>
        <p:txBody>
          <a:bodyPr/>
          <a:lstStyle>
            <a:lvl1pPr>
              <a:defRPr/>
            </a:lvl1pPr>
          </a:lstStyle>
          <a:p>
            <a:r>
              <a:rPr lang="en-US"/>
              <a:t>Trần Thi Kim Chi</a:t>
            </a:r>
          </a:p>
        </p:txBody>
      </p:sp>
      <p:sp>
        <p:nvSpPr>
          <p:cNvPr id="7" name="Slide Number Placeholder 6"/>
          <p:cNvSpPr>
            <a:spLocks noGrp="1"/>
          </p:cNvSpPr>
          <p:nvPr>
            <p:ph type="sldNum" sz="quarter" idx="12"/>
          </p:nvPr>
        </p:nvSpPr>
        <p:spPr/>
        <p:txBody>
          <a:bodyPr/>
          <a:lstStyle>
            <a:lvl1pPr>
              <a:defRPr/>
            </a:lvl1pPr>
          </a:lstStyle>
          <a:p>
            <a:fld id="{54BA79D8-F609-4D8A-BB8E-859466230177}" type="slidenum">
              <a:rPr lang="en-US"/>
              <a:pPr/>
              <a:t>‹#›</a:t>
            </a:fld>
            <a:endParaRPr lang="en-US"/>
          </a:p>
        </p:txBody>
      </p:sp>
    </p:spTree>
    <p:extLst>
      <p:ext uri="{BB962C8B-B14F-4D97-AF65-F5344CB8AC3E}">
        <p14:creationId xmlns:p14="http://schemas.microsoft.com/office/powerpoint/2010/main" val="162859161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7154"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6"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59"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sz="2400"/>
          </a:p>
        </p:txBody>
      </p:sp>
      <p:sp>
        <p:nvSpPr>
          <p:cNvPr id="177161" name="Rectangle 9"/>
          <p:cNvSpPr>
            <a:spLocks noGrp="1" noChangeArrowheads="1"/>
          </p:cNvSpPr>
          <p:nvPr>
            <p:ph type="title"/>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77162"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7163"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r>
              <a:rPr lang="en-US"/>
              <a:t>Bài 4</a:t>
            </a:r>
          </a:p>
        </p:txBody>
      </p:sp>
      <p:sp>
        <p:nvSpPr>
          <p:cNvPr id="177164"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r>
              <a:rPr lang="en-US"/>
              <a:t>Trần Thi Kim Chi</a:t>
            </a:r>
          </a:p>
        </p:txBody>
      </p:sp>
      <p:sp>
        <p:nvSpPr>
          <p:cNvPr id="177165"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fld id="{61FADE7A-FBE3-4C6D-B2E5-C45DF23FC68C}" type="slidenum">
              <a:rPr lang="en-US"/>
              <a:pPr/>
              <a:t>‹#›</a:t>
            </a:fld>
            <a:endParaRPr lang="en-US"/>
          </a:p>
        </p:txBody>
      </p:sp>
      <p:sp>
        <p:nvSpPr>
          <p:cNvPr id="177166" name="AutoShape 14"/>
          <p:cNvSpPr>
            <a:spLocks noChangeArrowheads="1"/>
          </p:cNvSpPr>
          <p:nvPr/>
        </p:nvSpPr>
        <p:spPr bwMode="auto">
          <a:xfrm>
            <a:off x="8686800" y="228600"/>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7" name="AutoShape 15"/>
          <p:cNvSpPr>
            <a:spLocks noChangeArrowheads="1"/>
          </p:cNvSpPr>
          <p:nvPr/>
        </p:nvSpPr>
        <p:spPr bwMode="auto">
          <a:xfrm>
            <a:off x="228600" y="971550"/>
            <a:ext cx="457200" cy="457200"/>
          </a:xfrm>
          <a:prstGeom prst="star5">
            <a:avLst/>
          </a:prstGeom>
          <a:solidFill>
            <a:schemeClr val="hlink"/>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8" name="AutoShape 16"/>
          <p:cNvSpPr>
            <a:spLocks noChangeArrowheads="1"/>
          </p:cNvSpPr>
          <p:nvPr/>
        </p:nvSpPr>
        <p:spPr bwMode="auto">
          <a:xfrm>
            <a:off x="95250" y="3810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7169" name="AutoShape 17"/>
          <p:cNvSpPr>
            <a:spLocks noChangeArrowheads="1"/>
          </p:cNvSpPr>
          <p:nvPr/>
        </p:nvSpPr>
        <p:spPr bwMode="auto">
          <a:xfrm>
            <a:off x="438150" y="5715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ransition/>
  <p:hf hdr="0"/>
  <p:txStyles>
    <p:title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tmp"/><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1066800" y="381000"/>
            <a:ext cx="3733800" cy="685800"/>
          </a:xfrm>
        </p:spPr>
        <p:txBody>
          <a:bodyPr/>
          <a:lstStyle/>
          <a:p>
            <a:r>
              <a:rPr lang="en-US" sz="3600">
                <a:solidFill>
                  <a:srgbClr val="0000FF"/>
                </a:solidFill>
                <a:effectLst>
                  <a:outerShdw blurRad="38100" dist="38100" dir="2700000" algn="tl">
                    <a:srgbClr val="C0C0C0"/>
                  </a:outerShdw>
                </a:effectLst>
              </a:rPr>
              <a:t>Chương 4</a:t>
            </a:r>
          </a:p>
        </p:txBody>
      </p:sp>
      <p:sp>
        <p:nvSpPr>
          <p:cNvPr id="4101" name="Rectangle 5"/>
          <p:cNvSpPr>
            <a:spLocks noGrp="1" noChangeArrowheads="1"/>
          </p:cNvSpPr>
          <p:nvPr>
            <p:ph type="subTitle" idx="1"/>
          </p:nvPr>
        </p:nvSpPr>
        <p:spPr>
          <a:xfrm>
            <a:off x="457200" y="2362200"/>
            <a:ext cx="8991600" cy="914400"/>
          </a:xfrm>
        </p:spPr>
        <p:txBody>
          <a:bodyPr/>
          <a:lstStyle/>
          <a:p>
            <a:r>
              <a:rPr lang="en-US" sz="3000" b="1">
                <a:solidFill>
                  <a:schemeClr val="hlink"/>
                </a:solidFill>
              </a:rPr>
              <a:t>MÔ HÌNH QUAN HỆ - RELATIONAL MODEL</a:t>
            </a:r>
          </a:p>
        </p:txBody>
      </p:sp>
      <p:sp>
        <p:nvSpPr>
          <p:cNvPr id="4106" name="AutoShape 10"/>
          <p:cNvSpPr>
            <a:spLocks noChangeArrowheads="1"/>
          </p:cNvSpPr>
          <p:nvPr/>
        </p:nvSpPr>
        <p:spPr bwMode="auto">
          <a:xfrm>
            <a:off x="209550" y="6229350"/>
            <a:ext cx="457200" cy="457200"/>
          </a:xfrm>
          <a:prstGeom prst="star5">
            <a:avLst/>
          </a:prstGeom>
          <a:solidFill>
            <a:srgbClr val="FFCC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7" name="AutoShape 11"/>
          <p:cNvSpPr>
            <a:spLocks noChangeArrowheads="1"/>
          </p:cNvSpPr>
          <p:nvPr/>
        </p:nvSpPr>
        <p:spPr bwMode="auto">
          <a:xfrm>
            <a:off x="8534400" y="6172200"/>
            <a:ext cx="457200" cy="457200"/>
          </a:xfrm>
          <a:prstGeom prst="star5">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8" name="AutoShape 12"/>
          <p:cNvSpPr>
            <a:spLocks noChangeArrowheads="1"/>
          </p:cNvSpPr>
          <p:nvPr/>
        </p:nvSpPr>
        <p:spPr bwMode="auto">
          <a:xfrm>
            <a:off x="8686800" y="5867400"/>
            <a:ext cx="457200" cy="457200"/>
          </a:xfrm>
          <a:prstGeom prst="star5">
            <a:avLst/>
          </a:prstGeom>
          <a:solidFill>
            <a:srgbClr val="00FF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09" name="AutoShape 13"/>
          <p:cNvSpPr>
            <a:spLocks noChangeArrowheads="1"/>
          </p:cNvSpPr>
          <p:nvPr/>
        </p:nvSpPr>
        <p:spPr bwMode="auto">
          <a:xfrm>
            <a:off x="8210550" y="6311900"/>
            <a:ext cx="457200" cy="457200"/>
          </a:xfrm>
          <a:prstGeom prst="star5">
            <a:avLst/>
          </a:prstGeom>
          <a:solidFill>
            <a:srgbClr val="FF00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0" name="AutoShape 14"/>
          <p:cNvSpPr>
            <a:spLocks noChangeArrowheads="1"/>
          </p:cNvSpPr>
          <p:nvPr/>
        </p:nvSpPr>
        <p:spPr bwMode="auto">
          <a:xfrm>
            <a:off x="8664575" y="238125"/>
            <a:ext cx="457200" cy="457200"/>
          </a:xfrm>
          <a:prstGeom prst="star5">
            <a:avLst/>
          </a:prstGeom>
          <a:solidFill>
            <a:schemeClr val="accent2"/>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pic>
        <p:nvPicPr>
          <p:cNvPr id="4111" name="Picture 15" descr="j025234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rot="-27515629">
            <a:off x="315912" y="2503488"/>
            <a:ext cx="938213" cy="808038"/>
          </a:xfrm>
          <a:prstGeom prst="rect">
            <a:avLst/>
          </a:prstGeom>
          <a:noFill/>
          <a:extLst>
            <a:ext uri="{909E8E84-426E-40DD-AFC4-6F175D3DCCD1}">
              <a14:hiddenFill xmlns:a14="http://schemas.microsoft.com/office/drawing/2010/main">
                <a:solidFill>
                  <a:srgbClr val="FFFFFF"/>
                </a:solidFill>
              </a14:hiddenFill>
            </a:ext>
          </a:extLst>
        </p:spPr>
      </p:pic>
      <p:sp>
        <p:nvSpPr>
          <p:cNvPr id="4112" name="AutoShape 16"/>
          <p:cNvSpPr>
            <a:spLocks noChangeArrowheads="1"/>
          </p:cNvSpPr>
          <p:nvPr/>
        </p:nvSpPr>
        <p:spPr bwMode="auto">
          <a:xfrm>
            <a:off x="0" y="685800"/>
            <a:ext cx="457200" cy="457200"/>
          </a:xfrm>
          <a:prstGeom prst="star5">
            <a:avLst/>
          </a:prstGeom>
          <a:solidFill>
            <a:srgbClr val="00FF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3" name="AutoShape 17"/>
          <p:cNvSpPr>
            <a:spLocks noChangeArrowheads="1"/>
          </p:cNvSpPr>
          <p:nvPr/>
        </p:nvSpPr>
        <p:spPr bwMode="auto">
          <a:xfrm>
            <a:off x="0" y="304800"/>
            <a:ext cx="457200" cy="457200"/>
          </a:xfrm>
          <a:prstGeom prst="star5">
            <a:avLst/>
          </a:prstGeom>
          <a:solidFill>
            <a:srgbClr val="80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14" name="AutoShape 18"/>
          <p:cNvSpPr>
            <a:spLocks noChangeArrowheads="1"/>
          </p:cNvSpPr>
          <p:nvPr/>
        </p:nvSpPr>
        <p:spPr bwMode="auto">
          <a:xfrm>
            <a:off x="304800" y="0"/>
            <a:ext cx="457200" cy="457200"/>
          </a:xfrm>
          <a:prstGeom prst="star5">
            <a:avLst/>
          </a:prstGeom>
          <a:solidFill>
            <a:srgbClr val="CCFFCC"/>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Date Placeholder 1"/>
          <p:cNvSpPr>
            <a:spLocks noGrp="1"/>
          </p:cNvSpPr>
          <p:nvPr>
            <p:ph type="dt" sz="half" idx="2"/>
          </p:nvPr>
        </p:nvSpPr>
        <p:spPr/>
        <p:txBody>
          <a:bodyPr/>
          <a:lstStyle/>
          <a:p>
            <a:r>
              <a:rPr lang="en-US"/>
              <a:t>Bài 4</a:t>
            </a:r>
          </a:p>
        </p:txBody>
      </p:sp>
      <p:sp>
        <p:nvSpPr>
          <p:cNvPr id="4" name="Slide Number Placeholder 3"/>
          <p:cNvSpPr>
            <a:spLocks noGrp="1"/>
          </p:cNvSpPr>
          <p:nvPr>
            <p:ph type="sldNum" sz="quarter" idx="4"/>
          </p:nvPr>
        </p:nvSpPr>
        <p:spPr/>
        <p:txBody>
          <a:bodyPr/>
          <a:lstStyle/>
          <a:p>
            <a:fld id="{F4DF1542-0403-4B11-BD90-BECAD7275639}" type="slidenum">
              <a:rPr lang="en-US" smtClean="0"/>
              <a:pPr/>
              <a:t>1</a:t>
            </a:fld>
            <a:endParaRPr lang="en-US"/>
          </a:p>
        </p:txBody>
      </p:sp>
      <p:sp>
        <p:nvSpPr>
          <p:cNvPr id="3" name="Footer Placeholder 2"/>
          <p:cNvSpPr>
            <a:spLocks noGrp="1"/>
          </p:cNvSpPr>
          <p:nvPr>
            <p:ph type="ftr" sz="quarter" idx="3"/>
          </p:nvPr>
        </p:nvSpPr>
        <p:spPr/>
        <p:txBody>
          <a:bodyPr/>
          <a:lstStyle/>
          <a:p>
            <a:r>
              <a:rPr lang="en-US"/>
              <a:t>Trần Thi Kim Chi</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1219200" y="838200"/>
            <a:ext cx="8183563" cy="914400"/>
          </a:xfrm>
        </p:spPr>
        <p:txBody>
          <a:bodyPr>
            <a:normAutofit fontScale="90000"/>
          </a:bodyPr>
          <a:lstStyle/>
          <a:p>
            <a:r>
              <a:rPr lang="en-US" dirty="0" err="1">
                <a:solidFill>
                  <a:srgbClr val="0000FF"/>
                </a:solidFill>
                <a:effectLst>
                  <a:outerShdw blurRad="38100" dist="38100" dir="2700000" algn="tl">
                    <a:srgbClr val="C0C0C0"/>
                  </a:outerShdw>
                </a:effectLst>
              </a:rPr>
              <a:t>Các</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tính</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chất</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của</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quan</a:t>
            </a:r>
            <a:r>
              <a:rPr lang="en-US" dirty="0">
                <a:solidFill>
                  <a:srgbClr val="0000FF"/>
                </a:solidFill>
                <a:effectLst>
                  <a:outerShdw blurRad="38100" dist="38100" dir="2700000" algn="tl">
                    <a:srgbClr val="C0C0C0"/>
                  </a:outerShdw>
                </a:effectLst>
              </a:rPr>
              <a:t> </a:t>
            </a:r>
            <a:r>
              <a:rPr lang="en-US" dirty="0" err="1">
                <a:solidFill>
                  <a:srgbClr val="0000FF"/>
                </a:solidFill>
                <a:effectLst>
                  <a:outerShdw blurRad="38100" dist="38100" dir="2700000" algn="tl">
                    <a:srgbClr val="C0C0C0"/>
                  </a:outerShdw>
                </a:effectLst>
              </a:rPr>
              <a:t>hệ</a:t>
            </a:r>
            <a:r>
              <a:rPr lang="en-US" dirty="0">
                <a:solidFill>
                  <a:srgbClr val="0000FF"/>
                </a:solidFill>
                <a:effectLst>
                  <a:outerShdw blurRad="38100" dist="38100" dir="2700000" algn="tl">
                    <a:srgbClr val="C0C0C0"/>
                  </a:outerShdw>
                </a:effectLst>
              </a:rPr>
              <a:t> (Relation)</a:t>
            </a:r>
          </a:p>
        </p:txBody>
      </p:sp>
      <p:sp>
        <p:nvSpPr>
          <p:cNvPr id="618499" name="Rectangle 3"/>
          <p:cNvSpPr>
            <a:spLocks noGrp="1" noChangeArrowheads="1"/>
          </p:cNvSpPr>
          <p:nvPr>
            <p:ph idx="4294967295"/>
          </p:nvPr>
        </p:nvSpPr>
        <p:spPr>
          <a:xfrm>
            <a:off x="728663" y="2057400"/>
            <a:ext cx="7848600" cy="4114800"/>
          </a:xfrm>
        </p:spPr>
        <p:txBody>
          <a:bodyPr lIns="182880" tIns="91440"/>
          <a:lstStyle/>
          <a:p>
            <a:pPr marL="0" indent="0">
              <a:buNone/>
            </a:pPr>
            <a:r>
              <a:rPr lang="en-US" sz="2400" b="1">
                <a:solidFill>
                  <a:srgbClr val="C00000"/>
                </a:solidFill>
              </a:rPr>
              <a:t>Các tính chất của một quan hệ</a:t>
            </a:r>
          </a:p>
          <a:p>
            <a:r>
              <a:rPr lang="vi-VN" sz="2400"/>
              <a:t>Giá trị đưa vào cột là đơn nhất</a:t>
            </a:r>
          </a:p>
          <a:p>
            <a:r>
              <a:rPr lang="en-US" sz="2400"/>
              <a:t>Các giá trị trong cùng một cột phải thuộc cùng một miền giá trị (cùng kiểu).</a:t>
            </a:r>
          </a:p>
          <a:p>
            <a:r>
              <a:rPr lang="en-US" sz="2400"/>
              <a:t>Thứ tự dòng cột tuỳ ý.</a:t>
            </a:r>
          </a:p>
          <a:p>
            <a:r>
              <a:rPr lang="en-US" sz="2400" b="1">
                <a:solidFill>
                  <a:schemeClr val="folHlink"/>
                </a:solidFill>
                <a:sym typeface="Symbol" pitchFamily="18" charset="2"/>
              </a:rPr>
              <a:t>Không đ</a:t>
            </a:r>
            <a:r>
              <a:rPr lang="vi-VN" sz="2400" b="1">
                <a:solidFill>
                  <a:schemeClr val="folHlink"/>
                </a:solidFill>
                <a:sym typeface="Symbol" pitchFamily="18" charset="2"/>
              </a:rPr>
              <a:t>ư</a:t>
            </a:r>
            <a:r>
              <a:rPr lang="en-US" sz="2400" b="1">
                <a:solidFill>
                  <a:schemeClr val="folHlink"/>
                </a:solidFill>
                <a:sym typeface="Symbol" pitchFamily="18" charset="2"/>
              </a:rPr>
              <a:t>ợc phép có 2 dòng dữ liệu trùng nhau</a:t>
            </a:r>
            <a:endParaRPr lang="en-US" sz="2200" b="1">
              <a:solidFill>
                <a:schemeClr val="folHlink"/>
              </a:solidFill>
              <a:sym typeface="Symbol" pitchFamily="18" charset="2"/>
            </a:endParaRPr>
          </a:p>
        </p:txBody>
      </p:sp>
      <p:graphicFrame>
        <p:nvGraphicFramePr>
          <p:cNvPr id="618546" name="Group 50"/>
          <p:cNvGraphicFramePr>
            <a:graphicFrameLocks noGrp="1"/>
          </p:cNvGraphicFramePr>
          <p:nvPr/>
        </p:nvGraphicFramePr>
        <p:xfrm>
          <a:off x="1687595" y="4848485"/>
          <a:ext cx="4648200" cy="1097280"/>
        </p:xfrm>
        <a:graphic>
          <a:graphicData uri="http://schemas.openxmlformats.org/drawingml/2006/table">
            <a:tbl>
              <a:tblPr/>
              <a:tblGrid>
                <a:gridCol w="968375">
                  <a:extLst>
                    <a:ext uri="{9D8B030D-6E8A-4147-A177-3AD203B41FA5}">
                      <a16:colId xmlns:a16="http://schemas.microsoft.com/office/drawing/2014/main" xmlns="" val="20000"/>
                    </a:ext>
                  </a:extLst>
                </a:gridCol>
                <a:gridCol w="2155825">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gridCol w="762000">
                  <a:extLst>
                    <a:ext uri="{9D8B030D-6E8A-4147-A177-3AD203B41FA5}">
                      <a16:colId xmlns:a16="http://schemas.microsoft.com/office/drawing/2014/main" xmlns="" val="20003"/>
                    </a:ext>
                  </a:extLst>
                </a:gridCol>
              </a:tblGrid>
              <a:tr h="201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MaNV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HoTenNV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Tuoi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a:ln>
                          <a:noFill/>
                        </a:ln>
                        <a:solidFill>
                          <a:srgbClr val="0000FF"/>
                        </a:solidFill>
                        <a:effectLst/>
                        <a:latin typeface="Times New Roman" pitchFamily="18"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xmlns=""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Nguyễn Trung Tiến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Trần Thị Yến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t2</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bl>
          </a:graphicData>
        </a:graphic>
      </p:graphicFrame>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10</a:t>
            </a:fld>
            <a:endParaRPr lang="en-US"/>
          </a:p>
        </p:txBody>
      </p:sp>
    </p:spTree>
    <p:extLst>
      <p:ext uri="{BB962C8B-B14F-4D97-AF65-F5344CB8AC3E}">
        <p14:creationId xmlns:p14="http://schemas.microsoft.com/office/powerpoint/2010/main" val="1689793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618546"/>
                                        </p:tgtEl>
                                        <p:attrNameLst>
                                          <p:attrName>style.visibility</p:attrName>
                                        </p:attrNameLst>
                                      </p:cBhvr>
                                      <p:to>
                                        <p:strVal val="visible"/>
                                      </p:to>
                                    </p:set>
                                    <p:animEffect transition="in" filter="barn(inHorizontal)">
                                      <p:cBhvr>
                                        <p:cTn id="7" dur="500"/>
                                        <p:tgtEl>
                                          <p:spTgt spid="61854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618499">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18499">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618499">
                                            <p:txEl>
                                              <p:pRg st="3" end="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6184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100</a:t>
            </a:fld>
            <a:endParaRPr lang="en-US" dirty="0"/>
          </a:p>
        </p:txBody>
      </p:sp>
      <p:pic>
        <p:nvPicPr>
          <p:cNvPr id="2" name="Picture 1">
            <a:extLst>
              <a:ext uri="{FF2B5EF4-FFF2-40B4-BE49-F238E27FC236}">
                <a16:creationId xmlns:a16="http://schemas.microsoft.com/office/drawing/2014/main" xmlns="" id="{E0EC3667-BB31-40CA-B50E-C625349C7B4A}"/>
              </a:ext>
            </a:extLst>
          </p:cNvPr>
          <p:cNvPicPr>
            <a:picLocks noChangeAspect="1"/>
          </p:cNvPicPr>
          <p:nvPr/>
        </p:nvPicPr>
        <p:blipFill>
          <a:blip r:embed="rId2"/>
          <a:stretch>
            <a:fillRect/>
          </a:stretch>
        </p:blipFill>
        <p:spPr>
          <a:xfrm>
            <a:off x="1" y="136101"/>
            <a:ext cx="9144000" cy="6563393"/>
          </a:xfrm>
          <a:prstGeom prst="rect">
            <a:avLst/>
          </a:prstGeom>
        </p:spPr>
      </p:pic>
    </p:spTree>
    <p:extLst>
      <p:ext uri="{BB962C8B-B14F-4D97-AF65-F5344CB8AC3E}">
        <p14:creationId xmlns:p14="http://schemas.microsoft.com/office/powerpoint/2010/main" val="14522690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101</a:t>
            </a:fld>
            <a:endParaRPr lang="en-US" dirty="0"/>
          </a:p>
        </p:txBody>
      </p:sp>
      <p:pic>
        <p:nvPicPr>
          <p:cNvPr id="3" name="Picture 2">
            <a:extLst>
              <a:ext uri="{FF2B5EF4-FFF2-40B4-BE49-F238E27FC236}">
                <a16:creationId xmlns:a16="http://schemas.microsoft.com/office/drawing/2014/main" xmlns="" id="{A05C48A1-9EA0-4670-8B85-F8403D6F0849}"/>
              </a:ext>
            </a:extLst>
          </p:cNvPr>
          <p:cNvPicPr>
            <a:picLocks noChangeAspect="1"/>
          </p:cNvPicPr>
          <p:nvPr/>
        </p:nvPicPr>
        <p:blipFill>
          <a:blip r:embed="rId2"/>
          <a:stretch>
            <a:fillRect/>
          </a:stretch>
        </p:blipFill>
        <p:spPr>
          <a:xfrm>
            <a:off x="-5687" y="838200"/>
            <a:ext cx="9144000" cy="5111630"/>
          </a:xfrm>
          <a:prstGeom prst="rect">
            <a:avLst/>
          </a:prstGeom>
        </p:spPr>
      </p:pic>
    </p:spTree>
    <p:extLst>
      <p:ext uri="{BB962C8B-B14F-4D97-AF65-F5344CB8AC3E}">
        <p14:creationId xmlns:p14="http://schemas.microsoft.com/office/powerpoint/2010/main" val="343092485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102</a:t>
            </a:fld>
            <a:endParaRPr lang="en-US" dirty="0"/>
          </a:p>
        </p:txBody>
      </p:sp>
      <p:pic>
        <p:nvPicPr>
          <p:cNvPr id="2" name="Picture 1">
            <a:extLst>
              <a:ext uri="{FF2B5EF4-FFF2-40B4-BE49-F238E27FC236}">
                <a16:creationId xmlns:a16="http://schemas.microsoft.com/office/drawing/2014/main" xmlns="" id="{2731F9B1-9554-4414-8EFA-3E199C376C19}"/>
              </a:ext>
            </a:extLst>
          </p:cNvPr>
          <p:cNvPicPr>
            <a:picLocks noChangeAspect="1"/>
          </p:cNvPicPr>
          <p:nvPr/>
        </p:nvPicPr>
        <p:blipFill>
          <a:blip r:embed="rId2"/>
          <a:stretch>
            <a:fillRect/>
          </a:stretch>
        </p:blipFill>
        <p:spPr>
          <a:xfrm>
            <a:off x="51415" y="2286000"/>
            <a:ext cx="9106175" cy="3281363"/>
          </a:xfrm>
          <a:prstGeom prst="rect">
            <a:avLst/>
          </a:prstGeom>
        </p:spPr>
      </p:pic>
    </p:spTree>
    <p:extLst>
      <p:ext uri="{BB962C8B-B14F-4D97-AF65-F5344CB8AC3E}">
        <p14:creationId xmlns:p14="http://schemas.microsoft.com/office/powerpoint/2010/main" val="241707233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103</a:t>
            </a:fld>
            <a:endParaRPr lang="en-US" dirty="0"/>
          </a:p>
        </p:txBody>
      </p:sp>
      <p:pic>
        <p:nvPicPr>
          <p:cNvPr id="3" name="Picture 2">
            <a:extLst>
              <a:ext uri="{FF2B5EF4-FFF2-40B4-BE49-F238E27FC236}">
                <a16:creationId xmlns:a16="http://schemas.microsoft.com/office/drawing/2014/main" xmlns="" id="{750B11F6-F39A-4776-AAE4-4D836EB6C89A}"/>
              </a:ext>
            </a:extLst>
          </p:cNvPr>
          <p:cNvPicPr>
            <a:picLocks noChangeAspect="1"/>
          </p:cNvPicPr>
          <p:nvPr/>
        </p:nvPicPr>
        <p:blipFill>
          <a:blip r:embed="rId2"/>
          <a:stretch>
            <a:fillRect/>
          </a:stretch>
        </p:blipFill>
        <p:spPr>
          <a:xfrm>
            <a:off x="0" y="436092"/>
            <a:ext cx="9144000" cy="6245412"/>
          </a:xfrm>
          <a:prstGeom prst="rect">
            <a:avLst/>
          </a:prstGeom>
        </p:spPr>
      </p:pic>
    </p:spTree>
    <p:extLst>
      <p:ext uri="{BB962C8B-B14F-4D97-AF65-F5344CB8AC3E}">
        <p14:creationId xmlns:p14="http://schemas.microsoft.com/office/powerpoint/2010/main" val="226545139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104</a:t>
            </a:fld>
            <a:endParaRPr lang="en-US" dirty="0"/>
          </a:p>
        </p:txBody>
      </p:sp>
      <p:pic>
        <p:nvPicPr>
          <p:cNvPr id="2" name="Picture 1">
            <a:extLst>
              <a:ext uri="{FF2B5EF4-FFF2-40B4-BE49-F238E27FC236}">
                <a16:creationId xmlns:a16="http://schemas.microsoft.com/office/drawing/2014/main" xmlns="" id="{4481A044-D537-49B3-8E8F-7AE527A78336}"/>
              </a:ext>
            </a:extLst>
          </p:cNvPr>
          <p:cNvPicPr>
            <a:picLocks noChangeAspect="1"/>
          </p:cNvPicPr>
          <p:nvPr/>
        </p:nvPicPr>
        <p:blipFill>
          <a:blip r:embed="rId2"/>
          <a:stretch>
            <a:fillRect/>
          </a:stretch>
        </p:blipFill>
        <p:spPr>
          <a:xfrm>
            <a:off x="29983" y="32982"/>
            <a:ext cx="9126528" cy="6444018"/>
          </a:xfrm>
          <a:prstGeom prst="rect">
            <a:avLst/>
          </a:prstGeom>
        </p:spPr>
      </p:pic>
    </p:spTree>
    <p:extLst>
      <p:ext uri="{BB962C8B-B14F-4D97-AF65-F5344CB8AC3E}">
        <p14:creationId xmlns:p14="http://schemas.microsoft.com/office/powerpoint/2010/main" val="240773859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105</a:t>
            </a:fld>
            <a:endParaRPr lang="en-US" dirty="0"/>
          </a:p>
        </p:txBody>
      </p:sp>
      <p:pic>
        <p:nvPicPr>
          <p:cNvPr id="3" name="Picture 2">
            <a:extLst>
              <a:ext uri="{FF2B5EF4-FFF2-40B4-BE49-F238E27FC236}">
                <a16:creationId xmlns:a16="http://schemas.microsoft.com/office/drawing/2014/main" xmlns="" id="{9EC51E65-0779-4D0D-8B3C-0AFADA8B14F9}"/>
              </a:ext>
            </a:extLst>
          </p:cNvPr>
          <p:cNvPicPr>
            <a:picLocks noChangeAspect="1"/>
          </p:cNvPicPr>
          <p:nvPr/>
        </p:nvPicPr>
        <p:blipFill>
          <a:blip r:embed="rId2"/>
          <a:stretch>
            <a:fillRect/>
          </a:stretch>
        </p:blipFill>
        <p:spPr>
          <a:xfrm>
            <a:off x="2057400" y="120058"/>
            <a:ext cx="6889750" cy="6737942"/>
          </a:xfrm>
          <a:prstGeom prst="rect">
            <a:avLst/>
          </a:prstGeom>
        </p:spPr>
      </p:pic>
    </p:spTree>
    <p:extLst>
      <p:ext uri="{BB962C8B-B14F-4D97-AF65-F5344CB8AC3E}">
        <p14:creationId xmlns:p14="http://schemas.microsoft.com/office/powerpoint/2010/main" val="82174626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106</a:t>
            </a:fld>
            <a:endParaRPr lang="en-US" dirty="0"/>
          </a:p>
        </p:txBody>
      </p:sp>
      <p:pic>
        <p:nvPicPr>
          <p:cNvPr id="2" name="Picture 1">
            <a:extLst>
              <a:ext uri="{FF2B5EF4-FFF2-40B4-BE49-F238E27FC236}">
                <a16:creationId xmlns:a16="http://schemas.microsoft.com/office/drawing/2014/main" xmlns="" id="{51627949-35E1-460B-A412-13B61BB12514}"/>
              </a:ext>
            </a:extLst>
          </p:cNvPr>
          <p:cNvPicPr>
            <a:picLocks noChangeAspect="1"/>
          </p:cNvPicPr>
          <p:nvPr/>
        </p:nvPicPr>
        <p:blipFill>
          <a:blip r:embed="rId2"/>
          <a:stretch>
            <a:fillRect/>
          </a:stretch>
        </p:blipFill>
        <p:spPr>
          <a:xfrm>
            <a:off x="1639614" y="0"/>
            <a:ext cx="5864772" cy="6858000"/>
          </a:xfrm>
          <a:prstGeom prst="rect">
            <a:avLst/>
          </a:prstGeom>
        </p:spPr>
      </p:pic>
    </p:spTree>
    <p:extLst>
      <p:ext uri="{BB962C8B-B14F-4D97-AF65-F5344CB8AC3E}">
        <p14:creationId xmlns:p14="http://schemas.microsoft.com/office/powerpoint/2010/main" val="2275689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Date Placeholder 3"/>
          <p:cNvSpPr>
            <a:spLocks noGrp="1"/>
          </p:cNvSpPr>
          <p:nvPr>
            <p:ph type="dt" sz="half" idx="10"/>
          </p:nvPr>
        </p:nvSpPr>
        <p:spPr/>
        <p:txBody>
          <a:bodyPr/>
          <a:lstStyle/>
          <a:p>
            <a:r>
              <a:rPr lang="en-US"/>
              <a:t>Bài 4</a:t>
            </a:r>
          </a:p>
        </p:txBody>
      </p:sp>
      <p:sp>
        <p:nvSpPr>
          <p:cNvPr id="48" name="Slide Number Placeholder 5"/>
          <p:cNvSpPr>
            <a:spLocks noGrp="1"/>
          </p:cNvSpPr>
          <p:nvPr>
            <p:ph type="sldNum" sz="quarter" idx="12"/>
          </p:nvPr>
        </p:nvSpPr>
        <p:spPr/>
        <p:txBody>
          <a:bodyPr/>
          <a:lstStyle/>
          <a:p>
            <a:fld id="{2AE21B5C-EE1A-45DB-9A87-1F600BF6591D}" type="slidenum">
              <a:rPr lang="en-US"/>
              <a:pPr/>
              <a:t>11</a:t>
            </a:fld>
            <a:endParaRPr lang="en-US"/>
          </a:p>
        </p:txBody>
      </p:sp>
      <p:sp>
        <p:nvSpPr>
          <p:cNvPr id="565250" name="Rectangle 2"/>
          <p:cNvSpPr>
            <a:spLocks noGrp="1" noChangeArrowheads="1"/>
          </p:cNvSpPr>
          <p:nvPr>
            <p:ph type="title"/>
          </p:nvPr>
        </p:nvSpPr>
        <p:spPr/>
        <p:txBody>
          <a:bodyPr/>
          <a:lstStyle/>
          <a:p>
            <a:pPr algn="ctr"/>
            <a:r>
              <a:rPr lang="en-US">
                <a:solidFill>
                  <a:srgbClr val="800000"/>
                </a:solidFill>
              </a:rPr>
              <a:t>Trực quan về Quan hệ</a:t>
            </a:r>
          </a:p>
        </p:txBody>
      </p:sp>
      <p:sp>
        <p:nvSpPr>
          <p:cNvPr id="565251" name="Rectangle 3"/>
          <p:cNvSpPr>
            <a:spLocks noGrp="1" noChangeArrowheads="1"/>
          </p:cNvSpPr>
          <p:nvPr>
            <p:ph type="body" idx="1"/>
          </p:nvPr>
        </p:nvSpPr>
        <p:spPr>
          <a:xfrm>
            <a:off x="685800" y="2057400"/>
            <a:ext cx="8208963" cy="685800"/>
          </a:xfrm>
        </p:spPr>
        <p:txBody>
          <a:bodyPr/>
          <a:lstStyle/>
          <a:p>
            <a:pPr>
              <a:lnSpc>
                <a:spcPct val="90000"/>
              </a:lnSpc>
            </a:pPr>
            <a:r>
              <a:rPr lang="en-US" sz="2000">
                <a:solidFill>
                  <a:schemeClr val="bg2"/>
                </a:solidFill>
              </a:rPr>
              <a:t>Ví dụ : Để quản lý điểm sv, nếu ta lưu trữ theo bảng sau thì không đúng với mô hình quan hệ vì </a:t>
            </a:r>
          </a:p>
          <a:p>
            <a:pPr>
              <a:lnSpc>
                <a:spcPct val="90000"/>
              </a:lnSpc>
            </a:pPr>
            <a:endParaRPr lang="en-US" sz="2000">
              <a:solidFill>
                <a:schemeClr val="bg2"/>
              </a:solidFill>
            </a:endParaRPr>
          </a:p>
          <a:p>
            <a:pPr>
              <a:lnSpc>
                <a:spcPct val="90000"/>
              </a:lnSpc>
            </a:pPr>
            <a:endParaRPr lang="en-US" sz="2000">
              <a:solidFill>
                <a:schemeClr val="bg2"/>
              </a:solidFill>
            </a:endParaRPr>
          </a:p>
          <a:p>
            <a:pPr>
              <a:lnSpc>
                <a:spcPct val="90000"/>
              </a:lnSpc>
            </a:pPr>
            <a:endParaRPr lang="en-US" sz="2000">
              <a:solidFill>
                <a:schemeClr val="bg2"/>
              </a:solidFill>
            </a:endParaRPr>
          </a:p>
          <a:p>
            <a:pPr>
              <a:lnSpc>
                <a:spcPct val="90000"/>
              </a:lnSpc>
            </a:pPr>
            <a:endParaRPr lang="en-US" sz="2000">
              <a:solidFill>
                <a:schemeClr val="bg2"/>
              </a:solidFill>
            </a:endParaRPr>
          </a:p>
          <a:p>
            <a:pPr>
              <a:lnSpc>
                <a:spcPct val="90000"/>
              </a:lnSpc>
            </a:pPr>
            <a:endParaRPr lang="en-US" sz="2000">
              <a:solidFill>
                <a:schemeClr val="bg2"/>
              </a:solidFill>
            </a:endParaRPr>
          </a:p>
          <a:p>
            <a:pPr>
              <a:lnSpc>
                <a:spcPct val="90000"/>
              </a:lnSpc>
            </a:pPr>
            <a:endParaRPr lang="en-US" sz="2000">
              <a:solidFill>
                <a:schemeClr val="bg2"/>
              </a:solidFill>
            </a:endParaRPr>
          </a:p>
          <a:p>
            <a:pPr>
              <a:lnSpc>
                <a:spcPct val="90000"/>
              </a:lnSpc>
              <a:buFont typeface="Wingdings" pitchFamily="2" charset="2"/>
              <a:buNone/>
            </a:pPr>
            <a:r>
              <a:rPr lang="en-US" sz="2000">
                <a:solidFill>
                  <a:schemeClr val="bg2"/>
                </a:solidFill>
              </a:rPr>
              <a:t>	</a:t>
            </a:r>
          </a:p>
        </p:txBody>
      </p:sp>
      <p:graphicFrame>
        <p:nvGraphicFramePr>
          <p:cNvPr id="565292" name="Group 44"/>
          <p:cNvGraphicFramePr>
            <a:graphicFrameLocks noGrp="1"/>
          </p:cNvGraphicFramePr>
          <p:nvPr/>
        </p:nvGraphicFramePr>
        <p:xfrm>
          <a:off x="914400" y="2971800"/>
          <a:ext cx="7924800" cy="1602105"/>
        </p:xfrm>
        <a:graphic>
          <a:graphicData uri="http://schemas.openxmlformats.org/drawingml/2006/table">
            <a:tbl>
              <a:tblPr/>
              <a:tblGrid>
                <a:gridCol w="1219200">
                  <a:extLst>
                    <a:ext uri="{9D8B030D-6E8A-4147-A177-3AD203B41FA5}">
                      <a16:colId xmlns:a16="http://schemas.microsoft.com/office/drawing/2014/main" xmlns="" val="20000"/>
                    </a:ext>
                  </a:extLst>
                </a:gridCol>
                <a:gridCol w="838200">
                  <a:extLst>
                    <a:ext uri="{9D8B030D-6E8A-4147-A177-3AD203B41FA5}">
                      <a16:colId xmlns:a16="http://schemas.microsoft.com/office/drawing/2014/main" xmlns="" val="20001"/>
                    </a:ext>
                  </a:extLst>
                </a:gridCol>
                <a:gridCol w="12192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gridCol w="2590800">
                  <a:extLst>
                    <a:ext uri="{9D8B030D-6E8A-4147-A177-3AD203B41FA5}">
                      <a16:colId xmlns:a16="http://schemas.microsoft.com/office/drawing/2014/main" xmlns="" val="20004"/>
                    </a:ext>
                  </a:extLst>
                </a:gridCol>
                <a:gridCol w="1066800">
                  <a:extLst>
                    <a:ext uri="{9D8B030D-6E8A-4147-A177-3AD203B41FA5}">
                      <a16:colId xmlns:a16="http://schemas.microsoft.com/office/drawing/2014/main" xmlns="" val="20005"/>
                    </a:ext>
                  </a:extLst>
                </a:gridCol>
              </a:tblGrid>
              <a:tr h="3810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1" i="0" u="sng"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tx1"/>
                          </a:solidFill>
                          <a:effectLst/>
                          <a:latin typeface="Times New Roman" pitchFamily="18" charset="0"/>
                          <a:ea typeface="Times New Roman" pitchFamily="18" charset="0"/>
                          <a:cs typeface="Arial" charset="0"/>
                        </a:rPr>
                        <a:t>TEN</a:t>
                      </a:r>
                      <a:endParaRPr kumimoji="0" lang="en-US" altLang="zh-CN" sz="18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tx1"/>
                          </a:solidFill>
                          <a:effectLst/>
                          <a:latin typeface="Times New Roman" pitchFamily="18" charset="0"/>
                          <a:ea typeface="Times New Roman" pitchFamily="18" charset="0"/>
                          <a:cs typeface="Arial" charset="0"/>
                        </a:rPr>
                        <a:t>MALOP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1" i="0" u="none" strike="noStrike" cap="none" normalizeH="0" baseline="0">
                          <a:ln>
                            <a:noFill/>
                          </a:ln>
                          <a:solidFill>
                            <a:schemeClr val="folHlink"/>
                          </a:solidFill>
                          <a:effectLst/>
                          <a:latin typeface="Times New Roman" pitchFamily="18" charset="0"/>
                          <a:ea typeface="Times New Roman" pitchFamily="18" charset="0"/>
                          <a:cs typeface="Arial" charset="0"/>
                        </a:rPr>
                        <a:t>MAMH</a:t>
                      </a:r>
                      <a:endParaRPr kumimoji="0" lang="en-US" altLang="zh-CN" sz="1800" b="0" i="0" u="none" strike="noStrike" cap="none" normalizeH="0" baseline="0">
                        <a:ln>
                          <a:noFill/>
                        </a:ln>
                        <a:solidFill>
                          <a:schemeClr val="folHlink"/>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folHlink"/>
                          </a:solidFill>
                          <a:effectLst/>
                          <a:latin typeface="Times New Roman" pitchFamily="18" charset="0"/>
                          <a:ea typeface="Times New Roman" pitchFamily="18" charset="0"/>
                          <a:cs typeface="Arial" charset="0"/>
                        </a:rPr>
                        <a:t>TENMH</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1800" b="0" i="0" u="none" strike="noStrike" cap="none" normalizeH="0" baseline="0">
                          <a:ln>
                            <a:noFill/>
                          </a:ln>
                          <a:solidFill>
                            <a:schemeClr val="folHlink"/>
                          </a:solidFill>
                          <a:effectLst/>
                          <a:latin typeface="Times New Roman" pitchFamily="18" charset="0"/>
                          <a:ea typeface="Times New Roman" pitchFamily="18" charset="0"/>
                          <a:cs typeface="Arial" charset="0"/>
                        </a:rPr>
                        <a:t>ĐIEM</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048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Tin Học Văn Phòng</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6.0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290513">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Cơ Sở Dữ Liệu</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5.0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4286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Lan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Cơ Sở Dữ Liệu</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folHlink"/>
                          </a:solidFill>
                          <a:effectLst/>
                          <a:latin typeface="Times New Roman" pitchFamily="18" charset="0"/>
                          <a:ea typeface="Times New Roman" pitchFamily="18" charset="0"/>
                          <a:cs typeface="Arial" charset="0"/>
                        </a:rPr>
                        <a:t>3.0</a:t>
                      </a:r>
                    </a:p>
                  </a:txBody>
                  <a:tcPr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bl>
          </a:graphicData>
        </a:graphic>
      </p:graphicFrame>
      <p:sp>
        <p:nvSpPr>
          <p:cNvPr id="565289" name="AutoShape 41"/>
          <p:cNvSpPr>
            <a:spLocks noChangeArrowheads="1"/>
          </p:cNvSpPr>
          <p:nvPr/>
        </p:nvSpPr>
        <p:spPr bwMode="auto">
          <a:xfrm>
            <a:off x="3657600" y="2514600"/>
            <a:ext cx="1600200" cy="304800"/>
          </a:xfrm>
          <a:prstGeom prst="wedgeRectCallout">
            <a:avLst>
              <a:gd name="adj1" fmla="val -73907"/>
              <a:gd name="adj2" fmla="val 131773"/>
            </a:avLst>
          </a:prstGeom>
          <a:solidFill>
            <a:srgbClr val="66CCFF"/>
          </a:solidFill>
          <a:ln w="6350">
            <a:solidFill>
              <a:srgbClr val="66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t>Thuộc tính</a:t>
            </a:r>
          </a:p>
        </p:txBody>
      </p:sp>
      <p:sp>
        <p:nvSpPr>
          <p:cNvPr id="565290" name="AutoShape 42"/>
          <p:cNvSpPr>
            <a:spLocks noChangeArrowheads="1"/>
          </p:cNvSpPr>
          <p:nvPr/>
        </p:nvSpPr>
        <p:spPr bwMode="auto">
          <a:xfrm>
            <a:off x="0" y="3124200"/>
            <a:ext cx="609600" cy="304800"/>
          </a:xfrm>
          <a:prstGeom prst="wedgeRectCallout">
            <a:avLst>
              <a:gd name="adj1" fmla="val 103907"/>
              <a:gd name="adj2" fmla="val 165106"/>
            </a:avLst>
          </a:prstGeom>
          <a:solidFill>
            <a:srgbClr val="66CCFF"/>
          </a:solidFill>
          <a:ln w="6350">
            <a:solidFill>
              <a:srgbClr val="66CCFF"/>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lang="en-US" sz="1600"/>
              <a:t>Bộ</a:t>
            </a:r>
          </a:p>
        </p:txBody>
      </p:sp>
      <p:sp>
        <p:nvSpPr>
          <p:cNvPr id="565291" name="Rectangle 43"/>
          <p:cNvSpPr>
            <a:spLocks noChangeArrowheads="1"/>
          </p:cNvSpPr>
          <p:nvPr/>
        </p:nvSpPr>
        <p:spPr bwMode="auto">
          <a:xfrm>
            <a:off x="4191000" y="2971800"/>
            <a:ext cx="4648200" cy="16002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5293" name="Text Box 45"/>
          <p:cNvSpPr txBox="1">
            <a:spLocks noChangeArrowheads="1"/>
          </p:cNvSpPr>
          <p:nvPr/>
        </p:nvSpPr>
        <p:spPr bwMode="auto">
          <a:xfrm>
            <a:off x="838200" y="4672239"/>
            <a:ext cx="7940675"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39725" indent="-339725">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a:buFontTx/>
              <a:buChar char="•"/>
            </a:pPr>
            <a:r>
              <a:rPr kumimoji="0" lang="en-US" sz="2000">
                <a:solidFill>
                  <a:schemeClr val="bg2"/>
                </a:solidFill>
              </a:rPr>
              <a:t>Ta không thể lưu trữ một SV mới khi SV này chưa có điểm thi.</a:t>
            </a:r>
          </a:p>
          <a:p>
            <a:pPr algn="just">
              <a:buFontTx/>
              <a:buChar char="•"/>
            </a:pPr>
            <a:r>
              <a:rPr kumimoji="0" lang="en-US" sz="2000">
                <a:solidFill>
                  <a:schemeClr val="bg2"/>
                </a:solidFill>
              </a:rPr>
              <a:t>Khi cần sửa đổi ten thì phải sửa tất cả các dòng có liên quan đến SV này.</a:t>
            </a:r>
          </a:p>
          <a:p>
            <a:pPr algn="just">
              <a:buFontTx/>
              <a:buChar char="•"/>
            </a:pPr>
            <a:r>
              <a:rPr kumimoji="0" lang="en-US" sz="2000">
                <a:solidFill>
                  <a:schemeClr val="bg2"/>
                </a:solidFill>
              </a:rPr>
              <a:t>Khi có nhu cầu xóa điểm thi một SV kéo theo khả năng xóa luôn họ tên Sv đó.</a:t>
            </a:r>
          </a:p>
          <a:p>
            <a:pPr algn="just">
              <a:buFontTx/>
              <a:buChar char="•"/>
            </a:pPr>
            <a:r>
              <a:rPr kumimoji="0" lang="en-US" sz="2000">
                <a:solidFill>
                  <a:schemeClr val="bg2"/>
                </a:solidFill>
              </a:rPr>
              <a:t>Để lưu trữ đúng mô hình quan hệ, ta có thể lưu trữ thành các bảng như sau</a:t>
            </a:r>
          </a:p>
          <a:p>
            <a:pPr algn="just">
              <a:buFontTx/>
              <a:buChar char="•"/>
            </a:pPr>
            <a:endParaRPr kumimoji="0" lang="en-US" sz="2000"/>
          </a:p>
        </p:txBody>
      </p:sp>
      <p:sp>
        <p:nvSpPr>
          <p:cNvPr id="565294" name="Oval 46"/>
          <p:cNvSpPr>
            <a:spLocks noChangeArrowheads="1"/>
          </p:cNvSpPr>
          <p:nvPr/>
        </p:nvSpPr>
        <p:spPr bwMode="auto">
          <a:xfrm>
            <a:off x="838200" y="3200400"/>
            <a:ext cx="3429000" cy="990600"/>
          </a:xfrm>
          <a:prstGeom prst="ellipse">
            <a:avLst/>
          </a:prstGeom>
          <a:noFill/>
          <a:ln w="28575">
            <a:solidFill>
              <a:srgbClr val="990000"/>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 name="Footer Placeholder 1"/>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xit" presetSubtype="16" fill="hold" grpId="0" nodeType="clickEffect">
                                  <p:stCondLst>
                                    <p:cond delay="0"/>
                                  </p:stCondLst>
                                  <p:childTnLst>
                                    <p:animEffect transition="out" filter="diamond(in)">
                                      <p:cBhvr>
                                        <p:cTn id="6" dur="2000"/>
                                        <p:tgtEl>
                                          <p:spTgt spid="565294"/>
                                        </p:tgtEl>
                                      </p:cBhvr>
                                    </p:animEffect>
                                    <p:set>
                                      <p:cBhvr>
                                        <p:cTn id="7" dur="1" fill="hold">
                                          <p:stCondLst>
                                            <p:cond delay="1999"/>
                                          </p:stCondLst>
                                        </p:cTn>
                                        <p:tgtEl>
                                          <p:spTgt spid="56529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8" presetClass="exit" presetSubtype="16" fill="hold" grpId="0" nodeType="clickEffect">
                                  <p:stCondLst>
                                    <p:cond delay="0"/>
                                  </p:stCondLst>
                                  <p:childTnLst>
                                    <p:animEffect transition="out" filter="diamond(in)">
                                      <p:cBhvr>
                                        <p:cTn id="11" dur="2000"/>
                                        <p:tgtEl>
                                          <p:spTgt spid="565291"/>
                                        </p:tgtEl>
                                      </p:cBhvr>
                                    </p:animEffect>
                                    <p:set>
                                      <p:cBhvr>
                                        <p:cTn id="12" dur="1" fill="hold">
                                          <p:stCondLst>
                                            <p:cond delay="1999"/>
                                          </p:stCondLst>
                                        </p:cTn>
                                        <p:tgtEl>
                                          <p:spTgt spid="565291"/>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565289"/>
                                        </p:tgtEl>
                                        <p:attrNameLst>
                                          <p:attrName>style.visibility</p:attrName>
                                        </p:attrNameLst>
                                      </p:cBhvr>
                                      <p:to>
                                        <p:strVal val="visible"/>
                                      </p:to>
                                    </p:set>
                                    <p:animEffect transition="in" filter="checkerboard(across)">
                                      <p:cBhvr>
                                        <p:cTn id="17" dur="500"/>
                                        <p:tgtEl>
                                          <p:spTgt spid="5652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65290"/>
                                        </p:tgtEl>
                                        <p:attrNameLst>
                                          <p:attrName>style.visibility</p:attrName>
                                        </p:attrNameLst>
                                      </p:cBhvr>
                                      <p:to>
                                        <p:strVal val="visible"/>
                                      </p:to>
                                    </p:set>
                                    <p:animEffect transition="in" filter="blinds(horizontal)">
                                      <p:cBhvr>
                                        <p:cTn id="22" dur="500"/>
                                        <p:tgtEl>
                                          <p:spTgt spid="56529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565293">
                                            <p:txEl>
                                              <p:pRg st="0" end="0"/>
                                            </p:txEl>
                                          </p:spTgt>
                                        </p:tgtEl>
                                        <p:attrNameLst>
                                          <p:attrName>style.visibility</p:attrName>
                                        </p:attrNameLst>
                                      </p:cBhvr>
                                      <p:to>
                                        <p:strVal val="visible"/>
                                      </p:to>
                                    </p:set>
                                    <p:anim calcmode="lin" valueType="num">
                                      <p:cBhvr additive="base">
                                        <p:cTn id="27" dur="500" fill="hold"/>
                                        <p:tgtEl>
                                          <p:spTgt spid="565293">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6529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65293">
                                            <p:txEl>
                                              <p:pRg st="1" end="1"/>
                                            </p:txEl>
                                          </p:spTgt>
                                        </p:tgtEl>
                                        <p:attrNameLst>
                                          <p:attrName>style.visibility</p:attrName>
                                        </p:attrNameLst>
                                      </p:cBhvr>
                                      <p:to>
                                        <p:strVal val="visible"/>
                                      </p:to>
                                    </p:set>
                                    <p:anim calcmode="lin" valueType="num">
                                      <p:cBhvr additive="base">
                                        <p:cTn id="33" dur="500" fill="hold"/>
                                        <p:tgtEl>
                                          <p:spTgt spid="565293">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6529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65293">
                                            <p:txEl>
                                              <p:pRg st="2" end="2"/>
                                            </p:txEl>
                                          </p:spTgt>
                                        </p:tgtEl>
                                        <p:attrNameLst>
                                          <p:attrName>style.visibility</p:attrName>
                                        </p:attrNameLst>
                                      </p:cBhvr>
                                      <p:to>
                                        <p:strVal val="visible"/>
                                      </p:to>
                                    </p:set>
                                    <p:anim calcmode="lin" valueType="num">
                                      <p:cBhvr additive="base">
                                        <p:cTn id="39" dur="500" fill="hold"/>
                                        <p:tgtEl>
                                          <p:spTgt spid="565293">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6529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565293">
                                            <p:txEl>
                                              <p:pRg st="3" end="3"/>
                                            </p:txEl>
                                          </p:spTgt>
                                        </p:tgtEl>
                                        <p:attrNameLst>
                                          <p:attrName>style.visibility</p:attrName>
                                        </p:attrNameLst>
                                      </p:cBhvr>
                                      <p:to>
                                        <p:strVal val="visible"/>
                                      </p:to>
                                    </p:set>
                                    <p:anim calcmode="lin" valueType="num">
                                      <p:cBhvr additive="base">
                                        <p:cTn id="45" dur="500" fill="hold"/>
                                        <p:tgtEl>
                                          <p:spTgt spid="565293">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6529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9" grpId="0" animBg="1"/>
      <p:bldP spid="565290" grpId="0" animBg="1"/>
      <p:bldP spid="565291" grpId="0" animBg="1"/>
      <p:bldP spid="56529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a:xfrm>
            <a:off x="701675" y="304800"/>
            <a:ext cx="8442325" cy="495300"/>
          </a:xfrm>
          <a:noFill/>
          <a:ln/>
        </p:spPr>
        <p:txBody>
          <a:bodyPr lIns="92075" tIns="46038" rIns="92075" bIns="46038" anchor="ctr"/>
          <a:lstStyle/>
          <a:p>
            <a:pPr algn="ctr"/>
            <a:r>
              <a:rPr lang="en-US" sz="4000">
                <a:solidFill>
                  <a:schemeClr val="folHlink"/>
                </a:solidFill>
              </a:rPr>
              <a:t>Ví dụ về mô hình quan hệ</a:t>
            </a:r>
          </a:p>
        </p:txBody>
      </p:sp>
      <p:sp>
        <p:nvSpPr>
          <p:cNvPr id="567299" name="Rectangle 3"/>
          <p:cNvSpPr>
            <a:spLocks noChangeArrowheads="1"/>
          </p:cNvSpPr>
          <p:nvPr/>
        </p:nvSpPr>
        <p:spPr bwMode="auto">
          <a:xfrm>
            <a:off x="304800" y="3076288"/>
            <a:ext cx="1143000" cy="58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solidFill>
                  <a:srgbClr val="003300"/>
                </a:solidFill>
                <a:latin typeface="Arial" charset="0"/>
                <a:ea typeface="Times New Roman" pitchFamily="18" charset="0"/>
                <a:cs typeface="Arial" charset="0"/>
              </a:rPr>
              <a:t>MONHOC (COURSE)</a:t>
            </a:r>
          </a:p>
        </p:txBody>
      </p:sp>
      <p:sp>
        <p:nvSpPr>
          <p:cNvPr id="567300" name="Rectangle 4"/>
          <p:cNvSpPr>
            <a:spLocks noChangeArrowheads="1"/>
          </p:cNvSpPr>
          <p:nvPr/>
        </p:nvSpPr>
        <p:spPr bwMode="auto">
          <a:xfrm>
            <a:off x="685800" y="609600"/>
            <a:ext cx="792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charset="0"/>
                <a:ea typeface="Times New Roman" pitchFamily="18" charset="0"/>
                <a:cs typeface="Arial" charset="0"/>
              </a:rPr>
              <a:t>SVIEN</a:t>
            </a:r>
          </a:p>
        </p:txBody>
      </p:sp>
      <p:graphicFrame>
        <p:nvGraphicFramePr>
          <p:cNvPr id="567408" name="Group 112"/>
          <p:cNvGraphicFramePr>
            <a:graphicFrameLocks noGrp="1"/>
          </p:cNvGraphicFramePr>
          <p:nvPr/>
        </p:nvGraphicFramePr>
        <p:xfrm>
          <a:off x="1143000" y="914400"/>
          <a:ext cx="4191000" cy="2092325"/>
        </p:xfrm>
        <a:graphic>
          <a:graphicData uri="http://schemas.openxmlformats.org/drawingml/2006/table">
            <a:tbl>
              <a:tblPr/>
              <a:tblGrid>
                <a:gridCol w="1371600">
                  <a:extLst>
                    <a:ext uri="{9D8B030D-6E8A-4147-A177-3AD203B41FA5}">
                      <a16:colId xmlns:a16="http://schemas.microsoft.com/office/drawing/2014/main" xmlns="" val="20000"/>
                    </a:ext>
                  </a:extLst>
                </a:gridCol>
                <a:gridCol w="1058863">
                  <a:extLst>
                    <a:ext uri="{9D8B030D-6E8A-4147-A177-3AD203B41FA5}">
                      <a16:colId xmlns:a16="http://schemas.microsoft.com/office/drawing/2014/main" xmlns="" val="20001"/>
                    </a:ext>
                  </a:extLst>
                </a:gridCol>
                <a:gridCol w="1760537">
                  <a:extLst>
                    <a:ext uri="{9D8B030D-6E8A-4147-A177-3AD203B41FA5}">
                      <a16:colId xmlns:a16="http://schemas.microsoft.com/office/drawing/2014/main" xmlns="" val="20002"/>
                    </a:ext>
                  </a:extLst>
                </a:gridCol>
              </a:tblGrid>
              <a:tr h="609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TEN</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3"/>
                  </a:ext>
                </a:extLst>
              </a:tr>
            </a:tbl>
          </a:graphicData>
        </a:graphic>
      </p:graphicFrame>
      <p:graphicFrame>
        <p:nvGraphicFramePr>
          <p:cNvPr id="567419" name="Group 123"/>
          <p:cNvGraphicFramePr>
            <a:graphicFrameLocks noGrp="1"/>
          </p:cNvGraphicFramePr>
          <p:nvPr/>
        </p:nvGraphicFramePr>
        <p:xfrm>
          <a:off x="5715000" y="3505200"/>
          <a:ext cx="3200400" cy="2910840"/>
        </p:xfrm>
        <a:graphic>
          <a:graphicData uri="http://schemas.openxmlformats.org/drawingml/2006/table">
            <a:tbl>
              <a:tblPr/>
              <a:tblGrid>
                <a:gridCol w="11430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tblGrid>
              <a:tr h="5334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MAMH</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DIEM</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1"/>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2"/>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3"/>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4"/>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5"/>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6"/>
                  </a:ext>
                </a:extLst>
              </a:tr>
            </a:tbl>
          </a:graphicData>
        </a:graphic>
      </p:graphicFrame>
      <p:graphicFrame>
        <p:nvGraphicFramePr>
          <p:cNvPr id="567414" name="Group 118"/>
          <p:cNvGraphicFramePr>
            <a:graphicFrameLocks noGrp="1"/>
          </p:cNvGraphicFramePr>
          <p:nvPr/>
        </p:nvGraphicFramePr>
        <p:xfrm>
          <a:off x="457200" y="3657600"/>
          <a:ext cx="4648200" cy="2335530"/>
        </p:xfrm>
        <a:graphic>
          <a:graphicData uri="http://schemas.openxmlformats.org/drawingml/2006/table">
            <a:tbl>
              <a:tblPr/>
              <a:tblGrid>
                <a:gridCol w="1066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bg2"/>
                          </a:solidFill>
                          <a:effectLst/>
                          <a:latin typeface="Times New Roman" pitchFamily="18" charset="0"/>
                          <a:ea typeface="Times New Roman" pitchFamily="18" charset="0"/>
                          <a:cs typeface="Arial" charset="0"/>
                        </a:rPr>
                        <a:t>MAMH</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TENMH</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TINCHI</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KHOA</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Nhập môn 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1"/>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a:ln>
                            <a:noFill/>
                          </a:ln>
                          <a:solidFill>
                            <a:schemeClr val="bg2"/>
                          </a:solidFill>
                          <a:effectLst/>
                          <a:latin typeface="Times New Roman" pitchFamily="18" charset="0"/>
                          <a:ea typeface="Times New Roman" pitchFamily="18" charset="0"/>
                          <a:cs typeface="Arial" charset="0"/>
                        </a:rPr>
                        <a:t>Cấu trúc dữ liệu</a:t>
                      </a:r>
                      <a:endPar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To</a:t>
                      </a:r>
                      <a:r>
                        <a:rPr kumimoji="0" lang="en-US" altLang="zh-CN" sz="2000" b="0" i="0" u="none" strike="noStrike" cap="none" normalizeH="0" baseline="0">
                          <a:ln>
                            <a:noFill/>
                          </a:ln>
                          <a:solidFill>
                            <a:schemeClr val="bg2"/>
                          </a:solidFill>
                          <a:effectLst/>
                          <a:latin typeface="Gill Sans"/>
                          <a:ea typeface="SimSun" pitchFamily="2" charset="-122"/>
                          <a:cs typeface="Arial" charset="0"/>
                        </a:rPr>
                        <a:t>á</a:t>
                      </a: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n rời rạc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TOAN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3"/>
                  </a:ext>
                </a:extLst>
              </a:tr>
            </a:tbl>
          </a:graphicData>
        </a:graphic>
      </p:graphicFrame>
      <p:sp>
        <p:nvSpPr>
          <p:cNvPr id="567384" name="Rectangle 88"/>
          <p:cNvSpPr>
            <a:spLocks noChangeArrowheads="1"/>
          </p:cNvSpPr>
          <p:nvPr/>
        </p:nvSpPr>
        <p:spPr bwMode="auto">
          <a:xfrm>
            <a:off x="5562600" y="3123198"/>
            <a:ext cx="2055756" cy="338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CC"/>
                </a:solidFill>
                <a:latin typeface="Arial" charset="0"/>
                <a:ea typeface="Times New Roman" pitchFamily="18" charset="0"/>
                <a:cs typeface="Arial" charset="0"/>
              </a:rPr>
              <a:t>KQUA (TRANNING)</a:t>
            </a:r>
          </a:p>
        </p:txBody>
      </p:sp>
      <p:sp>
        <p:nvSpPr>
          <p:cNvPr id="567385" name="Rectangle 89"/>
          <p:cNvSpPr>
            <a:spLocks noChangeArrowheads="1"/>
          </p:cNvSpPr>
          <p:nvPr/>
        </p:nvSpPr>
        <p:spPr bwMode="auto">
          <a:xfrm>
            <a:off x="8229600" y="6096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00"/>
                </a:solidFill>
                <a:latin typeface="Arial" charset="0"/>
                <a:ea typeface="Times New Roman" pitchFamily="18" charset="0"/>
                <a:cs typeface="Arial" charset="0"/>
              </a:rPr>
              <a:t>LOP</a:t>
            </a:r>
          </a:p>
        </p:txBody>
      </p:sp>
      <p:graphicFrame>
        <p:nvGraphicFramePr>
          <p:cNvPr id="567415" name="Group 119"/>
          <p:cNvGraphicFramePr>
            <a:graphicFrameLocks noGrp="1"/>
          </p:cNvGraphicFramePr>
          <p:nvPr/>
        </p:nvGraphicFramePr>
        <p:xfrm>
          <a:off x="5638800" y="990600"/>
          <a:ext cx="3352800" cy="1584960"/>
        </p:xfrm>
        <a:graphic>
          <a:graphicData uri="http://schemas.openxmlformats.org/drawingml/2006/table">
            <a:tbl>
              <a:tblPr/>
              <a:tblGrid>
                <a:gridCol w="1193800">
                  <a:extLst>
                    <a:ext uri="{9D8B030D-6E8A-4147-A177-3AD203B41FA5}">
                      <a16:colId xmlns:a16="http://schemas.microsoft.com/office/drawing/2014/main" xmlns="" val="20000"/>
                    </a:ext>
                  </a:extLst>
                </a:gridCol>
                <a:gridCol w="1397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rgbClr val="000000"/>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TENLOP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SISO</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bl>
          </a:graphicData>
        </a:graphic>
      </p:graphicFrame>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C415A6A4-4920-4F5A-82FD-5218C723654C}" type="slidenum">
              <a:rPr lang="en-US" smtClean="0"/>
              <a:pPr/>
              <a:t>12</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67300"/>
                                        </p:tgtEl>
                                        <p:attrNameLst>
                                          <p:attrName>style.visibility</p:attrName>
                                        </p:attrNameLst>
                                      </p:cBhvr>
                                      <p:to>
                                        <p:strVal val="visible"/>
                                      </p:to>
                                    </p:set>
                                    <p:anim calcmode="lin" valueType="num">
                                      <p:cBhvr additive="base">
                                        <p:cTn id="7" dur="500" fill="hold"/>
                                        <p:tgtEl>
                                          <p:spTgt spid="567300"/>
                                        </p:tgtEl>
                                        <p:attrNameLst>
                                          <p:attrName>ppt_x</p:attrName>
                                        </p:attrNameLst>
                                      </p:cBhvr>
                                      <p:tavLst>
                                        <p:tav tm="0">
                                          <p:val>
                                            <p:strVal val="0-#ppt_w/2"/>
                                          </p:val>
                                        </p:tav>
                                        <p:tav tm="100000">
                                          <p:val>
                                            <p:strVal val="#ppt_x"/>
                                          </p:val>
                                        </p:tav>
                                      </p:tavLst>
                                    </p:anim>
                                    <p:anim calcmode="lin" valueType="num">
                                      <p:cBhvr additive="base">
                                        <p:cTn id="8" dur="500" fill="hold"/>
                                        <p:tgtEl>
                                          <p:spTgt spid="56730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67408"/>
                                        </p:tgtEl>
                                        <p:attrNameLst>
                                          <p:attrName>style.visibility</p:attrName>
                                        </p:attrNameLst>
                                      </p:cBhvr>
                                      <p:to>
                                        <p:strVal val="visible"/>
                                      </p:to>
                                    </p:set>
                                    <p:anim calcmode="lin" valueType="num">
                                      <p:cBhvr additive="base">
                                        <p:cTn id="13" dur="500" fill="hold"/>
                                        <p:tgtEl>
                                          <p:spTgt spid="567408"/>
                                        </p:tgtEl>
                                        <p:attrNameLst>
                                          <p:attrName>ppt_x</p:attrName>
                                        </p:attrNameLst>
                                      </p:cBhvr>
                                      <p:tavLst>
                                        <p:tav tm="0">
                                          <p:val>
                                            <p:strVal val="0-#ppt_w/2"/>
                                          </p:val>
                                        </p:tav>
                                        <p:tav tm="100000">
                                          <p:val>
                                            <p:strVal val="#ppt_x"/>
                                          </p:val>
                                        </p:tav>
                                      </p:tavLst>
                                    </p:anim>
                                    <p:anim calcmode="lin" valueType="num">
                                      <p:cBhvr additive="base">
                                        <p:cTn id="14" dur="500" fill="hold"/>
                                        <p:tgtEl>
                                          <p:spTgt spid="5674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67385"/>
                                        </p:tgtEl>
                                        <p:attrNameLst>
                                          <p:attrName>style.visibility</p:attrName>
                                        </p:attrNameLst>
                                      </p:cBhvr>
                                      <p:to>
                                        <p:strVal val="visible"/>
                                      </p:to>
                                    </p:set>
                                    <p:anim calcmode="lin" valueType="num">
                                      <p:cBhvr additive="base">
                                        <p:cTn id="19" dur="500" fill="hold"/>
                                        <p:tgtEl>
                                          <p:spTgt spid="567385"/>
                                        </p:tgtEl>
                                        <p:attrNameLst>
                                          <p:attrName>ppt_x</p:attrName>
                                        </p:attrNameLst>
                                      </p:cBhvr>
                                      <p:tavLst>
                                        <p:tav tm="0">
                                          <p:val>
                                            <p:strVal val="1+#ppt_w/2"/>
                                          </p:val>
                                        </p:tav>
                                        <p:tav tm="100000">
                                          <p:val>
                                            <p:strVal val="#ppt_x"/>
                                          </p:val>
                                        </p:tav>
                                      </p:tavLst>
                                    </p:anim>
                                    <p:anim calcmode="lin" valueType="num">
                                      <p:cBhvr additive="base">
                                        <p:cTn id="20" dur="500" fill="hold"/>
                                        <p:tgtEl>
                                          <p:spTgt spid="567385"/>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67415"/>
                                        </p:tgtEl>
                                        <p:attrNameLst>
                                          <p:attrName>style.visibility</p:attrName>
                                        </p:attrNameLst>
                                      </p:cBhvr>
                                      <p:to>
                                        <p:strVal val="visible"/>
                                      </p:to>
                                    </p:set>
                                    <p:anim calcmode="lin" valueType="num">
                                      <p:cBhvr additive="base">
                                        <p:cTn id="25" dur="500" fill="hold"/>
                                        <p:tgtEl>
                                          <p:spTgt spid="567415"/>
                                        </p:tgtEl>
                                        <p:attrNameLst>
                                          <p:attrName>ppt_x</p:attrName>
                                        </p:attrNameLst>
                                      </p:cBhvr>
                                      <p:tavLst>
                                        <p:tav tm="0">
                                          <p:val>
                                            <p:strVal val="1+#ppt_w/2"/>
                                          </p:val>
                                        </p:tav>
                                        <p:tav tm="100000">
                                          <p:val>
                                            <p:strVal val="#ppt_x"/>
                                          </p:val>
                                        </p:tav>
                                      </p:tavLst>
                                    </p:anim>
                                    <p:anim calcmode="lin" valueType="num">
                                      <p:cBhvr additive="base">
                                        <p:cTn id="26" dur="500" fill="hold"/>
                                        <p:tgtEl>
                                          <p:spTgt spid="5674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67299"/>
                                        </p:tgtEl>
                                        <p:attrNameLst>
                                          <p:attrName>style.visibility</p:attrName>
                                        </p:attrNameLst>
                                      </p:cBhvr>
                                      <p:to>
                                        <p:strVal val="visible"/>
                                      </p:to>
                                    </p:set>
                                    <p:anim calcmode="lin" valueType="num">
                                      <p:cBhvr>
                                        <p:cTn id="31" dur="500" fill="hold"/>
                                        <p:tgtEl>
                                          <p:spTgt spid="567299"/>
                                        </p:tgtEl>
                                        <p:attrNameLst>
                                          <p:attrName>ppt_w</p:attrName>
                                        </p:attrNameLst>
                                      </p:cBhvr>
                                      <p:tavLst>
                                        <p:tav tm="0">
                                          <p:val>
                                            <p:fltVal val="0"/>
                                          </p:val>
                                        </p:tav>
                                        <p:tav tm="100000">
                                          <p:val>
                                            <p:strVal val="#ppt_w"/>
                                          </p:val>
                                        </p:tav>
                                      </p:tavLst>
                                    </p:anim>
                                    <p:anim calcmode="lin" valueType="num">
                                      <p:cBhvr>
                                        <p:cTn id="32" dur="500" fill="hold"/>
                                        <p:tgtEl>
                                          <p:spTgt spid="567299"/>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567414"/>
                                        </p:tgtEl>
                                        <p:attrNameLst>
                                          <p:attrName>style.visibility</p:attrName>
                                        </p:attrNameLst>
                                      </p:cBhvr>
                                      <p:to>
                                        <p:strVal val="visible"/>
                                      </p:to>
                                    </p:set>
                                    <p:animEffect transition="in" filter="strips(downLeft)">
                                      <p:cBhvr>
                                        <p:cTn id="37" dur="500"/>
                                        <p:tgtEl>
                                          <p:spTgt spid="56741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67384"/>
                                        </p:tgtEl>
                                        <p:attrNameLst>
                                          <p:attrName>style.visibility</p:attrName>
                                        </p:attrNameLst>
                                      </p:cBhvr>
                                      <p:to>
                                        <p:strVal val="visible"/>
                                      </p:to>
                                    </p:set>
                                    <p:animEffect transition="in" filter="blinds(horizontal)">
                                      <p:cBhvr>
                                        <p:cTn id="42" dur="500"/>
                                        <p:tgtEl>
                                          <p:spTgt spid="5673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67419"/>
                                        </p:tgtEl>
                                        <p:attrNameLst>
                                          <p:attrName>style.visibility</p:attrName>
                                        </p:attrNameLst>
                                      </p:cBhvr>
                                      <p:to>
                                        <p:strVal val="visible"/>
                                      </p:to>
                                    </p:set>
                                    <p:animEffect transition="in" filter="wipe(left)">
                                      <p:cBhvr>
                                        <p:cTn id="47" dur="500"/>
                                        <p:tgtEl>
                                          <p:spTgt spid="567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9" grpId="0" autoUpdateAnimBg="0"/>
      <p:bldP spid="567300" grpId="0" autoUpdateAnimBg="0"/>
      <p:bldP spid="567384" grpId="0" autoUpdateAnimBg="0"/>
      <p:bldP spid="56738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idx="4294967295"/>
          </p:nvPr>
        </p:nvSpPr>
        <p:spPr>
          <a:xfrm>
            <a:off x="960438" y="762000"/>
            <a:ext cx="8183562" cy="914400"/>
          </a:xfrm>
        </p:spPr>
        <p:txBody>
          <a:bodyPr>
            <a:normAutofit fontScale="90000"/>
          </a:bodyPr>
          <a:lstStyle/>
          <a:p>
            <a:pPr algn="ctr"/>
            <a:r>
              <a:rPr lang="en-US">
                <a:solidFill>
                  <a:schemeClr val="folHlink"/>
                </a:solidFill>
                <a:effectLst>
                  <a:outerShdw blurRad="38100" dist="38100" dir="2700000" algn="tl">
                    <a:srgbClr val="C0C0C0"/>
                  </a:outerShdw>
                </a:effectLst>
              </a:rPr>
              <a:t>Các ràng buộc toàn vẹn</a:t>
            </a:r>
            <a:br>
              <a:rPr lang="en-US">
                <a:solidFill>
                  <a:schemeClr val="folHlink"/>
                </a:solidFill>
                <a:effectLst>
                  <a:outerShdw blurRad="38100" dist="38100" dir="2700000" algn="tl">
                    <a:srgbClr val="C0C0C0"/>
                  </a:outerShdw>
                </a:effectLst>
              </a:rPr>
            </a:br>
            <a:r>
              <a:rPr lang="en-US">
                <a:solidFill>
                  <a:schemeClr val="folHlink"/>
                </a:solidFill>
                <a:effectLst>
                  <a:outerShdw blurRad="38100" dist="38100" dir="2700000" algn="tl">
                    <a:srgbClr val="C0C0C0"/>
                  </a:outerShdw>
                </a:effectLst>
              </a:rPr>
              <a:t>(Integrity constraints)</a:t>
            </a:r>
          </a:p>
        </p:txBody>
      </p:sp>
      <p:sp>
        <p:nvSpPr>
          <p:cNvPr id="550915" name="Rectangle 3"/>
          <p:cNvSpPr>
            <a:spLocks noGrp="1" noChangeArrowheads="1"/>
          </p:cNvSpPr>
          <p:nvPr>
            <p:ph idx="4294967295"/>
          </p:nvPr>
        </p:nvSpPr>
        <p:spPr>
          <a:xfrm>
            <a:off x="557213" y="1981200"/>
            <a:ext cx="8053387" cy="5029200"/>
          </a:xfrm>
        </p:spPr>
        <p:txBody>
          <a:bodyPr lIns="182880" tIns="91440"/>
          <a:lstStyle/>
          <a:p>
            <a:pPr algn="just"/>
            <a:r>
              <a:rPr lang="vi-VN" sz="2400"/>
              <a:t>Ràng buộc là những quy tắc được áp đặt lên trên dữ liệu đảm bảo </a:t>
            </a:r>
            <a:r>
              <a:rPr lang="vi-VN" sz="2400" i="1">
                <a:solidFill>
                  <a:srgbClr val="C00000"/>
                </a:solidFill>
              </a:rPr>
              <a:t>tính tin cậy </a:t>
            </a:r>
            <a:r>
              <a:rPr lang="vi-VN" sz="2400"/>
              <a:t>và</a:t>
            </a:r>
            <a:r>
              <a:rPr lang="en-US" sz="2400"/>
              <a:t> </a:t>
            </a:r>
            <a:r>
              <a:rPr lang="vi-VN" sz="2400" i="1">
                <a:solidFill>
                  <a:srgbClr val="C00000"/>
                </a:solidFill>
              </a:rPr>
              <a:t>độ chính xác </a:t>
            </a:r>
            <a:r>
              <a:rPr lang="vi-VN" sz="2400"/>
              <a:t>của dữ liệu. Các luật toàn vẹn được thiết kế để giữ cho dữ liệu phù hợp</a:t>
            </a:r>
            <a:r>
              <a:rPr lang="en-US" sz="2400"/>
              <a:t> </a:t>
            </a:r>
            <a:r>
              <a:rPr lang="vi-VN" sz="2400"/>
              <a:t>và đúng đắn.</a:t>
            </a:r>
          </a:p>
          <a:p>
            <a:r>
              <a:rPr lang="en-US" sz="2400"/>
              <a:t>Các kiểu ràng buộc chính: </a:t>
            </a:r>
          </a:p>
          <a:p>
            <a:pPr lvl="1"/>
            <a:r>
              <a:rPr lang="en-US" sz="2200"/>
              <a:t>Ràng buộc miền giá trị (Domain Constraints), </a:t>
            </a:r>
          </a:p>
          <a:p>
            <a:pPr lvl="1"/>
            <a:r>
              <a:rPr lang="en-US" sz="2200"/>
              <a:t>Ràng buộc khoá (Key Constraints), </a:t>
            </a:r>
          </a:p>
          <a:p>
            <a:pPr lvl="1"/>
            <a:r>
              <a:rPr lang="en-US" sz="2200"/>
              <a:t>Ràng buộc thực thể (Entity Integrity Constraints), </a:t>
            </a:r>
          </a:p>
          <a:p>
            <a:pPr lvl="1"/>
            <a:r>
              <a:rPr lang="en-US" sz="2200"/>
              <a:t>Ràng buộc toàn vẹn tham chiếu (Referential Integrity Constraints).</a:t>
            </a:r>
          </a:p>
          <a:p>
            <a:pPr marL="800100" lvl="1" indent="-342900" algn="just">
              <a:spcBef>
                <a:spcPct val="0"/>
              </a:spcBef>
            </a:pPr>
            <a:r>
              <a:rPr lang="en-US" sz="2200"/>
              <a:t>Ràng buộc toàn vẹn - Referential integrity</a:t>
            </a:r>
          </a:p>
          <a:p>
            <a:pPr marL="800100" lvl="1" indent="-342900" algn="just">
              <a:spcBef>
                <a:spcPct val="0"/>
              </a:spcBef>
            </a:pPr>
            <a:r>
              <a:rPr lang="en-US" sz="2200"/>
              <a:t>Ràng buộc do người dùng định nghĩa - User-defined integrity </a:t>
            </a:r>
          </a:p>
          <a:p>
            <a:endParaRPr lang="en-US" sz="2200"/>
          </a:p>
          <a:p>
            <a:pPr marL="265113" indent="-265113" algn="just"/>
            <a:endParaRPr lang="en-US" sz="2200"/>
          </a:p>
        </p:txBody>
      </p:sp>
      <p:sp>
        <p:nvSpPr>
          <p:cNvPr id="4" name="Slide Number Placeholder 3"/>
          <p:cNvSpPr>
            <a:spLocks noGrp="1"/>
          </p:cNvSpPr>
          <p:nvPr>
            <p:ph type="sldNum" sz="quarter" idx="12"/>
          </p:nvPr>
        </p:nvSpPr>
        <p:spPr/>
        <p:txBody>
          <a:bodyPr/>
          <a:lstStyle/>
          <a:p>
            <a:fld id="{10EF5903-4970-4C20-9341-2C82988ABEFC}" type="slidenum">
              <a:rPr lang="en-US" smtClean="0"/>
              <a:pPr/>
              <a:t>13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0915">
                                            <p:txEl>
                                              <p:pRg st="0" end="0"/>
                                            </p:txEl>
                                          </p:spTgt>
                                        </p:tgtEl>
                                        <p:attrNameLst>
                                          <p:attrName>style.visibility</p:attrName>
                                        </p:attrNameLst>
                                      </p:cBhvr>
                                      <p:to>
                                        <p:strVal val="visible"/>
                                      </p:to>
                                    </p:set>
                                    <p:anim calcmode="lin" valueType="num">
                                      <p:cBhvr additive="base">
                                        <p:cTn id="7" dur="500" fill="hold"/>
                                        <p:tgtEl>
                                          <p:spTgt spid="550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09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0915">
                                            <p:txEl>
                                              <p:pRg st="1" end="1"/>
                                            </p:txEl>
                                          </p:spTgt>
                                        </p:tgtEl>
                                        <p:attrNameLst>
                                          <p:attrName>style.visibility</p:attrName>
                                        </p:attrNameLst>
                                      </p:cBhvr>
                                      <p:to>
                                        <p:strVal val="visible"/>
                                      </p:to>
                                    </p:set>
                                    <p:anim calcmode="lin" valueType="num">
                                      <p:cBhvr additive="base">
                                        <p:cTn id="13" dur="500" fill="hold"/>
                                        <p:tgtEl>
                                          <p:spTgt spid="55091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09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0915">
                                            <p:txEl>
                                              <p:pRg st="2" end="2"/>
                                            </p:txEl>
                                          </p:spTgt>
                                        </p:tgtEl>
                                        <p:attrNameLst>
                                          <p:attrName>style.visibility</p:attrName>
                                        </p:attrNameLst>
                                      </p:cBhvr>
                                      <p:to>
                                        <p:strVal val="visible"/>
                                      </p:to>
                                    </p:set>
                                    <p:anim calcmode="lin" valueType="num">
                                      <p:cBhvr additive="base">
                                        <p:cTn id="19" dur="500" fill="hold"/>
                                        <p:tgtEl>
                                          <p:spTgt spid="55091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09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0915">
                                            <p:txEl>
                                              <p:pRg st="3" end="3"/>
                                            </p:txEl>
                                          </p:spTgt>
                                        </p:tgtEl>
                                        <p:attrNameLst>
                                          <p:attrName>style.visibility</p:attrName>
                                        </p:attrNameLst>
                                      </p:cBhvr>
                                      <p:to>
                                        <p:strVal val="visible"/>
                                      </p:to>
                                    </p:set>
                                    <p:anim calcmode="lin" valueType="num">
                                      <p:cBhvr additive="base">
                                        <p:cTn id="25" dur="500" fill="hold"/>
                                        <p:tgtEl>
                                          <p:spTgt spid="55091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091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0915">
                                            <p:txEl>
                                              <p:pRg st="4" end="4"/>
                                            </p:txEl>
                                          </p:spTgt>
                                        </p:tgtEl>
                                        <p:attrNameLst>
                                          <p:attrName>style.visibility</p:attrName>
                                        </p:attrNameLst>
                                      </p:cBhvr>
                                      <p:to>
                                        <p:strVal val="visible"/>
                                      </p:to>
                                    </p:set>
                                    <p:anim calcmode="lin" valueType="num">
                                      <p:cBhvr additive="base">
                                        <p:cTn id="31" dur="500" fill="hold"/>
                                        <p:tgtEl>
                                          <p:spTgt spid="55091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09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0915">
                                            <p:txEl>
                                              <p:pRg st="5" end="5"/>
                                            </p:txEl>
                                          </p:spTgt>
                                        </p:tgtEl>
                                        <p:attrNameLst>
                                          <p:attrName>style.visibility</p:attrName>
                                        </p:attrNameLst>
                                      </p:cBhvr>
                                      <p:to>
                                        <p:strVal val="visible"/>
                                      </p:to>
                                    </p:set>
                                    <p:anim calcmode="lin" valueType="num">
                                      <p:cBhvr additive="base">
                                        <p:cTn id="37" dur="500" fill="hold"/>
                                        <p:tgtEl>
                                          <p:spTgt spid="55091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09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50915">
                                            <p:txEl>
                                              <p:pRg st="6" end="6"/>
                                            </p:txEl>
                                          </p:spTgt>
                                        </p:tgtEl>
                                        <p:attrNameLst>
                                          <p:attrName>style.visibility</p:attrName>
                                        </p:attrNameLst>
                                      </p:cBhvr>
                                      <p:to>
                                        <p:strVal val="visible"/>
                                      </p:to>
                                    </p:set>
                                    <p:anim calcmode="lin" valueType="num">
                                      <p:cBhvr additive="base">
                                        <p:cTn id="43" dur="500" fill="hold"/>
                                        <p:tgtEl>
                                          <p:spTgt spid="55091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509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50915">
                                            <p:txEl>
                                              <p:pRg st="7" end="7"/>
                                            </p:txEl>
                                          </p:spTgt>
                                        </p:tgtEl>
                                        <p:attrNameLst>
                                          <p:attrName>style.visibility</p:attrName>
                                        </p:attrNameLst>
                                      </p:cBhvr>
                                      <p:to>
                                        <p:strVal val="visible"/>
                                      </p:to>
                                    </p:set>
                                    <p:anim calcmode="lin" valueType="num">
                                      <p:cBhvr additive="base">
                                        <p:cTn id="49" dur="500" fill="hold"/>
                                        <p:tgtEl>
                                          <p:spTgt spid="55091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5091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a:xfrm>
            <a:off x="960438" y="838200"/>
            <a:ext cx="8183562"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Bảo toàn thực thể</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(Entity Integrity)</a:t>
            </a:r>
          </a:p>
        </p:txBody>
      </p:sp>
      <p:sp>
        <p:nvSpPr>
          <p:cNvPr id="553987" name="Rectangle 3"/>
          <p:cNvSpPr>
            <a:spLocks noGrp="1" noChangeArrowheads="1"/>
          </p:cNvSpPr>
          <p:nvPr>
            <p:ph idx="4294967295"/>
          </p:nvPr>
        </p:nvSpPr>
        <p:spPr>
          <a:xfrm>
            <a:off x="533400" y="1981200"/>
            <a:ext cx="8153400" cy="5029200"/>
          </a:xfrm>
        </p:spPr>
        <p:txBody>
          <a:bodyPr lIns="182880" tIns="91440"/>
          <a:lstStyle/>
          <a:p>
            <a:pPr marL="285750" indent="-285750" algn="just"/>
            <a:r>
              <a:rPr lang="en-US" sz="2400" b="1">
                <a:solidFill>
                  <a:srgbClr val="FF0000"/>
                </a:solidFill>
              </a:rPr>
              <a:t>Bảo toàn thực thể </a:t>
            </a:r>
            <a:r>
              <a:rPr lang="en-US" sz="2400"/>
              <a:t>dùng để bảo đảm </a:t>
            </a:r>
            <a:r>
              <a:rPr lang="en-US" sz="2400">
                <a:solidFill>
                  <a:srgbClr val="C00000"/>
                </a:solidFill>
              </a:rPr>
              <a:t>tính duy nhất của mỗi hàng trong bảng</a:t>
            </a:r>
            <a:r>
              <a:rPr lang="en-US" sz="2400"/>
              <a:t>. </a:t>
            </a:r>
          </a:p>
          <a:p>
            <a:pPr marL="685800" lvl="1" algn="just"/>
            <a:r>
              <a:rPr lang="en-US" sz="2400"/>
              <a:t>Để bảo toàn thực thể thì mỗi quan hệ có 1 khóa chính và giá trị của khóa chính phải luôn hợp lệ. </a:t>
            </a:r>
          </a:p>
          <a:p>
            <a:pPr marL="685800" lvl="1" algn="just"/>
            <a:r>
              <a:rPr lang="en-US" sz="2400"/>
              <a:t>“Trong một quan hệ cơ sở, mọi thuộc tính khóa chính không được có giá trị rỗng (null)”</a:t>
            </a:r>
          </a:p>
          <a:p>
            <a:pPr marL="285750" indent="-285750" algn="just"/>
            <a:r>
              <a:rPr lang="en-US" sz="2400"/>
              <a:t>Được thể hiện trong SQL server thông qua các ràng buộc sau:</a:t>
            </a:r>
          </a:p>
          <a:p>
            <a:pPr marL="1085850" lvl="2" indent="-285750" algn="just"/>
            <a:r>
              <a:rPr lang="en-US"/>
              <a:t>Ràng buộc khóa chính (primary key)</a:t>
            </a:r>
          </a:p>
          <a:p>
            <a:pPr marL="1085850" lvl="2" indent="-285750" algn="just"/>
            <a:r>
              <a:rPr lang="en-US"/>
              <a:t>Ràng buộc duy nhất (unique)</a:t>
            </a:r>
          </a:p>
          <a:p>
            <a:pPr marL="1085850" lvl="2" indent="-285750" algn="just"/>
            <a:r>
              <a:rPr lang="en-US"/>
              <a:t>Chỉ mục (index)</a:t>
            </a:r>
          </a:p>
          <a:p>
            <a:pPr marL="1085850" lvl="2" indent="-285750" algn="just"/>
            <a:r>
              <a:rPr lang="en-US"/>
              <a:t>Thuộc tính identity</a:t>
            </a:r>
          </a:p>
        </p:txBody>
      </p:sp>
      <p:sp>
        <p:nvSpPr>
          <p:cNvPr id="4" name="Slide Number Placeholder 3"/>
          <p:cNvSpPr>
            <a:spLocks noGrp="1"/>
          </p:cNvSpPr>
          <p:nvPr>
            <p:ph type="sldNum" sz="quarter" idx="12"/>
          </p:nvPr>
        </p:nvSpPr>
        <p:spPr/>
        <p:txBody>
          <a:bodyPr/>
          <a:lstStyle/>
          <a:p>
            <a:fld id="{10EF5903-4970-4C20-9341-2C82988ABEFC}" type="slidenum">
              <a:rPr lang="en-US" smtClean="0"/>
              <a:pPr/>
              <a:t>14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53987">
                                            <p:txEl>
                                              <p:pRg st="0" end="0"/>
                                            </p:txEl>
                                          </p:spTgt>
                                        </p:tgtEl>
                                        <p:attrNameLst>
                                          <p:attrName>style.visibility</p:attrName>
                                        </p:attrNameLst>
                                      </p:cBhvr>
                                      <p:to>
                                        <p:strVal val="visible"/>
                                      </p:to>
                                    </p:set>
                                    <p:animEffect transition="in" filter="randombar(horizontal)">
                                      <p:cBhvr>
                                        <p:cTn id="7" dur="500"/>
                                        <p:tgtEl>
                                          <p:spTgt spid="553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53987">
                                            <p:txEl>
                                              <p:pRg st="1" end="1"/>
                                            </p:txEl>
                                          </p:spTgt>
                                        </p:tgtEl>
                                        <p:attrNameLst>
                                          <p:attrName>style.visibility</p:attrName>
                                        </p:attrNameLst>
                                      </p:cBhvr>
                                      <p:to>
                                        <p:strVal val="visible"/>
                                      </p:to>
                                    </p:set>
                                    <p:animEffect transition="in" filter="randombar(horizontal)">
                                      <p:cBhvr>
                                        <p:cTn id="12" dur="500"/>
                                        <p:tgtEl>
                                          <p:spTgt spid="553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53987">
                                            <p:txEl>
                                              <p:pRg st="2" end="2"/>
                                            </p:txEl>
                                          </p:spTgt>
                                        </p:tgtEl>
                                        <p:attrNameLst>
                                          <p:attrName>style.visibility</p:attrName>
                                        </p:attrNameLst>
                                      </p:cBhvr>
                                      <p:to>
                                        <p:strVal val="visible"/>
                                      </p:to>
                                    </p:set>
                                    <p:animEffect transition="in" filter="randombar(horizontal)">
                                      <p:cBhvr>
                                        <p:cTn id="17" dur="500"/>
                                        <p:tgtEl>
                                          <p:spTgt spid="553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3987">
                                            <p:txEl>
                                              <p:pRg st="3" end="3"/>
                                            </p:txEl>
                                          </p:spTgt>
                                        </p:tgtEl>
                                        <p:attrNameLst>
                                          <p:attrName>style.visibility</p:attrName>
                                        </p:attrNameLst>
                                      </p:cBhvr>
                                      <p:to>
                                        <p:strVal val="visible"/>
                                      </p:to>
                                    </p:set>
                                    <p:animEffect transition="in" filter="randombar(horizontal)">
                                      <p:cBhvr>
                                        <p:cTn id="22" dur="500"/>
                                        <p:tgtEl>
                                          <p:spTgt spid="553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53987">
                                            <p:txEl>
                                              <p:pRg st="4" end="4"/>
                                            </p:txEl>
                                          </p:spTgt>
                                        </p:tgtEl>
                                        <p:attrNameLst>
                                          <p:attrName>style.visibility</p:attrName>
                                        </p:attrNameLst>
                                      </p:cBhvr>
                                      <p:to>
                                        <p:strVal val="visible"/>
                                      </p:to>
                                    </p:set>
                                    <p:animEffect transition="in" filter="randombar(horizontal)">
                                      <p:cBhvr>
                                        <p:cTn id="27" dur="500"/>
                                        <p:tgtEl>
                                          <p:spTgt spid="5539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53987">
                                            <p:txEl>
                                              <p:pRg st="5" end="5"/>
                                            </p:txEl>
                                          </p:spTgt>
                                        </p:tgtEl>
                                        <p:attrNameLst>
                                          <p:attrName>style.visibility</p:attrName>
                                        </p:attrNameLst>
                                      </p:cBhvr>
                                      <p:to>
                                        <p:strVal val="visible"/>
                                      </p:to>
                                    </p:set>
                                    <p:animEffect transition="in" filter="randombar(horizontal)">
                                      <p:cBhvr>
                                        <p:cTn id="32" dur="500"/>
                                        <p:tgtEl>
                                          <p:spTgt spid="55398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553987">
                                            <p:txEl>
                                              <p:pRg st="6" end="6"/>
                                            </p:txEl>
                                          </p:spTgt>
                                        </p:tgtEl>
                                        <p:attrNameLst>
                                          <p:attrName>style.visibility</p:attrName>
                                        </p:attrNameLst>
                                      </p:cBhvr>
                                      <p:to>
                                        <p:strVal val="visible"/>
                                      </p:to>
                                    </p:set>
                                    <p:animEffect transition="in" filter="randombar(horizontal)">
                                      <p:cBhvr>
                                        <p:cTn id="37" dur="500"/>
                                        <p:tgtEl>
                                          <p:spTgt spid="55398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553987">
                                            <p:txEl>
                                              <p:pRg st="7" end="7"/>
                                            </p:txEl>
                                          </p:spTgt>
                                        </p:tgtEl>
                                        <p:attrNameLst>
                                          <p:attrName>style.visibility</p:attrName>
                                        </p:attrNameLst>
                                      </p:cBhvr>
                                      <p:to>
                                        <p:strVal val="visible"/>
                                      </p:to>
                                    </p:set>
                                    <p:animEffect transition="in" filter="randombar(horizontal)">
                                      <p:cBhvr>
                                        <p:cTn id="42" dur="500"/>
                                        <p:tgtEl>
                                          <p:spTgt spid="5539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idx="4294967295"/>
          </p:nvPr>
        </p:nvSpPr>
        <p:spPr>
          <a:xfrm>
            <a:off x="533400" y="1905000"/>
            <a:ext cx="8077200" cy="5029200"/>
          </a:xfrm>
        </p:spPr>
        <p:txBody>
          <a:bodyPr lIns="182880" tIns="91440"/>
          <a:lstStyle/>
          <a:p>
            <a:pPr algn="just"/>
            <a:r>
              <a:rPr lang="en-US" sz="2400" b="1">
                <a:latin typeface="+mj-lt"/>
              </a:rPr>
              <a:t>Ràng buộc khóa (Key Constraints)</a:t>
            </a:r>
            <a:r>
              <a:rPr lang="vi-VN" sz="2400">
                <a:latin typeface="+mj-lt"/>
              </a:rPr>
              <a:t>: </a:t>
            </a:r>
            <a:r>
              <a:rPr lang="en-US" sz="2400">
                <a:latin typeface="+mj-lt"/>
              </a:rPr>
              <a:t>một</a:t>
            </a:r>
            <a:r>
              <a:rPr lang="vi-VN" sz="2400">
                <a:latin typeface="+mj-lt"/>
              </a:rPr>
              <a:t> quan hệ được định nghĩa như là một tập hợp các </a:t>
            </a:r>
            <a:r>
              <a:rPr lang="en-US" sz="2400">
                <a:latin typeface="+mj-lt"/>
              </a:rPr>
              <a:t>bộ (</a:t>
            </a:r>
            <a:r>
              <a:rPr lang="vi-VN" sz="2400">
                <a:latin typeface="+mj-lt"/>
              </a:rPr>
              <a:t>tuples</a:t>
            </a:r>
            <a:r>
              <a:rPr lang="en-US" sz="2400">
                <a:latin typeface="+mj-lt"/>
              </a:rPr>
              <a:t>)</a:t>
            </a:r>
            <a:r>
              <a:rPr lang="vi-VN" sz="2400">
                <a:latin typeface="+mj-lt"/>
              </a:rPr>
              <a:t>. Tất cả các </a:t>
            </a:r>
            <a:r>
              <a:rPr lang="en-US" sz="2400">
                <a:latin typeface="+mj-lt"/>
              </a:rPr>
              <a:t>bộ </a:t>
            </a:r>
            <a:r>
              <a:rPr lang="vi-VN" sz="2400">
                <a:latin typeface="+mj-lt"/>
              </a:rPr>
              <a:t>trong một quan hệ </a:t>
            </a:r>
            <a:r>
              <a:rPr lang="en-US" sz="2400">
                <a:latin typeface="+mj-lt"/>
              </a:rPr>
              <a:t>phải là duy nhất.</a:t>
            </a:r>
          </a:p>
          <a:p>
            <a:pPr algn="just"/>
            <a:r>
              <a:rPr lang="en-US" sz="2400" b="1">
                <a:solidFill>
                  <a:srgbClr val="990000"/>
                </a:solidFill>
              </a:rPr>
              <a:t>Khóa (key): </a:t>
            </a:r>
            <a:r>
              <a:rPr lang="en-US" sz="2400"/>
              <a:t>Một thuộc tính hoặc một tập các thuộc tính dùng </a:t>
            </a:r>
            <a:r>
              <a:rPr lang="vi-VN" sz="2400">
                <a:latin typeface="Calibri" pitchFamily="34" charset="0"/>
              </a:rPr>
              <a:t>để</a:t>
            </a:r>
            <a:r>
              <a:rPr lang="en-US" sz="2400"/>
              <a:t> xác </a:t>
            </a:r>
            <a:r>
              <a:rPr lang="vi-VN" sz="2400"/>
              <a:t>đị</a:t>
            </a:r>
            <a:r>
              <a:rPr lang="en-US" sz="2400"/>
              <a:t>nh một dòng trong một quan hệ. Khóa </a:t>
            </a:r>
            <a:r>
              <a:rPr lang="vi-VN" sz="2400"/>
              <a:t>đượ</a:t>
            </a:r>
            <a:r>
              <a:rPr lang="en-US" sz="2400"/>
              <a:t>c chia thành 3 loại:</a:t>
            </a:r>
          </a:p>
          <a:p>
            <a:pPr lvl="1" algn="just"/>
            <a:r>
              <a:rPr lang="en-US" sz="2000"/>
              <a:t>Siêu khóa (Super key)</a:t>
            </a:r>
          </a:p>
          <a:p>
            <a:pPr lvl="1" algn="just"/>
            <a:r>
              <a:rPr lang="en-US" sz="2000"/>
              <a:t>Khóa dự tuyển (Candidate key)</a:t>
            </a:r>
          </a:p>
          <a:p>
            <a:pPr lvl="1" algn="just"/>
            <a:r>
              <a:rPr lang="en-US" sz="2000"/>
              <a:t>Khóa chính (Primary key)</a:t>
            </a:r>
          </a:p>
          <a:p>
            <a:pPr lvl="1" algn="just"/>
            <a:endParaRPr lang="en-US" sz="1800"/>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15</a:t>
            </a:fld>
            <a:endParaRPr lang="en-US"/>
          </a:p>
        </p:txBody>
      </p:sp>
      <p:sp>
        <p:nvSpPr>
          <p:cNvPr id="7" name="Rectangle 2"/>
          <p:cNvSpPr txBox="1">
            <a:spLocks noChangeArrowheads="1"/>
          </p:cNvSpPr>
          <p:nvPr/>
        </p:nvSpPr>
        <p:spPr bwMode="auto">
          <a:xfrm>
            <a:off x="960438" y="838200"/>
            <a:ext cx="8183562"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normAutofit/>
          </a:bodyPr>
          <a:lstStyle>
            <a:lvl1pPr algn="l" rtl="0" fontAlgn="base">
              <a:spcBef>
                <a:spcPct val="0"/>
              </a:spcBef>
              <a:spcAft>
                <a:spcPct val="0"/>
              </a:spcAft>
              <a:defRPr sz="4400">
                <a:solidFill>
                  <a:schemeClr val="tx2"/>
                </a:solidFill>
                <a:latin typeface="+mj-lt"/>
                <a:ea typeface="+mj-ea"/>
                <a:cs typeface="+mj-cs"/>
              </a:defRPr>
            </a:lvl1pPr>
            <a:lvl2pPr algn="l" rtl="0" fontAlgn="base">
              <a:spcBef>
                <a:spcPct val="0"/>
              </a:spcBef>
              <a:spcAft>
                <a:spcPct val="0"/>
              </a:spcAft>
              <a:defRPr sz="4400">
                <a:solidFill>
                  <a:schemeClr val="tx2"/>
                </a:solidFill>
                <a:latin typeface="Times New Roman" pitchFamily="18" charset="0"/>
              </a:defRPr>
            </a:lvl2pPr>
            <a:lvl3pPr algn="l" rtl="0" fontAlgn="base">
              <a:spcBef>
                <a:spcPct val="0"/>
              </a:spcBef>
              <a:spcAft>
                <a:spcPct val="0"/>
              </a:spcAft>
              <a:defRPr sz="4400">
                <a:solidFill>
                  <a:schemeClr val="tx2"/>
                </a:solidFill>
                <a:latin typeface="Times New Roman" pitchFamily="18" charset="0"/>
              </a:defRPr>
            </a:lvl3pPr>
            <a:lvl4pPr algn="l" rtl="0" fontAlgn="base">
              <a:spcBef>
                <a:spcPct val="0"/>
              </a:spcBef>
              <a:spcAft>
                <a:spcPct val="0"/>
              </a:spcAft>
              <a:defRPr sz="4400">
                <a:solidFill>
                  <a:schemeClr val="tx2"/>
                </a:solidFill>
                <a:latin typeface="Times New Roman" pitchFamily="18" charset="0"/>
              </a:defRPr>
            </a:lvl4pPr>
            <a:lvl5pPr algn="l" rtl="0" fontAlgn="base">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a:lstStyle>
          <a:p>
            <a:pPr algn="ctr" eaLnBrk="1" hangingPunct="1"/>
            <a:r>
              <a:rPr lang="en-US" kern="0">
                <a:solidFill>
                  <a:schemeClr val="folHlink"/>
                </a:solidFill>
                <a:effectLst>
                  <a:outerShdw blurRad="38100" dist="38100" dir="2700000" algn="tl">
                    <a:srgbClr val="C0C0C0"/>
                  </a:outerShdw>
                </a:effectLst>
              </a:rPr>
              <a:t>Ràng buộc khóa (Key Constraints)</a:t>
            </a:r>
          </a:p>
        </p:txBody>
      </p:sp>
    </p:spTree>
    <p:extLst>
      <p:ext uri="{BB962C8B-B14F-4D97-AF65-F5344CB8AC3E}">
        <p14:creationId xmlns:p14="http://schemas.microsoft.com/office/powerpoint/2010/main" val="1629966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1219">
                                            <p:txEl>
                                              <p:pRg st="0" end="0"/>
                                            </p:txEl>
                                          </p:spTgt>
                                        </p:tgtEl>
                                        <p:attrNameLst>
                                          <p:attrName>style.visibility</p:attrName>
                                        </p:attrNameLst>
                                      </p:cBhvr>
                                      <p:to>
                                        <p:strVal val="visible"/>
                                      </p:to>
                                    </p:set>
                                    <p:animEffect transition="in" filter="fade">
                                      <p:cBhvr>
                                        <p:cTn id="7" dur="500"/>
                                        <p:tgtEl>
                                          <p:spTgt spid="521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1219">
                                            <p:txEl>
                                              <p:pRg st="1" end="1"/>
                                            </p:txEl>
                                          </p:spTgt>
                                        </p:tgtEl>
                                        <p:attrNameLst>
                                          <p:attrName>style.visibility</p:attrName>
                                        </p:attrNameLst>
                                      </p:cBhvr>
                                      <p:to>
                                        <p:strVal val="visible"/>
                                      </p:to>
                                    </p:set>
                                    <p:animEffect transition="in" filter="fade">
                                      <p:cBhvr>
                                        <p:cTn id="12" dur="500"/>
                                        <p:tgtEl>
                                          <p:spTgt spid="521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1219">
                                            <p:txEl>
                                              <p:pRg st="2" end="2"/>
                                            </p:txEl>
                                          </p:spTgt>
                                        </p:tgtEl>
                                        <p:attrNameLst>
                                          <p:attrName>style.visibility</p:attrName>
                                        </p:attrNameLst>
                                      </p:cBhvr>
                                      <p:to>
                                        <p:strVal val="visible"/>
                                      </p:to>
                                    </p:set>
                                    <p:animEffect transition="in" filter="fade">
                                      <p:cBhvr>
                                        <p:cTn id="17" dur="500"/>
                                        <p:tgtEl>
                                          <p:spTgt spid="521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21219">
                                            <p:txEl>
                                              <p:pRg st="3" end="3"/>
                                            </p:txEl>
                                          </p:spTgt>
                                        </p:tgtEl>
                                        <p:attrNameLst>
                                          <p:attrName>style.visibility</p:attrName>
                                        </p:attrNameLst>
                                      </p:cBhvr>
                                      <p:to>
                                        <p:strVal val="visible"/>
                                      </p:to>
                                    </p:set>
                                    <p:animEffect transition="in" filter="fade">
                                      <p:cBhvr>
                                        <p:cTn id="22" dur="500"/>
                                        <p:tgtEl>
                                          <p:spTgt spid="5212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21219">
                                            <p:txEl>
                                              <p:pRg st="4" end="4"/>
                                            </p:txEl>
                                          </p:spTgt>
                                        </p:tgtEl>
                                        <p:attrNameLst>
                                          <p:attrName>style.visibility</p:attrName>
                                        </p:attrNameLst>
                                      </p:cBhvr>
                                      <p:to>
                                        <p:strVal val="visible"/>
                                      </p:to>
                                    </p:set>
                                    <p:animEffect transition="in" filter="fade">
                                      <p:cBhvr>
                                        <p:cTn id="27" dur="500"/>
                                        <p:tgtEl>
                                          <p:spTgt spid="521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60438" y="838200"/>
            <a:ext cx="8183562" cy="914400"/>
          </a:xfrm>
        </p:spPr>
        <p:txBody>
          <a:bodyPr>
            <a:normAutofit/>
          </a:bodyPr>
          <a:lstStyle/>
          <a:p>
            <a:pPr algn="ctr"/>
            <a:r>
              <a:rPr lang="en-US">
                <a:solidFill>
                  <a:schemeClr val="folHlink"/>
                </a:solidFill>
                <a:effectLst>
                  <a:outerShdw blurRad="38100" dist="38100" dir="2700000" algn="tl">
                    <a:srgbClr val="C0C0C0"/>
                  </a:outerShdw>
                </a:effectLst>
              </a:rPr>
              <a:t>Ràng buộc khóa (Key Constraints)</a:t>
            </a:r>
          </a:p>
        </p:txBody>
      </p:sp>
      <p:sp>
        <p:nvSpPr>
          <p:cNvPr id="541699" name="Rectangle 3"/>
          <p:cNvSpPr>
            <a:spLocks noGrp="1" noChangeArrowheads="1"/>
          </p:cNvSpPr>
          <p:nvPr>
            <p:ph idx="4294967295"/>
          </p:nvPr>
        </p:nvSpPr>
        <p:spPr>
          <a:xfrm>
            <a:off x="533400" y="1981200"/>
            <a:ext cx="8153400" cy="4416425"/>
          </a:xfrm>
        </p:spPr>
        <p:txBody>
          <a:bodyPr lIns="182880" tIns="91440"/>
          <a:lstStyle/>
          <a:p>
            <a:pPr algn="just"/>
            <a:r>
              <a:rPr lang="en-US" sz="2400">
                <a:solidFill>
                  <a:srgbClr val="C00000"/>
                </a:solidFill>
              </a:rPr>
              <a:t>Siêu khoá (superkey) </a:t>
            </a:r>
            <a:r>
              <a:rPr lang="en-US" sz="2400"/>
              <a:t>là một thuộc tính hoặc một tập các thuộc tính dùng để xác định duy nhất một bộ của quan hệ</a:t>
            </a:r>
          </a:p>
          <a:p>
            <a:pPr marL="769938" lvl="1" indent="-312738" algn="just"/>
            <a:r>
              <a:rPr lang="en-US" sz="2400"/>
              <a:t>Một siêu khoá có thể chứa thêm các </a:t>
            </a:r>
            <a:r>
              <a:rPr lang="en-US" sz="2400">
                <a:solidFill>
                  <a:schemeClr val="folHlink"/>
                </a:solidFill>
              </a:rPr>
              <a:t>thuộc tính không cần thiết</a:t>
            </a:r>
            <a:r>
              <a:rPr lang="en-US" sz="2400"/>
              <a:t> để xác định duy nhất một bộ</a:t>
            </a:r>
          </a:p>
          <a:p>
            <a:pPr marL="769938" lvl="1" indent="-312738" algn="just"/>
            <a:r>
              <a:rPr lang="en-US" sz="2400">
                <a:solidFill>
                  <a:schemeClr val="folHlink"/>
                </a:solidFill>
              </a:rPr>
              <a:t>Siêu khoá hiển nhiên</a:t>
            </a:r>
            <a:r>
              <a:rPr lang="en-US" sz="2400"/>
              <a:t> là tập tất cả các thuộc tính của quan hệ</a:t>
            </a:r>
          </a:p>
        </p:txBody>
      </p:sp>
      <p:sp>
        <p:nvSpPr>
          <p:cNvPr id="2" name="Rectangle 1"/>
          <p:cNvSpPr/>
          <p:nvPr/>
        </p:nvSpPr>
        <p:spPr>
          <a:xfrm>
            <a:off x="728663" y="4800600"/>
            <a:ext cx="7620000" cy="1015663"/>
          </a:xfrm>
          <a:prstGeom prst="rect">
            <a:avLst/>
          </a:prstGeom>
        </p:spPr>
        <p:txBody>
          <a:bodyPr wrap="square">
            <a:spAutoFit/>
          </a:bodyPr>
          <a:lstStyle/>
          <a:p>
            <a:pPr lvl="1"/>
            <a:r>
              <a:rPr lang="en-US" sz="3000">
                <a:solidFill>
                  <a:srgbClr val="FF0000"/>
                </a:solidFill>
              </a:rPr>
              <a:t>Cho hai bộ bất kỳ t1 và t2 trong r(R) thì ta có </a:t>
            </a:r>
          </a:p>
          <a:p>
            <a:pPr lvl="1" algn="ctr"/>
            <a:r>
              <a:rPr lang="en-US" sz="3000">
                <a:solidFill>
                  <a:srgbClr val="FF0000"/>
                </a:solidFill>
                <a:cs typeface="Times New Roman" pitchFamily="18" charset="0"/>
              </a:rPr>
              <a:t>t1[SK] </a:t>
            </a:r>
            <a:r>
              <a:rPr lang="en-US" sz="3000">
                <a:solidFill>
                  <a:srgbClr val="FF0000"/>
                </a:solidFill>
                <a:cs typeface="Times New Roman" pitchFamily="18" charset="0"/>
                <a:sym typeface="Symbol" pitchFamily="18" charset="2"/>
              </a:rPr>
              <a:t></a:t>
            </a:r>
            <a:r>
              <a:rPr lang="en-US" sz="3000">
                <a:solidFill>
                  <a:srgbClr val="FF0000"/>
                </a:solidFill>
                <a:cs typeface="Times New Roman" pitchFamily="18" charset="0"/>
              </a:rPr>
              <a:t> t2[SK].</a:t>
            </a:r>
            <a:endParaRPr lang="en-US" sz="3000" dirty="0">
              <a:solidFill>
                <a:srgbClr val="FF0000"/>
              </a:solidFill>
              <a:cs typeface="Times New Roman" pitchFamily="18" charset="0"/>
            </a:endParaRPr>
          </a:p>
        </p:txBody>
      </p:sp>
      <p:sp>
        <p:nvSpPr>
          <p:cNvPr id="3" name="Date Placeholder 2"/>
          <p:cNvSpPr>
            <a:spLocks noGrp="1"/>
          </p:cNvSpPr>
          <p:nvPr>
            <p:ph type="dt" sz="half" idx="10"/>
          </p:nvPr>
        </p:nvSpPr>
        <p:spPr/>
        <p:txBody>
          <a:bodyPr/>
          <a:lstStyle/>
          <a:p>
            <a:r>
              <a:rPr lang="en-US"/>
              <a:t>Bài 4</a:t>
            </a:r>
          </a:p>
        </p:txBody>
      </p:sp>
      <p:sp>
        <p:nvSpPr>
          <p:cNvPr id="5" name="Slide Number Placeholder 4"/>
          <p:cNvSpPr>
            <a:spLocks noGrp="1"/>
          </p:cNvSpPr>
          <p:nvPr>
            <p:ph type="sldNum" sz="quarter" idx="12"/>
          </p:nvPr>
        </p:nvSpPr>
        <p:spPr/>
        <p:txBody>
          <a:bodyPr/>
          <a:lstStyle/>
          <a:p>
            <a:fld id="{10EF5903-4970-4C20-9341-2C82988ABEFC}" type="slidenum">
              <a:rPr lang="en-US" smtClean="0"/>
              <a:pPr/>
              <a:t>16</a:t>
            </a:fld>
            <a:endParaRPr lang="en-US"/>
          </a:p>
        </p:txBody>
      </p:sp>
      <p:sp>
        <p:nvSpPr>
          <p:cNvPr id="4" name="Footer Placeholder 3"/>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6048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960438" y="838200"/>
            <a:ext cx="8183562" cy="914400"/>
          </a:xfrm>
        </p:spPr>
        <p:txBody>
          <a:bodyPr>
            <a:normAutofit/>
          </a:bodyPr>
          <a:lstStyle/>
          <a:p>
            <a:pPr algn="ctr"/>
            <a:r>
              <a:rPr lang="en-US">
                <a:solidFill>
                  <a:schemeClr val="folHlink"/>
                </a:solidFill>
                <a:effectLst>
                  <a:outerShdw blurRad="38100" dist="38100" dir="2700000" algn="tl">
                    <a:srgbClr val="C0C0C0"/>
                  </a:outerShdw>
                </a:effectLst>
              </a:rPr>
              <a:t>Khoá quan hệ  (Relational Keys)</a:t>
            </a:r>
          </a:p>
        </p:txBody>
      </p:sp>
      <p:sp>
        <p:nvSpPr>
          <p:cNvPr id="541699" name="Rectangle 3"/>
          <p:cNvSpPr>
            <a:spLocks noGrp="1" noChangeArrowheads="1"/>
          </p:cNvSpPr>
          <p:nvPr>
            <p:ph idx="4294967295"/>
          </p:nvPr>
        </p:nvSpPr>
        <p:spPr>
          <a:xfrm>
            <a:off x="533400" y="1981200"/>
            <a:ext cx="8153400" cy="4416425"/>
          </a:xfrm>
        </p:spPr>
        <p:txBody>
          <a:bodyPr lIns="182880" tIns="91440"/>
          <a:lstStyle/>
          <a:p>
            <a:pPr algn="just"/>
            <a:r>
              <a:rPr lang="en-US" sz="2400">
                <a:solidFill>
                  <a:schemeClr val="tx1"/>
                </a:solidFill>
                <a:latin typeface="+mn-lt"/>
                <a:ea typeface="+mn-ea"/>
                <a:cs typeface="+mn-cs"/>
              </a:rPr>
              <a:t>Ví dụ: Với quan hệ LOPHOC (MaLop, TenLop, SoSV, MaKhoa, MaGVCN) </a:t>
            </a:r>
          </a:p>
          <a:p>
            <a:pPr algn="just"/>
            <a:r>
              <a:rPr lang="en-US" sz="2400">
                <a:solidFill>
                  <a:schemeClr val="tx1"/>
                </a:solidFill>
                <a:latin typeface="+mn-lt"/>
                <a:ea typeface="+mn-ea"/>
                <a:cs typeface="+mn-cs"/>
              </a:rPr>
              <a:t>Siêu khoá : </a:t>
            </a:r>
          </a:p>
          <a:p>
            <a:pPr lvl="1" algn="just"/>
            <a:r>
              <a:rPr lang="en-US" sz="2000">
                <a:solidFill>
                  <a:schemeClr val="tx1"/>
                </a:solidFill>
                <a:latin typeface="+mn-lt"/>
                <a:ea typeface="+mn-ea"/>
                <a:cs typeface="+mn-cs"/>
              </a:rPr>
              <a:t>K1 = {Malop}			K2={MaLop, TenLop} </a:t>
            </a:r>
          </a:p>
          <a:p>
            <a:pPr lvl="1" algn="just"/>
            <a:r>
              <a:rPr lang="en-US" sz="2000">
                <a:solidFill>
                  <a:schemeClr val="tx1"/>
                </a:solidFill>
                <a:latin typeface="+mn-lt"/>
                <a:ea typeface="+mn-ea"/>
                <a:cs typeface="+mn-cs"/>
              </a:rPr>
              <a:t>K3 = {MaGVCN}			K4={MaLop, SoSV} </a:t>
            </a:r>
          </a:p>
          <a:p>
            <a:pPr lvl="1" algn="just"/>
            <a:r>
              <a:rPr lang="en-US" sz="2000">
                <a:solidFill>
                  <a:schemeClr val="tx1"/>
                </a:solidFill>
                <a:latin typeface="+mn-lt"/>
                <a:ea typeface="+mn-ea"/>
                <a:cs typeface="+mn-cs"/>
              </a:rPr>
              <a:t>K5= {MaLop, MAGVCN}		K6={Malop,TenLop, MaKhoa} </a:t>
            </a:r>
          </a:p>
          <a:p>
            <a:pPr lvl="1" algn="just"/>
            <a:r>
              <a:rPr lang="en-US" sz="2000">
                <a:solidFill>
                  <a:schemeClr val="tx1"/>
                </a:solidFill>
                <a:latin typeface="+mn-lt"/>
                <a:ea typeface="+mn-ea"/>
                <a:cs typeface="+mn-cs"/>
              </a:rPr>
              <a:t>K7= {MaLop, SoSV, MaKhoa} </a:t>
            </a:r>
          </a:p>
          <a:p>
            <a:pPr lvl="1" algn="just"/>
            <a:r>
              <a:rPr lang="en-US" sz="2000">
                <a:ea typeface="+mn-ea"/>
                <a:cs typeface="+mn-cs"/>
              </a:rPr>
              <a:t>K8= {Malop, TenLop, SoSV, MaKhoa} </a:t>
            </a:r>
            <a:r>
              <a:rPr lang="en-US" sz="2000">
                <a:ea typeface="+mn-ea"/>
                <a:cs typeface="+mn-cs"/>
                <a:sym typeface="Wingdings" pitchFamily="2" charset="2"/>
              </a:rPr>
              <a:t>Khóa hiển nhiên</a:t>
            </a:r>
            <a:endParaRPr lang="en-US" sz="2000">
              <a:solidFill>
                <a:schemeClr val="tx1"/>
              </a:solidFill>
              <a:latin typeface="+mn-lt"/>
              <a:ea typeface="+mn-ea"/>
              <a:cs typeface="+mn-cs"/>
            </a:endParaRPr>
          </a:p>
          <a:p>
            <a:pPr algn="just"/>
            <a:r>
              <a:rPr lang="en-US" sz="2400"/>
              <a:t>Bài tập: Xét 1 lược đồ quan hệ </a:t>
            </a:r>
          </a:p>
          <a:p>
            <a:pPr>
              <a:buFont typeface="Wingdings" pitchFamily="2" charset="2"/>
              <a:buNone/>
            </a:pPr>
            <a:r>
              <a:rPr lang="en-US" sz="2400">
                <a:solidFill>
                  <a:srgbClr val="C00000"/>
                </a:solidFill>
              </a:rPr>
              <a:t>	STUDENT (StudentID, FirstName, LastName, BirthDate, Major, SSN, ClassID)</a:t>
            </a:r>
          </a:p>
          <a:p>
            <a:pPr marL="769938" lvl="1" indent="-312738"/>
            <a:r>
              <a:rPr lang="en-US" sz="2400"/>
              <a:t>Xác định các siêu khóa có thể có của R???</a:t>
            </a:r>
          </a:p>
        </p:txBody>
      </p:sp>
      <p:sp>
        <p:nvSpPr>
          <p:cNvPr id="4" name="Slide Number Placeholder 3"/>
          <p:cNvSpPr>
            <a:spLocks noGrp="1"/>
          </p:cNvSpPr>
          <p:nvPr>
            <p:ph type="sldNum" sz="quarter" idx="12"/>
          </p:nvPr>
        </p:nvSpPr>
        <p:spPr/>
        <p:txBody>
          <a:bodyPr/>
          <a:lstStyle/>
          <a:p>
            <a:fld id="{10EF5903-4970-4C20-9341-2C82988ABEFC}" type="slidenum">
              <a:rPr lang="en-US" smtClean="0"/>
              <a:pPr/>
              <a:t>17</a:t>
            </a:fld>
            <a:endParaRPr lang="en-US"/>
          </a:p>
        </p:txBody>
      </p:sp>
    </p:spTree>
    <p:extLst>
      <p:ext uri="{BB962C8B-B14F-4D97-AF65-F5344CB8AC3E}">
        <p14:creationId xmlns:p14="http://schemas.microsoft.com/office/powerpoint/2010/main" val="332711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1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16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16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16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16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16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416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416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16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416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685800"/>
            <a:ext cx="8793163" cy="914400"/>
          </a:xfrm>
        </p:spPr>
        <p:txBody>
          <a:bodyPr anchor="ctr">
            <a:normAutofit/>
          </a:bodyPr>
          <a:lstStyle/>
          <a:p>
            <a:r>
              <a:rPr lang="en-US" sz="4000">
                <a:solidFill>
                  <a:schemeClr val="folHlink"/>
                </a:solidFill>
                <a:effectLst>
                  <a:outerShdw blurRad="38100" dist="38100" dir="2700000" algn="tl">
                    <a:srgbClr val="C0C0C0"/>
                  </a:outerShdw>
                </a:effectLst>
              </a:rPr>
              <a:t>Ràng buộc khóa (Key Constraints)</a:t>
            </a:r>
          </a:p>
        </p:txBody>
      </p:sp>
      <p:sp>
        <p:nvSpPr>
          <p:cNvPr id="544771" name="Rectangle 3"/>
          <p:cNvSpPr>
            <a:spLocks noGrp="1" noChangeArrowheads="1"/>
          </p:cNvSpPr>
          <p:nvPr>
            <p:ph idx="4294967295"/>
          </p:nvPr>
        </p:nvSpPr>
        <p:spPr>
          <a:xfrm>
            <a:off x="381000" y="1849625"/>
            <a:ext cx="8763000" cy="4416425"/>
          </a:xfrm>
        </p:spPr>
        <p:txBody>
          <a:bodyPr lIns="182880" tIns="91440"/>
          <a:lstStyle/>
          <a:p>
            <a:pPr marL="265113" indent="-265113" algn="just"/>
            <a:r>
              <a:rPr lang="en-US" sz="2400">
                <a:solidFill>
                  <a:srgbClr val="C00000"/>
                </a:solidFill>
              </a:rPr>
              <a:t>Khoá dự tuyển (candidate key): </a:t>
            </a:r>
            <a:r>
              <a:rPr lang="en-US" sz="2400"/>
              <a:t>là một siêu khoá K mà không có một tập con thực sự bất kỳ K’ </a:t>
            </a:r>
            <a:r>
              <a:rPr lang="en-US" sz="2400">
                <a:sym typeface="Symbol" pitchFamily="18" charset="2"/>
              </a:rPr>
              <a:t></a:t>
            </a:r>
            <a:r>
              <a:rPr lang="en-US" sz="2400"/>
              <a:t>  K lại là một siêu khoá</a:t>
            </a:r>
          </a:p>
          <a:p>
            <a:pPr marL="547688" lvl="1" indent="-200025" algn="just"/>
            <a:r>
              <a:rPr lang="en-US" sz="2000">
                <a:solidFill>
                  <a:srgbClr val="190EA2"/>
                </a:solidFill>
              </a:rPr>
              <a:t>Tính duy nhất (uniqueness): </a:t>
            </a:r>
            <a:r>
              <a:rPr lang="en-US" sz="2000"/>
              <a:t>các giá trị của K trong các bộ của r là duy nhất</a:t>
            </a:r>
          </a:p>
          <a:p>
            <a:pPr marL="547688" lvl="1" indent="-200025" algn="just"/>
            <a:r>
              <a:rPr lang="en-US" sz="2000">
                <a:solidFill>
                  <a:srgbClr val="190EA2"/>
                </a:solidFill>
              </a:rPr>
              <a:t>Tính tối giản (irreducibility hay minimality) </a:t>
            </a:r>
            <a:r>
              <a:rPr lang="en-US" sz="2000"/>
              <a:t>không có  tập con thực sự K’ </a:t>
            </a:r>
            <a:r>
              <a:rPr lang="en-US" sz="2000">
                <a:sym typeface="Symbol" pitchFamily="18" charset="2"/>
              </a:rPr>
              <a:t></a:t>
            </a:r>
            <a:r>
              <a:rPr lang="en-US" sz="2000"/>
              <a:t>  K lại có tính duy nhất.</a:t>
            </a:r>
          </a:p>
          <a:p>
            <a:pPr algn="just"/>
            <a:r>
              <a:rPr lang="en-US" sz="2000"/>
              <a:t>Ví dụ: Với quan hệ LOPHOC (MaLop, TenLop, SoSV, MaKhoa, MaGVCN) </a:t>
            </a:r>
          </a:p>
          <a:p>
            <a:pPr algn="just"/>
            <a:r>
              <a:rPr lang="en-US" sz="2000"/>
              <a:t>Siêu khoá : </a:t>
            </a:r>
          </a:p>
          <a:p>
            <a:pPr lvl="1" algn="just"/>
            <a:r>
              <a:rPr lang="en-US" sz="1800"/>
              <a:t>K1 = {Malop}			K2={MaLop, MAGVCN} </a:t>
            </a:r>
          </a:p>
          <a:p>
            <a:pPr lvl="1" algn="just"/>
            <a:r>
              <a:rPr lang="en-US" sz="1800"/>
              <a:t>K3 = {MaGVCN}			K4= {MaLop, TenLop} </a:t>
            </a:r>
          </a:p>
          <a:p>
            <a:pPr marL="347663" lvl="1" indent="0" algn="just">
              <a:buNone/>
            </a:pPr>
            <a:r>
              <a:rPr lang="en-US" sz="2000"/>
              <a:t>K1 là siêu khóa vì chỉ có một thuộc tính đảm bảo tính duy nhất và tối giản nên K1 là khóa dự tuyển</a:t>
            </a:r>
          </a:p>
          <a:p>
            <a:pPr marL="347663" lvl="1" indent="0" algn="just">
              <a:buNone/>
            </a:pPr>
            <a:r>
              <a:rPr lang="en-US" sz="2200"/>
              <a:t>Xét K2={Malop, MaGVCN} </a:t>
            </a:r>
          </a:p>
          <a:p>
            <a:pPr marL="347663" lvl="1" indent="0" algn="just">
              <a:buNone/>
            </a:pPr>
            <a:r>
              <a:rPr lang="en-US" sz="2200"/>
              <a:t>K2 không là khóa dự tuyển vì tồn tại một K’=Malop </a:t>
            </a:r>
            <a:r>
              <a:rPr lang="en-US" sz="2000">
                <a:sym typeface="Symbol" pitchFamily="18" charset="2"/>
              </a:rPr>
              <a:t></a:t>
            </a:r>
            <a:r>
              <a:rPr lang="en-US" sz="2000"/>
              <a:t> K2 mà Malop lại là một siêu khóa.</a:t>
            </a:r>
            <a:endParaRPr lang="en-US" sz="2200"/>
          </a:p>
        </p:txBody>
      </p:sp>
      <p:sp>
        <p:nvSpPr>
          <p:cNvPr id="4" name="Slide Number Placeholder 3"/>
          <p:cNvSpPr>
            <a:spLocks noGrp="1"/>
          </p:cNvSpPr>
          <p:nvPr>
            <p:ph type="sldNum" sz="quarter" idx="12"/>
          </p:nvPr>
        </p:nvSpPr>
        <p:spPr>
          <a:xfrm>
            <a:off x="8458200" y="6286875"/>
            <a:ext cx="651510" cy="457200"/>
          </a:xfrm>
        </p:spPr>
        <p:txBody>
          <a:bodyPr/>
          <a:lstStyle/>
          <a:p>
            <a:fld id="{10EF5903-4970-4C20-9341-2C82988ABEFC}" type="slidenum">
              <a:rPr lang="en-US" smtClean="0"/>
              <a:pPr/>
              <a:t>18</a:t>
            </a:fld>
            <a:endParaRPr lang="en-US"/>
          </a:p>
        </p:txBody>
      </p:sp>
    </p:spTree>
    <p:extLst>
      <p:ext uri="{BB962C8B-B14F-4D97-AF65-F5344CB8AC3E}">
        <p14:creationId xmlns:p14="http://schemas.microsoft.com/office/powerpoint/2010/main" val="270111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fade">
                                      <p:cBhvr>
                                        <p:cTn id="7" dur="500"/>
                                        <p:tgtEl>
                                          <p:spTgt spid="54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fade">
                                      <p:cBhvr>
                                        <p:cTn id="12" dur="500"/>
                                        <p:tgtEl>
                                          <p:spTgt spid="54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fade">
                                      <p:cBhvr>
                                        <p:cTn id="17" dur="500"/>
                                        <p:tgtEl>
                                          <p:spTgt spid="54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fade">
                                      <p:cBhvr>
                                        <p:cTn id="22" dur="500"/>
                                        <p:tgtEl>
                                          <p:spTgt spid="544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4771">
                                            <p:txEl>
                                              <p:pRg st="4" end="4"/>
                                            </p:txEl>
                                          </p:spTgt>
                                        </p:tgtEl>
                                        <p:attrNameLst>
                                          <p:attrName>style.visibility</p:attrName>
                                        </p:attrNameLst>
                                      </p:cBhvr>
                                      <p:to>
                                        <p:strVal val="visible"/>
                                      </p:to>
                                    </p:set>
                                    <p:animEffect transition="in" filter="fade">
                                      <p:cBhvr>
                                        <p:cTn id="27" dur="500"/>
                                        <p:tgtEl>
                                          <p:spTgt spid="544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4771">
                                            <p:txEl>
                                              <p:pRg st="5" end="5"/>
                                            </p:txEl>
                                          </p:spTgt>
                                        </p:tgtEl>
                                        <p:attrNameLst>
                                          <p:attrName>style.visibility</p:attrName>
                                        </p:attrNameLst>
                                      </p:cBhvr>
                                      <p:to>
                                        <p:strVal val="visible"/>
                                      </p:to>
                                    </p:set>
                                    <p:animEffect transition="in" filter="fade">
                                      <p:cBhvr>
                                        <p:cTn id="32" dur="500"/>
                                        <p:tgtEl>
                                          <p:spTgt spid="544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4771">
                                            <p:txEl>
                                              <p:pRg st="6" end="6"/>
                                            </p:txEl>
                                          </p:spTgt>
                                        </p:tgtEl>
                                        <p:attrNameLst>
                                          <p:attrName>style.visibility</p:attrName>
                                        </p:attrNameLst>
                                      </p:cBhvr>
                                      <p:to>
                                        <p:strVal val="visible"/>
                                      </p:to>
                                    </p:set>
                                    <p:animEffect transition="in" filter="fade">
                                      <p:cBhvr>
                                        <p:cTn id="37" dur="500"/>
                                        <p:tgtEl>
                                          <p:spTgt spid="544771">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4771">
                                            <p:txEl>
                                              <p:pRg st="7" end="7"/>
                                            </p:txEl>
                                          </p:spTgt>
                                        </p:tgtEl>
                                        <p:attrNameLst>
                                          <p:attrName>style.visibility</p:attrName>
                                        </p:attrNameLst>
                                      </p:cBhvr>
                                      <p:to>
                                        <p:strVal val="visible"/>
                                      </p:to>
                                    </p:set>
                                    <p:animEffect transition="in" filter="fade">
                                      <p:cBhvr>
                                        <p:cTn id="42" dur="500"/>
                                        <p:tgtEl>
                                          <p:spTgt spid="544771">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4771">
                                            <p:txEl>
                                              <p:pRg st="8" end="8"/>
                                            </p:txEl>
                                          </p:spTgt>
                                        </p:tgtEl>
                                        <p:attrNameLst>
                                          <p:attrName>style.visibility</p:attrName>
                                        </p:attrNameLst>
                                      </p:cBhvr>
                                      <p:to>
                                        <p:strVal val="visible"/>
                                      </p:to>
                                    </p:set>
                                    <p:animEffect transition="in" filter="fade">
                                      <p:cBhvr>
                                        <p:cTn id="47" dur="500"/>
                                        <p:tgtEl>
                                          <p:spTgt spid="544771">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544771">
                                            <p:txEl>
                                              <p:pRg st="9" end="9"/>
                                            </p:txEl>
                                          </p:spTgt>
                                        </p:tgtEl>
                                        <p:attrNameLst>
                                          <p:attrName>style.visibility</p:attrName>
                                        </p:attrNameLst>
                                      </p:cBhvr>
                                      <p:to>
                                        <p:strVal val="visible"/>
                                      </p:to>
                                    </p:set>
                                    <p:animEffect transition="in" filter="fade">
                                      <p:cBhvr>
                                        <p:cTn id="52" dur="500"/>
                                        <p:tgtEl>
                                          <p:spTgt spid="5447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685800"/>
            <a:ext cx="8793163" cy="914400"/>
          </a:xfrm>
        </p:spPr>
        <p:txBody>
          <a:bodyPr anchor="ctr">
            <a:normAutofit/>
          </a:bodyPr>
          <a:lstStyle/>
          <a:p>
            <a:r>
              <a:rPr lang="en-US" sz="4000">
                <a:solidFill>
                  <a:schemeClr val="folHlink"/>
                </a:solidFill>
                <a:effectLst>
                  <a:outerShdw blurRad="38100" dist="38100" dir="2700000" algn="tl">
                    <a:srgbClr val="C0C0C0"/>
                  </a:outerShdw>
                </a:effectLst>
              </a:rPr>
              <a:t>Ràng buộc khóa (Key Constraints)</a:t>
            </a:r>
          </a:p>
        </p:txBody>
      </p:sp>
      <p:sp>
        <p:nvSpPr>
          <p:cNvPr id="544771" name="Rectangle 3"/>
          <p:cNvSpPr>
            <a:spLocks noGrp="1" noChangeArrowheads="1"/>
          </p:cNvSpPr>
          <p:nvPr>
            <p:ph idx="4294967295"/>
          </p:nvPr>
        </p:nvSpPr>
        <p:spPr>
          <a:xfrm>
            <a:off x="381000" y="1849625"/>
            <a:ext cx="8763000" cy="4416425"/>
          </a:xfrm>
        </p:spPr>
        <p:txBody>
          <a:bodyPr lIns="182880" tIns="91440"/>
          <a:lstStyle/>
          <a:p>
            <a:r>
              <a:rPr lang="en-US" sz="2400"/>
              <a:t>Khóa dự tuyển cần thỏa mãn 2 tính chất sau:</a:t>
            </a:r>
          </a:p>
          <a:p>
            <a:pPr lvl="1"/>
            <a:r>
              <a:rPr lang="vi-VN" sz="2200"/>
              <a:t>Xác định duy nhất.</a:t>
            </a:r>
          </a:p>
          <a:p>
            <a:pPr lvl="1"/>
            <a:r>
              <a:rPr lang="vi-VN" sz="2200"/>
              <a:t>Không dư thừa: Khi xóa đi bất kỳ một thuộc tính nào của khóa đều phá hủy tính</a:t>
            </a:r>
            <a:r>
              <a:rPr lang="en-US" sz="2200"/>
              <a:t> </a:t>
            </a:r>
            <a:r>
              <a:rPr lang="vi-VN" sz="2200"/>
              <a:t>xác định duy nhất của khóa.</a:t>
            </a:r>
            <a:endParaRPr lang="en-US" sz="2200"/>
          </a:p>
          <a:p>
            <a:pPr marL="265113" indent="-265113" algn="just"/>
            <a:r>
              <a:rPr lang="en-US" sz="2200"/>
              <a:t>Ví dụ: tìm khóa dự tuyển của quan hệ NHANVIEN(Manv, HoTen, CMND, BSXe, Phai, NgaySinh, NgayVaoLam)</a:t>
            </a:r>
          </a:p>
        </p:txBody>
      </p:sp>
      <p:sp>
        <p:nvSpPr>
          <p:cNvPr id="4" name="Slide Number Placeholder 3"/>
          <p:cNvSpPr>
            <a:spLocks noGrp="1"/>
          </p:cNvSpPr>
          <p:nvPr>
            <p:ph type="sldNum" sz="quarter" idx="12"/>
          </p:nvPr>
        </p:nvSpPr>
        <p:spPr/>
        <p:txBody>
          <a:bodyPr/>
          <a:lstStyle/>
          <a:p>
            <a:fld id="{10EF5903-4970-4C20-9341-2C82988ABEFC}" type="slidenum">
              <a:rPr lang="en-US" smtClean="0"/>
              <a:pPr/>
              <a:t>19</a:t>
            </a:fld>
            <a:endParaRPr lang="en-US"/>
          </a:p>
        </p:txBody>
      </p:sp>
    </p:spTree>
    <p:extLst>
      <p:ext uri="{BB962C8B-B14F-4D97-AF65-F5344CB8AC3E}">
        <p14:creationId xmlns:p14="http://schemas.microsoft.com/office/powerpoint/2010/main" val="1310603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4771">
                                            <p:txEl>
                                              <p:pRg st="0" end="0"/>
                                            </p:txEl>
                                          </p:spTgt>
                                        </p:tgtEl>
                                        <p:attrNameLst>
                                          <p:attrName>style.visibility</p:attrName>
                                        </p:attrNameLst>
                                      </p:cBhvr>
                                      <p:to>
                                        <p:strVal val="visible"/>
                                      </p:to>
                                    </p:set>
                                    <p:animEffect transition="in" filter="fade">
                                      <p:cBhvr>
                                        <p:cTn id="7" dur="500"/>
                                        <p:tgtEl>
                                          <p:spTgt spid="544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4771">
                                            <p:txEl>
                                              <p:pRg st="1" end="1"/>
                                            </p:txEl>
                                          </p:spTgt>
                                        </p:tgtEl>
                                        <p:attrNameLst>
                                          <p:attrName>style.visibility</p:attrName>
                                        </p:attrNameLst>
                                      </p:cBhvr>
                                      <p:to>
                                        <p:strVal val="visible"/>
                                      </p:to>
                                    </p:set>
                                    <p:animEffect transition="in" filter="fade">
                                      <p:cBhvr>
                                        <p:cTn id="12" dur="500"/>
                                        <p:tgtEl>
                                          <p:spTgt spid="544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4771">
                                            <p:txEl>
                                              <p:pRg st="2" end="2"/>
                                            </p:txEl>
                                          </p:spTgt>
                                        </p:tgtEl>
                                        <p:attrNameLst>
                                          <p:attrName>style.visibility</p:attrName>
                                        </p:attrNameLst>
                                      </p:cBhvr>
                                      <p:to>
                                        <p:strVal val="visible"/>
                                      </p:to>
                                    </p:set>
                                    <p:animEffect transition="in" filter="fade">
                                      <p:cBhvr>
                                        <p:cTn id="17" dur="500"/>
                                        <p:tgtEl>
                                          <p:spTgt spid="544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4771">
                                            <p:txEl>
                                              <p:pRg st="3" end="3"/>
                                            </p:txEl>
                                          </p:spTgt>
                                        </p:tgtEl>
                                        <p:attrNameLst>
                                          <p:attrName>style.visibility</p:attrName>
                                        </p:attrNameLst>
                                      </p:cBhvr>
                                      <p:to>
                                        <p:strVal val="visible"/>
                                      </p:to>
                                    </p:set>
                                    <p:animEffect transition="in" filter="fade">
                                      <p:cBhvr>
                                        <p:cTn id="22" dur="500"/>
                                        <p:tgtEl>
                                          <p:spTgt spid="544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1133475" y="762000"/>
            <a:ext cx="8183563" cy="914400"/>
          </a:xfrm>
        </p:spPr>
        <p:txBody>
          <a:bodyPr>
            <a:normAutofit/>
          </a:bodyPr>
          <a:lstStyle/>
          <a:p>
            <a:r>
              <a:rPr lang="en-US">
                <a:solidFill>
                  <a:schemeClr val="folHlink"/>
                </a:solidFill>
                <a:effectLst>
                  <a:outerShdw blurRad="38100" dist="38100" dir="2700000" algn="tl">
                    <a:srgbClr val="C0C0C0"/>
                  </a:outerShdw>
                </a:effectLst>
              </a:rPr>
              <a:t>Nội dung</a:t>
            </a:r>
          </a:p>
        </p:txBody>
      </p:sp>
      <p:sp>
        <p:nvSpPr>
          <p:cNvPr id="518147" name="Rectangle 3"/>
          <p:cNvSpPr>
            <a:spLocks noGrp="1" noChangeArrowheads="1"/>
          </p:cNvSpPr>
          <p:nvPr>
            <p:ph idx="4294967295"/>
          </p:nvPr>
        </p:nvSpPr>
        <p:spPr>
          <a:xfrm>
            <a:off x="557213" y="1981200"/>
            <a:ext cx="8183562" cy="4416425"/>
          </a:xfrm>
        </p:spPr>
        <p:txBody>
          <a:bodyPr lIns="182880" tIns="91440"/>
          <a:lstStyle/>
          <a:p>
            <a:r>
              <a:rPr lang="en-US" sz="2400"/>
              <a:t>Các định nghĩa cơ bản của mô hình dữ liệu quan hệ</a:t>
            </a:r>
          </a:p>
          <a:p>
            <a:pPr lvl="1"/>
            <a:r>
              <a:rPr lang="en-US" sz="2400"/>
              <a:t>Quan hệ</a:t>
            </a:r>
          </a:p>
          <a:p>
            <a:pPr lvl="1"/>
            <a:r>
              <a:rPr lang="en-US" sz="2400"/>
              <a:t>Lược đồ quan hệ</a:t>
            </a:r>
          </a:p>
          <a:p>
            <a:r>
              <a:rPr lang="en-US" sz="2400"/>
              <a:t>Quan hệ toán học</a:t>
            </a:r>
          </a:p>
          <a:p>
            <a:pPr lvl="1"/>
            <a:r>
              <a:rPr lang="en-US" sz="2400"/>
              <a:t>Lược đồ quan hệ và quan hệ</a:t>
            </a:r>
          </a:p>
          <a:p>
            <a:pPr lvl="1"/>
            <a:r>
              <a:rPr lang="en-US" sz="2400"/>
              <a:t>Khóa quan hệ</a:t>
            </a:r>
          </a:p>
          <a:p>
            <a:r>
              <a:rPr lang="en-US" sz="2400"/>
              <a:t>Ràng buộc toàn vẹn </a:t>
            </a:r>
          </a:p>
          <a:p>
            <a:r>
              <a:rPr lang="en-US" sz="2400"/>
              <a:t>Chuyển mô hình thực thể kết hợp sang mô hình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051326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0075" y="881063"/>
            <a:ext cx="8686800" cy="914400"/>
          </a:xfrm>
        </p:spPr>
        <p:txBody>
          <a:bodyPr anchor="ctr">
            <a:normAutofit/>
          </a:bodyPr>
          <a:lstStyle/>
          <a:p>
            <a:pPr algn="ctr"/>
            <a:r>
              <a:rPr lang="en-US" sz="4000">
                <a:solidFill>
                  <a:schemeClr val="folHlink"/>
                </a:solidFill>
                <a:effectLst>
                  <a:outerShdw blurRad="38100" dist="38100" dir="2700000" algn="tl">
                    <a:srgbClr val="C0C0C0"/>
                  </a:outerShdw>
                </a:effectLst>
              </a:rPr>
              <a:t>Ràng buộc khóa (Key Constraints)</a:t>
            </a:r>
          </a:p>
        </p:txBody>
      </p:sp>
      <p:sp>
        <p:nvSpPr>
          <p:cNvPr id="545795" name="Rectangle 3"/>
          <p:cNvSpPr>
            <a:spLocks noGrp="1" noChangeArrowheads="1"/>
          </p:cNvSpPr>
          <p:nvPr>
            <p:ph idx="4294967295"/>
          </p:nvPr>
        </p:nvSpPr>
        <p:spPr>
          <a:xfrm>
            <a:off x="304800" y="1799273"/>
            <a:ext cx="8642350" cy="5105400"/>
          </a:xfrm>
        </p:spPr>
        <p:txBody>
          <a:bodyPr lIns="182880" tIns="91440"/>
          <a:lstStyle/>
          <a:p>
            <a:pPr marL="265113" indent="-265113" algn="just"/>
            <a:r>
              <a:rPr lang="en-US" sz="2400" b="1" dirty="0" err="1">
                <a:solidFill>
                  <a:srgbClr val="C00000"/>
                </a:solidFill>
              </a:rPr>
              <a:t>Khóa</a:t>
            </a:r>
            <a:r>
              <a:rPr lang="en-US" sz="2400" b="1" dirty="0">
                <a:solidFill>
                  <a:srgbClr val="C00000"/>
                </a:solidFill>
              </a:rPr>
              <a:t> </a:t>
            </a:r>
            <a:r>
              <a:rPr lang="en-US" sz="2400" b="1" dirty="0" err="1">
                <a:solidFill>
                  <a:srgbClr val="C00000"/>
                </a:solidFill>
              </a:rPr>
              <a:t>chính</a:t>
            </a:r>
            <a:r>
              <a:rPr lang="en-US" sz="2400" b="1" dirty="0">
                <a:solidFill>
                  <a:srgbClr val="C00000"/>
                </a:solidFill>
              </a:rPr>
              <a:t> (primary key):</a:t>
            </a:r>
            <a:r>
              <a:rPr lang="en-US" sz="2400" dirty="0">
                <a:solidFill>
                  <a:srgbClr val="C00000"/>
                </a:solidFill>
              </a:rPr>
              <a:t> </a:t>
            </a:r>
            <a:r>
              <a:rPr lang="en-US" sz="2400" dirty="0" err="1"/>
              <a:t>là</a:t>
            </a:r>
            <a:r>
              <a:rPr lang="en-US" sz="2400" dirty="0"/>
              <a:t> </a:t>
            </a:r>
            <a:r>
              <a:rPr lang="en-US" sz="2400" dirty="0" err="1"/>
              <a:t>một</a:t>
            </a:r>
            <a:r>
              <a:rPr lang="en-US" sz="2400" dirty="0"/>
              <a:t> </a:t>
            </a:r>
            <a:r>
              <a:rPr lang="en-US" sz="2400" dirty="0" err="1"/>
              <a:t>khóa</a:t>
            </a:r>
            <a:r>
              <a:rPr lang="en-US" sz="2400" dirty="0"/>
              <a:t> </a:t>
            </a:r>
            <a:r>
              <a:rPr lang="en-US" sz="2400" dirty="0" err="1"/>
              <a:t>dự</a:t>
            </a:r>
            <a:r>
              <a:rPr lang="en-US" sz="2400" dirty="0"/>
              <a:t> </a:t>
            </a:r>
            <a:r>
              <a:rPr lang="en-US" sz="2400" dirty="0" err="1"/>
              <a:t>tuyển</a:t>
            </a:r>
            <a:r>
              <a:rPr lang="en-US" sz="2400" dirty="0"/>
              <a:t> </a:t>
            </a:r>
            <a:r>
              <a:rPr lang="en-US" sz="2400" dirty="0" err="1"/>
              <a:t>được</a:t>
            </a:r>
            <a:r>
              <a:rPr lang="en-US" sz="2400" dirty="0"/>
              <a:t> </a:t>
            </a:r>
            <a:r>
              <a:rPr lang="en-US" sz="2400" dirty="0" err="1"/>
              <a:t>chọn</a:t>
            </a:r>
            <a:r>
              <a:rPr lang="en-US" sz="2400" dirty="0"/>
              <a:t> </a:t>
            </a:r>
            <a:r>
              <a:rPr lang="en-US" sz="2400" dirty="0" err="1"/>
              <a:t>để</a:t>
            </a:r>
            <a:r>
              <a:rPr lang="en-US" sz="2400" dirty="0"/>
              <a:t> </a:t>
            </a:r>
            <a:r>
              <a:rPr lang="en-US" sz="2400" dirty="0" err="1"/>
              <a:t>xác</a:t>
            </a:r>
            <a:r>
              <a:rPr lang="en-US" sz="2400" dirty="0"/>
              <a:t> </a:t>
            </a:r>
            <a:r>
              <a:rPr lang="en-US" sz="2400" dirty="0" err="1"/>
              <a:t>định</a:t>
            </a:r>
            <a:r>
              <a:rPr lang="en-US" sz="2400" dirty="0"/>
              <a:t> </a:t>
            </a:r>
            <a:r>
              <a:rPr lang="en-US" sz="2400" dirty="0" err="1"/>
              <a:t>duy</a:t>
            </a:r>
            <a:r>
              <a:rPr lang="en-US" sz="2400" dirty="0"/>
              <a:t> </a:t>
            </a:r>
            <a:r>
              <a:rPr lang="en-US" sz="2400" dirty="0" err="1"/>
              <a:t>nhất</a:t>
            </a:r>
            <a:r>
              <a:rPr lang="en-US" sz="2400" dirty="0"/>
              <a:t> </a:t>
            </a:r>
            <a:r>
              <a:rPr lang="en-US" sz="2400" dirty="0" err="1"/>
              <a:t>một</a:t>
            </a:r>
            <a:r>
              <a:rPr lang="en-US" sz="2400" dirty="0"/>
              <a:t> </a:t>
            </a:r>
            <a:r>
              <a:rPr lang="en-US" sz="2400" dirty="0" err="1"/>
              <a:t>bộ</a:t>
            </a:r>
            <a:r>
              <a:rPr lang="en-US" sz="2400" dirty="0"/>
              <a:t> </a:t>
            </a:r>
            <a:r>
              <a:rPr lang="en-US" sz="2400" dirty="0" err="1"/>
              <a:t>của</a:t>
            </a:r>
            <a:r>
              <a:rPr lang="en-US" sz="2400" dirty="0"/>
              <a:t> </a:t>
            </a:r>
            <a:r>
              <a:rPr lang="en-US" sz="2400" dirty="0" err="1"/>
              <a:t>quan</a:t>
            </a:r>
            <a:r>
              <a:rPr lang="en-US" sz="2400" dirty="0"/>
              <a:t> </a:t>
            </a:r>
            <a:r>
              <a:rPr lang="en-US" sz="2400" dirty="0" err="1"/>
              <a:t>hệ</a:t>
            </a:r>
            <a:r>
              <a:rPr lang="en-US" sz="2400" dirty="0"/>
              <a:t>. </a:t>
            </a:r>
            <a:r>
              <a:rPr lang="en-US" sz="2400" dirty="0" err="1"/>
              <a:t>Khóa</a:t>
            </a:r>
            <a:r>
              <a:rPr lang="en-US" sz="2400" dirty="0"/>
              <a:t> </a:t>
            </a:r>
            <a:r>
              <a:rPr lang="en-US" sz="2400" dirty="0" err="1"/>
              <a:t>chính</a:t>
            </a:r>
            <a:r>
              <a:rPr lang="en-US" sz="2400" dirty="0"/>
              <a:t> </a:t>
            </a:r>
            <a:r>
              <a:rPr lang="en-US" sz="2400" dirty="0" err="1"/>
              <a:t>có</a:t>
            </a:r>
            <a:r>
              <a:rPr lang="en-US" sz="2400" dirty="0"/>
              <a:t> </a:t>
            </a:r>
            <a:r>
              <a:rPr lang="en-US" sz="2400" dirty="0" err="1"/>
              <a:t>thể</a:t>
            </a:r>
            <a:r>
              <a:rPr lang="en-US" sz="2400" dirty="0"/>
              <a:t> </a:t>
            </a:r>
            <a:r>
              <a:rPr lang="en-US" sz="2400" dirty="0" err="1"/>
              <a:t>chỉ</a:t>
            </a:r>
            <a:r>
              <a:rPr lang="en-US" sz="2400" dirty="0"/>
              <a:t> </a:t>
            </a:r>
            <a:r>
              <a:rPr lang="en-US" sz="2400" dirty="0" err="1"/>
              <a:t>có</a:t>
            </a:r>
            <a:r>
              <a:rPr lang="en-US" sz="2400" dirty="0"/>
              <a:t> 1 </a:t>
            </a:r>
            <a:r>
              <a:rPr lang="en-US" sz="2400" dirty="0" err="1"/>
              <a:t>thuộc</a:t>
            </a:r>
            <a:r>
              <a:rPr lang="en-US" sz="2400" dirty="0"/>
              <a:t> </a:t>
            </a:r>
            <a:r>
              <a:rPr lang="en-US" sz="2400" dirty="0" err="1"/>
              <a:t>tính</a:t>
            </a:r>
            <a:r>
              <a:rPr lang="en-US" sz="2400" dirty="0"/>
              <a:t> hay </a:t>
            </a:r>
            <a:r>
              <a:rPr lang="en-US" sz="2400" dirty="0" err="1"/>
              <a:t>khóa</a:t>
            </a:r>
            <a:r>
              <a:rPr lang="en-US" sz="2400" dirty="0"/>
              <a:t> </a:t>
            </a:r>
            <a:r>
              <a:rPr lang="en-US" sz="2400" dirty="0" err="1"/>
              <a:t>phức</a:t>
            </a:r>
            <a:r>
              <a:rPr lang="en-US" sz="2400" dirty="0"/>
              <a:t> </a:t>
            </a:r>
            <a:r>
              <a:rPr lang="en-US" sz="2400" dirty="0" err="1"/>
              <a:t>hợp</a:t>
            </a:r>
            <a:r>
              <a:rPr lang="en-US" sz="2400" dirty="0"/>
              <a:t>.</a:t>
            </a:r>
          </a:p>
          <a:p>
            <a:pPr algn="just"/>
            <a:r>
              <a:rPr lang="en-US" sz="2400" dirty="0" err="1"/>
              <a:t>Ví</a:t>
            </a:r>
            <a:r>
              <a:rPr lang="en-US" sz="2400" dirty="0"/>
              <a:t> </a:t>
            </a:r>
            <a:r>
              <a:rPr lang="en-US" sz="2400" dirty="0" err="1"/>
              <a:t>dụ</a:t>
            </a:r>
            <a:r>
              <a:rPr lang="en-US" sz="2400" dirty="0"/>
              <a:t>: </a:t>
            </a:r>
            <a:r>
              <a:rPr lang="en-US" sz="2000" dirty="0" err="1"/>
              <a:t>Ví</a:t>
            </a:r>
            <a:r>
              <a:rPr lang="en-US" sz="2000" dirty="0"/>
              <a:t> </a:t>
            </a:r>
            <a:r>
              <a:rPr lang="en-US" sz="2000" dirty="0" err="1"/>
              <a:t>dụ</a:t>
            </a:r>
            <a:r>
              <a:rPr lang="en-US" sz="2000" dirty="0"/>
              <a:t>: </a:t>
            </a:r>
            <a:r>
              <a:rPr lang="en-US" sz="2000" dirty="0" err="1"/>
              <a:t>Với</a:t>
            </a:r>
            <a:r>
              <a:rPr lang="en-US" sz="2000" dirty="0"/>
              <a:t> </a:t>
            </a:r>
            <a:r>
              <a:rPr lang="en-US" sz="2000" dirty="0" err="1"/>
              <a:t>quan</a:t>
            </a:r>
            <a:r>
              <a:rPr lang="en-US" sz="2000" dirty="0"/>
              <a:t> </a:t>
            </a:r>
            <a:r>
              <a:rPr lang="en-US" sz="2000" dirty="0" err="1"/>
              <a:t>hệ</a:t>
            </a:r>
            <a:r>
              <a:rPr lang="en-US" sz="2000" dirty="0"/>
              <a:t> NHANVIEN (</a:t>
            </a:r>
            <a:r>
              <a:rPr lang="en-US" sz="2000" dirty="0" err="1"/>
              <a:t>Manv</a:t>
            </a:r>
            <a:r>
              <a:rPr lang="en-US" sz="2000" dirty="0"/>
              <a:t>, </a:t>
            </a:r>
            <a:r>
              <a:rPr lang="en-US" sz="2000" dirty="0" err="1"/>
              <a:t>TenNV</a:t>
            </a:r>
            <a:r>
              <a:rPr lang="en-US" sz="2000" dirty="0"/>
              <a:t>, PHAI, CMND, MATHEBHYT) </a:t>
            </a:r>
          </a:p>
          <a:p>
            <a:pPr algn="just"/>
            <a:r>
              <a:rPr lang="en-US" sz="2000" dirty="0" err="1"/>
              <a:t>Khoá</a:t>
            </a:r>
            <a:r>
              <a:rPr lang="en-US" sz="2000" dirty="0"/>
              <a:t> </a:t>
            </a:r>
            <a:r>
              <a:rPr lang="en-US" sz="2000" dirty="0" err="1"/>
              <a:t>dự</a:t>
            </a:r>
            <a:r>
              <a:rPr lang="en-US" sz="2000" dirty="0"/>
              <a:t> </a:t>
            </a:r>
            <a:r>
              <a:rPr lang="en-US" sz="2000" dirty="0" err="1"/>
              <a:t>tuyển</a:t>
            </a:r>
            <a:r>
              <a:rPr lang="en-US" sz="2000" dirty="0"/>
              <a:t> </a:t>
            </a:r>
            <a:r>
              <a:rPr lang="en-US" sz="2000" dirty="0" err="1"/>
              <a:t>là</a:t>
            </a:r>
            <a:r>
              <a:rPr lang="en-US" sz="2000" dirty="0"/>
              <a:t>: </a:t>
            </a:r>
          </a:p>
          <a:p>
            <a:pPr lvl="1" algn="just"/>
            <a:r>
              <a:rPr lang="en-US" sz="1800" dirty="0"/>
              <a:t>K1 = {</a:t>
            </a:r>
            <a:r>
              <a:rPr lang="en-US" sz="1800" dirty="0" err="1"/>
              <a:t>Manv</a:t>
            </a:r>
            <a:r>
              <a:rPr lang="en-US" sz="1800" dirty="0"/>
              <a:t>}		K2={CMND} 	 K3={MATHEBHYT} </a:t>
            </a:r>
          </a:p>
          <a:p>
            <a:pPr marL="457200" lvl="1" indent="0" algn="just">
              <a:buNone/>
            </a:pPr>
            <a:r>
              <a:rPr lang="en-US" sz="1800" dirty="0">
                <a:sym typeface="Wingdings" panose="05000000000000000000" pitchFamily="2" charset="2"/>
              </a:rPr>
              <a:t></a:t>
            </a:r>
            <a:r>
              <a:rPr lang="en-US" sz="1800" dirty="0" err="1">
                <a:sym typeface="Wingdings" panose="05000000000000000000" pitchFamily="2" charset="2"/>
              </a:rPr>
              <a:t>Khóa</a:t>
            </a:r>
            <a:r>
              <a:rPr lang="en-US" sz="1800" dirty="0">
                <a:sym typeface="Wingdings" panose="05000000000000000000" pitchFamily="2" charset="2"/>
              </a:rPr>
              <a:t> </a:t>
            </a:r>
            <a:r>
              <a:rPr lang="en-US" sz="1800" dirty="0" err="1">
                <a:sym typeface="Wingdings" panose="05000000000000000000" pitchFamily="2" charset="2"/>
              </a:rPr>
              <a:t>chính</a:t>
            </a:r>
            <a:r>
              <a:rPr lang="en-US" sz="1800" dirty="0">
                <a:sym typeface="Wingdings" panose="05000000000000000000" pitchFamily="2" charset="2"/>
              </a:rPr>
              <a:t> </a:t>
            </a:r>
            <a:r>
              <a:rPr lang="en-US" sz="1800" dirty="0" err="1">
                <a:sym typeface="Wingdings" panose="05000000000000000000" pitchFamily="2" charset="2"/>
              </a:rPr>
              <a:t>là</a:t>
            </a:r>
            <a:r>
              <a:rPr lang="en-US" sz="1800" dirty="0">
                <a:sym typeface="Wingdings" panose="05000000000000000000" pitchFamily="2" charset="2"/>
              </a:rPr>
              <a:t> </a:t>
            </a:r>
            <a:r>
              <a:rPr lang="en-US" sz="1800" dirty="0" err="1">
                <a:sym typeface="Wingdings" panose="05000000000000000000" pitchFamily="2" charset="2"/>
              </a:rPr>
              <a:t>MaNV</a:t>
            </a:r>
            <a:endParaRPr lang="en-US" sz="1800" dirty="0"/>
          </a:p>
          <a:p>
            <a:r>
              <a:rPr lang="en-US" sz="2400" dirty="0" err="1"/>
              <a:t>Ví</a:t>
            </a:r>
            <a:r>
              <a:rPr lang="en-US" sz="2400" dirty="0"/>
              <a:t> </a:t>
            </a:r>
            <a:r>
              <a:rPr lang="en-US" sz="2400" dirty="0" err="1"/>
              <a:t>dụ</a:t>
            </a:r>
            <a:r>
              <a:rPr lang="en-US" sz="2400" dirty="0"/>
              <a:t> 2: R={SSN, Name, </a:t>
            </a:r>
            <a:r>
              <a:rPr lang="en-US" sz="2400" dirty="0" err="1"/>
              <a:t>BDate</a:t>
            </a:r>
            <a:r>
              <a:rPr lang="en-US" sz="2400" dirty="0"/>
              <a:t>, Address, Salary}</a:t>
            </a:r>
          </a:p>
          <a:p>
            <a:pPr marL="0" indent="0">
              <a:buNone/>
            </a:pPr>
            <a:r>
              <a:rPr lang="en-US" sz="2400" dirty="0"/>
              <a:t>	SSN		</a:t>
            </a:r>
            <a:r>
              <a:rPr lang="en-US" sz="2400" dirty="0">
                <a:sym typeface="Wingdings" pitchFamily="2" charset="2"/>
              </a:rPr>
              <a:t></a:t>
            </a:r>
            <a:r>
              <a:rPr lang="en-US" sz="2400" dirty="0"/>
              <a:t>Name, </a:t>
            </a:r>
            <a:r>
              <a:rPr lang="en-US" sz="2400" dirty="0" err="1"/>
              <a:t>BDate</a:t>
            </a:r>
            <a:r>
              <a:rPr lang="en-US" sz="2400" dirty="0"/>
              <a:t>, Address, Salary</a:t>
            </a:r>
          </a:p>
          <a:p>
            <a:pPr marL="0" indent="0">
              <a:buNone/>
            </a:pPr>
            <a:r>
              <a:rPr lang="en-US" sz="2400" dirty="0"/>
              <a:t>	(</a:t>
            </a:r>
            <a:r>
              <a:rPr lang="en-US" sz="2400" dirty="0" err="1"/>
              <a:t>Nguồn</a:t>
            </a:r>
            <a:r>
              <a:rPr lang="en-US" sz="2400" dirty="0"/>
              <a:t>)	</a:t>
            </a:r>
            <a:r>
              <a:rPr lang="en-US" sz="2400" dirty="0">
                <a:sym typeface="Wingdings" pitchFamily="2" charset="2"/>
              </a:rPr>
              <a:t></a:t>
            </a:r>
            <a:r>
              <a:rPr lang="en-US" sz="2400" dirty="0"/>
              <a:t> (</a:t>
            </a:r>
            <a:r>
              <a:rPr lang="en-US" sz="2400" dirty="0" err="1"/>
              <a:t>Đích</a:t>
            </a:r>
            <a:r>
              <a:rPr lang="en-US" sz="2400" dirty="0"/>
              <a:t>)</a:t>
            </a:r>
          </a:p>
          <a:p>
            <a:r>
              <a:rPr lang="vi-VN" sz="2400" dirty="0"/>
              <a:t>Ta thấy, từ SSN ta có thể suy ra toàn bộ các thuộc tính ứng. Vậy SSN được gọi</a:t>
            </a:r>
            <a:r>
              <a:rPr lang="en-US" sz="2400" dirty="0"/>
              <a:t> </a:t>
            </a:r>
            <a:r>
              <a:rPr lang="en-US" sz="2400" dirty="0" err="1"/>
              <a:t>là</a:t>
            </a:r>
            <a:r>
              <a:rPr lang="en-US" sz="2400" dirty="0"/>
              <a:t> </a:t>
            </a:r>
            <a:r>
              <a:rPr lang="en-US" sz="2400" dirty="0" err="1"/>
              <a:t>khóa</a:t>
            </a:r>
            <a:r>
              <a:rPr lang="en-US" sz="2400" dirty="0"/>
              <a:t> </a:t>
            </a:r>
            <a:r>
              <a:rPr lang="en-US" sz="2400" dirty="0" err="1"/>
              <a:t>chính</a:t>
            </a:r>
            <a:r>
              <a:rPr lang="en-US" sz="2400" dirty="0"/>
              <a:t>.</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20</a:t>
            </a:fld>
            <a:endParaRPr lang="en-US"/>
          </a:p>
        </p:txBody>
      </p:sp>
    </p:spTree>
    <p:extLst>
      <p:ext uri="{BB962C8B-B14F-4D97-AF65-F5344CB8AC3E}">
        <p14:creationId xmlns:p14="http://schemas.microsoft.com/office/powerpoint/2010/main" val="252090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fade">
                                      <p:cBhvr>
                                        <p:cTn id="7" dur="500"/>
                                        <p:tgtEl>
                                          <p:spTgt spid="545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fade">
                                      <p:cBhvr>
                                        <p:cTn id="12" dur="500"/>
                                        <p:tgtEl>
                                          <p:spTgt spid="545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5795">
                                            <p:txEl>
                                              <p:pRg st="2" end="2"/>
                                            </p:txEl>
                                          </p:spTgt>
                                        </p:tgtEl>
                                        <p:attrNameLst>
                                          <p:attrName>style.visibility</p:attrName>
                                        </p:attrNameLst>
                                      </p:cBhvr>
                                      <p:to>
                                        <p:strVal val="visible"/>
                                      </p:to>
                                    </p:set>
                                    <p:animEffect transition="in" filter="fade">
                                      <p:cBhvr>
                                        <p:cTn id="17" dur="500"/>
                                        <p:tgtEl>
                                          <p:spTgt spid="545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5795">
                                            <p:txEl>
                                              <p:pRg st="3" end="3"/>
                                            </p:txEl>
                                          </p:spTgt>
                                        </p:tgtEl>
                                        <p:attrNameLst>
                                          <p:attrName>style.visibility</p:attrName>
                                        </p:attrNameLst>
                                      </p:cBhvr>
                                      <p:to>
                                        <p:strVal val="visible"/>
                                      </p:to>
                                    </p:set>
                                    <p:animEffect transition="in" filter="fade">
                                      <p:cBhvr>
                                        <p:cTn id="22" dur="500"/>
                                        <p:tgtEl>
                                          <p:spTgt spid="545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5795">
                                            <p:txEl>
                                              <p:pRg st="4" end="4"/>
                                            </p:txEl>
                                          </p:spTgt>
                                        </p:tgtEl>
                                        <p:attrNameLst>
                                          <p:attrName>style.visibility</p:attrName>
                                        </p:attrNameLst>
                                      </p:cBhvr>
                                      <p:to>
                                        <p:strVal val="visible"/>
                                      </p:to>
                                    </p:set>
                                    <p:animEffect transition="in" filter="fade">
                                      <p:cBhvr>
                                        <p:cTn id="27" dur="500"/>
                                        <p:tgtEl>
                                          <p:spTgt spid="5457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45795">
                                            <p:txEl>
                                              <p:pRg st="5" end="5"/>
                                            </p:txEl>
                                          </p:spTgt>
                                        </p:tgtEl>
                                        <p:attrNameLst>
                                          <p:attrName>style.visibility</p:attrName>
                                        </p:attrNameLst>
                                      </p:cBhvr>
                                      <p:to>
                                        <p:strVal val="visible"/>
                                      </p:to>
                                    </p:set>
                                    <p:animEffect transition="in" filter="fade">
                                      <p:cBhvr>
                                        <p:cTn id="32" dur="500"/>
                                        <p:tgtEl>
                                          <p:spTgt spid="54579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45795">
                                            <p:txEl>
                                              <p:pRg st="6" end="6"/>
                                            </p:txEl>
                                          </p:spTgt>
                                        </p:tgtEl>
                                        <p:attrNameLst>
                                          <p:attrName>style.visibility</p:attrName>
                                        </p:attrNameLst>
                                      </p:cBhvr>
                                      <p:to>
                                        <p:strVal val="visible"/>
                                      </p:to>
                                    </p:set>
                                    <p:animEffect transition="in" filter="fade">
                                      <p:cBhvr>
                                        <p:cTn id="37" dur="500"/>
                                        <p:tgtEl>
                                          <p:spTgt spid="54579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45795">
                                            <p:txEl>
                                              <p:pRg st="7" end="7"/>
                                            </p:txEl>
                                          </p:spTgt>
                                        </p:tgtEl>
                                        <p:attrNameLst>
                                          <p:attrName>style.visibility</p:attrName>
                                        </p:attrNameLst>
                                      </p:cBhvr>
                                      <p:to>
                                        <p:strVal val="visible"/>
                                      </p:to>
                                    </p:set>
                                    <p:animEffect transition="in" filter="fade">
                                      <p:cBhvr>
                                        <p:cTn id="42" dur="500"/>
                                        <p:tgtEl>
                                          <p:spTgt spid="54579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45795">
                                            <p:txEl>
                                              <p:pRg st="8" end="8"/>
                                            </p:txEl>
                                          </p:spTgt>
                                        </p:tgtEl>
                                        <p:attrNameLst>
                                          <p:attrName>style.visibility</p:attrName>
                                        </p:attrNameLst>
                                      </p:cBhvr>
                                      <p:to>
                                        <p:strVal val="visible"/>
                                      </p:to>
                                    </p:set>
                                    <p:animEffect transition="in" filter="fade">
                                      <p:cBhvr>
                                        <p:cTn id="47" dur="500"/>
                                        <p:tgtEl>
                                          <p:spTgt spid="5457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600075" y="881063"/>
            <a:ext cx="8686800" cy="914400"/>
          </a:xfrm>
        </p:spPr>
        <p:txBody>
          <a:bodyPr anchor="ctr">
            <a:normAutofit/>
          </a:bodyPr>
          <a:lstStyle/>
          <a:p>
            <a:pPr algn="ctr"/>
            <a:r>
              <a:rPr lang="en-US" sz="4000">
                <a:solidFill>
                  <a:schemeClr val="folHlink"/>
                </a:solidFill>
                <a:effectLst>
                  <a:outerShdw blurRad="38100" dist="38100" dir="2700000" algn="tl">
                    <a:srgbClr val="C0C0C0"/>
                  </a:outerShdw>
                </a:effectLst>
              </a:rPr>
              <a:t>Các loại khoá quan hệ (Relational Keys)</a:t>
            </a:r>
          </a:p>
        </p:txBody>
      </p:sp>
      <p:sp>
        <p:nvSpPr>
          <p:cNvPr id="545795" name="Rectangle 3"/>
          <p:cNvSpPr>
            <a:spLocks noGrp="1" noChangeArrowheads="1"/>
          </p:cNvSpPr>
          <p:nvPr>
            <p:ph idx="4294967295"/>
          </p:nvPr>
        </p:nvSpPr>
        <p:spPr>
          <a:xfrm>
            <a:off x="533400" y="1981200"/>
            <a:ext cx="8077200" cy="5105400"/>
          </a:xfrm>
        </p:spPr>
        <p:txBody>
          <a:bodyPr lIns="182880" tIns="91440"/>
          <a:lstStyle/>
          <a:p>
            <a:pPr marL="0" indent="0" algn="just">
              <a:buNone/>
            </a:pPr>
            <a:r>
              <a:rPr lang="en-US" sz="2400" b="1">
                <a:solidFill>
                  <a:srgbClr val="C00000"/>
                </a:solidFill>
              </a:rPr>
              <a:t>Một số gợi ý khi chọn khóa:</a:t>
            </a:r>
          </a:p>
          <a:p>
            <a:pPr algn="just"/>
            <a:r>
              <a:rPr lang="vi-VN" sz="2400"/>
              <a:t>Khóa không nên là tập hợp của quá nhiều thuộc tính. Trong trường hợp khóa có</a:t>
            </a:r>
            <a:r>
              <a:rPr lang="en-US" sz="2400"/>
              <a:t> nhiều thuộc tính, có thể thêm một thuộc tính “nhân tạo” thay chúng làm khóa chính cho quan hệ.</a:t>
            </a:r>
          </a:p>
          <a:p>
            <a:pPr algn="just"/>
            <a:r>
              <a:rPr lang="vi-VN" sz="2400"/>
              <a:t>Nếu khóa chính được cấu thành từ một số thuộc tính, thì các thành phần nên</a:t>
            </a:r>
            <a:r>
              <a:rPr lang="en-US" sz="2400"/>
              <a:t> </a:t>
            </a:r>
            <a:r>
              <a:rPr lang="vi-VN" sz="2400"/>
              <a:t>tránh sử dụng thuộc tính có giá trị thay đổi theo thời gian: như tên địa danh,</a:t>
            </a:r>
            <a:r>
              <a:rPr lang="en-US" sz="2400"/>
              <a:t> phân loại</a:t>
            </a:r>
          </a:p>
          <a:p>
            <a:pPr marL="265113" indent="-265113" algn="just"/>
            <a:r>
              <a:rPr lang="en-US" sz="2400"/>
              <a:t>Ví dụ: khóa chính của quan hệ SINHVIEN???</a:t>
            </a:r>
          </a:p>
          <a:p>
            <a:pPr marL="265113" indent="-265113" algn="just">
              <a:buFont typeface="Wingdings" pitchFamily="2" charset="2"/>
              <a:buNone/>
            </a:pPr>
            <a:r>
              <a:rPr lang="en-US" sz="2400"/>
              <a:t>	SINHVIEN(Masv, Tensv, Ngaysinh, Phai, Malop)</a:t>
            </a:r>
          </a:p>
          <a:p>
            <a:pPr marL="265113" indent="-265113" algn="just"/>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21</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258333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animEffect transition="in" filter="fade">
                                      <p:cBhvr>
                                        <p:cTn id="7" dur="500"/>
                                        <p:tgtEl>
                                          <p:spTgt spid="5457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45795">
                                            <p:txEl>
                                              <p:pRg st="1" end="1"/>
                                            </p:txEl>
                                          </p:spTgt>
                                        </p:tgtEl>
                                        <p:attrNameLst>
                                          <p:attrName>style.visibility</p:attrName>
                                        </p:attrNameLst>
                                      </p:cBhvr>
                                      <p:to>
                                        <p:strVal val="visible"/>
                                      </p:to>
                                    </p:set>
                                    <p:animEffect transition="in" filter="fade">
                                      <p:cBhvr>
                                        <p:cTn id="12" dur="500"/>
                                        <p:tgtEl>
                                          <p:spTgt spid="5457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5795">
                                            <p:txEl>
                                              <p:pRg st="2" end="2"/>
                                            </p:txEl>
                                          </p:spTgt>
                                        </p:tgtEl>
                                        <p:attrNameLst>
                                          <p:attrName>style.visibility</p:attrName>
                                        </p:attrNameLst>
                                      </p:cBhvr>
                                      <p:to>
                                        <p:strVal val="visible"/>
                                      </p:to>
                                    </p:set>
                                    <p:animEffect transition="in" filter="fade">
                                      <p:cBhvr>
                                        <p:cTn id="17" dur="500"/>
                                        <p:tgtEl>
                                          <p:spTgt spid="5457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45795">
                                            <p:txEl>
                                              <p:pRg st="3" end="3"/>
                                            </p:txEl>
                                          </p:spTgt>
                                        </p:tgtEl>
                                        <p:attrNameLst>
                                          <p:attrName>style.visibility</p:attrName>
                                        </p:attrNameLst>
                                      </p:cBhvr>
                                      <p:to>
                                        <p:strVal val="visible"/>
                                      </p:to>
                                    </p:set>
                                    <p:animEffect transition="in" filter="fade">
                                      <p:cBhvr>
                                        <p:cTn id="22" dur="500"/>
                                        <p:tgtEl>
                                          <p:spTgt spid="5457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45795">
                                            <p:txEl>
                                              <p:pRg st="4" end="4"/>
                                            </p:txEl>
                                          </p:spTgt>
                                        </p:tgtEl>
                                        <p:attrNameLst>
                                          <p:attrName>style.visibility</p:attrName>
                                        </p:attrNameLst>
                                      </p:cBhvr>
                                      <p:to>
                                        <p:strVal val="visible"/>
                                      </p:to>
                                    </p:set>
                                    <p:animEffect transition="in" filter="fade">
                                      <p:cBhvr>
                                        <p:cTn id="27" dur="500"/>
                                        <p:tgtEl>
                                          <p:spTgt spid="5457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4294967295"/>
          </p:nvPr>
        </p:nvSpPr>
        <p:spPr>
          <a:xfrm>
            <a:off x="728663" y="1830161"/>
            <a:ext cx="8077200" cy="4416425"/>
          </a:xfrm>
        </p:spPr>
        <p:txBody>
          <a:bodyPr lIns="182880" tIns="91440"/>
          <a:lstStyle/>
          <a:p>
            <a:pPr marL="265113" indent="-265113" algn="just"/>
            <a:r>
              <a:rPr lang="en-US" sz="2200" b="1">
                <a:solidFill>
                  <a:srgbClr val="00B050"/>
                </a:solidFill>
                <a:latin typeface="+mj-lt"/>
              </a:rPr>
              <a:t>Khóa ngoại (foreign key):</a:t>
            </a:r>
            <a:r>
              <a:rPr lang="en-US" sz="2200">
                <a:solidFill>
                  <a:srgbClr val="00B050"/>
                </a:solidFill>
                <a:latin typeface="+mj-lt"/>
              </a:rPr>
              <a:t> </a:t>
            </a:r>
            <a:r>
              <a:rPr lang="en-US" sz="2400">
                <a:latin typeface="+mj-lt"/>
              </a:rPr>
              <a:t>tập các </a:t>
            </a:r>
            <a:r>
              <a:rPr lang="vi-VN" sz="2400">
                <a:latin typeface="+mj-lt"/>
              </a:rPr>
              <a:t>trường</a:t>
            </a:r>
            <a:r>
              <a:rPr lang="en-US" sz="2400">
                <a:latin typeface="+mj-lt"/>
              </a:rPr>
              <a:t> (field)</a:t>
            </a:r>
            <a:r>
              <a:rPr lang="vi-VN" sz="2400">
                <a:latin typeface="+mj-lt"/>
              </a:rPr>
              <a:t> hoặc thuộc tính trong một quan hệ được sử dụng để "tham </a:t>
            </a:r>
            <a:r>
              <a:rPr lang="en-US" sz="2400">
                <a:latin typeface="+mj-lt"/>
              </a:rPr>
              <a:t>chiếu” đến </a:t>
            </a:r>
            <a:r>
              <a:rPr lang="vi-VN" sz="2400">
                <a:latin typeface="+mj-lt"/>
              </a:rPr>
              <a:t>một bộ trong quan hệ khác.</a:t>
            </a:r>
            <a:endParaRPr lang="en-US" sz="2200">
              <a:latin typeface="+mj-lt"/>
            </a:endParaRPr>
          </a:p>
        </p:txBody>
      </p:sp>
      <p:sp>
        <p:nvSpPr>
          <p:cNvPr id="20482" name="Rectangle 2"/>
          <p:cNvSpPr>
            <a:spLocks noChangeArrowheads="1"/>
          </p:cNvSpPr>
          <p:nvPr/>
        </p:nvSpPr>
        <p:spPr bwMode="auto">
          <a:xfrm>
            <a:off x="600075" y="881063"/>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solidFill>
                  <a:schemeClr val="folHlink"/>
                </a:solidFill>
                <a:effectLst>
                  <a:outerShdw blurRad="38100" dist="38100" dir="2700000" algn="tl">
                    <a:srgbClr val="C0C0C0"/>
                  </a:outerShdw>
                </a:effectLst>
              </a:rPr>
              <a:t>Các loại khoá quan hệ (Relational Keys)</a:t>
            </a:r>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461870"/>
            <a:ext cx="6781800" cy="3047787"/>
          </a:xfrm>
          <a:prstGeom prst="rect">
            <a:avLst/>
          </a:prstGeom>
        </p:spPr>
      </p:pic>
      <p:sp>
        <p:nvSpPr>
          <p:cNvPr id="4" name="Slide Number Placeholder 3"/>
          <p:cNvSpPr>
            <a:spLocks noGrp="1"/>
          </p:cNvSpPr>
          <p:nvPr>
            <p:ph type="sldNum" sz="quarter" idx="12"/>
          </p:nvPr>
        </p:nvSpPr>
        <p:spPr/>
        <p:txBody>
          <a:bodyPr/>
          <a:lstStyle/>
          <a:p>
            <a:fld id="{10EF5903-4970-4C20-9341-2C82988ABEFC}" type="slidenum">
              <a:rPr lang="en-US" smtClean="0"/>
              <a:pPr/>
              <a:t>22</a:t>
            </a:fld>
            <a:endParaRPr lang="en-US"/>
          </a:p>
        </p:txBody>
      </p:sp>
    </p:spTree>
    <p:extLst>
      <p:ext uri="{BB962C8B-B14F-4D97-AF65-F5344CB8AC3E}">
        <p14:creationId xmlns:p14="http://schemas.microsoft.com/office/powerpoint/2010/main" val="68524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4294967295"/>
          </p:nvPr>
        </p:nvSpPr>
        <p:spPr>
          <a:xfrm>
            <a:off x="728663" y="1830161"/>
            <a:ext cx="8077200" cy="4416425"/>
          </a:xfrm>
        </p:spPr>
        <p:txBody>
          <a:bodyPr lIns="182880" tIns="91440"/>
          <a:lstStyle/>
          <a:p>
            <a:pPr marL="265113" indent="-265113" algn="just"/>
            <a:r>
              <a:rPr lang="en-US" sz="2200" b="1">
                <a:solidFill>
                  <a:srgbClr val="00B050"/>
                </a:solidFill>
              </a:rPr>
              <a:t>Khóa ngoại (foreign key):</a:t>
            </a:r>
            <a:endParaRPr lang="en-US" sz="2200"/>
          </a:p>
        </p:txBody>
      </p:sp>
      <p:sp>
        <p:nvSpPr>
          <p:cNvPr id="20482" name="Rectangle 2"/>
          <p:cNvSpPr>
            <a:spLocks noChangeArrowheads="1"/>
          </p:cNvSpPr>
          <p:nvPr/>
        </p:nvSpPr>
        <p:spPr bwMode="auto">
          <a:xfrm>
            <a:off x="600075" y="881063"/>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solidFill>
                  <a:schemeClr val="folHlink"/>
                </a:solidFill>
                <a:effectLst>
                  <a:outerShdw blurRad="38100" dist="38100" dir="2700000" algn="tl">
                    <a:srgbClr val="C0C0C0"/>
                  </a:outerShdw>
                </a:effectLst>
              </a:rPr>
              <a:t>Các loại khoá quan hệ (Relational Keys)</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23</a:t>
            </a:fld>
            <a:endParaRPr lang="en-US"/>
          </a:p>
        </p:txBody>
      </p:sp>
      <p:pic>
        <p:nvPicPr>
          <p:cNvPr id="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7931" y="2193067"/>
            <a:ext cx="6291263" cy="45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1729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7" name="Rectangle 3"/>
          <p:cNvSpPr>
            <a:spLocks noGrp="1" noChangeArrowheads="1"/>
          </p:cNvSpPr>
          <p:nvPr>
            <p:ph idx="4294967295"/>
          </p:nvPr>
        </p:nvSpPr>
        <p:spPr>
          <a:xfrm>
            <a:off x="728663" y="1878012"/>
            <a:ext cx="8077200" cy="4416425"/>
          </a:xfrm>
        </p:spPr>
        <p:txBody>
          <a:bodyPr lIns="182880" tIns="91440"/>
          <a:lstStyle/>
          <a:p>
            <a:pPr marL="265113" indent="-265113" algn="just"/>
            <a:r>
              <a:rPr lang="en-US" sz="2200"/>
              <a:t>Xét  các lược đồ quan hệ sau:</a:t>
            </a:r>
          </a:p>
          <a:p>
            <a:pPr lvl="1" algn="just">
              <a:buFont typeface="Wingdings" pitchFamily="2" charset="2"/>
              <a:buNone/>
            </a:pPr>
            <a:r>
              <a:rPr lang="en-US" sz="2200"/>
              <a:t>	Employee(Emp_ID, Name, Dept_Name, Salary)</a:t>
            </a:r>
          </a:p>
          <a:p>
            <a:pPr lvl="1" algn="just">
              <a:buFont typeface="Wingdings" pitchFamily="2" charset="2"/>
              <a:buNone/>
            </a:pPr>
            <a:r>
              <a:rPr lang="en-US" sz="2200"/>
              <a:t>	Training(Emp_ID, CourseID, Date_Completed)</a:t>
            </a:r>
          </a:p>
          <a:p>
            <a:pPr lvl="1" algn="just">
              <a:buFont typeface="Wingdings" pitchFamily="2" charset="2"/>
              <a:buNone/>
            </a:pPr>
            <a:r>
              <a:rPr lang="en-US" sz="2200"/>
              <a:t>	Department(Dept_Name, Location,Fax)</a:t>
            </a:r>
          </a:p>
          <a:p>
            <a:pPr lvl="1" algn="just">
              <a:buFont typeface="Wingdings" pitchFamily="2" charset="2"/>
              <a:buNone/>
            </a:pPr>
            <a:r>
              <a:rPr lang="en-US" sz="2200"/>
              <a:t>	Course(</a:t>
            </a:r>
            <a:r>
              <a:rPr lang="en-US" sz="2200" u="sng">
                <a:solidFill>
                  <a:srgbClr val="C00000"/>
                </a:solidFill>
              </a:rPr>
              <a:t>CourseID</a:t>
            </a:r>
            <a:r>
              <a:rPr lang="en-US" sz="2200"/>
              <a:t>, CourseName,…)</a:t>
            </a:r>
          </a:p>
          <a:p>
            <a:pPr marL="265113" indent="-265113" algn="just">
              <a:buFont typeface="Wingdings" pitchFamily="2" charset="2"/>
              <a:buNone/>
            </a:pPr>
            <a:r>
              <a:rPr lang="en-US" sz="2200">
                <a:solidFill>
                  <a:srgbClr val="C00000"/>
                </a:solidFill>
              </a:rPr>
              <a:t>Xác định khóa chính, khóa ngoại ??</a:t>
            </a:r>
          </a:p>
          <a:p>
            <a:pPr lvl="1" algn="just">
              <a:buNone/>
            </a:pPr>
            <a:r>
              <a:rPr lang="en-US" sz="2200"/>
              <a:t>	Employee(</a:t>
            </a:r>
            <a:r>
              <a:rPr lang="en-US" sz="2200" u="sng">
                <a:solidFill>
                  <a:srgbClr val="C00000"/>
                </a:solidFill>
              </a:rPr>
              <a:t>Emp_ID</a:t>
            </a:r>
            <a:r>
              <a:rPr lang="en-US" sz="2200"/>
              <a:t>, Name, Dept_Name, Salary)</a:t>
            </a:r>
          </a:p>
          <a:p>
            <a:pPr lvl="1" algn="just">
              <a:buNone/>
            </a:pPr>
            <a:r>
              <a:rPr lang="en-US" sz="2200"/>
              <a:t>	Training(</a:t>
            </a:r>
            <a:r>
              <a:rPr lang="en-US" sz="2200" u="sng">
                <a:solidFill>
                  <a:srgbClr val="C00000"/>
                </a:solidFill>
              </a:rPr>
              <a:t>Emp_ID, CourseID</a:t>
            </a:r>
            <a:r>
              <a:rPr lang="en-US" sz="2200"/>
              <a:t>, Date_Completed)</a:t>
            </a:r>
          </a:p>
          <a:p>
            <a:pPr lvl="1" algn="just">
              <a:buNone/>
            </a:pPr>
            <a:r>
              <a:rPr lang="en-US" sz="2200"/>
              <a:t>	Department(</a:t>
            </a:r>
            <a:r>
              <a:rPr lang="en-US" sz="2200" u="sng">
                <a:solidFill>
                  <a:srgbClr val="C00000"/>
                </a:solidFill>
              </a:rPr>
              <a:t>Dept_Name</a:t>
            </a:r>
            <a:r>
              <a:rPr lang="en-US" sz="2200"/>
              <a:t>, Location,Fax)</a:t>
            </a:r>
          </a:p>
          <a:p>
            <a:pPr lvl="1" algn="just">
              <a:buNone/>
            </a:pPr>
            <a:r>
              <a:rPr lang="en-US" sz="2200"/>
              <a:t>	Course(</a:t>
            </a:r>
            <a:r>
              <a:rPr lang="en-US" sz="2200" u="sng">
                <a:solidFill>
                  <a:srgbClr val="C00000"/>
                </a:solidFill>
              </a:rPr>
              <a:t>CourseID</a:t>
            </a:r>
            <a:r>
              <a:rPr lang="en-US" sz="2200"/>
              <a:t>, CourseName,…)</a:t>
            </a:r>
          </a:p>
          <a:p>
            <a:pPr lvl="1" algn="just">
              <a:buNone/>
            </a:pPr>
            <a:endParaRPr lang="en-US" sz="2200"/>
          </a:p>
          <a:p>
            <a:pPr marL="265113" indent="-265113" algn="just">
              <a:buFont typeface="Wingdings" pitchFamily="2" charset="2"/>
              <a:buNone/>
            </a:pPr>
            <a:endParaRPr lang="en-US" sz="2200">
              <a:solidFill>
                <a:srgbClr val="C00000"/>
              </a:solidFill>
            </a:endParaRPr>
          </a:p>
          <a:p>
            <a:pPr marL="265113" indent="-265113" algn="just"/>
            <a:endParaRPr lang="en-US" sz="2200"/>
          </a:p>
          <a:p>
            <a:pPr marL="265113" indent="-265113" algn="just"/>
            <a:endParaRPr lang="en-US" sz="2200"/>
          </a:p>
        </p:txBody>
      </p:sp>
      <p:sp>
        <p:nvSpPr>
          <p:cNvPr id="20482" name="Rectangle 2"/>
          <p:cNvSpPr>
            <a:spLocks noChangeArrowheads="1"/>
          </p:cNvSpPr>
          <p:nvPr/>
        </p:nvSpPr>
        <p:spPr bwMode="auto">
          <a:xfrm>
            <a:off x="600075" y="881063"/>
            <a:ext cx="86868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eaLnBrk="1" hangingPunct="1"/>
            <a:r>
              <a:rPr lang="en-US">
                <a:solidFill>
                  <a:schemeClr val="folHlink"/>
                </a:solidFill>
                <a:effectLst>
                  <a:outerShdw blurRad="38100" dist="38100" dir="2700000" algn="tl">
                    <a:srgbClr val="C0C0C0"/>
                  </a:outerShdw>
                </a:effectLst>
              </a:rPr>
              <a:t>Các loại khoá quan hệ (Relational Keys)</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24</a:t>
            </a:fld>
            <a:endParaRPr lang="en-US"/>
          </a:p>
        </p:txBody>
      </p:sp>
      <p:sp>
        <p:nvSpPr>
          <p:cNvPr id="3" name="Footer Placeholder 2"/>
          <p:cNvSpPr>
            <a:spLocks noGrp="1"/>
          </p:cNvSpPr>
          <p:nvPr>
            <p:ph type="ftr" sz="quarter" idx="11"/>
          </p:nvPr>
        </p:nvSpPr>
        <p:spPr/>
        <p:txBody>
          <a:bodyPr/>
          <a:lstStyle/>
          <a:p>
            <a:r>
              <a:rPr lang="en-US"/>
              <a:t>Trần Thi Kim Chi</a:t>
            </a:r>
          </a:p>
        </p:txBody>
      </p:sp>
      <p:cxnSp>
        <p:nvCxnSpPr>
          <p:cNvPr id="6" name="Straight Connector 5"/>
          <p:cNvCxnSpPr/>
          <p:nvPr/>
        </p:nvCxnSpPr>
        <p:spPr bwMode="auto">
          <a:xfrm>
            <a:off x="2743200" y="5181600"/>
            <a:ext cx="2133600" cy="0"/>
          </a:xfrm>
          <a:prstGeom prst="line">
            <a:avLst/>
          </a:prstGeom>
          <a:solidFill>
            <a:schemeClr val="accent1"/>
          </a:solidFill>
          <a:ln w="12700" cap="flat" cmpd="sng" algn="ctr">
            <a:solidFill>
              <a:srgbClr val="00206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Straight Connector 8"/>
          <p:cNvCxnSpPr/>
          <p:nvPr/>
        </p:nvCxnSpPr>
        <p:spPr bwMode="auto">
          <a:xfrm>
            <a:off x="4800600" y="4724400"/>
            <a:ext cx="1371600" cy="0"/>
          </a:xfrm>
          <a:prstGeom prst="line">
            <a:avLst/>
          </a:prstGeom>
          <a:solidFill>
            <a:schemeClr val="accent1"/>
          </a:solidFill>
          <a:ln w="12700" cap="flat" cmpd="sng" algn="ctr">
            <a:solidFill>
              <a:srgbClr val="00206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72207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48867">
                                            <p:txEl>
                                              <p:pRg st="0" end="0"/>
                                            </p:txEl>
                                          </p:spTgt>
                                        </p:tgtEl>
                                        <p:attrNameLst>
                                          <p:attrName>style.visibility</p:attrName>
                                        </p:attrNameLst>
                                      </p:cBhvr>
                                      <p:to>
                                        <p:strVal val="visible"/>
                                      </p:to>
                                    </p:set>
                                    <p:anim calcmode="lin" valueType="num">
                                      <p:cBhvr additive="base">
                                        <p:cTn id="7" dur="500" fill="hold"/>
                                        <p:tgtEl>
                                          <p:spTgt spid="548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88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48867">
                                            <p:txEl>
                                              <p:pRg st="1" end="1"/>
                                            </p:txEl>
                                          </p:spTgt>
                                        </p:tgtEl>
                                        <p:attrNameLst>
                                          <p:attrName>style.visibility</p:attrName>
                                        </p:attrNameLst>
                                      </p:cBhvr>
                                      <p:to>
                                        <p:strVal val="visible"/>
                                      </p:to>
                                    </p:set>
                                    <p:anim calcmode="lin" valueType="num">
                                      <p:cBhvr additive="base">
                                        <p:cTn id="13" dur="500" fill="hold"/>
                                        <p:tgtEl>
                                          <p:spTgt spid="5488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8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48867">
                                            <p:txEl>
                                              <p:pRg st="2" end="2"/>
                                            </p:txEl>
                                          </p:spTgt>
                                        </p:tgtEl>
                                        <p:attrNameLst>
                                          <p:attrName>style.visibility</p:attrName>
                                        </p:attrNameLst>
                                      </p:cBhvr>
                                      <p:to>
                                        <p:strVal val="visible"/>
                                      </p:to>
                                    </p:set>
                                    <p:anim calcmode="lin" valueType="num">
                                      <p:cBhvr additive="base">
                                        <p:cTn id="19" dur="500" fill="hold"/>
                                        <p:tgtEl>
                                          <p:spTgt spid="5488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488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48867">
                                            <p:txEl>
                                              <p:pRg st="3" end="3"/>
                                            </p:txEl>
                                          </p:spTgt>
                                        </p:tgtEl>
                                        <p:attrNameLst>
                                          <p:attrName>style.visibility</p:attrName>
                                        </p:attrNameLst>
                                      </p:cBhvr>
                                      <p:to>
                                        <p:strVal val="visible"/>
                                      </p:to>
                                    </p:set>
                                    <p:anim calcmode="lin" valueType="num">
                                      <p:cBhvr additive="base">
                                        <p:cTn id="25" dur="500" fill="hold"/>
                                        <p:tgtEl>
                                          <p:spTgt spid="5488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48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48867">
                                            <p:txEl>
                                              <p:pRg st="4" end="4"/>
                                            </p:txEl>
                                          </p:spTgt>
                                        </p:tgtEl>
                                        <p:attrNameLst>
                                          <p:attrName>style.visibility</p:attrName>
                                        </p:attrNameLst>
                                      </p:cBhvr>
                                      <p:to>
                                        <p:strVal val="visible"/>
                                      </p:to>
                                    </p:set>
                                    <p:anim calcmode="lin" valueType="num">
                                      <p:cBhvr additive="base">
                                        <p:cTn id="31" dur="500" fill="hold"/>
                                        <p:tgtEl>
                                          <p:spTgt spid="5488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488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48867">
                                            <p:txEl>
                                              <p:pRg st="5" end="5"/>
                                            </p:txEl>
                                          </p:spTgt>
                                        </p:tgtEl>
                                        <p:attrNameLst>
                                          <p:attrName>style.visibility</p:attrName>
                                        </p:attrNameLst>
                                      </p:cBhvr>
                                      <p:to>
                                        <p:strVal val="visible"/>
                                      </p:to>
                                    </p:set>
                                    <p:anim calcmode="lin" valueType="num">
                                      <p:cBhvr additive="base">
                                        <p:cTn id="37" dur="500" fill="hold"/>
                                        <p:tgtEl>
                                          <p:spTgt spid="54886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488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48867">
                                            <p:txEl>
                                              <p:pRg st="6" end="6"/>
                                            </p:txEl>
                                          </p:spTgt>
                                        </p:tgtEl>
                                        <p:attrNameLst>
                                          <p:attrName>style.visibility</p:attrName>
                                        </p:attrNameLst>
                                      </p:cBhvr>
                                      <p:to>
                                        <p:strVal val="visible"/>
                                      </p:to>
                                    </p:set>
                                    <p:anim calcmode="lin" valueType="num">
                                      <p:cBhvr additive="base">
                                        <p:cTn id="43" dur="500" fill="hold"/>
                                        <p:tgtEl>
                                          <p:spTgt spid="54886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48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548867">
                                            <p:txEl>
                                              <p:pRg st="7" end="7"/>
                                            </p:txEl>
                                          </p:spTgt>
                                        </p:tgtEl>
                                        <p:attrNameLst>
                                          <p:attrName>style.visibility</p:attrName>
                                        </p:attrNameLst>
                                      </p:cBhvr>
                                      <p:to>
                                        <p:strVal val="visible"/>
                                      </p:to>
                                    </p:set>
                                    <p:anim calcmode="lin" valueType="num">
                                      <p:cBhvr additive="base">
                                        <p:cTn id="49" dur="500" fill="hold"/>
                                        <p:tgtEl>
                                          <p:spTgt spid="54886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886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548867">
                                            <p:txEl>
                                              <p:pRg st="8" end="8"/>
                                            </p:txEl>
                                          </p:spTgt>
                                        </p:tgtEl>
                                        <p:attrNameLst>
                                          <p:attrName>style.visibility</p:attrName>
                                        </p:attrNameLst>
                                      </p:cBhvr>
                                      <p:to>
                                        <p:strVal val="visible"/>
                                      </p:to>
                                    </p:set>
                                    <p:anim calcmode="lin" valueType="num">
                                      <p:cBhvr additive="base">
                                        <p:cTn id="55" dur="500" fill="hold"/>
                                        <p:tgtEl>
                                          <p:spTgt spid="54886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54886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548867">
                                            <p:txEl>
                                              <p:pRg st="9" end="9"/>
                                            </p:txEl>
                                          </p:spTgt>
                                        </p:tgtEl>
                                        <p:attrNameLst>
                                          <p:attrName>style.visibility</p:attrName>
                                        </p:attrNameLst>
                                      </p:cBhvr>
                                      <p:to>
                                        <p:strVal val="visible"/>
                                      </p:to>
                                    </p:set>
                                    <p:anim calcmode="lin" valueType="num">
                                      <p:cBhvr additive="base">
                                        <p:cTn id="61" dur="500" fill="hold"/>
                                        <p:tgtEl>
                                          <p:spTgt spid="54886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54886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78563" name="Rectangle 3"/>
          <p:cNvSpPr>
            <a:spLocks noGrp="1" noChangeArrowheads="1"/>
          </p:cNvSpPr>
          <p:nvPr>
            <p:ph idx="4294967295"/>
          </p:nvPr>
        </p:nvSpPr>
        <p:spPr>
          <a:xfrm>
            <a:off x="700995" y="1981200"/>
            <a:ext cx="8086725" cy="5029200"/>
          </a:xfrm>
        </p:spPr>
        <p:txBody>
          <a:bodyPr lIns="182880" tIns="91440"/>
          <a:lstStyle/>
          <a:p>
            <a:pPr marL="0" indent="0">
              <a:buNone/>
            </a:pPr>
            <a:r>
              <a:rPr lang="en-US" sz="2400">
                <a:solidFill>
                  <a:srgbClr val="C00000"/>
                </a:solidFill>
              </a:rPr>
              <a:t>Bài tập</a:t>
            </a:r>
            <a:r>
              <a:rPr lang="vi-VN" sz="2400">
                <a:solidFill>
                  <a:srgbClr val="C00000"/>
                </a:solidFill>
              </a:rPr>
              <a:t>: </a:t>
            </a:r>
            <a:r>
              <a:rPr lang="en-US" sz="2400">
                <a:solidFill>
                  <a:srgbClr val="C00000"/>
                </a:solidFill>
              </a:rPr>
              <a:t>Xác định các khóa của m</a:t>
            </a:r>
            <a:r>
              <a:rPr lang="vi-VN" sz="2400">
                <a:solidFill>
                  <a:srgbClr val="C00000"/>
                </a:solidFill>
              </a:rPr>
              <a:t>ột lược đồ CSDL như sau: </a:t>
            </a:r>
            <a:endParaRPr lang="en-US" sz="2400">
              <a:solidFill>
                <a:srgbClr val="C00000"/>
              </a:solidFill>
            </a:endParaRPr>
          </a:p>
          <a:p>
            <a:pPr marL="665163" lvl="1" indent="-265113"/>
            <a:r>
              <a:rPr lang="vi-VN" sz="2000">
                <a:solidFill>
                  <a:schemeClr val="tx1"/>
                </a:solidFill>
              </a:rPr>
              <a:t>KHOA (MaKhoa, TenKhoa, NgayThanhLap) </a:t>
            </a:r>
            <a:endParaRPr lang="en-US" sz="2000">
              <a:solidFill>
                <a:schemeClr val="tx1"/>
              </a:solidFill>
            </a:endParaRPr>
          </a:p>
          <a:p>
            <a:pPr marL="665163" lvl="1" indent="-265113"/>
            <a:r>
              <a:rPr lang="vi-VN" sz="2000">
                <a:solidFill>
                  <a:schemeClr val="tx1"/>
                </a:solidFill>
              </a:rPr>
              <a:t>LOPHOC (MaLop, TenLop, NienKhoa, SoHocvien, MaKhoa) </a:t>
            </a:r>
            <a:endParaRPr lang="en-US" sz="2000">
              <a:solidFill>
                <a:schemeClr val="tx1"/>
              </a:solidFill>
            </a:endParaRPr>
          </a:p>
          <a:p>
            <a:pPr marL="665163" lvl="1" indent="-265113"/>
            <a:r>
              <a:rPr lang="vi-VN" sz="2000">
                <a:solidFill>
                  <a:schemeClr val="tx1"/>
                </a:solidFill>
              </a:rPr>
              <a:t>MONHOC (MaMon, TenMon, SoTC) </a:t>
            </a:r>
            <a:endParaRPr lang="en-US" sz="2000">
              <a:solidFill>
                <a:schemeClr val="tx1"/>
              </a:solidFill>
            </a:endParaRPr>
          </a:p>
          <a:p>
            <a:pPr marL="665163" lvl="1" indent="-265113"/>
            <a:r>
              <a:rPr lang="vi-VN" sz="2000">
                <a:solidFill>
                  <a:schemeClr val="tx1"/>
                </a:solidFill>
              </a:rPr>
              <a:t>HOCVIEN (MaHV, HoHV, TenHV, NgaySinh, QueQuan, MaLop) </a:t>
            </a:r>
            <a:endParaRPr lang="en-US" sz="2000"/>
          </a:p>
          <a:p>
            <a:pPr marL="665163" lvl="1" indent="-265113"/>
            <a:r>
              <a:rPr lang="vi-VN" sz="2000">
                <a:solidFill>
                  <a:schemeClr val="tx1"/>
                </a:solidFill>
              </a:rPr>
              <a:t>GIAOVIEN (MaGV, HoGV, TenGV, NgaySinh, HocVi, ChuyenNganh) </a:t>
            </a:r>
            <a:endParaRPr lang="en-US" sz="2000">
              <a:solidFill>
                <a:schemeClr val="tx1"/>
              </a:solidFill>
            </a:endParaRPr>
          </a:p>
          <a:p>
            <a:pPr marL="665163" lvl="1" indent="-265113"/>
            <a:r>
              <a:rPr lang="vi-VN" sz="2000">
                <a:solidFill>
                  <a:schemeClr val="tx1"/>
                </a:solidFill>
              </a:rPr>
              <a:t>KQUATHI (MaHV, MaMon, LanThi, NgayThi, DiemThi, GhiChu) </a:t>
            </a:r>
            <a:endParaRPr lang="en-US" sz="2000">
              <a:solidFill>
                <a:schemeClr val="tx1"/>
              </a:solidFill>
            </a:endParaRPr>
          </a:p>
          <a:p>
            <a:pPr marL="665163" lvl="1" indent="-265113"/>
            <a:r>
              <a:rPr lang="vi-VN" sz="2000">
                <a:solidFill>
                  <a:schemeClr val="tx1"/>
                </a:solidFill>
              </a:rPr>
              <a:t>DAY (MaGV, MaLop, MaMon) </a:t>
            </a:r>
            <a:endParaRPr lang="en-US" sz="20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25</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6980431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78563" name="Rectangle 3"/>
          <p:cNvSpPr>
            <a:spLocks noGrp="1" noChangeArrowheads="1"/>
          </p:cNvSpPr>
          <p:nvPr>
            <p:ph idx="4294967295"/>
          </p:nvPr>
        </p:nvSpPr>
        <p:spPr>
          <a:xfrm>
            <a:off x="700995" y="1981200"/>
            <a:ext cx="8086725" cy="5029200"/>
          </a:xfrm>
        </p:spPr>
        <p:txBody>
          <a:bodyPr lIns="182880" tIns="91440"/>
          <a:lstStyle/>
          <a:p>
            <a:pPr marL="0" indent="0">
              <a:buNone/>
            </a:pPr>
            <a:r>
              <a:rPr lang="en-US" sz="2400">
                <a:solidFill>
                  <a:srgbClr val="C00000"/>
                </a:solidFill>
              </a:rPr>
              <a:t>Bài tập</a:t>
            </a:r>
            <a:r>
              <a:rPr lang="vi-VN" sz="2400">
                <a:solidFill>
                  <a:srgbClr val="C00000"/>
                </a:solidFill>
              </a:rPr>
              <a:t>: </a:t>
            </a:r>
            <a:r>
              <a:rPr lang="en-US" sz="2400">
                <a:solidFill>
                  <a:srgbClr val="C00000"/>
                </a:solidFill>
              </a:rPr>
              <a:t>Xác định các khóa của m</a:t>
            </a:r>
            <a:r>
              <a:rPr lang="vi-VN" sz="2400">
                <a:solidFill>
                  <a:srgbClr val="C00000"/>
                </a:solidFill>
              </a:rPr>
              <a:t>ột lược đồ CSDL như sau: </a:t>
            </a:r>
            <a:endParaRPr lang="en-US" sz="2400">
              <a:solidFill>
                <a:srgbClr val="C00000"/>
              </a:solidFill>
            </a:endParaRPr>
          </a:p>
          <a:p>
            <a:pPr marL="665163" lvl="1" indent="-265113"/>
            <a:r>
              <a:rPr lang="vi-VN" sz="2000">
                <a:solidFill>
                  <a:schemeClr val="tx1"/>
                </a:solidFill>
              </a:rPr>
              <a:t>KHOA (</a:t>
            </a:r>
            <a:r>
              <a:rPr lang="vi-VN" sz="2000" u="sng">
                <a:solidFill>
                  <a:schemeClr val="tx1"/>
                </a:solidFill>
              </a:rPr>
              <a:t>MaKhoa</a:t>
            </a:r>
            <a:r>
              <a:rPr lang="vi-VN" sz="2000">
                <a:solidFill>
                  <a:schemeClr val="tx1"/>
                </a:solidFill>
              </a:rPr>
              <a:t>, TenKhoa, NgayThanhLap) </a:t>
            </a:r>
            <a:endParaRPr lang="en-US" sz="2000">
              <a:solidFill>
                <a:schemeClr val="tx1"/>
              </a:solidFill>
            </a:endParaRPr>
          </a:p>
          <a:p>
            <a:pPr marL="665163" lvl="1" indent="-265113"/>
            <a:r>
              <a:rPr lang="vi-VN" sz="2000">
                <a:solidFill>
                  <a:schemeClr val="tx1"/>
                </a:solidFill>
              </a:rPr>
              <a:t>LOPHOC (</a:t>
            </a:r>
            <a:r>
              <a:rPr lang="vi-VN" sz="2000" u="sng">
                <a:solidFill>
                  <a:schemeClr val="tx1"/>
                </a:solidFill>
              </a:rPr>
              <a:t>MaLop</a:t>
            </a:r>
            <a:r>
              <a:rPr lang="vi-VN" sz="2000">
                <a:solidFill>
                  <a:schemeClr val="tx1"/>
                </a:solidFill>
              </a:rPr>
              <a:t>, TenLop, NienKhoa, SoHocvien, </a:t>
            </a:r>
            <a:r>
              <a:rPr lang="vi-VN" sz="2000" u="dash">
                <a:solidFill>
                  <a:schemeClr val="tx1"/>
                </a:solidFill>
                <a:uFill>
                  <a:solidFill>
                    <a:srgbClr val="C00000"/>
                  </a:solidFill>
                </a:uFill>
              </a:rPr>
              <a:t>MaKhoa</a:t>
            </a:r>
            <a:r>
              <a:rPr lang="vi-VN" sz="2000">
                <a:solidFill>
                  <a:schemeClr val="tx1"/>
                </a:solidFill>
              </a:rPr>
              <a:t>) </a:t>
            </a:r>
            <a:endParaRPr lang="en-US" sz="2000">
              <a:solidFill>
                <a:schemeClr val="tx1"/>
              </a:solidFill>
            </a:endParaRPr>
          </a:p>
          <a:p>
            <a:pPr marL="665163" lvl="1" indent="-265113"/>
            <a:r>
              <a:rPr lang="vi-VN" sz="2000">
                <a:solidFill>
                  <a:schemeClr val="tx1"/>
                </a:solidFill>
              </a:rPr>
              <a:t>MONHOC (</a:t>
            </a:r>
            <a:r>
              <a:rPr lang="vi-VN" sz="2000" u="sng">
                <a:solidFill>
                  <a:schemeClr val="tx1"/>
                </a:solidFill>
              </a:rPr>
              <a:t>MaMon</a:t>
            </a:r>
            <a:r>
              <a:rPr lang="vi-VN" sz="2000">
                <a:solidFill>
                  <a:schemeClr val="tx1"/>
                </a:solidFill>
              </a:rPr>
              <a:t>, TenMon, SoTC) </a:t>
            </a:r>
            <a:endParaRPr lang="en-US" sz="2000">
              <a:solidFill>
                <a:schemeClr val="tx1"/>
              </a:solidFill>
            </a:endParaRPr>
          </a:p>
          <a:p>
            <a:pPr marL="665163" lvl="1" indent="-265113"/>
            <a:r>
              <a:rPr lang="vi-VN" sz="2000">
                <a:solidFill>
                  <a:schemeClr val="tx1"/>
                </a:solidFill>
              </a:rPr>
              <a:t>HOCVIEN (</a:t>
            </a:r>
            <a:r>
              <a:rPr lang="vi-VN" sz="2000" u="sng">
                <a:solidFill>
                  <a:schemeClr val="tx1"/>
                </a:solidFill>
              </a:rPr>
              <a:t>MaHV</a:t>
            </a:r>
            <a:r>
              <a:rPr lang="vi-VN" sz="2000">
                <a:solidFill>
                  <a:schemeClr val="tx1"/>
                </a:solidFill>
              </a:rPr>
              <a:t>, HoHV, TenHV, NgaySinh, QueQuan, </a:t>
            </a:r>
            <a:r>
              <a:rPr lang="vi-VN" sz="2000" u="dash">
                <a:solidFill>
                  <a:schemeClr val="tx1"/>
                </a:solidFill>
                <a:uFill>
                  <a:solidFill>
                    <a:srgbClr val="C00000"/>
                  </a:solidFill>
                </a:uFill>
              </a:rPr>
              <a:t>MaLop</a:t>
            </a:r>
            <a:r>
              <a:rPr lang="vi-VN" sz="2000">
                <a:solidFill>
                  <a:schemeClr val="tx1"/>
                </a:solidFill>
              </a:rPr>
              <a:t>) </a:t>
            </a:r>
            <a:endParaRPr lang="en-US" sz="2000"/>
          </a:p>
          <a:p>
            <a:pPr marL="665163" lvl="1" indent="-265113"/>
            <a:r>
              <a:rPr lang="vi-VN" sz="2000">
                <a:solidFill>
                  <a:schemeClr val="tx1"/>
                </a:solidFill>
              </a:rPr>
              <a:t>GIAOVIEN (</a:t>
            </a:r>
            <a:r>
              <a:rPr lang="vi-VN" sz="2000" u="sng">
                <a:solidFill>
                  <a:schemeClr val="tx1"/>
                </a:solidFill>
              </a:rPr>
              <a:t>MaGV</a:t>
            </a:r>
            <a:r>
              <a:rPr lang="vi-VN" sz="2000">
                <a:solidFill>
                  <a:schemeClr val="tx1"/>
                </a:solidFill>
              </a:rPr>
              <a:t>, HoGV, TenGV, NgaySinh, HocVi, ChuyenNganh) </a:t>
            </a:r>
            <a:endParaRPr lang="en-US" sz="2000">
              <a:solidFill>
                <a:schemeClr val="tx1"/>
              </a:solidFill>
            </a:endParaRPr>
          </a:p>
          <a:p>
            <a:pPr marL="665163" lvl="1" indent="-265113"/>
            <a:r>
              <a:rPr lang="vi-VN" sz="2000">
                <a:solidFill>
                  <a:schemeClr val="tx1"/>
                </a:solidFill>
              </a:rPr>
              <a:t>KQUATHI (</a:t>
            </a:r>
            <a:r>
              <a:rPr lang="vi-VN" sz="2000" u="sng">
                <a:solidFill>
                  <a:schemeClr val="tx1"/>
                </a:solidFill>
              </a:rPr>
              <a:t>MaHV, MaMon, LanThi, </a:t>
            </a:r>
            <a:r>
              <a:rPr lang="vi-VN" sz="2000">
                <a:solidFill>
                  <a:schemeClr val="tx1"/>
                </a:solidFill>
              </a:rPr>
              <a:t>NgayThi, DiemThi, GhiChu) </a:t>
            </a:r>
            <a:endParaRPr lang="en-US" sz="2000">
              <a:solidFill>
                <a:schemeClr val="tx1"/>
              </a:solidFill>
            </a:endParaRPr>
          </a:p>
          <a:p>
            <a:pPr marL="665163" lvl="1" indent="-265113"/>
            <a:r>
              <a:rPr lang="vi-VN" sz="2000">
                <a:solidFill>
                  <a:schemeClr val="tx1"/>
                </a:solidFill>
              </a:rPr>
              <a:t>DAY (</a:t>
            </a:r>
            <a:r>
              <a:rPr lang="vi-VN" sz="2000" u="sng">
                <a:solidFill>
                  <a:schemeClr val="tx1"/>
                </a:solidFill>
              </a:rPr>
              <a:t>MaGV, MaLop, MaMon) </a:t>
            </a:r>
            <a:endParaRPr lang="en-US" sz="2000" u="sng"/>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26</a:t>
            </a:fld>
            <a:endParaRPr lang="en-US"/>
          </a:p>
        </p:txBody>
      </p:sp>
      <p:cxnSp>
        <p:nvCxnSpPr>
          <p:cNvPr id="5" name="Straight Connector 4"/>
          <p:cNvCxnSpPr/>
          <p:nvPr/>
        </p:nvCxnSpPr>
        <p:spPr bwMode="auto">
          <a:xfrm>
            <a:off x="2819400" y="4953000"/>
            <a:ext cx="1676400" cy="0"/>
          </a:xfrm>
          <a:prstGeom prst="line">
            <a:avLst/>
          </a:prstGeom>
          <a:solidFill>
            <a:schemeClr val="accent1"/>
          </a:solidFill>
          <a:ln w="22225" cap="flat" cmpd="sng" algn="ctr">
            <a:solidFill>
              <a:srgbClr val="FF000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 name="Straight Connector 7"/>
          <p:cNvCxnSpPr/>
          <p:nvPr/>
        </p:nvCxnSpPr>
        <p:spPr bwMode="auto">
          <a:xfrm>
            <a:off x="2368705" y="5334000"/>
            <a:ext cx="2514600" cy="0"/>
          </a:xfrm>
          <a:prstGeom prst="line">
            <a:avLst/>
          </a:prstGeom>
          <a:solidFill>
            <a:schemeClr val="accent1"/>
          </a:solidFill>
          <a:ln w="22225" cap="flat" cmpd="sng" algn="ctr">
            <a:solidFill>
              <a:srgbClr val="FF000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47195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457200" y="762000"/>
            <a:ext cx="8229600" cy="941388"/>
          </a:xfrm>
        </p:spPr>
        <p:txBody>
          <a:bodyPr>
            <a:normAutofit fontScale="90000"/>
          </a:bodyPr>
          <a:lstStyle/>
          <a:p>
            <a:pPr algn="ctr"/>
            <a:r>
              <a:rPr lang="en-US" sz="4000">
                <a:solidFill>
                  <a:schemeClr val="folHlink"/>
                </a:solidFill>
                <a:effectLst>
                  <a:outerShdw blurRad="38100" dist="38100" dir="2700000" algn="tl">
                    <a:srgbClr val="C0C0C0"/>
                  </a:outerShdw>
                </a:effectLst>
              </a:rPr>
              <a:t>Toàn vẹn tham chiếu</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Referential integrity</a:t>
            </a:r>
          </a:p>
        </p:txBody>
      </p:sp>
      <p:sp>
        <p:nvSpPr>
          <p:cNvPr id="557059" name="Rectangle 3"/>
          <p:cNvSpPr>
            <a:spLocks noGrp="1" noChangeArrowheads="1"/>
          </p:cNvSpPr>
          <p:nvPr>
            <p:ph idx="4294967295"/>
          </p:nvPr>
        </p:nvSpPr>
        <p:spPr>
          <a:xfrm>
            <a:off x="542925" y="1981200"/>
            <a:ext cx="8262938" cy="5181600"/>
          </a:xfrm>
        </p:spPr>
        <p:txBody>
          <a:bodyPr lIns="182880" tIns="91440"/>
          <a:lstStyle/>
          <a:p>
            <a:pPr marL="265113" indent="-265113" algn="just"/>
            <a:r>
              <a:rPr lang="en-US" sz="2200"/>
              <a:t>Toàn vẹn tham chiếu dùng để xác định mối quan hệ giữa các bảng khi thêm, sửa hay xóa các hàng trong bảng. </a:t>
            </a:r>
          </a:p>
          <a:p>
            <a:pPr marL="265113" indent="-265113" algn="just"/>
            <a:r>
              <a:rPr lang="en-US" sz="2200" b="1"/>
              <a:t>Mục đích: </a:t>
            </a:r>
            <a:r>
              <a:rPr lang="en-US" sz="2200"/>
              <a:t>duy trì tính nhất quán (consistency) giữa các bộ của 2 quan hệ.</a:t>
            </a:r>
          </a:p>
          <a:p>
            <a:pPr marL="265113" indent="-265113" algn="just"/>
            <a:r>
              <a:rPr lang="en-US" sz="2200"/>
              <a:t>Trong SQL server, thì toàn vẹn tham chiếu dựa vào mối quan hệ giữa khóa ngoại và khóa chính của các bảng.</a:t>
            </a:r>
          </a:p>
          <a:p>
            <a:pPr marL="547688" lvl="1" indent="-200025" algn="just"/>
            <a:r>
              <a:rPr lang="en-US" sz="2200" b="1"/>
              <a:t>Bảng chứa khóa chính: </a:t>
            </a:r>
            <a:r>
              <a:rPr lang="en-US" sz="2200"/>
              <a:t>được gọi là bảng chính (primary  table)</a:t>
            </a:r>
          </a:p>
          <a:p>
            <a:pPr marL="547688" lvl="1" indent="-200025" algn="just"/>
            <a:r>
              <a:rPr lang="en-US" sz="2200" b="1"/>
              <a:t>Bảng chứa khóa ngoại: </a:t>
            </a:r>
            <a:r>
              <a:rPr lang="en-US" sz="2200"/>
              <a:t>được gọi là bảng  quan hệ (related table)</a:t>
            </a:r>
          </a:p>
          <a:p>
            <a:pPr marL="265113" indent="-265113" algn="just"/>
            <a:r>
              <a:rPr lang="en-US" sz="2200"/>
              <a:t> Nó bảo đảm giá trị khóa phải thống nhất (consistent) giữa các bảng. Không thể tham chiếu đến 1 giá trị không tồn tại và nều giá trị khóa thay đổi thì tất cả tham chiếu đến giá trị khóa này cũng phải đồng loạt thay đổi theo. </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27</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57059">
                                            <p:txEl>
                                              <p:pRg st="0" end="0"/>
                                            </p:txEl>
                                          </p:spTgt>
                                        </p:tgtEl>
                                        <p:attrNameLst>
                                          <p:attrName>style.visibility</p:attrName>
                                        </p:attrNameLst>
                                      </p:cBhvr>
                                      <p:to>
                                        <p:strVal val="visible"/>
                                      </p:to>
                                    </p:set>
                                    <p:animEffect transition="in" filter="randombar(horizontal)">
                                      <p:cBhvr>
                                        <p:cTn id="7" dur="500"/>
                                        <p:tgtEl>
                                          <p:spTgt spid="557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57059">
                                            <p:txEl>
                                              <p:pRg st="1" end="1"/>
                                            </p:txEl>
                                          </p:spTgt>
                                        </p:tgtEl>
                                        <p:attrNameLst>
                                          <p:attrName>style.visibility</p:attrName>
                                        </p:attrNameLst>
                                      </p:cBhvr>
                                      <p:to>
                                        <p:strVal val="visible"/>
                                      </p:to>
                                    </p:set>
                                    <p:animEffect transition="in" filter="randombar(horizontal)">
                                      <p:cBhvr>
                                        <p:cTn id="12" dur="500"/>
                                        <p:tgtEl>
                                          <p:spTgt spid="557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57059">
                                            <p:txEl>
                                              <p:pRg st="2" end="2"/>
                                            </p:txEl>
                                          </p:spTgt>
                                        </p:tgtEl>
                                        <p:attrNameLst>
                                          <p:attrName>style.visibility</p:attrName>
                                        </p:attrNameLst>
                                      </p:cBhvr>
                                      <p:to>
                                        <p:strVal val="visible"/>
                                      </p:to>
                                    </p:set>
                                    <p:animEffect transition="in" filter="randombar(horizontal)">
                                      <p:cBhvr>
                                        <p:cTn id="17" dur="500"/>
                                        <p:tgtEl>
                                          <p:spTgt spid="55705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7059">
                                            <p:txEl>
                                              <p:pRg st="3" end="3"/>
                                            </p:txEl>
                                          </p:spTgt>
                                        </p:tgtEl>
                                        <p:attrNameLst>
                                          <p:attrName>style.visibility</p:attrName>
                                        </p:attrNameLst>
                                      </p:cBhvr>
                                      <p:to>
                                        <p:strVal val="visible"/>
                                      </p:to>
                                    </p:set>
                                    <p:animEffect transition="in" filter="randombar(horizontal)">
                                      <p:cBhvr>
                                        <p:cTn id="22" dur="500"/>
                                        <p:tgtEl>
                                          <p:spTgt spid="55705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57059">
                                            <p:txEl>
                                              <p:pRg st="4" end="4"/>
                                            </p:txEl>
                                          </p:spTgt>
                                        </p:tgtEl>
                                        <p:attrNameLst>
                                          <p:attrName>style.visibility</p:attrName>
                                        </p:attrNameLst>
                                      </p:cBhvr>
                                      <p:to>
                                        <p:strVal val="visible"/>
                                      </p:to>
                                    </p:set>
                                    <p:animEffect transition="in" filter="randombar(horizontal)">
                                      <p:cBhvr>
                                        <p:cTn id="27" dur="500"/>
                                        <p:tgtEl>
                                          <p:spTgt spid="55705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57059">
                                            <p:txEl>
                                              <p:pRg st="5" end="5"/>
                                            </p:txEl>
                                          </p:spTgt>
                                        </p:tgtEl>
                                        <p:attrNameLst>
                                          <p:attrName>style.visibility</p:attrName>
                                        </p:attrNameLst>
                                      </p:cBhvr>
                                      <p:to>
                                        <p:strVal val="visible"/>
                                      </p:to>
                                    </p:set>
                                    <p:animEffect transition="in" filter="randombar(horizontal)">
                                      <p:cBhvr>
                                        <p:cTn id="32" dur="500"/>
                                        <p:tgtEl>
                                          <p:spTgt spid="5570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Toàn vẹn tham chiếu</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Referential integrity</a:t>
            </a:r>
          </a:p>
        </p:txBody>
      </p:sp>
      <p:sp>
        <p:nvSpPr>
          <p:cNvPr id="558083" name="Rectangle 3"/>
          <p:cNvSpPr>
            <a:spLocks noGrp="1" noChangeArrowheads="1"/>
          </p:cNvSpPr>
          <p:nvPr>
            <p:ph idx="4294967295"/>
          </p:nvPr>
        </p:nvSpPr>
        <p:spPr>
          <a:xfrm>
            <a:off x="762000" y="1828800"/>
            <a:ext cx="8229600" cy="4759325"/>
          </a:xfrm>
        </p:spPr>
        <p:txBody>
          <a:bodyPr lIns="182880" tIns="91440"/>
          <a:lstStyle/>
          <a:p>
            <a:pPr algn="just"/>
            <a:r>
              <a:rPr lang="en-US" sz="2000"/>
              <a:t>Tính toàn vẹn tham chiếu được thể hiện thông qua 3 quy tắc sau:</a:t>
            </a:r>
          </a:p>
          <a:p>
            <a:pPr marL="800100" lvl="1" indent="-342900" algn="just"/>
            <a:r>
              <a:rPr lang="en-US" sz="2000"/>
              <a:t>Không thể thêm các bản ghi vào bảng quan hệ nếu không có bản ghi tương ứng trong bảng chính.</a:t>
            </a:r>
          </a:p>
          <a:p>
            <a:pPr marL="800100" lvl="1" indent="-342900" algn="just"/>
            <a:r>
              <a:rPr lang="en-US" sz="2000"/>
              <a:t>Không thể thay đổi giá trị trong bảng chính nếu làm cho các bản ghi tương ứng trong bảng quan hệ bị mất tham chiếu</a:t>
            </a:r>
          </a:p>
          <a:p>
            <a:pPr marL="800100" lvl="1" indent="-342900" algn="just"/>
            <a:r>
              <a:rPr lang="en-US" sz="2000"/>
              <a:t>Không thể xóa các bản ghi trong bảng chính nếu nó được tham chiếu bởi 1 số bản ghi trong bảng quan hệ </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28</a:t>
            </a:fld>
            <a:endParaRPr lang="en-US"/>
          </a:p>
        </p:txBody>
      </p:sp>
      <p:sp>
        <p:nvSpPr>
          <p:cNvPr id="8" name="Rectangle 6"/>
          <p:cNvSpPr>
            <a:spLocks noChangeArrowheads="1"/>
          </p:cNvSpPr>
          <p:nvPr/>
        </p:nvSpPr>
        <p:spPr bwMode="auto">
          <a:xfrm>
            <a:off x="457200" y="3962400"/>
            <a:ext cx="792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charset="0"/>
                <a:ea typeface="Times New Roman" pitchFamily="18" charset="0"/>
                <a:cs typeface="Arial" charset="0"/>
              </a:rPr>
              <a:t>SVIEN</a:t>
            </a:r>
          </a:p>
        </p:txBody>
      </p:sp>
      <p:graphicFrame>
        <p:nvGraphicFramePr>
          <p:cNvPr id="9" name="Group 7"/>
          <p:cNvGraphicFramePr>
            <a:graphicFrameLocks noGrp="1"/>
          </p:cNvGraphicFramePr>
          <p:nvPr/>
        </p:nvGraphicFramePr>
        <p:xfrm>
          <a:off x="914400" y="4343400"/>
          <a:ext cx="4191000" cy="2092325"/>
        </p:xfrm>
        <a:graphic>
          <a:graphicData uri="http://schemas.openxmlformats.org/drawingml/2006/table">
            <a:tbl>
              <a:tblPr/>
              <a:tblGrid>
                <a:gridCol w="1371600">
                  <a:extLst>
                    <a:ext uri="{9D8B030D-6E8A-4147-A177-3AD203B41FA5}">
                      <a16:colId xmlns:a16="http://schemas.microsoft.com/office/drawing/2014/main" xmlns="" val="20000"/>
                    </a:ext>
                  </a:extLst>
                </a:gridCol>
                <a:gridCol w="1058863">
                  <a:extLst>
                    <a:ext uri="{9D8B030D-6E8A-4147-A177-3AD203B41FA5}">
                      <a16:colId xmlns:a16="http://schemas.microsoft.com/office/drawing/2014/main" xmlns="" val="20001"/>
                    </a:ext>
                  </a:extLst>
                </a:gridCol>
                <a:gridCol w="1760537">
                  <a:extLst>
                    <a:ext uri="{9D8B030D-6E8A-4147-A177-3AD203B41FA5}">
                      <a16:colId xmlns:a16="http://schemas.microsoft.com/office/drawing/2014/main" xmlns="" val="20002"/>
                    </a:ext>
                  </a:extLst>
                </a:gridCol>
              </a:tblGrid>
              <a:tr h="609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TEN</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3"/>
                  </a:ext>
                </a:extLst>
              </a:tr>
            </a:tbl>
          </a:graphicData>
        </a:graphic>
      </p:graphicFrame>
      <p:sp>
        <p:nvSpPr>
          <p:cNvPr id="10" name="Rectangle 29"/>
          <p:cNvSpPr>
            <a:spLocks noChangeArrowheads="1"/>
          </p:cNvSpPr>
          <p:nvPr/>
        </p:nvSpPr>
        <p:spPr bwMode="auto">
          <a:xfrm>
            <a:off x="8001000" y="40386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00"/>
                </a:solidFill>
                <a:latin typeface="Arial" charset="0"/>
                <a:ea typeface="Times New Roman" pitchFamily="18" charset="0"/>
                <a:cs typeface="Arial" charset="0"/>
              </a:rPr>
              <a:t>LOP</a:t>
            </a:r>
          </a:p>
        </p:txBody>
      </p:sp>
      <p:graphicFrame>
        <p:nvGraphicFramePr>
          <p:cNvPr id="11" name="Group 30"/>
          <p:cNvGraphicFramePr>
            <a:graphicFrameLocks noGrp="1"/>
          </p:cNvGraphicFramePr>
          <p:nvPr/>
        </p:nvGraphicFramePr>
        <p:xfrm>
          <a:off x="5410200" y="4419600"/>
          <a:ext cx="3352800" cy="1584960"/>
        </p:xfrm>
        <a:graphic>
          <a:graphicData uri="http://schemas.openxmlformats.org/drawingml/2006/table">
            <a:tbl>
              <a:tblPr/>
              <a:tblGrid>
                <a:gridCol w="1193800">
                  <a:extLst>
                    <a:ext uri="{9D8B030D-6E8A-4147-A177-3AD203B41FA5}">
                      <a16:colId xmlns:a16="http://schemas.microsoft.com/office/drawing/2014/main" xmlns="" val="20000"/>
                    </a:ext>
                  </a:extLst>
                </a:gridCol>
                <a:gridCol w="1397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rgbClr val="000000"/>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TENLOP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SISO</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bl>
          </a:graphicData>
        </a:graphic>
      </p:graphicFrame>
      <p:sp>
        <p:nvSpPr>
          <p:cNvPr id="12" name="Line 52"/>
          <p:cNvSpPr>
            <a:spLocks noChangeShapeType="1"/>
          </p:cNvSpPr>
          <p:nvPr/>
        </p:nvSpPr>
        <p:spPr bwMode="auto">
          <a:xfrm>
            <a:off x="3962400" y="6462713"/>
            <a:ext cx="0" cy="304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53"/>
          <p:cNvSpPr>
            <a:spLocks noChangeShapeType="1"/>
          </p:cNvSpPr>
          <p:nvPr/>
        </p:nvSpPr>
        <p:spPr bwMode="auto">
          <a:xfrm>
            <a:off x="3962400" y="6781800"/>
            <a:ext cx="19812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54"/>
          <p:cNvSpPr>
            <a:spLocks noChangeShapeType="1"/>
          </p:cNvSpPr>
          <p:nvPr/>
        </p:nvSpPr>
        <p:spPr bwMode="auto">
          <a:xfrm flipV="1">
            <a:off x="5943600" y="6019800"/>
            <a:ext cx="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55"/>
          <p:cNvSpPr txBox="1">
            <a:spLocks noChangeArrowheads="1"/>
          </p:cNvSpPr>
          <p:nvPr/>
        </p:nvSpPr>
        <p:spPr bwMode="auto">
          <a:xfrm>
            <a:off x="3489325" y="6491288"/>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n</a:t>
            </a:r>
          </a:p>
        </p:txBody>
      </p:sp>
      <p:sp>
        <p:nvSpPr>
          <p:cNvPr id="16" name="Text Box 57"/>
          <p:cNvSpPr txBox="1">
            <a:spLocks noChangeArrowheads="1"/>
          </p:cNvSpPr>
          <p:nvPr/>
        </p:nvSpPr>
        <p:spPr bwMode="auto">
          <a:xfrm>
            <a:off x="6080125" y="6527800"/>
            <a:ext cx="311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2000"/>
              <a:t>1</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0-#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1+#ppt_w/2"/>
                                          </p:val>
                                        </p:tav>
                                        <p:tav tm="100000">
                                          <p:val>
                                            <p:strVal val="#ppt_x"/>
                                          </p:val>
                                        </p:tav>
                                      </p:tavLst>
                                    </p:anim>
                                    <p:anim calcmode="lin" valueType="num">
                                      <p:cBhvr additive="base">
                                        <p:cTn id="20"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1+#ppt_w/2"/>
                                          </p:val>
                                        </p:tav>
                                        <p:tav tm="100000">
                                          <p:val>
                                            <p:strVal val="#ppt_x"/>
                                          </p:val>
                                        </p:tav>
                                      </p:tavLst>
                                    </p:anim>
                                    <p:anim calcmode="lin" valueType="num">
                                      <p:cBhvr additive="base">
                                        <p:cTn id="26"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P spid="10"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533400" y="7620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Toàn vẹn tham chiếu</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(Reference Integrity)</a:t>
            </a:r>
          </a:p>
        </p:txBody>
      </p:sp>
      <p:sp>
        <p:nvSpPr>
          <p:cNvPr id="559107" name="Rectangle 3"/>
          <p:cNvSpPr>
            <a:spLocks noGrp="1" noChangeArrowheads="1"/>
          </p:cNvSpPr>
          <p:nvPr>
            <p:ph idx="4294967295"/>
          </p:nvPr>
        </p:nvSpPr>
        <p:spPr>
          <a:xfrm>
            <a:off x="533400" y="2057400"/>
            <a:ext cx="8183563" cy="4416425"/>
          </a:xfrm>
        </p:spPr>
        <p:txBody>
          <a:bodyPr lIns="182880" tIns="91440"/>
          <a:lstStyle/>
          <a:p>
            <a:pPr marL="265113" indent="-265113" algn="just"/>
            <a:r>
              <a:rPr lang="en-US" sz="2400" b="1"/>
              <a:t>Mục đích: </a:t>
            </a:r>
            <a:r>
              <a:rPr lang="en-US" sz="2400"/>
              <a:t>duy trì tính nhất quán (consistency) giữa các bộ của 2 quan hệ</a:t>
            </a:r>
          </a:p>
          <a:p>
            <a:pPr marL="265113" indent="-265113" algn="just"/>
            <a:r>
              <a:rPr lang="en-US" sz="2400" b="1"/>
              <a:t>Chú ý: </a:t>
            </a:r>
            <a:r>
              <a:rPr lang="en-US" sz="2400">
                <a:solidFill>
                  <a:srgbClr val="C00000"/>
                </a:solidFill>
              </a:rPr>
              <a:t>“ Nếu tồn tại 1 khóa ngoại trong 1 quan hệ, thì mỗi giá trị khóa ngoại phải tương ứng với 1 giá trị khóa chính trong một quan hệ khác (hoặc trong cùng quan hệ này) hoặc giá trị khóa ngoại phải là giá trị rỗng”</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29</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59107">
                                            <p:txEl>
                                              <p:pRg st="1" end="1"/>
                                            </p:txEl>
                                          </p:spTgt>
                                        </p:tgtEl>
                                        <p:attrNameLst>
                                          <p:attrName>style.visibility</p:attrName>
                                        </p:attrNameLst>
                                      </p:cBhvr>
                                      <p:to>
                                        <p:strVal val="visible"/>
                                      </p:to>
                                    </p:set>
                                    <p:animEffect transition="in" filter="randombar(horizontal)">
                                      <p:cBhvr>
                                        <p:cTn id="7" dur="500"/>
                                        <p:tgtEl>
                                          <p:spTgt spid="5591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idx="4294967295"/>
          </p:nvPr>
        </p:nvSpPr>
        <p:spPr>
          <a:xfrm>
            <a:off x="960438" y="838200"/>
            <a:ext cx="8183562"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19171" name="Rectangle 3"/>
          <p:cNvSpPr>
            <a:spLocks noGrp="1" noChangeArrowheads="1"/>
          </p:cNvSpPr>
          <p:nvPr>
            <p:ph idx="4294967295"/>
          </p:nvPr>
        </p:nvSpPr>
        <p:spPr>
          <a:xfrm>
            <a:off x="533400" y="1981200"/>
            <a:ext cx="8183563" cy="4416425"/>
          </a:xfrm>
        </p:spPr>
        <p:txBody>
          <a:bodyPr lIns="182880" tIns="91440"/>
          <a:lstStyle/>
          <a:p>
            <a:pPr marL="265113" indent="-265113" algn="just"/>
            <a:r>
              <a:rPr lang="en-US" altLang="en-US" sz="2400" dirty="0" err="1"/>
              <a:t>Mô</a:t>
            </a:r>
            <a:r>
              <a:rPr lang="en-US" altLang="en-US" sz="2400" dirty="0"/>
              <a:t> </a:t>
            </a:r>
            <a:r>
              <a:rPr lang="en-US" altLang="en-US" sz="2400" dirty="0" err="1"/>
              <a:t>hình</a:t>
            </a:r>
            <a:r>
              <a:rPr lang="en-US" altLang="en-US" sz="2400" dirty="0"/>
              <a:t> </a:t>
            </a:r>
            <a:r>
              <a:rPr lang="en-US" altLang="en-US" sz="2400" dirty="0" err="1"/>
              <a:t>Dữ</a:t>
            </a:r>
            <a:r>
              <a:rPr lang="en-US" altLang="en-US" sz="2400" dirty="0"/>
              <a:t> </a:t>
            </a:r>
            <a:r>
              <a:rPr lang="en-US" altLang="en-US" sz="2400" dirty="0" err="1"/>
              <a:t>liệu</a:t>
            </a:r>
            <a:r>
              <a:rPr lang="en-US" altLang="en-US" sz="2400" dirty="0"/>
              <a:t> Quan </a:t>
            </a:r>
            <a:r>
              <a:rPr lang="en-US" altLang="en-US" sz="2400" dirty="0" err="1"/>
              <a:t>hệ</a:t>
            </a:r>
            <a:r>
              <a:rPr lang="en-US" altLang="en-US" sz="2400" dirty="0"/>
              <a:t> (</a:t>
            </a:r>
            <a:r>
              <a:rPr lang="en-US" altLang="en-US" sz="2400" i="1" dirty="0"/>
              <a:t>Relational Data Model</a:t>
            </a:r>
            <a:r>
              <a:rPr lang="en-US" altLang="en-US" sz="2400" dirty="0"/>
              <a:t>) </a:t>
            </a:r>
            <a:r>
              <a:rPr lang="en-US" altLang="en-US" sz="2400" dirty="0" err="1"/>
              <a:t>dựa</a:t>
            </a:r>
            <a:r>
              <a:rPr lang="en-US" altLang="en-US" sz="2400" dirty="0"/>
              <a:t> </a:t>
            </a:r>
            <a:r>
              <a:rPr lang="en-US" altLang="en-US" sz="2400" dirty="0" err="1"/>
              <a:t>trên</a:t>
            </a:r>
            <a:r>
              <a:rPr lang="en-US" altLang="en-US" sz="2400" dirty="0"/>
              <a:t> </a:t>
            </a:r>
            <a:r>
              <a:rPr lang="en-US" altLang="en-US" sz="2400" dirty="0" err="1"/>
              <a:t>khái</a:t>
            </a:r>
            <a:r>
              <a:rPr lang="en-US" altLang="en-US" sz="2400" dirty="0"/>
              <a:t> </a:t>
            </a:r>
            <a:r>
              <a:rPr lang="en-US" altLang="en-US" sz="2400" dirty="0" err="1"/>
              <a:t>niệm</a:t>
            </a:r>
            <a:r>
              <a:rPr lang="en-US" altLang="en-US" sz="2400" dirty="0"/>
              <a:t> </a:t>
            </a:r>
            <a:r>
              <a:rPr lang="en-US" altLang="en-US" sz="2400" dirty="0" err="1"/>
              <a:t>quan</a:t>
            </a:r>
            <a:r>
              <a:rPr lang="en-US" altLang="en-US" sz="2400" dirty="0"/>
              <a:t> </a:t>
            </a:r>
            <a:r>
              <a:rPr lang="en-US" altLang="en-US" sz="2400" dirty="0" err="1"/>
              <a:t>hệ</a:t>
            </a:r>
            <a:r>
              <a:rPr lang="en-US" altLang="en-US" sz="2400" dirty="0"/>
              <a:t>. </a:t>
            </a:r>
            <a:r>
              <a:rPr lang="en-US" sz="2400" dirty="0" err="1"/>
              <a:t>Được</a:t>
            </a:r>
            <a:r>
              <a:rPr lang="en-US" sz="2400" dirty="0"/>
              <a:t> </a:t>
            </a:r>
            <a:r>
              <a:rPr lang="en-US" sz="2400" dirty="0" err="1"/>
              <a:t>đề</a:t>
            </a:r>
            <a:r>
              <a:rPr lang="en-US" sz="2400" dirty="0"/>
              <a:t> </a:t>
            </a:r>
            <a:r>
              <a:rPr lang="en-US" sz="2400" dirty="0" err="1"/>
              <a:t>xuất</a:t>
            </a:r>
            <a:r>
              <a:rPr lang="en-US" sz="2400" dirty="0"/>
              <a:t> </a:t>
            </a:r>
            <a:r>
              <a:rPr lang="en-US" sz="2400" dirty="0" err="1"/>
              <a:t>bởi</a:t>
            </a:r>
            <a:r>
              <a:rPr lang="en-US" sz="2400" dirty="0"/>
              <a:t> E.F. Codd </a:t>
            </a:r>
            <a:r>
              <a:rPr lang="en-US" sz="2400" dirty="0" err="1"/>
              <a:t>năm</a:t>
            </a:r>
            <a:r>
              <a:rPr lang="en-US" sz="2400" dirty="0"/>
              <a:t> 1970. </a:t>
            </a:r>
          </a:p>
          <a:p>
            <a:pPr marL="265113" indent="-265113" algn="just"/>
            <a:r>
              <a:rPr lang="en-US" sz="2400" dirty="0" err="1"/>
              <a:t>Mô</a:t>
            </a:r>
            <a:r>
              <a:rPr lang="en-US" sz="2400" dirty="0"/>
              <a:t> </a:t>
            </a:r>
            <a:r>
              <a:rPr lang="en-US" sz="2400" dirty="0" err="1"/>
              <a:t>hình</a:t>
            </a:r>
            <a:r>
              <a:rPr lang="en-US" sz="2400" dirty="0"/>
              <a:t> </a:t>
            </a:r>
            <a:r>
              <a:rPr lang="en-US" sz="2400" dirty="0" err="1"/>
              <a:t>này</a:t>
            </a:r>
            <a:r>
              <a:rPr lang="en-US" sz="2400" dirty="0"/>
              <a:t> bao </a:t>
            </a:r>
            <a:r>
              <a:rPr lang="en-US" sz="2400" dirty="0" err="1"/>
              <a:t>gồm</a:t>
            </a:r>
            <a:r>
              <a:rPr lang="en-US" sz="2400" dirty="0"/>
              <a:t>:</a:t>
            </a:r>
          </a:p>
          <a:p>
            <a:pPr lvl="1" algn="just"/>
            <a:r>
              <a:rPr lang="en-US" sz="2200" dirty="0" err="1"/>
              <a:t>Các</a:t>
            </a:r>
            <a:r>
              <a:rPr lang="en-US" sz="2200" dirty="0"/>
              <a:t> </a:t>
            </a:r>
            <a:r>
              <a:rPr lang="en-US" sz="2200" dirty="0" err="1"/>
              <a:t>khái</a:t>
            </a:r>
            <a:r>
              <a:rPr lang="en-US" sz="2200" dirty="0"/>
              <a:t> </a:t>
            </a:r>
            <a:r>
              <a:rPr lang="en-US" sz="2200" dirty="0" err="1"/>
              <a:t>niệm</a:t>
            </a:r>
            <a:r>
              <a:rPr lang="en-US" sz="2200" dirty="0"/>
              <a:t> </a:t>
            </a:r>
            <a:r>
              <a:rPr lang="en-US" sz="2200" dirty="0" err="1"/>
              <a:t>liên</a:t>
            </a:r>
            <a:r>
              <a:rPr lang="en-US" sz="2200" dirty="0"/>
              <a:t> </a:t>
            </a:r>
            <a:r>
              <a:rPr lang="en-US" sz="2200" dirty="0" err="1"/>
              <a:t>quan</a:t>
            </a:r>
            <a:r>
              <a:rPr lang="en-US" sz="2200" dirty="0"/>
              <a:t> </a:t>
            </a:r>
            <a:r>
              <a:rPr lang="en-US" sz="2200" dirty="0" err="1"/>
              <a:t>đến</a:t>
            </a:r>
            <a:r>
              <a:rPr lang="en-US" sz="2200" dirty="0"/>
              <a:t> </a:t>
            </a:r>
            <a:r>
              <a:rPr lang="en-US" sz="2200" dirty="0" err="1"/>
              <a:t>cấu</a:t>
            </a:r>
            <a:r>
              <a:rPr lang="en-US" sz="2200" dirty="0"/>
              <a:t> </a:t>
            </a:r>
            <a:r>
              <a:rPr lang="en-US" sz="2200" dirty="0" err="1"/>
              <a:t>trúc</a:t>
            </a:r>
            <a:r>
              <a:rPr lang="en-US" sz="2200" dirty="0"/>
              <a:t> </a:t>
            </a:r>
            <a:r>
              <a:rPr lang="en-US" sz="2200" dirty="0" err="1"/>
              <a:t>dữ</a:t>
            </a:r>
            <a:r>
              <a:rPr lang="en-US" sz="2200" dirty="0"/>
              <a:t> </a:t>
            </a:r>
            <a:r>
              <a:rPr lang="en-US" sz="2200" dirty="0" err="1"/>
              <a:t>liệu</a:t>
            </a:r>
            <a:r>
              <a:rPr lang="en-US" sz="2200" dirty="0"/>
              <a:t> </a:t>
            </a:r>
            <a:r>
              <a:rPr lang="en-US" sz="2200" dirty="0" err="1"/>
              <a:t>dưới</a:t>
            </a:r>
            <a:r>
              <a:rPr lang="en-US" sz="2200" dirty="0"/>
              <a:t> </a:t>
            </a:r>
            <a:r>
              <a:rPr lang="en-US" sz="2200" dirty="0" err="1"/>
              <a:t>dạng</a:t>
            </a:r>
            <a:r>
              <a:rPr lang="en-US" sz="2200" dirty="0"/>
              <a:t> </a:t>
            </a:r>
            <a:r>
              <a:rPr lang="en-US" sz="2200" dirty="0" err="1"/>
              <a:t>dòng</a:t>
            </a:r>
            <a:r>
              <a:rPr lang="en-US" sz="2200" dirty="0"/>
              <a:t> </a:t>
            </a:r>
            <a:r>
              <a:rPr lang="en-US" sz="2200" dirty="0" err="1"/>
              <a:t>và</a:t>
            </a:r>
            <a:r>
              <a:rPr lang="en-US" sz="2200" dirty="0"/>
              <a:t> </a:t>
            </a:r>
            <a:r>
              <a:rPr lang="en-US" sz="2200" dirty="0" err="1"/>
              <a:t>cột</a:t>
            </a:r>
            <a:r>
              <a:rPr lang="en-US" sz="2200" dirty="0"/>
              <a:t> </a:t>
            </a:r>
            <a:r>
              <a:rPr lang="en-US" sz="2200" dirty="0" err="1"/>
              <a:t>như</a:t>
            </a:r>
            <a:r>
              <a:rPr lang="en-US" sz="2200" dirty="0"/>
              <a:t> </a:t>
            </a:r>
            <a:r>
              <a:rPr lang="en-US" sz="2200" dirty="0" err="1"/>
              <a:t>quan</a:t>
            </a:r>
            <a:r>
              <a:rPr lang="en-US" sz="2200" dirty="0"/>
              <a:t> </a:t>
            </a:r>
            <a:r>
              <a:rPr lang="en-US" sz="2200" dirty="0" err="1"/>
              <a:t>hệ</a:t>
            </a:r>
            <a:r>
              <a:rPr lang="en-US" sz="2200" dirty="0"/>
              <a:t>, </a:t>
            </a:r>
            <a:r>
              <a:rPr lang="en-US" sz="2200" dirty="0" err="1"/>
              <a:t>bộ</a:t>
            </a:r>
            <a:r>
              <a:rPr lang="en-US" sz="2200" dirty="0"/>
              <a:t>, </a:t>
            </a:r>
            <a:r>
              <a:rPr lang="en-US" sz="2200" dirty="0" err="1"/>
              <a:t>thuộc</a:t>
            </a:r>
            <a:r>
              <a:rPr lang="en-US" sz="2200" dirty="0"/>
              <a:t> </a:t>
            </a:r>
            <a:r>
              <a:rPr lang="en-US" sz="2200" dirty="0" err="1"/>
              <a:t>tính</a:t>
            </a:r>
            <a:r>
              <a:rPr lang="en-US" sz="2200" dirty="0"/>
              <a:t>, </a:t>
            </a:r>
            <a:r>
              <a:rPr lang="en-US" sz="2200" dirty="0" err="1"/>
              <a:t>khóa</a:t>
            </a:r>
            <a:r>
              <a:rPr lang="en-US" sz="2200" dirty="0"/>
              <a:t> </a:t>
            </a:r>
            <a:r>
              <a:rPr lang="en-US" sz="2200" dirty="0" err="1"/>
              <a:t>chính</a:t>
            </a:r>
            <a:r>
              <a:rPr lang="en-US" sz="2200" dirty="0"/>
              <a:t>, </a:t>
            </a:r>
            <a:r>
              <a:rPr lang="en-US" sz="2200" dirty="0" err="1"/>
              <a:t>khóa</a:t>
            </a:r>
            <a:r>
              <a:rPr lang="en-US" sz="2200" dirty="0"/>
              <a:t> </a:t>
            </a:r>
            <a:r>
              <a:rPr lang="en-US" sz="2200" dirty="0" err="1"/>
              <a:t>ngoại</a:t>
            </a:r>
            <a:r>
              <a:rPr lang="en-US" sz="2200" dirty="0"/>
              <a:t>, ...</a:t>
            </a:r>
          </a:p>
          <a:p>
            <a:pPr lvl="1" algn="just"/>
            <a:r>
              <a:rPr lang="en-US" sz="2200" dirty="0" err="1"/>
              <a:t>Được</a:t>
            </a:r>
            <a:r>
              <a:rPr lang="en-US" sz="2200" dirty="0"/>
              <a:t> </a:t>
            </a:r>
            <a:r>
              <a:rPr lang="en-US" sz="2200" dirty="0" err="1"/>
              <a:t>xây</a:t>
            </a:r>
            <a:r>
              <a:rPr lang="en-US" sz="2200" dirty="0"/>
              <a:t> </a:t>
            </a:r>
            <a:r>
              <a:rPr lang="en-US" sz="2200" dirty="0" err="1"/>
              <a:t>dựng</a:t>
            </a:r>
            <a:r>
              <a:rPr lang="en-US" sz="2200" dirty="0"/>
              <a:t> </a:t>
            </a:r>
            <a:r>
              <a:rPr lang="en-US" sz="2200" dirty="0" err="1"/>
              <a:t>trên</a:t>
            </a:r>
            <a:r>
              <a:rPr lang="en-US" sz="2200" dirty="0"/>
              <a:t> </a:t>
            </a:r>
            <a:r>
              <a:rPr lang="en-US" sz="2200" dirty="0" err="1"/>
              <a:t>cơ</a:t>
            </a:r>
            <a:r>
              <a:rPr lang="en-US" sz="2200" dirty="0"/>
              <a:t> </a:t>
            </a:r>
            <a:r>
              <a:rPr lang="en-US" sz="2200" dirty="0" err="1"/>
              <a:t>sở</a:t>
            </a:r>
            <a:r>
              <a:rPr lang="en-US" sz="2200" dirty="0"/>
              <a:t> </a:t>
            </a:r>
            <a:r>
              <a:rPr lang="en-US" sz="2200" dirty="0" err="1"/>
              <a:t>của</a:t>
            </a:r>
            <a:r>
              <a:rPr lang="en-US" sz="2200" dirty="0"/>
              <a:t> </a:t>
            </a:r>
            <a:r>
              <a:rPr lang="en-US" sz="2200" dirty="0" err="1"/>
              <a:t>phép</a:t>
            </a:r>
            <a:r>
              <a:rPr lang="en-US" sz="2200" dirty="0"/>
              <a:t> </a:t>
            </a:r>
            <a:r>
              <a:rPr lang="en-US" sz="2200" dirty="0" err="1"/>
              <a:t>toán</a:t>
            </a:r>
            <a:r>
              <a:rPr lang="en-US" sz="2200" dirty="0"/>
              <a:t> </a:t>
            </a:r>
            <a:r>
              <a:rPr lang="en-US" sz="2200" dirty="0" err="1"/>
              <a:t>tập</a:t>
            </a:r>
            <a:r>
              <a:rPr lang="en-US" sz="2200" dirty="0"/>
              <a:t> </a:t>
            </a:r>
            <a:r>
              <a:rPr lang="en-US" sz="2200" dirty="0" err="1"/>
              <a:t>hợp</a:t>
            </a:r>
            <a:r>
              <a:rPr lang="en-US" sz="2200" dirty="0"/>
              <a:t> </a:t>
            </a:r>
            <a:r>
              <a:rPr lang="en-US" sz="2200" dirty="0" err="1"/>
              <a:t>và</a:t>
            </a:r>
            <a:r>
              <a:rPr lang="en-US" sz="2200" dirty="0"/>
              <a:t> </a:t>
            </a:r>
            <a:r>
              <a:rPr lang="en-US" sz="2200" dirty="0" err="1"/>
              <a:t>phép</a:t>
            </a:r>
            <a:r>
              <a:rPr lang="en-US" sz="2200" dirty="0"/>
              <a:t> </a:t>
            </a:r>
            <a:r>
              <a:rPr lang="en-US" sz="2200" dirty="0" err="1"/>
              <a:t>toán</a:t>
            </a:r>
            <a:r>
              <a:rPr lang="en-US" sz="2200" dirty="0"/>
              <a:t> </a:t>
            </a:r>
            <a:r>
              <a:rPr lang="en-US" sz="2200" dirty="0" err="1"/>
              <a:t>quan</a:t>
            </a:r>
            <a:r>
              <a:rPr lang="en-US" sz="2200" dirty="0"/>
              <a:t> </a:t>
            </a:r>
            <a:r>
              <a:rPr lang="en-US" sz="2200" dirty="0" err="1"/>
              <a:t>hệ</a:t>
            </a:r>
            <a:r>
              <a:rPr lang="en-US" sz="2200" dirty="0"/>
              <a:t>.</a:t>
            </a:r>
          </a:p>
          <a:p>
            <a:pPr lvl="1" algn="just"/>
            <a:r>
              <a:rPr lang="en-US" sz="2200" dirty="0" err="1"/>
              <a:t>Ràng</a:t>
            </a:r>
            <a:r>
              <a:rPr lang="en-US" sz="2200" dirty="0"/>
              <a:t> </a:t>
            </a:r>
            <a:r>
              <a:rPr lang="en-US" sz="2200" dirty="0" err="1"/>
              <a:t>buộc</a:t>
            </a:r>
            <a:r>
              <a:rPr lang="en-US" sz="2200" dirty="0"/>
              <a:t> </a:t>
            </a:r>
            <a:r>
              <a:rPr lang="en-US" sz="2200" dirty="0" err="1"/>
              <a:t>toàn</a:t>
            </a:r>
            <a:r>
              <a:rPr lang="en-US" sz="2200" dirty="0"/>
              <a:t> </a:t>
            </a:r>
            <a:r>
              <a:rPr lang="en-US" sz="2200" dirty="0" err="1"/>
              <a:t>vẹn</a:t>
            </a:r>
            <a:r>
              <a:rPr lang="en-US" sz="2200" dirty="0"/>
              <a:t> </a:t>
            </a:r>
            <a:r>
              <a:rPr lang="en-US" sz="2200" dirty="0" err="1"/>
              <a:t>quan</a:t>
            </a:r>
            <a:r>
              <a:rPr lang="en-US" sz="2200" dirty="0"/>
              <a:t> </a:t>
            </a:r>
            <a:r>
              <a:rPr lang="en-US" sz="2200" dirty="0" err="1"/>
              <a:t>hệ</a:t>
            </a:r>
            <a:r>
              <a:rPr lang="en-US" sz="2200" dirty="0"/>
              <a:t>.</a:t>
            </a:r>
          </a:p>
          <a:p>
            <a:pPr marL="265113" indent="-265113" algn="just"/>
            <a:r>
              <a:rPr lang="en-US" sz="2400" dirty="0" err="1"/>
              <a:t>Các</a:t>
            </a:r>
            <a:r>
              <a:rPr lang="en-US" sz="2400" dirty="0"/>
              <a:t> HQTCSDLQH </a:t>
            </a:r>
            <a:r>
              <a:rPr lang="en-US" sz="2400" dirty="0" err="1"/>
              <a:t>được</a:t>
            </a:r>
            <a:r>
              <a:rPr lang="en-US" sz="2400" dirty="0"/>
              <a:t> </a:t>
            </a:r>
            <a:r>
              <a:rPr lang="en-US" sz="2400" dirty="0" err="1"/>
              <a:t>xây</a:t>
            </a:r>
            <a:r>
              <a:rPr lang="en-US" sz="2400" dirty="0"/>
              <a:t> </a:t>
            </a:r>
            <a:r>
              <a:rPr lang="en-US" sz="2400" dirty="0" err="1"/>
              <a:t>dựng</a:t>
            </a:r>
            <a:r>
              <a:rPr lang="en-US" sz="2400" dirty="0"/>
              <a:t> </a:t>
            </a:r>
            <a:r>
              <a:rPr lang="en-US" sz="2400" dirty="0" err="1"/>
              <a:t>dựa</a:t>
            </a:r>
            <a:r>
              <a:rPr lang="en-US" sz="2400" dirty="0"/>
              <a:t> </a:t>
            </a:r>
            <a:r>
              <a:rPr lang="en-US" sz="2400" dirty="0" err="1"/>
              <a:t>theo</a:t>
            </a:r>
            <a:r>
              <a:rPr lang="en-US" sz="2400" dirty="0"/>
              <a:t> </a:t>
            </a:r>
            <a:r>
              <a:rPr lang="en-US" sz="2400" dirty="0" err="1"/>
              <a:t>lý</a:t>
            </a:r>
            <a:r>
              <a:rPr lang="en-US" sz="2400" dirty="0"/>
              <a:t> </a:t>
            </a:r>
            <a:r>
              <a:rPr lang="en-US" sz="2400" dirty="0" err="1"/>
              <a:t>thuyết</a:t>
            </a:r>
            <a:r>
              <a:rPr lang="en-US" sz="2400" dirty="0"/>
              <a:t> </a:t>
            </a:r>
            <a:r>
              <a:rPr lang="en-US" sz="2400" dirty="0" err="1"/>
              <a:t>mô</a:t>
            </a:r>
            <a:r>
              <a:rPr lang="en-US" sz="2400" dirty="0"/>
              <a:t> </a:t>
            </a:r>
            <a:r>
              <a:rPr lang="en-US" sz="2400" dirty="0" err="1"/>
              <a:t>hình</a:t>
            </a:r>
            <a:r>
              <a:rPr lang="en-US" sz="2400" dirty="0"/>
              <a:t> </a:t>
            </a:r>
            <a:r>
              <a:rPr lang="en-US" sz="2400" dirty="0" err="1"/>
              <a:t>quan</a:t>
            </a:r>
            <a:r>
              <a:rPr lang="en-US" sz="2400" dirty="0"/>
              <a:t> </a:t>
            </a:r>
            <a:r>
              <a:rPr lang="en-US" sz="2400" dirty="0" err="1"/>
              <a:t>hệ</a:t>
            </a:r>
            <a:endParaRPr lang="en-US" sz="2400" dirty="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19171">
                                            <p:txEl>
                                              <p:pRg st="0" end="0"/>
                                            </p:txEl>
                                          </p:spTgt>
                                        </p:tgtEl>
                                        <p:attrNameLst>
                                          <p:attrName>style.visibility</p:attrName>
                                        </p:attrNameLst>
                                      </p:cBhvr>
                                      <p:to>
                                        <p:strVal val="visible"/>
                                      </p:to>
                                    </p:set>
                                    <p:animEffect transition="in" filter="fade">
                                      <p:cBhvr>
                                        <p:cTn id="7" dur="1000"/>
                                        <p:tgtEl>
                                          <p:spTgt spid="519171">
                                            <p:txEl>
                                              <p:pRg st="0" end="0"/>
                                            </p:txEl>
                                          </p:spTgt>
                                        </p:tgtEl>
                                      </p:cBhvr>
                                    </p:animEffect>
                                    <p:anim calcmode="lin" valueType="num">
                                      <p:cBhvr>
                                        <p:cTn id="8" dur="1000" fill="hold"/>
                                        <p:tgtEl>
                                          <p:spTgt spid="51917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19171">
                                            <p:txEl>
                                              <p:pRg st="1" end="1"/>
                                            </p:txEl>
                                          </p:spTgt>
                                        </p:tgtEl>
                                        <p:attrNameLst>
                                          <p:attrName>style.visibility</p:attrName>
                                        </p:attrNameLst>
                                      </p:cBhvr>
                                      <p:to>
                                        <p:strVal val="visible"/>
                                      </p:to>
                                    </p:set>
                                    <p:animEffect transition="in" filter="fade">
                                      <p:cBhvr>
                                        <p:cTn id="14" dur="1000"/>
                                        <p:tgtEl>
                                          <p:spTgt spid="519171">
                                            <p:txEl>
                                              <p:pRg st="1" end="1"/>
                                            </p:txEl>
                                          </p:spTgt>
                                        </p:tgtEl>
                                      </p:cBhvr>
                                    </p:animEffect>
                                    <p:anim calcmode="lin" valueType="num">
                                      <p:cBhvr>
                                        <p:cTn id="15"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917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9171">
                                            <p:txEl>
                                              <p:pRg st="2" end="2"/>
                                            </p:txEl>
                                          </p:spTgt>
                                        </p:tgtEl>
                                        <p:attrNameLst>
                                          <p:attrName>style.visibility</p:attrName>
                                        </p:attrNameLst>
                                      </p:cBhvr>
                                      <p:to>
                                        <p:strVal val="visible"/>
                                      </p:to>
                                    </p:set>
                                    <p:animEffect transition="in" filter="fade">
                                      <p:cBhvr>
                                        <p:cTn id="21" dur="1000"/>
                                        <p:tgtEl>
                                          <p:spTgt spid="519171">
                                            <p:txEl>
                                              <p:pRg st="2" end="2"/>
                                            </p:txEl>
                                          </p:spTgt>
                                        </p:tgtEl>
                                      </p:cBhvr>
                                    </p:animEffect>
                                    <p:anim calcmode="lin" valueType="num">
                                      <p:cBhvr>
                                        <p:cTn id="22"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917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19171">
                                            <p:txEl>
                                              <p:pRg st="3" end="3"/>
                                            </p:txEl>
                                          </p:spTgt>
                                        </p:tgtEl>
                                        <p:attrNameLst>
                                          <p:attrName>style.visibility</p:attrName>
                                        </p:attrNameLst>
                                      </p:cBhvr>
                                      <p:to>
                                        <p:strVal val="visible"/>
                                      </p:to>
                                    </p:set>
                                    <p:animEffect transition="in" filter="fade">
                                      <p:cBhvr>
                                        <p:cTn id="28" dur="1000"/>
                                        <p:tgtEl>
                                          <p:spTgt spid="519171">
                                            <p:txEl>
                                              <p:pRg st="3" end="3"/>
                                            </p:txEl>
                                          </p:spTgt>
                                        </p:tgtEl>
                                      </p:cBhvr>
                                    </p:animEffect>
                                    <p:anim calcmode="lin" valueType="num">
                                      <p:cBhvr>
                                        <p:cTn id="29"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9171">
                                            <p:txEl>
                                              <p:pRg st="4" end="4"/>
                                            </p:txEl>
                                          </p:spTgt>
                                        </p:tgtEl>
                                        <p:attrNameLst>
                                          <p:attrName>style.visibility</p:attrName>
                                        </p:attrNameLst>
                                      </p:cBhvr>
                                      <p:to>
                                        <p:strVal val="visible"/>
                                      </p:to>
                                    </p:set>
                                    <p:animEffect transition="in" filter="fade">
                                      <p:cBhvr>
                                        <p:cTn id="35" dur="1000"/>
                                        <p:tgtEl>
                                          <p:spTgt spid="519171">
                                            <p:txEl>
                                              <p:pRg st="4" end="4"/>
                                            </p:txEl>
                                          </p:spTgt>
                                        </p:tgtEl>
                                      </p:cBhvr>
                                    </p:animEffect>
                                    <p:anim calcmode="lin" valueType="num">
                                      <p:cBhvr>
                                        <p:cTn id="36"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917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19171">
                                            <p:txEl>
                                              <p:pRg st="5" end="5"/>
                                            </p:txEl>
                                          </p:spTgt>
                                        </p:tgtEl>
                                        <p:attrNameLst>
                                          <p:attrName>style.visibility</p:attrName>
                                        </p:attrNameLst>
                                      </p:cBhvr>
                                      <p:to>
                                        <p:strVal val="visible"/>
                                      </p:to>
                                    </p:set>
                                    <p:animEffect transition="in" filter="fade">
                                      <p:cBhvr>
                                        <p:cTn id="42" dur="1000"/>
                                        <p:tgtEl>
                                          <p:spTgt spid="519171">
                                            <p:txEl>
                                              <p:pRg st="5" end="5"/>
                                            </p:txEl>
                                          </p:spTgt>
                                        </p:tgtEl>
                                      </p:cBhvr>
                                    </p:animEffect>
                                    <p:anim calcmode="lin" valueType="num">
                                      <p:cBhvr>
                                        <p:cTn id="43"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Grp="1" noChangeArrowheads="1"/>
          </p:cNvSpPr>
          <p:nvPr>
            <p:ph type="title"/>
          </p:nvPr>
        </p:nvSpPr>
        <p:spPr>
          <a:xfrm>
            <a:off x="701675" y="304800"/>
            <a:ext cx="8442325" cy="495300"/>
          </a:xfrm>
          <a:noFill/>
          <a:ln/>
        </p:spPr>
        <p:txBody>
          <a:bodyPr lIns="92075" tIns="46038" rIns="92075" bIns="46038" anchor="ctr"/>
          <a:lstStyle/>
          <a:p>
            <a:pPr algn="ctr"/>
            <a:r>
              <a:rPr lang="en-US" sz="4000">
                <a:solidFill>
                  <a:schemeClr val="folHlink"/>
                </a:solidFill>
              </a:rPr>
              <a:t>Ví dụ về mô hình quan hệ</a:t>
            </a:r>
          </a:p>
        </p:txBody>
      </p:sp>
      <p:sp>
        <p:nvSpPr>
          <p:cNvPr id="575491" name="Rectangle 3"/>
          <p:cNvSpPr>
            <a:spLocks noChangeArrowheads="1"/>
          </p:cNvSpPr>
          <p:nvPr/>
        </p:nvSpPr>
        <p:spPr bwMode="auto">
          <a:xfrm>
            <a:off x="304800" y="3200400"/>
            <a:ext cx="11430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eaLnBrk="1" hangingPunct="1"/>
            <a:r>
              <a:rPr lang="en-US" altLang="zh-CN" sz="1600" b="1">
                <a:solidFill>
                  <a:srgbClr val="003300"/>
                </a:solidFill>
                <a:latin typeface="Arial" charset="0"/>
                <a:ea typeface="Times New Roman" pitchFamily="18" charset="0"/>
                <a:cs typeface="Arial" charset="0"/>
              </a:rPr>
              <a:t>MONHOC</a:t>
            </a:r>
          </a:p>
        </p:txBody>
      </p:sp>
      <p:sp>
        <p:nvSpPr>
          <p:cNvPr id="575492" name="Rectangle 4"/>
          <p:cNvSpPr>
            <a:spLocks noChangeArrowheads="1"/>
          </p:cNvSpPr>
          <p:nvPr/>
        </p:nvSpPr>
        <p:spPr bwMode="auto">
          <a:xfrm>
            <a:off x="685800" y="609600"/>
            <a:ext cx="7921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FF0000"/>
                </a:solidFill>
                <a:latin typeface="Arial" charset="0"/>
                <a:ea typeface="Times New Roman" pitchFamily="18" charset="0"/>
                <a:cs typeface="Arial" charset="0"/>
              </a:rPr>
              <a:t>SVIEN</a:t>
            </a:r>
          </a:p>
        </p:txBody>
      </p:sp>
      <p:graphicFrame>
        <p:nvGraphicFramePr>
          <p:cNvPr id="575493" name="Group 5"/>
          <p:cNvGraphicFramePr>
            <a:graphicFrameLocks noGrp="1"/>
          </p:cNvGraphicFramePr>
          <p:nvPr/>
        </p:nvGraphicFramePr>
        <p:xfrm>
          <a:off x="1143000" y="914400"/>
          <a:ext cx="4191000" cy="2092325"/>
        </p:xfrm>
        <a:graphic>
          <a:graphicData uri="http://schemas.openxmlformats.org/drawingml/2006/table">
            <a:tbl>
              <a:tblPr/>
              <a:tblGrid>
                <a:gridCol w="1371600">
                  <a:extLst>
                    <a:ext uri="{9D8B030D-6E8A-4147-A177-3AD203B41FA5}">
                      <a16:colId xmlns:a16="http://schemas.microsoft.com/office/drawing/2014/main" xmlns="" val="20000"/>
                    </a:ext>
                  </a:extLst>
                </a:gridCol>
                <a:gridCol w="1058863">
                  <a:extLst>
                    <a:ext uri="{9D8B030D-6E8A-4147-A177-3AD203B41FA5}">
                      <a16:colId xmlns:a16="http://schemas.microsoft.com/office/drawing/2014/main" xmlns="" val="20001"/>
                    </a:ext>
                  </a:extLst>
                </a:gridCol>
                <a:gridCol w="1760537">
                  <a:extLst>
                    <a:ext uri="{9D8B030D-6E8A-4147-A177-3AD203B41FA5}">
                      <a16:colId xmlns:a16="http://schemas.microsoft.com/office/drawing/2014/main" xmlns="" val="20002"/>
                    </a:ext>
                  </a:extLst>
                </a:gridCol>
              </a:tblGrid>
              <a:tr h="609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TEN</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0"/>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Sơn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1"/>
                  </a:ext>
                </a:extLst>
              </a:tr>
              <a:tr h="4540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Times New Roman" pitchFamily="18"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SimSun" pitchFamily="2" charset="-122"/>
                          <a:cs typeface="Arial" charset="0"/>
                        </a:rPr>
                        <a:t>Bảo</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2"/>
                  </a:ext>
                </a:extLst>
              </a:tr>
              <a:tr h="57467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Trang</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extLst>
                  <a:ext uri="{0D108BD9-81ED-4DB2-BD59-A6C34878D82A}">
                    <a16:rowId xmlns:a16="http://schemas.microsoft.com/office/drawing/2014/main" xmlns="" val="10003"/>
                  </a:ext>
                </a:extLst>
              </a:tr>
            </a:tbl>
          </a:graphicData>
        </a:graphic>
      </p:graphicFrame>
      <p:graphicFrame>
        <p:nvGraphicFramePr>
          <p:cNvPr id="575515" name="Group 27"/>
          <p:cNvGraphicFramePr>
            <a:graphicFrameLocks noGrp="1"/>
          </p:cNvGraphicFramePr>
          <p:nvPr/>
        </p:nvGraphicFramePr>
        <p:xfrm>
          <a:off x="5715000" y="3505200"/>
          <a:ext cx="3200400" cy="2910840"/>
        </p:xfrm>
        <a:graphic>
          <a:graphicData uri="http://schemas.openxmlformats.org/drawingml/2006/table">
            <a:tbl>
              <a:tblPr/>
              <a:tblGrid>
                <a:gridCol w="1143000">
                  <a:extLst>
                    <a:ext uri="{9D8B030D-6E8A-4147-A177-3AD203B41FA5}">
                      <a16:colId xmlns:a16="http://schemas.microsoft.com/office/drawing/2014/main" xmlns="" val="20000"/>
                    </a:ext>
                  </a:extLst>
                </a:gridCol>
                <a:gridCol w="1066800">
                  <a:extLst>
                    <a:ext uri="{9D8B030D-6E8A-4147-A177-3AD203B41FA5}">
                      <a16:colId xmlns:a16="http://schemas.microsoft.com/office/drawing/2014/main" xmlns="" val="20001"/>
                    </a:ext>
                  </a:extLst>
                </a:gridCol>
                <a:gridCol w="990600">
                  <a:extLst>
                    <a:ext uri="{9D8B030D-6E8A-4147-A177-3AD203B41FA5}">
                      <a16:colId xmlns:a16="http://schemas.microsoft.com/office/drawing/2014/main" xmlns="" val="20002"/>
                    </a:ext>
                  </a:extLst>
                </a:gridCol>
              </a:tblGrid>
              <a:tr h="5334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MASV</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MAMH</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tx1"/>
                          </a:solidFill>
                          <a:effectLst/>
                          <a:latin typeface="Times New Roman" pitchFamily="18" charset="0"/>
                          <a:ea typeface="Times New Roman" pitchFamily="18" charset="0"/>
                          <a:cs typeface="Arial" charset="0"/>
                        </a:rPr>
                        <a:t>DIEM</a:t>
                      </a:r>
                      <a:endPar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1"/>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2"/>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3"/>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4"/>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5"/>
                  </a:ext>
                </a:extLst>
              </a:tr>
              <a:tr h="3556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TCTH03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tx1"/>
                          </a:solidFill>
                          <a:effectLst/>
                          <a:latin typeface="Times New Roman" pitchFamily="18" charset="0"/>
                          <a:ea typeface="Times New Roman" pitchFamily="18" charset="0"/>
                          <a:cs typeface="Arial" charset="0"/>
                        </a:rPr>
                        <a:t>10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6"/>
                  </a:ext>
                </a:extLst>
              </a:tr>
            </a:tbl>
          </a:graphicData>
        </a:graphic>
      </p:graphicFrame>
      <p:graphicFrame>
        <p:nvGraphicFramePr>
          <p:cNvPr id="575549" name="Group 61"/>
          <p:cNvGraphicFramePr>
            <a:graphicFrameLocks noGrp="1"/>
          </p:cNvGraphicFramePr>
          <p:nvPr/>
        </p:nvGraphicFramePr>
        <p:xfrm>
          <a:off x="457200" y="3657600"/>
          <a:ext cx="4648200" cy="2335530"/>
        </p:xfrm>
        <a:graphic>
          <a:graphicData uri="http://schemas.openxmlformats.org/drawingml/2006/table">
            <a:tbl>
              <a:tblPr/>
              <a:tblGrid>
                <a:gridCol w="1066800">
                  <a:extLst>
                    <a:ext uri="{9D8B030D-6E8A-4147-A177-3AD203B41FA5}">
                      <a16:colId xmlns:a16="http://schemas.microsoft.com/office/drawing/2014/main" xmlns="" val="20000"/>
                    </a:ext>
                  </a:extLst>
                </a:gridCol>
                <a:gridCol w="1447800">
                  <a:extLst>
                    <a:ext uri="{9D8B030D-6E8A-4147-A177-3AD203B41FA5}">
                      <a16:colId xmlns:a16="http://schemas.microsoft.com/office/drawing/2014/main" xmlns="" val="20001"/>
                    </a:ext>
                  </a:extLst>
                </a:gridCol>
                <a:gridCol w="1143000">
                  <a:extLst>
                    <a:ext uri="{9D8B030D-6E8A-4147-A177-3AD203B41FA5}">
                      <a16:colId xmlns:a16="http://schemas.microsoft.com/office/drawing/2014/main" xmlns="" val="20002"/>
                    </a:ext>
                  </a:extLst>
                </a:gridCol>
                <a:gridCol w="990600">
                  <a:extLst>
                    <a:ext uri="{9D8B030D-6E8A-4147-A177-3AD203B41FA5}">
                      <a16:colId xmlns:a16="http://schemas.microsoft.com/office/drawing/2014/main" xmlns="" val="20003"/>
                    </a:ext>
                  </a:extLst>
                </a:gridCol>
              </a:tblGrid>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chemeClr val="bg2"/>
                          </a:solidFill>
                          <a:effectLst/>
                          <a:latin typeface="Times New Roman" pitchFamily="18" charset="0"/>
                          <a:ea typeface="Times New Roman" pitchFamily="18" charset="0"/>
                          <a:cs typeface="Arial" charset="0"/>
                        </a:rPr>
                        <a:t>MAMH</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TENMH</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TINCHI</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chemeClr val="bg2"/>
                          </a:solidFill>
                          <a:effectLst/>
                          <a:latin typeface="Times New Roman" pitchFamily="18" charset="0"/>
                          <a:ea typeface="Times New Roman" pitchFamily="18" charset="0"/>
                          <a:cs typeface="Arial" charset="0"/>
                        </a:rPr>
                        <a:t>KHOA</a:t>
                      </a:r>
                      <a:endPar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0"/>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THVP</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Nhập môn TH</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1"/>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CSDL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sz="2000" b="0" i="0" u="none" strike="noStrike" cap="none" normalizeH="0" baseline="0">
                          <a:ln>
                            <a:noFill/>
                          </a:ln>
                          <a:solidFill>
                            <a:schemeClr val="bg2"/>
                          </a:solidFill>
                          <a:effectLst/>
                          <a:latin typeface="Times New Roman" pitchFamily="18" charset="0"/>
                          <a:ea typeface="Times New Roman" pitchFamily="18" charset="0"/>
                          <a:cs typeface="Arial" charset="0"/>
                        </a:rPr>
                        <a:t>Cấu trúc dữ liệu</a:t>
                      </a:r>
                      <a:endPar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CNTT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2"/>
                  </a:ext>
                </a:extLst>
              </a:tr>
              <a:tr h="466725">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Times New Roman" pitchFamily="18" charset="0"/>
                        </a:rPr>
                        <a:t>CTDL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To</a:t>
                      </a:r>
                      <a:r>
                        <a:rPr kumimoji="0" lang="en-US" altLang="zh-CN" sz="2000" b="0" i="0" u="none" strike="noStrike" cap="none" normalizeH="0" baseline="0">
                          <a:ln>
                            <a:noFill/>
                          </a:ln>
                          <a:solidFill>
                            <a:schemeClr val="bg2"/>
                          </a:solidFill>
                          <a:effectLst/>
                          <a:latin typeface="Gill Sans"/>
                          <a:ea typeface="SimSun" pitchFamily="2" charset="-122"/>
                          <a:cs typeface="Arial" charset="0"/>
                        </a:rPr>
                        <a:t>á</a:t>
                      </a:r>
                      <a:r>
                        <a:rPr kumimoji="0" lang="en-US" altLang="zh-CN" sz="2000" b="0" i="0" u="none" strike="noStrike" cap="none" normalizeH="0" baseline="0">
                          <a:ln>
                            <a:noFill/>
                          </a:ln>
                          <a:solidFill>
                            <a:schemeClr val="bg2"/>
                          </a:solidFill>
                          <a:effectLst/>
                          <a:latin typeface="Times New Roman" pitchFamily="18" charset="0"/>
                          <a:ea typeface="SimSun" pitchFamily="2" charset="-122"/>
                          <a:cs typeface="Arial" charset="0"/>
                        </a:rPr>
                        <a:t>n rời rạc </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chemeClr val="bg2"/>
                          </a:solidFill>
                          <a:effectLst/>
                          <a:latin typeface="Times New Roman" pitchFamily="18" charset="0"/>
                          <a:ea typeface="Times New Roman" pitchFamily="18" charset="0"/>
                          <a:cs typeface="Arial" charset="0"/>
                        </a:rPr>
                        <a:t>TOAN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extLst>
                  <a:ext uri="{0D108BD9-81ED-4DB2-BD59-A6C34878D82A}">
                    <a16:rowId xmlns:a16="http://schemas.microsoft.com/office/drawing/2014/main" xmlns="" val="10003"/>
                  </a:ext>
                </a:extLst>
              </a:tr>
            </a:tbl>
          </a:graphicData>
        </a:graphic>
      </p:graphicFrame>
      <p:sp>
        <p:nvSpPr>
          <p:cNvPr id="575576" name="Rectangle 88"/>
          <p:cNvSpPr>
            <a:spLocks noChangeArrowheads="1"/>
          </p:cNvSpPr>
          <p:nvPr/>
        </p:nvSpPr>
        <p:spPr bwMode="auto">
          <a:xfrm>
            <a:off x="5562600" y="3124200"/>
            <a:ext cx="78105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CC"/>
                </a:solidFill>
                <a:latin typeface="Arial" charset="0"/>
                <a:ea typeface="Times New Roman" pitchFamily="18" charset="0"/>
                <a:cs typeface="Arial" charset="0"/>
              </a:rPr>
              <a:t>KQUA</a:t>
            </a:r>
          </a:p>
        </p:txBody>
      </p:sp>
      <p:sp>
        <p:nvSpPr>
          <p:cNvPr id="575577" name="Rectangle 89"/>
          <p:cNvSpPr>
            <a:spLocks noChangeArrowheads="1"/>
          </p:cNvSpPr>
          <p:nvPr/>
        </p:nvSpPr>
        <p:spPr bwMode="auto">
          <a:xfrm>
            <a:off x="8229600" y="609600"/>
            <a:ext cx="601663"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1" hangingPunct="1"/>
            <a:r>
              <a:rPr lang="en-US" altLang="zh-CN" sz="1600" b="1">
                <a:solidFill>
                  <a:srgbClr val="000000"/>
                </a:solidFill>
                <a:latin typeface="Arial" charset="0"/>
                <a:ea typeface="Times New Roman" pitchFamily="18" charset="0"/>
                <a:cs typeface="Arial" charset="0"/>
              </a:rPr>
              <a:t>LOP</a:t>
            </a:r>
          </a:p>
        </p:txBody>
      </p:sp>
      <p:graphicFrame>
        <p:nvGraphicFramePr>
          <p:cNvPr id="575578" name="Group 90"/>
          <p:cNvGraphicFramePr>
            <a:graphicFrameLocks noGrp="1"/>
          </p:cNvGraphicFramePr>
          <p:nvPr/>
        </p:nvGraphicFramePr>
        <p:xfrm>
          <a:off x="5638800" y="990600"/>
          <a:ext cx="3352800" cy="1584960"/>
        </p:xfrm>
        <a:graphic>
          <a:graphicData uri="http://schemas.openxmlformats.org/drawingml/2006/table">
            <a:tbl>
              <a:tblPr/>
              <a:tblGrid>
                <a:gridCol w="1193800">
                  <a:extLst>
                    <a:ext uri="{9D8B030D-6E8A-4147-A177-3AD203B41FA5}">
                      <a16:colId xmlns:a16="http://schemas.microsoft.com/office/drawing/2014/main" xmlns="" val="20000"/>
                    </a:ext>
                  </a:extLst>
                </a:gridCol>
                <a:gridCol w="1397000">
                  <a:extLst>
                    <a:ext uri="{9D8B030D-6E8A-4147-A177-3AD203B41FA5}">
                      <a16:colId xmlns:a16="http://schemas.microsoft.com/office/drawing/2014/main" xmlns="" val="20001"/>
                    </a:ext>
                  </a:extLst>
                </a:gridCol>
                <a:gridCol w="762000">
                  <a:extLst>
                    <a:ext uri="{9D8B030D-6E8A-4147-A177-3AD203B41FA5}">
                      <a16:colId xmlns:a16="http://schemas.microsoft.com/office/drawing/2014/main" xmlns="" val="20002"/>
                    </a:ext>
                  </a:extLst>
                </a:gridCol>
              </a:tblGrid>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sng" strike="noStrike" cap="none" normalizeH="0" baseline="0">
                          <a:ln>
                            <a:noFill/>
                          </a:ln>
                          <a:solidFill>
                            <a:srgbClr val="000000"/>
                          </a:solidFill>
                          <a:effectLst/>
                          <a:latin typeface="Times New Roman" pitchFamily="18" charset="0"/>
                          <a:ea typeface="Times New Roman" pitchFamily="18" charset="0"/>
                          <a:cs typeface="Arial" charset="0"/>
                        </a:rPr>
                        <a:t>MALOP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TENLOP</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1" i="0" u="none" strike="noStrike" cap="none" normalizeH="0" baseline="0">
                          <a:ln>
                            <a:noFill/>
                          </a:ln>
                          <a:solidFill>
                            <a:srgbClr val="000000"/>
                          </a:solidFill>
                          <a:effectLst/>
                          <a:latin typeface="Times New Roman" pitchFamily="18" charset="0"/>
                          <a:ea typeface="Times New Roman" pitchFamily="18" charset="0"/>
                          <a:cs typeface="Arial" charset="0"/>
                        </a:rPr>
                        <a:t>SISO</a:t>
                      </a:r>
                      <a:endPar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0"/>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TCTH32A</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1"/>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65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2"/>
                  </a:ext>
                </a:extLst>
              </a:tr>
              <a:tr h="368300">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TCTH32C</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Pct val="60000"/>
                        <a:buFontTx/>
                        <a:buNone/>
                        <a:tabLst/>
                      </a:pPr>
                      <a:r>
                        <a:rPr kumimoji="0" lang="en-US" altLang="zh-CN" sz="2000" b="0" i="0" u="none" strike="noStrike" cap="none" normalizeH="0" baseline="0">
                          <a:ln>
                            <a:noFill/>
                          </a:ln>
                          <a:solidFill>
                            <a:srgbClr val="000000"/>
                          </a:solidFill>
                          <a:effectLst/>
                          <a:latin typeface="Times New Roman" pitchFamily="18" charset="0"/>
                          <a:ea typeface="Times New Roman" pitchFamily="18" charset="0"/>
                          <a:cs typeface="Arial" charset="0"/>
                        </a:rPr>
                        <a:t>82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xmlns="" val="10003"/>
                  </a:ext>
                </a:extLst>
              </a:tr>
            </a:tbl>
          </a:graphicData>
        </a:graphic>
      </p:graphicFrame>
      <p:grpSp>
        <p:nvGrpSpPr>
          <p:cNvPr id="575605" name="Group 117"/>
          <p:cNvGrpSpPr>
            <a:grpSpLocks/>
          </p:cNvGrpSpPr>
          <p:nvPr/>
        </p:nvGrpSpPr>
        <p:grpSpPr bwMode="auto">
          <a:xfrm>
            <a:off x="3946525" y="2590800"/>
            <a:ext cx="2663825" cy="779463"/>
            <a:chOff x="2486" y="1632"/>
            <a:chExt cx="1678" cy="491"/>
          </a:xfrm>
        </p:grpSpPr>
        <p:sp>
          <p:nvSpPr>
            <p:cNvPr id="575600" name="Line 112"/>
            <p:cNvSpPr>
              <a:spLocks noChangeShapeType="1"/>
            </p:cNvSpPr>
            <p:nvPr/>
          </p:nvSpPr>
          <p:spPr bwMode="auto">
            <a:xfrm>
              <a:off x="2784" y="1890"/>
              <a:ext cx="0" cy="12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01" name="Line 113"/>
            <p:cNvSpPr>
              <a:spLocks noChangeShapeType="1"/>
            </p:cNvSpPr>
            <p:nvPr/>
          </p:nvSpPr>
          <p:spPr bwMode="auto">
            <a:xfrm>
              <a:off x="2787" y="2010"/>
              <a:ext cx="115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02" name="Line 114"/>
            <p:cNvSpPr>
              <a:spLocks noChangeShapeType="1"/>
            </p:cNvSpPr>
            <p:nvPr/>
          </p:nvSpPr>
          <p:spPr bwMode="auto">
            <a:xfrm flipV="1">
              <a:off x="3936" y="1632"/>
              <a:ext cx="0" cy="384"/>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03" name="Text Box 115"/>
            <p:cNvSpPr txBox="1">
              <a:spLocks noChangeArrowheads="1"/>
            </p:cNvSpPr>
            <p:nvPr/>
          </p:nvSpPr>
          <p:spPr bwMode="auto">
            <a:xfrm>
              <a:off x="2486" y="1911"/>
              <a:ext cx="2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a:t>
              </a:r>
            </a:p>
          </p:txBody>
        </p:sp>
        <p:sp>
          <p:nvSpPr>
            <p:cNvPr id="575604" name="Text Box 116"/>
            <p:cNvSpPr txBox="1">
              <a:spLocks noChangeArrowheads="1"/>
            </p:cNvSpPr>
            <p:nvPr/>
          </p:nvSpPr>
          <p:spPr bwMode="auto">
            <a:xfrm>
              <a:off x="3984" y="1872"/>
              <a:ext cx="18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a:t>
              </a:r>
            </a:p>
          </p:txBody>
        </p:sp>
      </p:grpSp>
      <p:sp>
        <p:nvSpPr>
          <p:cNvPr id="575608" name="Line 120"/>
          <p:cNvSpPr>
            <a:spLocks noChangeShapeType="1"/>
          </p:cNvSpPr>
          <p:nvPr/>
        </p:nvSpPr>
        <p:spPr bwMode="auto">
          <a:xfrm>
            <a:off x="1143000" y="6629400"/>
            <a:ext cx="6248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10" name="Text Box 122"/>
          <p:cNvSpPr txBox="1">
            <a:spLocks noChangeArrowheads="1"/>
          </p:cNvSpPr>
          <p:nvPr/>
        </p:nvSpPr>
        <p:spPr bwMode="auto">
          <a:xfrm>
            <a:off x="685800" y="6267450"/>
            <a:ext cx="2857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1</a:t>
            </a:r>
          </a:p>
        </p:txBody>
      </p:sp>
      <p:sp>
        <p:nvSpPr>
          <p:cNvPr id="575611" name="Text Box 123"/>
          <p:cNvSpPr txBox="1">
            <a:spLocks noChangeArrowheads="1"/>
          </p:cNvSpPr>
          <p:nvPr/>
        </p:nvSpPr>
        <p:spPr bwMode="auto">
          <a:xfrm>
            <a:off x="7467600" y="6521450"/>
            <a:ext cx="3302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sz="1600"/>
              <a:t>N</a:t>
            </a:r>
          </a:p>
        </p:txBody>
      </p:sp>
      <p:sp>
        <p:nvSpPr>
          <p:cNvPr id="575612" name="Line 124"/>
          <p:cNvSpPr>
            <a:spLocks noChangeShapeType="1"/>
          </p:cNvSpPr>
          <p:nvPr/>
        </p:nvSpPr>
        <p:spPr bwMode="auto">
          <a:xfrm>
            <a:off x="1152525" y="6248400"/>
            <a:ext cx="0" cy="381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75613" name="Line 125"/>
          <p:cNvSpPr>
            <a:spLocks noChangeShapeType="1"/>
          </p:cNvSpPr>
          <p:nvPr/>
        </p:nvSpPr>
        <p:spPr bwMode="auto">
          <a:xfrm>
            <a:off x="7372350" y="6400800"/>
            <a:ext cx="0" cy="228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C415A6A4-4920-4F5A-82FD-5218C723654C}" type="slidenum">
              <a:rPr lang="en-US" smtClean="0"/>
              <a:pPr/>
              <a:t>30</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5492"/>
                                        </p:tgtEl>
                                        <p:attrNameLst>
                                          <p:attrName>style.visibility</p:attrName>
                                        </p:attrNameLst>
                                      </p:cBhvr>
                                      <p:to>
                                        <p:strVal val="visible"/>
                                      </p:to>
                                    </p:set>
                                    <p:anim calcmode="lin" valueType="num">
                                      <p:cBhvr additive="base">
                                        <p:cTn id="7" dur="500" fill="hold"/>
                                        <p:tgtEl>
                                          <p:spTgt spid="575492"/>
                                        </p:tgtEl>
                                        <p:attrNameLst>
                                          <p:attrName>ppt_x</p:attrName>
                                        </p:attrNameLst>
                                      </p:cBhvr>
                                      <p:tavLst>
                                        <p:tav tm="0">
                                          <p:val>
                                            <p:strVal val="0-#ppt_w/2"/>
                                          </p:val>
                                        </p:tav>
                                        <p:tav tm="100000">
                                          <p:val>
                                            <p:strVal val="#ppt_x"/>
                                          </p:val>
                                        </p:tav>
                                      </p:tavLst>
                                    </p:anim>
                                    <p:anim calcmode="lin" valueType="num">
                                      <p:cBhvr additive="base">
                                        <p:cTn id="8" dur="500" fill="hold"/>
                                        <p:tgtEl>
                                          <p:spTgt spid="57549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575493"/>
                                        </p:tgtEl>
                                        <p:attrNameLst>
                                          <p:attrName>style.visibility</p:attrName>
                                        </p:attrNameLst>
                                      </p:cBhvr>
                                      <p:to>
                                        <p:strVal val="visible"/>
                                      </p:to>
                                    </p:set>
                                    <p:anim calcmode="lin" valueType="num">
                                      <p:cBhvr additive="base">
                                        <p:cTn id="13" dur="500" fill="hold"/>
                                        <p:tgtEl>
                                          <p:spTgt spid="575493"/>
                                        </p:tgtEl>
                                        <p:attrNameLst>
                                          <p:attrName>ppt_x</p:attrName>
                                        </p:attrNameLst>
                                      </p:cBhvr>
                                      <p:tavLst>
                                        <p:tav tm="0">
                                          <p:val>
                                            <p:strVal val="0-#ppt_w/2"/>
                                          </p:val>
                                        </p:tav>
                                        <p:tav tm="100000">
                                          <p:val>
                                            <p:strVal val="#ppt_x"/>
                                          </p:val>
                                        </p:tav>
                                      </p:tavLst>
                                    </p:anim>
                                    <p:anim calcmode="lin" valueType="num">
                                      <p:cBhvr additive="base">
                                        <p:cTn id="14" dur="500" fill="hold"/>
                                        <p:tgtEl>
                                          <p:spTgt spid="57549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75577"/>
                                        </p:tgtEl>
                                        <p:attrNameLst>
                                          <p:attrName>style.visibility</p:attrName>
                                        </p:attrNameLst>
                                      </p:cBhvr>
                                      <p:to>
                                        <p:strVal val="visible"/>
                                      </p:to>
                                    </p:set>
                                    <p:anim calcmode="lin" valueType="num">
                                      <p:cBhvr additive="base">
                                        <p:cTn id="19" dur="500" fill="hold"/>
                                        <p:tgtEl>
                                          <p:spTgt spid="575577"/>
                                        </p:tgtEl>
                                        <p:attrNameLst>
                                          <p:attrName>ppt_x</p:attrName>
                                        </p:attrNameLst>
                                      </p:cBhvr>
                                      <p:tavLst>
                                        <p:tav tm="0">
                                          <p:val>
                                            <p:strVal val="1+#ppt_w/2"/>
                                          </p:val>
                                        </p:tav>
                                        <p:tav tm="100000">
                                          <p:val>
                                            <p:strVal val="#ppt_x"/>
                                          </p:val>
                                        </p:tav>
                                      </p:tavLst>
                                    </p:anim>
                                    <p:anim calcmode="lin" valueType="num">
                                      <p:cBhvr additive="base">
                                        <p:cTn id="20" dur="500" fill="hold"/>
                                        <p:tgtEl>
                                          <p:spTgt spid="575577"/>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575578"/>
                                        </p:tgtEl>
                                        <p:attrNameLst>
                                          <p:attrName>style.visibility</p:attrName>
                                        </p:attrNameLst>
                                      </p:cBhvr>
                                      <p:to>
                                        <p:strVal val="visible"/>
                                      </p:to>
                                    </p:set>
                                    <p:anim calcmode="lin" valueType="num">
                                      <p:cBhvr additive="base">
                                        <p:cTn id="25" dur="500" fill="hold"/>
                                        <p:tgtEl>
                                          <p:spTgt spid="575578"/>
                                        </p:tgtEl>
                                        <p:attrNameLst>
                                          <p:attrName>ppt_x</p:attrName>
                                        </p:attrNameLst>
                                      </p:cBhvr>
                                      <p:tavLst>
                                        <p:tav tm="0">
                                          <p:val>
                                            <p:strVal val="1+#ppt_w/2"/>
                                          </p:val>
                                        </p:tav>
                                        <p:tav tm="100000">
                                          <p:val>
                                            <p:strVal val="#ppt_x"/>
                                          </p:val>
                                        </p:tav>
                                      </p:tavLst>
                                    </p:anim>
                                    <p:anim calcmode="lin" valueType="num">
                                      <p:cBhvr additive="base">
                                        <p:cTn id="26" dur="500" fill="hold"/>
                                        <p:tgtEl>
                                          <p:spTgt spid="57557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575491"/>
                                        </p:tgtEl>
                                        <p:attrNameLst>
                                          <p:attrName>style.visibility</p:attrName>
                                        </p:attrNameLst>
                                      </p:cBhvr>
                                      <p:to>
                                        <p:strVal val="visible"/>
                                      </p:to>
                                    </p:set>
                                    <p:anim calcmode="lin" valueType="num">
                                      <p:cBhvr>
                                        <p:cTn id="31" dur="500" fill="hold"/>
                                        <p:tgtEl>
                                          <p:spTgt spid="575491"/>
                                        </p:tgtEl>
                                        <p:attrNameLst>
                                          <p:attrName>ppt_w</p:attrName>
                                        </p:attrNameLst>
                                      </p:cBhvr>
                                      <p:tavLst>
                                        <p:tav tm="0">
                                          <p:val>
                                            <p:fltVal val="0"/>
                                          </p:val>
                                        </p:tav>
                                        <p:tav tm="100000">
                                          <p:val>
                                            <p:strVal val="#ppt_w"/>
                                          </p:val>
                                        </p:tav>
                                      </p:tavLst>
                                    </p:anim>
                                    <p:anim calcmode="lin" valueType="num">
                                      <p:cBhvr>
                                        <p:cTn id="32" dur="500" fill="hold"/>
                                        <p:tgtEl>
                                          <p:spTgt spid="57549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12" fill="hold" nodeType="clickEffect">
                                  <p:stCondLst>
                                    <p:cond delay="0"/>
                                  </p:stCondLst>
                                  <p:childTnLst>
                                    <p:set>
                                      <p:cBhvr>
                                        <p:cTn id="36" dur="1" fill="hold">
                                          <p:stCondLst>
                                            <p:cond delay="0"/>
                                          </p:stCondLst>
                                        </p:cTn>
                                        <p:tgtEl>
                                          <p:spTgt spid="575549"/>
                                        </p:tgtEl>
                                        <p:attrNameLst>
                                          <p:attrName>style.visibility</p:attrName>
                                        </p:attrNameLst>
                                      </p:cBhvr>
                                      <p:to>
                                        <p:strVal val="visible"/>
                                      </p:to>
                                    </p:set>
                                    <p:animEffect transition="in" filter="strips(downLeft)">
                                      <p:cBhvr>
                                        <p:cTn id="37" dur="500"/>
                                        <p:tgtEl>
                                          <p:spTgt spid="57554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75576"/>
                                        </p:tgtEl>
                                        <p:attrNameLst>
                                          <p:attrName>style.visibility</p:attrName>
                                        </p:attrNameLst>
                                      </p:cBhvr>
                                      <p:to>
                                        <p:strVal val="visible"/>
                                      </p:to>
                                    </p:set>
                                    <p:animEffect transition="in" filter="blinds(horizontal)">
                                      <p:cBhvr>
                                        <p:cTn id="42" dur="500"/>
                                        <p:tgtEl>
                                          <p:spTgt spid="57557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575515"/>
                                        </p:tgtEl>
                                        <p:attrNameLst>
                                          <p:attrName>style.visibility</p:attrName>
                                        </p:attrNameLst>
                                      </p:cBhvr>
                                      <p:to>
                                        <p:strVal val="visible"/>
                                      </p:to>
                                    </p:set>
                                    <p:animEffect transition="in" filter="wipe(left)">
                                      <p:cBhvr>
                                        <p:cTn id="47" dur="500"/>
                                        <p:tgtEl>
                                          <p:spTgt spid="575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autoUpdateAnimBg="0"/>
      <p:bldP spid="575492" grpId="0" autoUpdateAnimBg="0"/>
      <p:bldP spid="575576" grpId="0" autoUpdateAnimBg="0"/>
      <p:bldP spid="575577"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a:xfrm>
            <a:off x="533400" y="6858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Bảo toàn miền</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(Domain Integrity)</a:t>
            </a:r>
          </a:p>
        </p:txBody>
      </p:sp>
      <p:sp>
        <p:nvSpPr>
          <p:cNvPr id="556035" name="Rectangle 3"/>
          <p:cNvSpPr>
            <a:spLocks noGrp="1" noChangeArrowheads="1"/>
          </p:cNvSpPr>
          <p:nvPr>
            <p:ph idx="4294967295"/>
          </p:nvPr>
        </p:nvSpPr>
        <p:spPr>
          <a:xfrm>
            <a:off x="766763" y="1905000"/>
            <a:ext cx="8039100" cy="4800600"/>
          </a:xfrm>
        </p:spPr>
        <p:txBody>
          <a:bodyPr lIns="182880" tIns="91440"/>
          <a:lstStyle/>
          <a:p>
            <a:pPr algn="just">
              <a:spcBef>
                <a:spcPct val="30000"/>
              </a:spcBef>
            </a:pPr>
            <a:r>
              <a:rPr lang="en-US" sz="2200"/>
              <a:t>Bảo toàn miền để bảo đảm tính hợp lệ của dữ liệu trong một thuộc tính. </a:t>
            </a:r>
          </a:p>
          <a:p>
            <a:pPr algn="just">
              <a:spcBef>
                <a:spcPct val="30000"/>
              </a:spcBef>
            </a:pPr>
            <a:r>
              <a:rPr lang="en-US" sz="2200"/>
              <a:t>Việc xác định miền giá trị của các thuộc tính bao gồm một số các yêu cầu sau: </a:t>
            </a:r>
            <a:r>
              <a:rPr lang="en-US" sz="2200" i="1"/>
              <a:t>Tên thuộc tính, Kiểu dữ liệu, Độ dài dữ liệu, khuôn dạng của dữ liệu, các giá trị giới hạn cho phép, ý nghĩa, có duy nhất hay không, có cho phép giá trị rỗng hay không.</a:t>
            </a:r>
            <a:endParaRPr lang="en-US" sz="2200"/>
          </a:p>
          <a:p>
            <a:pPr algn="just">
              <a:spcBef>
                <a:spcPct val="30000"/>
              </a:spcBef>
            </a:pPr>
            <a:r>
              <a:rPr lang="en-US" sz="2200"/>
              <a:t>“Tất cả giá trị xuất hiện trong một thuộc tính của một quan hệ phải cùng một miền trị”</a:t>
            </a:r>
          </a:p>
          <a:p>
            <a:pPr algn="just">
              <a:spcBef>
                <a:spcPct val="30000"/>
              </a:spcBef>
            </a:pPr>
            <a:r>
              <a:rPr lang="vi-VN" sz="2200">
                <a:solidFill>
                  <a:schemeClr val="tx1"/>
                </a:solidFill>
              </a:rPr>
              <a:t>Ví dụ: </a:t>
            </a:r>
            <a:endParaRPr lang="en-US" sz="2200">
              <a:solidFill>
                <a:schemeClr val="tx1"/>
              </a:solidFill>
            </a:endParaRPr>
          </a:p>
          <a:p>
            <a:pPr lvl="1" algn="just">
              <a:spcBef>
                <a:spcPct val="30000"/>
              </a:spcBef>
            </a:pPr>
            <a:r>
              <a:rPr lang="vi-VN" sz="2000">
                <a:solidFill>
                  <a:schemeClr val="tx1"/>
                </a:solidFill>
              </a:rPr>
              <a:t>Trong quan hệ KQUATHI, DiemThi là một số nguyên nằm trong khoảng từ 0 đến 10. </a:t>
            </a:r>
            <a:endParaRPr lang="en-US" sz="2000">
              <a:solidFill>
                <a:schemeClr val="tx1"/>
              </a:solidFill>
            </a:endParaRPr>
          </a:p>
          <a:p>
            <a:pPr lvl="1" algn="just">
              <a:spcBef>
                <a:spcPct val="30000"/>
              </a:spcBef>
            </a:pPr>
            <a:r>
              <a:rPr lang="vi-VN" sz="2000">
                <a:solidFill>
                  <a:schemeClr val="tx1"/>
                </a:solidFill>
              </a:rPr>
              <a:t>Trong quan hệ KQUATHI, LanThi là 1 hoặc 2. </a:t>
            </a:r>
            <a:endParaRPr lang="en-US" sz="20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31</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280189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randombar(horizontal)">
                                      <p:cBhvr>
                                        <p:cTn id="7" dur="500"/>
                                        <p:tgtEl>
                                          <p:spTgt spid="5560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randombar(horizontal)">
                                      <p:cBhvr>
                                        <p:cTn id="12" dur="500"/>
                                        <p:tgtEl>
                                          <p:spTgt spid="5560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556035">
                                            <p:txEl>
                                              <p:pRg st="2" end="2"/>
                                            </p:txEl>
                                          </p:spTgt>
                                        </p:tgtEl>
                                        <p:attrNameLst>
                                          <p:attrName>style.visibility</p:attrName>
                                        </p:attrNameLst>
                                      </p:cBhvr>
                                      <p:to>
                                        <p:strVal val="visible"/>
                                      </p:to>
                                    </p:set>
                                    <p:animEffect transition="in" filter="randombar(horizontal)">
                                      <p:cBhvr>
                                        <p:cTn id="17" dur="500"/>
                                        <p:tgtEl>
                                          <p:spTgt spid="5560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556035">
                                            <p:txEl>
                                              <p:pRg st="3" end="3"/>
                                            </p:txEl>
                                          </p:spTgt>
                                        </p:tgtEl>
                                        <p:attrNameLst>
                                          <p:attrName>style.visibility</p:attrName>
                                        </p:attrNameLst>
                                      </p:cBhvr>
                                      <p:to>
                                        <p:strVal val="visible"/>
                                      </p:to>
                                    </p:set>
                                    <p:animEffect transition="in" filter="randombar(horizontal)">
                                      <p:cBhvr>
                                        <p:cTn id="22" dur="500"/>
                                        <p:tgtEl>
                                          <p:spTgt spid="55603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556035">
                                            <p:txEl>
                                              <p:pRg st="4" end="4"/>
                                            </p:txEl>
                                          </p:spTgt>
                                        </p:tgtEl>
                                        <p:attrNameLst>
                                          <p:attrName>style.visibility</p:attrName>
                                        </p:attrNameLst>
                                      </p:cBhvr>
                                      <p:to>
                                        <p:strVal val="visible"/>
                                      </p:to>
                                    </p:set>
                                    <p:animEffect transition="in" filter="randombar(horizontal)">
                                      <p:cBhvr>
                                        <p:cTn id="27" dur="500"/>
                                        <p:tgtEl>
                                          <p:spTgt spid="55603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556035">
                                            <p:txEl>
                                              <p:pRg st="5" end="5"/>
                                            </p:txEl>
                                          </p:spTgt>
                                        </p:tgtEl>
                                        <p:attrNameLst>
                                          <p:attrName>style.visibility</p:attrName>
                                        </p:attrNameLst>
                                      </p:cBhvr>
                                      <p:to>
                                        <p:strVal val="visible"/>
                                      </p:to>
                                    </p:set>
                                    <p:animEffect transition="in" filter="randombar(horizontal)">
                                      <p:cBhvr>
                                        <p:cTn id="32" dur="500"/>
                                        <p:tgtEl>
                                          <p:spTgt spid="5560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1" name="Rectangle 3"/>
          <p:cNvSpPr>
            <a:spLocks noGrp="1" noChangeArrowheads="1"/>
          </p:cNvSpPr>
          <p:nvPr>
            <p:ph idx="4294967295"/>
          </p:nvPr>
        </p:nvSpPr>
        <p:spPr>
          <a:xfrm>
            <a:off x="557213" y="1952625"/>
            <a:ext cx="8077200" cy="4724400"/>
          </a:xfrm>
        </p:spPr>
        <p:txBody>
          <a:bodyPr lIns="182880" tIns="91440"/>
          <a:lstStyle/>
          <a:p>
            <a:pPr algn="just"/>
            <a:r>
              <a:rPr lang="en-US" sz="2400"/>
              <a:t>Được thể hiện trong SQL server thông qua các ràng buộc sau:</a:t>
            </a:r>
          </a:p>
          <a:p>
            <a:pPr marL="800100" lvl="1" indent="-342900" algn="just"/>
            <a:r>
              <a:rPr lang="en-US" sz="2400"/>
              <a:t>Kiểu dữ liệu (Data types)</a:t>
            </a:r>
          </a:p>
          <a:p>
            <a:pPr marL="800100" lvl="1" indent="-342900" algn="just"/>
            <a:r>
              <a:rPr lang="en-US" sz="2400"/>
              <a:t>Ràng buộc CHECK</a:t>
            </a:r>
          </a:p>
          <a:p>
            <a:pPr marL="800100" lvl="1" indent="-342900" algn="just"/>
            <a:r>
              <a:rPr lang="en-US" sz="2400"/>
              <a:t>Định nghĩa RULE, DEFAULT, NOT NULL.</a:t>
            </a:r>
          </a:p>
          <a:p>
            <a:pPr>
              <a:spcBef>
                <a:spcPct val="30000"/>
              </a:spcBef>
            </a:pPr>
            <a:r>
              <a:rPr lang="en-US" sz="2400"/>
              <a:t>Giá trị Null dùng để chỉ:</a:t>
            </a:r>
          </a:p>
          <a:p>
            <a:pPr marL="800100" lvl="1" indent="-342900">
              <a:spcBef>
                <a:spcPct val="30000"/>
              </a:spcBef>
            </a:pPr>
            <a:r>
              <a:rPr lang="en-US" sz="2400"/>
              <a:t>Giá trị chưa biết của thuộc tính</a:t>
            </a:r>
          </a:p>
          <a:p>
            <a:pPr marL="800100" lvl="1" indent="-342900">
              <a:spcBef>
                <a:spcPct val="30000"/>
              </a:spcBef>
            </a:pPr>
            <a:r>
              <a:rPr lang="en-US" sz="2400"/>
              <a:t>Giá trị đã biết nhưng đang bị thiếu </a:t>
            </a:r>
          </a:p>
          <a:p>
            <a:pPr marL="800100" lvl="1" indent="-342900">
              <a:spcBef>
                <a:spcPct val="30000"/>
              </a:spcBef>
            </a:pPr>
            <a:r>
              <a:rPr lang="en-US" sz="2400"/>
              <a:t>Giá trị null khác số 0 hay chuỗi rỗng “”</a:t>
            </a:r>
          </a:p>
          <a:p>
            <a:pPr marL="800100" lvl="1" indent="-342900">
              <a:spcBef>
                <a:spcPct val="30000"/>
              </a:spcBef>
            </a:pPr>
            <a:endParaRPr lang="en-US" sz="2400"/>
          </a:p>
          <a:p>
            <a:pPr>
              <a:lnSpc>
                <a:spcPct val="90000"/>
              </a:lnSpc>
              <a:buFont typeface="Wingdings" pitchFamily="2" charset="2"/>
              <a:buNone/>
            </a:pPr>
            <a:endParaRPr lang="en-US" sz="2400"/>
          </a:p>
        </p:txBody>
      </p:sp>
      <p:sp>
        <p:nvSpPr>
          <p:cNvPr id="122882" name="Rectangle 2"/>
          <p:cNvSpPr>
            <a:spLocks noChangeArrowheads="1"/>
          </p:cNvSpPr>
          <p:nvPr/>
        </p:nvSpPr>
        <p:spPr bwMode="auto">
          <a:xfrm>
            <a:off x="533400" y="685800"/>
            <a:ext cx="8183563"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algn="ctr" eaLnBrk="1" hangingPunct="1"/>
            <a:r>
              <a:rPr lang="en-US">
                <a:solidFill>
                  <a:schemeClr val="folHlink"/>
                </a:solidFill>
                <a:effectLst>
                  <a:outerShdw blurRad="38100" dist="38100" dir="2700000" algn="tl">
                    <a:srgbClr val="C0C0C0"/>
                  </a:outerShdw>
                </a:effectLst>
              </a:rPr>
              <a:t>Bảo toàn miền</a:t>
            </a:r>
            <a:br>
              <a:rPr lang="en-US">
                <a:solidFill>
                  <a:schemeClr val="folHlink"/>
                </a:solidFill>
                <a:effectLst>
                  <a:outerShdw blurRad="38100" dist="38100" dir="2700000" algn="tl">
                    <a:srgbClr val="C0C0C0"/>
                  </a:outerShdw>
                </a:effectLst>
              </a:rPr>
            </a:br>
            <a:r>
              <a:rPr lang="en-US">
                <a:solidFill>
                  <a:schemeClr val="folHlink"/>
                </a:solidFill>
                <a:effectLst>
                  <a:outerShdw blurRad="38100" dist="38100" dir="2700000" algn="tl">
                    <a:srgbClr val="C0C0C0"/>
                  </a:outerShdw>
                </a:effectLst>
              </a:rPr>
              <a:t>(Domain Integrity)</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32</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3792592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5011">
                                            <p:txEl>
                                              <p:pRg st="1" end="1"/>
                                            </p:txEl>
                                          </p:spTgt>
                                        </p:tgtEl>
                                        <p:attrNameLst>
                                          <p:attrName>style.visibility</p:attrName>
                                        </p:attrNameLst>
                                      </p:cBhvr>
                                      <p:to>
                                        <p:strVal val="visible"/>
                                      </p:to>
                                    </p:set>
                                    <p:anim calcmode="lin" valueType="num">
                                      <p:cBhvr additive="base">
                                        <p:cTn id="7" dur="500" fill="hold"/>
                                        <p:tgtEl>
                                          <p:spTgt spid="5550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5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5011">
                                            <p:txEl>
                                              <p:pRg st="2" end="2"/>
                                            </p:txEl>
                                          </p:spTgt>
                                        </p:tgtEl>
                                        <p:attrNameLst>
                                          <p:attrName>style.visibility</p:attrName>
                                        </p:attrNameLst>
                                      </p:cBhvr>
                                      <p:to>
                                        <p:strVal val="visible"/>
                                      </p:to>
                                    </p:set>
                                    <p:anim calcmode="lin" valueType="num">
                                      <p:cBhvr additive="base">
                                        <p:cTn id="13" dur="500" fill="hold"/>
                                        <p:tgtEl>
                                          <p:spTgt spid="55501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50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55011">
                                            <p:txEl>
                                              <p:pRg st="3" end="3"/>
                                            </p:txEl>
                                          </p:spTgt>
                                        </p:tgtEl>
                                        <p:attrNameLst>
                                          <p:attrName>style.visibility</p:attrName>
                                        </p:attrNameLst>
                                      </p:cBhvr>
                                      <p:to>
                                        <p:strVal val="visible"/>
                                      </p:to>
                                    </p:set>
                                    <p:anim calcmode="lin" valueType="num">
                                      <p:cBhvr additive="base">
                                        <p:cTn id="19" dur="500" fill="hold"/>
                                        <p:tgtEl>
                                          <p:spTgt spid="55501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550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55011">
                                            <p:txEl>
                                              <p:pRg st="4" end="4"/>
                                            </p:txEl>
                                          </p:spTgt>
                                        </p:tgtEl>
                                        <p:attrNameLst>
                                          <p:attrName>style.visibility</p:attrName>
                                        </p:attrNameLst>
                                      </p:cBhvr>
                                      <p:to>
                                        <p:strVal val="visible"/>
                                      </p:to>
                                    </p:set>
                                    <p:anim calcmode="lin" valueType="num">
                                      <p:cBhvr additive="base">
                                        <p:cTn id="25" dur="500" fill="hold"/>
                                        <p:tgtEl>
                                          <p:spTgt spid="55501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5501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55011">
                                            <p:txEl>
                                              <p:pRg st="5" end="5"/>
                                            </p:txEl>
                                          </p:spTgt>
                                        </p:tgtEl>
                                        <p:attrNameLst>
                                          <p:attrName>style.visibility</p:attrName>
                                        </p:attrNameLst>
                                      </p:cBhvr>
                                      <p:to>
                                        <p:strVal val="visible"/>
                                      </p:to>
                                    </p:set>
                                    <p:anim calcmode="lin" valueType="num">
                                      <p:cBhvr additive="base">
                                        <p:cTn id="31" dur="500" fill="hold"/>
                                        <p:tgtEl>
                                          <p:spTgt spid="55501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55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5011">
                                            <p:txEl>
                                              <p:pRg st="6" end="6"/>
                                            </p:txEl>
                                          </p:spTgt>
                                        </p:tgtEl>
                                        <p:attrNameLst>
                                          <p:attrName>style.visibility</p:attrName>
                                        </p:attrNameLst>
                                      </p:cBhvr>
                                      <p:to>
                                        <p:strVal val="visible"/>
                                      </p:to>
                                    </p:set>
                                    <p:anim calcmode="lin" valueType="num">
                                      <p:cBhvr additive="base">
                                        <p:cTn id="37" dur="500" fill="hold"/>
                                        <p:tgtEl>
                                          <p:spTgt spid="55501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5501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55011">
                                            <p:txEl>
                                              <p:pRg st="7" end="7"/>
                                            </p:txEl>
                                          </p:spTgt>
                                        </p:tgtEl>
                                        <p:attrNameLst>
                                          <p:attrName>style.visibility</p:attrName>
                                        </p:attrNameLst>
                                      </p:cBhvr>
                                      <p:to>
                                        <p:strVal val="visible"/>
                                      </p:to>
                                    </p:set>
                                    <p:anim calcmode="lin" valueType="num">
                                      <p:cBhvr additive="base">
                                        <p:cTn id="43" dur="500" fill="hold"/>
                                        <p:tgtEl>
                                          <p:spTgt spid="55501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5501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3700">
                <a:solidFill>
                  <a:schemeClr val="folHlink"/>
                </a:solidFill>
                <a:effectLst>
                  <a:outerShdw blurRad="38100" dist="38100" dir="2700000" algn="tl">
                    <a:srgbClr val="C0C0C0"/>
                  </a:outerShdw>
                </a:effectLst>
              </a:rPr>
              <a:t>Tính toàn vẹn do người dùng xác định</a:t>
            </a:r>
            <a:br>
              <a:rPr lang="en-US" sz="3700">
                <a:solidFill>
                  <a:schemeClr val="folHlink"/>
                </a:solidFill>
                <a:effectLst>
                  <a:outerShdw blurRad="38100" dist="38100" dir="2700000" algn="tl">
                    <a:srgbClr val="C0C0C0"/>
                  </a:outerShdw>
                </a:effectLst>
              </a:rPr>
            </a:br>
            <a:r>
              <a:rPr lang="en-US" sz="3700">
                <a:solidFill>
                  <a:schemeClr val="folHlink"/>
                </a:solidFill>
                <a:effectLst>
                  <a:outerShdw blurRad="38100" dist="38100" dir="2700000" algn="tl">
                    <a:srgbClr val="C0C0C0"/>
                  </a:outerShdw>
                </a:effectLst>
              </a:rPr>
              <a:t>(User-defined integrity)</a:t>
            </a:r>
          </a:p>
        </p:txBody>
      </p:sp>
      <p:sp>
        <p:nvSpPr>
          <p:cNvPr id="561155" name="Rectangle 3"/>
          <p:cNvSpPr>
            <a:spLocks noGrp="1" noChangeArrowheads="1"/>
          </p:cNvSpPr>
          <p:nvPr>
            <p:ph idx="4294967295"/>
          </p:nvPr>
        </p:nvSpPr>
        <p:spPr>
          <a:xfrm>
            <a:off x="533400" y="2019300"/>
            <a:ext cx="8229600" cy="4953000"/>
          </a:xfrm>
        </p:spPr>
        <p:txBody>
          <a:bodyPr lIns="182880" tIns="91440"/>
          <a:lstStyle/>
          <a:p>
            <a:pPr marL="400050" indent="-400050" algn="just"/>
            <a:r>
              <a:rPr lang="en-US" sz="2400"/>
              <a:t>Tính toàn vẹn do người dùng xác định cho phép xác định các quy tắc nghiệp vụ của tổ chức mà không thuộc vào các loại toàn vẹn khác.</a:t>
            </a:r>
          </a:p>
          <a:p>
            <a:pPr marL="400050" indent="-400050" algn="just"/>
            <a:r>
              <a:rPr lang="en-US" sz="2400"/>
              <a:t>Mức độ hỗ trợ cho các toàn vẹn do người dùng xác định phụ thuộc vào mỗi DBMS.</a:t>
            </a:r>
          </a:p>
          <a:p>
            <a:pPr marL="400050" indent="-400050" algn="just"/>
            <a:r>
              <a:rPr lang="en-US" sz="2400"/>
              <a:t>Được thể hiện trong SQL server thông qua:</a:t>
            </a:r>
          </a:p>
          <a:p>
            <a:pPr marL="800100" lvl="1" algn="just"/>
            <a:r>
              <a:rPr lang="en-US" sz="2400"/>
              <a:t>Các ràng buộc mức bảng</a:t>
            </a:r>
          </a:p>
          <a:p>
            <a:pPr marL="800100" lvl="1" algn="just"/>
            <a:r>
              <a:rPr lang="en-US" sz="2400"/>
              <a:t>Stored procedure</a:t>
            </a:r>
          </a:p>
          <a:p>
            <a:pPr marL="800100" lvl="1" algn="just"/>
            <a:r>
              <a:rPr lang="en-US" sz="2400"/>
              <a:t>Trigger</a:t>
            </a:r>
          </a:p>
          <a:p>
            <a:pPr marL="400050" indent="-400050" algn="just"/>
            <a:r>
              <a:rPr lang="en-US" sz="2400"/>
              <a:t>Ví dụ: “ Mỗi văn phòng chi nhánh chỉ có tối đa 20 nhân viên”</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33</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1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11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1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11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11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11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1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Quan hệ có cấu trúc tốt</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(Well-structured relation)</a:t>
            </a:r>
          </a:p>
        </p:txBody>
      </p:sp>
      <p:sp>
        <p:nvSpPr>
          <p:cNvPr id="562179" name="Rectangle 3"/>
          <p:cNvSpPr>
            <a:spLocks noGrp="1" noChangeArrowheads="1"/>
          </p:cNvSpPr>
          <p:nvPr>
            <p:ph idx="4294967295"/>
          </p:nvPr>
        </p:nvSpPr>
        <p:spPr>
          <a:xfrm>
            <a:off x="533400" y="2057400"/>
            <a:ext cx="8183563" cy="4416425"/>
          </a:xfrm>
        </p:spPr>
        <p:txBody>
          <a:bodyPr lIns="182880" tIns="91440"/>
          <a:lstStyle/>
          <a:p>
            <a:pPr marL="265113" indent="-265113" algn="just"/>
            <a:r>
              <a:rPr lang="en-US" sz="2400"/>
              <a:t>Là một quan hệ có dư thừa dữ liệu là tối thiểu và cho phép người sử dụng thêm, xóa hay sửa đổi các bộ của quan hệ mà không bị sai hay mâu thuẫn dữ liệu (data inconsistency)</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34</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960438" y="838200"/>
            <a:ext cx="8183562"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Bất thường dữ liệu</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(Data anomaly)</a:t>
            </a:r>
          </a:p>
        </p:txBody>
      </p:sp>
      <p:sp>
        <p:nvSpPr>
          <p:cNvPr id="563203" name="Rectangle 3"/>
          <p:cNvSpPr>
            <a:spLocks noGrp="1" noChangeArrowheads="1"/>
          </p:cNvSpPr>
          <p:nvPr>
            <p:ph idx="4294967295"/>
          </p:nvPr>
        </p:nvSpPr>
        <p:spPr>
          <a:xfrm>
            <a:off x="533400" y="1981200"/>
            <a:ext cx="8183563" cy="4416425"/>
          </a:xfrm>
        </p:spPr>
        <p:txBody>
          <a:bodyPr lIns="182880" tIns="91440"/>
          <a:lstStyle/>
          <a:p>
            <a:r>
              <a:rPr lang="en-US" sz="2400"/>
              <a:t>Bất thường là 1 lỗi sai hay sự không nhất quán xảy ra khi dư thừa dữ liệu</a:t>
            </a:r>
          </a:p>
          <a:p>
            <a:r>
              <a:rPr lang="en-US" sz="2400"/>
              <a:t>Ba loại bất thường:</a:t>
            </a:r>
          </a:p>
          <a:p>
            <a:pPr lvl="1"/>
            <a:r>
              <a:rPr lang="en-US" sz="2400"/>
              <a:t>Bất thường khi thêm vào</a:t>
            </a:r>
          </a:p>
          <a:p>
            <a:pPr lvl="1"/>
            <a:r>
              <a:rPr lang="en-US" sz="2400"/>
              <a:t>Bất thường khi xóa bỏ </a:t>
            </a:r>
          </a:p>
          <a:p>
            <a:pPr lvl="1"/>
            <a:r>
              <a:rPr lang="en-US" sz="2400"/>
              <a:t>Bất thường khi sửa đổi</a:t>
            </a:r>
          </a:p>
          <a:p>
            <a:pPr>
              <a:buFont typeface="Wingdings" pitchFamily="2" charset="2"/>
              <a:buNone/>
            </a:pPr>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35</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idx="4294967295"/>
          </p:nvPr>
        </p:nvSpPr>
        <p:spPr>
          <a:xfrm>
            <a:off x="609600" y="762000"/>
            <a:ext cx="8183563" cy="914400"/>
          </a:xfrm>
        </p:spPr>
        <p:txBody>
          <a:bodyPr anchor="ctr">
            <a:normAutofit/>
          </a:bodyPr>
          <a:lstStyle/>
          <a:p>
            <a:pPr algn="ctr"/>
            <a:r>
              <a:rPr lang="en-US">
                <a:solidFill>
                  <a:srgbClr val="0000FF"/>
                </a:solidFill>
                <a:effectLst>
                  <a:outerShdw blurRad="38100" dist="38100" dir="2700000" algn="tl">
                    <a:srgbClr val="C0C0C0"/>
                  </a:outerShdw>
                </a:effectLst>
              </a:rPr>
              <a:t>Ví dụ về bất thường dữ liệu</a:t>
            </a:r>
          </a:p>
        </p:txBody>
      </p:sp>
      <p:sp>
        <p:nvSpPr>
          <p:cNvPr id="564227" name="Rectangle 3"/>
          <p:cNvSpPr>
            <a:spLocks noGrp="1" noChangeArrowheads="1"/>
          </p:cNvSpPr>
          <p:nvPr>
            <p:ph idx="4294967295"/>
          </p:nvPr>
        </p:nvSpPr>
        <p:spPr>
          <a:xfrm>
            <a:off x="609600" y="1828800"/>
            <a:ext cx="8229600" cy="5334000"/>
          </a:xfrm>
        </p:spPr>
        <p:txBody>
          <a:bodyPr lIns="182880" tIns="91440"/>
          <a:lstStyle/>
          <a:p>
            <a:pPr marL="265113" indent="-265113" algn="just"/>
            <a:r>
              <a:rPr lang="en-US" sz="2400"/>
              <a:t>Xét quan hệ:</a:t>
            </a:r>
          </a:p>
          <a:p>
            <a:pPr marL="265113" indent="-265113" algn="just">
              <a:buFont typeface="Wingdings" pitchFamily="2" charset="2"/>
              <a:buNone/>
            </a:pPr>
            <a:r>
              <a:rPr lang="en-US" sz="2400">
                <a:solidFill>
                  <a:schemeClr val="folHlink"/>
                </a:solidFill>
              </a:rPr>
              <a:t>Employee(</a:t>
            </a:r>
            <a:r>
              <a:rPr lang="en-US" sz="2400" u="sng">
                <a:solidFill>
                  <a:schemeClr val="folHlink"/>
                </a:solidFill>
              </a:rPr>
              <a:t>Emp_ID</a:t>
            </a:r>
            <a:r>
              <a:rPr lang="en-US" sz="2400">
                <a:solidFill>
                  <a:schemeClr val="folHlink"/>
                </a:solidFill>
              </a:rPr>
              <a:t>, Name, Dept_Name, Salary, </a:t>
            </a:r>
            <a:r>
              <a:rPr lang="en-US" sz="2400" u="sng">
                <a:solidFill>
                  <a:schemeClr val="folHlink"/>
                </a:solidFill>
              </a:rPr>
              <a:t>Course</a:t>
            </a:r>
            <a:r>
              <a:rPr lang="en-US" sz="2400">
                <a:solidFill>
                  <a:schemeClr val="folHlink"/>
                </a:solidFill>
              </a:rPr>
              <a:t>, Date_Completed)</a:t>
            </a:r>
          </a:p>
          <a:p>
            <a:pPr marL="265113" indent="-265113" algn="just">
              <a:buFontTx/>
              <a:buChar char="-"/>
            </a:pPr>
            <a:r>
              <a:rPr lang="en-US" sz="2400"/>
              <a:t>Khi thêm 1 nhân viên mới mà nhân viên này không tham gia bất kỳ khóa học nào</a:t>
            </a:r>
          </a:p>
          <a:p>
            <a:pPr marL="265113" indent="-265113" algn="just">
              <a:buFontTx/>
              <a:buChar char="-"/>
            </a:pPr>
            <a:r>
              <a:rPr lang="en-US" sz="2400"/>
              <a:t>Khi 1 nhân viên tham gia nhiều khóa học, xuất hiện nhiều lần trong quan hệ, nếu nhân viên này được tăng lương</a:t>
            </a:r>
          </a:p>
          <a:p>
            <a:pPr marL="265113" indent="-265113" algn="just">
              <a:buFontTx/>
              <a:buChar char="-"/>
            </a:pPr>
            <a:r>
              <a:rPr lang="en-US" sz="2400"/>
              <a:t>Nếu 1 nhân viên chỉ tham gia 1 khóa học và khóa học này chỉ có duy nhất 1 nhân viên, nếu nhân viên này bị xóa </a:t>
            </a:r>
          </a:p>
          <a:p>
            <a:pPr marL="265113" indent="-265113" algn="just">
              <a:buFontTx/>
              <a:buNone/>
            </a:pPr>
            <a:r>
              <a:rPr lang="en-US" sz="2400">
                <a:sym typeface="Wingdings" pitchFamily="2" charset="2"/>
              </a:rPr>
              <a:t> Employee có phải là quan hệ cấu trúc tốt???Sửa lại</a:t>
            </a:r>
            <a:endParaRPr lang="en-US" sz="2400"/>
          </a:p>
        </p:txBody>
      </p:sp>
      <p:sp>
        <p:nvSpPr>
          <p:cNvPr id="564229" name="Text Box 5"/>
          <p:cNvSpPr txBox="1">
            <a:spLocks noChangeArrowheads="1"/>
          </p:cNvSpPr>
          <p:nvPr/>
        </p:nvSpPr>
        <p:spPr bwMode="auto">
          <a:xfrm>
            <a:off x="746125" y="5984875"/>
            <a:ext cx="75184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spcBef>
                <a:spcPct val="20000"/>
              </a:spcBef>
              <a:buClr>
                <a:schemeClr val="folHlink"/>
              </a:buClr>
              <a:buSzPct val="60000"/>
              <a:buFont typeface="Wingdings" pitchFamily="2" charset="2"/>
              <a:buNone/>
            </a:pPr>
            <a:r>
              <a:rPr lang="en-US" sz="2400">
                <a:solidFill>
                  <a:srgbClr val="008000"/>
                </a:solidFill>
              </a:rPr>
              <a:t>Employee(</a:t>
            </a:r>
            <a:r>
              <a:rPr lang="en-US" sz="2400" u="sng">
                <a:solidFill>
                  <a:srgbClr val="008000"/>
                </a:solidFill>
              </a:rPr>
              <a:t>Emp_ID</a:t>
            </a:r>
            <a:r>
              <a:rPr lang="en-US" sz="2400">
                <a:solidFill>
                  <a:srgbClr val="008000"/>
                </a:solidFill>
              </a:rPr>
              <a:t>, Name, Dept_Name, Salary, </a:t>
            </a:r>
            <a:r>
              <a:rPr lang="en-US" sz="2400" u="sng">
                <a:solidFill>
                  <a:srgbClr val="008000"/>
                </a:solidFill>
              </a:rPr>
              <a:t>CourseID</a:t>
            </a:r>
            <a:r>
              <a:rPr lang="en-US" sz="2400">
                <a:solidFill>
                  <a:srgbClr val="008000"/>
                </a:solidFill>
              </a:rPr>
              <a:t>) </a:t>
            </a:r>
          </a:p>
          <a:p>
            <a:pPr eaLnBrk="1" hangingPunct="1">
              <a:spcBef>
                <a:spcPct val="20000"/>
              </a:spcBef>
              <a:buClr>
                <a:schemeClr val="folHlink"/>
              </a:buClr>
              <a:buSzPct val="60000"/>
              <a:buFont typeface="Wingdings" pitchFamily="2" charset="2"/>
              <a:buNone/>
            </a:pPr>
            <a:r>
              <a:rPr lang="en-US" sz="2400">
                <a:solidFill>
                  <a:srgbClr val="008000"/>
                </a:solidFill>
              </a:rPr>
              <a:t>Course (</a:t>
            </a:r>
            <a:r>
              <a:rPr lang="en-US" sz="2400" u="sng">
                <a:solidFill>
                  <a:srgbClr val="008000"/>
                </a:solidFill>
              </a:rPr>
              <a:t>CourseID</a:t>
            </a:r>
            <a:r>
              <a:rPr lang="en-US" sz="2400">
                <a:solidFill>
                  <a:srgbClr val="008000"/>
                </a:solidFill>
              </a:rPr>
              <a:t>, Date_Completed)</a:t>
            </a:r>
          </a:p>
          <a:p>
            <a:endParaRPr lang="en-US" sz="2400">
              <a:solidFill>
                <a:srgbClr val="008000"/>
              </a:solidFill>
            </a:endParaRPr>
          </a:p>
        </p:txBody>
      </p:sp>
      <p:sp>
        <p:nvSpPr>
          <p:cNvPr id="4" name="Slide Number Placeholder 3"/>
          <p:cNvSpPr>
            <a:spLocks noGrp="1"/>
          </p:cNvSpPr>
          <p:nvPr>
            <p:ph type="sldNum" sz="quarter" idx="12"/>
          </p:nvPr>
        </p:nvSpPr>
        <p:spPr/>
        <p:txBody>
          <a:bodyPr/>
          <a:lstStyle/>
          <a:p>
            <a:fld id="{10EF5903-4970-4C20-9341-2C82988ABEFC}" type="slidenum">
              <a:rPr lang="en-US" smtClean="0"/>
              <a:pPr/>
              <a:t>36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64227">
                                            <p:txEl>
                                              <p:pRg st="2" end="2"/>
                                            </p:txEl>
                                          </p:spTgt>
                                        </p:tgtEl>
                                        <p:attrNameLst>
                                          <p:attrName>style.visibility</p:attrName>
                                        </p:attrNameLst>
                                      </p:cBhvr>
                                      <p:to>
                                        <p:strVal val="visible"/>
                                      </p:to>
                                    </p:set>
                                    <p:anim calcmode="lin" valueType="num">
                                      <p:cBhvr additive="base">
                                        <p:cTn id="7" dur="500" fill="hold"/>
                                        <p:tgtEl>
                                          <p:spTgt spid="564227">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64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64227">
                                            <p:txEl>
                                              <p:pRg st="3" end="3"/>
                                            </p:txEl>
                                          </p:spTgt>
                                        </p:tgtEl>
                                        <p:attrNameLst>
                                          <p:attrName>style.visibility</p:attrName>
                                        </p:attrNameLst>
                                      </p:cBhvr>
                                      <p:to>
                                        <p:strVal val="visible"/>
                                      </p:to>
                                    </p:set>
                                    <p:anim calcmode="lin" valueType="num">
                                      <p:cBhvr additive="base">
                                        <p:cTn id="13" dur="500" fill="hold"/>
                                        <p:tgtEl>
                                          <p:spTgt spid="56422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64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64227">
                                            <p:txEl>
                                              <p:pRg st="4" end="4"/>
                                            </p:txEl>
                                          </p:spTgt>
                                        </p:tgtEl>
                                        <p:attrNameLst>
                                          <p:attrName>style.visibility</p:attrName>
                                        </p:attrNameLst>
                                      </p:cBhvr>
                                      <p:to>
                                        <p:strVal val="visible"/>
                                      </p:to>
                                    </p:set>
                                    <p:anim calcmode="lin" valueType="num">
                                      <p:cBhvr additive="base">
                                        <p:cTn id="19" dur="500" fill="hold"/>
                                        <p:tgtEl>
                                          <p:spTgt spid="56422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6422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64227">
                                            <p:txEl>
                                              <p:pRg st="5" end="5"/>
                                            </p:txEl>
                                          </p:spTgt>
                                        </p:tgtEl>
                                        <p:attrNameLst>
                                          <p:attrName>style.visibility</p:attrName>
                                        </p:attrNameLst>
                                      </p:cBhvr>
                                      <p:to>
                                        <p:strVal val="visible"/>
                                      </p:to>
                                    </p:set>
                                    <p:anim calcmode="lin" valueType="num">
                                      <p:cBhvr additive="base">
                                        <p:cTn id="25" dur="500" fill="hold"/>
                                        <p:tgtEl>
                                          <p:spTgt spid="56422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642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grpId="0" nodeType="clickEffect">
                                  <p:stCondLst>
                                    <p:cond delay="0"/>
                                  </p:stCondLst>
                                  <p:childTnLst>
                                    <p:set>
                                      <p:cBhvr>
                                        <p:cTn id="30" dur="1" fill="hold">
                                          <p:stCondLst>
                                            <p:cond delay="0"/>
                                          </p:stCondLst>
                                        </p:cTn>
                                        <p:tgtEl>
                                          <p:spTgt spid="564229"/>
                                        </p:tgtEl>
                                        <p:attrNameLst>
                                          <p:attrName>style.visibility</p:attrName>
                                        </p:attrNameLst>
                                      </p:cBhvr>
                                      <p:to>
                                        <p:strVal val="visible"/>
                                      </p:to>
                                    </p:set>
                                    <p:animEffect transition="in" filter="checkerboard(across)">
                                      <p:cBhvr>
                                        <p:cTn id="31" dur="500"/>
                                        <p:tgtEl>
                                          <p:spTgt spid="56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normAutofit/>
          </a:bodyPr>
          <a:lstStyle/>
          <a:p>
            <a:r>
              <a:rPr lang="en-GB" sz="3600"/>
              <a:t>Chuyển từ mô hình ER sang mô hình Quan hệ</a:t>
            </a:r>
            <a:endParaRPr lang="en-US" sz="3600" b="1">
              <a:solidFill>
                <a:schemeClr val="folHlink"/>
              </a:solidFill>
            </a:endParaRPr>
          </a:p>
        </p:txBody>
      </p:sp>
      <p:sp>
        <p:nvSpPr>
          <p:cNvPr id="579587" name="Rectangle 3"/>
          <p:cNvSpPr>
            <a:spLocks noGrp="1" noChangeArrowheads="1"/>
          </p:cNvSpPr>
          <p:nvPr>
            <p:ph idx="4294967295"/>
          </p:nvPr>
        </p:nvSpPr>
        <p:spPr>
          <a:xfrm>
            <a:off x="762001" y="1981200"/>
            <a:ext cx="8001000" cy="4187825"/>
          </a:xfrm>
        </p:spPr>
        <p:txBody>
          <a:bodyPr lIns="182880" tIns="91440"/>
          <a:lstStyle/>
          <a:p>
            <a:pPr marL="265113" indent="-265113" algn="just">
              <a:buFont typeface="Wingdings" pitchFamily="2" charset="2"/>
              <a:buNone/>
            </a:pPr>
            <a:r>
              <a:rPr lang="en-US" sz="2400" b="1">
                <a:solidFill>
                  <a:srgbClr val="FF0000"/>
                </a:solidFill>
              </a:rPr>
              <a:t>Sự tương ứng với mô hình ER</a:t>
            </a:r>
            <a:r>
              <a:rPr lang="en-US" sz="2400"/>
              <a:t> </a:t>
            </a:r>
          </a:p>
          <a:p>
            <a:pPr marL="265113" indent="-265113" algn="just"/>
            <a:r>
              <a:rPr lang="en-US" sz="2400"/>
              <a:t>Mỗi quan hệ (bảng) tương ứng với một kiểu thực thể hoặc với một kiểu mối liên kết nhiều - nhiều.</a:t>
            </a:r>
          </a:p>
          <a:p>
            <a:pPr marL="265113" indent="-265113" algn="just"/>
            <a:r>
              <a:rPr lang="en-US" sz="2400"/>
              <a:t>Mỗi hàng tương ứng với một thể hiện thực thể hoặc với một thể hiện mối liên kết nhiều - nhiều.</a:t>
            </a:r>
          </a:p>
          <a:p>
            <a:pPr marL="265113" indent="-265113" algn="just"/>
            <a:r>
              <a:rPr lang="en-US" sz="2400"/>
              <a:t>Mỗi cột tương ứng với một thuộc tính.</a:t>
            </a:r>
          </a:p>
          <a:p>
            <a:pPr marL="265113" indent="-265113" algn="just"/>
            <a:r>
              <a:rPr lang="en-US" sz="2400"/>
              <a:t>Từ </a:t>
            </a:r>
            <a:r>
              <a:rPr lang="en-US" sz="2400" i="1"/>
              <a:t>quan hệ</a:t>
            </a:r>
            <a:r>
              <a:rPr lang="en-US" sz="2400"/>
              <a:t> (</a:t>
            </a:r>
            <a:r>
              <a:rPr lang="en-US" sz="2400" i="1"/>
              <a:t>relation</a:t>
            </a:r>
            <a:r>
              <a:rPr lang="en-US" sz="2400"/>
              <a:t>) trong cơ sở dữ liệu quan hệ không có cùng nghĩa với từ </a:t>
            </a:r>
            <a:r>
              <a:rPr lang="en-US" sz="2400" i="1"/>
              <a:t>mối quan hệ</a:t>
            </a:r>
            <a:r>
              <a:rPr lang="en-US" sz="2400"/>
              <a:t> (</a:t>
            </a:r>
            <a:r>
              <a:rPr lang="en-US" sz="2400" i="1"/>
              <a:t>relationship</a:t>
            </a:r>
            <a:r>
              <a:rPr lang="en-US" sz="2400"/>
              <a:t>) trong mô hình </a:t>
            </a:r>
            <a:r>
              <a:rPr lang="en-US" sz="2400" i="1"/>
              <a:t>ER</a:t>
            </a:r>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37</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79587">
                                            <p:txEl>
                                              <p:pRg st="1" end="1"/>
                                            </p:txEl>
                                          </p:spTgt>
                                        </p:tgtEl>
                                        <p:attrNameLst>
                                          <p:attrName>style.visibility</p:attrName>
                                        </p:attrNameLst>
                                      </p:cBhvr>
                                      <p:to>
                                        <p:strVal val="visible"/>
                                      </p:to>
                                    </p:set>
                                    <p:animEffect transition="in" filter="fade">
                                      <p:cBhvr>
                                        <p:cTn id="7" dur="1000"/>
                                        <p:tgtEl>
                                          <p:spTgt spid="579587">
                                            <p:txEl>
                                              <p:pRg st="1" end="1"/>
                                            </p:txEl>
                                          </p:spTgt>
                                        </p:tgtEl>
                                      </p:cBhvr>
                                    </p:animEffect>
                                    <p:anim calcmode="lin" valueType="num">
                                      <p:cBhvr>
                                        <p:cTn id="8" dur="1000" fill="hold"/>
                                        <p:tgtEl>
                                          <p:spTgt spid="579587">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795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79587">
                                            <p:txEl>
                                              <p:pRg st="2" end="2"/>
                                            </p:txEl>
                                          </p:spTgt>
                                        </p:tgtEl>
                                        <p:attrNameLst>
                                          <p:attrName>style.visibility</p:attrName>
                                        </p:attrNameLst>
                                      </p:cBhvr>
                                      <p:to>
                                        <p:strVal val="visible"/>
                                      </p:to>
                                    </p:set>
                                    <p:animEffect transition="in" filter="fade">
                                      <p:cBhvr>
                                        <p:cTn id="14" dur="1000"/>
                                        <p:tgtEl>
                                          <p:spTgt spid="579587">
                                            <p:txEl>
                                              <p:pRg st="2" end="2"/>
                                            </p:txEl>
                                          </p:spTgt>
                                        </p:tgtEl>
                                      </p:cBhvr>
                                    </p:animEffect>
                                    <p:anim calcmode="lin" valueType="num">
                                      <p:cBhvr>
                                        <p:cTn id="15" dur="1000" fill="hold"/>
                                        <p:tgtEl>
                                          <p:spTgt spid="57958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7958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79587">
                                            <p:txEl>
                                              <p:pRg st="3" end="3"/>
                                            </p:txEl>
                                          </p:spTgt>
                                        </p:tgtEl>
                                        <p:attrNameLst>
                                          <p:attrName>style.visibility</p:attrName>
                                        </p:attrNameLst>
                                      </p:cBhvr>
                                      <p:to>
                                        <p:strVal val="visible"/>
                                      </p:to>
                                    </p:set>
                                    <p:animEffect transition="in" filter="fade">
                                      <p:cBhvr>
                                        <p:cTn id="21" dur="1000"/>
                                        <p:tgtEl>
                                          <p:spTgt spid="579587">
                                            <p:txEl>
                                              <p:pRg st="3" end="3"/>
                                            </p:txEl>
                                          </p:spTgt>
                                        </p:tgtEl>
                                      </p:cBhvr>
                                    </p:animEffect>
                                    <p:anim calcmode="lin" valueType="num">
                                      <p:cBhvr>
                                        <p:cTn id="22" dur="1000" fill="hold"/>
                                        <p:tgtEl>
                                          <p:spTgt spid="579587">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5795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79587">
                                            <p:txEl>
                                              <p:pRg st="4" end="4"/>
                                            </p:txEl>
                                          </p:spTgt>
                                        </p:tgtEl>
                                        <p:attrNameLst>
                                          <p:attrName>style.visibility</p:attrName>
                                        </p:attrNameLst>
                                      </p:cBhvr>
                                      <p:to>
                                        <p:strVal val="visible"/>
                                      </p:to>
                                    </p:set>
                                    <p:animEffect transition="in" filter="fade">
                                      <p:cBhvr>
                                        <p:cTn id="28" dur="1000"/>
                                        <p:tgtEl>
                                          <p:spTgt spid="579587">
                                            <p:txEl>
                                              <p:pRg st="4" end="4"/>
                                            </p:txEl>
                                          </p:spTgt>
                                        </p:tgtEl>
                                      </p:cBhvr>
                                    </p:animEffect>
                                    <p:anim calcmode="lin" valueType="num">
                                      <p:cBhvr>
                                        <p:cTn id="29" dur="1000" fill="hold"/>
                                        <p:tgtEl>
                                          <p:spTgt spid="579587">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7958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p:txBody>
          <a:bodyPr>
            <a:normAutofit/>
          </a:bodyPr>
          <a:lstStyle/>
          <a:p>
            <a:r>
              <a:rPr lang="en-US" sz="3600" b="1">
                <a:solidFill>
                  <a:schemeClr val="folHlink"/>
                </a:solidFill>
              </a:rPr>
              <a:t>Chuyển đổi từ ERD thành các quan hệ</a:t>
            </a:r>
          </a:p>
        </p:txBody>
      </p:sp>
      <p:sp>
        <p:nvSpPr>
          <p:cNvPr id="619523" name="Rectangle 3"/>
          <p:cNvSpPr>
            <a:spLocks noGrp="1" noChangeArrowheads="1"/>
          </p:cNvSpPr>
          <p:nvPr>
            <p:ph idx="4294967295"/>
          </p:nvPr>
        </p:nvSpPr>
        <p:spPr>
          <a:xfrm>
            <a:off x="609600" y="2057400"/>
            <a:ext cx="8183563" cy="4187825"/>
          </a:xfrm>
        </p:spPr>
        <p:txBody>
          <a:bodyPr lIns="182880" tIns="91440"/>
          <a:lstStyle/>
          <a:p>
            <a:pPr marL="265113" indent="-265113" algn="just">
              <a:buFont typeface="Wingdings" pitchFamily="2" charset="2"/>
              <a:buNone/>
            </a:pPr>
            <a:r>
              <a:rPr lang="en-US" sz="2400" b="1">
                <a:solidFill>
                  <a:srgbClr val="FF0000"/>
                </a:solidFill>
              </a:rPr>
              <a:t>Các bước chuyển từ ERD sang mô hình quan hệ</a:t>
            </a:r>
            <a:endParaRPr lang="en-US" sz="2400"/>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1: chuyển đổi kiểu thực thể thông thường (regular entity)</a:t>
            </a:r>
            <a:r>
              <a:rPr lang="en-US" sz="2400"/>
              <a:t> </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2: Chuyển đổi kiểu thực thể yếu (weak entity)</a:t>
            </a:r>
            <a:r>
              <a:rPr lang="en-US" sz="2400"/>
              <a:t> </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3: Chuyển đổi mối liên kết 2 ngôi</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4: Chuyển đổi kiểu thực thể kết hợp</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5: chuyển đổi mối liên kết 1 ngôi</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6: chuyển đổi mối liên kết 3 ngôi</a:t>
            </a:r>
          </a:p>
          <a:p>
            <a:pPr marL="265113" indent="-265113" eaLnBrk="0" hangingPunct="0">
              <a:buClr>
                <a:srgbClr val="0066FF"/>
              </a:buClr>
              <a:buFont typeface="Wingdings" pitchFamily="2" charset="2"/>
              <a:buChar char="v"/>
            </a:pPr>
            <a:r>
              <a:rPr lang="en-US" sz="2400">
                <a:effectLst>
                  <a:outerShdw blurRad="38100" dist="38100" dir="2700000" algn="tl">
                    <a:srgbClr val="C0C0C0"/>
                  </a:outerShdw>
                </a:effectLst>
              </a:rPr>
              <a:t>Bước 7: chuyển đổi mối liên kết siêu kiểu / kiểu con</a:t>
            </a:r>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38</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87855" y="1905000"/>
            <a:ext cx="7793037" cy="762000"/>
          </a:xfrm>
        </p:spPr>
        <p:txBody>
          <a:bodyPr>
            <a:noAutofit/>
          </a:bodyPr>
          <a:lstStyle/>
          <a:p>
            <a:pPr algn="just"/>
            <a:r>
              <a:rPr lang="en-US" sz="2400">
                <a:solidFill>
                  <a:schemeClr val="hlink"/>
                </a:solidFill>
                <a:effectLst>
                  <a:outerShdw blurRad="38100" dist="38100" dir="2700000" algn="tl">
                    <a:srgbClr val="C0C0C0"/>
                  </a:outerShdw>
                </a:effectLst>
              </a:rPr>
              <a:t>Bước 1: chuyển đổi kiểu thực thể thông thường (regular entity)</a:t>
            </a:r>
          </a:p>
        </p:txBody>
      </p:sp>
      <p:sp>
        <p:nvSpPr>
          <p:cNvPr id="580611" name="Rectangle 3"/>
          <p:cNvSpPr>
            <a:spLocks noGrp="1" noChangeArrowheads="1"/>
          </p:cNvSpPr>
          <p:nvPr>
            <p:ph idx="4294967295"/>
          </p:nvPr>
        </p:nvSpPr>
        <p:spPr>
          <a:xfrm>
            <a:off x="533400" y="2670175"/>
            <a:ext cx="8183563" cy="4187825"/>
          </a:xfrm>
        </p:spPr>
        <p:txBody>
          <a:bodyPr lIns="182880" tIns="91440"/>
          <a:lstStyle/>
          <a:p>
            <a:pPr marL="265113" indent="-265113" algn="just"/>
            <a:r>
              <a:rPr lang="en-US" sz="2200"/>
              <a:t>Mỗi kiểu thực thể thông thường (không phải kiểu thực thể yếu) được chuyển thành 1 quan hệ (bảng). Khoá chính của kiểu thực thể trở thành khoá chính của bảng. Các thuộc tính của kiểu thực thể trở thành các cột của bảng </a:t>
            </a: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grpSp>
        <p:nvGrpSpPr>
          <p:cNvPr id="7" name="Group 6"/>
          <p:cNvGrpSpPr/>
          <p:nvPr/>
        </p:nvGrpSpPr>
        <p:grpSpPr>
          <a:xfrm>
            <a:off x="685800" y="3910807"/>
            <a:ext cx="8382000" cy="2514600"/>
            <a:chOff x="533400" y="3886200"/>
            <a:chExt cx="8382000" cy="2514600"/>
          </a:xfrm>
        </p:grpSpPr>
        <p:sp>
          <p:nvSpPr>
            <p:cNvPr id="580618" name="Line 14"/>
            <p:cNvSpPr>
              <a:spLocks noChangeShapeType="1"/>
            </p:cNvSpPr>
            <p:nvPr/>
          </p:nvSpPr>
          <p:spPr bwMode="auto">
            <a:xfrm>
              <a:off x="4419600" y="4619625"/>
              <a:ext cx="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 name="Group 4"/>
            <p:cNvGrpSpPr/>
            <p:nvPr/>
          </p:nvGrpSpPr>
          <p:grpSpPr>
            <a:xfrm>
              <a:off x="533400" y="3886200"/>
              <a:ext cx="8382000" cy="2514600"/>
              <a:chOff x="533400" y="3886200"/>
              <a:chExt cx="8382000" cy="2514600"/>
            </a:xfrm>
          </p:grpSpPr>
          <p:sp>
            <p:nvSpPr>
              <p:cNvPr id="11272" name="Text Box 8"/>
              <p:cNvSpPr txBox="1">
                <a:spLocks noChangeArrowheads="1"/>
              </p:cNvSpPr>
              <p:nvPr/>
            </p:nvSpPr>
            <p:spPr bwMode="auto">
              <a:xfrm>
                <a:off x="3505200" y="5486400"/>
                <a:ext cx="1828800" cy="854075"/>
              </a:xfrm>
              <a:prstGeom prst="rect">
                <a:avLst/>
              </a:prstGeom>
              <a:solidFill>
                <a:srgbClr val="FFFF00"/>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600" b="1">
                  <a:latin typeface="Verdana" pitchFamily="34" charset="0"/>
                </a:endParaRPr>
              </a:p>
              <a:p>
                <a:pPr algn="ctr"/>
                <a:r>
                  <a:rPr kumimoji="0" lang="en-US" sz="1600" b="1">
                    <a:latin typeface="Verdana" pitchFamily="34" charset="0"/>
                  </a:rPr>
                  <a:t>KHACHHANG</a:t>
                </a:r>
              </a:p>
              <a:p>
                <a:endParaRPr kumimoji="0" lang="en-US" sz="1600" b="1">
                  <a:latin typeface="Verdana" pitchFamily="34" charset="0"/>
                </a:endParaRPr>
              </a:p>
            </p:txBody>
          </p:sp>
          <p:sp>
            <p:nvSpPr>
              <p:cNvPr id="580615" name="Oval 9"/>
              <p:cNvSpPr>
                <a:spLocks noChangeArrowheads="1"/>
              </p:cNvSpPr>
              <p:nvPr/>
            </p:nvSpPr>
            <p:spPr bwMode="auto">
              <a:xfrm>
                <a:off x="533400" y="5562600"/>
                <a:ext cx="1905000" cy="762000"/>
              </a:xfrm>
              <a:prstGeom prst="ellipse">
                <a:avLst/>
              </a:prstGeom>
              <a:solidFill>
                <a:schemeClr val="accent1"/>
              </a:solidFill>
              <a:ln w="9525">
                <a:solidFill>
                  <a:schemeClr val="tx1"/>
                </a:solidFill>
                <a:round/>
                <a:headEnd/>
                <a:tailEnd/>
              </a:ln>
            </p:spPr>
            <p:txBody>
              <a:bodyPr wrap="none" anchor="ctr"/>
              <a:lstStyle/>
              <a:p>
                <a:pPr algn="ctr"/>
                <a:r>
                  <a:rPr lang="en-US" sz="1600" b="1" u="sng">
                    <a:latin typeface="Verdana" pitchFamily="34" charset="0"/>
                  </a:rPr>
                  <a:t>MaKH</a:t>
                </a:r>
              </a:p>
            </p:txBody>
          </p:sp>
          <p:sp>
            <p:nvSpPr>
              <p:cNvPr id="580616" name="Oval 10"/>
              <p:cNvSpPr>
                <a:spLocks noChangeArrowheads="1"/>
              </p:cNvSpPr>
              <p:nvPr/>
            </p:nvSpPr>
            <p:spPr bwMode="auto">
              <a:xfrm>
                <a:off x="6324600" y="5638800"/>
                <a:ext cx="2590800" cy="762000"/>
              </a:xfrm>
              <a:prstGeom prst="ellipse">
                <a:avLst/>
              </a:prstGeom>
              <a:solidFill>
                <a:schemeClr val="accent1"/>
              </a:solidFill>
              <a:ln w="9525">
                <a:solidFill>
                  <a:schemeClr val="tx1"/>
                </a:solidFill>
                <a:round/>
                <a:headEnd/>
                <a:tailEnd/>
              </a:ln>
            </p:spPr>
            <p:txBody>
              <a:bodyPr wrap="none" anchor="ctr"/>
              <a:lstStyle/>
              <a:p>
                <a:pPr algn="ctr"/>
                <a:r>
                  <a:rPr lang="en-US" sz="1600" b="1">
                    <a:latin typeface="Verdana" pitchFamily="34" charset="0"/>
                  </a:rPr>
                  <a:t>ĐiaChi</a:t>
                </a:r>
              </a:p>
            </p:txBody>
          </p:sp>
          <p:sp>
            <p:nvSpPr>
              <p:cNvPr id="580617" name="Oval 11"/>
              <p:cNvSpPr>
                <a:spLocks noChangeArrowheads="1"/>
              </p:cNvSpPr>
              <p:nvPr/>
            </p:nvSpPr>
            <p:spPr bwMode="auto">
              <a:xfrm>
                <a:off x="3429000" y="3886200"/>
                <a:ext cx="2209800" cy="762000"/>
              </a:xfrm>
              <a:prstGeom prst="ellipse">
                <a:avLst/>
              </a:prstGeom>
              <a:solidFill>
                <a:schemeClr val="accent1"/>
              </a:solidFill>
              <a:ln w="9525">
                <a:solidFill>
                  <a:schemeClr val="tx1"/>
                </a:solidFill>
                <a:round/>
                <a:headEnd/>
                <a:tailEnd/>
              </a:ln>
            </p:spPr>
            <p:txBody>
              <a:bodyPr wrap="none" anchor="ctr"/>
              <a:lstStyle/>
              <a:p>
                <a:pPr algn="ctr"/>
                <a:r>
                  <a:rPr lang="en-US" sz="1800" b="1">
                    <a:latin typeface="Verdana" pitchFamily="34" charset="0"/>
                  </a:rPr>
                  <a:t>TenKH</a:t>
                </a:r>
              </a:p>
            </p:txBody>
          </p:sp>
          <p:sp>
            <p:nvSpPr>
              <p:cNvPr id="580619" name="Line 15"/>
              <p:cNvSpPr>
                <a:spLocks noChangeShapeType="1"/>
              </p:cNvSpPr>
              <p:nvPr/>
            </p:nvSpPr>
            <p:spPr bwMode="auto">
              <a:xfrm>
                <a:off x="2438400" y="6019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0620" name="Line 16"/>
              <p:cNvSpPr>
                <a:spLocks noChangeShapeType="1"/>
              </p:cNvSpPr>
              <p:nvPr/>
            </p:nvSpPr>
            <p:spPr bwMode="auto">
              <a:xfrm>
                <a:off x="5334000" y="6019800"/>
                <a:ext cx="990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580621" name="Text Box 17"/>
          <p:cNvSpPr txBox="1">
            <a:spLocks noChangeArrowheads="1"/>
          </p:cNvSpPr>
          <p:nvPr/>
        </p:nvSpPr>
        <p:spPr bwMode="auto">
          <a:xfrm>
            <a:off x="381000" y="6491288"/>
            <a:ext cx="485421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990099"/>
                </a:solidFill>
                <a:latin typeface="Verdana" pitchFamily="34" charset="0"/>
              </a:rPr>
              <a:t>KHACHHANG(</a:t>
            </a:r>
            <a:r>
              <a:rPr kumimoji="0" lang="en-US" sz="1800" b="1" u="sng">
                <a:solidFill>
                  <a:srgbClr val="990099"/>
                </a:solidFill>
                <a:latin typeface="Verdana" pitchFamily="34" charset="0"/>
              </a:rPr>
              <a:t>MaKH</a:t>
            </a:r>
            <a:r>
              <a:rPr kumimoji="0" lang="en-US" sz="1800" b="1">
                <a:solidFill>
                  <a:srgbClr val="990099"/>
                </a:solidFill>
                <a:latin typeface="Verdana" pitchFamily="34" charset="0"/>
              </a:rPr>
              <a:t>, TenKH, ĐiaChi)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39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06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20195" name="Rectangle 3"/>
          <p:cNvSpPr>
            <a:spLocks noGrp="1" noChangeArrowheads="1"/>
          </p:cNvSpPr>
          <p:nvPr>
            <p:ph idx="4294967295"/>
          </p:nvPr>
        </p:nvSpPr>
        <p:spPr>
          <a:xfrm>
            <a:off x="609600" y="1828800"/>
            <a:ext cx="8077200" cy="5029200"/>
          </a:xfrm>
        </p:spPr>
        <p:txBody>
          <a:bodyPr lIns="182880" tIns="91440"/>
          <a:lstStyle/>
          <a:p>
            <a:r>
              <a:rPr lang="en-US" b="1" dirty="0">
                <a:solidFill>
                  <a:srgbClr val="990000"/>
                </a:solidFill>
              </a:rPr>
              <a:t>Quan </a:t>
            </a:r>
            <a:r>
              <a:rPr lang="en-US" b="1" dirty="0" err="1">
                <a:solidFill>
                  <a:srgbClr val="990000"/>
                </a:solidFill>
              </a:rPr>
              <a:t>hệ</a:t>
            </a:r>
            <a:r>
              <a:rPr lang="en-US" b="1" dirty="0">
                <a:solidFill>
                  <a:srgbClr val="990000"/>
                </a:solidFill>
              </a:rPr>
              <a:t> (Relation</a:t>
            </a:r>
            <a:r>
              <a:rPr lang="en-US" dirty="0">
                <a:solidFill>
                  <a:srgbClr val="990000"/>
                </a:solidFill>
              </a:rPr>
              <a:t>): </a:t>
            </a:r>
            <a:r>
              <a:rPr lang="en-US" dirty="0" err="1"/>
              <a:t>là</a:t>
            </a:r>
            <a:r>
              <a:rPr lang="en-US" dirty="0"/>
              <a:t> </a:t>
            </a:r>
            <a:r>
              <a:rPr lang="en-US" dirty="0" err="1"/>
              <a:t>một</a:t>
            </a:r>
            <a:r>
              <a:rPr lang="en-US" dirty="0"/>
              <a:t> </a:t>
            </a:r>
            <a:r>
              <a:rPr lang="en-US" dirty="0" err="1"/>
              <a:t>bảng</a:t>
            </a:r>
            <a:r>
              <a:rPr lang="en-US" dirty="0"/>
              <a:t> </a:t>
            </a:r>
            <a:r>
              <a:rPr lang="en-US" dirty="0" err="1"/>
              <a:t>giá</a:t>
            </a:r>
            <a:r>
              <a:rPr lang="en-US" dirty="0"/>
              <a:t> </a:t>
            </a:r>
            <a:r>
              <a:rPr lang="en-US" dirty="0" err="1"/>
              <a:t>trị</a:t>
            </a:r>
            <a:r>
              <a:rPr lang="en-US" dirty="0"/>
              <a:t> </a:t>
            </a:r>
            <a:r>
              <a:rPr lang="en-US" dirty="0" err="1"/>
              <a:t>gồm</a:t>
            </a:r>
            <a:r>
              <a:rPr lang="en-US" dirty="0"/>
              <a:t> </a:t>
            </a:r>
            <a:r>
              <a:rPr lang="en-US" dirty="0" err="1"/>
              <a:t>hai</a:t>
            </a:r>
            <a:r>
              <a:rPr lang="en-US" dirty="0"/>
              <a:t> </a:t>
            </a:r>
            <a:r>
              <a:rPr lang="en-US" dirty="0" err="1"/>
              <a:t>thành</a:t>
            </a:r>
            <a:r>
              <a:rPr lang="en-US" dirty="0"/>
              <a:t> </a:t>
            </a:r>
            <a:r>
              <a:rPr lang="en-US" dirty="0" err="1"/>
              <a:t>phần</a:t>
            </a:r>
            <a:r>
              <a:rPr lang="en-US" dirty="0"/>
              <a:t>: l</a:t>
            </a:r>
            <a:r>
              <a:rPr lang="vi-VN" dirty="0"/>
              <a:t>ượ</a:t>
            </a:r>
            <a:r>
              <a:rPr lang="en-US" dirty="0"/>
              <a:t>c </a:t>
            </a:r>
            <a:r>
              <a:rPr lang="vi-VN" dirty="0"/>
              <a:t>đồ</a:t>
            </a:r>
            <a:r>
              <a:rPr lang="en-US" dirty="0"/>
              <a:t> </a:t>
            </a:r>
            <a:r>
              <a:rPr lang="en-US" dirty="0" err="1"/>
              <a:t>quan</a:t>
            </a:r>
            <a:r>
              <a:rPr lang="en-US" dirty="0"/>
              <a:t> </a:t>
            </a:r>
            <a:r>
              <a:rPr lang="en-US" dirty="0" err="1"/>
              <a:t>hệ</a:t>
            </a:r>
            <a:r>
              <a:rPr lang="en-US" dirty="0"/>
              <a:t> (</a:t>
            </a:r>
            <a:r>
              <a:rPr lang="en-US" i="1" dirty="0">
                <a:solidFill>
                  <a:srgbClr val="990000"/>
                </a:solidFill>
              </a:rPr>
              <a:t>relation schema) </a:t>
            </a:r>
            <a:r>
              <a:rPr lang="en-US" dirty="0" err="1"/>
              <a:t>và</a:t>
            </a:r>
            <a:r>
              <a:rPr lang="en-US" dirty="0"/>
              <a:t> </a:t>
            </a:r>
            <a:r>
              <a:rPr lang="en-US" dirty="0" err="1"/>
              <a:t>thể</a:t>
            </a:r>
            <a:r>
              <a:rPr lang="en-US" dirty="0"/>
              <a:t> </a:t>
            </a:r>
            <a:r>
              <a:rPr lang="en-US" dirty="0" err="1"/>
              <a:t>hiện</a:t>
            </a:r>
            <a:r>
              <a:rPr lang="en-US" dirty="0"/>
              <a:t> </a:t>
            </a:r>
            <a:r>
              <a:rPr lang="en-US" dirty="0" err="1"/>
              <a:t>của</a:t>
            </a:r>
            <a:r>
              <a:rPr lang="en-US" dirty="0"/>
              <a:t> </a:t>
            </a:r>
            <a:r>
              <a:rPr lang="en-US" dirty="0" err="1"/>
              <a:t>quan</a:t>
            </a:r>
            <a:r>
              <a:rPr lang="en-US" dirty="0"/>
              <a:t> </a:t>
            </a:r>
            <a:r>
              <a:rPr lang="en-US" dirty="0" err="1"/>
              <a:t>hệ</a:t>
            </a:r>
            <a:r>
              <a:rPr lang="en-US" dirty="0"/>
              <a:t> (</a:t>
            </a:r>
            <a:r>
              <a:rPr lang="en-US" i="1" dirty="0">
                <a:solidFill>
                  <a:srgbClr val="990000"/>
                </a:solidFill>
              </a:rPr>
              <a:t>relation instance)</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387013C1-2946-4B63-8DA3-DBC64E6FBDCD}" type="slidenum">
              <a:rPr lang="en-US" sz="1000">
                <a:solidFill>
                  <a:schemeClr val="bg2">
                    <a:shade val="50000"/>
                  </a:schemeClr>
                </a:solidFill>
                <a:latin typeface="Verdana" pitchFamily="34" charset="0"/>
              </a:rPr>
              <a:pPr algn="r" eaLnBrk="1" hangingPunct="1">
                <a:defRPr/>
              </a:pPr>
              <a:t>4</a:t>
            </a:fld>
            <a:endParaRPr lang="en-US" sz="1000">
              <a:solidFill>
                <a:schemeClr val="bg2">
                  <a:shade val="50000"/>
                </a:schemeClr>
              </a:solidFill>
              <a:latin typeface="Verdana" pitchFamily="34" charset="0"/>
            </a:endParaRPr>
          </a:p>
        </p:txBody>
      </p:sp>
      <p:graphicFrame>
        <p:nvGraphicFramePr>
          <p:cNvPr id="520197" name="Group 5"/>
          <p:cNvGraphicFramePr>
            <a:graphicFrameLocks noGrp="1"/>
          </p:cNvGraphicFramePr>
          <p:nvPr>
            <p:extLst>
              <p:ext uri="{D42A27DB-BD31-4B8C-83A1-F6EECF244321}">
                <p14:modId xmlns:p14="http://schemas.microsoft.com/office/powerpoint/2010/main" val="77573933"/>
              </p:ext>
            </p:extLst>
          </p:nvPr>
        </p:nvGraphicFramePr>
        <p:xfrm>
          <a:off x="581977" y="4525803"/>
          <a:ext cx="5334000" cy="1463040"/>
        </p:xfrm>
        <a:graphic>
          <a:graphicData uri="http://schemas.openxmlformats.org/drawingml/2006/table">
            <a:tbl>
              <a:tblPr/>
              <a:tblGrid>
                <a:gridCol w="968375">
                  <a:extLst>
                    <a:ext uri="{9D8B030D-6E8A-4147-A177-3AD203B41FA5}">
                      <a16:colId xmlns:a16="http://schemas.microsoft.com/office/drawing/2014/main" xmlns="" val="20000"/>
                    </a:ext>
                  </a:extLst>
                </a:gridCol>
                <a:gridCol w="3070225">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201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MaNV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HoTenNV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Tuoi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xmlns=""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Nguyễn Trung Tiến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Trần Thị Yến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Nguyễn Văn 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a:ln>
                            <a:noFill/>
                          </a:ln>
                          <a:solidFill>
                            <a:srgbClr val="0000FF"/>
                          </a:solidFill>
                          <a:effectLst/>
                          <a:latin typeface="Times New Roman" pitchFamily="18" charset="0"/>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a:t>
            </a:fld>
            <a:endParaRPr lang="en-US"/>
          </a:p>
        </p:txBody>
      </p:sp>
      <p:sp>
        <p:nvSpPr>
          <p:cNvPr id="5" name="Speech Bubble: Rectangle 4">
            <a:extLst>
              <a:ext uri="{FF2B5EF4-FFF2-40B4-BE49-F238E27FC236}">
                <a16:creationId xmlns:a16="http://schemas.microsoft.com/office/drawing/2014/main" xmlns="" id="{D32199F0-82D6-456B-9A81-54BE4126A895}"/>
              </a:ext>
            </a:extLst>
          </p:cNvPr>
          <p:cNvSpPr/>
          <p:nvPr/>
        </p:nvSpPr>
        <p:spPr bwMode="auto">
          <a:xfrm>
            <a:off x="6498909" y="4541043"/>
            <a:ext cx="2448241" cy="914400"/>
          </a:xfrm>
          <a:prstGeom prst="wedgeRectCallout">
            <a:avLst>
              <a:gd name="adj1" fmla="val -82207"/>
              <a:gd name="adj2" fmla="val -7557"/>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rPr>
              <a:t>Bộ</a:t>
            </a:r>
            <a:r>
              <a:rPr kumimoji="0" lang="en-US" sz="2400" b="0" i="0" u="none" strike="noStrike" cap="none" normalizeH="0" baseline="0" dirty="0">
                <a:ln>
                  <a:noFill/>
                </a:ln>
                <a:solidFill>
                  <a:schemeClr val="tx1"/>
                </a:solidFill>
                <a:effectLst/>
                <a:latin typeface="Times New Roman" pitchFamily="18" charset="0"/>
              </a:rPr>
              <a:t> (Tuple)</a:t>
            </a:r>
          </a:p>
          <a:p>
            <a:pPr marL="0" marR="0" indent="0" algn="l" defTabSz="914400" rtl="0" eaLnBrk="0" fontAlgn="base" latinLnBrk="0" hangingPunct="0">
              <a:lnSpc>
                <a:spcPct val="100000"/>
              </a:lnSpc>
              <a:spcBef>
                <a:spcPct val="0"/>
              </a:spcBef>
              <a:spcAft>
                <a:spcPct val="0"/>
              </a:spcAft>
              <a:buClrTx/>
              <a:buSzTx/>
              <a:buFontTx/>
              <a:buNone/>
              <a:tabLst/>
            </a:pPr>
            <a:r>
              <a:rPr lang="en-US" sz="2400" dirty="0" err="1"/>
              <a:t>Mẩu</a:t>
            </a:r>
            <a:r>
              <a:rPr lang="en-US" sz="2400" dirty="0"/>
              <a:t> tin (Record)</a:t>
            </a:r>
            <a:endParaRPr kumimoji="0" lang="en-US" sz="2400" b="0" i="0" u="none" strike="noStrike" cap="none" normalizeH="0" baseline="0" dirty="0">
              <a:ln>
                <a:noFill/>
              </a:ln>
              <a:solidFill>
                <a:schemeClr val="tx1"/>
              </a:solidFill>
              <a:effectLst/>
              <a:latin typeface="Times New Roman" pitchFamily="18" charset="0"/>
            </a:endParaRPr>
          </a:p>
        </p:txBody>
      </p:sp>
      <p:sp>
        <p:nvSpPr>
          <p:cNvPr id="10" name="Speech Bubble: Rectangle 9">
            <a:extLst>
              <a:ext uri="{FF2B5EF4-FFF2-40B4-BE49-F238E27FC236}">
                <a16:creationId xmlns:a16="http://schemas.microsoft.com/office/drawing/2014/main" xmlns="" id="{80324DC7-9D40-48ED-BB43-FF78A0E9F510}"/>
              </a:ext>
            </a:extLst>
          </p:cNvPr>
          <p:cNvSpPr/>
          <p:nvPr/>
        </p:nvSpPr>
        <p:spPr bwMode="auto">
          <a:xfrm>
            <a:off x="4800600" y="3454241"/>
            <a:ext cx="3352800" cy="914400"/>
          </a:xfrm>
          <a:prstGeom prst="wedgeRectCallout">
            <a:avLst>
              <a:gd name="adj1" fmla="val -86493"/>
              <a:gd name="adj2" fmla="val 72771"/>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err="1">
                <a:ln>
                  <a:noFill/>
                </a:ln>
                <a:solidFill>
                  <a:schemeClr val="tx1"/>
                </a:solidFill>
                <a:effectLst/>
                <a:latin typeface="Times New Roman" pitchFamily="18" charset="0"/>
              </a:rPr>
              <a:t>Thuộc</a:t>
            </a:r>
            <a:r>
              <a:rPr kumimoji="0" lang="en-US" sz="2400" b="0" i="0" u="none" strike="noStrike" cap="none" normalizeH="0" baseline="0" dirty="0">
                <a:ln>
                  <a:noFill/>
                </a:ln>
                <a:solidFill>
                  <a:schemeClr val="tx1"/>
                </a:solidFill>
                <a:effectLst/>
                <a:latin typeface="Times New Roman" pitchFamily="18" charset="0"/>
              </a:rPr>
              <a:t> </a:t>
            </a:r>
            <a:r>
              <a:rPr kumimoji="0" lang="en-US" sz="2400" b="0" i="0" u="none" strike="noStrike" cap="none" normalizeH="0" baseline="0" dirty="0" err="1">
                <a:ln>
                  <a:noFill/>
                </a:ln>
                <a:solidFill>
                  <a:schemeClr val="tx1"/>
                </a:solidFill>
                <a:effectLst/>
                <a:latin typeface="Times New Roman" pitchFamily="18" charset="0"/>
              </a:rPr>
              <a:t>tính</a:t>
            </a:r>
            <a:r>
              <a:rPr kumimoji="0" lang="en-US" sz="2400" b="0" i="0" u="none" strike="noStrike" cap="none" normalizeH="0" baseline="0" dirty="0">
                <a:ln>
                  <a:noFill/>
                </a:ln>
                <a:solidFill>
                  <a:schemeClr val="tx1"/>
                </a:solidFill>
                <a:effectLst/>
                <a:latin typeface="Times New Roman" pitchFamily="18" charset="0"/>
              </a:rPr>
              <a:t> (Attribute)</a:t>
            </a:r>
          </a:p>
          <a:p>
            <a:pPr marL="0" marR="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Times New Roman" pitchFamily="18" charset="0"/>
              </a:rPr>
              <a:t>Tr</a:t>
            </a:r>
            <a:r>
              <a:rPr kumimoji="0" lang="vi-VN" sz="2400" b="0" i="0" u="none" strike="noStrike" cap="none" normalizeH="0" baseline="0" dirty="0">
                <a:ln>
                  <a:noFill/>
                </a:ln>
                <a:solidFill>
                  <a:schemeClr val="tx1"/>
                </a:solidFill>
                <a:effectLst/>
                <a:latin typeface="Times New Roman" pitchFamily="18" charset="0"/>
              </a:rPr>
              <a:t>ư</a:t>
            </a:r>
            <a:r>
              <a:rPr kumimoji="0" lang="en-US" sz="2400" b="0" i="0" u="none" strike="noStrike" cap="none" normalizeH="0" baseline="0" dirty="0" err="1">
                <a:ln>
                  <a:noFill/>
                </a:ln>
                <a:solidFill>
                  <a:schemeClr val="tx1"/>
                </a:solidFill>
                <a:effectLst/>
                <a:latin typeface="Times New Roman" pitchFamily="18" charset="0"/>
              </a:rPr>
              <a:t>ờng</a:t>
            </a:r>
            <a:r>
              <a:rPr kumimoji="0" lang="en-US" sz="2400" b="0" i="0" u="none" strike="noStrike" cap="none" normalizeH="0" baseline="0" dirty="0">
                <a:ln>
                  <a:noFill/>
                </a:ln>
                <a:solidFill>
                  <a:schemeClr val="tx1"/>
                </a:solidFill>
                <a:effectLst/>
                <a:latin typeface="Times New Roman" pitchFamily="18" charset="0"/>
              </a:rPr>
              <a:t> (Field)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6" fill="hold" nodeType="afterEffect">
                                  <p:stCondLst>
                                    <p:cond delay="0"/>
                                  </p:stCondLst>
                                  <p:childTnLst>
                                    <p:set>
                                      <p:cBhvr>
                                        <p:cTn id="6" dur="1" fill="hold">
                                          <p:stCondLst>
                                            <p:cond delay="0"/>
                                          </p:stCondLst>
                                        </p:cTn>
                                        <p:tgtEl>
                                          <p:spTgt spid="520197"/>
                                        </p:tgtEl>
                                        <p:attrNameLst>
                                          <p:attrName>style.visibility</p:attrName>
                                        </p:attrNameLst>
                                      </p:cBhvr>
                                      <p:to>
                                        <p:strVal val="visible"/>
                                      </p:to>
                                    </p:set>
                                    <p:animEffect transition="in" filter="barn(inHorizontal)">
                                      <p:cBhvr>
                                        <p:cTn id="7" dur="500"/>
                                        <p:tgtEl>
                                          <p:spTgt spid="52019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87855" y="1905000"/>
            <a:ext cx="7793037" cy="762000"/>
          </a:xfrm>
        </p:spPr>
        <p:txBody>
          <a:bodyPr>
            <a:noAutofit/>
          </a:bodyPr>
          <a:lstStyle/>
          <a:p>
            <a:pPr algn="just"/>
            <a:r>
              <a:rPr lang="en-US" sz="2400">
                <a:solidFill>
                  <a:schemeClr val="hlink"/>
                </a:solidFill>
                <a:effectLst>
                  <a:outerShdw blurRad="38100" dist="38100" dir="2700000" algn="tl">
                    <a:srgbClr val="C0C0C0"/>
                  </a:outerShdw>
                </a:effectLst>
              </a:rPr>
              <a:t>Bước 1: chuyển đổi kiểu thực thể thông thường (regular entity)</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D9F33BAC-3515-485A-A52F-2C8922B36705}" type="slidenum">
              <a:rPr lang="en-US" sz="1000">
                <a:solidFill>
                  <a:schemeClr val="bg2">
                    <a:shade val="50000"/>
                  </a:schemeClr>
                </a:solidFill>
                <a:latin typeface="Verdana" pitchFamily="34" charset="0"/>
              </a:rPr>
              <a:pPr algn="r" eaLnBrk="1" hangingPunct="1">
                <a:defRPr/>
              </a:pPr>
              <a:t>40</a:t>
            </a:fld>
            <a:endParaRPr lang="en-US" sz="1000">
              <a:solidFill>
                <a:schemeClr val="bg2">
                  <a:shade val="50000"/>
                </a:schemeClr>
              </a:solidFill>
              <a:latin typeface="Verdana" pitchFamily="34" charset="0"/>
            </a:endParaRP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19" name="Content Placeholder 2">
            <a:extLst>
              <a:ext uri="{FF2B5EF4-FFF2-40B4-BE49-F238E27FC236}">
                <a16:creationId xmlns:a16="http://schemas.microsoft.com/office/drawing/2014/main" xmlns="" id="{EDF602C6-F632-4E66-9726-BE61DCC6E94C}"/>
              </a:ext>
            </a:extLst>
          </p:cNvPr>
          <p:cNvSpPr txBox="1">
            <a:spLocks/>
          </p:cNvSpPr>
          <p:nvPr/>
        </p:nvSpPr>
        <p:spPr>
          <a:xfrm>
            <a:off x="226522" y="3189630"/>
            <a:ext cx="8915400" cy="4536768"/>
          </a:xfrm>
          <a:prstGeom prst="rect">
            <a:avLst/>
          </a:prstGeom>
        </p:spPr>
        <p:txBody>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eaLnBrk="1" hangingPunct="1"/>
            <a:endParaRPr lang="en-GB" kern="0"/>
          </a:p>
          <a:p>
            <a:pPr eaLnBrk="1" hangingPunct="1"/>
            <a:endParaRPr lang="en-GB" kern="0"/>
          </a:p>
          <a:p>
            <a:pPr lvl="1" eaLnBrk="1" hangingPunct="1"/>
            <a:r>
              <a:rPr lang="en-GB" kern="0"/>
              <a:t>Chuyển thành </a:t>
            </a:r>
            <a:r>
              <a:rPr lang="en-GB" b="1" kern="0"/>
              <a:t>quan hệ Sinhvien</a:t>
            </a:r>
          </a:p>
          <a:p>
            <a:pPr marL="857250" lvl="2" indent="0" eaLnBrk="1" hangingPunct="1">
              <a:buFont typeface="Wingdings" pitchFamily="2" charset="2"/>
              <a:buNone/>
            </a:pPr>
            <a:r>
              <a:rPr lang="en-GB" b="1" kern="0"/>
              <a:t>Sinhvien (</a:t>
            </a:r>
            <a:r>
              <a:rPr lang="en-GB" b="1" u="sng" kern="0">
                <a:solidFill>
                  <a:srgbClr val="C00000"/>
                </a:solidFill>
              </a:rPr>
              <a:t>MaSV</a:t>
            </a:r>
            <a:r>
              <a:rPr lang="en-GB" b="1" u="sng" kern="0"/>
              <a:t>,</a:t>
            </a:r>
            <a:r>
              <a:rPr lang="en-GB" b="1" kern="0"/>
              <a:t> Hoten, Ngaysinh, Diachi)</a:t>
            </a:r>
          </a:p>
          <a:p>
            <a:pPr lvl="1" algn="just" eaLnBrk="1" hangingPunct="1"/>
            <a:r>
              <a:rPr lang="en-GB" kern="0"/>
              <a:t>Hoặc biểu diễn dưới dạng:</a:t>
            </a:r>
            <a:endParaRPr lang="en-GB" kern="0" dirty="0"/>
          </a:p>
        </p:txBody>
      </p:sp>
      <p:grpSp>
        <p:nvGrpSpPr>
          <p:cNvPr id="20" name="Group 19">
            <a:extLst>
              <a:ext uri="{FF2B5EF4-FFF2-40B4-BE49-F238E27FC236}">
                <a16:creationId xmlns:a16="http://schemas.microsoft.com/office/drawing/2014/main" xmlns="" id="{5FA11E0F-7A90-47C8-8A69-FC30AC813B67}"/>
              </a:ext>
            </a:extLst>
          </p:cNvPr>
          <p:cNvGrpSpPr/>
          <p:nvPr/>
        </p:nvGrpSpPr>
        <p:grpSpPr>
          <a:xfrm>
            <a:off x="1529267" y="2724148"/>
            <a:ext cx="7036378" cy="1091885"/>
            <a:chOff x="3391916" y="1982620"/>
            <a:chExt cx="6963102" cy="1693903"/>
          </a:xfrm>
        </p:grpSpPr>
        <p:sp>
          <p:nvSpPr>
            <p:cNvPr id="21" name="Rectangle 20">
              <a:extLst>
                <a:ext uri="{FF2B5EF4-FFF2-40B4-BE49-F238E27FC236}">
                  <a16:creationId xmlns:a16="http://schemas.microsoft.com/office/drawing/2014/main" xmlns="" id="{6F6CE85B-EB95-4159-B3E5-559403594ACF}"/>
                </a:ext>
              </a:extLst>
            </p:cNvPr>
            <p:cNvSpPr/>
            <p:nvPr/>
          </p:nvSpPr>
          <p:spPr>
            <a:xfrm>
              <a:off x="5784674" y="3176433"/>
              <a:ext cx="1828800" cy="500090"/>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err="1"/>
                <a:t>Sinh</a:t>
              </a:r>
              <a:r>
                <a:rPr lang="en-US" sz="2400" b="1" dirty="0"/>
                <a:t> </a:t>
              </a:r>
              <a:r>
                <a:rPr lang="en-US" sz="2400" b="1" dirty="0" err="1"/>
                <a:t>viên</a:t>
              </a:r>
              <a:endParaRPr lang="en-US" sz="2400" b="1" dirty="0"/>
            </a:p>
          </p:txBody>
        </p:sp>
        <p:sp>
          <p:nvSpPr>
            <p:cNvPr id="22" name="Oval 21">
              <a:extLst>
                <a:ext uri="{FF2B5EF4-FFF2-40B4-BE49-F238E27FC236}">
                  <a16:creationId xmlns:a16="http://schemas.microsoft.com/office/drawing/2014/main" xmlns="" id="{FC44E6D6-4A4D-4A17-A143-1D53F3255D7A}"/>
                </a:ext>
              </a:extLst>
            </p:cNvPr>
            <p:cNvSpPr/>
            <p:nvPr/>
          </p:nvSpPr>
          <p:spPr>
            <a:xfrm>
              <a:off x="5534464" y="1982620"/>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a:t>Ho </a:t>
              </a:r>
              <a:r>
                <a:rPr lang="en-US" sz="2000" b="1" dirty="0" err="1"/>
                <a:t>tên</a:t>
              </a:r>
              <a:endParaRPr lang="en-US" sz="2000" b="1" dirty="0"/>
            </a:p>
          </p:txBody>
        </p:sp>
        <p:sp>
          <p:nvSpPr>
            <p:cNvPr id="23" name="Oval 22">
              <a:extLst>
                <a:ext uri="{FF2B5EF4-FFF2-40B4-BE49-F238E27FC236}">
                  <a16:creationId xmlns:a16="http://schemas.microsoft.com/office/drawing/2014/main" xmlns="" id="{52321A28-ABF7-49BB-9674-52825538ED75}"/>
                </a:ext>
              </a:extLst>
            </p:cNvPr>
            <p:cNvSpPr/>
            <p:nvPr/>
          </p:nvSpPr>
          <p:spPr>
            <a:xfrm>
              <a:off x="3391916" y="2263921"/>
              <a:ext cx="2215338" cy="56260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u="sng" dirty="0"/>
                <a:t>Ma SV</a:t>
              </a:r>
            </a:p>
          </p:txBody>
        </p:sp>
        <p:cxnSp>
          <p:nvCxnSpPr>
            <p:cNvPr id="24" name="Straight Connector 23">
              <a:extLst>
                <a:ext uri="{FF2B5EF4-FFF2-40B4-BE49-F238E27FC236}">
                  <a16:creationId xmlns:a16="http://schemas.microsoft.com/office/drawing/2014/main" xmlns="" id="{2CB61A96-C376-4C0A-B63F-AAAC0920F281}"/>
                </a:ext>
              </a:extLst>
            </p:cNvPr>
            <p:cNvCxnSpPr>
              <a:stCxn id="21" idx="0"/>
            </p:cNvCxnSpPr>
            <p:nvPr/>
          </p:nvCxnSpPr>
          <p:spPr>
            <a:xfrm flipV="1">
              <a:off x="6699074" y="2545221"/>
              <a:ext cx="26737" cy="6312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xmlns="" id="{5DC165AF-EC5D-4E98-BA5F-4FECC3BE4A22}"/>
                </a:ext>
              </a:extLst>
            </p:cNvPr>
            <p:cNvCxnSpPr/>
            <p:nvPr/>
          </p:nvCxnSpPr>
          <p:spPr>
            <a:xfrm>
              <a:off x="4792305" y="2826522"/>
              <a:ext cx="1024720" cy="41205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xmlns="" id="{C8344067-ADA6-4BAB-9376-067983F6886E}"/>
                </a:ext>
              </a:extLst>
            </p:cNvPr>
            <p:cNvSpPr/>
            <p:nvPr/>
          </p:nvSpPr>
          <p:spPr>
            <a:xfrm>
              <a:off x="7917780" y="2059059"/>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err="1"/>
                <a:t>Ngày</a:t>
              </a:r>
              <a:r>
                <a:rPr lang="en-US" sz="2000" b="1" dirty="0"/>
                <a:t> </a:t>
              </a:r>
              <a:r>
                <a:rPr lang="en-US" sz="2000" b="1" dirty="0" err="1"/>
                <a:t>sinh</a:t>
              </a:r>
              <a:endParaRPr lang="en-US" sz="2000" b="1" dirty="0"/>
            </a:p>
          </p:txBody>
        </p:sp>
        <p:sp>
          <p:nvSpPr>
            <p:cNvPr id="27" name="Oval 26">
              <a:extLst>
                <a:ext uri="{FF2B5EF4-FFF2-40B4-BE49-F238E27FC236}">
                  <a16:creationId xmlns:a16="http://schemas.microsoft.com/office/drawing/2014/main" xmlns="" id="{4CBB0C8B-0E87-4F14-BB70-5A62B3F47F50}"/>
                </a:ext>
              </a:extLst>
            </p:cNvPr>
            <p:cNvSpPr/>
            <p:nvPr/>
          </p:nvSpPr>
          <p:spPr>
            <a:xfrm>
              <a:off x="8276008" y="2859082"/>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err="1"/>
                <a:t>Địa</a:t>
              </a:r>
              <a:r>
                <a:rPr lang="en-US" sz="2000" b="1" dirty="0"/>
                <a:t> </a:t>
              </a:r>
              <a:r>
                <a:rPr lang="en-US" sz="2000" b="1" dirty="0" err="1"/>
                <a:t>chỉ</a:t>
              </a:r>
              <a:endParaRPr lang="en-US" sz="2000" b="1" dirty="0"/>
            </a:p>
          </p:txBody>
        </p:sp>
        <p:cxnSp>
          <p:nvCxnSpPr>
            <p:cNvPr id="28" name="Straight Connector 27">
              <a:extLst>
                <a:ext uri="{FF2B5EF4-FFF2-40B4-BE49-F238E27FC236}">
                  <a16:creationId xmlns:a16="http://schemas.microsoft.com/office/drawing/2014/main" xmlns="" id="{6A1ED6E8-DE67-4F02-A68B-21F142754644}"/>
                </a:ext>
              </a:extLst>
            </p:cNvPr>
            <p:cNvCxnSpPr/>
            <p:nvPr/>
          </p:nvCxnSpPr>
          <p:spPr>
            <a:xfrm flipV="1">
              <a:off x="7156274" y="2571740"/>
              <a:ext cx="1146471" cy="59312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5939DD23-AD14-4049-B3D2-064E0B887919}"/>
                </a:ext>
              </a:extLst>
            </p:cNvPr>
            <p:cNvCxnSpPr>
              <a:stCxn id="21" idx="3"/>
              <a:endCxn id="27" idx="4"/>
            </p:cNvCxnSpPr>
            <p:nvPr/>
          </p:nvCxnSpPr>
          <p:spPr>
            <a:xfrm flipV="1">
              <a:off x="7613474" y="3421683"/>
              <a:ext cx="1702039" cy="479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30" name="Table 29">
            <a:extLst>
              <a:ext uri="{FF2B5EF4-FFF2-40B4-BE49-F238E27FC236}">
                <a16:creationId xmlns:a16="http://schemas.microsoft.com/office/drawing/2014/main" xmlns="" id="{110DD057-3C0B-4716-9399-3F56B8B9EFD1}"/>
              </a:ext>
            </a:extLst>
          </p:cNvPr>
          <p:cNvGraphicFramePr>
            <a:graphicFrameLocks noGrp="1"/>
          </p:cNvGraphicFramePr>
          <p:nvPr>
            <p:extLst>
              <p:ext uri="{D42A27DB-BD31-4B8C-83A1-F6EECF244321}">
                <p14:modId xmlns:p14="http://schemas.microsoft.com/office/powerpoint/2010/main" val="1301364224"/>
              </p:ext>
            </p:extLst>
          </p:nvPr>
        </p:nvGraphicFramePr>
        <p:xfrm>
          <a:off x="1921793" y="5846557"/>
          <a:ext cx="6643852" cy="436694"/>
        </p:xfrm>
        <a:graphic>
          <a:graphicData uri="http://schemas.openxmlformats.org/drawingml/2006/table">
            <a:tbl>
              <a:tblPr firstRow="1" bandRow="1">
                <a:tableStyleId>{ED083AE6-46FA-4A59-8FB0-9F97EB10719F}</a:tableStyleId>
              </a:tblPr>
              <a:tblGrid>
                <a:gridCol w="1660963">
                  <a:extLst>
                    <a:ext uri="{9D8B030D-6E8A-4147-A177-3AD203B41FA5}">
                      <a16:colId xmlns:a16="http://schemas.microsoft.com/office/drawing/2014/main" xmlns="" val="20000"/>
                    </a:ext>
                  </a:extLst>
                </a:gridCol>
                <a:gridCol w="1660963">
                  <a:extLst>
                    <a:ext uri="{9D8B030D-6E8A-4147-A177-3AD203B41FA5}">
                      <a16:colId xmlns:a16="http://schemas.microsoft.com/office/drawing/2014/main" xmlns="" val="20001"/>
                    </a:ext>
                  </a:extLst>
                </a:gridCol>
                <a:gridCol w="1660963">
                  <a:extLst>
                    <a:ext uri="{9D8B030D-6E8A-4147-A177-3AD203B41FA5}">
                      <a16:colId xmlns:a16="http://schemas.microsoft.com/office/drawing/2014/main" xmlns="" val="20002"/>
                    </a:ext>
                  </a:extLst>
                </a:gridCol>
                <a:gridCol w="1660963">
                  <a:extLst>
                    <a:ext uri="{9D8B030D-6E8A-4147-A177-3AD203B41FA5}">
                      <a16:colId xmlns:a16="http://schemas.microsoft.com/office/drawing/2014/main" xmlns="" val="20003"/>
                    </a:ext>
                  </a:extLst>
                </a:gridCol>
              </a:tblGrid>
              <a:tr h="436694">
                <a:tc>
                  <a:txBody>
                    <a:bodyPr/>
                    <a:lstStyle/>
                    <a:p>
                      <a:r>
                        <a:rPr lang="en-GB" sz="1800" u="sng" dirty="0" err="1"/>
                        <a:t>MaSV</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err="1"/>
                        <a:t>Hoten</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err="1"/>
                        <a:t>Ngaysinh</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dirty="0" err="1"/>
                        <a:t>Diachi</a:t>
                      </a: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000"/>
                  </a:ext>
                </a:extLst>
              </a:tr>
            </a:tbl>
          </a:graphicData>
        </a:graphic>
      </p:graphicFrame>
    </p:spTree>
    <p:extLst>
      <p:ext uri="{BB962C8B-B14F-4D97-AF65-F5344CB8AC3E}">
        <p14:creationId xmlns:p14="http://schemas.microsoft.com/office/powerpoint/2010/main" val="658334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fade">
                                      <p:cBhvr>
                                        <p:cTn id="10"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a:xfrm>
            <a:off x="784226" y="1828800"/>
            <a:ext cx="7793037" cy="852487"/>
          </a:xfrm>
        </p:spPr>
        <p:txBody>
          <a:bodyPr>
            <a:noAutofit/>
          </a:bodyPr>
          <a:lstStyle/>
          <a:p>
            <a:pPr algn="just"/>
            <a:r>
              <a:rPr lang="en-US" sz="2400">
                <a:solidFill>
                  <a:schemeClr val="hlink"/>
                </a:solidFill>
                <a:effectLst>
                  <a:outerShdw blurRad="38100" dist="38100" dir="2700000" algn="tl">
                    <a:srgbClr val="C0C0C0"/>
                  </a:outerShdw>
                </a:effectLst>
              </a:rPr>
              <a:t>Bước 1: chuyển đổi kiểu thực thể thông thường (regular entity)</a:t>
            </a:r>
          </a:p>
        </p:txBody>
      </p:sp>
      <p:sp>
        <p:nvSpPr>
          <p:cNvPr id="610307" name="Rectangle 3"/>
          <p:cNvSpPr>
            <a:spLocks noGrp="1" noChangeArrowheads="1"/>
          </p:cNvSpPr>
          <p:nvPr>
            <p:ph idx="4294967295"/>
          </p:nvPr>
        </p:nvSpPr>
        <p:spPr>
          <a:xfrm>
            <a:off x="609600" y="2670175"/>
            <a:ext cx="7924800" cy="4187825"/>
          </a:xfrm>
        </p:spPr>
        <p:txBody>
          <a:bodyPr lIns="182880" tIns="91440"/>
          <a:lstStyle/>
          <a:p>
            <a:pPr marL="265113" indent="-265113" algn="just"/>
            <a:r>
              <a:rPr lang="en-US" sz="2400" b="1"/>
              <a:t>Với thuộc tính phức hợp: </a:t>
            </a:r>
            <a:r>
              <a:rPr lang="en-US" sz="2400"/>
              <a:t>các thành phần sẽ được chuyển thành các thuộc tính trong quan hệ</a:t>
            </a:r>
          </a:p>
          <a:p>
            <a:pPr marL="265113" indent="-265113" algn="just"/>
            <a:r>
              <a:rPr lang="en-US" sz="2400" b="1"/>
              <a:t>Với thuộc tính đa trị: </a:t>
            </a:r>
            <a:r>
              <a:rPr lang="en-US" sz="2400"/>
              <a:t>thực thể sẽ được chuyển thành 2 quan hệ</a:t>
            </a:r>
          </a:p>
          <a:p>
            <a:pPr lvl="2" algn="just"/>
            <a:r>
              <a:rPr lang="en-US">
                <a:solidFill>
                  <a:srgbClr val="006600"/>
                </a:solidFill>
              </a:rPr>
              <a:t>Một quan hệ chứa mọi thuộc tính trừ thuộc tính đa trị</a:t>
            </a:r>
          </a:p>
          <a:p>
            <a:pPr lvl="2" algn="just"/>
            <a:r>
              <a:rPr lang="en-US">
                <a:solidFill>
                  <a:srgbClr val="006600"/>
                </a:solidFill>
              </a:rPr>
              <a:t>Một quan hệ có 2 thuộc tính: 1 khoá và 1 thuộc tính đa trị, khóa chính là 2 thuộc tính đó</a:t>
            </a: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0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0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0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030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1143000" y="1905000"/>
            <a:ext cx="4495800" cy="374650"/>
          </a:xfrm>
        </p:spPr>
        <p:txBody>
          <a:bodyPr>
            <a:normAutofit fontScale="90000"/>
          </a:bodyPr>
          <a:lstStyle/>
          <a:p>
            <a:r>
              <a:rPr lang="en-US" sz="2400">
                <a:solidFill>
                  <a:srgbClr val="CC3300"/>
                </a:solidFill>
                <a:effectLst>
                  <a:outerShdw blurRad="38100" dist="38100" dir="2700000" algn="tl">
                    <a:srgbClr val="C0C0C0"/>
                  </a:outerShdw>
                </a:effectLst>
              </a:rPr>
              <a:t>Ví dụ về thuộc tính phức hợp</a:t>
            </a:r>
          </a:p>
        </p:txBody>
      </p:sp>
      <p:sp>
        <p:nvSpPr>
          <p:cNvPr id="583691" name="Text Box 10"/>
          <p:cNvSpPr txBox="1">
            <a:spLocks noChangeArrowheads="1"/>
          </p:cNvSpPr>
          <p:nvPr/>
        </p:nvSpPr>
        <p:spPr bwMode="auto">
          <a:xfrm>
            <a:off x="381000" y="5715000"/>
            <a:ext cx="71657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latin typeface="Verdana" pitchFamily="34" charset="0"/>
              </a:rPr>
              <a:t>KHACHHANG(</a:t>
            </a:r>
            <a:r>
              <a:rPr kumimoji="0" lang="en-US" sz="1800" b="1" u="sng">
                <a:latin typeface="Verdana" pitchFamily="34" charset="0"/>
              </a:rPr>
              <a:t>MaKH</a:t>
            </a:r>
            <a:r>
              <a:rPr kumimoji="0" lang="en-US" sz="1800" b="1">
                <a:latin typeface="Verdana" pitchFamily="34" charset="0"/>
              </a:rPr>
              <a:t>, TenKH, Đuong, Quan, ThanhPho)</a:t>
            </a:r>
          </a:p>
        </p:txBody>
      </p:sp>
      <p:grpSp>
        <p:nvGrpSpPr>
          <p:cNvPr id="583698" name="Group 18"/>
          <p:cNvGrpSpPr>
            <a:grpSpLocks/>
          </p:cNvGrpSpPr>
          <p:nvPr/>
        </p:nvGrpSpPr>
        <p:grpSpPr bwMode="auto">
          <a:xfrm>
            <a:off x="381000" y="2286000"/>
            <a:ext cx="8534400" cy="2981326"/>
            <a:chOff x="240" y="1440"/>
            <a:chExt cx="5376" cy="1878"/>
          </a:xfrm>
        </p:grpSpPr>
        <p:sp>
          <p:nvSpPr>
            <p:cNvPr id="14339" name="Text Box 3"/>
            <p:cNvSpPr txBox="1">
              <a:spLocks noChangeArrowheads="1"/>
            </p:cNvSpPr>
            <p:nvPr/>
          </p:nvSpPr>
          <p:spPr bwMode="auto">
            <a:xfrm>
              <a:off x="1968" y="2736"/>
              <a:ext cx="1296" cy="582"/>
            </a:xfrm>
            <a:prstGeom prst="rect">
              <a:avLst/>
            </a:prstGeom>
            <a:solidFill>
              <a:srgbClr val="FFCCFF"/>
            </a:solidFill>
            <a:ln w="28575">
              <a:solidFill>
                <a:srgbClr val="000099"/>
              </a:solidFill>
              <a:miter lim="800000"/>
              <a:headEnd/>
              <a:tailEnd/>
            </a:ln>
            <a:effectLst>
              <a:outerShdw dist="107763" dir="18900000" algn="ctr" rotWithShape="0">
                <a:schemeClr val="bg2">
                  <a:alpha val="50000"/>
                </a:schemeClr>
              </a:outerShdw>
            </a:effectLst>
          </p:spPr>
          <p:txBody>
            <a:bodyPr wrap="square">
              <a:spAutoFit/>
            </a:bodyPr>
            <a:lstStyle/>
            <a:p>
              <a:pPr>
                <a:defRPr/>
              </a:pPr>
              <a:endParaRPr lang="en-US" sz="1800" b="1">
                <a:latin typeface="Verdana" pitchFamily="34" charset="0"/>
              </a:endParaRPr>
            </a:p>
            <a:p>
              <a:pPr algn="ctr">
                <a:defRPr/>
              </a:pPr>
              <a:r>
                <a:rPr lang="en-US" sz="1800" b="1">
                  <a:latin typeface="Verdana" pitchFamily="34" charset="0"/>
                </a:rPr>
                <a:t>KHACHHANG</a:t>
              </a:r>
            </a:p>
            <a:p>
              <a:pPr>
                <a:defRPr/>
              </a:pPr>
              <a:endParaRPr lang="en-US" sz="1800" b="1">
                <a:latin typeface="Verdana" pitchFamily="34" charset="0"/>
              </a:endParaRPr>
            </a:p>
          </p:txBody>
        </p:sp>
        <p:sp>
          <p:nvSpPr>
            <p:cNvPr id="583685" name="Oval 4"/>
            <p:cNvSpPr>
              <a:spLocks noChangeArrowheads="1"/>
            </p:cNvSpPr>
            <p:nvPr/>
          </p:nvSpPr>
          <p:spPr bwMode="auto">
            <a:xfrm>
              <a:off x="240" y="2784"/>
              <a:ext cx="1152" cy="480"/>
            </a:xfrm>
            <a:prstGeom prst="ellipse">
              <a:avLst/>
            </a:prstGeom>
            <a:solidFill>
              <a:srgbClr val="CCECFF"/>
            </a:solidFill>
            <a:ln w="9525">
              <a:solidFill>
                <a:schemeClr val="tx1"/>
              </a:solidFill>
              <a:round/>
              <a:headEnd/>
              <a:tailEnd/>
            </a:ln>
          </p:spPr>
          <p:txBody>
            <a:bodyPr wrap="none" anchor="ctr"/>
            <a:lstStyle/>
            <a:p>
              <a:pPr algn="ctr"/>
              <a:r>
                <a:rPr lang="en-US" sz="1800" b="1" u="sng">
                  <a:latin typeface="Verdana" pitchFamily="34" charset="0"/>
                </a:rPr>
                <a:t>MaKH</a:t>
              </a:r>
            </a:p>
          </p:txBody>
        </p:sp>
        <p:sp>
          <p:nvSpPr>
            <p:cNvPr id="583686" name="Oval 5"/>
            <p:cNvSpPr>
              <a:spLocks noChangeArrowheads="1"/>
            </p:cNvSpPr>
            <p:nvPr/>
          </p:nvSpPr>
          <p:spPr bwMode="auto">
            <a:xfrm>
              <a:off x="3600" y="2784"/>
              <a:ext cx="1632" cy="480"/>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ĐiaChi</a:t>
              </a:r>
            </a:p>
          </p:txBody>
        </p:sp>
        <p:sp>
          <p:nvSpPr>
            <p:cNvPr id="583687" name="Oval 6"/>
            <p:cNvSpPr>
              <a:spLocks noChangeArrowheads="1"/>
            </p:cNvSpPr>
            <p:nvPr/>
          </p:nvSpPr>
          <p:spPr bwMode="auto">
            <a:xfrm>
              <a:off x="1872" y="1440"/>
              <a:ext cx="1392" cy="480"/>
            </a:xfrm>
            <a:prstGeom prst="ellipse">
              <a:avLst/>
            </a:prstGeom>
            <a:solidFill>
              <a:srgbClr val="CCECFF"/>
            </a:solidFill>
            <a:ln w="9525">
              <a:solidFill>
                <a:schemeClr val="tx1"/>
              </a:solidFill>
              <a:round/>
              <a:headEnd/>
              <a:tailEnd/>
            </a:ln>
          </p:spPr>
          <p:txBody>
            <a:bodyPr wrap="none" anchor="ctr"/>
            <a:lstStyle/>
            <a:p>
              <a:pPr algn="ctr"/>
              <a:r>
                <a:rPr lang="en-US" sz="1800" b="1">
                  <a:latin typeface="Verdana" pitchFamily="34" charset="0"/>
                </a:rPr>
                <a:t>TenKH</a:t>
              </a:r>
            </a:p>
          </p:txBody>
        </p:sp>
        <p:sp>
          <p:nvSpPr>
            <p:cNvPr id="583688" name="Line 7"/>
            <p:cNvSpPr>
              <a:spLocks noChangeShapeType="1"/>
            </p:cNvSpPr>
            <p:nvPr/>
          </p:nvSpPr>
          <p:spPr bwMode="auto">
            <a:xfrm>
              <a:off x="2496" y="192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689" name="Line 8"/>
            <p:cNvSpPr>
              <a:spLocks noChangeShapeType="1"/>
            </p:cNvSpPr>
            <p:nvPr/>
          </p:nvSpPr>
          <p:spPr bwMode="auto">
            <a:xfrm>
              <a:off x="1392" y="3072"/>
              <a:ext cx="57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690" name="Line 9"/>
            <p:cNvSpPr>
              <a:spLocks noChangeShapeType="1"/>
            </p:cNvSpPr>
            <p:nvPr/>
          </p:nvSpPr>
          <p:spPr bwMode="auto">
            <a:xfrm>
              <a:off x="3120" y="3072"/>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692" name="Oval 11"/>
            <p:cNvSpPr>
              <a:spLocks noChangeArrowheads="1"/>
            </p:cNvSpPr>
            <p:nvPr/>
          </p:nvSpPr>
          <p:spPr bwMode="auto">
            <a:xfrm>
              <a:off x="3168" y="2064"/>
              <a:ext cx="912" cy="384"/>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Đuong</a:t>
              </a:r>
            </a:p>
          </p:txBody>
        </p:sp>
        <p:sp>
          <p:nvSpPr>
            <p:cNvPr id="583693" name="Oval 12"/>
            <p:cNvSpPr>
              <a:spLocks noChangeArrowheads="1"/>
            </p:cNvSpPr>
            <p:nvPr/>
          </p:nvSpPr>
          <p:spPr bwMode="auto">
            <a:xfrm>
              <a:off x="3888" y="1536"/>
              <a:ext cx="912" cy="384"/>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Quan</a:t>
              </a:r>
            </a:p>
          </p:txBody>
        </p:sp>
        <p:sp>
          <p:nvSpPr>
            <p:cNvPr id="583694" name="Oval 13"/>
            <p:cNvSpPr>
              <a:spLocks noChangeArrowheads="1"/>
            </p:cNvSpPr>
            <p:nvPr/>
          </p:nvSpPr>
          <p:spPr bwMode="auto">
            <a:xfrm>
              <a:off x="4704" y="2112"/>
              <a:ext cx="912" cy="384"/>
            </a:xfrm>
            <a:prstGeom prst="ellipse">
              <a:avLst/>
            </a:prstGeom>
            <a:solidFill>
              <a:srgbClr val="CCFFCC"/>
            </a:solidFill>
            <a:ln w="9525">
              <a:solidFill>
                <a:schemeClr val="tx1"/>
              </a:solidFill>
              <a:round/>
              <a:headEnd/>
              <a:tailEnd/>
            </a:ln>
          </p:spPr>
          <p:txBody>
            <a:bodyPr wrap="none" anchor="ctr"/>
            <a:lstStyle/>
            <a:p>
              <a:pPr algn="ctr"/>
              <a:r>
                <a:rPr lang="en-US" sz="1800">
                  <a:latin typeface="Verdana" pitchFamily="34" charset="0"/>
                </a:rPr>
                <a:t>ThanhPho</a:t>
              </a:r>
            </a:p>
          </p:txBody>
        </p:sp>
        <p:sp>
          <p:nvSpPr>
            <p:cNvPr id="583695" name="Line 14"/>
            <p:cNvSpPr>
              <a:spLocks noChangeShapeType="1"/>
            </p:cNvSpPr>
            <p:nvPr/>
          </p:nvSpPr>
          <p:spPr bwMode="auto">
            <a:xfrm>
              <a:off x="3648" y="2448"/>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696" name="Line 15"/>
            <p:cNvSpPr>
              <a:spLocks noChangeShapeType="1"/>
            </p:cNvSpPr>
            <p:nvPr/>
          </p:nvSpPr>
          <p:spPr bwMode="auto">
            <a:xfrm>
              <a:off x="4320" y="192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3697" name="Line 16"/>
            <p:cNvSpPr>
              <a:spLocks noChangeShapeType="1"/>
            </p:cNvSpPr>
            <p:nvPr/>
          </p:nvSpPr>
          <p:spPr bwMode="auto">
            <a:xfrm flipH="1">
              <a:off x="4800" y="2496"/>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42</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83691"/>
                                        </p:tgtEl>
                                        <p:attrNameLst>
                                          <p:attrName>style.visibility</p:attrName>
                                        </p:attrNameLst>
                                      </p:cBhvr>
                                      <p:to>
                                        <p:strVal val="visible"/>
                                      </p:to>
                                    </p:set>
                                    <p:animEffect transition="in" filter="fade">
                                      <p:cBhvr>
                                        <p:cTn id="7" dur="500"/>
                                        <p:tgtEl>
                                          <p:spTgt spid="583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9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28688" y="1981200"/>
            <a:ext cx="7793037" cy="471487"/>
          </a:xfrm>
        </p:spPr>
        <p:txBody>
          <a:bodyPr>
            <a:normAutofit/>
          </a:bodyPr>
          <a:lstStyle/>
          <a:p>
            <a:r>
              <a:rPr lang="en-US" sz="2400">
                <a:solidFill>
                  <a:srgbClr val="CC3300"/>
                </a:solidFill>
                <a:effectLst>
                  <a:outerShdw blurRad="38100" dist="38100" dir="2700000" algn="tl">
                    <a:srgbClr val="C0C0C0"/>
                  </a:outerShdw>
                </a:effectLst>
              </a:rPr>
              <a:t>Ví dụ về thuộc tính đa trị</a:t>
            </a:r>
          </a:p>
        </p:txBody>
      </p:sp>
      <p:sp>
        <p:nvSpPr>
          <p:cNvPr id="584715" name="Text Box 10"/>
          <p:cNvSpPr txBox="1">
            <a:spLocks noChangeArrowheads="1"/>
          </p:cNvSpPr>
          <p:nvPr/>
        </p:nvSpPr>
        <p:spPr bwMode="auto">
          <a:xfrm>
            <a:off x="304800" y="5562600"/>
            <a:ext cx="503535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NHANVIEN(</a:t>
            </a:r>
            <a:r>
              <a:rPr kumimoji="0" lang="en-US" sz="1800" b="1" u="sng">
                <a:solidFill>
                  <a:srgbClr val="FF0000"/>
                </a:solidFill>
                <a:latin typeface="Verdana" pitchFamily="34" charset="0"/>
              </a:rPr>
              <a:t>MaNV</a:t>
            </a:r>
            <a:r>
              <a:rPr kumimoji="0" lang="en-US" sz="1800" b="1">
                <a:solidFill>
                  <a:srgbClr val="FF0000"/>
                </a:solidFill>
                <a:latin typeface="Verdana" pitchFamily="34" charset="0"/>
              </a:rPr>
              <a:t>, TenNV, ĐiaChi)</a:t>
            </a:r>
          </a:p>
          <a:p>
            <a:endParaRPr kumimoji="0" lang="en-US" sz="1800" b="1">
              <a:solidFill>
                <a:srgbClr val="FF0000"/>
              </a:solidFill>
              <a:latin typeface="Verdana" pitchFamily="34" charset="0"/>
            </a:endParaRPr>
          </a:p>
          <a:p>
            <a:r>
              <a:rPr kumimoji="0" lang="en-US" sz="1800" b="1">
                <a:solidFill>
                  <a:srgbClr val="FF0000"/>
                </a:solidFill>
                <a:latin typeface="Verdana" pitchFamily="34" charset="0"/>
              </a:rPr>
              <a:t>NHANVIEN_KYNANG(</a:t>
            </a:r>
            <a:r>
              <a:rPr kumimoji="0" lang="en-US" sz="1800" b="1" u="sng">
                <a:solidFill>
                  <a:srgbClr val="FF0000"/>
                </a:solidFill>
                <a:latin typeface="Verdana" pitchFamily="34" charset="0"/>
              </a:rPr>
              <a:t>MaNV, KyNang</a:t>
            </a:r>
            <a:r>
              <a:rPr kumimoji="0" lang="en-US" sz="1800" b="1">
                <a:solidFill>
                  <a:srgbClr val="FF0000"/>
                </a:solidFill>
                <a:latin typeface="Verdana" pitchFamily="34" charset="0"/>
              </a:rPr>
              <a:t>)</a:t>
            </a:r>
          </a:p>
          <a:p>
            <a:endParaRPr kumimoji="0" lang="en-US" sz="1800" b="1">
              <a:latin typeface="Verdana" pitchFamily="34" charset="0"/>
            </a:endParaRP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endParaRPr lang="en-US" sz="3600" b="1">
              <a:solidFill>
                <a:schemeClr val="folHlink"/>
              </a:solidFill>
            </a:endParaRPr>
          </a:p>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43</a:t>
            </a:fld>
            <a:endParaRPr lang="en-US"/>
          </a:p>
        </p:txBody>
      </p:sp>
      <p:sp>
        <p:nvSpPr>
          <p:cNvPr id="3" name="Footer Placeholder 2"/>
          <p:cNvSpPr>
            <a:spLocks noGrp="1"/>
          </p:cNvSpPr>
          <p:nvPr>
            <p:ph type="ftr" sz="quarter" idx="11"/>
          </p:nvPr>
        </p:nvSpPr>
        <p:spPr/>
        <p:txBody>
          <a:bodyPr/>
          <a:lstStyle/>
          <a:p>
            <a:r>
              <a:rPr lang="en-US"/>
              <a:t>Trần Thi Kim Chi</a:t>
            </a:r>
          </a:p>
        </p:txBody>
      </p:sp>
      <p:grpSp>
        <p:nvGrpSpPr>
          <p:cNvPr id="6" name="Group 5"/>
          <p:cNvGrpSpPr/>
          <p:nvPr/>
        </p:nvGrpSpPr>
        <p:grpSpPr>
          <a:xfrm>
            <a:off x="347663" y="2362200"/>
            <a:ext cx="7924800" cy="2965450"/>
            <a:chOff x="347663" y="2362200"/>
            <a:chExt cx="7924800" cy="2965450"/>
          </a:xfrm>
        </p:grpSpPr>
        <p:sp>
          <p:nvSpPr>
            <p:cNvPr id="15363" name="Text Box 3"/>
            <p:cNvSpPr txBox="1">
              <a:spLocks noChangeArrowheads="1"/>
            </p:cNvSpPr>
            <p:nvPr/>
          </p:nvSpPr>
          <p:spPr bwMode="auto">
            <a:xfrm>
              <a:off x="3243263" y="4383088"/>
              <a:ext cx="1828800" cy="944562"/>
            </a:xfrm>
            <a:prstGeom prst="rect">
              <a:avLst/>
            </a:prstGeom>
            <a:solidFill>
              <a:srgbClr val="FFFFCC"/>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dirty="0">
                <a:latin typeface="Verdana" pitchFamily="34" charset="0"/>
              </a:endParaRPr>
            </a:p>
            <a:p>
              <a:pPr algn="ctr">
                <a:defRPr/>
              </a:pPr>
              <a:r>
                <a:rPr lang="en-US" sz="1800" b="1">
                  <a:latin typeface="Verdana" pitchFamily="34" charset="0"/>
                </a:rPr>
                <a:t>NHANVIEN</a:t>
              </a:r>
              <a:endParaRPr lang="en-US" sz="1800" b="1" dirty="0">
                <a:latin typeface="Verdana" pitchFamily="34" charset="0"/>
              </a:endParaRPr>
            </a:p>
            <a:p>
              <a:pPr>
                <a:defRPr/>
              </a:pPr>
              <a:endParaRPr lang="en-US" sz="1800" b="1" dirty="0">
                <a:latin typeface="Verdana" pitchFamily="34" charset="0"/>
              </a:endParaRPr>
            </a:p>
          </p:txBody>
        </p:sp>
        <p:sp>
          <p:nvSpPr>
            <p:cNvPr id="584709" name="Oval 4"/>
            <p:cNvSpPr>
              <a:spLocks noChangeArrowheads="1"/>
            </p:cNvSpPr>
            <p:nvPr/>
          </p:nvSpPr>
          <p:spPr bwMode="auto">
            <a:xfrm>
              <a:off x="347663" y="3087688"/>
              <a:ext cx="1905000" cy="762000"/>
            </a:xfrm>
            <a:prstGeom prst="ellipse">
              <a:avLst/>
            </a:prstGeom>
            <a:solidFill>
              <a:srgbClr val="CCFFCC"/>
            </a:solidFill>
            <a:ln w="9525">
              <a:solidFill>
                <a:schemeClr val="tx1"/>
              </a:solidFill>
              <a:round/>
              <a:headEnd/>
              <a:tailEnd/>
            </a:ln>
          </p:spPr>
          <p:txBody>
            <a:bodyPr wrap="none" anchor="ctr"/>
            <a:lstStyle/>
            <a:p>
              <a:pPr algn="ctr"/>
              <a:r>
                <a:rPr lang="en-US" sz="1800" b="1" u="sng">
                  <a:latin typeface="Verdana" pitchFamily="34" charset="0"/>
                </a:rPr>
                <a:t>MaNV</a:t>
              </a:r>
            </a:p>
          </p:txBody>
        </p:sp>
        <p:sp>
          <p:nvSpPr>
            <p:cNvPr id="584710" name="Oval 5"/>
            <p:cNvSpPr>
              <a:spLocks noChangeArrowheads="1"/>
            </p:cNvSpPr>
            <p:nvPr/>
          </p:nvSpPr>
          <p:spPr bwMode="auto">
            <a:xfrm>
              <a:off x="5224463" y="3011488"/>
              <a:ext cx="25908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ĐiaChi</a:t>
              </a:r>
            </a:p>
          </p:txBody>
        </p:sp>
        <p:sp>
          <p:nvSpPr>
            <p:cNvPr id="584711" name="Oval 6"/>
            <p:cNvSpPr>
              <a:spLocks noChangeArrowheads="1"/>
            </p:cNvSpPr>
            <p:nvPr/>
          </p:nvSpPr>
          <p:spPr bwMode="auto">
            <a:xfrm>
              <a:off x="3124200" y="2362200"/>
              <a:ext cx="22098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TenNV</a:t>
              </a:r>
            </a:p>
          </p:txBody>
        </p:sp>
        <p:sp>
          <p:nvSpPr>
            <p:cNvPr id="584712" name="Line 7"/>
            <p:cNvSpPr>
              <a:spLocks noChangeShapeType="1"/>
            </p:cNvSpPr>
            <p:nvPr/>
          </p:nvSpPr>
          <p:spPr bwMode="auto">
            <a:xfrm>
              <a:off x="4081463" y="3087688"/>
              <a:ext cx="0" cy="1295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13" name="Line 8"/>
            <p:cNvSpPr>
              <a:spLocks noChangeShapeType="1"/>
            </p:cNvSpPr>
            <p:nvPr/>
          </p:nvSpPr>
          <p:spPr bwMode="auto">
            <a:xfrm>
              <a:off x="1947863" y="3697288"/>
              <a:ext cx="160020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14" name="Line 9"/>
            <p:cNvSpPr>
              <a:spLocks noChangeShapeType="1"/>
            </p:cNvSpPr>
            <p:nvPr/>
          </p:nvSpPr>
          <p:spPr bwMode="auto">
            <a:xfrm flipV="1">
              <a:off x="4691063" y="3773488"/>
              <a:ext cx="12192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4717" name="Line 12"/>
            <p:cNvSpPr>
              <a:spLocks noChangeShapeType="1"/>
            </p:cNvSpPr>
            <p:nvPr/>
          </p:nvSpPr>
          <p:spPr bwMode="auto">
            <a:xfrm>
              <a:off x="5072063" y="4992688"/>
              <a:ext cx="914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 name="Oval 4"/>
            <p:cNvSpPr/>
            <p:nvPr/>
          </p:nvSpPr>
          <p:spPr bwMode="auto">
            <a:xfrm>
              <a:off x="5986463" y="4491102"/>
              <a:ext cx="2286000" cy="836548"/>
            </a:xfrm>
            <a:prstGeom prst="ellipse">
              <a:avLst/>
            </a:prstGeom>
            <a:solidFill>
              <a:schemeClr val="accent1"/>
            </a:solidFill>
            <a:ln w="41275" cap="flat" cmpd="dbl"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a:ln>
                    <a:noFill/>
                  </a:ln>
                  <a:solidFill>
                    <a:schemeClr val="tx1"/>
                  </a:solidFill>
                  <a:effectLst/>
                  <a:latin typeface="Times New Roman" pitchFamily="18" charset="0"/>
                </a:rPr>
                <a:t>KyNang</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47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847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928688" y="1981200"/>
            <a:ext cx="7793037" cy="471487"/>
          </a:xfrm>
        </p:spPr>
        <p:txBody>
          <a:bodyPr>
            <a:normAutofit/>
          </a:bodyPr>
          <a:lstStyle/>
          <a:p>
            <a:r>
              <a:rPr lang="en-US" sz="2400">
                <a:solidFill>
                  <a:srgbClr val="CC3300"/>
                </a:solidFill>
                <a:effectLst>
                  <a:outerShdw blurRad="38100" dist="38100" dir="2700000" algn="tl">
                    <a:srgbClr val="C0C0C0"/>
                  </a:outerShdw>
                </a:effectLst>
              </a:rPr>
              <a:t>Bài tập về thuộc tính đa trị</a:t>
            </a:r>
          </a:p>
        </p:txBody>
      </p:sp>
      <p:sp>
        <p:nvSpPr>
          <p:cNvPr id="584715" name="Text Box 10"/>
          <p:cNvSpPr txBox="1">
            <a:spLocks noChangeArrowheads="1"/>
          </p:cNvSpPr>
          <p:nvPr/>
        </p:nvSpPr>
        <p:spPr bwMode="auto">
          <a:xfrm>
            <a:off x="983999" y="4650090"/>
            <a:ext cx="4858253" cy="18466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lang="en-GB"/>
              <a:t>Chuyển sang mô hình Quan hệ</a:t>
            </a:r>
          </a:p>
          <a:p>
            <a:pPr marL="457200" lvl="1" indent="0">
              <a:lnSpc>
                <a:spcPct val="150000"/>
              </a:lnSpc>
              <a:buNone/>
            </a:pPr>
            <a:r>
              <a:rPr lang="en-GB"/>
              <a:t>Sinhvien (</a:t>
            </a:r>
            <a:r>
              <a:rPr lang="en-GB" b="1" u="sng">
                <a:solidFill>
                  <a:srgbClr val="C00000"/>
                </a:solidFill>
              </a:rPr>
              <a:t>MaSV,</a:t>
            </a:r>
            <a:r>
              <a:rPr lang="en-GB"/>
              <a:t> Hoten)</a:t>
            </a:r>
          </a:p>
          <a:p>
            <a:pPr marL="457200" lvl="1" indent="0">
              <a:lnSpc>
                <a:spcPct val="150000"/>
              </a:lnSpc>
              <a:buNone/>
            </a:pPr>
            <a:r>
              <a:rPr lang="en-GB"/>
              <a:t>NgoaiNguSV (</a:t>
            </a:r>
            <a:r>
              <a:rPr lang="en-GB" b="1" u="sng">
                <a:solidFill>
                  <a:srgbClr val="C00000"/>
                </a:solidFill>
              </a:rPr>
              <a:t>Ngoaingu, MaSV</a:t>
            </a:r>
            <a:r>
              <a:rPr lang="en-GB"/>
              <a:t>)</a:t>
            </a:r>
          </a:p>
          <a:p>
            <a:endParaRPr kumimoji="0" lang="en-US" sz="1800" b="1">
              <a:latin typeface="Verdana" pitchFamily="34" charset="0"/>
            </a:endParaRP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endParaRPr lang="en-US" sz="3600" b="1">
              <a:solidFill>
                <a:schemeClr val="folHlink"/>
              </a:solidFill>
            </a:endParaRPr>
          </a:p>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44</a:t>
            </a:fld>
            <a:endParaRPr lang="en-US"/>
          </a:p>
        </p:txBody>
      </p:sp>
      <p:sp>
        <p:nvSpPr>
          <p:cNvPr id="3" name="Footer Placeholder 2"/>
          <p:cNvSpPr>
            <a:spLocks noGrp="1"/>
          </p:cNvSpPr>
          <p:nvPr>
            <p:ph type="ftr" sz="quarter" idx="11"/>
          </p:nvPr>
        </p:nvSpPr>
        <p:spPr/>
        <p:txBody>
          <a:bodyPr/>
          <a:lstStyle/>
          <a:p>
            <a:r>
              <a:rPr lang="en-US"/>
              <a:t>Trần Thi Kim Chi</a:t>
            </a:r>
          </a:p>
        </p:txBody>
      </p:sp>
      <p:grpSp>
        <p:nvGrpSpPr>
          <p:cNvPr id="18" name="Group 17">
            <a:extLst>
              <a:ext uri="{FF2B5EF4-FFF2-40B4-BE49-F238E27FC236}">
                <a16:creationId xmlns:a16="http://schemas.microsoft.com/office/drawing/2014/main" xmlns="" id="{AE39E33C-FB51-417F-9BF0-5AA8DD608F72}"/>
              </a:ext>
            </a:extLst>
          </p:cNvPr>
          <p:cNvGrpSpPr/>
          <p:nvPr/>
        </p:nvGrpSpPr>
        <p:grpSpPr>
          <a:xfrm>
            <a:off x="1806452" y="2629117"/>
            <a:ext cx="5531095" cy="1599765"/>
            <a:chOff x="3732875" y="4061984"/>
            <a:chExt cx="5531095" cy="1599765"/>
          </a:xfrm>
        </p:grpSpPr>
        <p:grpSp>
          <p:nvGrpSpPr>
            <p:cNvPr id="19" name="Group 18">
              <a:extLst>
                <a:ext uri="{FF2B5EF4-FFF2-40B4-BE49-F238E27FC236}">
                  <a16:creationId xmlns:a16="http://schemas.microsoft.com/office/drawing/2014/main" xmlns="" id="{25135D67-C66C-4D0F-866F-CD9903B630E0}"/>
                </a:ext>
              </a:extLst>
            </p:cNvPr>
            <p:cNvGrpSpPr/>
            <p:nvPr/>
          </p:nvGrpSpPr>
          <p:grpSpPr>
            <a:xfrm>
              <a:off x="3732875" y="4061984"/>
              <a:ext cx="5531095" cy="1599765"/>
              <a:chOff x="1326904" y="3841118"/>
              <a:chExt cx="5531095" cy="1950082"/>
            </a:xfrm>
          </p:grpSpPr>
          <p:sp>
            <p:nvSpPr>
              <p:cNvPr id="23" name="Rectangle 22">
                <a:extLst>
                  <a:ext uri="{FF2B5EF4-FFF2-40B4-BE49-F238E27FC236}">
                    <a16:creationId xmlns:a16="http://schemas.microsoft.com/office/drawing/2014/main" xmlns="" id="{A472A5FD-D33E-4D06-A267-858654743C4D}"/>
                  </a:ext>
                </a:extLst>
              </p:cNvPr>
              <p:cNvSpPr/>
              <p:nvPr/>
            </p:nvSpPr>
            <p:spPr>
              <a:xfrm>
                <a:off x="3429000" y="5181600"/>
                <a:ext cx="1828800" cy="609600"/>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err="1"/>
                  <a:t>Sinh</a:t>
                </a:r>
                <a:r>
                  <a:rPr lang="en-US" sz="2400" b="1" dirty="0"/>
                  <a:t> </a:t>
                </a:r>
                <a:r>
                  <a:rPr lang="en-US" sz="2400" b="1" dirty="0" err="1"/>
                  <a:t>viên</a:t>
                </a:r>
                <a:endParaRPr lang="en-US" sz="2400" b="1" dirty="0"/>
              </a:p>
            </p:txBody>
          </p:sp>
          <p:grpSp>
            <p:nvGrpSpPr>
              <p:cNvPr id="24" name="Group 23">
                <a:extLst>
                  <a:ext uri="{FF2B5EF4-FFF2-40B4-BE49-F238E27FC236}">
                    <a16:creationId xmlns:a16="http://schemas.microsoft.com/office/drawing/2014/main" xmlns="" id="{C4288106-FAAA-4715-ACAA-8F8B6A372F25}"/>
                  </a:ext>
                </a:extLst>
              </p:cNvPr>
              <p:cNvGrpSpPr/>
              <p:nvPr/>
            </p:nvGrpSpPr>
            <p:grpSpPr>
              <a:xfrm>
                <a:off x="4572000" y="3841118"/>
                <a:ext cx="2285999" cy="838200"/>
                <a:chOff x="4038600" y="3962400"/>
                <a:chExt cx="2285999" cy="838200"/>
              </a:xfrm>
            </p:grpSpPr>
            <p:sp>
              <p:nvSpPr>
                <p:cNvPr id="28" name="Oval 27">
                  <a:extLst>
                    <a:ext uri="{FF2B5EF4-FFF2-40B4-BE49-F238E27FC236}">
                      <a16:creationId xmlns:a16="http://schemas.microsoft.com/office/drawing/2014/main" xmlns="" id="{D7E8A982-C369-4DD1-8A54-0B3AD33F550C}"/>
                    </a:ext>
                  </a:extLst>
                </p:cNvPr>
                <p:cNvSpPr/>
                <p:nvPr/>
              </p:nvSpPr>
              <p:spPr>
                <a:xfrm>
                  <a:off x="4202422" y="4049894"/>
                  <a:ext cx="2026001" cy="685799"/>
                </a:xfrm>
                <a:prstGeom prst="ellipse">
                  <a:avLst/>
                </a:prstGeom>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err="1"/>
                    <a:t>Ngoại</a:t>
                  </a:r>
                  <a:r>
                    <a:rPr lang="en-US" sz="2400" b="1" dirty="0"/>
                    <a:t> </a:t>
                  </a:r>
                  <a:r>
                    <a:rPr lang="en-US" sz="2400" b="1" dirty="0" err="1"/>
                    <a:t>ngữ</a:t>
                  </a:r>
                  <a:endParaRPr lang="en-US" sz="2400" b="1" dirty="0"/>
                </a:p>
              </p:txBody>
            </p:sp>
            <p:sp>
              <p:nvSpPr>
                <p:cNvPr id="29" name="Oval 28">
                  <a:extLst>
                    <a:ext uri="{FF2B5EF4-FFF2-40B4-BE49-F238E27FC236}">
                      <a16:creationId xmlns:a16="http://schemas.microsoft.com/office/drawing/2014/main" xmlns="" id="{3183092A-D02E-41E2-A36C-DE1E27F046C3}"/>
                    </a:ext>
                  </a:extLst>
                </p:cNvPr>
                <p:cNvSpPr/>
                <p:nvPr/>
              </p:nvSpPr>
              <p:spPr>
                <a:xfrm>
                  <a:off x="4038600" y="3962400"/>
                  <a:ext cx="2285999" cy="838200"/>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400" b="1"/>
                </a:p>
              </p:txBody>
            </p:sp>
          </p:grpSp>
          <p:sp>
            <p:nvSpPr>
              <p:cNvPr id="25" name="Oval 24">
                <a:extLst>
                  <a:ext uri="{FF2B5EF4-FFF2-40B4-BE49-F238E27FC236}">
                    <a16:creationId xmlns:a16="http://schemas.microsoft.com/office/drawing/2014/main" xmlns="" id="{89B66346-3316-4020-AF01-361636A55DE7}"/>
                  </a:ext>
                </a:extLst>
              </p:cNvPr>
              <p:cNvSpPr/>
              <p:nvPr/>
            </p:nvSpPr>
            <p:spPr>
              <a:xfrm>
                <a:off x="1326904" y="4336002"/>
                <a:ext cx="1671999" cy="41309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err="1"/>
                  <a:t>Mã</a:t>
                </a:r>
                <a:r>
                  <a:rPr lang="en-US" sz="2400" b="1" dirty="0"/>
                  <a:t> SV</a:t>
                </a:r>
              </a:p>
            </p:txBody>
          </p:sp>
          <p:cxnSp>
            <p:nvCxnSpPr>
              <p:cNvPr id="26" name="Straight Connector 25">
                <a:extLst>
                  <a:ext uri="{FF2B5EF4-FFF2-40B4-BE49-F238E27FC236}">
                    <a16:creationId xmlns:a16="http://schemas.microsoft.com/office/drawing/2014/main" xmlns="" id="{D950F498-A978-461A-96AD-D72900A17345}"/>
                  </a:ext>
                </a:extLst>
              </p:cNvPr>
              <p:cNvCxnSpPr/>
              <p:nvPr/>
            </p:nvCxnSpPr>
            <p:spPr>
              <a:xfrm flipV="1">
                <a:off x="5029200" y="4678867"/>
                <a:ext cx="914400" cy="50273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xmlns="" id="{6A71619A-E9AB-4783-9B5D-F3F718E392ED}"/>
                  </a:ext>
                </a:extLst>
              </p:cNvPr>
              <p:cNvCxnSpPr/>
              <p:nvPr/>
            </p:nvCxnSpPr>
            <p:spPr>
              <a:xfrm>
                <a:off x="2819400" y="4679318"/>
                <a:ext cx="1024720" cy="50228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xmlns="" id="{AC59F80A-7577-4A50-8792-A8E31398B9C0}"/>
                </a:ext>
              </a:extLst>
            </p:cNvPr>
            <p:cNvGrpSpPr/>
            <p:nvPr/>
          </p:nvGrpSpPr>
          <p:grpSpPr>
            <a:xfrm>
              <a:off x="5134006" y="4187280"/>
              <a:ext cx="1671999" cy="989562"/>
              <a:chOff x="5134006" y="4187280"/>
              <a:chExt cx="1671999" cy="989562"/>
            </a:xfrm>
          </p:grpSpPr>
          <p:sp>
            <p:nvSpPr>
              <p:cNvPr id="21" name="Oval 20">
                <a:extLst>
                  <a:ext uri="{FF2B5EF4-FFF2-40B4-BE49-F238E27FC236}">
                    <a16:creationId xmlns:a16="http://schemas.microsoft.com/office/drawing/2014/main" xmlns="" id="{5B5D0C63-C067-469E-A534-7DAF6EB17BBC}"/>
                  </a:ext>
                </a:extLst>
              </p:cNvPr>
              <p:cNvSpPr/>
              <p:nvPr/>
            </p:nvSpPr>
            <p:spPr>
              <a:xfrm>
                <a:off x="5134006" y="4187280"/>
                <a:ext cx="1671999" cy="338886"/>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400" b="1" dirty="0" err="1"/>
                  <a:t>Họ</a:t>
                </a:r>
                <a:r>
                  <a:rPr lang="en-US" sz="2400" b="1" dirty="0"/>
                  <a:t> ten</a:t>
                </a:r>
              </a:p>
            </p:txBody>
          </p:sp>
          <p:cxnSp>
            <p:nvCxnSpPr>
              <p:cNvPr id="22" name="Straight Connector 21">
                <a:extLst>
                  <a:ext uri="{FF2B5EF4-FFF2-40B4-BE49-F238E27FC236}">
                    <a16:creationId xmlns:a16="http://schemas.microsoft.com/office/drawing/2014/main" xmlns="" id="{C1B238D1-5015-4E1D-9665-39751B7B65A7}"/>
                  </a:ext>
                </a:extLst>
              </p:cNvPr>
              <p:cNvCxnSpPr/>
              <p:nvPr/>
            </p:nvCxnSpPr>
            <p:spPr>
              <a:xfrm>
                <a:off x="5945107" y="4546893"/>
                <a:ext cx="553316" cy="62994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03988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47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1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820512" y="1828800"/>
            <a:ext cx="7793037" cy="547687"/>
          </a:xfrm>
        </p:spPr>
        <p:txBody>
          <a:bodyPr>
            <a:normAutofit/>
          </a:bodyPr>
          <a:lstStyle/>
          <a:p>
            <a:r>
              <a:rPr lang="en-US" sz="2400">
                <a:solidFill>
                  <a:srgbClr val="CC3300"/>
                </a:solidFill>
                <a:effectLst>
                  <a:outerShdw blurRad="38100" dist="38100" dir="2700000" algn="tl">
                    <a:srgbClr val="C0C0C0"/>
                  </a:outerShdw>
                </a:effectLst>
              </a:rPr>
              <a:t>Bước 2: Chuyển đổi kiểu thực thể yếu (weak entity)</a:t>
            </a:r>
          </a:p>
        </p:txBody>
      </p:sp>
      <p:sp>
        <p:nvSpPr>
          <p:cNvPr id="585731" name="Rectangle 3"/>
          <p:cNvSpPr>
            <a:spLocks noGrp="1" noChangeArrowheads="1"/>
          </p:cNvSpPr>
          <p:nvPr>
            <p:ph idx="4294967295"/>
          </p:nvPr>
        </p:nvSpPr>
        <p:spPr>
          <a:xfrm>
            <a:off x="609600" y="2438400"/>
            <a:ext cx="8183563" cy="4187825"/>
          </a:xfrm>
        </p:spPr>
        <p:txBody>
          <a:bodyPr lIns="182880" tIns="91440"/>
          <a:lstStyle/>
          <a:p>
            <a:pPr marL="400050" indent="-400050" algn="just"/>
            <a:r>
              <a:rPr lang="en-US" sz="2400"/>
              <a:t>Mỗi thực thể yếu chuyển thành 1 quan hệ. Thuộc tính xác định của kiểu thực thể chủ được đưa vào như là 1 thuộc tính của quan hệ.  </a:t>
            </a:r>
          </a:p>
          <a:p>
            <a:pPr marL="827088" lvl="1" indent="-312738" algn="just"/>
            <a:r>
              <a:rPr lang="en-US" sz="2400" b="1"/>
              <a:t>Khóa chính cuả quan hệ = thuộc tính xác định của thực thể chủ + thuộc tính xác định của thực thể yếu</a:t>
            </a: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45</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85731">
                                            <p:txEl>
                                              <p:pRg st="0" end="0"/>
                                            </p:txEl>
                                          </p:spTgt>
                                        </p:tgtEl>
                                        <p:attrNameLst>
                                          <p:attrName>style.visibility</p:attrName>
                                        </p:attrNameLst>
                                      </p:cBhvr>
                                      <p:to>
                                        <p:strVal val="visible"/>
                                      </p:to>
                                    </p:set>
                                    <p:animEffect transition="in" filter="randombar(horizontal)">
                                      <p:cBhvr>
                                        <p:cTn id="7" dur="500"/>
                                        <p:tgtEl>
                                          <p:spTgt spid="5857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85731">
                                            <p:txEl>
                                              <p:pRg st="1" end="1"/>
                                            </p:txEl>
                                          </p:spTgt>
                                        </p:tgtEl>
                                        <p:attrNameLst>
                                          <p:attrName>style.visibility</p:attrName>
                                        </p:attrNameLst>
                                      </p:cBhvr>
                                      <p:to>
                                        <p:strVal val="visible"/>
                                      </p:to>
                                    </p:set>
                                    <p:animEffect transition="in" filter="randombar(horizontal)">
                                      <p:cBhvr>
                                        <p:cTn id="12" dur="500"/>
                                        <p:tgtEl>
                                          <p:spTgt spid="5857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887487" y="1884965"/>
            <a:ext cx="7793037" cy="553435"/>
          </a:xfrm>
        </p:spPr>
        <p:txBody>
          <a:bodyPr>
            <a:normAutofit/>
          </a:bodyPr>
          <a:lstStyle/>
          <a:p>
            <a:r>
              <a:rPr lang="en-US" sz="2400">
                <a:solidFill>
                  <a:srgbClr val="CC3300"/>
                </a:solidFill>
                <a:effectLst>
                  <a:outerShdw blurRad="38100" dist="38100" dir="2700000" algn="tl">
                    <a:srgbClr val="C0C0C0"/>
                  </a:outerShdw>
                </a:effectLst>
              </a:rPr>
              <a:t>Ví dụ về thực thể yếu</a:t>
            </a:r>
          </a:p>
        </p:txBody>
      </p:sp>
      <p:sp>
        <p:nvSpPr>
          <p:cNvPr id="586761" name="Text Box 10"/>
          <p:cNvSpPr txBox="1">
            <a:spLocks noChangeArrowheads="1"/>
          </p:cNvSpPr>
          <p:nvPr/>
        </p:nvSpPr>
        <p:spPr bwMode="auto">
          <a:xfrm>
            <a:off x="411163" y="5562600"/>
            <a:ext cx="707597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0000"/>
                </a:solidFill>
                <a:latin typeface="Verdana" pitchFamily="34" charset="0"/>
              </a:rPr>
              <a:t>NHANVIEN(</a:t>
            </a:r>
            <a:r>
              <a:rPr kumimoji="0" lang="en-US" sz="1800" b="1" u="sng">
                <a:solidFill>
                  <a:srgbClr val="FF0000"/>
                </a:solidFill>
                <a:latin typeface="Verdana" pitchFamily="34" charset="0"/>
              </a:rPr>
              <a:t>MaNV</a:t>
            </a:r>
            <a:r>
              <a:rPr kumimoji="0" lang="en-US" sz="1800" b="1">
                <a:solidFill>
                  <a:srgbClr val="FF0000"/>
                </a:solidFill>
                <a:latin typeface="Verdana" pitchFamily="34" charset="0"/>
              </a:rPr>
              <a:t>, TenNV)</a:t>
            </a:r>
          </a:p>
          <a:p>
            <a:r>
              <a:rPr kumimoji="0" lang="en-US" sz="1800" b="1">
                <a:solidFill>
                  <a:srgbClr val="FF0000"/>
                </a:solidFill>
                <a:latin typeface="Verdana" pitchFamily="34" charset="0"/>
              </a:rPr>
              <a:t>NGUOIPHUTHUOC( </a:t>
            </a:r>
            <a:r>
              <a:rPr kumimoji="0" lang="en-US" sz="1800" b="1" u="sng">
                <a:solidFill>
                  <a:srgbClr val="FF0000"/>
                </a:solidFill>
                <a:latin typeface="Verdana" pitchFamily="34" charset="0"/>
              </a:rPr>
              <a:t>TenNPT, MaNV</a:t>
            </a:r>
            <a:r>
              <a:rPr kumimoji="0" lang="en-US" sz="1800" b="1">
                <a:solidFill>
                  <a:srgbClr val="FF0000"/>
                </a:solidFill>
                <a:latin typeface="Verdana" pitchFamily="34" charset="0"/>
              </a:rPr>
              <a:t>, NgaySinh, Phai)</a:t>
            </a:r>
          </a:p>
        </p:txBody>
      </p:sp>
      <p:grpSp>
        <p:nvGrpSpPr>
          <p:cNvPr id="5" name="Group 4"/>
          <p:cNvGrpSpPr/>
          <p:nvPr/>
        </p:nvGrpSpPr>
        <p:grpSpPr>
          <a:xfrm>
            <a:off x="304800" y="2438400"/>
            <a:ext cx="8839200" cy="2800966"/>
            <a:chOff x="304800" y="2438400"/>
            <a:chExt cx="8839200" cy="2800966"/>
          </a:xfrm>
        </p:grpSpPr>
        <p:sp>
          <p:nvSpPr>
            <p:cNvPr id="586764" name="Oval 13"/>
            <p:cNvSpPr>
              <a:spLocks noChangeArrowheads="1"/>
            </p:cNvSpPr>
            <p:nvPr/>
          </p:nvSpPr>
          <p:spPr bwMode="auto">
            <a:xfrm>
              <a:off x="7696200" y="3352800"/>
              <a:ext cx="1447800" cy="609600"/>
            </a:xfrm>
            <a:prstGeom prst="ellipse">
              <a:avLst/>
            </a:prstGeom>
            <a:solidFill>
              <a:srgbClr val="CCFFFF"/>
            </a:solidFill>
            <a:ln w="9525">
              <a:solidFill>
                <a:schemeClr val="tx1"/>
              </a:solidFill>
              <a:round/>
              <a:headEnd/>
              <a:tailEnd/>
            </a:ln>
          </p:spPr>
          <p:txBody>
            <a:bodyPr wrap="none" anchor="ctr"/>
            <a:lstStyle/>
            <a:p>
              <a:pPr algn="ctr"/>
              <a:r>
                <a:rPr lang="en-US" sz="1800">
                  <a:latin typeface="Verdana" pitchFamily="34" charset="0"/>
                </a:rPr>
                <a:t>Phai</a:t>
              </a:r>
            </a:p>
          </p:txBody>
        </p:sp>
        <p:grpSp>
          <p:nvGrpSpPr>
            <p:cNvPr id="586773" name="Group 21"/>
            <p:cNvGrpSpPr>
              <a:grpSpLocks/>
            </p:cNvGrpSpPr>
            <p:nvPr/>
          </p:nvGrpSpPr>
          <p:grpSpPr bwMode="auto">
            <a:xfrm>
              <a:off x="304800" y="2438400"/>
              <a:ext cx="8765746" cy="2800966"/>
              <a:chOff x="192" y="1536"/>
              <a:chExt cx="5424" cy="1861"/>
            </a:xfrm>
          </p:grpSpPr>
          <p:sp>
            <p:nvSpPr>
              <p:cNvPr id="16387" name="Text Box 3"/>
              <p:cNvSpPr txBox="1">
                <a:spLocks noChangeArrowheads="1"/>
              </p:cNvSpPr>
              <p:nvPr/>
            </p:nvSpPr>
            <p:spPr bwMode="auto">
              <a:xfrm>
                <a:off x="3984" y="2784"/>
                <a:ext cx="1632" cy="613"/>
              </a:xfrm>
              <a:prstGeom prst="rect">
                <a:avLst/>
              </a:prstGeom>
              <a:solidFill>
                <a:srgbClr val="0066FF"/>
              </a:solidFill>
              <a:ln w="76200" cmpd="tri">
                <a:solidFill>
                  <a:srgbClr val="750C01"/>
                </a:solidFill>
                <a:miter lim="800000"/>
                <a:headEnd/>
                <a:tailEnd/>
              </a:ln>
              <a:effectLst>
                <a:outerShdw dist="107763" dir="18900000" algn="ctr" rotWithShape="0">
                  <a:schemeClr val="bg2">
                    <a:alpha val="50000"/>
                  </a:schemeClr>
                </a:outerShdw>
              </a:effectLst>
            </p:spPr>
            <p:txBody>
              <a:bodyPr wrap="square">
                <a:spAutoFit/>
              </a:bodyPr>
              <a:lstStyle/>
              <a:p>
                <a:pPr>
                  <a:defRPr/>
                </a:pPr>
                <a:endParaRPr lang="en-US" sz="1800" b="1">
                  <a:latin typeface="Verdana" pitchFamily="34" charset="0"/>
                </a:endParaRPr>
              </a:p>
              <a:p>
                <a:pPr algn="ctr">
                  <a:defRPr/>
                </a:pPr>
                <a:r>
                  <a:rPr lang="en-US" sz="1800" b="1">
                    <a:latin typeface="Verdana" pitchFamily="34" charset="0"/>
                  </a:rPr>
                  <a:t>NGUOIPHUTHUOC</a:t>
                </a:r>
              </a:p>
              <a:p>
                <a:pPr algn="ctr">
                  <a:defRPr/>
                </a:pPr>
                <a:endParaRPr lang="en-US" sz="1800" b="1">
                  <a:latin typeface="Verdana" pitchFamily="34" charset="0"/>
                </a:endParaRPr>
              </a:p>
            </p:txBody>
          </p:sp>
          <p:sp>
            <p:nvSpPr>
              <p:cNvPr id="586757" name="Oval 4"/>
              <p:cNvSpPr>
                <a:spLocks noChangeArrowheads="1"/>
              </p:cNvSpPr>
              <p:nvPr/>
            </p:nvSpPr>
            <p:spPr bwMode="auto">
              <a:xfrm>
                <a:off x="192" y="1584"/>
                <a:ext cx="1152" cy="480"/>
              </a:xfrm>
              <a:prstGeom prst="ellipse">
                <a:avLst/>
              </a:prstGeom>
              <a:solidFill>
                <a:srgbClr val="CCFFCC"/>
              </a:solidFill>
              <a:ln w="9525">
                <a:solidFill>
                  <a:schemeClr val="tx1"/>
                </a:solidFill>
                <a:round/>
                <a:headEnd/>
                <a:tailEnd/>
              </a:ln>
            </p:spPr>
            <p:txBody>
              <a:bodyPr wrap="none" anchor="ctr"/>
              <a:lstStyle/>
              <a:p>
                <a:pPr algn="ctr"/>
                <a:r>
                  <a:rPr lang="en-US" sz="1800" b="1" u="sng">
                    <a:latin typeface="Verdana" pitchFamily="34" charset="0"/>
                  </a:rPr>
                  <a:t>MaNV</a:t>
                </a:r>
              </a:p>
            </p:txBody>
          </p:sp>
          <p:sp>
            <p:nvSpPr>
              <p:cNvPr id="586758" name="Oval 6"/>
              <p:cNvSpPr>
                <a:spLocks noChangeArrowheads="1"/>
              </p:cNvSpPr>
              <p:nvPr/>
            </p:nvSpPr>
            <p:spPr bwMode="auto">
              <a:xfrm>
                <a:off x="1296" y="1917"/>
                <a:ext cx="1392" cy="48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TenNV</a:t>
                </a:r>
              </a:p>
            </p:txBody>
          </p:sp>
          <p:sp>
            <p:nvSpPr>
              <p:cNvPr id="586759" name="Line 8"/>
              <p:cNvSpPr>
                <a:spLocks noChangeShapeType="1"/>
              </p:cNvSpPr>
              <p:nvPr/>
            </p:nvSpPr>
            <p:spPr bwMode="auto">
              <a:xfrm>
                <a:off x="1632" y="3024"/>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0" name="Line 9"/>
              <p:cNvSpPr>
                <a:spLocks noChangeShapeType="1"/>
              </p:cNvSpPr>
              <p:nvPr/>
            </p:nvSpPr>
            <p:spPr bwMode="auto">
              <a:xfrm>
                <a:off x="3216" y="3024"/>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2" name="Oval 11"/>
              <p:cNvSpPr>
                <a:spLocks noChangeArrowheads="1"/>
              </p:cNvSpPr>
              <p:nvPr/>
            </p:nvSpPr>
            <p:spPr bwMode="auto">
              <a:xfrm>
                <a:off x="3072" y="2064"/>
                <a:ext cx="1440" cy="384"/>
              </a:xfrm>
              <a:prstGeom prst="ellipse">
                <a:avLst/>
              </a:prstGeom>
              <a:solidFill>
                <a:srgbClr val="CCFFFF"/>
              </a:solidFill>
              <a:ln w="9525">
                <a:solidFill>
                  <a:schemeClr val="tx1"/>
                </a:solidFill>
                <a:round/>
                <a:headEnd/>
                <a:tailEnd/>
              </a:ln>
            </p:spPr>
            <p:txBody>
              <a:bodyPr wrap="none" anchor="ctr"/>
              <a:lstStyle/>
              <a:p>
                <a:pPr algn="ctr"/>
                <a:r>
                  <a:rPr lang="en-US" sz="1800" u="sng">
                    <a:latin typeface="Verdana" pitchFamily="34" charset="0"/>
                  </a:rPr>
                  <a:t>TenNPT</a:t>
                </a:r>
              </a:p>
            </p:txBody>
          </p:sp>
          <p:sp>
            <p:nvSpPr>
              <p:cNvPr id="586763" name="Oval 12"/>
              <p:cNvSpPr>
                <a:spLocks noChangeArrowheads="1"/>
              </p:cNvSpPr>
              <p:nvPr/>
            </p:nvSpPr>
            <p:spPr bwMode="auto">
              <a:xfrm>
                <a:off x="4080" y="1536"/>
                <a:ext cx="1152" cy="384"/>
              </a:xfrm>
              <a:prstGeom prst="ellipse">
                <a:avLst/>
              </a:prstGeom>
              <a:solidFill>
                <a:srgbClr val="CCFFFF"/>
              </a:solidFill>
              <a:ln w="9525">
                <a:solidFill>
                  <a:schemeClr val="tx1"/>
                </a:solidFill>
                <a:round/>
                <a:headEnd/>
                <a:tailEnd/>
              </a:ln>
            </p:spPr>
            <p:txBody>
              <a:bodyPr wrap="none" anchor="ctr"/>
              <a:lstStyle/>
              <a:p>
                <a:pPr algn="ctr"/>
                <a:r>
                  <a:rPr lang="en-US" sz="1800">
                    <a:latin typeface="Verdana" pitchFamily="34" charset="0"/>
                  </a:rPr>
                  <a:t>NgaySinh</a:t>
                </a:r>
              </a:p>
            </p:txBody>
          </p:sp>
          <p:sp>
            <p:nvSpPr>
              <p:cNvPr id="586765" name="Line 14"/>
              <p:cNvSpPr>
                <a:spLocks noChangeShapeType="1"/>
              </p:cNvSpPr>
              <p:nvPr/>
            </p:nvSpPr>
            <p:spPr bwMode="auto">
              <a:xfrm>
                <a:off x="3984" y="2448"/>
                <a:ext cx="288"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6" name="Line 15"/>
              <p:cNvSpPr>
                <a:spLocks noChangeShapeType="1"/>
              </p:cNvSpPr>
              <p:nvPr/>
            </p:nvSpPr>
            <p:spPr bwMode="auto">
              <a:xfrm>
                <a:off x="4656" y="1920"/>
                <a:ext cx="0"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7" name="Line 16"/>
              <p:cNvSpPr>
                <a:spLocks noChangeShapeType="1"/>
              </p:cNvSpPr>
              <p:nvPr/>
            </p:nvSpPr>
            <p:spPr bwMode="auto">
              <a:xfrm flipH="1">
                <a:off x="5136" y="2496"/>
                <a:ext cx="384"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68" name="AutoShape 17"/>
              <p:cNvSpPr>
                <a:spLocks noChangeArrowheads="1"/>
              </p:cNvSpPr>
              <p:nvPr/>
            </p:nvSpPr>
            <p:spPr bwMode="auto">
              <a:xfrm>
                <a:off x="2448" y="2736"/>
                <a:ext cx="720" cy="576"/>
              </a:xfrm>
              <a:prstGeom prst="diamond">
                <a:avLst/>
              </a:prstGeom>
              <a:solidFill>
                <a:srgbClr val="FF33CC"/>
              </a:solidFill>
              <a:ln w="57150" cmpd="thickThin">
                <a:solidFill>
                  <a:srgbClr val="750C01"/>
                </a:solidFill>
                <a:miter lim="800000"/>
                <a:headEnd/>
                <a:tailEnd/>
              </a:ln>
            </p:spPr>
            <p:txBody>
              <a:bodyPr wrap="none" anchor="ctr"/>
              <a:lstStyle/>
              <a:p>
                <a:pPr algn="ctr"/>
                <a:r>
                  <a:rPr lang="en-US" sz="1800" b="1">
                    <a:latin typeface="Verdana" pitchFamily="34" charset="0"/>
                  </a:rPr>
                  <a:t>Có</a:t>
                </a:r>
              </a:p>
            </p:txBody>
          </p:sp>
          <p:sp>
            <p:nvSpPr>
              <p:cNvPr id="16402" name="Text Box 18"/>
              <p:cNvSpPr txBox="1">
                <a:spLocks noChangeArrowheads="1"/>
              </p:cNvSpPr>
              <p:nvPr/>
            </p:nvSpPr>
            <p:spPr bwMode="auto">
              <a:xfrm>
                <a:off x="384" y="2736"/>
                <a:ext cx="1248" cy="628"/>
              </a:xfrm>
              <a:prstGeom prst="rect">
                <a:avLst/>
              </a:prstGeom>
              <a:solidFill>
                <a:schemeClr val="accent1"/>
              </a:solidFill>
              <a:ln w="28575">
                <a:solidFill>
                  <a:schemeClr val="tx2"/>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solidFill>
                      <a:srgbClr val="750C01"/>
                    </a:solidFill>
                    <a:latin typeface="Verdana" pitchFamily="34" charset="0"/>
                  </a:rPr>
                  <a:t>NHANVIEN</a:t>
                </a:r>
              </a:p>
              <a:p>
                <a:pPr algn="ctr">
                  <a:defRPr/>
                </a:pPr>
                <a:endParaRPr lang="en-US" sz="1800" b="1">
                  <a:latin typeface="Verdana" pitchFamily="34" charset="0"/>
                </a:endParaRPr>
              </a:p>
            </p:txBody>
          </p:sp>
          <p:sp>
            <p:nvSpPr>
              <p:cNvPr id="586770" name="Line 19"/>
              <p:cNvSpPr>
                <a:spLocks noChangeShapeType="1"/>
              </p:cNvSpPr>
              <p:nvPr/>
            </p:nvSpPr>
            <p:spPr bwMode="auto">
              <a:xfrm>
                <a:off x="480" y="2042"/>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6771" name="Line 20"/>
              <p:cNvSpPr>
                <a:spLocks noChangeShapeType="1"/>
              </p:cNvSpPr>
              <p:nvPr/>
            </p:nvSpPr>
            <p:spPr bwMode="auto">
              <a:xfrm flipH="1">
                <a:off x="1152" y="2346"/>
                <a:ext cx="384"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86761">
                                            <p:txEl>
                                              <p:pRg st="0" end="0"/>
                                            </p:txEl>
                                          </p:spTgt>
                                        </p:tgtEl>
                                        <p:attrNameLst>
                                          <p:attrName>style.visibility</p:attrName>
                                        </p:attrNameLst>
                                      </p:cBhvr>
                                      <p:to>
                                        <p:strVal val="visible"/>
                                      </p:to>
                                    </p:set>
                                    <p:animEffect transition="in" filter="fade">
                                      <p:cBhvr>
                                        <p:cTn id="7" dur="1000"/>
                                        <p:tgtEl>
                                          <p:spTgt spid="586761">
                                            <p:txEl>
                                              <p:pRg st="0" end="0"/>
                                            </p:txEl>
                                          </p:spTgt>
                                        </p:tgtEl>
                                      </p:cBhvr>
                                    </p:animEffect>
                                    <p:anim calcmode="lin" valueType="num">
                                      <p:cBhvr>
                                        <p:cTn id="8" dur="1000" fill="hold"/>
                                        <p:tgtEl>
                                          <p:spTgt spid="58676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8676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86761">
                                            <p:txEl>
                                              <p:pRg st="1" end="1"/>
                                            </p:txEl>
                                          </p:spTgt>
                                        </p:tgtEl>
                                        <p:attrNameLst>
                                          <p:attrName>style.visibility</p:attrName>
                                        </p:attrNameLst>
                                      </p:cBhvr>
                                      <p:to>
                                        <p:strVal val="visible"/>
                                      </p:to>
                                    </p:set>
                                    <p:animEffect transition="in" filter="fade">
                                      <p:cBhvr>
                                        <p:cTn id="14" dur="1000"/>
                                        <p:tgtEl>
                                          <p:spTgt spid="586761">
                                            <p:txEl>
                                              <p:pRg st="1" end="1"/>
                                            </p:txEl>
                                          </p:spTgt>
                                        </p:tgtEl>
                                      </p:cBhvr>
                                    </p:animEffect>
                                    <p:anim calcmode="lin" valueType="num">
                                      <p:cBhvr>
                                        <p:cTn id="15" dur="1000" fill="hold"/>
                                        <p:tgtEl>
                                          <p:spTgt spid="586761">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86761">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89CC732-3088-4A6D-A978-095A8F1D02AD}" type="slidenum">
              <a:rPr lang="en-US" sz="1000">
                <a:solidFill>
                  <a:schemeClr val="bg2">
                    <a:shade val="50000"/>
                  </a:schemeClr>
                </a:solidFill>
                <a:latin typeface="Verdana" pitchFamily="34" charset="0"/>
              </a:rPr>
              <a:pPr algn="r" eaLnBrk="1" hangingPunct="1">
                <a:defRPr/>
              </a:pPr>
              <a:t>47</a:t>
            </a:fld>
            <a:endParaRPr lang="en-US" sz="1000">
              <a:solidFill>
                <a:schemeClr val="bg2">
                  <a:shade val="50000"/>
                </a:schemeClr>
              </a:solidFill>
              <a:latin typeface="Verdana" pitchFamily="34" charset="0"/>
            </a:endParaRP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6" name="Rectangle 5">
            <a:extLst>
              <a:ext uri="{FF2B5EF4-FFF2-40B4-BE49-F238E27FC236}">
                <a16:creationId xmlns:a16="http://schemas.microsoft.com/office/drawing/2014/main" xmlns="" id="{EB480756-C669-4EB6-A1C4-8F4C8C5E2B88}"/>
              </a:ext>
            </a:extLst>
          </p:cNvPr>
          <p:cNvSpPr/>
          <p:nvPr/>
        </p:nvSpPr>
        <p:spPr>
          <a:xfrm>
            <a:off x="-47625" y="5407420"/>
            <a:ext cx="8991600" cy="830997"/>
          </a:xfrm>
          <a:prstGeom prst="rect">
            <a:avLst/>
          </a:prstGeom>
        </p:spPr>
        <p:txBody>
          <a:bodyPr wrap="square">
            <a:spAutoFit/>
          </a:bodyPr>
          <a:lstStyle/>
          <a:p>
            <a:pPr marL="857250" lvl="2" indent="0">
              <a:buNone/>
            </a:pPr>
            <a:r>
              <a:rPr lang="en-GB" sz="2400"/>
              <a:t>Nhanvien (</a:t>
            </a:r>
            <a:r>
              <a:rPr lang="en-GB" sz="2400" b="1" u="sng">
                <a:solidFill>
                  <a:srgbClr val="C00000"/>
                </a:solidFill>
              </a:rPr>
              <a:t>MaNV</a:t>
            </a:r>
            <a:r>
              <a:rPr lang="en-GB" sz="2400" u="sng"/>
              <a:t>,</a:t>
            </a:r>
            <a:r>
              <a:rPr lang="en-GB" sz="2400"/>
              <a:t> Hoten, Ngaysinh, Diachi)</a:t>
            </a:r>
          </a:p>
          <a:p>
            <a:pPr marL="857250" lvl="2" indent="0">
              <a:buNone/>
            </a:pPr>
            <a:r>
              <a:rPr lang="en-GB" sz="2400"/>
              <a:t>Thannhan (</a:t>
            </a:r>
            <a:r>
              <a:rPr lang="en-GB" sz="2400" b="1" u="sng">
                <a:solidFill>
                  <a:srgbClr val="C00000"/>
                </a:solidFill>
              </a:rPr>
              <a:t>MaNV, Hoten,</a:t>
            </a:r>
            <a:r>
              <a:rPr lang="en-GB" sz="2400">
                <a:solidFill>
                  <a:srgbClr val="C00000"/>
                </a:solidFill>
              </a:rPr>
              <a:t> </a:t>
            </a:r>
            <a:r>
              <a:rPr lang="en-GB" sz="2400"/>
              <a:t>Ngaysinh, quanhe)</a:t>
            </a:r>
            <a:endParaRPr lang="en-GB" sz="2400" dirty="0"/>
          </a:p>
        </p:txBody>
      </p:sp>
      <p:cxnSp>
        <p:nvCxnSpPr>
          <p:cNvPr id="5" name="Straight Connector 4"/>
          <p:cNvCxnSpPr/>
          <p:nvPr/>
        </p:nvCxnSpPr>
        <p:spPr bwMode="auto">
          <a:xfrm>
            <a:off x="2267600" y="5867400"/>
            <a:ext cx="1061369" cy="0"/>
          </a:xfrm>
          <a:prstGeom prst="line">
            <a:avLst/>
          </a:prstGeom>
          <a:ln>
            <a:prstDash val="dash"/>
            <a:headEnd type="none" w="sm" len="sm"/>
            <a:tailEnd type="none" w="sm" len="sm"/>
          </a:ln>
        </p:spPr>
        <p:style>
          <a:lnRef idx="2">
            <a:schemeClr val="dk1"/>
          </a:lnRef>
          <a:fillRef idx="0">
            <a:schemeClr val="dk1"/>
          </a:fillRef>
          <a:effectRef idx="1">
            <a:schemeClr val="dk1"/>
          </a:effectRef>
          <a:fontRef idx="minor">
            <a:schemeClr val="tx1"/>
          </a:fontRef>
        </p:style>
      </p:cxnSp>
      <p:grpSp>
        <p:nvGrpSpPr>
          <p:cNvPr id="8" name="Group 7"/>
          <p:cNvGrpSpPr/>
          <p:nvPr/>
        </p:nvGrpSpPr>
        <p:grpSpPr>
          <a:xfrm>
            <a:off x="1027624" y="1993964"/>
            <a:ext cx="6211376" cy="3340036"/>
            <a:chOff x="1027624" y="1993964"/>
            <a:chExt cx="6211376" cy="3340036"/>
          </a:xfrm>
        </p:grpSpPr>
        <p:grpSp>
          <p:nvGrpSpPr>
            <p:cNvPr id="26" name="Group 25">
              <a:extLst>
                <a:ext uri="{FF2B5EF4-FFF2-40B4-BE49-F238E27FC236}">
                  <a16:creationId xmlns:a16="http://schemas.microsoft.com/office/drawing/2014/main" xmlns="" id="{98941F06-6BF5-474C-AC35-CC9DCD92AA92}"/>
                </a:ext>
              </a:extLst>
            </p:cNvPr>
            <p:cNvGrpSpPr/>
            <p:nvPr/>
          </p:nvGrpSpPr>
          <p:grpSpPr>
            <a:xfrm>
              <a:off x="1027624" y="1993964"/>
              <a:ext cx="6211376" cy="3340036"/>
              <a:chOff x="3658126" y="2963280"/>
              <a:chExt cx="7088752" cy="2852136"/>
            </a:xfrm>
          </p:grpSpPr>
          <p:grpSp>
            <p:nvGrpSpPr>
              <p:cNvPr id="27" name="Group 26">
                <a:extLst>
                  <a:ext uri="{FF2B5EF4-FFF2-40B4-BE49-F238E27FC236}">
                    <a16:creationId xmlns:a16="http://schemas.microsoft.com/office/drawing/2014/main" xmlns="" id="{1A743924-D3C1-4502-B352-0FBEBEE020B9}"/>
                  </a:ext>
                </a:extLst>
              </p:cNvPr>
              <p:cNvGrpSpPr/>
              <p:nvPr/>
            </p:nvGrpSpPr>
            <p:grpSpPr>
              <a:xfrm>
                <a:off x="3658126" y="2963280"/>
                <a:ext cx="7036378" cy="1091885"/>
                <a:chOff x="3391916" y="1982620"/>
                <a:chExt cx="6963102" cy="1693903"/>
              </a:xfrm>
            </p:grpSpPr>
            <p:sp>
              <p:nvSpPr>
                <p:cNvPr id="41" name="Rectangle 40">
                  <a:extLst>
                    <a:ext uri="{FF2B5EF4-FFF2-40B4-BE49-F238E27FC236}">
                      <a16:creationId xmlns:a16="http://schemas.microsoft.com/office/drawing/2014/main" xmlns="" id="{3EEA34DC-DC8E-4DA0-B50C-5C29A2D2B071}"/>
                    </a:ext>
                  </a:extLst>
                </p:cNvPr>
                <p:cNvSpPr/>
                <p:nvPr/>
              </p:nvSpPr>
              <p:spPr>
                <a:xfrm>
                  <a:off x="5784674" y="3176433"/>
                  <a:ext cx="1828800" cy="500090"/>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err="1"/>
                    <a:t>Nhân</a:t>
                  </a:r>
                  <a:r>
                    <a:rPr lang="en-US" sz="2000" b="1" dirty="0"/>
                    <a:t> </a:t>
                  </a:r>
                  <a:r>
                    <a:rPr lang="en-US" sz="2000" b="1" dirty="0" err="1"/>
                    <a:t>viên</a:t>
                  </a:r>
                  <a:endParaRPr lang="en-US" sz="2000" b="1" dirty="0"/>
                </a:p>
              </p:txBody>
            </p:sp>
            <p:sp>
              <p:nvSpPr>
                <p:cNvPr id="42" name="Oval 41">
                  <a:extLst>
                    <a:ext uri="{FF2B5EF4-FFF2-40B4-BE49-F238E27FC236}">
                      <a16:creationId xmlns:a16="http://schemas.microsoft.com/office/drawing/2014/main" xmlns="" id="{D4D26C91-E285-44BB-8CE4-4BB1BD2F201B}"/>
                    </a:ext>
                  </a:extLst>
                </p:cNvPr>
                <p:cNvSpPr/>
                <p:nvPr/>
              </p:nvSpPr>
              <p:spPr>
                <a:xfrm>
                  <a:off x="5534464" y="1982620"/>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t>Ho </a:t>
                  </a:r>
                  <a:r>
                    <a:rPr lang="en-US" sz="1800" b="1" dirty="0" err="1"/>
                    <a:t>tên</a:t>
                  </a:r>
                  <a:endParaRPr lang="en-US" sz="1800" b="1" dirty="0"/>
                </a:p>
              </p:txBody>
            </p:sp>
            <p:sp>
              <p:nvSpPr>
                <p:cNvPr id="43" name="Oval 42">
                  <a:extLst>
                    <a:ext uri="{FF2B5EF4-FFF2-40B4-BE49-F238E27FC236}">
                      <a16:creationId xmlns:a16="http://schemas.microsoft.com/office/drawing/2014/main" xmlns="" id="{5F5AFAD5-725C-4DEC-966D-FF018A05880A}"/>
                    </a:ext>
                  </a:extLst>
                </p:cNvPr>
                <p:cNvSpPr/>
                <p:nvPr/>
              </p:nvSpPr>
              <p:spPr>
                <a:xfrm>
                  <a:off x="3391916" y="2263921"/>
                  <a:ext cx="2215338" cy="56260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u="sng" dirty="0"/>
                    <a:t>Ma NV</a:t>
                  </a:r>
                </a:p>
              </p:txBody>
            </p:sp>
            <p:cxnSp>
              <p:nvCxnSpPr>
                <p:cNvPr id="44" name="Straight Connector 43">
                  <a:extLst>
                    <a:ext uri="{FF2B5EF4-FFF2-40B4-BE49-F238E27FC236}">
                      <a16:creationId xmlns:a16="http://schemas.microsoft.com/office/drawing/2014/main" xmlns="" id="{9BF52424-3CF9-4BC8-8565-7BEBF9629EDE}"/>
                    </a:ext>
                  </a:extLst>
                </p:cNvPr>
                <p:cNvCxnSpPr>
                  <a:stCxn id="41" idx="0"/>
                </p:cNvCxnSpPr>
                <p:nvPr/>
              </p:nvCxnSpPr>
              <p:spPr>
                <a:xfrm flipV="1">
                  <a:off x="6699074" y="2545221"/>
                  <a:ext cx="26737" cy="63121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xmlns="" id="{5C97D8EA-AEB2-491B-B0FC-25DB6269E740}"/>
                    </a:ext>
                  </a:extLst>
                </p:cNvPr>
                <p:cNvCxnSpPr/>
                <p:nvPr/>
              </p:nvCxnSpPr>
              <p:spPr>
                <a:xfrm>
                  <a:off x="4792305" y="2826522"/>
                  <a:ext cx="1024720" cy="41205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xmlns="" id="{601D520F-A492-44E7-BACA-C9BA50F25D11}"/>
                    </a:ext>
                  </a:extLst>
                </p:cNvPr>
                <p:cNvSpPr/>
                <p:nvPr/>
              </p:nvSpPr>
              <p:spPr>
                <a:xfrm>
                  <a:off x="7917780" y="2059059"/>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Ngày</a:t>
                  </a:r>
                  <a:r>
                    <a:rPr lang="en-US" sz="1800" b="1" dirty="0"/>
                    <a:t> </a:t>
                  </a:r>
                  <a:r>
                    <a:rPr lang="en-US" sz="1800" b="1" dirty="0" err="1"/>
                    <a:t>sinh</a:t>
                  </a:r>
                  <a:endParaRPr lang="en-US" sz="1800" b="1" dirty="0"/>
                </a:p>
              </p:txBody>
            </p:sp>
            <p:sp>
              <p:nvSpPr>
                <p:cNvPr id="47" name="Oval 46">
                  <a:extLst>
                    <a:ext uri="{FF2B5EF4-FFF2-40B4-BE49-F238E27FC236}">
                      <a16:creationId xmlns:a16="http://schemas.microsoft.com/office/drawing/2014/main" xmlns="" id="{3E4E372C-5F74-4887-A91F-C1459B14D92C}"/>
                    </a:ext>
                  </a:extLst>
                </p:cNvPr>
                <p:cNvSpPr/>
                <p:nvPr/>
              </p:nvSpPr>
              <p:spPr>
                <a:xfrm>
                  <a:off x="8276008" y="2859082"/>
                  <a:ext cx="207901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Địa</a:t>
                  </a:r>
                  <a:r>
                    <a:rPr lang="en-US" sz="1800" b="1" dirty="0"/>
                    <a:t> </a:t>
                  </a:r>
                  <a:r>
                    <a:rPr lang="en-US" sz="1800" b="1" dirty="0" err="1"/>
                    <a:t>chỉ</a:t>
                  </a:r>
                  <a:endParaRPr lang="en-US" sz="1800" b="1" dirty="0"/>
                </a:p>
              </p:txBody>
            </p:sp>
            <p:cxnSp>
              <p:nvCxnSpPr>
                <p:cNvPr id="48" name="Straight Connector 47">
                  <a:extLst>
                    <a:ext uri="{FF2B5EF4-FFF2-40B4-BE49-F238E27FC236}">
                      <a16:creationId xmlns:a16="http://schemas.microsoft.com/office/drawing/2014/main" xmlns="" id="{DEE38989-5E45-4F23-9DF6-A7799D394796}"/>
                    </a:ext>
                  </a:extLst>
                </p:cNvPr>
                <p:cNvCxnSpPr/>
                <p:nvPr/>
              </p:nvCxnSpPr>
              <p:spPr>
                <a:xfrm flipV="1">
                  <a:off x="7156274" y="2571740"/>
                  <a:ext cx="1146471" cy="59312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xmlns="" id="{F802F411-E6D3-41AD-A204-FCF0D3EBE9CB}"/>
                    </a:ext>
                  </a:extLst>
                </p:cNvPr>
                <p:cNvCxnSpPr>
                  <a:stCxn id="41" idx="3"/>
                  <a:endCxn id="47" idx="4"/>
                </p:cNvCxnSpPr>
                <p:nvPr/>
              </p:nvCxnSpPr>
              <p:spPr>
                <a:xfrm flipV="1">
                  <a:off x="7613474" y="3421683"/>
                  <a:ext cx="1702039" cy="479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xmlns="" id="{5637F83D-89A6-48B9-A976-3AF01BB7E2E4}"/>
                  </a:ext>
                </a:extLst>
              </p:cNvPr>
              <p:cNvGrpSpPr/>
              <p:nvPr/>
            </p:nvGrpSpPr>
            <p:grpSpPr>
              <a:xfrm>
                <a:off x="3722333" y="4293655"/>
                <a:ext cx="7024545" cy="1521761"/>
                <a:chOff x="3722333" y="4293655"/>
                <a:chExt cx="7024545" cy="1521761"/>
              </a:xfrm>
            </p:grpSpPr>
            <p:sp>
              <p:nvSpPr>
                <p:cNvPr id="29" name="Oval 28">
                  <a:extLst>
                    <a:ext uri="{FF2B5EF4-FFF2-40B4-BE49-F238E27FC236}">
                      <a16:creationId xmlns:a16="http://schemas.microsoft.com/office/drawing/2014/main" xmlns="" id="{7015C326-6729-4B40-9AC0-B26F2A7FCC84}"/>
                    </a:ext>
                  </a:extLst>
                </p:cNvPr>
                <p:cNvSpPr/>
                <p:nvPr/>
              </p:nvSpPr>
              <p:spPr>
                <a:xfrm>
                  <a:off x="3722333" y="4550033"/>
                  <a:ext cx="2100888" cy="36265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t>Ho </a:t>
                  </a:r>
                  <a:r>
                    <a:rPr lang="en-US" sz="1800" b="1" dirty="0" err="1"/>
                    <a:t>tên</a:t>
                  </a:r>
                  <a:endParaRPr lang="en-US" sz="1800" b="1" dirty="0"/>
                </a:p>
              </p:txBody>
            </p:sp>
            <p:cxnSp>
              <p:nvCxnSpPr>
                <p:cNvPr id="30" name="Straight Connector 29">
                  <a:extLst>
                    <a:ext uri="{FF2B5EF4-FFF2-40B4-BE49-F238E27FC236}">
                      <a16:creationId xmlns:a16="http://schemas.microsoft.com/office/drawing/2014/main" xmlns="" id="{F7DFBB4E-5248-4764-998F-56C8DEC7A13B}"/>
                    </a:ext>
                  </a:extLst>
                </p:cNvPr>
                <p:cNvCxnSpPr>
                  <a:endCxn id="38" idx="1"/>
                </p:cNvCxnSpPr>
                <p:nvPr/>
              </p:nvCxnSpPr>
              <p:spPr>
                <a:xfrm>
                  <a:off x="4950783" y="4921388"/>
                  <a:ext cx="1098776" cy="40765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xmlns="" id="{1EAA944E-D851-436F-8084-194ECDB195D6}"/>
                    </a:ext>
                  </a:extLst>
                </p:cNvPr>
                <p:cNvSpPr/>
                <p:nvPr/>
              </p:nvSpPr>
              <p:spPr>
                <a:xfrm>
                  <a:off x="8231618" y="4612578"/>
                  <a:ext cx="2100888" cy="36265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Ngày</a:t>
                  </a:r>
                  <a:r>
                    <a:rPr lang="en-US" sz="1800" b="1" dirty="0"/>
                    <a:t> </a:t>
                  </a:r>
                  <a:r>
                    <a:rPr lang="en-US" sz="1800" b="1" dirty="0" err="1"/>
                    <a:t>sinh</a:t>
                  </a:r>
                  <a:endParaRPr lang="en-US" sz="1800" b="1" dirty="0"/>
                </a:p>
              </p:txBody>
            </p:sp>
            <p:cxnSp>
              <p:nvCxnSpPr>
                <p:cNvPr id="32" name="Straight Connector 31">
                  <a:extLst>
                    <a:ext uri="{FF2B5EF4-FFF2-40B4-BE49-F238E27FC236}">
                      <a16:creationId xmlns:a16="http://schemas.microsoft.com/office/drawing/2014/main" xmlns="" id="{70DA78A3-8F2E-4DCD-ADFC-85200100F120}"/>
                    </a:ext>
                  </a:extLst>
                </p:cNvPr>
                <p:cNvCxnSpPr>
                  <a:stCxn id="38" idx="3"/>
                </p:cNvCxnSpPr>
                <p:nvPr/>
              </p:nvCxnSpPr>
              <p:spPr>
                <a:xfrm flipV="1">
                  <a:off x="8044070" y="4978321"/>
                  <a:ext cx="1276976" cy="350721"/>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xmlns="" id="{D25A49F8-5D54-4267-80A6-E6E608B9062F}"/>
                    </a:ext>
                  </a:extLst>
                </p:cNvPr>
                <p:cNvSpPr/>
                <p:nvPr/>
              </p:nvSpPr>
              <p:spPr>
                <a:xfrm>
                  <a:off x="8645990" y="5452765"/>
                  <a:ext cx="2100888" cy="36265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Quan</a:t>
                  </a:r>
                  <a:r>
                    <a:rPr lang="en-US" sz="1800" b="1" dirty="0"/>
                    <a:t> </a:t>
                  </a:r>
                  <a:r>
                    <a:rPr lang="en-US" sz="1800" b="1" dirty="0" err="1"/>
                    <a:t>hệ</a:t>
                  </a:r>
                  <a:endParaRPr lang="en-US" sz="1800" b="1" dirty="0"/>
                </a:p>
              </p:txBody>
            </p:sp>
            <p:cxnSp>
              <p:nvCxnSpPr>
                <p:cNvPr id="34" name="Straight Connector 33">
                  <a:extLst>
                    <a:ext uri="{FF2B5EF4-FFF2-40B4-BE49-F238E27FC236}">
                      <a16:creationId xmlns:a16="http://schemas.microsoft.com/office/drawing/2014/main" xmlns="" id="{C81005A0-093F-4744-83F9-0EBD7B8881E1}"/>
                    </a:ext>
                  </a:extLst>
                </p:cNvPr>
                <p:cNvCxnSpPr>
                  <a:endCxn id="33" idx="2"/>
                </p:cNvCxnSpPr>
                <p:nvPr/>
              </p:nvCxnSpPr>
              <p:spPr>
                <a:xfrm>
                  <a:off x="8044070" y="5496377"/>
                  <a:ext cx="601920" cy="13771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xmlns="" id="{502B77E5-D245-470E-BECA-19B002EFC42F}"/>
                    </a:ext>
                  </a:extLst>
                </p:cNvPr>
                <p:cNvGrpSpPr/>
                <p:nvPr/>
              </p:nvGrpSpPr>
              <p:grpSpPr>
                <a:xfrm>
                  <a:off x="5986330" y="4293655"/>
                  <a:ext cx="2100888" cy="1300680"/>
                  <a:chOff x="5986330" y="4293655"/>
                  <a:chExt cx="2100888" cy="1300680"/>
                </a:xfrm>
              </p:grpSpPr>
              <p:sp>
                <p:nvSpPr>
                  <p:cNvPr id="37" name="Rectangle 36">
                    <a:extLst>
                      <a:ext uri="{FF2B5EF4-FFF2-40B4-BE49-F238E27FC236}">
                        <a16:creationId xmlns:a16="http://schemas.microsoft.com/office/drawing/2014/main" xmlns="" id="{73E27B03-27E4-4A37-984A-8AC8FAFAAAF7}"/>
                      </a:ext>
                    </a:extLst>
                  </p:cNvPr>
                  <p:cNvSpPr/>
                  <p:nvPr/>
                </p:nvSpPr>
                <p:spPr>
                  <a:xfrm>
                    <a:off x="6122889" y="5174020"/>
                    <a:ext cx="1848045" cy="322357"/>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err="1"/>
                      <a:t>Thân</a:t>
                    </a:r>
                    <a:r>
                      <a:rPr lang="en-US" sz="2000" b="1" dirty="0"/>
                      <a:t> </a:t>
                    </a:r>
                    <a:r>
                      <a:rPr lang="en-US" sz="2000" b="1" dirty="0" err="1"/>
                      <a:t>nhân</a:t>
                    </a:r>
                    <a:endParaRPr lang="en-US" sz="2000" b="1" dirty="0"/>
                  </a:p>
                </p:txBody>
              </p:sp>
              <p:sp>
                <p:nvSpPr>
                  <p:cNvPr id="38" name="Rectangle 37">
                    <a:extLst>
                      <a:ext uri="{FF2B5EF4-FFF2-40B4-BE49-F238E27FC236}">
                        <a16:creationId xmlns:a16="http://schemas.microsoft.com/office/drawing/2014/main" xmlns="" id="{6EA62B35-18B6-4FEB-91BE-9030CD020270}"/>
                      </a:ext>
                    </a:extLst>
                  </p:cNvPr>
                  <p:cNvSpPr/>
                  <p:nvPr/>
                </p:nvSpPr>
                <p:spPr>
                  <a:xfrm>
                    <a:off x="6049559" y="5063748"/>
                    <a:ext cx="1994511" cy="530587"/>
                  </a:xfrm>
                  <a:prstGeom prst="rect">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2000" b="1" dirty="0"/>
                  </a:p>
                </p:txBody>
              </p:sp>
              <p:sp>
                <p:nvSpPr>
                  <p:cNvPr id="39" name="Flowchart: Decision 38">
                    <a:extLst>
                      <a:ext uri="{FF2B5EF4-FFF2-40B4-BE49-F238E27FC236}">
                        <a16:creationId xmlns:a16="http://schemas.microsoft.com/office/drawing/2014/main" xmlns="" id="{906FE806-CA49-432E-8E1D-B1EEB579CA24}"/>
                      </a:ext>
                    </a:extLst>
                  </p:cNvPr>
                  <p:cNvSpPr/>
                  <p:nvPr/>
                </p:nvSpPr>
                <p:spPr>
                  <a:xfrm>
                    <a:off x="5986330" y="4293655"/>
                    <a:ext cx="2100888" cy="484582"/>
                  </a:xfrm>
                  <a:prstGeom prst="flowChartDecision">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p>
                </p:txBody>
              </p:sp>
              <p:sp>
                <p:nvSpPr>
                  <p:cNvPr id="40" name="Flowchart: Decision 39">
                    <a:extLst>
                      <a:ext uri="{FF2B5EF4-FFF2-40B4-BE49-F238E27FC236}">
                        <a16:creationId xmlns:a16="http://schemas.microsoft.com/office/drawing/2014/main" xmlns="" id="{78927A4D-CCCD-4536-ABBD-B1BCE568309B}"/>
                      </a:ext>
                    </a:extLst>
                  </p:cNvPr>
                  <p:cNvSpPr/>
                  <p:nvPr/>
                </p:nvSpPr>
                <p:spPr>
                  <a:xfrm>
                    <a:off x="6284543" y="4354620"/>
                    <a:ext cx="1485123" cy="362651"/>
                  </a:xfrm>
                  <a:prstGeom prst="flowChartDecision">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có</a:t>
                    </a:r>
                    <a:endParaRPr lang="en-US" sz="1800" b="1" dirty="0"/>
                  </a:p>
                </p:txBody>
              </p:sp>
            </p:grpSp>
            <p:cxnSp>
              <p:nvCxnSpPr>
                <p:cNvPr id="36" name="Straight Connector 35">
                  <a:extLst>
                    <a:ext uri="{FF2B5EF4-FFF2-40B4-BE49-F238E27FC236}">
                      <a16:creationId xmlns:a16="http://schemas.microsoft.com/office/drawing/2014/main" xmlns="" id="{16A33589-961F-47B2-B3A1-2E16F8AB598B}"/>
                    </a:ext>
                  </a:extLst>
                </p:cNvPr>
                <p:cNvCxnSpPr>
                  <a:stCxn id="39" idx="2"/>
                </p:cNvCxnSpPr>
                <p:nvPr/>
              </p:nvCxnSpPr>
              <p:spPr>
                <a:xfrm>
                  <a:off x="7036774" y="4778237"/>
                  <a:ext cx="8673" cy="253692"/>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7" name="Straight Connector 6"/>
            <p:cNvCxnSpPr>
              <a:stCxn id="41" idx="2"/>
              <a:endCxn id="40" idx="0"/>
            </p:cNvCxnSpPr>
            <p:nvPr/>
          </p:nvCxnSpPr>
          <p:spPr bwMode="auto">
            <a:xfrm>
              <a:off x="3955949" y="3272632"/>
              <a:ext cx="23675" cy="350681"/>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74738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784226" y="1905000"/>
            <a:ext cx="7793037" cy="547687"/>
          </a:xfrm>
        </p:spPr>
        <p:txBody>
          <a:bodyPr>
            <a:normAutofit/>
          </a:bodyPr>
          <a:lstStyle/>
          <a:p>
            <a:r>
              <a:rPr lang="en-US" sz="2400">
                <a:solidFill>
                  <a:srgbClr val="CC3300"/>
                </a:solidFill>
                <a:effectLst>
                  <a:outerShdw blurRad="38100" dist="38100" dir="2700000" algn="tl">
                    <a:srgbClr val="C0C0C0"/>
                  </a:outerShdw>
                </a:effectLst>
              </a:rPr>
              <a:t>Bước 3: Chuyển đổi mối liên kết 2 ngôi</a:t>
            </a:r>
          </a:p>
        </p:txBody>
      </p:sp>
      <p:sp>
        <p:nvSpPr>
          <p:cNvPr id="587779" name="Rectangle 3"/>
          <p:cNvSpPr>
            <a:spLocks noGrp="1" noChangeArrowheads="1"/>
          </p:cNvSpPr>
          <p:nvPr>
            <p:ph idx="4294967295"/>
          </p:nvPr>
        </p:nvSpPr>
        <p:spPr>
          <a:xfrm>
            <a:off x="609600" y="2362200"/>
            <a:ext cx="8001000" cy="4187825"/>
          </a:xfrm>
        </p:spPr>
        <p:txBody>
          <a:bodyPr lIns="182880" tIns="91440"/>
          <a:lstStyle/>
          <a:p>
            <a:pPr marL="265113" indent="-265113" algn="just"/>
            <a:r>
              <a:rPr lang="en-US" sz="2400"/>
              <a:t>Với mối liên kết 1-M: thuộc tính xác định của kiểu thực thể phía 1 được đưa vào làm khoá ngoại của kiểu thực thể phía M. </a:t>
            </a:r>
          </a:p>
          <a:p>
            <a:pPr marL="265113" indent="-265113"/>
            <a:endParaRPr lang="en-US" sz="2400"/>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48</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958397" y="1894116"/>
            <a:ext cx="7793037" cy="622072"/>
          </a:xfrm>
        </p:spPr>
        <p:txBody>
          <a:bodyPr>
            <a:normAutofit/>
          </a:bodyPr>
          <a:lstStyle/>
          <a:p>
            <a:r>
              <a:rPr lang="en-US" sz="2400">
                <a:solidFill>
                  <a:srgbClr val="CC3300"/>
                </a:solidFill>
                <a:effectLst>
                  <a:outerShdw blurRad="38100" dist="38100" dir="2700000" algn="tl">
                    <a:srgbClr val="C0C0C0"/>
                  </a:outerShdw>
                </a:effectLst>
              </a:rPr>
              <a:t>Ví dụ về quan hệ 1-M</a:t>
            </a:r>
          </a:p>
        </p:txBody>
      </p:sp>
      <p:sp>
        <p:nvSpPr>
          <p:cNvPr id="588809" name="Text Box 8"/>
          <p:cNvSpPr txBox="1">
            <a:spLocks noChangeArrowheads="1"/>
          </p:cNvSpPr>
          <p:nvPr/>
        </p:nvSpPr>
        <p:spPr bwMode="auto">
          <a:xfrm>
            <a:off x="457200" y="5818188"/>
            <a:ext cx="5024132" cy="70788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b="1">
                <a:latin typeface="Verdana" pitchFamily="34" charset="0"/>
              </a:rPr>
              <a:t>KHACHHANG(</a:t>
            </a:r>
            <a:r>
              <a:rPr kumimoji="0" lang="en-US" sz="2000" b="1" u="sng">
                <a:solidFill>
                  <a:srgbClr val="0000FF"/>
                </a:solidFill>
                <a:latin typeface="Verdana" pitchFamily="34" charset="0"/>
              </a:rPr>
              <a:t>MaKH</a:t>
            </a:r>
            <a:r>
              <a:rPr kumimoji="0" lang="en-US" sz="2000" b="1">
                <a:latin typeface="Verdana" pitchFamily="34" charset="0"/>
              </a:rPr>
              <a:t>, TenKH)</a:t>
            </a:r>
          </a:p>
          <a:p>
            <a:r>
              <a:rPr kumimoji="0" lang="en-US" sz="2000" b="1">
                <a:latin typeface="Verdana" pitchFamily="34" charset="0"/>
              </a:rPr>
              <a:t>HOADON(</a:t>
            </a:r>
            <a:r>
              <a:rPr kumimoji="0" lang="en-US" sz="2000" b="1" u="sng">
                <a:latin typeface="Verdana" pitchFamily="34" charset="0"/>
              </a:rPr>
              <a:t>MaHD</a:t>
            </a:r>
            <a:r>
              <a:rPr kumimoji="0" lang="en-US" sz="2000" b="1">
                <a:latin typeface="Verdana" pitchFamily="34" charset="0"/>
              </a:rPr>
              <a:t>, NgayLap, </a:t>
            </a:r>
            <a:r>
              <a:rPr kumimoji="0" lang="en-US" sz="2000" b="1" u="dotted">
                <a:solidFill>
                  <a:schemeClr val="folHlink"/>
                </a:solidFill>
                <a:latin typeface="Verdana" pitchFamily="34" charset="0"/>
              </a:rPr>
              <a:t>MaKH</a:t>
            </a:r>
            <a:r>
              <a:rPr kumimoji="0" lang="en-US" sz="2000" b="1">
                <a:solidFill>
                  <a:schemeClr val="folHlink"/>
                </a:solidFill>
                <a:latin typeface="Verdana" pitchFamily="34" charset="0"/>
              </a:rPr>
              <a:t>)</a:t>
            </a:r>
          </a:p>
        </p:txBody>
      </p:sp>
      <p:grpSp>
        <p:nvGrpSpPr>
          <p:cNvPr id="5" name="Group 4"/>
          <p:cNvGrpSpPr/>
          <p:nvPr/>
        </p:nvGrpSpPr>
        <p:grpSpPr>
          <a:xfrm>
            <a:off x="152400" y="2490788"/>
            <a:ext cx="8991600" cy="2797175"/>
            <a:chOff x="152400" y="2490788"/>
            <a:chExt cx="8991600" cy="2797175"/>
          </a:xfrm>
        </p:grpSpPr>
        <p:sp>
          <p:nvSpPr>
            <p:cNvPr id="17411" name="Text Box 3"/>
            <p:cNvSpPr txBox="1">
              <a:spLocks noChangeArrowheads="1"/>
            </p:cNvSpPr>
            <p:nvPr/>
          </p:nvSpPr>
          <p:spPr bwMode="auto">
            <a:xfrm>
              <a:off x="6324600" y="4267200"/>
              <a:ext cx="1981200" cy="923330"/>
            </a:xfrm>
            <a:prstGeom prst="rect">
              <a:avLst/>
            </a:prstGeom>
            <a:solidFill>
              <a:srgbClr val="FFFF00"/>
            </a:solidFill>
            <a:ln w="76200" cmpd="tri">
              <a:solidFill>
                <a:srgbClr val="750C01"/>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latin typeface="Verdana" pitchFamily="34" charset="0"/>
                </a:rPr>
                <a:t>HOADON</a:t>
              </a:r>
            </a:p>
            <a:p>
              <a:pPr algn="ctr">
                <a:defRPr/>
              </a:pPr>
              <a:endParaRPr lang="en-US" sz="1800" b="1">
                <a:latin typeface="Verdana" pitchFamily="34" charset="0"/>
              </a:endParaRPr>
            </a:p>
          </p:txBody>
        </p:sp>
        <p:sp>
          <p:nvSpPr>
            <p:cNvPr id="588805" name="Oval 4"/>
            <p:cNvSpPr>
              <a:spLocks noChangeArrowheads="1"/>
            </p:cNvSpPr>
            <p:nvPr/>
          </p:nvSpPr>
          <p:spPr bwMode="auto">
            <a:xfrm>
              <a:off x="152400" y="2490788"/>
              <a:ext cx="1828800" cy="762000"/>
            </a:xfrm>
            <a:prstGeom prst="ellipse">
              <a:avLst/>
            </a:prstGeom>
            <a:solidFill>
              <a:srgbClr val="CCFFFF"/>
            </a:solidFill>
            <a:ln w="9525">
              <a:solidFill>
                <a:schemeClr val="tx1"/>
              </a:solidFill>
              <a:round/>
              <a:headEnd/>
              <a:tailEnd/>
            </a:ln>
          </p:spPr>
          <p:txBody>
            <a:bodyPr wrap="none" anchor="ctr"/>
            <a:lstStyle/>
            <a:p>
              <a:pPr algn="ctr"/>
              <a:r>
                <a:rPr lang="en-US" sz="1800" b="1" u="sng">
                  <a:latin typeface="Verdana" pitchFamily="34" charset="0"/>
                </a:rPr>
                <a:t>MaKH </a:t>
              </a:r>
            </a:p>
          </p:txBody>
        </p:sp>
        <p:sp>
          <p:nvSpPr>
            <p:cNvPr id="588806" name="Oval 5"/>
            <p:cNvSpPr>
              <a:spLocks noChangeArrowheads="1"/>
            </p:cNvSpPr>
            <p:nvPr/>
          </p:nvSpPr>
          <p:spPr bwMode="auto">
            <a:xfrm>
              <a:off x="1905000" y="3048000"/>
              <a:ext cx="2209800" cy="762000"/>
            </a:xfrm>
            <a:prstGeom prst="ellipse">
              <a:avLst/>
            </a:prstGeom>
            <a:solidFill>
              <a:srgbClr val="CCFFFF"/>
            </a:solidFill>
            <a:ln w="9525">
              <a:solidFill>
                <a:schemeClr val="tx1"/>
              </a:solidFill>
              <a:round/>
              <a:headEnd/>
              <a:tailEnd/>
            </a:ln>
          </p:spPr>
          <p:txBody>
            <a:bodyPr wrap="none" anchor="ctr"/>
            <a:lstStyle/>
            <a:p>
              <a:pPr algn="ctr"/>
              <a:r>
                <a:rPr lang="en-US" sz="1800" b="1">
                  <a:latin typeface="Verdana" pitchFamily="34" charset="0"/>
                </a:rPr>
                <a:t>TenKH</a:t>
              </a:r>
            </a:p>
          </p:txBody>
        </p:sp>
        <p:sp>
          <p:nvSpPr>
            <p:cNvPr id="588807" name="Line 6"/>
            <p:cNvSpPr>
              <a:spLocks noChangeShapeType="1"/>
            </p:cNvSpPr>
            <p:nvPr/>
          </p:nvSpPr>
          <p:spPr bwMode="auto">
            <a:xfrm>
              <a:off x="2438400" y="4776788"/>
              <a:ext cx="1295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08" name="Line 7"/>
            <p:cNvSpPr>
              <a:spLocks noChangeShapeType="1"/>
            </p:cNvSpPr>
            <p:nvPr/>
          </p:nvSpPr>
          <p:spPr bwMode="auto">
            <a:xfrm>
              <a:off x="4953000" y="4776788"/>
              <a:ext cx="13716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10" name="Oval 9"/>
            <p:cNvSpPr>
              <a:spLocks noChangeArrowheads="1"/>
            </p:cNvSpPr>
            <p:nvPr/>
          </p:nvSpPr>
          <p:spPr bwMode="auto">
            <a:xfrm>
              <a:off x="4724400" y="3252788"/>
              <a:ext cx="2286000" cy="609600"/>
            </a:xfrm>
            <a:prstGeom prst="ellipse">
              <a:avLst/>
            </a:prstGeom>
            <a:solidFill>
              <a:srgbClr val="FFFFCC"/>
            </a:solidFill>
            <a:ln w="9525">
              <a:solidFill>
                <a:schemeClr val="tx1"/>
              </a:solidFill>
              <a:round/>
              <a:headEnd/>
              <a:tailEnd/>
            </a:ln>
          </p:spPr>
          <p:txBody>
            <a:bodyPr wrap="none" anchor="ctr"/>
            <a:lstStyle/>
            <a:p>
              <a:pPr algn="ctr"/>
              <a:r>
                <a:rPr lang="en-US" sz="1800" b="1" u="sng">
                  <a:latin typeface="Verdana" pitchFamily="34" charset="0"/>
                </a:rPr>
                <a:t>MaHD</a:t>
              </a:r>
            </a:p>
          </p:txBody>
        </p:sp>
        <p:sp>
          <p:nvSpPr>
            <p:cNvPr id="588811" name="Oval 10"/>
            <p:cNvSpPr>
              <a:spLocks noChangeArrowheads="1"/>
            </p:cNvSpPr>
            <p:nvPr/>
          </p:nvSpPr>
          <p:spPr bwMode="auto">
            <a:xfrm>
              <a:off x="7239000" y="2795588"/>
              <a:ext cx="1905000" cy="533400"/>
            </a:xfrm>
            <a:prstGeom prst="ellipse">
              <a:avLst/>
            </a:prstGeom>
            <a:solidFill>
              <a:srgbClr val="FFFFCC"/>
            </a:solidFill>
            <a:ln w="9525">
              <a:solidFill>
                <a:schemeClr val="tx1"/>
              </a:solidFill>
              <a:round/>
              <a:headEnd/>
              <a:tailEnd/>
            </a:ln>
          </p:spPr>
          <p:txBody>
            <a:bodyPr wrap="none" anchor="ctr"/>
            <a:lstStyle/>
            <a:p>
              <a:pPr algn="ctr"/>
              <a:r>
                <a:rPr lang="en-US" sz="1800">
                  <a:latin typeface="Verdana" pitchFamily="34" charset="0"/>
                </a:rPr>
                <a:t>NgayLap</a:t>
              </a:r>
            </a:p>
          </p:txBody>
        </p:sp>
        <p:sp>
          <p:nvSpPr>
            <p:cNvPr id="588812" name="Line 12"/>
            <p:cNvSpPr>
              <a:spLocks noChangeShapeType="1"/>
            </p:cNvSpPr>
            <p:nvPr/>
          </p:nvSpPr>
          <p:spPr bwMode="auto">
            <a:xfrm>
              <a:off x="6172200" y="3862388"/>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13" name="Line 13"/>
            <p:cNvSpPr>
              <a:spLocks noChangeShapeType="1"/>
            </p:cNvSpPr>
            <p:nvPr/>
          </p:nvSpPr>
          <p:spPr bwMode="auto">
            <a:xfrm flipH="1">
              <a:off x="7391400" y="3328988"/>
              <a:ext cx="762000" cy="914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23" name="AutoShape 15"/>
            <p:cNvSpPr>
              <a:spLocks noChangeArrowheads="1"/>
            </p:cNvSpPr>
            <p:nvPr/>
          </p:nvSpPr>
          <p:spPr bwMode="auto">
            <a:xfrm>
              <a:off x="3429000" y="4319588"/>
              <a:ext cx="1828800" cy="914400"/>
            </a:xfrm>
            <a:prstGeom prst="diamond">
              <a:avLst/>
            </a:prstGeom>
            <a:solidFill>
              <a:srgbClr val="FF33CC"/>
            </a:solidFill>
            <a:ln w="57150" cmpd="thickThin">
              <a:solidFill>
                <a:srgbClr val="750C01"/>
              </a:solidFill>
              <a:miter lim="800000"/>
              <a:headEnd/>
              <a:tailEnd/>
            </a:ln>
          </p:spPr>
          <p:txBody>
            <a:bodyPr wrap="none" anchor="ctr"/>
            <a:lstStyle/>
            <a:p>
              <a:pPr algn="ctr">
                <a:defRPr/>
              </a:pPr>
              <a:r>
                <a:rPr lang="en-US" sz="1800" b="1">
                  <a:latin typeface="Verdana" pitchFamily="34" charset="0"/>
                </a:rPr>
                <a:t>Mua</a:t>
              </a:r>
            </a:p>
          </p:txBody>
        </p:sp>
        <p:sp>
          <p:nvSpPr>
            <p:cNvPr id="17424" name="Text Box 16"/>
            <p:cNvSpPr txBox="1">
              <a:spLocks noChangeArrowheads="1"/>
            </p:cNvSpPr>
            <p:nvPr/>
          </p:nvSpPr>
          <p:spPr bwMode="auto">
            <a:xfrm>
              <a:off x="457200" y="4343400"/>
              <a:ext cx="1981200" cy="944563"/>
            </a:xfrm>
            <a:prstGeom prst="rect">
              <a:avLst/>
            </a:prstGeom>
            <a:solidFill>
              <a:srgbClr val="0066FF"/>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solidFill>
                    <a:srgbClr val="750C01"/>
                  </a:solidFill>
                  <a:latin typeface="Verdana" pitchFamily="34" charset="0"/>
                </a:rPr>
                <a:t>KHACHHANG</a:t>
              </a:r>
            </a:p>
            <a:p>
              <a:pPr algn="ctr">
                <a:defRPr/>
              </a:pPr>
              <a:endParaRPr lang="en-US" sz="1800" b="1">
                <a:latin typeface="Verdana" pitchFamily="34" charset="0"/>
              </a:endParaRPr>
            </a:p>
          </p:txBody>
        </p:sp>
        <p:sp>
          <p:nvSpPr>
            <p:cNvPr id="588816" name="Line 17"/>
            <p:cNvSpPr>
              <a:spLocks noChangeShapeType="1"/>
            </p:cNvSpPr>
            <p:nvPr/>
          </p:nvSpPr>
          <p:spPr bwMode="auto">
            <a:xfrm>
              <a:off x="609600" y="3252788"/>
              <a:ext cx="457200" cy="1143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17" name="Line 18"/>
            <p:cNvSpPr>
              <a:spLocks noChangeShapeType="1"/>
            </p:cNvSpPr>
            <p:nvPr/>
          </p:nvSpPr>
          <p:spPr bwMode="auto">
            <a:xfrm flipH="1">
              <a:off x="1676400" y="3733800"/>
              <a:ext cx="609600" cy="609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88818" name="Group 19"/>
            <p:cNvGrpSpPr>
              <a:grpSpLocks/>
            </p:cNvGrpSpPr>
            <p:nvPr/>
          </p:nvGrpSpPr>
          <p:grpSpPr bwMode="auto">
            <a:xfrm>
              <a:off x="6019800" y="4624388"/>
              <a:ext cx="304800" cy="304800"/>
              <a:chOff x="2160" y="3120"/>
              <a:chExt cx="192" cy="192"/>
            </a:xfrm>
          </p:grpSpPr>
          <p:sp>
            <p:nvSpPr>
              <p:cNvPr id="588819" name="Oval 20"/>
              <p:cNvSpPr>
                <a:spLocks noChangeArrowheads="1"/>
              </p:cNvSpPr>
              <p:nvPr/>
            </p:nvSpPr>
            <p:spPr bwMode="auto">
              <a:xfrm>
                <a:off x="2160" y="3168"/>
                <a:ext cx="96" cy="96"/>
              </a:xfrm>
              <a:prstGeom prst="ellipse">
                <a:avLst/>
              </a:prstGeom>
              <a:solidFill>
                <a:schemeClr val="accent1"/>
              </a:solidFill>
              <a:ln w="9525">
                <a:solidFill>
                  <a:schemeClr val="tx1"/>
                </a:solidFill>
                <a:round/>
                <a:headEnd/>
                <a:tailEnd/>
              </a:ln>
            </p:spPr>
            <p:txBody>
              <a:bodyPr wrap="none" anchor="ctr"/>
              <a:lstStyle/>
              <a:p>
                <a:endParaRPr lang="en-US" sz="1800">
                  <a:latin typeface="Verdana" pitchFamily="34" charset="0"/>
                </a:endParaRPr>
              </a:p>
            </p:txBody>
          </p:sp>
          <p:sp>
            <p:nvSpPr>
              <p:cNvPr id="588820" name="Line 21"/>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21" name="Line 22"/>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22" name="Line 23"/>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88823" name="Line 24"/>
            <p:cNvSpPr>
              <a:spLocks noChangeShapeType="1"/>
            </p:cNvSpPr>
            <p:nvPr/>
          </p:nvSpPr>
          <p:spPr bwMode="auto">
            <a:xfrm>
              <a:off x="2514600" y="4624388"/>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88824" name="Line 25"/>
            <p:cNvSpPr>
              <a:spLocks noChangeShapeType="1"/>
            </p:cNvSpPr>
            <p:nvPr/>
          </p:nvSpPr>
          <p:spPr bwMode="auto">
            <a:xfrm>
              <a:off x="2609850" y="4633913"/>
              <a:ext cx="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49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88809">
                                            <p:txEl>
                                              <p:pRg st="0" end="0"/>
                                            </p:txEl>
                                          </p:spTgt>
                                        </p:tgtEl>
                                        <p:attrNameLst>
                                          <p:attrName>style.visibility</p:attrName>
                                        </p:attrNameLst>
                                      </p:cBhvr>
                                      <p:to>
                                        <p:strVal val="visible"/>
                                      </p:to>
                                    </p:set>
                                    <p:animEffect transition="in" filter="fade">
                                      <p:cBhvr>
                                        <p:cTn id="7" dur="500"/>
                                        <p:tgtEl>
                                          <p:spTgt spid="58880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88809">
                                            <p:txEl>
                                              <p:pRg st="1" end="1"/>
                                            </p:txEl>
                                          </p:spTgt>
                                        </p:tgtEl>
                                        <p:attrNameLst>
                                          <p:attrName>style.visibility</p:attrName>
                                        </p:attrNameLst>
                                      </p:cBhvr>
                                      <p:to>
                                        <p:strVal val="visible"/>
                                      </p:to>
                                    </p:set>
                                    <p:animEffect transition="in" filter="fade">
                                      <p:cBhvr>
                                        <p:cTn id="10" dur="500"/>
                                        <p:tgtEl>
                                          <p:spTgt spid="58880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20195" name="Rectangle 3"/>
          <p:cNvSpPr>
            <a:spLocks noGrp="1" noChangeArrowheads="1"/>
          </p:cNvSpPr>
          <p:nvPr>
            <p:ph idx="4294967295"/>
          </p:nvPr>
        </p:nvSpPr>
        <p:spPr>
          <a:xfrm>
            <a:off x="536349" y="1846943"/>
            <a:ext cx="8077200" cy="5029200"/>
          </a:xfrm>
        </p:spPr>
        <p:txBody>
          <a:bodyPr lIns="182880" tIns="91440"/>
          <a:lstStyle/>
          <a:p>
            <a:pPr lvl="1" algn="just"/>
            <a:r>
              <a:rPr lang="en-US" sz="2400" b="1" i="1"/>
              <a:t>L</a:t>
            </a:r>
            <a:r>
              <a:rPr lang="vi-VN" sz="2400" b="1" i="1"/>
              <a:t>ượ</a:t>
            </a:r>
            <a:r>
              <a:rPr lang="en-US" sz="2400" b="1" i="1"/>
              <a:t>c </a:t>
            </a:r>
            <a:r>
              <a:rPr lang="vi-VN" sz="2400" b="1" i="1"/>
              <a:t>đồ</a:t>
            </a:r>
            <a:r>
              <a:rPr lang="en-US" sz="2400" b="1" i="1"/>
              <a:t> quan hệ </a:t>
            </a:r>
            <a:r>
              <a:rPr lang="en-US" sz="2400"/>
              <a:t>(</a:t>
            </a:r>
            <a:r>
              <a:rPr lang="en-US" sz="2400" i="1">
                <a:solidFill>
                  <a:srgbClr val="990000"/>
                </a:solidFill>
              </a:rPr>
              <a:t>relation schema): </a:t>
            </a:r>
            <a:r>
              <a:rPr lang="en-US" sz="2400"/>
              <a:t>xác </a:t>
            </a:r>
            <a:r>
              <a:rPr lang="vi-VN" sz="2400"/>
              <a:t>đị</a:t>
            </a:r>
            <a:r>
              <a:rPr lang="en-US" sz="2400"/>
              <a:t>nh tên của quan hệ, tên và kiểu dữ liệu của thuộc tính của quan hệ. Ký hiệu: R(A1, A2, …, An). </a:t>
            </a:r>
          </a:p>
          <a:p>
            <a:pPr lvl="2" algn="just"/>
            <a:r>
              <a:rPr lang="en-US"/>
              <a:t>A1, A2, …, An: danh sách các thuộc tính.</a:t>
            </a:r>
          </a:p>
          <a:p>
            <a:pPr lvl="2" algn="just"/>
            <a:r>
              <a:rPr lang="vi-VN"/>
              <a:t>R là tên của quan hệ</a:t>
            </a:r>
            <a:endParaRPr lang="en-US"/>
          </a:p>
          <a:p>
            <a:pPr marL="914400" lvl="2" indent="0" algn="just">
              <a:buNone/>
            </a:pPr>
            <a:r>
              <a:rPr lang="en-US"/>
              <a:t>NHANVIEN(MaNV, HoTenNV, Tuoi)</a:t>
            </a:r>
          </a:p>
          <a:p>
            <a:pPr lvl="2" algn="just"/>
            <a:endParaRPr lang="en-US"/>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a:t>
            </a:fld>
            <a:endParaRPr lang="en-US"/>
          </a:p>
        </p:txBody>
      </p:sp>
      <p:sp>
        <p:nvSpPr>
          <p:cNvPr id="3" name="Footer Placeholder 2"/>
          <p:cNvSpPr>
            <a:spLocks noGrp="1"/>
          </p:cNvSpPr>
          <p:nvPr>
            <p:ph type="ftr" sz="quarter" idx="11"/>
          </p:nvPr>
        </p:nvSpPr>
        <p:spPr/>
        <p:txBody>
          <a:bodyPr/>
          <a:lstStyle/>
          <a:p>
            <a:r>
              <a:rPr lang="en-US"/>
              <a:t>Trần Thi Kim Chi</a:t>
            </a:r>
          </a:p>
        </p:txBody>
      </p:sp>
      <p:graphicFrame>
        <p:nvGraphicFramePr>
          <p:cNvPr id="7" name="Group 5"/>
          <p:cNvGraphicFramePr>
            <a:graphicFrameLocks noGrp="1"/>
          </p:cNvGraphicFramePr>
          <p:nvPr>
            <p:extLst>
              <p:ext uri="{D42A27DB-BD31-4B8C-83A1-F6EECF244321}">
                <p14:modId xmlns:p14="http://schemas.microsoft.com/office/powerpoint/2010/main" val="4065905013"/>
              </p:ext>
            </p:extLst>
          </p:nvPr>
        </p:nvGraphicFramePr>
        <p:xfrm>
          <a:off x="2133600" y="4648200"/>
          <a:ext cx="5334000" cy="1463040"/>
        </p:xfrm>
        <a:graphic>
          <a:graphicData uri="http://schemas.openxmlformats.org/drawingml/2006/table">
            <a:tbl>
              <a:tblPr/>
              <a:tblGrid>
                <a:gridCol w="968375">
                  <a:extLst>
                    <a:ext uri="{9D8B030D-6E8A-4147-A177-3AD203B41FA5}">
                      <a16:colId xmlns:a16="http://schemas.microsoft.com/office/drawing/2014/main" xmlns="" val="20000"/>
                    </a:ext>
                  </a:extLst>
                </a:gridCol>
                <a:gridCol w="3070225">
                  <a:extLst>
                    <a:ext uri="{9D8B030D-6E8A-4147-A177-3AD203B41FA5}">
                      <a16:colId xmlns:a16="http://schemas.microsoft.com/office/drawing/2014/main" xmlns="" val="20001"/>
                    </a:ext>
                  </a:extLst>
                </a:gridCol>
                <a:gridCol w="1295400">
                  <a:extLst>
                    <a:ext uri="{9D8B030D-6E8A-4147-A177-3AD203B41FA5}">
                      <a16:colId xmlns:a16="http://schemas.microsoft.com/office/drawing/2014/main" xmlns="" val="20002"/>
                    </a:ext>
                  </a:extLst>
                </a:gridCol>
              </a:tblGrid>
              <a:tr h="201613">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MaNV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HoTenNV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Tuoi</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FFFF"/>
                    </a:solidFill>
                  </a:tcPr>
                </a:tc>
                <a:extLst>
                  <a:ext uri="{0D108BD9-81ED-4DB2-BD59-A6C34878D82A}">
                    <a16:rowId xmlns:a16="http://schemas.microsoft.com/office/drawing/2014/main" xmlns="" val="10000"/>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Nguyễn Trung Tiến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25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1"/>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Trần Thị Yến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35</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2"/>
                  </a:ext>
                </a:extLst>
              </a:tr>
              <a:tr h="1809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NV03</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Nguyễn Văn An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a:ln>
                            <a:noFill/>
                          </a:ln>
                          <a:solidFill>
                            <a:srgbClr val="0000FF"/>
                          </a:solidFill>
                          <a:effectLst/>
                          <a:latin typeface="Times New Roman" pitchFamily="18" charset="0"/>
                        </a:rPr>
                        <a:t>40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xmlns="" val="10003"/>
                  </a:ext>
                </a:extLst>
              </a:tr>
            </a:tbl>
          </a:graphicData>
        </a:graphic>
      </p:graphicFrame>
    </p:spTree>
    <p:extLst>
      <p:ext uri="{BB962C8B-B14F-4D97-AF65-F5344CB8AC3E}">
        <p14:creationId xmlns:p14="http://schemas.microsoft.com/office/powerpoint/2010/main" val="2610083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0195">
                                            <p:txEl>
                                              <p:pRg st="3" end="3"/>
                                            </p:txEl>
                                          </p:spTgt>
                                        </p:tgtEl>
                                        <p:attrNameLst>
                                          <p:attrName>style.visibility</p:attrName>
                                        </p:attrNameLst>
                                      </p:cBhvr>
                                      <p:to>
                                        <p:strVal val="visible"/>
                                      </p:to>
                                    </p:set>
                                    <p:animEffect transition="in" filter="fade">
                                      <p:cBhvr>
                                        <p:cTn id="12" dur="500"/>
                                        <p:tgtEl>
                                          <p:spTgt spid="52019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809626" y="1828800"/>
            <a:ext cx="7793037" cy="609600"/>
          </a:xfrm>
        </p:spPr>
        <p:txBody>
          <a:bodyPr>
            <a:normAutofit/>
          </a:bodyPr>
          <a:lstStyle/>
          <a:p>
            <a:r>
              <a:rPr lang="en-US" sz="2400">
                <a:solidFill>
                  <a:srgbClr val="CC3300"/>
                </a:solidFill>
                <a:effectLst>
                  <a:outerShdw blurRad="38100" dist="38100" dir="2700000" algn="tl">
                    <a:srgbClr val="C0C0C0"/>
                  </a:outerShdw>
                </a:effectLst>
              </a:rPr>
              <a:t>Bước 3: Chuyển đổi mối liên kết 2 ngôi</a:t>
            </a:r>
          </a:p>
        </p:txBody>
      </p:sp>
      <p:sp>
        <p:nvSpPr>
          <p:cNvPr id="589827" name="Rectangle 3"/>
          <p:cNvSpPr>
            <a:spLocks noGrp="1" noChangeArrowheads="1"/>
          </p:cNvSpPr>
          <p:nvPr>
            <p:ph idx="4294967295"/>
          </p:nvPr>
        </p:nvSpPr>
        <p:spPr>
          <a:xfrm>
            <a:off x="609600" y="2438400"/>
            <a:ext cx="8001000" cy="4187825"/>
          </a:xfrm>
        </p:spPr>
        <p:txBody>
          <a:bodyPr lIns="182880" tIns="91440"/>
          <a:lstStyle/>
          <a:p>
            <a:pPr marL="265113" indent="-265113" algn="just"/>
            <a:r>
              <a:rPr lang="en-US" sz="2400">
                <a:solidFill>
                  <a:srgbClr val="C00000"/>
                </a:solidFill>
              </a:rPr>
              <a:t>Với mối liên kết M-N</a:t>
            </a:r>
            <a:r>
              <a:rPr lang="en-US" sz="2400"/>
              <a:t>: một quan hệ mới được tạo ra. Khoá chính của quan hệ mới bao gồm khóa chính của 2 quan hệ tương ứng với kiểu thực thể tham gia vào mối liên kết.</a:t>
            </a:r>
          </a:p>
        </p:txBody>
      </p:sp>
      <p:sp>
        <p:nvSpPr>
          <p:cNvPr id="3074" name="Rectangle 2"/>
          <p:cNvSpPr>
            <a:spLocks noChangeArrowheads="1"/>
          </p:cNvSpPr>
          <p:nvPr/>
        </p:nvSpPr>
        <p:spPr bwMode="auto">
          <a:xfrm>
            <a:off x="1150938" y="214313"/>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1829367" y="1905000"/>
            <a:ext cx="7793037" cy="533400"/>
          </a:xfrm>
        </p:spPr>
        <p:txBody>
          <a:bodyPr>
            <a:normAutofit/>
          </a:bodyPr>
          <a:lstStyle/>
          <a:p>
            <a:r>
              <a:rPr lang="en-US" sz="2400">
                <a:solidFill>
                  <a:srgbClr val="CC3300"/>
                </a:solidFill>
                <a:effectLst>
                  <a:outerShdw blurRad="38100" dist="38100" dir="2700000" algn="tl">
                    <a:srgbClr val="C0C0C0"/>
                  </a:outerShdw>
                </a:effectLst>
              </a:rPr>
              <a:t>Ví dụ về quan hệ M-N</a:t>
            </a:r>
          </a:p>
        </p:txBody>
      </p:sp>
      <p:sp>
        <p:nvSpPr>
          <p:cNvPr id="613385" name="Text Box 8"/>
          <p:cNvSpPr txBox="1">
            <a:spLocks noChangeArrowheads="1"/>
          </p:cNvSpPr>
          <p:nvPr/>
        </p:nvSpPr>
        <p:spPr bwMode="auto">
          <a:xfrm>
            <a:off x="1295400" y="5486400"/>
            <a:ext cx="4685898"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b="1"/>
              <a:t>SANPHAM(</a:t>
            </a:r>
            <a:r>
              <a:rPr kumimoji="0" lang="en-US" sz="2000" b="1" u="sng">
                <a:solidFill>
                  <a:srgbClr val="E1356E"/>
                </a:solidFill>
              </a:rPr>
              <a:t>MASP</a:t>
            </a:r>
            <a:r>
              <a:rPr kumimoji="0" lang="en-US" sz="2000" b="1"/>
              <a:t>, TENSP)</a:t>
            </a:r>
          </a:p>
          <a:p>
            <a:r>
              <a:rPr kumimoji="0" lang="en-US" sz="2000" b="1">
                <a:solidFill>
                  <a:srgbClr val="E1356E"/>
                </a:solidFill>
              </a:rPr>
              <a:t>CUNGCAP(</a:t>
            </a:r>
            <a:r>
              <a:rPr kumimoji="0" lang="en-US" sz="2000" b="1" u="sng">
                <a:solidFill>
                  <a:srgbClr val="E1356E"/>
                </a:solidFill>
              </a:rPr>
              <a:t>MASP, MANCC,</a:t>
            </a:r>
            <a:r>
              <a:rPr kumimoji="0" lang="en-US" sz="2000" b="1">
                <a:solidFill>
                  <a:srgbClr val="E1356E"/>
                </a:solidFill>
              </a:rPr>
              <a:t> DONGIA)</a:t>
            </a:r>
          </a:p>
          <a:p>
            <a:r>
              <a:rPr kumimoji="0" lang="en-US" sz="2000" b="1"/>
              <a:t>NHACUNGCAP( </a:t>
            </a:r>
            <a:r>
              <a:rPr kumimoji="0" lang="en-US" sz="2000" b="1" u="sng">
                <a:solidFill>
                  <a:srgbClr val="E1356E"/>
                </a:solidFill>
              </a:rPr>
              <a:t>MANCC</a:t>
            </a:r>
            <a:r>
              <a:rPr kumimoji="0" lang="en-US" sz="2000" b="1"/>
              <a:t>,  TENNCC)</a:t>
            </a:r>
            <a:endParaRPr kumimoji="0" lang="en-US" sz="2000" b="1">
              <a:solidFill>
                <a:schemeClr val="folHlink"/>
              </a:solidFill>
            </a:endParaRPr>
          </a:p>
        </p:txBody>
      </p:sp>
      <p:grpSp>
        <p:nvGrpSpPr>
          <p:cNvPr id="613407" name="Group 31"/>
          <p:cNvGrpSpPr>
            <a:grpSpLocks/>
          </p:cNvGrpSpPr>
          <p:nvPr/>
        </p:nvGrpSpPr>
        <p:grpSpPr bwMode="auto">
          <a:xfrm>
            <a:off x="0" y="2057400"/>
            <a:ext cx="8991600" cy="3001963"/>
            <a:chOff x="0" y="1296"/>
            <a:chExt cx="5664" cy="1891"/>
          </a:xfrm>
        </p:grpSpPr>
        <p:sp>
          <p:nvSpPr>
            <p:cNvPr id="19459" name="Text Box 3"/>
            <p:cNvSpPr txBox="1">
              <a:spLocks noChangeArrowheads="1"/>
            </p:cNvSpPr>
            <p:nvPr/>
          </p:nvSpPr>
          <p:spPr bwMode="auto">
            <a:xfrm>
              <a:off x="3888" y="2559"/>
              <a:ext cx="1248" cy="587"/>
            </a:xfrm>
            <a:prstGeom prst="rect">
              <a:avLst/>
            </a:prstGeom>
            <a:solidFill>
              <a:schemeClr val="tx2">
                <a:lumMod val="20000"/>
                <a:lumOff val="80000"/>
              </a:schemeClr>
            </a:solidFill>
            <a:ln w="76200" cmpd="tri">
              <a:solidFill>
                <a:srgbClr val="750C01"/>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1600" b="1">
                  <a:latin typeface="Verdana" pitchFamily="34" charset="0"/>
                </a:rPr>
                <a:t>NHACUNGCAP</a:t>
              </a:r>
            </a:p>
            <a:p>
              <a:pPr algn="ctr"/>
              <a:endParaRPr kumimoji="0" lang="en-US" sz="1600" b="1">
                <a:latin typeface="Verdana" pitchFamily="34" charset="0"/>
              </a:endParaRPr>
            </a:p>
          </p:txBody>
        </p:sp>
        <p:sp>
          <p:nvSpPr>
            <p:cNvPr id="613381" name="Oval 4"/>
            <p:cNvSpPr>
              <a:spLocks noChangeArrowheads="1"/>
            </p:cNvSpPr>
            <p:nvPr/>
          </p:nvSpPr>
          <p:spPr bwMode="auto">
            <a:xfrm>
              <a:off x="0" y="1296"/>
              <a:ext cx="1152" cy="480"/>
            </a:xfrm>
            <a:prstGeom prst="ellipse">
              <a:avLst/>
            </a:prstGeom>
            <a:solidFill>
              <a:srgbClr val="FFFFCC"/>
            </a:solidFill>
            <a:ln w="9525">
              <a:solidFill>
                <a:schemeClr val="tx1"/>
              </a:solidFill>
              <a:round/>
              <a:headEnd/>
              <a:tailEnd/>
            </a:ln>
          </p:spPr>
          <p:txBody>
            <a:bodyPr wrap="none" anchor="ctr"/>
            <a:lstStyle/>
            <a:p>
              <a:pPr algn="ctr"/>
              <a:r>
                <a:rPr lang="en-US" sz="1800" b="1" u="sng">
                  <a:latin typeface="Verdana" pitchFamily="34" charset="0"/>
                </a:rPr>
                <a:t>MASP </a:t>
              </a:r>
            </a:p>
          </p:txBody>
        </p:sp>
        <p:sp>
          <p:nvSpPr>
            <p:cNvPr id="613382" name="Oval 5"/>
            <p:cNvSpPr>
              <a:spLocks noChangeArrowheads="1"/>
            </p:cNvSpPr>
            <p:nvPr/>
          </p:nvSpPr>
          <p:spPr bwMode="auto">
            <a:xfrm>
              <a:off x="912" y="1824"/>
              <a:ext cx="912" cy="384"/>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TENSP</a:t>
              </a:r>
            </a:p>
          </p:txBody>
        </p:sp>
        <p:sp>
          <p:nvSpPr>
            <p:cNvPr id="613383" name="Line 6"/>
            <p:cNvSpPr>
              <a:spLocks noChangeShapeType="1"/>
            </p:cNvSpPr>
            <p:nvPr/>
          </p:nvSpPr>
          <p:spPr bwMode="auto">
            <a:xfrm>
              <a:off x="1440" y="2880"/>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84" name="Line 7"/>
            <p:cNvSpPr>
              <a:spLocks noChangeShapeType="1"/>
            </p:cNvSpPr>
            <p:nvPr/>
          </p:nvSpPr>
          <p:spPr bwMode="auto">
            <a:xfrm>
              <a:off x="3024" y="288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86" name="Oval 9"/>
            <p:cNvSpPr>
              <a:spLocks noChangeArrowheads="1"/>
            </p:cNvSpPr>
            <p:nvPr/>
          </p:nvSpPr>
          <p:spPr bwMode="auto">
            <a:xfrm>
              <a:off x="2880" y="1920"/>
              <a:ext cx="1440" cy="384"/>
            </a:xfrm>
            <a:prstGeom prst="ellipse">
              <a:avLst/>
            </a:prstGeom>
            <a:solidFill>
              <a:srgbClr val="CCFFFF"/>
            </a:solidFill>
            <a:ln w="9525">
              <a:solidFill>
                <a:schemeClr val="tx1"/>
              </a:solidFill>
              <a:round/>
              <a:headEnd/>
              <a:tailEnd/>
            </a:ln>
          </p:spPr>
          <p:txBody>
            <a:bodyPr wrap="none" anchor="ctr"/>
            <a:lstStyle/>
            <a:p>
              <a:pPr algn="ctr"/>
              <a:r>
                <a:rPr lang="en-US" sz="1800" u="sng">
                  <a:latin typeface="Verdana" pitchFamily="34" charset="0"/>
                </a:rPr>
                <a:t>MANCC</a:t>
              </a:r>
            </a:p>
          </p:txBody>
        </p:sp>
        <p:sp>
          <p:nvSpPr>
            <p:cNvPr id="613387" name="Oval 10"/>
            <p:cNvSpPr>
              <a:spLocks noChangeArrowheads="1"/>
            </p:cNvSpPr>
            <p:nvPr/>
          </p:nvSpPr>
          <p:spPr bwMode="auto">
            <a:xfrm>
              <a:off x="4464" y="1632"/>
              <a:ext cx="1200" cy="336"/>
            </a:xfrm>
            <a:prstGeom prst="ellipse">
              <a:avLst/>
            </a:prstGeom>
            <a:solidFill>
              <a:srgbClr val="CCFFFF"/>
            </a:solidFill>
            <a:ln w="9525">
              <a:solidFill>
                <a:schemeClr val="tx1"/>
              </a:solidFill>
              <a:round/>
              <a:headEnd/>
              <a:tailEnd/>
            </a:ln>
          </p:spPr>
          <p:txBody>
            <a:bodyPr wrap="none" anchor="ctr"/>
            <a:lstStyle/>
            <a:p>
              <a:pPr algn="ctr"/>
              <a:r>
                <a:rPr lang="en-US" sz="1800">
                  <a:latin typeface="Verdana" pitchFamily="34" charset="0"/>
                </a:rPr>
                <a:t>TENNCC</a:t>
              </a:r>
            </a:p>
          </p:txBody>
        </p:sp>
        <p:sp>
          <p:nvSpPr>
            <p:cNvPr id="613388" name="Line 11"/>
            <p:cNvSpPr>
              <a:spLocks noChangeShapeType="1"/>
            </p:cNvSpPr>
            <p:nvPr/>
          </p:nvSpPr>
          <p:spPr bwMode="auto">
            <a:xfrm>
              <a:off x="3792" y="2304"/>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89" name="Line 12"/>
            <p:cNvSpPr>
              <a:spLocks noChangeShapeType="1"/>
            </p:cNvSpPr>
            <p:nvPr/>
          </p:nvSpPr>
          <p:spPr bwMode="auto">
            <a:xfrm flipH="1">
              <a:off x="4560" y="1968"/>
              <a:ext cx="48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90" name="AutoShape 13"/>
            <p:cNvSpPr>
              <a:spLocks noChangeArrowheads="1"/>
            </p:cNvSpPr>
            <p:nvPr/>
          </p:nvSpPr>
          <p:spPr bwMode="auto">
            <a:xfrm>
              <a:off x="1920" y="2592"/>
              <a:ext cx="1152" cy="576"/>
            </a:xfrm>
            <a:prstGeom prst="diamond">
              <a:avLst/>
            </a:prstGeom>
            <a:solidFill>
              <a:schemeClr val="accent6">
                <a:lumMod val="20000"/>
                <a:lumOff val="80000"/>
              </a:schemeClr>
            </a:solidFill>
            <a:ln w="57150" cmpd="thickThin">
              <a:solidFill>
                <a:srgbClr val="750C01"/>
              </a:solidFill>
              <a:miter lim="800000"/>
              <a:headEnd/>
              <a:tailEnd/>
            </a:ln>
          </p:spPr>
          <p:txBody>
            <a:bodyPr wrap="none" anchor="ctr"/>
            <a:lstStyle/>
            <a:p>
              <a:pPr algn="ctr"/>
              <a:r>
                <a:rPr lang="en-US" sz="1800" b="1" dirty="0">
                  <a:latin typeface="Verdana" pitchFamily="34" charset="0"/>
                </a:rPr>
                <a:t>CUNGCAP</a:t>
              </a:r>
            </a:p>
          </p:txBody>
        </p:sp>
        <p:sp>
          <p:nvSpPr>
            <p:cNvPr id="19470" name="Text Box 14"/>
            <p:cNvSpPr txBox="1">
              <a:spLocks noChangeArrowheads="1"/>
            </p:cNvSpPr>
            <p:nvPr/>
          </p:nvSpPr>
          <p:spPr bwMode="auto">
            <a:xfrm>
              <a:off x="192" y="2592"/>
              <a:ext cx="1248" cy="595"/>
            </a:xfrm>
            <a:prstGeom prst="rect">
              <a:avLst/>
            </a:prstGeom>
            <a:solidFill>
              <a:schemeClr val="accent2">
                <a:lumMod val="40000"/>
                <a:lumOff val="60000"/>
              </a:schemeClr>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1800" b="1">
                  <a:solidFill>
                    <a:srgbClr val="750C01"/>
                  </a:solidFill>
                  <a:latin typeface="Verdana" pitchFamily="34" charset="0"/>
                </a:rPr>
                <a:t>SANPHAM</a:t>
              </a:r>
            </a:p>
            <a:p>
              <a:pPr algn="ctr"/>
              <a:endParaRPr kumimoji="0" lang="en-US" sz="1800" b="1">
                <a:latin typeface="Verdana" pitchFamily="34" charset="0"/>
              </a:endParaRPr>
            </a:p>
          </p:txBody>
        </p:sp>
        <p:sp>
          <p:nvSpPr>
            <p:cNvPr id="613392" name="Line 15"/>
            <p:cNvSpPr>
              <a:spLocks noChangeShapeType="1"/>
            </p:cNvSpPr>
            <p:nvPr/>
          </p:nvSpPr>
          <p:spPr bwMode="auto">
            <a:xfrm>
              <a:off x="288" y="1728"/>
              <a:ext cx="288" cy="8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93" name="Line 16"/>
            <p:cNvSpPr>
              <a:spLocks noChangeShapeType="1"/>
            </p:cNvSpPr>
            <p:nvPr/>
          </p:nvSpPr>
          <p:spPr bwMode="auto">
            <a:xfrm flipH="1">
              <a:off x="960" y="2208"/>
              <a:ext cx="336"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3394" name="Group 17"/>
            <p:cNvGrpSpPr>
              <a:grpSpLocks/>
            </p:cNvGrpSpPr>
            <p:nvPr/>
          </p:nvGrpSpPr>
          <p:grpSpPr bwMode="auto">
            <a:xfrm>
              <a:off x="3696" y="2784"/>
              <a:ext cx="192" cy="192"/>
              <a:chOff x="2160" y="3120"/>
              <a:chExt cx="192" cy="192"/>
            </a:xfrm>
          </p:grpSpPr>
          <p:sp>
            <p:nvSpPr>
              <p:cNvPr id="613395" name="Oval 18"/>
              <p:cNvSpPr>
                <a:spLocks noChangeArrowheads="1"/>
              </p:cNvSpPr>
              <p:nvPr/>
            </p:nvSpPr>
            <p:spPr bwMode="auto">
              <a:xfrm>
                <a:off x="2160" y="3168"/>
                <a:ext cx="96" cy="96"/>
              </a:xfrm>
              <a:prstGeom prst="ellipse">
                <a:avLst/>
              </a:prstGeom>
              <a:solidFill>
                <a:schemeClr val="accent1"/>
              </a:solidFill>
              <a:ln w="9525">
                <a:solidFill>
                  <a:schemeClr val="tx1"/>
                </a:solidFill>
                <a:round/>
                <a:headEnd/>
                <a:tailEnd/>
              </a:ln>
            </p:spPr>
            <p:txBody>
              <a:bodyPr wrap="none" anchor="ctr"/>
              <a:lstStyle/>
              <a:p>
                <a:endParaRPr lang="en-US" sz="1800">
                  <a:latin typeface="Verdana" pitchFamily="34" charset="0"/>
                </a:endParaRPr>
              </a:p>
            </p:txBody>
          </p:sp>
          <p:sp>
            <p:nvSpPr>
              <p:cNvPr id="613396" name="Line 19"/>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97" name="Line 20"/>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398" name="Line 21"/>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13399" name="Oval 24"/>
            <p:cNvSpPr>
              <a:spLocks noChangeArrowheads="1"/>
            </p:cNvSpPr>
            <p:nvPr/>
          </p:nvSpPr>
          <p:spPr bwMode="auto">
            <a:xfrm>
              <a:off x="1920" y="1824"/>
              <a:ext cx="912" cy="384"/>
            </a:xfrm>
            <a:prstGeom prst="ellipse">
              <a:avLst/>
            </a:prstGeom>
            <a:solidFill>
              <a:srgbClr val="92D050"/>
            </a:solidFill>
            <a:ln w="9525">
              <a:solidFill>
                <a:schemeClr val="tx1"/>
              </a:solidFill>
              <a:round/>
              <a:headEnd/>
              <a:tailEnd/>
            </a:ln>
          </p:spPr>
          <p:txBody>
            <a:bodyPr wrap="none" anchor="ctr"/>
            <a:lstStyle/>
            <a:p>
              <a:pPr algn="ctr"/>
              <a:r>
                <a:rPr lang="en-US" sz="1800" b="1">
                  <a:solidFill>
                    <a:srgbClr val="750C01"/>
                  </a:solidFill>
                  <a:latin typeface="Verdana" pitchFamily="34" charset="0"/>
                </a:rPr>
                <a:t>DONGIA</a:t>
              </a:r>
            </a:p>
          </p:txBody>
        </p:sp>
        <p:sp>
          <p:nvSpPr>
            <p:cNvPr id="613400" name="Line 25"/>
            <p:cNvSpPr>
              <a:spLocks noChangeShapeType="1"/>
            </p:cNvSpPr>
            <p:nvPr/>
          </p:nvSpPr>
          <p:spPr bwMode="auto">
            <a:xfrm>
              <a:off x="2496" y="220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13401" name="Group 26"/>
            <p:cNvGrpSpPr>
              <a:grpSpLocks/>
            </p:cNvGrpSpPr>
            <p:nvPr/>
          </p:nvGrpSpPr>
          <p:grpSpPr bwMode="auto">
            <a:xfrm flipH="1" flipV="1">
              <a:off x="1467" y="2784"/>
              <a:ext cx="192" cy="192"/>
              <a:chOff x="2160" y="3120"/>
              <a:chExt cx="192" cy="192"/>
            </a:xfrm>
          </p:grpSpPr>
          <p:sp>
            <p:nvSpPr>
              <p:cNvPr id="613402" name="Oval 27"/>
              <p:cNvSpPr>
                <a:spLocks noChangeArrowheads="1"/>
              </p:cNvSpPr>
              <p:nvPr/>
            </p:nvSpPr>
            <p:spPr bwMode="auto">
              <a:xfrm flipH="1">
                <a:off x="2160" y="3168"/>
                <a:ext cx="96" cy="96"/>
              </a:xfrm>
              <a:prstGeom prst="ellipse">
                <a:avLst/>
              </a:prstGeom>
              <a:solidFill>
                <a:schemeClr val="accent1"/>
              </a:solidFill>
              <a:ln w="9525">
                <a:solidFill>
                  <a:schemeClr val="tx1"/>
                </a:solidFill>
                <a:round/>
                <a:headEnd/>
                <a:tailEnd/>
              </a:ln>
            </p:spPr>
            <p:txBody>
              <a:bodyPr rot="10800000" wrap="none" anchor="ctr"/>
              <a:lstStyle/>
              <a:p>
                <a:endParaRPr lang="en-US" sz="1800">
                  <a:latin typeface="Verdana" pitchFamily="34" charset="0"/>
                </a:endParaRPr>
              </a:p>
            </p:txBody>
          </p:sp>
          <p:sp>
            <p:nvSpPr>
              <p:cNvPr id="613403" name="Line 28"/>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404" name="Line 29"/>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13405" name="Line 30"/>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3074" name="Rectangle 2"/>
          <p:cNvSpPr>
            <a:spLocks noChangeArrowheads="1"/>
          </p:cNvSpPr>
          <p:nvPr/>
        </p:nvSpPr>
        <p:spPr bwMode="auto">
          <a:xfrm>
            <a:off x="1155019" y="152400"/>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51</a:t>
            </a:fld>
            <a:endParaRPr lang="en-US"/>
          </a:p>
        </p:txBody>
      </p:sp>
      <p:cxnSp>
        <p:nvCxnSpPr>
          <p:cNvPr id="3" name="Straight Connector 2">
            <a:extLst>
              <a:ext uri="{FF2B5EF4-FFF2-40B4-BE49-F238E27FC236}">
                <a16:creationId xmlns:a16="http://schemas.microsoft.com/office/drawing/2014/main" xmlns="" id="{524F7A26-2785-4D25-95D1-1B4BAE5A83B4}"/>
              </a:ext>
            </a:extLst>
          </p:cNvPr>
          <p:cNvCxnSpPr/>
          <p:nvPr/>
        </p:nvCxnSpPr>
        <p:spPr bwMode="auto">
          <a:xfrm>
            <a:off x="2743200" y="6172200"/>
            <a:ext cx="1752600" cy="0"/>
          </a:xfrm>
          <a:prstGeom prst="line">
            <a:avLst/>
          </a:prstGeom>
          <a:ln w="12700">
            <a:solidFill>
              <a:schemeClr val="tx1"/>
            </a:solidFill>
            <a:prstDash val="lgDash"/>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xmlns="" id="{1E9A92FE-2AE6-4996-81D6-52D09107484A}"/>
              </a:ext>
            </a:extLst>
          </p:cNvPr>
          <p:cNvSpPr/>
          <p:nvPr/>
        </p:nvSpPr>
        <p:spPr bwMode="auto">
          <a:xfrm>
            <a:off x="3047999" y="4062413"/>
            <a:ext cx="1828789" cy="1015662"/>
          </a:xfrm>
          <a:prstGeom prst="rect">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3385"/>
                                        </p:tgtEl>
                                        <p:attrNameLst>
                                          <p:attrName>style.visibility</p:attrName>
                                        </p:attrNameLst>
                                      </p:cBhvr>
                                      <p:to>
                                        <p:strVal val="visible"/>
                                      </p:to>
                                    </p:set>
                                    <p:anim calcmode="lin" valueType="num">
                                      <p:cBhvr additive="base">
                                        <p:cTn id="7" dur="500" fill="hold"/>
                                        <p:tgtEl>
                                          <p:spTgt spid="613385"/>
                                        </p:tgtEl>
                                        <p:attrNameLst>
                                          <p:attrName>ppt_x</p:attrName>
                                        </p:attrNameLst>
                                      </p:cBhvr>
                                      <p:tavLst>
                                        <p:tav tm="0">
                                          <p:val>
                                            <p:strVal val="#ppt_x"/>
                                          </p:val>
                                        </p:tav>
                                        <p:tav tm="100000">
                                          <p:val>
                                            <p:strVal val="#ppt_x"/>
                                          </p:val>
                                        </p:tav>
                                      </p:tavLst>
                                    </p:anim>
                                    <p:anim calcmode="lin" valueType="num">
                                      <p:cBhvr additive="base">
                                        <p:cTn id="8" dur="500" fill="hold"/>
                                        <p:tgtEl>
                                          <p:spTgt spid="6133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338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a:xfrm>
            <a:off x="914400" y="1905000"/>
            <a:ext cx="7793037" cy="533400"/>
          </a:xfrm>
        </p:spPr>
        <p:txBody>
          <a:bodyPr>
            <a:normAutofit fontScale="90000"/>
          </a:bodyPr>
          <a:lstStyle/>
          <a:p>
            <a:r>
              <a:rPr lang="en-GB" sz="2400"/>
              <a:t>Bài tập: quan hệ </a:t>
            </a:r>
            <a:r>
              <a:rPr lang="en-GB" sz="2400" b="1"/>
              <a:t>Học </a:t>
            </a:r>
            <a:r>
              <a:rPr lang="en-GB" sz="2400"/>
              <a:t>giữa thực thể </a:t>
            </a:r>
            <a:r>
              <a:rPr lang="en-GB" sz="2400" b="1"/>
              <a:t>Sinh viên </a:t>
            </a:r>
            <a:r>
              <a:rPr lang="en-GB" sz="2400"/>
              <a:t>và thực thể </a:t>
            </a:r>
            <a:r>
              <a:rPr lang="en-GB" sz="2400" b="1"/>
              <a:t>Môn học</a:t>
            </a:r>
            <a:endParaRPr lang="en-GB" sz="2400" b="1" dirty="0"/>
          </a:p>
        </p:txBody>
      </p:sp>
      <p:sp>
        <p:nvSpPr>
          <p:cNvPr id="3074" name="Rectangle 2"/>
          <p:cNvSpPr>
            <a:spLocks noChangeArrowheads="1"/>
          </p:cNvSpPr>
          <p:nvPr/>
        </p:nvSpPr>
        <p:spPr bwMode="auto">
          <a:xfrm>
            <a:off x="1155019" y="152400"/>
            <a:ext cx="7793037"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52</a:t>
            </a:fld>
            <a:endParaRPr lang="en-US"/>
          </a:p>
        </p:txBody>
      </p:sp>
      <p:sp>
        <p:nvSpPr>
          <p:cNvPr id="3" name="Footer Placeholder 2"/>
          <p:cNvSpPr>
            <a:spLocks noGrp="1"/>
          </p:cNvSpPr>
          <p:nvPr>
            <p:ph type="ftr" sz="quarter" idx="11"/>
          </p:nvPr>
        </p:nvSpPr>
        <p:spPr/>
        <p:txBody>
          <a:bodyPr/>
          <a:lstStyle/>
          <a:p>
            <a:r>
              <a:rPr lang="en-US"/>
              <a:t>Trần Thi Kim Chi</a:t>
            </a:r>
          </a:p>
        </p:txBody>
      </p:sp>
      <p:grpSp>
        <p:nvGrpSpPr>
          <p:cNvPr id="34" name="Group 33">
            <a:extLst>
              <a:ext uri="{FF2B5EF4-FFF2-40B4-BE49-F238E27FC236}">
                <a16:creationId xmlns:a16="http://schemas.microsoft.com/office/drawing/2014/main" xmlns="" id="{2BE9A714-BAF2-439F-92DA-B57C828CE8B3}"/>
              </a:ext>
            </a:extLst>
          </p:cNvPr>
          <p:cNvGrpSpPr/>
          <p:nvPr/>
        </p:nvGrpSpPr>
        <p:grpSpPr>
          <a:xfrm>
            <a:off x="419312" y="2553453"/>
            <a:ext cx="8783212" cy="1812648"/>
            <a:chOff x="2640176" y="2592237"/>
            <a:chExt cx="8783212" cy="1812648"/>
          </a:xfrm>
        </p:grpSpPr>
        <p:grpSp>
          <p:nvGrpSpPr>
            <p:cNvPr id="35" name="Group 34">
              <a:extLst>
                <a:ext uri="{FF2B5EF4-FFF2-40B4-BE49-F238E27FC236}">
                  <a16:creationId xmlns:a16="http://schemas.microsoft.com/office/drawing/2014/main" xmlns="" id="{C1ECD791-323B-4A1D-A693-596B4F672E56}"/>
                </a:ext>
              </a:extLst>
            </p:cNvPr>
            <p:cNvGrpSpPr/>
            <p:nvPr/>
          </p:nvGrpSpPr>
          <p:grpSpPr>
            <a:xfrm>
              <a:off x="2640176" y="2610384"/>
              <a:ext cx="3227962" cy="1302008"/>
              <a:chOff x="4705772" y="2125351"/>
              <a:chExt cx="3194346" cy="2019879"/>
            </a:xfrm>
          </p:grpSpPr>
          <p:sp>
            <p:nvSpPr>
              <p:cNvPr id="47" name="Rectangle 46">
                <a:extLst>
                  <a:ext uri="{FF2B5EF4-FFF2-40B4-BE49-F238E27FC236}">
                    <a16:creationId xmlns:a16="http://schemas.microsoft.com/office/drawing/2014/main" xmlns="" id="{C26FDB1E-3336-4330-A83A-145BDBEE4F50}"/>
                  </a:ext>
                </a:extLst>
              </p:cNvPr>
              <p:cNvSpPr/>
              <p:nvPr/>
            </p:nvSpPr>
            <p:spPr>
              <a:xfrm>
                <a:off x="5817025" y="3393281"/>
                <a:ext cx="1828800" cy="751949"/>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err="1"/>
                  <a:t>Sinh</a:t>
                </a:r>
                <a:r>
                  <a:rPr lang="en-US" sz="2200" b="1" dirty="0"/>
                  <a:t> </a:t>
                </a:r>
                <a:r>
                  <a:rPr lang="en-US" sz="2200" b="1" dirty="0" err="1"/>
                  <a:t>viên</a:t>
                </a:r>
                <a:endParaRPr lang="en-US" sz="2200" b="1" dirty="0"/>
              </a:p>
            </p:txBody>
          </p:sp>
          <p:sp>
            <p:nvSpPr>
              <p:cNvPr id="48" name="Oval 47">
                <a:extLst>
                  <a:ext uri="{FF2B5EF4-FFF2-40B4-BE49-F238E27FC236}">
                    <a16:creationId xmlns:a16="http://schemas.microsoft.com/office/drawing/2014/main" xmlns="" id="{FBCB2EAF-F8EB-4B98-B108-7DDF196D3125}"/>
                  </a:ext>
                </a:extLst>
              </p:cNvPr>
              <p:cNvSpPr/>
              <p:nvPr/>
            </p:nvSpPr>
            <p:spPr>
              <a:xfrm>
                <a:off x="6397448" y="2125351"/>
                <a:ext cx="150267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a:t>Ho </a:t>
                </a:r>
                <a:r>
                  <a:rPr lang="en-US" sz="2200" b="1" dirty="0" err="1"/>
                  <a:t>tên</a:t>
                </a:r>
                <a:endParaRPr lang="en-US" sz="2200" b="1" dirty="0"/>
              </a:p>
            </p:txBody>
          </p:sp>
          <p:sp>
            <p:nvSpPr>
              <p:cNvPr id="49" name="Oval 48">
                <a:extLst>
                  <a:ext uri="{FF2B5EF4-FFF2-40B4-BE49-F238E27FC236}">
                    <a16:creationId xmlns:a16="http://schemas.microsoft.com/office/drawing/2014/main" xmlns="" id="{29752AD8-CD11-4EFA-8B43-99B618967BC1}"/>
                  </a:ext>
                </a:extLst>
              </p:cNvPr>
              <p:cNvSpPr/>
              <p:nvPr/>
            </p:nvSpPr>
            <p:spPr>
              <a:xfrm>
                <a:off x="4705772" y="2172728"/>
                <a:ext cx="1551776" cy="56260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u="sng" dirty="0"/>
                  <a:t>Ma SV</a:t>
                </a:r>
              </a:p>
            </p:txBody>
          </p:sp>
          <p:cxnSp>
            <p:nvCxnSpPr>
              <p:cNvPr id="50" name="Straight Connector 49">
                <a:extLst>
                  <a:ext uri="{FF2B5EF4-FFF2-40B4-BE49-F238E27FC236}">
                    <a16:creationId xmlns:a16="http://schemas.microsoft.com/office/drawing/2014/main" xmlns="" id="{73265AC8-1EE8-47B0-A36B-FB4307DBAB98}"/>
                  </a:ext>
                </a:extLst>
              </p:cNvPr>
              <p:cNvCxnSpPr>
                <a:stCxn id="47" idx="0"/>
                <a:endCxn id="48" idx="4"/>
              </p:cNvCxnSpPr>
              <p:nvPr/>
            </p:nvCxnSpPr>
            <p:spPr>
              <a:xfrm flipV="1">
                <a:off x="6731425" y="2687952"/>
                <a:ext cx="417359" cy="70532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xmlns="" id="{7886E6EE-2538-45D8-A83F-969F3382E2D2}"/>
                  </a:ext>
                </a:extLst>
              </p:cNvPr>
              <p:cNvCxnSpPr>
                <a:stCxn id="49" idx="4"/>
              </p:cNvCxnSpPr>
              <p:nvPr/>
            </p:nvCxnSpPr>
            <p:spPr>
              <a:xfrm>
                <a:off x="5481660" y="2735329"/>
                <a:ext cx="804139" cy="62539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6" name="Flowchart: Decision 35">
              <a:extLst>
                <a:ext uri="{FF2B5EF4-FFF2-40B4-BE49-F238E27FC236}">
                  <a16:creationId xmlns:a16="http://schemas.microsoft.com/office/drawing/2014/main" xmlns="" id="{9BEC02F0-1B37-41E4-AA89-D918792B8138}"/>
                </a:ext>
              </a:extLst>
            </p:cNvPr>
            <p:cNvSpPr/>
            <p:nvPr/>
          </p:nvSpPr>
          <p:spPr>
            <a:xfrm>
              <a:off x="6469566" y="3326946"/>
              <a:ext cx="1848045" cy="647052"/>
            </a:xfrm>
            <a:prstGeom prst="flowChartDecision">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sz="2200" b="1" dirty="0" err="1"/>
                <a:t>Học</a:t>
              </a:r>
              <a:endParaRPr lang="en-US" sz="2200" b="1" dirty="0"/>
            </a:p>
          </p:txBody>
        </p:sp>
        <p:sp>
          <p:nvSpPr>
            <p:cNvPr id="37" name="Rectangle 36">
              <a:extLst>
                <a:ext uri="{FF2B5EF4-FFF2-40B4-BE49-F238E27FC236}">
                  <a16:creationId xmlns:a16="http://schemas.microsoft.com/office/drawing/2014/main" xmlns="" id="{C703EF29-1034-42B3-B612-5EB6239293C7}"/>
                </a:ext>
              </a:extLst>
            </p:cNvPr>
            <p:cNvSpPr/>
            <p:nvPr/>
          </p:nvSpPr>
          <p:spPr>
            <a:xfrm>
              <a:off x="9071269" y="3388552"/>
              <a:ext cx="1848045" cy="523840"/>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200" b="1" dirty="0" err="1"/>
                <a:t>Môn</a:t>
              </a:r>
              <a:r>
                <a:rPr lang="en-US" sz="2200" b="1" dirty="0"/>
                <a:t> </a:t>
              </a:r>
              <a:r>
                <a:rPr lang="en-US" sz="2200" b="1" dirty="0" err="1"/>
                <a:t>học</a:t>
              </a:r>
              <a:endParaRPr lang="en-US" sz="2200" b="1" dirty="0"/>
            </a:p>
          </p:txBody>
        </p:sp>
        <p:sp>
          <p:nvSpPr>
            <p:cNvPr id="38" name="Oval 37">
              <a:extLst>
                <a:ext uri="{FF2B5EF4-FFF2-40B4-BE49-F238E27FC236}">
                  <a16:creationId xmlns:a16="http://schemas.microsoft.com/office/drawing/2014/main" xmlns="" id="{BD4E4EA3-E062-46C5-999E-38CB8B708965}"/>
                </a:ext>
              </a:extLst>
            </p:cNvPr>
            <p:cNvSpPr/>
            <p:nvPr/>
          </p:nvSpPr>
          <p:spPr>
            <a:xfrm>
              <a:off x="9904905" y="2592237"/>
              <a:ext cx="1518483" cy="36265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dirty="0" err="1"/>
                <a:t>TenMH</a:t>
              </a:r>
              <a:endParaRPr lang="en-US" sz="2200" b="1" dirty="0"/>
            </a:p>
          </p:txBody>
        </p:sp>
        <p:sp>
          <p:nvSpPr>
            <p:cNvPr id="39" name="Oval 38">
              <a:extLst>
                <a:ext uri="{FF2B5EF4-FFF2-40B4-BE49-F238E27FC236}">
                  <a16:creationId xmlns:a16="http://schemas.microsoft.com/office/drawing/2014/main" xmlns="" id="{DE38FC64-9513-4DBF-B9CC-E0B148E20E9E}"/>
                </a:ext>
              </a:extLst>
            </p:cNvPr>
            <p:cNvSpPr/>
            <p:nvPr/>
          </p:nvSpPr>
          <p:spPr>
            <a:xfrm>
              <a:off x="8195426" y="2622776"/>
              <a:ext cx="1568106" cy="36265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b="1" u="sng" dirty="0"/>
                <a:t>Ma MH</a:t>
              </a:r>
            </a:p>
          </p:txBody>
        </p:sp>
        <p:cxnSp>
          <p:nvCxnSpPr>
            <p:cNvPr id="40" name="Straight Connector 39">
              <a:extLst>
                <a:ext uri="{FF2B5EF4-FFF2-40B4-BE49-F238E27FC236}">
                  <a16:creationId xmlns:a16="http://schemas.microsoft.com/office/drawing/2014/main" xmlns="" id="{69DED8EC-F78F-448E-A6C3-146B86FC8FA4}"/>
                </a:ext>
              </a:extLst>
            </p:cNvPr>
            <p:cNvCxnSpPr>
              <a:endCxn id="38" idx="4"/>
            </p:cNvCxnSpPr>
            <p:nvPr/>
          </p:nvCxnSpPr>
          <p:spPr>
            <a:xfrm flipV="1">
              <a:off x="10242397" y="2954888"/>
              <a:ext cx="421750" cy="45465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2796A59B-8130-4F89-B0B1-FB30FC1E99E2}"/>
                </a:ext>
              </a:extLst>
            </p:cNvPr>
            <p:cNvCxnSpPr>
              <a:stCxn id="39" idx="4"/>
            </p:cNvCxnSpPr>
            <p:nvPr/>
          </p:nvCxnSpPr>
          <p:spPr>
            <a:xfrm>
              <a:off x="8979479" y="2985427"/>
              <a:ext cx="812601" cy="40312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xmlns="" id="{07AC67F3-D4D5-4562-8891-64316CC23BAE}"/>
                </a:ext>
              </a:extLst>
            </p:cNvPr>
            <p:cNvCxnSpPr>
              <a:stCxn id="47" idx="3"/>
              <a:endCxn id="36" idx="1"/>
            </p:cNvCxnSpPr>
            <p:nvPr/>
          </p:nvCxnSpPr>
          <p:spPr>
            <a:xfrm flipV="1">
              <a:off x="5611169" y="3650472"/>
              <a:ext cx="858397" cy="1956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xmlns="" id="{7A485B69-F229-4FC7-B8A5-2F6FDA79B07E}"/>
                </a:ext>
              </a:extLst>
            </p:cNvPr>
            <p:cNvCxnSpPr>
              <a:stCxn id="36" idx="3"/>
              <a:endCxn id="37" idx="1"/>
            </p:cNvCxnSpPr>
            <p:nvPr/>
          </p:nvCxnSpPr>
          <p:spPr>
            <a:xfrm>
              <a:off x="8317611" y="3650472"/>
              <a:ext cx="75365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xmlns="" id="{7A82C97A-B2AC-425A-864E-E355B2E1D588}"/>
                </a:ext>
              </a:extLst>
            </p:cNvPr>
            <p:cNvSpPr txBox="1"/>
            <p:nvPr/>
          </p:nvSpPr>
          <p:spPr>
            <a:xfrm>
              <a:off x="5644957" y="3196632"/>
              <a:ext cx="341760" cy="430887"/>
            </a:xfrm>
            <a:prstGeom prst="rect">
              <a:avLst/>
            </a:prstGeom>
            <a:noFill/>
          </p:spPr>
          <p:txBody>
            <a:bodyPr wrap="none" rtlCol="0">
              <a:spAutoFit/>
            </a:bodyPr>
            <a:lstStyle/>
            <a:p>
              <a:r>
                <a:rPr lang="en-GB" sz="2200" b="1" dirty="0"/>
                <a:t>n</a:t>
              </a:r>
            </a:p>
          </p:txBody>
        </p:sp>
        <p:sp>
          <p:nvSpPr>
            <p:cNvPr id="45" name="TextBox 44">
              <a:extLst>
                <a:ext uri="{FF2B5EF4-FFF2-40B4-BE49-F238E27FC236}">
                  <a16:creationId xmlns:a16="http://schemas.microsoft.com/office/drawing/2014/main" xmlns="" id="{AD351CB2-71D8-45A8-BAF5-CD48B8D668FA}"/>
                </a:ext>
              </a:extLst>
            </p:cNvPr>
            <p:cNvSpPr txBox="1"/>
            <p:nvPr/>
          </p:nvSpPr>
          <p:spPr>
            <a:xfrm>
              <a:off x="8742235" y="3262670"/>
              <a:ext cx="341760" cy="430887"/>
            </a:xfrm>
            <a:prstGeom prst="rect">
              <a:avLst/>
            </a:prstGeom>
            <a:noFill/>
          </p:spPr>
          <p:txBody>
            <a:bodyPr wrap="none" rtlCol="0">
              <a:spAutoFit/>
            </a:bodyPr>
            <a:lstStyle/>
            <a:p>
              <a:r>
                <a:rPr lang="en-GB" sz="2200" b="1" dirty="0"/>
                <a:t>n</a:t>
              </a:r>
            </a:p>
          </p:txBody>
        </p:sp>
        <p:sp>
          <p:nvSpPr>
            <p:cNvPr id="46" name="TextBox 45">
              <a:extLst>
                <a:ext uri="{FF2B5EF4-FFF2-40B4-BE49-F238E27FC236}">
                  <a16:creationId xmlns:a16="http://schemas.microsoft.com/office/drawing/2014/main" xmlns="" id="{692D2F13-5BDD-4D4C-BB2D-5A68981136C8}"/>
                </a:ext>
              </a:extLst>
            </p:cNvPr>
            <p:cNvSpPr txBox="1"/>
            <p:nvPr/>
          </p:nvSpPr>
          <p:spPr>
            <a:xfrm>
              <a:off x="9883481" y="3973998"/>
              <a:ext cx="184731" cy="430887"/>
            </a:xfrm>
            <a:prstGeom prst="rect">
              <a:avLst/>
            </a:prstGeom>
            <a:noFill/>
          </p:spPr>
          <p:txBody>
            <a:bodyPr wrap="none" rtlCol="0">
              <a:spAutoFit/>
            </a:bodyPr>
            <a:lstStyle/>
            <a:p>
              <a:endParaRPr lang="en-GB" sz="2200" b="1" dirty="0"/>
            </a:p>
          </p:txBody>
        </p:sp>
      </p:grpSp>
      <p:sp>
        <p:nvSpPr>
          <p:cNvPr id="5" name="Rectangle 4">
            <a:extLst>
              <a:ext uri="{FF2B5EF4-FFF2-40B4-BE49-F238E27FC236}">
                <a16:creationId xmlns:a16="http://schemas.microsoft.com/office/drawing/2014/main" xmlns="" id="{F8E6A171-5E40-4AEC-A061-8E5E2E5ADC0D}"/>
              </a:ext>
            </a:extLst>
          </p:cNvPr>
          <p:cNvSpPr/>
          <p:nvPr/>
        </p:nvSpPr>
        <p:spPr>
          <a:xfrm>
            <a:off x="563406" y="4238666"/>
            <a:ext cx="8383744" cy="1726114"/>
          </a:xfrm>
          <a:prstGeom prst="rect">
            <a:avLst/>
          </a:prstGeom>
        </p:spPr>
        <p:txBody>
          <a:bodyPr wrap="square">
            <a:spAutoFit/>
          </a:bodyPr>
          <a:lstStyle/>
          <a:p>
            <a:r>
              <a:rPr lang="en-GB" sz="1600"/>
              <a:t>Chuyển sang mô hình </a:t>
            </a:r>
            <a:r>
              <a:rPr lang="en-GB" sz="1600" b="1"/>
              <a:t>Quan hệ</a:t>
            </a:r>
          </a:p>
          <a:p>
            <a:pPr lvl="1">
              <a:lnSpc>
                <a:spcPct val="110000"/>
              </a:lnSpc>
            </a:pPr>
            <a:r>
              <a:rPr lang="en-GB" sz="2800"/>
              <a:t>Sinhvien(</a:t>
            </a:r>
            <a:r>
              <a:rPr lang="en-GB" sz="2800" b="1" u="sng">
                <a:solidFill>
                  <a:srgbClr val="C00000"/>
                </a:solidFill>
              </a:rPr>
              <a:t>MaSV</a:t>
            </a:r>
            <a:r>
              <a:rPr lang="en-GB" sz="2800"/>
              <a:t>, Hoten)</a:t>
            </a:r>
          </a:p>
          <a:p>
            <a:pPr lvl="1">
              <a:lnSpc>
                <a:spcPct val="110000"/>
              </a:lnSpc>
            </a:pPr>
            <a:r>
              <a:rPr lang="en-GB" sz="2800"/>
              <a:t>Ketqua(</a:t>
            </a:r>
            <a:r>
              <a:rPr lang="en-GB" sz="2800" b="1" u="sng">
                <a:solidFill>
                  <a:srgbClr val="C00000"/>
                </a:solidFill>
              </a:rPr>
              <a:t>MaSV, MaMH, </a:t>
            </a:r>
            <a:r>
              <a:rPr lang="en-GB" sz="2800"/>
              <a:t>Điem) </a:t>
            </a:r>
            <a:r>
              <a:rPr lang="en-GB" sz="2800" i="1"/>
              <a:t>// thực thể kết hợp</a:t>
            </a:r>
          </a:p>
          <a:p>
            <a:pPr lvl="1">
              <a:lnSpc>
                <a:spcPct val="110000"/>
              </a:lnSpc>
            </a:pPr>
            <a:r>
              <a:rPr lang="en-GB" sz="2800"/>
              <a:t>Monhoc(</a:t>
            </a:r>
            <a:r>
              <a:rPr lang="en-GB" sz="2800" b="1" u="sng">
                <a:solidFill>
                  <a:srgbClr val="C00000"/>
                </a:solidFill>
              </a:rPr>
              <a:t>MaMH</a:t>
            </a:r>
            <a:r>
              <a:rPr lang="en-GB" sz="2800"/>
              <a:t>, TenMH)</a:t>
            </a:r>
            <a:endParaRPr lang="en-GB" sz="2800" dirty="0"/>
          </a:p>
        </p:txBody>
      </p:sp>
      <p:cxnSp>
        <p:nvCxnSpPr>
          <p:cNvPr id="7" name="Straight Connector 6">
            <a:extLst>
              <a:ext uri="{FF2B5EF4-FFF2-40B4-BE49-F238E27FC236}">
                <a16:creationId xmlns:a16="http://schemas.microsoft.com/office/drawing/2014/main" xmlns="" id="{88090384-5F7F-4584-8EA2-101D935D026F}"/>
              </a:ext>
            </a:extLst>
          </p:cNvPr>
          <p:cNvCxnSpPr/>
          <p:nvPr/>
        </p:nvCxnSpPr>
        <p:spPr bwMode="auto">
          <a:xfrm>
            <a:off x="2286000" y="5486400"/>
            <a:ext cx="781050" cy="0"/>
          </a:xfrm>
          <a:prstGeom prst="line">
            <a:avLst/>
          </a:prstGeom>
          <a:solidFill>
            <a:schemeClr val="accent1"/>
          </a:solidFill>
          <a:ln w="28575"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Straight Connector 27">
            <a:extLst>
              <a:ext uri="{FF2B5EF4-FFF2-40B4-BE49-F238E27FC236}">
                <a16:creationId xmlns:a16="http://schemas.microsoft.com/office/drawing/2014/main" xmlns="" id="{41DB9BA9-4DDB-4FC9-8986-F49B13142B92}"/>
              </a:ext>
            </a:extLst>
          </p:cNvPr>
          <p:cNvCxnSpPr/>
          <p:nvPr/>
        </p:nvCxnSpPr>
        <p:spPr bwMode="auto">
          <a:xfrm>
            <a:off x="3424093" y="5486400"/>
            <a:ext cx="1071707" cy="0"/>
          </a:xfrm>
          <a:prstGeom prst="line">
            <a:avLst/>
          </a:prstGeom>
          <a:solidFill>
            <a:schemeClr val="accent1"/>
          </a:solidFill>
          <a:ln w="28575"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953507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84226" y="2057400"/>
            <a:ext cx="7793037" cy="547687"/>
          </a:xfrm>
        </p:spPr>
        <p:txBody>
          <a:bodyPr>
            <a:normAutofit/>
          </a:bodyPr>
          <a:lstStyle/>
          <a:p>
            <a:r>
              <a:rPr lang="en-US" sz="2400">
                <a:solidFill>
                  <a:srgbClr val="990099"/>
                </a:solidFill>
                <a:effectLst>
                  <a:outerShdw blurRad="38100" dist="38100" dir="2700000" algn="tl">
                    <a:srgbClr val="C0C0C0"/>
                  </a:outerShdw>
                </a:effectLst>
              </a:rPr>
              <a:t>Bước 3: Chuyển đổi mối liên kết 2 ngôi </a:t>
            </a:r>
          </a:p>
        </p:txBody>
      </p:sp>
      <p:sp>
        <p:nvSpPr>
          <p:cNvPr id="591875" name="Rectangle 3"/>
          <p:cNvSpPr>
            <a:spLocks noGrp="1" noChangeArrowheads="1"/>
          </p:cNvSpPr>
          <p:nvPr>
            <p:ph idx="4294967295"/>
          </p:nvPr>
        </p:nvSpPr>
        <p:spPr>
          <a:xfrm>
            <a:off x="725034" y="2695575"/>
            <a:ext cx="8077200" cy="4187825"/>
          </a:xfrm>
        </p:spPr>
        <p:txBody>
          <a:bodyPr lIns="182880" tIns="91440"/>
          <a:lstStyle/>
          <a:p>
            <a:pPr marL="265113" indent="-265113" algn="just">
              <a:lnSpc>
                <a:spcPct val="105000"/>
              </a:lnSpc>
            </a:pPr>
            <a:r>
              <a:rPr lang="en-US" sz="2400">
                <a:solidFill>
                  <a:srgbClr val="C00000"/>
                </a:solidFill>
              </a:rPr>
              <a:t>Với mối liên kết 1-1</a:t>
            </a:r>
            <a:r>
              <a:rPr lang="en-US" sz="2400"/>
              <a:t>: là 1 trường hợp đặc biệt của 1-M. Khoá chính của 1 trong 2 quan hệ sẽ được đưa vào làm khoá ngoại của quan hệ kia.</a:t>
            </a:r>
          </a:p>
          <a:p>
            <a:pPr marL="265113" indent="-265113" algn="just">
              <a:lnSpc>
                <a:spcPct val="105000"/>
              </a:lnSpc>
            </a:pPr>
            <a:endParaRPr lang="en-US" sz="800"/>
          </a:p>
          <a:p>
            <a:pPr marL="265113" indent="-265113" algn="just">
              <a:lnSpc>
                <a:spcPct val="105000"/>
              </a:lnSpc>
            </a:pPr>
            <a:r>
              <a:rPr lang="en-US" sz="2400"/>
              <a:t>Nếu 1 trong 2 đầu mối liên kết là nhiệm ý, thì nên đưa khoá chính của kiểu thực thể bắt buộc vào làm khoá ngoại của quan hệ tương ứng với kiểu thực thể nhiệm ý</a:t>
            </a:r>
          </a:p>
        </p:txBody>
      </p:sp>
      <p:sp>
        <p:nvSpPr>
          <p:cNvPr id="3074" name="Rectangle 2"/>
          <p:cNvSpPr>
            <a:spLocks noChangeArrowheads="1"/>
          </p:cNvSpPr>
          <p:nvPr/>
        </p:nvSpPr>
        <p:spPr bwMode="auto">
          <a:xfrm>
            <a:off x="1150938" y="678656"/>
            <a:ext cx="7793037" cy="928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1875">
                                            <p:txEl>
                                              <p:pRg st="0" end="0"/>
                                            </p:txEl>
                                          </p:spTgt>
                                        </p:tgtEl>
                                        <p:attrNameLst>
                                          <p:attrName>style.visibility</p:attrName>
                                        </p:attrNameLst>
                                      </p:cBhvr>
                                      <p:to>
                                        <p:strVal val="visible"/>
                                      </p:to>
                                    </p:set>
                                    <p:anim calcmode="lin" valueType="num">
                                      <p:cBhvr additive="base">
                                        <p:cTn id="7" dur="500" fill="hold"/>
                                        <p:tgtEl>
                                          <p:spTgt spid="59187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187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1875">
                                            <p:txEl>
                                              <p:pRg st="2" end="2"/>
                                            </p:txEl>
                                          </p:spTgt>
                                        </p:tgtEl>
                                        <p:attrNameLst>
                                          <p:attrName>style.visibility</p:attrName>
                                        </p:attrNameLst>
                                      </p:cBhvr>
                                      <p:to>
                                        <p:strVal val="visible"/>
                                      </p:to>
                                    </p:set>
                                    <p:anim calcmode="lin" valueType="num">
                                      <p:cBhvr additive="base">
                                        <p:cTn id="13" dur="500" fill="hold"/>
                                        <p:tgtEl>
                                          <p:spTgt spid="59187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1875">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8" name="Text Box 9"/>
          <p:cNvSpPr txBox="1">
            <a:spLocks noChangeArrowheads="1"/>
          </p:cNvSpPr>
          <p:nvPr/>
        </p:nvSpPr>
        <p:spPr bwMode="auto">
          <a:xfrm>
            <a:off x="708451" y="1935492"/>
            <a:ext cx="7998987" cy="144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marL="342900" lvl="1" indent="-342900"/>
            <a:r>
              <a:rPr kumimoji="0" lang="en-US">
                <a:solidFill>
                  <a:schemeClr val="hlink"/>
                </a:solidFill>
              </a:rPr>
              <a:t>Ví dụ về quan hệ 1-1: </a:t>
            </a:r>
            <a:r>
              <a:rPr lang="en-US"/>
              <a:t>quan hệ </a:t>
            </a:r>
            <a:r>
              <a:rPr lang="en-US" b="1"/>
              <a:t>Quản lý </a:t>
            </a:r>
            <a:r>
              <a:rPr lang="en-US"/>
              <a:t>giữa thực thể </a:t>
            </a:r>
            <a:r>
              <a:rPr lang="en-US" b="1"/>
              <a:t>Nhân viên </a:t>
            </a:r>
            <a:r>
              <a:rPr lang="en-US"/>
              <a:t>và </a:t>
            </a:r>
            <a:r>
              <a:rPr lang="en-US" b="1"/>
              <a:t>Phòng ban. </a:t>
            </a:r>
            <a:r>
              <a:rPr lang="en-US" sz="2000" b="1"/>
              <a:t>Vì</a:t>
            </a:r>
            <a:r>
              <a:rPr lang="en-US" sz="2000"/>
              <a:t> thực thể </a:t>
            </a:r>
            <a:r>
              <a:rPr lang="en-US" sz="2000" b="1"/>
              <a:t>Phòng ban </a:t>
            </a:r>
            <a:r>
              <a:rPr lang="en-US" sz="2000"/>
              <a:t>tham gia toàn phần vào mối quan hệ </a:t>
            </a:r>
            <a:r>
              <a:rPr lang="en-US" sz="2000" b="1"/>
              <a:t>Quản lý </a:t>
            </a:r>
          </a:p>
          <a:p>
            <a:endParaRPr kumimoji="0" lang="en-US" sz="2000">
              <a:solidFill>
                <a:schemeClr val="hlink"/>
              </a:solidFill>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54</a:t>
            </a:fld>
            <a:endParaRPr lang="en-US"/>
          </a:p>
        </p:txBody>
      </p:sp>
      <p:sp>
        <p:nvSpPr>
          <p:cNvPr id="3" name="Footer Placeholder 2"/>
          <p:cNvSpPr>
            <a:spLocks noGrp="1"/>
          </p:cNvSpPr>
          <p:nvPr>
            <p:ph type="ftr" sz="quarter" idx="11"/>
          </p:nvPr>
        </p:nvSpPr>
        <p:spPr/>
        <p:txBody>
          <a:bodyPr/>
          <a:lstStyle/>
          <a:p>
            <a:r>
              <a:rPr lang="en-US"/>
              <a:t>Trần Thi Kim Chi</a:t>
            </a:r>
          </a:p>
        </p:txBody>
      </p:sp>
      <p:grpSp>
        <p:nvGrpSpPr>
          <p:cNvPr id="11" name="Group 10">
            <a:extLst>
              <a:ext uri="{FF2B5EF4-FFF2-40B4-BE49-F238E27FC236}">
                <a16:creationId xmlns:a16="http://schemas.microsoft.com/office/drawing/2014/main" xmlns="" id="{56095BB3-BC9C-4EA8-B6E7-CBF3912B2BC5}"/>
              </a:ext>
            </a:extLst>
          </p:cNvPr>
          <p:cNvGrpSpPr/>
          <p:nvPr/>
        </p:nvGrpSpPr>
        <p:grpSpPr>
          <a:xfrm>
            <a:off x="-14405" y="2861597"/>
            <a:ext cx="9205562" cy="1821342"/>
            <a:chOff x="2338490" y="3072566"/>
            <a:chExt cx="9205562" cy="1821342"/>
          </a:xfrm>
        </p:grpSpPr>
        <p:sp>
          <p:nvSpPr>
            <p:cNvPr id="12" name="Oval 11">
              <a:extLst>
                <a:ext uri="{FF2B5EF4-FFF2-40B4-BE49-F238E27FC236}">
                  <a16:creationId xmlns:a16="http://schemas.microsoft.com/office/drawing/2014/main" xmlns="" id="{6FF671DF-B23F-408D-BD84-8A263F2058B7}"/>
                </a:ext>
              </a:extLst>
            </p:cNvPr>
            <p:cNvSpPr/>
            <p:nvPr/>
          </p:nvSpPr>
          <p:spPr>
            <a:xfrm>
              <a:off x="10085475" y="3072566"/>
              <a:ext cx="1458577" cy="4330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MaPB</a:t>
              </a:r>
              <a:endParaRPr lang="en-GB" sz="2400" dirty="0"/>
            </a:p>
          </p:txBody>
        </p:sp>
        <p:grpSp>
          <p:nvGrpSpPr>
            <p:cNvPr id="13" name="Group 12">
              <a:extLst>
                <a:ext uri="{FF2B5EF4-FFF2-40B4-BE49-F238E27FC236}">
                  <a16:creationId xmlns:a16="http://schemas.microsoft.com/office/drawing/2014/main" xmlns="" id="{E166C0D4-950B-4797-8AA7-B0C7D65BDE5F}"/>
                </a:ext>
              </a:extLst>
            </p:cNvPr>
            <p:cNvGrpSpPr/>
            <p:nvPr/>
          </p:nvGrpSpPr>
          <p:grpSpPr>
            <a:xfrm>
              <a:off x="2338490" y="3470445"/>
              <a:ext cx="9089250" cy="1423463"/>
              <a:chOff x="2231466" y="3432940"/>
              <a:chExt cx="9089250" cy="1423463"/>
            </a:xfrm>
          </p:grpSpPr>
          <p:grpSp>
            <p:nvGrpSpPr>
              <p:cNvPr id="14" name="Group 13">
                <a:extLst>
                  <a:ext uri="{FF2B5EF4-FFF2-40B4-BE49-F238E27FC236}">
                    <a16:creationId xmlns:a16="http://schemas.microsoft.com/office/drawing/2014/main" xmlns="" id="{F7F0A76A-EBC9-45D3-8BB7-6BA65223E9EF}"/>
                  </a:ext>
                </a:extLst>
              </p:cNvPr>
              <p:cNvGrpSpPr/>
              <p:nvPr/>
            </p:nvGrpSpPr>
            <p:grpSpPr>
              <a:xfrm>
                <a:off x="4229047" y="3432940"/>
                <a:ext cx="6624301" cy="857728"/>
                <a:chOff x="3928121" y="3382355"/>
                <a:chExt cx="6331582" cy="857728"/>
              </a:xfrm>
            </p:grpSpPr>
            <p:grpSp>
              <p:nvGrpSpPr>
                <p:cNvPr id="24" name="Group 23">
                  <a:extLst>
                    <a:ext uri="{FF2B5EF4-FFF2-40B4-BE49-F238E27FC236}">
                      <a16:creationId xmlns:a16="http://schemas.microsoft.com/office/drawing/2014/main" xmlns="" id="{61BDE54C-ED68-489A-9B77-ABD5194370BE}"/>
                    </a:ext>
                  </a:extLst>
                </p:cNvPr>
                <p:cNvGrpSpPr/>
                <p:nvPr/>
              </p:nvGrpSpPr>
              <p:grpSpPr>
                <a:xfrm>
                  <a:off x="3928121" y="3483523"/>
                  <a:ext cx="6331582" cy="756560"/>
                  <a:chOff x="4269927" y="3936247"/>
                  <a:chExt cx="6331582" cy="756560"/>
                </a:xfrm>
              </p:grpSpPr>
              <p:sp>
                <p:nvSpPr>
                  <p:cNvPr id="27" name="Rectangle 26">
                    <a:extLst>
                      <a:ext uri="{FF2B5EF4-FFF2-40B4-BE49-F238E27FC236}">
                        <a16:creationId xmlns:a16="http://schemas.microsoft.com/office/drawing/2014/main" xmlns="" id="{1597DD4B-9433-4FE2-865D-7858620B860D}"/>
                      </a:ext>
                    </a:extLst>
                  </p:cNvPr>
                  <p:cNvSpPr/>
                  <p:nvPr/>
                </p:nvSpPr>
                <p:spPr>
                  <a:xfrm>
                    <a:off x="4269927" y="4070079"/>
                    <a:ext cx="1394124" cy="488895"/>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Nhân</a:t>
                    </a:r>
                    <a:r>
                      <a:rPr lang="en-GB" sz="2400" dirty="0"/>
                      <a:t> </a:t>
                    </a:r>
                    <a:r>
                      <a:rPr lang="en-GB" sz="2400" dirty="0" err="1"/>
                      <a:t>viên</a:t>
                    </a:r>
                    <a:endParaRPr lang="en-GB" sz="2400" dirty="0"/>
                  </a:p>
                </p:txBody>
              </p:sp>
              <p:sp>
                <p:nvSpPr>
                  <p:cNvPr id="28" name="Rectangle 27">
                    <a:extLst>
                      <a:ext uri="{FF2B5EF4-FFF2-40B4-BE49-F238E27FC236}">
                        <a16:creationId xmlns:a16="http://schemas.microsoft.com/office/drawing/2014/main" xmlns="" id="{1606CC0B-5B74-4C4E-BAB3-A91B9AE8C9F3}"/>
                      </a:ext>
                    </a:extLst>
                  </p:cNvPr>
                  <p:cNvSpPr/>
                  <p:nvPr/>
                </p:nvSpPr>
                <p:spPr>
                  <a:xfrm>
                    <a:off x="9068052" y="4003162"/>
                    <a:ext cx="1533457" cy="62272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Phòng</a:t>
                    </a:r>
                    <a:r>
                      <a:rPr lang="en-GB" sz="2400" dirty="0"/>
                      <a:t> ban</a:t>
                    </a:r>
                  </a:p>
                </p:txBody>
              </p:sp>
              <p:sp>
                <p:nvSpPr>
                  <p:cNvPr id="29" name="Flowchart: Decision 28">
                    <a:extLst>
                      <a:ext uri="{FF2B5EF4-FFF2-40B4-BE49-F238E27FC236}">
                        <a16:creationId xmlns:a16="http://schemas.microsoft.com/office/drawing/2014/main" xmlns="" id="{CF4C221C-3818-4076-A0F7-E9E8E87597E8}"/>
                      </a:ext>
                    </a:extLst>
                  </p:cNvPr>
                  <p:cNvSpPr/>
                  <p:nvPr/>
                </p:nvSpPr>
                <p:spPr>
                  <a:xfrm>
                    <a:off x="6380286" y="3936247"/>
                    <a:ext cx="2065281" cy="756560"/>
                  </a:xfrm>
                  <a:prstGeom prst="flowChartDecision">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Quản</a:t>
                    </a:r>
                    <a:r>
                      <a:rPr lang="en-GB" sz="2400" dirty="0"/>
                      <a:t> </a:t>
                    </a:r>
                    <a:r>
                      <a:rPr lang="en-GB" sz="2400" dirty="0" err="1"/>
                      <a:t>lý</a:t>
                    </a:r>
                    <a:endParaRPr lang="en-GB" sz="2400" dirty="0"/>
                  </a:p>
                </p:txBody>
              </p:sp>
              <p:cxnSp>
                <p:nvCxnSpPr>
                  <p:cNvPr id="30" name="Straight Connector 29">
                    <a:extLst>
                      <a:ext uri="{FF2B5EF4-FFF2-40B4-BE49-F238E27FC236}">
                        <a16:creationId xmlns:a16="http://schemas.microsoft.com/office/drawing/2014/main" xmlns="" id="{9E7E02B8-E7CB-4518-99E0-E30FD05F55F5}"/>
                      </a:ext>
                    </a:extLst>
                  </p:cNvPr>
                  <p:cNvCxnSpPr>
                    <a:stCxn id="27" idx="3"/>
                    <a:endCxn id="29" idx="1"/>
                  </p:cNvCxnSpPr>
                  <p:nvPr/>
                </p:nvCxnSpPr>
                <p:spPr>
                  <a:xfrm>
                    <a:off x="5664051" y="4314527"/>
                    <a:ext cx="71623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B77825BC-BAD4-435A-BF1E-204BEE905766}"/>
                      </a:ext>
                    </a:extLst>
                  </p:cNvPr>
                  <p:cNvCxnSpPr>
                    <a:stCxn id="29" idx="3"/>
                    <a:endCxn id="28" idx="1"/>
                  </p:cNvCxnSpPr>
                  <p:nvPr/>
                </p:nvCxnSpPr>
                <p:spPr>
                  <a:xfrm flipV="1">
                    <a:off x="8445567" y="4314526"/>
                    <a:ext cx="622486" cy="1"/>
                  </a:xfrm>
                  <a:prstGeom prst="line">
                    <a:avLst/>
                  </a:prstGeom>
                  <a:ln w="57150" cmpd="dbl"/>
                </p:spPr>
                <p:style>
                  <a:lnRef idx="1">
                    <a:schemeClr val="accent1"/>
                  </a:lnRef>
                  <a:fillRef idx="0">
                    <a:schemeClr val="accent1"/>
                  </a:fillRef>
                  <a:effectRef idx="0">
                    <a:schemeClr val="accent1"/>
                  </a:effectRef>
                  <a:fontRef idx="minor">
                    <a:schemeClr val="tx1"/>
                  </a:fontRef>
                </p:style>
              </p:cxnSp>
            </p:grpSp>
            <p:sp>
              <p:nvSpPr>
                <p:cNvPr id="25" name="TextBox 24">
                  <a:extLst>
                    <a:ext uri="{FF2B5EF4-FFF2-40B4-BE49-F238E27FC236}">
                      <a16:creationId xmlns:a16="http://schemas.microsoft.com/office/drawing/2014/main" xmlns="" id="{8464E002-0323-4FDA-9E77-D4B8C7FE91DA}"/>
                    </a:ext>
                  </a:extLst>
                </p:cNvPr>
                <p:cNvSpPr txBox="1"/>
                <p:nvPr/>
              </p:nvSpPr>
              <p:spPr>
                <a:xfrm>
                  <a:off x="8437261" y="3382355"/>
                  <a:ext cx="323594" cy="461665"/>
                </a:xfrm>
                <a:prstGeom prst="rect">
                  <a:avLst/>
                </a:prstGeom>
                <a:noFill/>
              </p:spPr>
              <p:txBody>
                <a:bodyPr wrap="none" rtlCol="0">
                  <a:spAutoFit/>
                </a:bodyPr>
                <a:lstStyle/>
                <a:p>
                  <a:r>
                    <a:rPr lang="en-GB" sz="2400" b="1" dirty="0"/>
                    <a:t>1</a:t>
                  </a:r>
                </a:p>
              </p:txBody>
            </p:sp>
            <p:sp>
              <p:nvSpPr>
                <p:cNvPr id="26" name="TextBox 25">
                  <a:extLst>
                    <a:ext uri="{FF2B5EF4-FFF2-40B4-BE49-F238E27FC236}">
                      <a16:creationId xmlns:a16="http://schemas.microsoft.com/office/drawing/2014/main" xmlns="" id="{621D6506-9C5C-49EA-91FB-B09D2077B4C5}"/>
                    </a:ext>
                  </a:extLst>
                </p:cNvPr>
                <p:cNvSpPr txBox="1"/>
                <p:nvPr/>
              </p:nvSpPr>
              <p:spPr>
                <a:xfrm>
                  <a:off x="5369911" y="3449454"/>
                  <a:ext cx="323594" cy="461665"/>
                </a:xfrm>
                <a:prstGeom prst="rect">
                  <a:avLst/>
                </a:prstGeom>
                <a:noFill/>
              </p:spPr>
              <p:txBody>
                <a:bodyPr wrap="none" rtlCol="0">
                  <a:spAutoFit/>
                </a:bodyPr>
                <a:lstStyle/>
                <a:p>
                  <a:r>
                    <a:rPr lang="en-GB" sz="2400" b="1" dirty="0"/>
                    <a:t>1</a:t>
                  </a:r>
                </a:p>
              </p:txBody>
            </p:sp>
          </p:grpSp>
          <p:sp>
            <p:nvSpPr>
              <p:cNvPr id="15" name="Oval 14">
                <a:extLst>
                  <a:ext uri="{FF2B5EF4-FFF2-40B4-BE49-F238E27FC236}">
                    <a16:creationId xmlns:a16="http://schemas.microsoft.com/office/drawing/2014/main" xmlns="" id="{D3399CC0-7D1F-4C5E-8540-73FE49107E56}"/>
                  </a:ext>
                </a:extLst>
              </p:cNvPr>
              <p:cNvSpPr/>
              <p:nvPr/>
            </p:nvSpPr>
            <p:spPr>
              <a:xfrm>
                <a:off x="2342070" y="4046220"/>
                <a:ext cx="1458577" cy="41976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Hoten</a:t>
                </a:r>
                <a:endParaRPr lang="en-GB" sz="2400" dirty="0"/>
              </a:p>
            </p:txBody>
          </p:sp>
          <p:sp>
            <p:nvSpPr>
              <p:cNvPr id="16" name="Oval 15">
                <a:extLst>
                  <a:ext uri="{FF2B5EF4-FFF2-40B4-BE49-F238E27FC236}">
                    <a16:creationId xmlns:a16="http://schemas.microsoft.com/office/drawing/2014/main" xmlns="" id="{12FB5F0F-FD40-48BE-B721-DECFC8D8D46E}"/>
                  </a:ext>
                </a:extLst>
              </p:cNvPr>
              <p:cNvSpPr/>
              <p:nvPr/>
            </p:nvSpPr>
            <p:spPr>
              <a:xfrm>
                <a:off x="2231466" y="3468157"/>
                <a:ext cx="1458577" cy="43309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MaNV</a:t>
                </a:r>
                <a:endParaRPr lang="en-GB" sz="2400" dirty="0"/>
              </a:p>
            </p:txBody>
          </p:sp>
          <p:cxnSp>
            <p:nvCxnSpPr>
              <p:cNvPr id="17" name="Straight Connector 16">
                <a:extLst>
                  <a:ext uri="{FF2B5EF4-FFF2-40B4-BE49-F238E27FC236}">
                    <a16:creationId xmlns:a16="http://schemas.microsoft.com/office/drawing/2014/main" xmlns="" id="{3D617444-F544-4011-8B25-207F7102DFB4}"/>
                  </a:ext>
                </a:extLst>
              </p:cNvPr>
              <p:cNvCxnSpPr>
                <a:stCxn id="16" idx="6"/>
                <a:endCxn id="27" idx="1"/>
              </p:cNvCxnSpPr>
              <p:nvPr/>
            </p:nvCxnSpPr>
            <p:spPr>
              <a:xfrm>
                <a:off x="3690043" y="3684705"/>
                <a:ext cx="539004" cy="22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B284725B-19D0-45F9-8555-CC4DE23FAB61}"/>
                  </a:ext>
                </a:extLst>
              </p:cNvPr>
              <p:cNvCxnSpPr>
                <a:stCxn id="15" idx="6"/>
                <a:endCxn id="27" idx="1"/>
              </p:cNvCxnSpPr>
              <p:nvPr/>
            </p:nvCxnSpPr>
            <p:spPr>
              <a:xfrm flipV="1">
                <a:off x="3800647" y="3912388"/>
                <a:ext cx="428400" cy="343714"/>
              </a:xfrm>
              <a:prstGeom prst="line">
                <a:avLst/>
              </a:prstGeom>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xmlns="" id="{F28F1EE3-EF55-4BB6-A8DE-EFA832F47F4F}"/>
                  </a:ext>
                </a:extLst>
              </p:cNvPr>
              <p:cNvSpPr/>
              <p:nvPr/>
            </p:nvSpPr>
            <p:spPr>
              <a:xfrm>
                <a:off x="9862139" y="4436640"/>
                <a:ext cx="1458577" cy="419763"/>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400" dirty="0" err="1"/>
                  <a:t>TenPB</a:t>
                </a:r>
                <a:endParaRPr lang="en-GB" sz="2400" dirty="0"/>
              </a:p>
            </p:txBody>
          </p:sp>
          <p:cxnSp>
            <p:nvCxnSpPr>
              <p:cNvPr id="20" name="Straight Connector 19">
                <a:extLst>
                  <a:ext uri="{FF2B5EF4-FFF2-40B4-BE49-F238E27FC236}">
                    <a16:creationId xmlns:a16="http://schemas.microsoft.com/office/drawing/2014/main" xmlns="" id="{12FD98A0-B880-47BC-9200-922350C74C2D}"/>
                  </a:ext>
                </a:extLst>
              </p:cNvPr>
              <p:cNvCxnSpPr/>
              <p:nvPr/>
            </p:nvCxnSpPr>
            <p:spPr>
              <a:xfrm flipH="1">
                <a:off x="9988009" y="3468157"/>
                <a:ext cx="787314" cy="13286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0ED388A6-6076-47F2-BC30-0DD31780DD38}"/>
                  </a:ext>
                </a:extLst>
              </p:cNvPr>
              <p:cNvCxnSpPr/>
              <p:nvPr/>
            </p:nvCxnSpPr>
            <p:spPr>
              <a:xfrm flipH="1" flipV="1">
                <a:off x="10017021" y="4225650"/>
                <a:ext cx="574407" cy="219717"/>
              </a:xfrm>
              <a:prstGeom prst="line">
                <a:avLst/>
              </a:prstGeom>
            </p:spPr>
            <p:style>
              <a:lnRef idx="1">
                <a:schemeClr val="accent1"/>
              </a:lnRef>
              <a:fillRef idx="0">
                <a:schemeClr val="accent1"/>
              </a:fillRef>
              <a:effectRef idx="0">
                <a:schemeClr val="accent1"/>
              </a:effectRef>
              <a:fontRef idx="minor">
                <a:schemeClr val="tx1"/>
              </a:fontRef>
            </p:style>
          </p:cxnSp>
        </p:grpSp>
      </p:grpSp>
      <p:sp>
        <p:nvSpPr>
          <p:cNvPr id="5" name="Rectangle 4">
            <a:extLst>
              <a:ext uri="{FF2B5EF4-FFF2-40B4-BE49-F238E27FC236}">
                <a16:creationId xmlns:a16="http://schemas.microsoft.com/office/drawing/2014/main" xmlns="" id="{FDB5322F-0781-4924-9706-AB6E465F976D}"/>
              </a:ext>
            </a:extLst>
          </p:cNvPr>
          <p:cNvSpPr/>
          <p:nvPr/>
        </p:nvSpPr>
        <p:spPr>
          <a:xfrm>
            <a:off x="457200" y="4778171"/>
            <a:ext cx="7313950" cy="1175771"/>
          </a:xfrm>
          <a:prstGeom prst="rect">
            <a:avLst/>
          </a:prstGeom>
        </p:spPr>
        <p:txBody>
          <a:bodyPr wrap="square">
            <a:spAutoFit/>
          </a:bodyPr>
          <a:lstStyle/>
          <a:p>
            <a:pPr marL="742950" lvl="2" indent="-342900" algn="just"/>
            <a:r>
              <a:rPr lang="en-US" sz="2400" dirty="0" err="1"/>
              <a:t>Chuyển</a:t>
            </a:r>
            <a:r>
              <a:rPr lang="en-US" sz="2400" dirty="0"/>
              <a:t> sang </a:t>
            </a:r>
            <a:r>
              <a:rPr lang="en-US" sz="2400" dirty="0" err="1"/>
              <a:t>mô</a:t>
            </a:r>
            <a:r>
              <a:rPr lang="en-US" sz="2400" dirty="0"/>
              <a:t> </a:t>
            </a:r>
            <a:r>
              <a:rPr lang="en-US" sz="2400" dirty="0" err="1"/>
              <a:t>hình</a:t>
            </a:r>
            <a:r>
              <a:rPr lang="en-US" sz="2400" dirty="0"/>
              <a:t> </a:t>
            </a:r>
            <a:r>
              <a:rPr lang="en-US" sz="2400" b="1" dirty="0"/>
              <a:t>Quan </a:t>
            </a:r>
            <a:r>
              <a:rPr lang="en-US" sz="2400" b="1" dirty="0" err="1"/>
              <a:t>hệ</a:t>
            </a:r>
            <a:r>
              <a:rPr lang="en-US" sz="2400" b="1" dirty="0"/>
              <a:t> </a:t>
            </a:r>
            <a:r>
              <a:rPr lang="en-US" sz="2400" dirty="0" err="1"/>
              <a:t>có</a:t>
            </a:r>
            <a:r>
              <a:rPr lang="en-US" sz="2400" dirty="0"/>
              <a:t> </a:t>
            </a:r>
            <a:r>
              <a:rPr lang="en-US" sz="2400" dirty="0" err="1"/>
              <a:t>dạng</a:t>
            </a:r>
            <a:r>
              <a:rPr lang="en-US" sz="2400" b="1" dirty="0"/>
              <a:t>:</a:t>
            </a:r>
          </a:p>
          <a:p>
            <a:pPr marL="857250" lvl="3" indent="0" algn="just">
              <a:buNone/>
            </a:pPr>
            <a:r>
              <a:rPr lang="en-GB" sz="2000" dirty="0" err="1"/>
              <a:t>Nhanvien</a:t>
            </a:r>
            <a:r>
              <a:rPr lang="en-GB" sz="2000" dirty="0"/>
              <a:t>(</a:t>
            </a:r>
            <a:r>
              <a:rPr lang="en-GB" sz="2000" b="1" u="sng" dirty="0" err="1">
                <a:solidFill>
                  <a:srgbClr val="C00000"/>
                </a:solidFill>
              </a:rPr>
              <a:t>MaNV</a:t>
            </a:r>
            <a:r>
              <a:rPr lang="en-GB" sz="2000" dirty="0"/>
              <a:t>, </a:t>
            </a:r>
            <a:r>
              <a:rPr lang="en-GB" sz="2000" dirty="0" err="1"/>
              <a:t>Hoten</a:t>
            </a:r>
            <a:r>
              <a:rPr lang="en-GB" sz="2000" dirty="0"/>
              <a:t>)</a:t>
            </a:r>
          </a:p>
          <a:p>
            <a:pPr marL="857250" lvl="3" indent="0" algn="just">
              <a:lnSpc>
                <a:spcPct val="150000"/>
              </a:lnSpc>
              <a:buNone/>
            </a:pPr>
            <a:r>
              <a:rPr lang="en-GB" sz="2000" dirty="0" err="1"/>
              <a:t>PhongBan</a:t>
            </a:r>
            <a:r>
              <a:rPr lang="en-GB" sz="2000" dirty="0"/>
              <a:t>(</a:t>
            </a:r>
            <a:r>
              <a:rPr lang="en-GB" sz="2000" b="1" u="sng" dirty="0" err="1"/>
              <a:t>MaPB</a:t>
            </a:r>
            <a:r>
              <a:rPr lang="en-GB" sz="2000" dirty="0"/>
              <a:t>, </a:t>
            </a:r>
            <a:r>
              <a:rPr lang="en-GB" sz="2000" dirty="0" err="1"/>
              <a:t>TenPB</a:t>
            </a:r>
            <a:r>
              <a:rPr lang="en-GB" sz="2000" dirty="0"/>
              <a:t>, </a:t>
            </a:r>
            <a:r>
              <a:rPr lang="en-GB" sz="2000" u="dotted" dirty="0" err="1">
                <a:solidFill>
                  <a:srgbClr val="C00000"/>
                </a:solidFill>
              </a:rPr>
              <a:t>MaNV</a:t>
            </a:r>
            <a:r>
              <a:rPr lang="en-GB" sz="20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8" name="Text Box 9"/>
          <p:cNvSpPr txBox="1">
            <a:spLocks noChangeArrowheads="1"/>
          </p:cNvSpPr>
          <p:nvPr/>
        </p:nvSpPr>
        <p:spPr bwMode="auto">
          <a:xfrm>
            <a:off x="745982" y="1828300"/>
            <a:ext cx="7998987"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pPr marL="342900" lvl="1" indent="-342900"/>
            <a:r>
              <a:rPr kumimoji="0" lang="en-US">
                <a:solidFill>
                  <a:schemeClr val="hlink"/>
                </a:solidFill>
              </a:rPr>
              <a:t>Ví dụ về quan hệ </a:t>
            </a:r>
            <a:r>
              <a:rPr kumimoji="0" lang="en-US" smtClean="0">
                <a:solidFill>
                  <a:schemeClr val="hlink"/>
                </a:solidFill>
              </a:rPr>
              <a:t>1-n</a:t>
            </a:r>
            <a:r>
              <a:rPr kumimoji="0" lang="en-US" sz="2000" smtClean="0">
                <a:solidFill>
                  <a:schemeClr val="hlink"/>
                </a:solidFill>
              </a:rPr>
              <a:t>: </a:t>
            </a:r>
            <a:r>
              <a:rPr lang="en-GB"/>
              <a:t>Quan hệ </a:t>
            </a:r>
            <a:r>
              <a:rPr lang="en-GB" b="1"/>
              <a:t>Làm việc </a:t>
            </a:r>
            <a:r>
              <a:rPr lang="en-GB"/>
              <a:t>giữa 2 loại thực thể </a:t>
            </a:r>
            <a:r>
              <a:rPr lang="en-GB" b="1"/>
              <a:t>Nhân viên</a:t>
            </a:r>
            <a:r>
              <a:rPr lang="en-GB"/>
              <a:t> và </a:t>
            </a:r>
            <a:r>
              <a:rPr lang="en-GB" b="1"/>
              <a:t>Phòng ban</a:t>
            </a:r>
            <a:endParaRPr kumimoji="0" lang="en-US" sz="2000">
              <a:solidFill>
                <a:schemeClr val="hlink"/>
              </a:solidFill>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55</a:t>
            </a:fld>
            <a:endParaRPr lang="en-US"/>
          </a:p>
        </p:txBody>
      </p:sp>
      <p:sp>
        <p:nvSpPr>
          <p:cNvPr id="3" name="Footer Placeholder 2"/>
          <p:cNvSpPr>
            <a:spLocks noGrp="1"/>
          </p:cNvSpPr>
          <p:nvPr>
            <p:ph type="ftr" sz="quarter" idx="11"/>
          </p:nvPr>
        </p:nvSpPr>
        <p:spPr/>
        <p:txBody>
          <a:bodyPr/>
          <a:lstStyle/>
          <a:p>
            <a:r>
              <a:rPr lang="en-US"/>
              <a:t>Trần Thi Kim Chi</a:t>
            </a:r>
          </a:p>
        </p:txBody>
      </p:sp>
      <p:sp>
        <p:nvSpPr>
          <p:cNvPr id="5" name="Rectangle 4">
            <a:extLst>
              <a:ext uri="{FF2B5EF4-FFF2-40B4-BE49-F238E27FC236}">
                <a16:creationId xmlns:a16="http://schemas.microsoft.com/office/drawing/2014/main" xmlns="" id="{FDB5322F-0781-4924-9706-AB6E465F976D}"/>
              </a:ext>
            </a:extLst>
          </p:cNvPr>
          <p:cNvSpPr/>
          <p:nvPr/>
        </p:nvSpPr>
        <p:spPr>
          <a:xfrm>
            <a:off x="468665" y="5008838"/>
            <a:ext cx="7313950" cy="1323439"/>
          </a:xfrm>
          <a:prstGeom prst="rect">
            <a:avLst/>
          </a:prstGeom>
        </p:spPr>
        <p:txBody>
          <a:bodyPr wrap="square">
            <a:spAutoFit/>
          </a:bodyPr>
          <a:lstStyle/>
          <a:p>
            <a:pPr marL="742950" lvl="2" indent="-342900" algn="just"/>
            <a:r>
              <a:rPr lang="en-US" sz="2400"/>
              <a:t>Chuyển sang mô hình </a:t>
            </a:r>
            <a:r>
              <a:rPr lang="en-US" sz="2400" b="1"/>
              <a:t>Quan hệ </a:t>
            </a:r>
            <a:r>
              <a:rPr lang="en-US" sz="2400"/>
              <a:t>có dạng</a:t>
            </a:r>
            <a:r>
              <a:rPr lang="en-US" sz="2400" b="1"/>
              <a:t>:</a:t>
            </a:r>
          </a:p>
          <a:p>
            <a:pPr lvl="1"/>
            <a:r>
              <a:rPr lang="en-GB" sz="2800"/>
              <a:t>Phongban(</a:t>
            </a:r>
            <a:r>
              <a:rPr lang="en-GB" sz="2800" b="1" u="sng">
                <a:solidFill>
                  <a:srgbClr val="C00000"/>
                </a:solidFill>
              </a:rPr>
              <a:t>MaPB</a:t>
            </a:r>
            <a:r>
              <a:rPr lang="en-GB" sz="2800"/>
              <a:t>, TenPB)</a:t>
            </a:r>
          </a:p>
          <a:p>
            <a:pPr lvl="1"/>
            <a:r>
              <a:rPr lang="en-GB" sz="2800"/>
              <a:t>Nhanvien(</a:t>
            </a:r>
            <a:r>
              <a:rPr lang="en-GB" sz="2800" b="1" u="sng">
                <a:solidFill>
                  <a:srgbClr val="C00000"/>
                </a:solidFill>
              </a:rPr>
              <a:t>MaNV</a:t>
            </a:r>
            <a:r>
              <a:rPr lang="en-GB" sz="2800"/>
              <a:t>, Hoten, </a:t>
            </a:r>
            <a:r>
              <a:rPr lang="en-GB" sz="2800" b="1" u="dottedHeavy" smtClean="0">
                <a:solidFill>
                  <a:srgbClr val="0070C0"/>
                </a:solidFill>
                <a:uFill>
                  <a:solidFill>
                    <a:srgbClr val="0070C0"/>
                  </a:solidFill>
                </a:uFill>
              </a:rPr>
              <a:t>MaPB</a:t>
            </a:r>
            <a:r>
              <a:rPr lang="en-GB" sz="2800" smtClean="0"/>
              <a:t>)</a:t>
            </a:r>
            <a:endParaRPr lang="en-GB" sz="2000" dirty="0"/>
          </a:p>
        </p:txBody>
      </p:sp>
      <p:grpSp>
        <p:nvGrpSpPr>
          <p:cNvPr id="32" name="Group 31">
            <a:extLst>
              <a:ext uri="{FF2B5EF4-FFF2-40B4-BE49-F238E27FC236}">
                <a16:creationId xmlns:a16="http://schemas.microsoft.com/office/drawing/2014/main" xmlns="" id="{04FED2FD-2BC9-4517-A4C8-07355430DB4D}"/>
              </a:ext>
            </a:extLst>
          </p:cNvPr>
          <p:cNvGrpSpPr/>
          <p:nvPr/>
        </p:nvGrpSpPr>
        <p:grpSpPr>
          <a:xfrm>
            <a:off x="180394" y="2802288"/>
            <a:ext cx="8783212" cy="2349541"/>
            <a:chOff x="2640176" y="2592237"/>
            <a:chExt cx="8783212" cy="1751093"/>
          </a:xfrm>
        </p:grpSpPr>
        <p:grpSp>
          <p:nvGrpSpPr>
            <p:cNvPr id="33" name="Group 32">
              <a:extLst>
                <a:ext uri="{FF2B5EF4-FFF2-40B4-BE49-F238E27FC236}">
                  <a16:creationId xmlns:a16="http://schemas.microsoft.com/office/drawing/2014/main" xmlns="" id="{F2C611CD-F653-41AA-AA23-291D2A7671ED}"/>
                </a:ext>
              </a:extLst>
            </p:cNvPr>
            <p:cNvGrpSpPr/>
            <p:nvPr/>
          </p:nvGrpSpPr>
          <p:grpSpPr>
            <a:xfrm>
              <a:off x="2640176" y="2610384"/>
              <a:ext cx="3227962" cy="1302008"/>
              <a:chOff x="4705772" y="2125351"/>
              <a:chExt cx="3194346" cy="2019879"/>
            </a:xfrm>
          </p:grpSpPr>
          <p:sp>
            <p:nvSpPr>
              <p:cNvPr id="46" name="Rectangle 45">
                <a:extLst>
                  <a:ext uri="{FF2B5EF4-FFF2-40B4-BE49-F238E27FC236}">
                    <a16:creationId xmlns:a16="http://schemas.microsoft.com/office/drawing/2014/main" xmlns="" id="{66C557C6-A127-4D30-A37A-A9BA07C4491C}"/>
                  </a:ext>
                </a:extLst>
              </p:cNvPr>
              <p:cNvSpPr/>
              <p:nvPr/>
            </p:nvSpPr>
            <p:spPr>
              <a:xfrm>
                <a:off x="5817026" y="3393281"/>
                <a:ext cx="1828801" cy="751949"/>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t>Nhân</a:t>
                </a:r>
                <a:r>
                  <a:rPr lang="en-US" sz="1400" b="1" dirty="0"/>
                  <a:t> </a:t>
                </a:r>
                <a:r>
                  <a:rPr lang="en-US" sz="1400" b="1" dirty="0" err="1"/>
                  <a:t>viên</a:t>
                </a:r>
                <a:endParaRPr lang="en-US" sz="1400" b="1" dirty="0"/>
              </a:p>
            </p:txBody>
          </p:sp>
          <p:sp>
            <p:nvSpPr>
              <p:cNvPr id="47" name="Oval 46">
                <a:extLst>
                  <a:ext uri="{FF2B5EF4-FFF2-40B4-BE49-F238E27FC236}">
                    <a16:creationId xmlns:a16="http://schemas.microsoft.com/office/drawing/2014/main" xmlns="" id="{96AC3F41-E150-4AE8-B460-5AE83DDFEC14}"/>
                  </a:ext>
                </a:extLst>
              </p:cNvPr>
              <p:cNvSpPr/>
              <p:nvPr/>
            </p:nvSpPr>
            <p:spPr>
              <a:xfrm>
                <a:off x="6397448" y="2125351"/>
                <a:ext cx="1502670" cy="56260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a:t>Ho </a:t>
                </a:r>
                <a:r>
                  <a:rPr lang="en-US" sz="1400" b="1" dirty="0" err="1"/>
                  <a:t>tên</a:t>
                </a:r>
                <a:endParaRPr lang="en-US" sz="1400" b="1" dirty="0"/>
              </a:p>
            </p:txBody>
          </p:sp>
          <p:sp>
            <p:nvSpPr>
              <p:cNvPr id="48" name="Oval 47">
                <a:extLst>
                  <a:ext uri="{FF2B5EF4-FFF2-40B4-BE49-F238E27FC236}">
                    <a16:creationId xmlns:a16="http://schemas.microsoft.com/office/drawing/2014/main" xmlns="" id="{9BBA60B0-0E3F-493C-B956-0CBDDE73D384}"/>
                  </a:ext>
                </a:extLst>
              </p:cNvPr>
              <p:cNvSpPr/>
              <p:nvPr/>
            </p:nvSpPr>
            <p:spPr>
              <a:xfrm>
                <a:off x="4705772" y="2172728"/>
                <a:ext cx="1551776" cy="56260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u="sng" dirty="0"/>
                  <a:t>Ma NV</a:t>
                </a:r>
              </a:p>
            </p:txBody>
          </p:sp>
          <p:cxnSp>
            <p:nvCxnSpPr>
              <p:cNvPr id="49" name="Straight Connector 48">
                <a:extLst>
                  <a:ext uri="{FF2B5EF4-FFF2-40B4-BE49-F238E27FC236}">
                    <a16:creationId xmlns:a16="http://schemas.microsoft.com/office/drawing/2014/main" xmlns="" id="{89852B7A-622B-4669-86A9-05976D2A61B0}"/>
                  </a:ext>
                </a:extLst>
              </p:cNvPr>
              <p:cNvCxnSpPr>
                <a:stCxn id="46" idx="0"/>
                <a:endCxn id="47" idx="4"/>
              </p:cNvCxnSpPr>
              <p:nvPr/>
            </p:nvCxnSpPr>
            <p:spPr>
              <a:xfrm flipV="1">
                <a:off x="6731425" y="2687952"/>
                <a:ext cx="417359" cy="705329"/>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xmlns="" id="{BF915C72-1D24-4990-B139-62E7FDF1088C}"/>
                  </a:ext>
                </a:extLst>
              </p:cNvPr>
              <p:cNvCxnSpPr>
                <a:stCxn id="48" idx="4"/>
              </p:cNvCxnSpPr>
              <p:nvPr/>
            </p:nvCxnSpPr>
            <p:spPr>
              <a:xfrm>
                <a:off x="5481660" y="2735329"/>
                <a:ext cx="804139" cy="62539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grpSp>
        <p:sp>
          <p:nvSpPr>
            <p:cNvPr id="34" name="Flowchart: Decision 33">
              <a:extLst>
                <a:ext uri="{FF2B5EF4-FFF2-40B4-BE49-F238E27FC236}">
                  <a16:creationId xmlns:a16="http://schemas.microsoft.com/office/drawing/2014/main" xmlns="" id="{7A0340E0-45E7-4764-AC8F-332BA0FFD857}"/>
                </a:ext>
              </a:extLst>
            </p:cNvPr>
            <p:cNvSpPr/>
            <p:nvPr/>
          </p:nvSpPr>
          <p:spPr>
            <a:xfrm>
              <a:off x="6469566" y="3326946"/>
              <a:ext cx="1848045" cy="647052"/>
            </a:xfrm>
            <a:prstGeom prst="flowChartDecision">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Làm</a:t>
              </a:r>
              <a:r>
                <a:rPr lang="en-US" sz="1800" b="1" dirty="0"/>
                <a:t> </a:t>
              </a:r>
              <a:r>
                <a:rPr lang="en-US" sz="1800" b="1" dirty="0" err="1"/>
                <a:t>việc</a:t>
              </a:r>
              <a:endParaRPr lang="en-US" sz="1800" b="1" dirty="0"/>
            </a:p>
          </p:txBody>
        </p:sp>
        <p:sp>
          <p:nvSpPr>
            <p:cNvPr id="35" name="Rectangle 34">
              <a:extLst>
                <a:ext uri="{FF2B5EF4-FFF2-40B4-BE49-F238E27FC236}">
                  <a16:creationId xmlns:a16="http://schemas.microsoft.com/office/drawing/2014/main" xmlns="" id="{82518C32-C4E3-43FC-A61C-4FFD69DBAA40}"/>
                </a:ext>
              </a:extLst>
            </p:cNvPr>
            <p:cNvSpPr/>
            <p:nvPr/>
          </p:nvSpPr>
          <p:spPr>
            <a:xfrm>
              <a:off x="9071269" y="3388552"/>
              <a:ext cx="1848045" cy="523840"/>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t>Phòng</a:t>
              </a:r>
              <a:r>
                <a:rPr lang="en-US" sz="1400" b="1" dirty="0"/>
                <a:t> ban</a:t>
              </a:r>
            </a:p>
          </p:txBody>
        </p:sp>
        <p:sp>
          <p:nvSpPr>
            <p:cNvPr id="36" name="Oval 35">
              <a:extLst>
                <a:ext uri="{FF2B5EF4-FFF2-40B4-BE49-F238E27FC236}">
                  <a16:creationId xmlns:a16="http://schemas.microsoft.com/office/drawing/2014/main" xmlns="" id="{3E3433C6-5C4E-4556-8E15-5F714FF1FFE0}"/>
                </a:ext>
              </a:extLst>
            </p:cNvPr>
            <p:cNvSpPr/>
            <p:nvPr/>
          </p:nvSpPr>
          <p:spPr>
            <a:xfrm>
              <a:off x="9904905" y="2592237"/>
              <a:ext cx="1518483" cy="362651"/>
            </a:xfrm>
            <a:prstGeom prst="ellipse">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t>TenPB</a:t>
              </a:r>
              <a:endParaRPr lang="en-US" sz="1400" b="1" dirty="0"/>
            </a:p>
          </p:txBody>
        </p:sp>
        <p:sp>
          <p:nvSpPr>
            <p:cNvPr id="37" name="Oval 36">
              <a:extLst>
                <a:ext uri="{FF2B5EF4-FFF2-40B4-BE49-F238E27FC236}">
                  <a16:creationId xmlns:a16="http://schemas.microsoft.com/office/drawing/2014/main" xmlns="" id="{51F21D9F-44CB-44DA-A52A-93FE75D5B9BD}"/>
                </a:ext>
              </a:extLst>
            </p:cNvPr>
            <p:cNvSpPr/>
            <p:nvPr/>
          </p:nvSpPr>
          <p:spPr>
            <a:xfrm>
              <a:off x="8195426" y="2622776"/>
              <a:ext cx="1568106" cy="362651"/>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u="sng" dirty="0"/>
                <a:t>Ma PB</a:t>
              </a:r>
            </a:p>
          </p:txBody>
        </p:sp>
        <p:cxnSp>
          <p:nvCxnSpPr>
            <p:cNvPr id="38" name="Straight Connector 37">
              <a:extLst>
                <a:ext uri="{FF2B5EF4-FFF2-40B4-BE49-F238E27FC236}">
                  <a16:creationId xmlns:a16="http://schemas.microsoft.com/office/drawing/2014/main" xmlns="" id="{DFED9E16-1958-4C4E-A3B6-98B0DA3BCD9B}"/>
                </a:ext>
              </a:extLst>
            </p:cNvPr>
            <p:cNvCxnSpPr>
              <a:endCxn id="36" idx="4"/>
            </p:cNvCxnSpPr>
            <p:nvPr/>
          </p:nvCxnSpPr>
          <p:spPr>
            <a:xfrm flipV="1">
              <a:off x="10242397" y="2954888"/>
              <a:ext cx="421750" cy="45465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xmlns="" id="{0AF2103D-39C9-4B3E-9D2C-7849951EA687}"/>
                </a:ext>
              </a:extLst>
            </p:cNvPr>
            <p:cNvCxnSpPr>
              <a:stCxn id="37" idx="4"/>
            </p:cNvCxnSpPr>
            <p:nvPr/>
          </p:nvCxnSpPr>
          <p:spPr>
            <a:xfrm>
              <a:off x="8979479" y="2985427"/>
              <a:ext cx="812601" cy="403126"/>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xmlns="" id="{6D1AF28C-93BF-4F9C-BB4C-CE3285B8FC50}"/>
                </a:ext>
              </a:extLst>
            </p:cNvPr>
            <p:cNvCxnSpPr>
              <a:stCxn id="46" idx="3"/>
              <a:endCxn id="34" idx="1"/>
            </p:cNvCxnSpPr>
            <p:nvPr/>
          </p:nvCxnSpPr>
          <p:spPr>
            <a:xfrm flipV="1">
              <a:off x="5611169" y="3650472"/>
              <a:ext cx="858397" cy="19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xmlns="" id="{458180E3-F19A-457D-9F7C-96D059B80C68}"/>
                </a:ext>
              </a:extLst>
            </p:cNvPr>
            <p:cNvCxnSpPr>
              <a:stCxn id="34" idx="3"/>
              <a:endCxn id="35" idx="1"/>
            </p:cNvCxnSpPr>
            <p:nvPr/>
          </p:nvCxnSpPr>
          <p:spPr>
            <a:xfrm>
              <a:off x="8317611" y="3650472"/>
              <a:ext cx="753658" cy="0"/>
            </a:xfrm>
            <a:prstGeom prst="line">
              <a:avLst/>
            </a:prstGeom>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xmlns="" id="{1B83EF41-B240-454D-BB0F-A3D020C29868}"/>
                </a:ext>
              </a:extLst>
            </p:cNvPr>
            <p:cNvSpPr txBox="1"/>
            <p:nvPr/>
          </p:nvSpPr>
          <p:spPr>
            <a:xfrm>
              <a:off x="5644957" y="3196632"/>
              <a:ext cx="312906" cy="369332"/>
            </a:xfrm>
            <a:prstGeom prst="rect">
              <a:avLst/>
            </a:prstGeom>
            <a:noFill/>
          </p:spPr>
          <p:txBody>
            <a:bodyPr wrap="none" rtlCol="0">
              <a:spAutoFit/>
            </a:bodyPr>
            <a:lstStyle/>
            <a:p>
              <a:r>
                <a:rPr lang="en-GB" sz="1800" b="1" dirty="0"/>
                <a:t>n</a:t>
              </a:r>
            </a:p>
          </p:txBody>
        </p:sp>
        <p:sp>
          <p:nvSpPr>
            <p:cNvPr id="43" name="TextBox 42">
              <a:extLst>
                <a:ext uri="{FF2B5EF4-FFF2-40B4-BE49-F238E27FC236}">
                  <a16:creationId xmlns:a16="http://schemas.microsoft.com/office/drawing/2014/main" xmlns="" id="{28E3E639-8547-4A36-A3CC-AB81F7B07E1A}"/>
                </a:ext>
              </a:extLst>
            </p:cNvPr>
            <p:cNvSpPr txBox="1"/>
            <p:nvPr/>
          </p:nvSpPr>
          <p:spPr>
            <a:xfrm>
              <a:off x="8742235" y="3262670"/>
              <a:ext cx="300082" cy="369332"/>
            </a:xfrm>
            <a:prstGeom prst="rect">
              <a:avLst/>
            </a:prstGeom>
            <a:noFill/>
          </p:spPr>
          <p:txBody>
            <a:bodyPr wrap="none" rtlCol="0">
              <a:spAutoFit/>
            </a:bodyPr>
            <a:lstStyle/>
            <a:p>
              <a:r>
                <a:rPr lang="en-GB" sz="1800" b="1" dirty="0"/>
                <a:t>1</a:t>
              </a:r>
            </a:p>
          </p:txBody>
        </p:sp>
        <p:sp>
          <p:nvSpPr>
            <p:cNvPr id="44" name="TextBox 43">
              <a:extLst>
                <a:ext uri="{FF2B5EF4-FFF2-40B4-BE49-F238E27FC236}">
                  <a16:creationId xmlns:a16="http://schemas.microsoft.com/office/drawing/2014/main" xmlns="" id="{7D852EAA-F716-4AC9-8419-DC3203AF2FCF}"/>
                </a:ext>
              </a:extLst>
            </p:cNvPr>
            <p:cNvSpPr txBox="1"/>
            <p:nvPr/>
          </p:nvSpPr>
          <p:spPr>
            <a:xfrm>
              <a:off x="4524281" y="3933380"/>
              <a:ext cx="312906" cy="369332"/>
            </a:xfrm>
            <a:prstGeom prst="rect">
              <a:avLst/>
            </a:prstGeom>
            <a:noFill/>
          </p:spPr>
          <p:txBody>
            <a:bodyPr wrap="none" rtlCol="0">
              <a:spAutoFit/>
            </a:bodyPr>
            <a:lstStyle/>
            <a:p>
              <a:r>
                <a:rPr lang="en-GB" sz="1800" b="1" dirty="0"/>
                <a:t>S</a:t>
              </a:r>
            </a:p>
          </p:txBody>
        </p:sp>
        <p:sp>
          <p:nvSpPr>
            <p:cNvPr id="45" name="TextBox 44">
              <a:extLst>
                <a:ext uri="{FF2B5EF4-FFF2-40B4-BE49-F238E27FC236}">
                  <a16:creationId xmlns:a16="http://schemas.microsoft.com/office/drawing/2014/main" xmlns="" id="{05FF1EB9-32E5-4D26-B52D-B29D47A193FB}"/>
                </a:ext>
              </a:extLst>
            </p:cNvPr>
            <p:cNvSpPr txBox="1"/>
            <p:nvPr/>
          </p:nvSpPr>
          <p:spPr>
            <a:xfrm>
              <a:off x="9883481" y="3973998"/>
              <a:ext cx="338554" cy="369332"/>
            </a:xfrm>
            <a:prstGeom prst="rect">
              <a:avLst/>
            </a:prstGeom>
            <a:noFill/>
          </p:spPr>
          <p:txBody>
            <a:bodyPr wrap="none" rtlCol="0">
              <a:spAutoFit/>
            </a:bodyPr>
            <a:lstStyle/>
            <a:p>
              <a:r>
                <a:rPr lang="en-GB" sz="1800" b="1" dirty="0"/>
                <a:t>T</a:t>
              </a:r>
            </a:p>
          </p:txBody>
        </p:sp>
      </p:grpSp>
    </p:spTree>
    <p:extLst>
      <p:ext uri="{BB962C8B-B14F-4D97-AF65-F5344CB8AC3E}">
        <p14:creationId xmlns:p14="http://schemas.microsoft.com/office/powerpoint/2010/main" val="3318550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56</a:t>
            </a:fld>
            <a:endParaRPr lang="en-US"/>
          </a:p>
        </p:txBody>
      </p:sp>
      <p:pic>
        <p:nvPicPr>
          <p:cNvPr id="10" name="Picture 9"/>
          <p:cNvPicPr/>
          <p:nvPr/>
        </p:nvPicPr>
        <p:blipFill>
          <a:blip r:embed="rId2">
            <a:extLst>
              <a:ext uri="{28A0092B-C50C-407E-A947-70E740481C1C}">
                <a14:useLocalDpi xmlns:a14="http://schemas.microsoft.com/office/drawing/2010/main" val="0"/>
              </a:ext>
            </a:extLst>
          </a:blip>
          <a:stretch>
            <a:fillRect/>
          </a:stretch>
        </p:blipFill>
        <p:spPr>
          <a:xfrm>
            <a:off x="755651" y="1905793"/>
            <a:ext cx="8235949" cy="3929063"/>
          </a:xfrm>
          <a:prstGeom prst="rect">
            <a:avLst/>
          </a:prstGeom>
        </p:spPr>
      </p:pic>
      <p:sp>
        <p:nvSpPr>
          <p:cNvPr id="5" name="TextBox 4"/>
          <p:cNvSpPr txBox="1"/>
          <p:nvPr/>
        </p:nvSpPr>
        <p:spPr>
          <a:xfrm>
            <a:off x="2514600" y="5548908"/>
            <a:ext cx="6324600" cy="923330"/>
          </a:xfrm>
          <a:prstGeom prst="rect">
            <a:avLst/>
          </a:prstGeom>
          <a:noFill/>
        </p:spPr>
        <p:txBody>
          <a:bodyPr wrap="square" rtlCol="0">
            <a:spAutoFit/>
          </a:bodyPr>
          <a:lstStyle/>
          <a:p>
            <a:r>
              <a:rPr lang="en-US" sz="1800" b="1" dirty="0"/>
              <a:t>KHOA</a:t>
            </a:r>
            <a:r>
              <a:rPr lang="en-US" sz="1800" dirty="0"/>
              <a:t>(</a:t>
            </a:r>
            <a:r>
              <a:rPr lang="en-US" sz="1800" u="sng" dirty="0">
                <a:solidFill>
                  <a:srgbClr val="C00000"/>
                </a:solidFill>
              </a:rPr>
              <a:t>MAKHOA</a:t>
            </a:r>
            <a:r>
              <a:rPr lang="en-US" sz="1800" dirty="0"/>
              <a:t>, TENKHOA, MOTA, </a:t>
            </a:r>
            <a:r>
              <a:rPr lang="en-US" sz="1800" u="dotted" dirty="0">
                <a:solidFill>
                  <a:srgbClr val="0070C0"/>
                </a:solidFill>
              </a:rPr>
              <a:t>MAGV</a:t>
            </a:r>
            <a:r>
              <a:rPr lang="en-US" sz="1800" dirty="0"/>
              <a:t>)</a:t>
            </a:r>
          </a:p>
          <a:p>
            <a:r>
              <a:rPr lang="en-US" sz="1800" b="1" dirty="0"/>
              <a:t>BOMON</a:t>
            </a:r>
            <a:r>
              <a:rPr lang="en-US" sz="1800" dirty="0"/>
              <a:t>(</a:t>
            </a:r>
            <a:r>
              <a:rPr lang="en-US" sz="1800" u="sng" dirty="0">
                <a:solidFill>
                  <a:srgbClr val="C00000"/>
                </a:solidFill>
              </a:rPr>
              <a:t>MABM</a:t>
            </a:r>
            <a:r>
              <a:rPr lang="en-US" sz="1800" dirty="0"/>
              <a:t>, TENBM, LINHVUCNC, </a:t>
            </a:r>
            <a:r>
              <a:rPr lang="en-US" sz="1800" u="dotted" dirty="0">
                <a:solidFill>
                  <a:srgbClr val="0070C0"/>
                </a:solidFill>
              </a:rPr>
              <a:t>MAGV, MAKHOA</a:t>
            </a:r>
            <a:r>
              <a:rPr lang="en-US" sz="1800" dirty="0"/>
              <a:t>)</a:t>
            </a:r>
          </a:p>
          <a:p>
            <a:r>
              <a:rPr lang="en-US" sz="1800" b="1" dirty="0"/>
              <a:t>GIANGVIEN</a:t>
            </a:r>
            <a:r>
              <a:rPr lang="en-US" sz="1800" dirty="0"/>
              <a:t>(</a:t>
            </a:r>
            <a:r>
              <a:rPr lang="en-US" sz="1800" u="sng" dirty="0">
                <a:solidFill>
                  <a:srgbClr val="C00000"/>
                </a:solidFill>
              </a:rPr>
              <a:t>MAGV</a:t>
            </a:r>
            <a:r>
              <a:rPr lang="en-US" sz="1800" dirty="0"/>
              <a:t>, TENGV,…,EMAIL, </a:t>
            </a:r>
            <a:r>
              <a:rPr lang="en-US" sz="1800" u="dotted">
                <a:solidFill>
                  <a:srgbClr val="0070C0"/>
                </a:solidFill>
              </a:rPr>
              <a:t>MABM</a:t>
            </a:r>
            <a:r>
              <a:rPr lang="en-US" sz="1800" smtClean="0"/>
              <a:t>)</a:t>
            </a:r>
            <a:endParaRPr lang="en-US" sz="1800" dirty="0"/>
          </a:p>
        </p:txBody>
      </p:sp>
    </p:spTree>
    <p:extLst>
      <p:ext uri="{BB962C8B-B14F-4D97-AF65-F5344CB8AC3E}">
        <p14:creationId xmlns:p14="http://schemas.microsoft.com/office/powerpoint/2010/main" val="170289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84226" y="1981200"/>
            <a:ext cx="7793037" cy="547687"/>
          </a:xfrm>
        </p:spPr>
        <p:txBody>
          <a:bodyPr>
            <a:noAutofit/>
          </a:bodyPr>
          <a:lstStyle/>
          <a:p>
            <a:r>
              <a:rPr lang="en-US" sz="2400">
                <a:solidFill>
                  <a:schemeClr val="hlink"/>
                </a:solidFill>
                <a:effectLst>
                  <a:outerShdw blurRad="38100" dist="38100" dir="2700000" algn="tl">
                    <a:srgbClr val="C0C0C0"/>
                  </a:outerShdw>
                </a:effectLst>
              </a:rPr>
              <a:t>Bước 4: Chuyển đổi kiểu thực thể kết hợp</a:t>
            </a:r>
          </a:p>
        </p:txBody>
      </p:sp>
      <p:sp>
        <p:nvSpPr>
          <p:cNvPr id="22531" name="Rectangle 3"/>
          <p:cNvSpPr>
            <a:spLocks noGrp="1" noChangeArrowheads="1"/>
          </p:cNvSpPr>
          <p:nvPr>
            <p:ph idx="4294967295"/>
          </p:nvPr>
        </p:nvSpPr>
        <p:spPr>
          <a:xfrm>
            <a:off x="533400" y="2667000"/>
            <a:ext cx="8183563" cy="4648200"/>
          </a:xfrm>
        </p:spPr>
        <p:txBody>
          <a:bodyPr lIns="182880" tIns="91440">
            <a:normAutofit/>
          </a:bodyPr>
          <a:lstStyle/>
          <a:p>
            <a:pPr algn="just">
              <a:lnSpc>
                <a:spcPct val="80000"/>
              </a:lnSpc>
            </a:pPr>
            <a:r>
              <a:rPr lang="en-US" sz="2400"/>
              <a:t>Một quan hệ mới được tạo ra để diễn tả cho kiểu thực thể kết hợp</a:t>
            </a:r>
          </a:p>
          <a:p>
            <a:pPr lvl="1" algn="just">
              <a:lnSpc>
                <a:spcPct val="140000"/>
              </a:lnSpc>
            </a:pPr>
            <a:r>
              <a:rPr lang="en-US" sz="2400"/>
              <a:t>Nếu kiểu thực thể kết hợp không có thuộc tính xác định riêng, khoá chính của quan hệ mới bao gồm khoá chính của 2 quan hệ tương ứng với 2 kiểu thực thể có liên quan</a:t>
            </a:r>
          </a:p>
          <a:p>
            <a:pPr lvl="1" algn="just">
              <a:lnSpc>
                <a:spcPct val="140000"/>
              </a:lnSpc>
            </a:pPr>
            <a:r>
              <a:rPr lang="en-US" sz="2400"/>
              <a:t>Nếu kiểu thực thể kết hợp có thuộc tính xác định riêng thì thuộc tính này được dùng làm khoá chính cho quan hệ mới.</a:t>
            </a:r>
          </a:p>
          <a:p>
            <a:pPr lvl="1" algn="just">
              <a:lnSpc>
                <a:spcPct val="80000"/>
              </a:lnSpc>
            </a:pPr>
            <a:endParaRPr lang="en-US" sz="2400"/>
          </a:p>
        </p:txBody>
      </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57</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012826" y="1905000"/>
            <a:ext cx="7793037" cy="649514"/>
          </a:xfrm>
        </p:spPr>
        <p:txBody>
          <a:bodyPr>
            <a:normAutofit/>
          </a:bodyPr>
          <a:lstStyle/>
          <a:p>
            <a:r>
              <a:rPr lang="en-US" sz="2400">
                <a:solidFill>
                  <a:schemeClr val="hlink"/>
                </a:solidFill>
                <a:effectLst>
                  <a:outerShdw blurRad="38100" dist="38100" dir="2700000" algn="tl">
                    <a:srgbClr val="C0C0C0"/>
                  </a:outerShdw>
                </a:effectLst>
              </a:rPr>
              <a:t>Ví dụ về kiểu thực thể kết hợp</a:t>
            </a:r>
          </a:p>
        </p:txBody>
      </p:sp>
      <p:sp>
        <p:nvSpPr>
          <p:cNvPr id="29"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2F80D82-E71E-481A-BCB6-A0ACE8BB4C63}" type="slidenum">
              <a:rPr lang="en-US" sz="1000">
                <a:solidFill>
                  <a:schemeClr val="bg2">
                    <a:shade val="50000"/>
                  </a:schemeClr>
                </a:solidFill>
                <a:latin typeface="Verdana" pitchFamily="34" charset="0"/>
              </a:rPr>
              <a:pPr algn="r" eaLnBrk="1" hangingPunct="1">
                <a:defRPr/>
              </a:pPr>
              <a:t>58</a:t>
            </a:fld>
            <a:endParaRPr lang="en-US" sz="1000">
              <a:solidFill>
                <a:schemeClr val="bg2">
                  <a:shade val="50000"/>
                </a:schemeClr>
              </a:solidFill>
              <a:latin typeface="Verdana" pitchFamily="34" charset="0"/>
            </a:endParaRPr>
          </a:p>
        </p:txBody>
      </p:sp>
      <p:sp>
        <p:nvSpPr>
          <p:cNvPr id="594954" name="Text Box 8"/>
          <p:cNvSpPr txBox="1">
            <a:spLocks noChangeArrowheads="1"/>
          </p:cNvSpPr>
          <p:nvPr/>
        </p:nvSpPr>
        <p:spPr bwMode="auto">
          <a:xfrm>
            <a:off x="685800" y="5562600"/>
            <a:ext cx="88392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200" b="1" dirty="0"/>
              <a:t>KHACHHANG(</a:t>
            </a:r>
            <a:r>
              <a:rPr kumimoji="0" lang="en-US" sz="2200" b="1" u="sng" dirty="0" err="1"/>
              <a:t>MaKH</a:t>
            </a:r>
            <a:r>
              <a:rPr kumimoji="0" lang="en-US" sz="2200" b="1" dirty="0"/>
              <a:t>, </a:t>
            </a:r>
            <a:r>
              <a:rPr kumimoji="0" lang="en-US" sz="2200" b="1" dirty="0" err="1"/>
              <a:t>TenKH</a:t>
            </a:r>
            <a:r>
              <a:rPr kumimoji="0" lang="en-US" sz="2200" b="1" dirty="0"/>
              <a:t>)</a:t>
            </a:r>
          </a:p>
          <a:p>
            <a:r>
              <a:rPr kumimoji="0" lang="en-US" sz="2200" b="1" dirty="0">
                <a:solidFill>
                  <a:srgbClr val="CC3300"/>
                </a:solidFill>
              </a:rPr>
              <a:t>VANCHUYEN(</a:t>
            </a:r>
            <a:r>
              <a:rPr kumimoji="0" lang="en-US" sz="2200" b="1" u="sng" dirty="0" err="1">
                <a:solidFill>
                  <a:srgbClr val="CC3300"/>
                </a:solidFill>
              </a:rPr>
              <a:t>MaVC</a:t>
            </a:r>
            <a:r>
              <a:rPr kumimoji="0" lang="en-US" sz="2200" b="1" dirty="0">
                <a:solidFill>
                  <a:srgbClr val="CC3300"/>
                </a:solidFill>
              </a:rPr>
              <a:t>, </a:t>
            </a:r>
            <a:r>
              <a:rPr kumimoji="0" lang="en-US" sz="2200" b="1" dirty="0" err="1">
                <a:solidFill>
                  <a:srgbClr val="CC3300"/>
                </a:solidFill>
              </a:rPr>
              <a:t>MaKH</a:t>
            </a:r>
            <a:r>
              <a:rPr kumimoji="0" lang="en-US" sz="2200" b="1" dirty="0">
                <a:solidFill>
                  <a:srgbClr val="CC3300"/>
                </a:solidFill>
              </a:rPr>
              <a:t>, </a:t>
            </a:r>
            <a:r>
              <a:rPr kumimoji="0" lang="en-US" sz="2200" b="1" dirty="0" err="1">
                <a:solidFill>
                  <a:srgbClr val="CC3300"/>
                </a:solidFill>
              </a:rPr>
              <a:t>MaNCC</a:t>
            </a:r>
            <a:r>
              <a:rPr kumimoji="0" lang="en-US" sz="2200" b="1" u="sng" dirty="0">
                <a:solidFill>
                  <a:srgbClr val="CC3300"/>
                </a:solidFill>
              </a:rPr>
              <a:t>, </a:t>
            </a:r>
            <a:r>
              <a:rPr kumimoji="0" lang="en-US" sz="2200" b="1" dirty="0" err="1">
                <a:solidFill>
                  <a:srgbClr val="CC3300"/>
                </a:solidFill>
              </a:rPr>
              <a:t>Ngay</a:t>
            </a:r>
            <a:endParaRPr kumimoji="0" lang="en-US" sz="2200" b="1" dirty="0">
              <a:solidFill>
                <a:srgbClr val="CC3300"/>
              </a:solidFill>
            </a:endParaRPr>
          </a:p>
          <a:p>
            <a:r>
              <a:rPr kumimoji="0" lang="en-US" sz="2200" b="1" dirty="0"/>
              <a:t>NHACUNGCAP( </a:t>
            </a:r>
            <a:r>
              <a:rPr kumimoji="0" lang="en-US" sz="2200" b="1" u="sng" dirty="0" err="1"/>
              <a:t>MaNCC</a:t>
            </a:r>
            <a:r>
              <a:rPr kumimoji="0" lang="en-US" sz="2200" b="1" dirty="0"/>
              <a:t>, </a:t>
            </a:r>
            <a:r>
              <a:rPr kumimoji="0" lang="en-US" sz="2200" b="1" dirty="0" err="1"/>
              <a:t>DiaChi</a:t>
            </a:r>
            <a:r>
              <a:rPr kumimoji="0" lang="en-US" sz="2200" b="1" dirty="0"/>
              <a:t>)</a:t>
            </a:r>
            <a:endParaRPr kumimoji="0" lang="en-US" sz="2200" b="1" dirty="0">
              <a:solidFill>
                <a:schemeClr val="folHlink"/>
              </a:solidFill>
            </a:endParaRPr>
          </a:p>
        </p:txBody>
      </p:sp>
      <p:grpSp>
        <p:nvGrpSpPr>
          <p:cNvPr id="594972" name="Group 28"/>
          <p:cNvGrpSpPr>
            <a:grpSpLocks/>
          </p:cNvGrpSpPr>
          <p:nvPr/>
        </p:nvGrpSpPr>
        <p:grpSpPr bwMode="auto">
          <a:xfrm>
            <a:off x="0" y="2590800"/>
            <a:ext cx="9144000" cy="2819400"/>
            <a:chOff x="0" y="1200"/>
            <a:chExt cx="5760" cy="1776"/>
          </a:xfrm>
        </p:grpSpPr>
        <p:sp>
          <p:nvSpPr>
            <p:cNvPr id="24600" name="Rectangle 24"/>
            <p:cNvSpPr>
              <a:spLocks noChangeArrowheads="1"/>
            </p:cNvSpPr>
            <p:nvPr/>
          </p:nvSpPr>
          <p:spPr bwMode="auto">
            <a:xfrm>
              <a:off x="2016" y="2352"/>
              <a:ext cx="1248" cy="624"/>
            </a:xfrm>
            <a:prstGeom prst="rect">
              <a:avLst/>
            </a:prstGeom>
            <a:solidFill>
              <a:schemeClr val="accent2">
                <a:lumMod val="40000"/>
                <a:lumOff val="60000"/>
              </a:schemeClr>
            </a:solidFill>
            <a:ln w="9525">
              <a:solidFill>
                <a:schemeClr val="tx1"/>
              </a:solidFill>
              <a:miter lim="800000"/>
              <a:headEnd/>
              <a:tailEnd/>
            </a:ln>
            <a:effectLst/>
          </p:spPr>
          <p:txBody>
            <a:bodyPr wrap="none" anchor="ctr"/>
            <a:lstStyle/>
            <a:p>
              <a:pPr>
                <a:defRPr/>
              </a:pPr>
              <a:endParaRPr lang="en-US" sz="1800">
                <a:latin typeface="Verdana" pitchFamily="34" charset="0"/>
              </a:endParaRPr>
            </a:p>
          </p:txBody>
        </p:sp>
        <p:sp>
          <p:nvSpPr>
            <p:cNvPr id="24579" name="Text Box 3"/>
            <p:cNvSpPr txBox="1">
              <a:spLocks noChangeArrowheads="1"/>
            </p:cNvSpPr>
            <p:nvPr/>
          </p:nvSpPr>
          <p:spPr bwMode="auto">
            <a:xfrm>
              <a:off x="3888" y="2319"/>
              <a:ext cx="1371" cy="582"/>
            </a:xfrm>
            <a:prstGeom prst="rect">
              <a:avLst/>
            </a:prstGeom>
            <a:solidFill>
              <a:srgbClr val="FFCCFF"/>
            </a:solidFill>
            <a:ln w="76200" cmpd="tri">
              <a:solidFill>
                <a:srgbClr val="750C01"/>
              </a:solidFill>
              <a:miter lim="800000"/>
              <a:headEnd/>
              <a:tailEnd/>
            </a:ln>
            <a:effectLst>
              <a:outerShdw dist="107763" dir="18900000" algn="ctr" rotWithShape="0">
                <a:schemeClr val="bg2">
                  <a:alpha val="50000"/>
                </a:schemeClr>
              </a:outerShdw>
            </a:effectLst>
          </p:spPr>
          <p:txBody>
            <a:bodyPr wrap="square">
              <a:spAutoFit/>
            </a:bodyPr>
            <a:lstStyle/>
            <a:p>
              <a:pPr>
                <a:defRPr/>
              </a:pPr>
              <a:endParaRPr lang="en-US" sz="1800" b="1">
                <a:latin typeface="Verdana" pitchFamily="34" charset="0"/>
              </a:endParaRPr>
            </a:p>
            <a:p>
              <a:pPr algn="ctr">
                <a:defRPr/>
              </a:pPr>
              <a:r>
                <a:rPr lang="en-US" sz="1800" b="1">
                  <a:latin typeface="Verdana" pitchFamily="34" charset="0"/>
                </a:rPr>
                <a:t>NHACUNGCAP</a:t>
              </a:r>
            </a:p>
            <a:p>
              <a:pPr algn="ctr">
                <a:defRPr/>
              </a:pPr>
              <a:endParaRPr lang="en-US" sz="1800" b="1">
                <a:latin typeface="Verdana" pitchFamily="34" charset="0"/>
              </a:endParaRPr>
            </a:p>
          </p:txBody>
        </p:sp>
        <p:sp>
          <p:nvSpPr>
            <p:cNvPr id="594950" name="Oval 4"/>
            <p:cNvSpPr>
              <a:spLocks noChangeArrowheads="1"/>
            </p:cNvSpPr>
            <p:nvPr/>
          </p:nvSpPr>
          <p:spPr bwMode="auto">
            <a:xfrm>
              <a:off x="0" y="1200"/>
              <a:ext cx="1152" cy="480"/>
            </a:xfrm>
            <a:prstGeom prst="ellipse">
              <a:avLst/>
            </a:prstGeom>
            <a:solidFill>
              <a:srgbClr val="FFFFCC"/>
            </a:solidFill>
            <a:ln w="9525">
              <a:solidFill>
                <a:schemeClr val="tx1"/>
              </a:solidFill>
              <a:round/>
              <a:headEnd/>
              <a:tailEnd/>
            </a:ln>
          </p:spPr>
          <p:txBody>
            <a:bodyPr wrap="none" anchor="ctr"/>
            <a:lstStyle/>
            <a:p>
              <a:pPr algn="ctr"/>
              <a:r>
                <a:rPr lang="en-US" sz="1800" b="1" u="sng">
                  <a:latin typeface="Verdana" pitchFamily="34" charset="0"/>
                </a:rPr>
                <a:t>MaKH</a:t>
              </a:r>
            </a:p>
          </p:txBody>
        </p:sp>
        <p:sp>
          <p:nvSpPr>
            <p:cNvPr id="594951" name="Oval 5"/>
            <p:cNvSpPr>
              <a:spLocks noChangeArrowheads="1"/>
            </p:cNvSpPr>
            <p:nvPr/>
          </p:nvSpPr>
          <p:spPr bwMode="auto">
            <a:xfrm>
              <a:off x="864" y="1584"/>
              <a:ext cx="1392" cy="480"/>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TenKH</a:t>
              </a:r>
            </a:p>
          </p:txBody>
        </p:sp>
        <p:sp>
          <p:nvSpPr>
            <p:cNvPr id="594952" name="Line 6"/>
            <p:cNvSpPr>
              <a:spLocks noChangeShapeType="1"/>
            </p:cNvSpPr>
            <p:nvPr/>
          </p:nvSpPr>
          <p:spPr bwMode="auto">
            <a:xfrm>
              <a:off x="1440" y="2640"/>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53" name="Line 7"/>
            <p:cNvSpPr>
              <a:spLocks noChangeShapeType="1"/>
            </p:cNvSpPr>
            <p:nvPr/>
          </p:nvSpPr>
          <p:spPr bwMode="auto">
            <a:xfrm>
              <a:off x="3024" y="264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Oval 9"/>
            <p:cNvSpPr>
              <a:spLocks noChangeArrowheads="1"/>
            </p:cNvSpPr>
            <p:nvPr/>
          </p:nvSpPr>
          <p:spPr bwMode="auto">
            <a:xfrm>
              <a:off x="3504" y="1200"/>
              <a:ext cx="1440" cy="384"/>
            </a:xfrm>
            <a:prstGeom prst="ellipse">
              <a:avLst/>
            </a:prstGeom>
            <a:solidFill>
              <a:srgbClr val="FFCCFF"/>
            </a:solidFill>
            <a:ln w="9525">
              <a:solidFill>
                <a:schemeClr val="tx1"/>
              </a:solidFill>
              <a:round/>
              <a:headEnd/>
              <a:tailEnd/>
            </a:ln>
          </p:spPr>
          <p:txBody>
            <a:bodyPr wrap="none" anchor="ctr"/>
            <a:lstStyle/>
            <a:p>
              <a:pPr algn="ctr">
                <a:defRPr/>
              </a:pPr>
              <a:r>
                <a:rPr lang="en-US" sz="1800" u="sng">
                  <a:latin typeface="Verdana" pitchFamily="34" charset="0"/>
                </a:rPr>
                <a:t>MaNCC</a:t>
              </a:r>
              <a:endParaRPr lang="en-US" sz="1800" u="sng" dirty="0">
                <a:latin typeface="Verdana" pitchFamily="34" charset="0"/>
              </a:endParaRPr>
            </a:p>
          </p:txBody>
        </p:sp>
        <p:sp>
          <p:nvSpPr>
            <p:cNvPr id="24586" name="Oval 10"/>
            <p:cNvSpPr>
              <a:spLocks noChangeArrowheads="1"/>
            </p:cNvSpPr>
            <p:nvPr/>
          </p:nvSpPr>
          <p:spPr bwMode="auto">
            <a:xfrm>
              <a:off x="4752" y="1680"/>
              <a:ext cx="1008" cy="336"/>
            </a:xfrm>
            <a:prstGeom prst="ellipse">
              <a:avLst/>
            </a:prstGeom>
            <a:solidFill>
              <a:srgbClr val="FFCCFF"/>
            </a:solidFill>
            <a:ln w="9525">
              <a:solidFill>
                <a:schemeClr val="tx1"/>
              </a:solidFill>
              <a:round/>
              <a:headEnd/>
              <a:tailEnd/>
            </a:ln>
          </p:spPr>
          <p:txBody>
            <a:bodyPr wrap="none" anchor="ctr"/>
            <a:lstStyle/>
            <a:p>
              <a:pPr algn="ctr">
                <a:defRPr/>
              </a:pPr>
              <a:r>
                <a:rPr lang="en-US" sz="1800">
                  <a:latin typeface="Verdana" pitchFamily="34" charset="0"/>
                </a:rPr>
                <a:t>DiaChi</a:t>
              </a:r>
              <a:endParaRPr lang="en-US" sz="1800" dirty="0">
                <a:latin typeface="Verdana" pitchFamily="34" charset="0"/>
              </a:endParaRPr>
            </a:p>
          </p:txBody>
        </p:sp>
        <p:sp>
          <p:nvSpPr>
            <p:cNvPr id="594957" name="Line 11"/>
            <p:cNvSpPr>
              <a:spLocks noChangeShapeType="1"/>
            </p:cNvSpPr>
            <p:nvPr/>
          </p:nvSpPr>
          <p:spPr bwMode="auto">
            <a:xfrm>
              <a:off x="4272" y="1584"/>
              <a:ext cx="96"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58" name="Line 12"/>
            <p:cNvSpPr>
              <a:spLocks noChangeShapeType="1"/>
            </p:cNvSpPr>
            <p:nvPr/>
          </p:nvSpPr>
          <p:spPr bwMode="auto">
            <a:xfrm flipH="1">
              <a:off x="4560" y="2016"/>
              <a:ext cx="57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59" name="AutoShape 13"/>
            <p:cNvSpPr>
              <a:spLocks noChangeArrowheads="1"/>
            </p:cNvSpPr>
            <p:nvPr/>
          </p:nvSpPr>
          <p:spPr bwMode="auto">
            <a:xfrm>
              <a:off x="2064" y="2352"/>
              <a:ext cx="1152" cy="576"/>
            </a:xfrm>
            <a:prstGeom prst="diamond">
              <a:avLst/>
            </a:prstGeom>
            <a:solidFill>
              <a:schemeClr val="accent5"/>
            </a:solidFill>
            <a:ln w="57150" cmpd="thickThin">
              <a:solidFill>
                <a:srgbClr val="750C01"/>
              </a:solidFill>
              <a:miter lim="800000"/>
              <a:headEnd/>
              <a:tailEnd/>
            </a:ln>
          </p:spPr>
          <p:txBody>
            <a:bodyPr wrap="none" anchor="ctr"/>
            <a:lstStyle/>
            <a:p>
              <a:pPr algn="ctr"/>
              <a:r>
                <a:rPr lang="en-US" sz="1800" b="1">
                  <a:latin typeface="Verdana" pitchFamily="34" charset="0"/>
                </a:rPr>
                <a:t>VanChuyen</a:t>
              </a:r>
            </a:p>
          </p:txBody>
        </p:sp>
        <p:sp>
          <p:nvSpPr>
            <p:cNvPr id="24590" name="Text Box 14"/>
            <p:cNvSpPr txBox="1">
              <a:spLocks noChangeArrowheads="1"/>
            </p:cNvSpPr>
            <p:nvPr/>
          </p:nvSpPr>
          <p:spPr bwMode="auto">
            <a:xfrm>
              <a:off x="192" y="2352"/>
              <a:ext cx="1248" cy="595"/>
            </a:xfrm>
            <a:prstGeom prst="rect">
              <a:avLst/>
            </a:prstGeom>
            <a:solidFill>
              <a:schemeClr val="accent2">
                <a:lumMod val="40000"/>
                <a:lumOff val="60000"/>
              </a:schemeClr>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dirty="0">
                <a:latin typeface="Verdana" pitchFamily="34" charset="0"/>
              </a:endParaRPr>
            </a:p>
            <a:p>
              <a:pPr algn="ctr">
                <a:defRPr/>
              </a:pPr>
              <a:r>
                <a:rPr lang="en-US" sz="1800" b="1">
                  <a:solidFill>
                    <a:srgbClr val="750C01"/>
                  </a:solidFill>
                  <a:latin typeface="Verdana" pitchFamily="34" charset="0"/>
                </a:rPr>
                <a:t>KHACHHANG</a:t>
              </a:r>
              <a:endParaRPr lang="en-US" sz="1800" b="1" dirty="0">
                <a:solidFill>
                  <a:srgbClr val="750C01"/>
                </a:solidFill>
                <a:latin typeface="Verdana" pitchFamily="34" charset="0"/>
              </a:endParaRPr>
            </a:p>
            <a:p>
              <a:pPr algn="ctr">
                <a:defRPr/>
              </a:pPr>
              <a:endParaRPr lang="en-US" sz="1800" b="1" dirty="0">
                <a:latin typeface="Verdana" pitchFamily="34" charset="0"/>
              </a:endParaRPr>
            </a:p>
          </p:txBody>
        </p:sp>
        <p:sp>
          <p:nvSpPr>
            <p:cNvPr id="594961" name="Line 15"/>
            <p:cNvSpPr>
              <a:spLocks noChangeShapeType="1"/>
            </p:cNvSpPr>
            <p:nvPr/>
          </p:nvSpPr>
          <p:spPr bwMode="auto">
            <a:xfrm>
              <a:off x="288" y="1680"/>
              <a:ext cx="288"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2" name="Line 16"/>
            <p:cNvSpPr>
              <a:spLocks noChangeShapeType="1"/>
            </p:cNvSpPr>
            <p:nvPr/>
          </p:nvSpPr>
          <p:spPr bwMode="auto">
            <a:xfrm flipH="1">
              <a:off x="960" y="2016"/>
              <a:ext cx="192"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3" name="Line 19"/>
            <p:cNvSpPr>
              <a:spLocks noChangeShapeType="1"/>
            </p:cNvSpPr>
            <p:nvPr/>
          </p:nvSpPr>
          <p:spPr bwMode="auto">
            <a:xfrm>
              <a:off x="3792" y="2640"/>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4" name="Line 20"/>
            <p:cNvSpPr>
              <a:spLocks noChangeShapeType="1"/>
            </p:cNvSpPr>
            <p:nvPr/>
          </p:nvSpPr>
          <p:spPr bwMode="auto">
            <a:xfrm flipV="1">
              <a:off x="3792" y="25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5" name="Line 21"/>
            <p:cNvSpPr>
              <a:spLocks noChangeShapeType="1"/>
            </p:cNvSpPr>
            <p:nvPr/>
          </p:nvSpPr>
          <p:spPr bwMode="auto">
            <a:xfrm>
              <a:off x="3792" y="26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6" name="Line 25"/>
            <p:cNvSpPr>
              <a:spLocks noChangeShapeType="1"/>
            </p:cNvSpPr>
            <p:nvPr/>
          </p:nvSpPr>
          <p:spPr bwMode="auto">
            <a:xfrm>
              <a:off x="1440" y="25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7" name="Line 26"/>
            <p:cNvSpPr>
              <a:spLocks noChangeShapeType="1"/>
            </p:cNvSpPr>
            <p:nvPr/>
          </p:nvSpPr>
          <p:spPr bwMode="auto">
            <a:xfrm flipH="1">
              <a:off x="1440" y="26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68" name="Oval 27"/>
            <p:cNvSpPr>
              <a:spLocks noChangeArrowheads="1"/>
            </p:cNvSpPr>
            <p:nvPr/>
          </p:nvSpPr>
          <p:spPr bwMode="auto">
            <a:xfrm>
              <a:off x="2400" y="1296"/>
              <a:ext cx="864" cy="384"/>
            </a:xfrm>
            <a:prstGeom prst="ellipse">
              <a:avLst/>
            </a:prstGeom>
            <a:solidFill>
              <a:srgbClr val="CCECFF"/>
            </a:solidFill>
            <a:ln w="9525">
              <a:solidFill>
                <a:schemeClr val="tx1"/>
              </a:solidFill>
              <a:round/>
              <a:headEnd/>
              <a:tailEnd/>
            </a:ln>
          </p:spPr>
          <p:txBody>
            <a:bodyPr wrap="none" anchor="ctr"/>
            <a:lstStyle/>
            <a:p>
              <a:pPr algn="ctr"/>
              <a:r>
                <a:rPr lang="en-US" sz="1800">
                  <a:latin typeface="Verdana" pitchFamily="34" charset="0"/>
                </a:rPr>
                <a:t>Ngay</a:t>
              </a:r>
            </a:p>
          </p:txBody>
        </p:sp>
        <p:sp>
          <p:nvSpPr>
            <p:cNvPr id="594969" name="Oval 28"/>
            <p:cNvSpPr>
              <a:spLocks noChangeArrowheads="1"/>
            </p:cNvSpPr>
            <p:nvPr/>
          </p:nvSpPr>
          <p:spPr bwMode="auto">
            <a:xfrm>
              <a:off x="2976" y="1776"/>
              <a:ext cx="1104" cy="384"/>
            </a:xfrm>
            <a:prstGeom prst="ellipse">
              <a:avLst/>
            </a:prstGeom>
            <a:solidFill>
              <a:srgbClr val="CCECFF"/>
            </a:solidFill>
            <a:ln w="9525">
              <a:solidFill>
                <a:schemeClr val="tx1"/>
              </a:solidFill>
              <a:round/>
              <a:headEnd/>
              <a:tailEnd/>
            </a:ln>
          </p:spPr>
          <p:txBody>
            <a:bodyPr wrap="none" anchor="ctr"/>
            <a:lstStyle/>
            <a:p>
              <a:pPr algn="ctr"/>
              <a:r>
                <a:rPr lang="en-US" sz="1800" u="sng">
                  <a:latin typeface="Verdana" pitchFamily="34" charset="0"/>
                </a:rPr>
                <a:t>MaVC</a:t>
              </a:r>
            </a:p>
          </p:txBody>
        </p:sp>
        <p:sp>
          <p:nvSpPr>
            <p:cNvPr id="594970" name="Line 29"/>
            <p:cNvSpPr>
              <a:spLocks noChangeShapeType="1"/>
            </p:cNvSpPr>
            <p:nvPr/>
          </p:nvSpPr>
          <p:spPr bwMode="auto">
            <a:xfrm flipH="1">
              <a:off x="2640" y="1680"/>
              <a:ext cx="144"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4971" name="Line 30"/>
            <p:cNvSpPr>
              <a:spLocks noChangeShapeType="1"/>
            </p:cNvSpPr>
            <p:nvPr/>
          </p:nvSpPr>
          <p:spPr bwMode="auto">
            <a:xfrm flipH="1">
              <a:off x="3024" y="2112"/>
              <a:ext cx="144"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998311" y="3048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cxnSp>
        <p:nvCxnSpPr>
          <p:cNvPr id="3" name="Straight Connector 2">
            <a:extLst>
              <a:ext uri="{FF2B5EF4-FFF2-40B4-BE49-F238E27FC236}">
                <a16:creationId xmlns:a16="http://schemas.microsoft.com/office/drawing/2014/main" xmlns="" id="{F927E4C3-298C-4A72-8DE8-18F7EF69DFE2}"/>
              </a:ext>
            </a:extLst>
          </p:cNvPr>
          <p:cNvCxnSpPr/>
          <p:nvPr/>
        </p:nvCxnSpPr>
        <p:spPr bwMode="auto">
          <a:xfrm>
            <a:off x="3581400" y="6248400"/>
            <a:ext cx="1981200" cy="0"/>
          </a:xfrm>
          <a:prstGeom prst="line">
            <a:avLst/>
          </a:prstGeom>
          <a:ln>
            <a:solidFill>
              <a:srgbClr val="0070C0"/>
            </a:solidFill>
            <a:prstDash val="dash"/>
            <a:headEnd type="none" w="sm" len="sm"/>
            <a:tailEnd type="none" w="sm" len="sm"/>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4954"/>
                                        </p:tgtEl>
                                        <p:attrNameLst>
                                          <p:attrName>style.visibility</p:attrName>
                                        </p:attrNameLst>
                                      </p:cBhvr>
                                      <p:to>
                                        <p:strVal val="visible"/>
                                      </p:to>
                                    </p:set>
                                    <p:animEffect transition="in" filter="fade">
                                      <p:cBhvr>
                                        <p:cTn id="7" dur="500"/>
                                        <p:tgtEl>
                                          <p:spTgt spid="594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59</a:t>
            </a:fld>
            <a:endParaRPr lang="en-US"/>
          </a:p>
        </p:txBody>
      </p:sp>
      <p:pic>
        <p:nvPicPr>
          <p:cNvPr id="1026" name="Picture 6">
            <a:extLst>
              <a:ext uri="{FF2B5EF4-FFF2-40B4-BE49-F238E27FC236}">
                <a16:creationId xmlns:a16="http://schemas.microsoft.com/office/drawing/2014/main" xmlns="" id="{E4FFE6D9-022B-496B-BC13-5C48A21305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836"/>
            <a:ext cx="9242258" cy="4479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2514600" y="4953000"/>
            <a:ext cx="184731" cy="707886"/>
          </a:xfrm>
          <a:prstGeom prst="rect">
            <a:avLst/>
          </a:prstGeom>
          <a:noFill/>
        </p:spPr>
        <p:txBody>
          <a:bodyPr wrap="none" rtlCol="0">
            <a:spAutoFit/>
          </a:bodyPr>
          <a:lstStyle/>
          <a:p>
            <a:endParaRPr lang="en-US"/>
          </a:p>
        </p:txBody>
      </p:sp>
      <p:sp>
        <p:nvSpPr>
          <p:cNvPr id="3" name="TextBox 2"/>
          <p:cNvSpPr txBox="1"/>
          <p:nvPr/>
        </p:nvSpPr>
        <p:spPr>
          <a:xfrm>
            <a:off x="2148571" y="5402747"/>
            <a:ext cx="6054158" cy="1323439"/>
          </a:xfrm>
          <a:prstGeom prst="rect">
            <a:avLst/>
          </a:prstGeom>
          <a:noFill/>
          <a:ln w="28575">
            <a:solidFill>
              <a:schemeClr val="tx1"/>
            </a:solidFill>
          </a:ln>
        </p:spPr>
        <p:txBody>
          <a:bodyPr wrap="none" rtlCol="0">
            <a:spAutoFit/>
          </a:bodyPr>
          <a:lstStyle/>
          <a:p>
            <a:r>
              <a:rPr lang="en-US" sz="2000" b="1" dirty="0" err="1"/>
              <a:t>Phongban</a:t>
            </a:r>
            <a:r>
              <a:rPr lang="en-US" sz="2000" dirty="0"/>
              <a:t>(</a:t>
            </a:r>
            <a:r>
              <a:rPr lang="en-US" sz="2000" b="1" u="sng" dirty="0" err="1">
                <a:solidFill>
                  <a:srgbClr val="C00000"/>
                </a:solidFill>
              </a:rPr>
              <a:t>Mapb</a:t>
            </a:r>
            <a:r>
              <a:rPr lang="en-US" sz="2000" dirty="0"/>
              <a:t>, </a:t>
            </a:r>
            <a:r>
              <a:rPr lang="en-US" sz="2000" dirty="0" err="1"/>
              <a:t>tenpb,mota</a:t>
            </a:r>
            <a:r>
              <a:rPr lang="en-US" sz="2000" dirty="0"/>
              <a:t>)</a:t>
            </a:r>
          </a:p>
          <a:p>
            <a:r>
              <a:rPr lang="en-US" sz="2000" b="1" dirty="0" err="1"/>
              <a:t>NhanVien</a:t>
            </a:r>
            <a:r>
              <a:rPr lang="en-US" sz="2000" dirty="0"/>
              <a:t>(</a:t>
            </a:r>
            <a:r>
              <a:rPr lang="en-US" sz="2000" b="1" u="sng" dirty="0" err="1">
                <a:solidFill>
                  <a:srgbClr val="C00000"/>
                </a:solidFill>
              </a:rPr>
              <a:t>Manv</a:t>
            </a:r>
            <a:r>
              <a:rPr lang="en-US" sz="2000" dirty="0"/>
              <a:t>, </a:t>
            </a:r>
            <a:r>
              <a:rPr lang="en-US" sz="2000" dirty="0" err="1"/>
              <a:t>tennv,phai,DienThoai,email</a:t>
            </a:r>
            <a:r>
              <a:rPr lang="en-US" sz="2000" dirty="0"/>
              <a:t>, </a:t>
            </a:r>
            <a:r>
              <a:rPr lang="en-US" sz="2000" u="dash" dirty="0" err="1">
                <a:solidFill>
                  <a:srgbClr val="0070C0"/>
                </a:solidFill>
              </a:rPr>
              <a:t>mapb</a:t>
            </a:r>
            <a:r>
              <a:rPr lang="en-US" sz="2000" dirty="0"/>
              <a:t>)</a:t>
            </a:r>
          </a:p>
          <a:p>
            <a:r>
              <a:rPr lang="en-US" sz="2000" b="1" dirty="0" err="1"/>
              <a:t>Duan</a:t>
            </a:r>
            <a:r>
              <a:rPr lang="en-US" sz="2000" dirty="0"/>
              <a:t>(</a:t>
            </a:r>
            <a:r>
              <a:rPr lang="en-US" sz="2000" b="1" u="sng" dirty="0" err="1">
                <a:solidFill>
                  <a:srgbClr val="C00000"/>
                </a:solidFill>
              </a:rPr>
              <a:t>Mada</a:t>
            </a:r>
            <a:r>
              <a:rPr lang="en-US" sz="2000" dirty="0"/>
              <a:t>, </a:t>
            </a:r>
            <a:r>
              <a:rPr lang="en-US" sz="2000" dirty="0" err="1"/>
              <a:t>TenDa</a:t>
            </a:r>
            <a:r>
              <a:rPr lang="en-US" sz="2000" dirty="0"/>
              <a:t>, </a:t>
            </a:r>
            <a:r>
              <a:rPr lang="en-US" sz="2000" dirty="0" err="1"/>
              <a:t>NgayBD</a:t>
            </a:r>
            <a:r>
              <a:rPr lang="en-US" sz="2000" dirty="0"/>
              <a:t>, </a:t>
            </a:r>
            <a:r>
              <a:rPr lang="en-US" sz="2000" dirty="0" err="1"/>
              <a:t>KinhPhi,</a:t>
            </a:r>
            <a:r>
              <a:rPr lang="en-US" sz="2000" u="dash" dirty="0" err="1">
                <a:solidFill>
                  <a:srgbClr val="0070C0"/>
                </a:solidFill>
              </a:rPr>
              <a:t>MaPB</a:t>
            </a:r>
            <a:r>
              <a:rPr lang="en-US" sz="2000" u="dash" dirty="0"/>
              <a:t>)</a:t>
            </a:r>
            <a:endParaRPr lang="en-US" sz="2000" dirty="0"/>
          </a:p>
          <a:p>
            <a:r>
              <a:rPr lang="en-US" sz="2000" b="1" dirty="0" err="1"/>
              <a:t>Thamgia</a:t>
            </a:r>
            <a:r>
              <a:rPr lang="en-US" sz="2000" u="dash" dirty="0"/>
              <a:t>(</a:t>
            </a:r>
            <a:r>
              <a:rPr lang="en-US" sz="2000" b="1" u="dash" dirty="0" err="1">
                <a:solidFill>
                  <a:srgbClr val="C00000"/>
                </a:solidFill>
              </a:rPr>
              <a:t>Manv</a:t>
            </a:r>
            <a:r>
              <a:rPr lang="en-US" sz="2000" b="1" u="dash" dirty="0">
                <a:solidFill>
                  <a:srgbClr val="C00000"/>
                </a:solidFill>
              </a:rPr>
              <a:t>, </a:t>
            </a:r>
            <a:r>
              <a:rPr lang="en-US" sz="2000" b="1" u="dash" dirty="0" err="1">
                <a:solidFill>
                  <a:srgbClr val="C00000"/>
                </a:solidFill>
              </a:rPr>
              <a:t>Mada</a:t>
            </a:r>
            <a:r>
              <a:rPr lang="en-US" sz="2000" u="dash" dirty="0"/>
              <a:t>, </a:t>
            </a:r>
            <a:r>
              <a:rPr lang="en-US" sz="2000" dirty="0" err="1"/>
              <a:t>NgayTG,MucLuong,CongViec</a:t>
            </a:r>
            <a:r>
              <a:rPr lang="en-US" sz="2000" u="sng" dirty="0"/>
              <a:t>)</a:t>
            </a:r>
            <a:endParaRPr lang="en-US" sz="2000" dirty="0"/>
          </a:p>
        </p:txBody>
      </p:sp>
      <p:cxnSp>
        <p:nvCxnSpPr>
          <p:cNvPr id="7" name="Straight Connector 6"/>
          <p:cNvCxnSpPr/>
          <p:nvPr/>
        </p:nvCxnSpPr>
        <p:spPr bwMode="auto">
          <a:xfrm>
            <a:off x="3276600" y="6629400"/>
            <a:ext cx="13716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84334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533400" y="533400"/>
            <a:ext cx="8183563" cy="914400"/>
          </a:xfrm>
        </p:spPr>
        <p:txBody>
          <a:bodyPr>
            <a:normAutofit fontScale="90000"/>
          </a:bodyPr>
          <a:lstStyle/>
          <a:p>
            <a:pPr algn="ctr"/>
            <a:r>
              <a:rPr lang="en-US" sz="4000">
                <a:solidFill>
                  <a:schemeClr val="folHlink"/>
                </a:solidFill>
                <a:effectLst>
                  <a:outerShdw blurRad="38100" dist="38100" dir="2700000" algn="tl">
                    <a:srgbClr val="C0C0C0"/>
                  </a:outerShdw>
                </a:effectLst>
              </a:rPr>
              <a:t>Mô hình dữ liệu quan hệ </a:t>
            </a:r>
            <a:br>
              <a:rPr lang="en-US" sz="4000">
                <a:solidFill>
                  <a:schemeClr val="folHlink"/>
                </a:solidFill>
                <a:effectLst>
                  <a:outerShdw blurRad="38100" dist="38100" dir="2700000" algn="tl">
                    <a:srgbClr val="C0C0C0"/>
                  </a:outerShdw>
                </a:effectLst>
              </a:rPr>
            </a:br>
            <a:r>
              <a:rPr lang="en-US" sz="4000">
                <a:solidFill>
                  <a:schemeClr val="folHlink"/>
                </a:solidFill>
                <a:effectLst>
                  <a:outerShdw blurRad="38100" dist="38100" dir="2700000" algn="tl">
                    <a:srgbClr val="C0C0C0"/>
                  </a:outerShdw>
                </a:effectLst>
              </a:rPr>
              <a:t>(Relational data model)</a:t>
            </a:r>
          </a:p>
        </p:txBody>
      </p:sp>
      <p:sp>
        <p:nvSpPr>
          <p:cNvPr id="520195" name="Rectangle 3"/>
          <p:cNvSpPr>
            <a:spLocks noGrp="1" noChangeArrowheads="1"/>
          </p:cNvSpPr>
          <p:nvPr>
            <p:ph idx="4294967295"/>
          </p:nvPr>
        </p:nvSpPr>
        <p:spPr>
          <a:xfrm>
            <a:off x="533400" y="1843314"/>
            <a:ext cx="8077200" cy="5029200"/>
          </a:xfrm>
        </p:spPr>
        <p:txBody>
          <a:bodyPr lIns="182880" tIns="91440"/>
          <a:lstStyle/>
          <a:p>
            <a:pPr marL="293688" lvl="1"/>
            <a:r>
              <a:rPr lang="en-US" sz="2400" b="1" i="1"/>
              <a:t>Thể hiện của quan hệ </a:t>
            </a:r>
            <a:r>
              <a:rPr lang="en-US" sz="2400"/>
              <a:t>(</a:t>
            </a:r>
            <a:r>
              <a:rPr lang="en-US" sz="2400" i="1">
                <a:solidFill>
                  <a:srgbClr val="990000"/>
                </a:solidFill>
              </a:rPr>
              <a:t>relation instance): </a:t>
            </a:r>
            <a:r>
              <a:rPr lang="vi-VN" sz="2400"/>
              <a:t>là tập hợp các bộ giá trị của quan hệ tại một thời điểm nhất định. </a:t>
            </a:r>
            <a:endParaRPr lang="en-US" sz="2400"/>
          </a:p>
          <a:p>
            <a:pPr marL="293688" lvl="1"/>
            <a:r>
              <a:rPr lang="vi-VN" sz="2400"/>
              <a:t>Ký hiệu: thể hiện của quan hệ Q là T</a:t>
            </a:r>
            <a:r>
              <a:rPr lang="vi-VN" sz="2400" baseline="-25000"/>
              <a:t>Q</a:t>
            </a:r>
            <a:r>
              <a:rPr lang="vi-VN" sz="2400"/>
              <a:t> </a:t>
            </a:r>
            <a:endParaRPr lang="en-US" sz="2400"/>
          </a:p>
          <a:p>
            <a:pPr marL="293688" lvl="1"/>
            <a:r>
              <a:rPr lang="vi-VN" sz="2400"/>
              <a:t>Ví dụ: T</a:t>
            </a:r>
            <a:r>
              <a:rPr lang="en-US" sz="2400" baseline="-25000"/>
              <a:t>Student</a:t>
            </a:r>
            <a:r>
              <a:rPr lang="vi-VN" sz="2400"/>
              <a:t> là thể hiện của quan hệ </a:t>
            </a:r>
            <a:r>
              <a:rPr lang="en-US" sz="2400"/>
              <a:t>STUDENT</a:t>
            </a:r>
            <a:r>
              <a:rPr lang="vi-VN" sz="2400"/>
              <a:t> tại thời điểm hiện tại gồm có các bộ như sau:</a:t>
            </a:r>
            <a:endParaRPr lang="en-US" sz="2400"/>
          </a:p>
          <a:p>
            <a:pPr marL="7938" lvl="1" indent="0">
              <a:buNone/>
            </a:pPr>
            <a:r>
              <a:rPr lang="en-US" sz="2400"/>
              <a:t>Students(sid: string, name: string, login: string, age: integer , gpa: real)</a:t>
            </a:r>
            <a:endParaRPr lang="en-US" sz="2400" dirty="0"/>
          </a:p>
        </p:txBody>
      </p:sp>
      <p:pic>
        <p:nvPicPr>
          <p:cNvPr id="5" name="Picture 4"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00" y="4653090"/>
            <a:ext cx="6781800" cy="2239200"/>
          </a:xfrm>
          <a:prstGeom prst="rect">
            <a:avLst/>
          </a:prstGeom>
        </p:spPr>
      </p:pic>
      <p:sp>
        <p:nvSpPr>
          <p:cNvPr id="4" name="Slide Number Placeholder 3"/>
          <p:cNvSpPr>
            <a:spLocks noGrp="1"/>
          </p:cNvSpPr>
          <p:nvPr>
            <p:ph type="sldNum" sz="quarter" idx="12"/>
          </p:nvPr>
        </p:nvSpPr>
        <p:spPr/>
        <p:txBody>
          <a:bodyPr/>
          <a:lstStyle/>
          <a:p>
            <a:fld id="{10EF5903-4970-4C20-9341-2C82988ABEFC}" type="slidenum">
              <a:rPr lang="en-US" smtClean="0"/>
              <a:pPr/>
              <a:t>6</a:t>
            </a:fld>
            <a:endParaRPr lang="en-US"/>
          </a:p>
        </p:txBody>
      </p:sp>
    </p:spTree>
    <p:extLst>
      <p:ext uri="{BB962C8B-B14F-4D97-AF65-F5344CB8AC3E}">
        <p14:creationId xmlns:p14="http://schemas.microsoft.com/office/powerpoint/2010/main" val="3115200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20195">
                                            <p:txEl>
                                              <p:pRg st="1" end="1"/>
                                            </p:txEl>
                                          </p:spTgt>
                                        </p:tgtEl>
                                        <p:attrNameLst>
                                          <p:attrName>style.visibility</p:attrName>
                                        </p:attrNameLst>
                                      </p:cBhvr>
                                      <p:to>
                                        <p:strVal val="visible"/>
                                      </p:to>
                                    </p:set>
                                    <p:anim calcmode="lin" valueType="num">
                                      <p:cBhvr additive="base">
                                        <p:cTn id="7" dur="500" fill="hold"/>
                                        <p:tgtEl>
                                          <p:spTgt spid="520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019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20195">
                                            <p:txEl>
                                              <p:pRg st="2" end="2"/>
                                            </p:txEl>
                                          </p:spTgt>
                                        </p:tgtEl>
                                        <p:attrNameLst>
                                          <p:attrName>style.visibility</p:attrName>
                                        </p:attrNameLst>
                                      </p:cBhvr>
                                      <p:to>
                                        <p:strVal val="visible"/>
                                      </p:to>
                                    </p:set>
                                    <p:anim calcmode="lin" valueType="num">
                                      <p:cBhvr additive="base">
                                        <p:cTn id="13" dur="500" fill="hold"/>
                                        <p:tgtEl>
                                          <p:spTgt spid="52019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01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20195">
                                            <p:txEl>
                                              <p:pRg st="3" end="3"/>
                                            </p:txEl>
                                          </p:spTgt>
                                        </p:tgtEl>
                                        <p:attrNameLst>
                                          <p:attrName>style.visibility</p:attrName>
                                        </p:attrNameLst>
                                      </p:cBhvr>
                                      <p:to>
                                        <p:strVal val="visible"/>
                                      </p:to>
                                    </p:set>
                                    <p:anim calcmode="lin" valueType="num">
                                      <p:cBhvr additive="base">
                                        <p:cTn id="19" dur="500" fill="hold"/>
                                        <p:tgtEl>
                                          <p:spTgt spid="52019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019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60</a:t>
            </a:fld>
            <a:endParaRPr lang="en-US"/>
          </a:p>
        </p:txBody>
      </p:sp>
      <p:sp>
        <p:nvSpPr>
          <p:cNvPr id="5" name="TextBox 4"/>
          <p:cNvSpPr txBox="1"/>
          <p:nvPr/>
        </p:nvSpPr>
        <p:spPr>
          <a:xfrm>
            <a:off x="2514600" y="4953000"/>
            <a:ext cx="184731" cy="707886"/>
          </a:xfrm>
          <a:prstGeom prst="rect">
            <a:avLst/>
          </a:prstGeom>
          <a:noFill/>
        </p:spPr>
        <p:txBody>
          <a:bodyPr wrap="none" rtlCol="0">
            <a:spAutoFit/>
          </a:bodyPr>
          <a:lstStyle/>
          <a:p>
            <a:endParaRPr lang="en-US"/>
          </a:p>
        </p:txBody>
      </p:sp>
      <p:sp>
        <p:nvSpPr>
          <p:cNvPr id="3" name="TextBox 2"/>
          <p:cNvSpPr txBox="1"/>
          <p:nvPr/>
        </p:nvSpPr>
        <p:spPr>
          <a:xfrm>
            <a:off x="1981200" y="4408884"/>
            <a:ext cx="5939703" cy="1938992"/>
          </a:xfrm>
          <a:prstGeom prst="rect">
            <a:avLst/>
          </a:prstGeom>
          <a:noFill/>
        </p:spPr>
        <p:txBody>
          <a:bodyPr wrap="none" rtlCol="0">
            <a:spAutoFit/>
          </a:bodyPr>
          <a:lstStyle/>
          <a:p>
            <a:r>
              <a:rPr lang="en-US" sz="2000" b="1"/>
              <a:t>DAODIEN</a:t>
            </a:r>
            <a:r>
              <a:rPr lang="en-US" sz="2000"/>
              <a:t>(</a:t>
            </a:r>
            <a:r>
              <a:rPr lang="en-US" sz="2000" u="sng">
                <a:solidFill>
                  <a:srgbClr val="C00000"/>
                </a:solidFill>
              </a:rPr>
              <a:t>MADD</a:t>
            </a:r>
            <a:r>
              <a:rPr lang="en-US" sz="2000"/>
              <a:t>, TENDD, NAMSINH)</a:t>
            </a:r>
          </a:p>
          <a:p>
            <a:r>
              <a:rPr lang="en-US" sz="2000" b="1"/>
              <a:t>PHIM</a:t>
            </a:r>
            <a:r>
              <a:rPr lang="en-US" sz="2000"/>
              <a:t> (</a:t>
            </a:r>
            <a:r>
              <a:rPr lang="en-US" sz="2000" u="sng">
                <a:solidFill>
                  <a:srgbClr val="C00000"/>
                </a:solidFill>
              </a:rPr>
              <a:t>MAPHIM</a:t>
            </a:r>
            <a:r>
              <a:rPr lang="en-US" sz="2000"/>
              <a:t>, TUADE,…,THELOAI)</a:t>
            </a:r>
          </a:p>
          <a:p>
            <a:r>
              <a:rPr lang="en-US" sz="2000" b="1"/>
              <a:t>DAODIENPHIM</a:t>
            </a:r>
            <a:r>
              <a:rPr lang="en-US" sz="2000"/>
              <a:t>(</a:t>
            </a:r>
            <a:r>
              <a:rPr lang="en-US" sz="2000" u="sng">
                <a:solidFill>
                  <a:srgbClr val="C00000"/>
                </a:solidFill>
              </a:rPr>
              <a:t>MADD, MAPHIM</a:t>
            </a:r>
            <a:r>
              <a:rPr lang="en-US" sz="2000"/>
              <a:t>, NGAYBD)</a:t>
            </a:r>
          </a:p>
          <a:p>
            <a:r>
              <a:rPr lang="en-US" sz="2000" b="1"/>
              <a:t>DIENVIEN</a:t>
            </a:r>
            <a:r>
              <a:rPr lang="en-US" sz="2000"/>
              <a:t>(</a:t>
            </a:r>
            <a:r>
              <a:rPr lang="en-US" sz="2000" u="sng">
                <a:solidFill>
                  <a:srgbClr val="C00000"/>
                </a:solidFill>
              </a:rPr>
              <a:t>MADV</a:t>
            </a:r>
            <a:r>
              <a:rPr lang="en-US" sz="2000"/>
              <a:t>, TENDV,…)</a:t>
            </a:r>
          </a:p>
          <a:p>
            <a:r>
              <a:rPr lang="en-US" sz="2000" b="1"/>
              <a:t>THAMGIA</a:t>
            </a:r>
            <a:r>
              <a:rPr lang="en-US" sz="2000"/>
              <a:t>(</a:t>
            </a:r>
            <a:r>
              <a:rPr lang="en-US" sz="2000" u="sng">
                <a:solidFill>
                  <a:srgbClr val="C00000"/>
                </a:solidFill>
              </a:rPr>
              <a:t>MADV, MAPHIM</a:t>
            </a:r>
            <a:r>
              <a:rPr lang="en-US" sz="2000"/>
              <a:t>, NGAYBD, VAIDIEN)</a:t>
            </a:r>
          </a:p>
          <a:p>
            <a:endParaRPr lang="en-US" sz="2000"/>
          </a:p>
        </p:txBody>
      </p: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990600" y="1956753"/>
            <a:ext cx="7391400" cy="2380694"/>
          </a:xfrm>
          <a:prstGeom prst="rect">
            <a:avLst/>
          </a:prstGeom>
        </p:spPr>
      </p:pic>
      <p:cxnSp>
        <p:nvCxnSpPr>
          <p:cNvPr id="8" name="Straight Connector 7"/>
          <p:cNvCxnSpPr/>
          <p:nvPr/>
        </p:nvCxnSpPr>
        <p:spPr bwMode="auto">
          <a:xfrm>
            <a:off x="4114800" y="5410200"/>
            <a:ext cx="1905000"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Connector 13"/>
          <p:cNvCxnSpPr/>
          <p:nvPr/>
        </p:nvCxnSpPr>
        <p:spPr bwMode="auto">
          <a:xfrm>
            <a:off x="3429000" y="6019800"/>
            <a:ext cx="1905000" cy="0"/>
          </a:xfrm>
          <a:prstGeom prst="line">
            <a:avLst/>
          </a:prstGeom>
          <a:solidFill>
            <a:schemeClr val="accent1"/>
          </a:solidFill>
          <a:ln w="38100" cap="flat" cmpd="sng" algn="ctr">
            <a:solidFill>
              <a:srgbClr val="0070C0"/>
            </a:solidFill>
            <a:prstDash val="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4870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par>
                                <p:cTn id="28" presetID="10" presetClass="entr" presetSubtype="0" fill="hold" nodeType="with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5"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612356" name="Rectangle 8"/>
          <p:cNvSpPr>
            <a:spLocks noChangeArrowheads="1"/>
          </p:cNvSpPr>
          <p:nvPr/>
        </p:nvSpPr>
        <p:spPr bwMode="auto">
          <a:xfrm>
            <a:off x="0" y="2373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sz="1800">
              <a:latin typeface="Verdana" pitchFamily="34" charset="0"/>
            </a:endParaRPr>
          </a:p>
        </p:txBody>
      </p:sp>
      <p:sp>
        <p:nvSpPr>
          <p:cNvPr id="3074" name="Rectangle 2"/>
          <p:cNvSpPr>
            <a:spLocks noChangeArrowheads="1"/>
          </p:cNvSpPr>
          <p:nvPr/>
        </p:nvSpPr>
        <p:spPr bwMode="auto">
          <a:xfrm>
            <a:off x="914400" y="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61</a:t>
            </a:fld>
            <a:endParaRPr lang="en-US"/>
          </a:p>
        </p:txBody>
      </p:sp>
      <p:sp>
        <p:nvSpPr>
          <p:cNvPr id="5" name="TextBox 4"/>
          <p:cNvSpPr txBox="1"/>
          <p:nvPr/>
        </p:nvSpPr>
        <p:spPr>
          <a:xfrm>
            <a:off x="2514600" y="4953000"/>
            <a:ext cx="184731" cy="707886"/>
          </a:xfrm>
          <a:prstGeom prst="rect">
            <a:avLst/>
          </a:prstGeom>
          <a:noFill/>
        </p:spPr>
        <p:txBody>
          <a:bodyPr wrap="none" rtlCol="0">
            <a:spAutoFit/>
          </a:bodyPr>
          <a:lstStyle/>
          <a:p>
            <a:endParaRPr lang="en-US"/>
          </a:p>
        </p:txBody>
      </p:sp>
      <p:sp>
        <p:nvSpPr>
          <p:cNvPr id="3" name="TextBox 2"/>
          <p:cNvSpPr txBox="1"/>
          <p:nvPr/>
        </p:nvSpPr>
        <p:spPr>
          <a:xfrm>
            <a:off x="1905000" y="4920199"/>
            <a:ext cx="5504007" cy="1323439"/>
          </a:xfrm>
          <a:prstGeom prst="rect">
            <a:avLst/>
          </a:prstGeom>
          <a:noFill/>
        </p:spPr>
        <p:txBody>
          <a:bodyPr wrap="none" rtlCol="0">
            <a:spAutoFit/>
          </a:bodyPr>
          <a:lstStyle/>
          <a:p>
            <a:r>
              <a:rPr lang="en-US" sz="2000" b="1"/>
              <a:t>KhachHang</a:t>
            </a:r>
            <a:r>
              <a:rPr lang="en-US" sz="2000"/>
              <a:t>(</a:t>
            </a:r>
            <a:r>
              <a:rPr lang="en-US" sz="2000" b="1" u="sng">
                <a:solidFill>
                  <a:srgbClr val="C00000"/>
                </a:solidFill>
              </a:rPr>
              <a:t>MaKH</a:t>
            </a:r>
            <a:r>
              <a:rPr lang="en-US" sz="2000"/>
              <a:t>, tenKH, điachi, đienthoai)</a:t>
            </a:r>
          </a:p>
          <a:p>
            <a:r>
              <a:rPr lang="en-US" sz="2000" b="1"/>
              <a:t>LoaiPhong</a:t>
            </a:r>
            <a:r>
              <a:rPr lang="en-US" sz="2000"/>
              <a:t>(</a:t>
            </a:r>
            <a:r>
              <a:rPr lang="en-US" sz="2000" b="1" u="sng">
                <a:solidFill>
                  <a:srgbClr val="C00000"/>
                </a:solidFill>
              </a:rPr>
              <a:t>MaLoai</a:t>
            </a:r>
            <a:r>
              <a:rPr lang="en-US" sz="2000"/>
              <a:t>, tennloai, Dongia)</a:t>
            </a:r>
          </a:p>
          <a:p>
            <a:r>
              <a:rPr lang="en-US" sz="2000" b="1"/>
              <a:t>Phong</a:t>
            </a:r>
            <a:r>
              <a:rPr lang="en-US" sz="2000"/>
              <a:t>(</a:t>
            </a:r>
            <a:r>
              <a:rPr lang="en-US" sz="2000" b="1" u="sng">
                <a:solidFill>
                  <a:srgbClr val="C00000"/>
                </a:solidFill>
              </a:rPr>
              <a:t>MaPhong</a:t>
            </a:r>
            <a:r>
              <a:rPr lang="en-US" sz="2000"/>
              <a:t>, Tenphong, TienNghi, </a:t>
            </a:r>
            <a:r>
              <a:rPr lang="en-US" sz="2000" u="dash">
                <a:solidFill>
                  <a:srgbClr val="0070C0"/>
                </a:solidFill>
              </a:rPr>
              <a:t>MaLoai</a:t>
            </a:r>
            <a:r>
              <a:rPr lang="en-US" sz="2000" u="dash"/>
              <a:t>)</a:t>
            </a:r>
            <a:endParaRPr lang="en-US" sz="2000"/>
          </a:p>
          <a:p>
            <a:r>
              <a:rPr lang="en-US" sz="2000" b="1"/>
              <a:t>DatPhong</a:t>
            </a:r>
            <a:r>
              <a:rPr lang="en-US" sz="2000" u="dash"/>
              <a:t>(</a:t>
            </a:r>
            <a:r>
              <a:rPr lang="en-US" sz="2000" b="1" u="dash">
                <a:solidFill>
                  <a:srgbClr val="C00000"/>
                </a:solidFill>
              </a:rPr>
              <a:t>MaKH, MaPhong</a:t>
            </a:r>
            <a:r>
              <a:rPr lang="en-US" sz="2000" u="dash"/>
              <a:t>, </a:t>
            </a:r>
            <a:r>
              <a:rPr lang="en-US" sz="2000"/>
              <a:t>NgayDat, NgayTra</a:t>
            </a:r>
            <a:r>
              <a:rPr lang="en-US" sz="2000" u="sng"/>
              <a:t>)</a:t>
            </a:r>
            <a:endParaRPr lang="en-US" sz="2000"/>
          </a:p>
        </p:txBody>
      </p:sp>
      <p:cxnSp>
        <p:nvCxnSpPr>
          <p:cNvPr id="7" name="Straight Connector 6"/>
          <p:cNvCxnSpPr/>
          <p:nvPr/>
        </p:nvCxnSpPr>
        <p:spPr bwMode="auto">
          <a:xfrm>
            <a:off x="2971800" y="6172200"/>
            <a:ext cx="1371600" cy="0"/>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1" name="Picture 10"/>
          <p:cNvPicPr/>
          <p:nvPr/>
        </p:nvPicPr>
        <p:blipFill>
          <a:blip r:embed="rId2">
            <a:extLst>
              <a:ext uri="{28A0092B-C50C-407E-A947-70E740481C1C}">
                <a14:useLocalDpi xmlns:a14="http://schemas.microsoft.com/office/drawing/2010/main" val="0"/>
              </a:ext>
            </a:extLst>
          </a:blip>
          <a:stretch>
            <a:fillRect/>
          </a:stretch>
        </p:blipFill>
        <p:spPr>
          <a:xfrm>
            <a:off x="1164325" y="1857958"/>
            <a:ext cx="6892357" cy="2990803"/>
          </a:xfrm>
          <a:prstGeom prst="rect">
            <a:avLst/>
          </a:prstGeom>
        </p:spPr>
      </p:pic>
    </p:spTree>
    <p:extLst>
      <p:ext uri="{BB962C8B-B14F-4D97-AF65-F5344CB8AC3E}">
        <p14:creationId xmlns:p14="http://schemas.microsoft.com/office/powerpoint/2010/main" val="1249436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784226" y="1981200"/>
            <a:ext cx="7793037" cy="547687"/>
          </a:xfrm>
        </p:spPr>
        <p:txBody>
          <a:bodyPr>
            <a:noAutofit/>
          </a:bodyPr>
          <a:lstStyle/>
          <a:p>
            <a:r>
              <a:rPr lang="en-US" sz="2400">
                <a:solidFill>
                  <a:srgbClr val="CC3300"/>
                </a:solidFill>
                <a:effectLst>
                  <a:outerShdw blurRad="38100" dist="38100" dir="2700000" algn="tl">
                    <a:srgbClr val="C0C0C0"/>
                  </a:outerShdw>
                </a:effectLst>
              </a:rPr>
              <a:t>Bước 5: chuyển đổi mối liên kết 1 ngôi</a:t>
            </a:r>
          </a:p>
        </p:txBody>
      </p:sp>
      <p:sp>
        <p:nvSpPr>
          <p:cNvPr id="595971" name="Rectangle 3"/>
          <p:cNvSpPr>
            <a:spLocks noGrp="1" noChangeArrowheads="1"/>
          </p:cNvSpPr>
          <p:nvPr>
            <p:ph idx="4294967295"/>
          </p:nvPr>
        </p:nvSpPr>
        <p:spPr>
          <a:xfrm>
            <a:off x="533400" y="2819400"/>
            <a:ext cx="8077200" cy="4187825"/>
          </a:xfrm>
        </p:spPr>
        <p:txBody>
          <a:bodyPr lIns="182880" tIns="91440"/>
          <a:lstStyle/>
          <a:p>
            <a:pPr marL="265113" indent="-265113" algn="just"/>
            <a:r>
              <a:rPr lang="en-US" sz="2400"/>
              <a:t>Với liên kết 1 ngôi 1-M: Thêm 1 khoá ngoại vào quan hệ của mối liên kết này để tham chiếu đến các trị của khoá chính của  quan hệ  (khoá ngoại và khoá chính phải cùng miền trị). </a:t>
            </a:r>
          </a:p>
          <a:p>
            <a:pPr algn="just">
              <a:buFont typeface="Wingdings" panose="05000000000000000000" pitchFamily="2" charset="2"/>
              <a:buChar char="è"/>
            </a:pPr>
            <a:r>
              <a:rPr lang="en-US" sz="2400">
                <a:sym typeface="Wingdings" pitchFamily="2" charset="2"/>
              </a:rPr>
              <a:t>Được gọi là </a:t>
            </a:r>
            <a:r>
              <a:rPr lang="en-US" sz="2400">
                <a:solidFill>
                  <a:srgbClr val="C00000"/>
                </a:solidFill>
                <a:sym typeface="Wingdings" pitchFamily="2" charset="2"/>
              </a:rPr>
              <a:t>khoá ngoại đệ quy</a:t>
            </a:r>
          </a:p>
          <a:p>
            <a:pPr marL="0" indent="0" algn="just">
              <a:buNone/>
            </a:pPr>
            <a:endParaRPr lang="en-US" sz="2400"/>
          </a:p>
        </p:txBody>
      </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62</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a:xfrm>
            <a:off x="838200" y="1752600"/>
            <a:ext cx="3802063" cy="741363"/>
          </a:xfrm>
        </p:spPr>
        <p:txBody>
          <a:bodyPr>
            <a:normAutofit/>
          </a:bodyPr>
          <a:lstStyle/>
          <a:p>
            <a:r>
              <a:rPr lang="en-US" sz="2400">
                <a:solidFill>
                  <a:srgbClr val="CC3300"/>
                </a:solidFill>
                <a:effectLst>
                  <a:outerShdw blurRad="38100" dist="38100" dir="2700000" algn="tl">
                    <a:srgbClr val="C0C0C0"/>
                  </a:outerShdw>
                </a:effectLst>
              </a:rPr>
              <a:t>Ví dụ</a:t>
            </a:r>
          </a:p>
        </p:txBody>
      </p:sp>
      <p:sp>
        <p:nvSpPr>
          <p:cNvPr id="597003" name="Text Box 10"/>
          <p:cNvSpPr txBox="1">
            <a:spLocks noChangeArrowheads="1"/>
          </p:cNvSpPr>
          <p:nvPr/>
        </p:nvSpPr>
        <p:spPr bwMode="auto">
          <a:xfrm>
            <a:off x="304800" y="6096000"/>
            <a:ext cx="570540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latin typeface="Verdana" pitchFamily="34" charset="0"/>
              </a:rPr>
              <a:t>NHANVIEN(</a:t>
            </a:r>
            <a:r>
              <a:rPr kumimoji="0" lang="en-US" sz="1800" b="1" u="sng">
                <a:latin typeface="Verdana" pitchFamily="34" charset="0"/>
              </a:rPr>
              <a:t>MaNV</a:t>
            </a:r>
            <a:r>
              <a:rPr kumimoji="0" lang="en-US" sz="1800" b="1">
                <a:latin typeface="Verdana" pitchFamily="34" charset="0"/>
              </a:rPr>
              <a:t>, Ten, NgaySinh, </a:t>
            </a:r>
            <a:r>
              <a:rPr kumimoji="0" lang="en-US" sz="1800" b="1" u="dotted">
                <a:solidFill>
                  <a:srgbClr val="002060"/>
                </a:solidFill>
                <a:latin typeface="Verdana" pitchFamily="34" charset="0"/>
              </a:rPr>
              <a:t>MaNQL</a:t>
            </a:r>
            <a:r>
              <a:rPr kumimoji="0" lang="en-US" sz="1800" b="1">
                <a:solidFill>
                  <a:srgbClr val="FF9900"/>
                </a:solidFill>
                <a:latin typeface="Verdana" pitchFamily="34" charset="0"/>
              </a:rPr>
              <a:t>)</a:t>
            </a:r>
          </a:p>
        </p:txBody>
      </p:sp>
      <p:grpSp>
        <p:nvGrpSpPr>
          <p:cNvPr id="597016" name="Group 24"/>
          <p:cNvGrpSpPr>
            <a:grpSpLocks/>
          </p:cNvGrpSpPr>
          <p:nvPr/>
        </p:nvGrpSpPr>
        <p:grpSpPr bwMode="auto">
          <a:xfrm>
            <a:off x="990600" y="2514600"/>
            <a:ext cx="7086600" cy="3505200"/>
            <a:chOff x="336" y="1200"/>
            <a:chExt cx="4992" cy="2784"/>
          </a:xfrm>
        </p:grpSpPr>
        <p:sp>
          <p:nvSpPr>
            <p:cNvPr id="25603" name="Text Box 3"/>
            <p:cNvSpPr txBox="1">
              <a:spLocks noChangeArrowheads="1"/>
            </p:cNvSpPr>
            <p:nvPr/>
          </p:nvSpPr>
          <p:spPr bwMode="auto">
            <a:xfrm>
              <a:off x="2256" y="2496"/>
              <a:ext cx="1152" cy="750"/>
            </a:xfrm>
            <a:prstGeom prst="rect">
              <a:avLst/>
            </a:prstGeom>
            <a:solidFill>
              <a:schemeClr val="accent1"/>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1800" b="1">
                  <a:latin typeface="Verdana" pitchFamily="34" charset="0"/>
                </a:rPr>
                <a:t>NHANVIEN</a:t>
              </a:r>
            </a:p>
            <a:p>
              <a:endParaRPr kumimoji="0" lang="en-US" sz="1800" b="1">
                <a:latin typeface="Verdana" pitchFamily="34" charset="0"/>
              </a:endParaRPr>
            </a:p>
          </p:txBody>
        </p:sp>
        <p:sp>
          <p:nvSpPr>
            <p:cNvPr id="596997" name="Oval 4"/>
            <p:cNvSpPr>
              <a:spLocks noChangeArrowheads="1"/>
            </p:cNvSpPr>
            <p:nvPr/>
          </p:nvSpPr>
          <p:spPr bwMode="auto">
            <a:xfrm>
              <a:off x="336" y="1248"/>
              <a:ext cx="1200" cy="480"/>
            </a:xfrm>
            <a:prstGeom prst="ellipse">
              <a:avLst/>
            </a:prstGeom>
            <a:solidFill>
              <a:srgbClr val="99FF99"/>
            </a:solidFill>
            <a:ln w="9525">
              <a:solidFill>
                <a:schemeClr val="tx1"/>
              </a:solidFill>
              <a:round/>
              <a:headEnd/>
              <a:tailEnd/>
            </a:ln>
          </p:spPr>
          <p:txBody>
            <a:bodyPr wrap="none" anchor="ctr"/>
            <a:lstStyle/>
            <a:p>
              <a:pPr algn="ctr"/>
              <a:r>
                <a:rPr lang="en-US" sz="1800" b="1" u="sng">
                  <a:latin typeface="Verdana" pitchFamily="34" charset="0"/>
                </a:rPr>
                <a:t>MaNV</a:t>
              </a:r>
            </a:p>
          </p:txBody>
        </p:sp>
        <p:sp>
          <p:nvSpPr>
            <p:cNvPr id="596998" name="Oval 5"/>
            <p:cNvSpPr>
              <a:spLocks noChangeArrowheads="1"/>
            </p:cNvSpPr>
            <p:nvPr/>
          </p:nvSpPr>
          <p:spPr bwMode="auto">
            <a:xfrm>
              <a:off x="3696" y="1584"/>
              <a:ext cx="1632" cy="480"/>
            </a:xfrm>
            <a:prstGeom prst="ellipse">
              <a:avLst/>
            </a:prstGeom>
            <a:solidFill>
              <a:srgbClr val="99FF99"/>
            </a:solidFill>
            <a:ln w="9525">
              <a:solidFill>
                <a:schemeClr val="tx1"/>
              </a:solidFill>
              <a:round/>
              <a:headEnd/>
              <a:tailEnd/>
            </a:ln>
          </p:spPr>
          <p:txBody>
            <a:bodyPr wrap="none" anchor="ctr"/>
            <a:lstStyle/>
            <a:p>
              <a:pPr algn="ctr"/>
              <a:r>
                <a:rPr lang="en-US" sz="1800" b="1">
                  <a:latin typeface="Verdana" pitchFamily="34" charset="0"/>
                </a:rPr>
                <a:t>NgaySinh </a:t>
              </a:r>
            </a:p>
          </p:txBody>
        </p:sp>
        <p:sp>
          <p:nvSpPr>
            <p:cNvPr id="596999" name="Oval 6"/>
            <p:cNvSpPr>
              <a:spLocks noChangeArrowheads="1"/>
            </p:cNvSpPr>
            <p:nvPr/>
          </p:nvSpPr>
          <p:spPr bwMode="auto">
            <a:xfrm>
              <a:off x="2160" y="1200"/>
              <a:ext cx="1392" cy="480"/>
            </a:xfrm>
            <a:prstGeom prst="ellipse">
              <a:avLst/>
            </a:prstGeom>
            <a:solidFill>
              <a:srgbClr val="99FF99"/>
            </a:solidFill>
            <a:ln w="9525">
              <a:solidFill>
                <a:schemeClr val="tx1"/>
              </a:solidFill>
              <a:round/>
              <a:headEnd/>
              <a:tailEnd/>
            </a:ln>
          </p:spPr>
          <p:txBody>
            <a:bodyPr wrap="none" anchor="ctr"/>
            <a:lstStyle/>
            <a:p>
              <a:pPr algn="ctr"/>
              <a:r>
                <a:rPr lang="en-US" sz="1800" b="1">
                  <a:latin typeface="Verdana" pitchFamily="34" charset="0"/>
                </a:rPr>
                <a:t>Ten</a:t>
              </a:r>
            </a:p>
          </p:txBody>
        </p:sp>
        <p:sp>
          <p:nvSpPr>
            <p:cNvPr id="597000" name="Line 7"/>
            <p:cNvSpPr>
              <a:spLocks noChangeShapeType="1"/>
            </p:cNvSpPr>
            <p:nvPr/>
          </p:nvSpPr>
          <p:spPr bwMode="auto">
            <a:xfrm>
              <a:off x="2784" y="168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1" name="Line 8"/>
            <p:cNvSpPr>
              <a:spLocks noChangeShapeType="1"/>
            </p:cNvSpPr>
            <p:nvPr/>
          </p:nvSpPr>
          <p:spPr bwMode="auto">
            <a:xfrm>
              <a:off x="1392" y="1728"/>
              <a:ext cx="960" cy="72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2" name="Line 9"/>
            <p:cNvSpPr>
              <a:spLocks noChangeShapeType="1"/>
            </p:cNvSpPr>
            <p:nvPr/>
          </p:nvSpPr>
          <p:spPr bwMode="auto">
            <a:xfrm flipV="1">
              <a:off x="3216" y="1968"/>
              <a:ext cx="816" cy="52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4" name="AutoShape 11"/>
            <p:cNvSpPr>
              <a:spLocks noChangeArrowheads="1"/>
            </p:cNvSpPr>
            <p:nvPr/>
          </p:nvSpPr>
          <p:spPr bwMode="auto">
            <a:xfrm>
              <a:off x="2256" y="3312"/>
              <a:ext cx="1152" cy="672"/>
            </a:xfrm>
            <a:prstGeom prst="diamond">
              <a:avLst/>
            </a:prstGeom>
            <a:solidFill>
              <a:srgbClr val="FFFF00"/>
            </a:solidFill>
            <a:ln w="9525">
              <a:solidFill>
                <a:schemeClr val="tx1"/>
              </a:solidFill>
              <a:miter lim="800000"/>
              <a:headEnd/>
              <a:tailEnd/>
            </a:ln>
          </p:spPr>
          <p:txBody>
            <a:bodyPr wrap="none" anchor="ctr"/>
            <a:lstStyle/>
            <a:p>
              <a:pPr algn="ctr"/>
              <a:r>
                <a:rPr lang="en-US" sz="1800">
                  <a:latin typeface="Verdana" pitchFamily="34" charset="0"/>
                </a:rPr>
                <a:t>QuanLy</a:t>
              </a:r>
            </a:p>
          </p:txBody>
        </p:sp>
        <p:sp>
          <p:nvSpPr>
            <p:cNvPr id="597005" name="Line 12"/>
            <p:cNvSpPr>
              <a:spLocks noChangeShapeType="1"/>
            </p:cNvSpPr>
            <p:nvPr/>
          </p:nvSpPr>
          <p:spPr bwMode="auto">
            <a:xfrm>
              <a:off x="2832" y="3072"/>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6" name="Line 13"/>
            <p:cNvSpPr>
              <a:spLocks noChangeShapeType="1"/>
            </p:cNvSpPr>
            <p:nvPr/>
          </p:nvSpPr>
          <p:spPr bwMode="auto">
            <a:xfrm>
              <a:off x="3408" y="3648"/>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7" name="Line 14"/>
            <p:cNvSpPr>
              <a:spLocks noChangeShapeType="1"/>
            </p:cNvSpPr>
            <p:nvPr/>
          </p:nvSpPr>
          <p:spPr bwMode="auto">
            <a:xfrm>
              <a:off x="4122" y="2820"/>
              <a:ext cx="0" cy="81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08" name="Line 15"/>
            <p:cNvSpPr>
              <a:spLocks noChangeShapeType="1"/>
            </p:cNvSpPr>
            <p:nvPr/>
          </p:nvSpPr>
          <p:spPr bwMode="auto">
            <a:xfrm>
              <a:off x="3444" y="2802"/>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97009" name="Group 16"/>
            <p:cNvGrpSpPr>
              <a:grpSpLocks/>
            </p:cNvGrpSpPr>
            <p:nvPr/>
          </p:nvGrpSpPr>
          <p:grpSpPr bwMode="auto">
            <a:xfrm flipH="1" flipV="1">
              <a:off x="3408" y="2706"/>
              <a:ext cx="192" cy="192"/>
              <a:chOff x="2160" y="3120"/>
              <a:chExt cx="192" cy="192"/>
            </a:xfrm>
          </p:grpSpPr>
          <p:sp>
            <p:nvSpPr>
              <p:cNvPr id="597010" name="Oval 17"/>
              <p:cNvSpPr>
                <a:spLocks noChangeArrowheads="1"/>
              </p:cNvSpPr>
              <p:nvPr/>
            </p:nvSpPr>
            <p:spPr bwMode="auto">
              <a:xfrm flipH="1">
                <a:off x="2160" y="3168"/>
                <a:ext cx="96" cy="96"/>
              </a:xfrm>
              <a:prstGeom prst="ellipse">
                <a:avLst/>
              </a:prstGeom>
              <a:solidFill>
                <a:schemeClr val="accent1"/>
              </a:solidFill>
              <a:ln w="9525">
                <a:solidFill>
                  <a:schemeClr val="tx1"/>
                </a:solidFill>
                <a:round/>
                <a:headEnd/>
                <a:tailEnd/>
              </a:ln>
            </p:spPr>
            <p:txBody>
              <a:bodyPr rot="10800000" wrap="none" anchor="ctr"/>
              <a:lstStyle/>
              <a:p>
                <a:endParaRPr lang="en-US" sz="1800">
                  <a:latin typeface="Verdana" pitchFamily="34" charset="0"/>
                </a:endParaRPr>
              </a:p>
            </p:txBody>
          </p:sp>
          <p:sp>
            <p:nvSpPr>
              <p:cNvPr id="597011" name="Line 18"/>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12" name="Line 19"/>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13" name="Line 20"/>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7014" name="Line 21"/>
            <p:cNvSpPr>
              <a:spLocks noChangeShapeType="1"/>
            </p:cNvSpPr>
            <p:nvPr/>
          </p:nvSpPr>
          <p:spPr bwMode="auto">
            <a:xfrm flipH="1">
              <a:off x="2754" y="316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7015" name="Line 22"/>
            <p:cNvSpPr>
              <a:spLocks noChangeShapeType="1"/>
            </p:cNvSpPr>
            <p:nvPr/>
          </p:nvSpPr>
          <p:spPr bwMode="auto">
            <a:xfrm flipH="1">
              <a:off x="2748" y="3228"/>
              <a:ext cx="14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63</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97003"/>
                                        </p:tgtEl>
                                        <p:attrNameLst>
                                          <p:attrName>style.visibility</p:attrName>
                                        </p:attrNameLst>
                                      </p:cBhvr>
                                      <p:to>
                                        <p:strVal val="visible"/>
                                      </p:to>
                                    </p:set>
                                    <p:anim calcmode="lin" valueType="num">
                                      <p:cBhvr additive="base">
                                        <p:cTn id="7" dur="500" fill="hold"/>
                                        <p:tgtEl>
                                          <p:spTgt spid="597003"/>
                                        </p:tgtEl>
                                        <p:attrNameLst>
                                          <p:attrName>ppt_x</p:attrName>
                                        </p:attrNameLst>
                                      </p:cBhvr>
                                      <p:tavLst>
                                        <p:tav tm="0">
                                          <p:val>
                                            <p:strVal val="#ppt_x"/>
                                          </p:val>
                                        </p:tav>
                                        <p:tav tm="100000">
                                          <p:val>
                                            <p:strVal val="#ppt_x"/>
                                          </p:val>
                                        </p:tav>
                                      </p:tavLst>
                                    </p:anim>
                                    <p:anim calcmode="lin" valueType="num">
                                      <p:cBhvr additive="base">
                                        <p:cTn id="8" dur="500" fill="hold"/>
                                        <p:tgtEl>
                                          <p:spTgt spid="59700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0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a:xfrm>
            <a:off x="820512" y="1143000"/>
            <a:ext cx="7793037" cy="1462087"/>
          </a:xfrm>
        </p:spPr>
        <p:txBody>
          <a:bodyPr>
            <a:noAutofit/>
          </a:bodyPr>
          <a:lstStyle/>
          <a:p>
            <a:r>
              <a:rPr lang="en-US" sz="2400">
                <a:solidFill>
                  <a:srgbClr val="CC3300"/>
                </a:solidFill>
                <a:effectLst>
                  <a:outerShdw blurRad="38100" dist="38100" dir="2700000" algn="tl">
                    <a:srgbClr val="C0C0C0"/>
                  </a:outerShdw>
                </a:effectLst>
              </a:rPr>
              <a:t>Bước 5: chuyển đổi mối liên kết 1 ngôi</a:t>
            </a:r>
          </a:p>
        </p:txBody>
      </p:sp>
      <p:sp>
        <p:nvSpPr>
          <p:cNvPr id="598019" name="Rectangle 3"/>
          <p:cNvSpPr>
            <a:spLocks noGrp="1" noChangeArrowheads="1"/>
          </p:cNvSpPr>
          <p:nvPr>
            <p:ph idx="4294967295"/>
          </p:nvPr>
        </p:nvSpPr>
        <p:spPr>
          <a:xfrm>
            <a:off x="609600" y="2670175"/>
            <a:ext cx="8001000" cy="4187825"/>
          </a:xfrm>
        </p:spPr>
        <p:txBody>
          <a:bodyPr lIns="182880" tIns="91440"/>
          <a:lstStyle/>
          <a:p>
            <a:pPr marL="285750" indent="-285750" algn="just"/>
            <a:r>
              <a:rPr lang="en-US" sz="2400"/>
              <a:t>Với liên kết 1 ngôi M-N</a:t>
            </a:r>
            <a:r>
              <a:rPr lang="en-US" sz="2400" smtClean="0"/>
              <a:t>:  chuyển </a:t>
            </a:r>
            <a:r>
              <a:rPr lang="en-US" sz="2400"/>
              <a:t>thành 2 quan hệ:</a:t>
            </a:r>
          </a:p>
          <a:p>
            <a:pPr marL="685800" lvl="1" algn="just">
              <a:lnSpc>
                <a:spcPct val="150000"/>
              </a:lnSpc>
            </a:pPr>
            <a:r>
              <a:rPr lang="en-US" sz="2400"/>
              <a:t>Một quan hệ diễn tả kiểu thực thể </a:t>
            </a:r>
          </a:p>
          <a:p>
            <a:pPr marL="685800" lvl="1" algn="just">
              <a:lnSpc>
                <a:spcPct val="150000"/>
              </a:lnSpc>
            </a:pPr>
            <a:r>
              <a:rPr lang="en-US" sz="2400"/>
              <a:t>Một quan hệ diễn tả chính mối liên kết với khoá chính bao gồm 2 thuộc tính lấy từ khoá chính của quan hệ tương ứng</a:t>
            </a:r>
          </a:p>
          <a:p>
            <a:pPr marL="285750" indent="-285750" algn="just">
              <a:buFont typeface="Wingdings" pitchFamily="2" charset="2"/>
              <a:buNone/>
            </a:pPr>
            <a:endParaRPr lang="en-US" sz="2400"/>
          </a:p>
        </p:txBody>
      </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64</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a:xfrm>
            <a:off x="762000" y="1905000"/>
            <a:ext cx="7793038" cy="457200"/>
          </a:xfrm>
        </p:spPr>
        <p:txBody>
          <a:bodyPr>
            <a:normAutofit/>
          </a:bodyPr>
          <a:lstStyle/>
          <a:p>
            <a:r>
              <a:rPr lang="en-US" sz="2400">
                <a:solidFill>
                  <a:srgbClr val="CC3300"/>
                </a:solidFill>
                <a:effectLst>
                  <a:outerShdw blurRad="38100" dist="38100" dir="2700000" algn="tl">
                    <a:srgbClr val="C0C0C0"/>
                  </a:outerShdw>
                </a:effectLst>
              </a:rPr>
              <a:t>Ví dụ mối liên kết 1 ngôi M-N</a:t>
            </a:r>
          </a:p>
        </p:txBody>
      </p:sp>
      <p:sp>
        <p:nvSpPr>
          <p:cNvPr id="599051" name="Text Box 10"/>
          <p:cNvSpPr txBox="1">
            <a:spLocks noChangeArrowheads="1"/>
          </p:cNvSpPr>
          <p:nvPr/>
        </p:nvSpPr>
        <p:spPr bwMode="auto">
          <a:xfrm>
            <a:off x="1143000" y="5943600"/>
            <a:ext cx="744696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002060"/>
                </a:solidFill>
                <a:latin typeface="Verdana" pitchFamily="34" charset="0"/>
              </a:rPr>
              <a:t>SANPHAM(</a:t>
            </a:r>
            <a:r>
              <a:rPr kumimoji="0" lang="en-US" sz="1800" b="1" u="sng">
                <a:solidFill>
                  <a:srgbClr val="002060"/>
                </a:solidFill>
                <a:latin typeface="Verdana" pitchFamily="34" charset="0"/>
              </a:rPr>
              <a:t>MaSP</a:t>
            </a:r>
            <a:r>
              <a:rPr kumimoji="0" lang="en-US" sz="1800" b="1">
                <a:solidFill>
                  <a:srgbClr val="002060"/>
                </a:solidFill>
                <a:latin typeface="Verdana" pitchFamily="34" charset="0"/>
              </a:rPr>
              <a:t>, TenSP, DonGia)</a:t>
            </a:r>
          </a:p>
          <a:p>
            <a:r>
              <a:rPr kumimoji="0" lang="en-US" sz="1800" b="1" smtClean="0">
                <a:solidFill>
                  <a:srgbClr val="002060"/>
                </a:solidFill>
                <a:latin typeface="Verdana" pitchFamily="34" charset="0"/>
              </a:rPr>
              <a:t>SP_THANHPHAN(</a:t>
            </a:r>
            <a:r>
              <a:rPr kumimoji="0" lang="en-US" sz="1800" b="1" u="sng" smtClean="0">
                <a:solidFill>
                  <a:srgbClr val="002060"/>
                </a:solidFill>
                <a:latin typeface="Verdana" pitchFamily="34" charset="0"/>
              </a:rPr>
              <a:t>MaSP</a:t>
            </a:r>
            <a:r>
              <a:rPr kumimoji="0" lang="en-US" sz="1800" b="1">
                <a:solidFill>
                  <a:srgbClr val="002060"/>
                </a:solidFill>
                <a:latin typeface="Verdana" pitchFamily="34" charset="0"/>
              </a:rPr>
              <a:t>,</a:t>
            </a:r>
            <a:r>
              <a:rPr kumimoji="0" lang="en-US" sz="1800" b="1" u="sng">
                <a:solidFill>
                  <a:srgbClr val="002060"/>
                </a:solidFill>
                <a:latin typeface="Verdana" pitchFamily="34" charset="0"/>
              </a:rPr>
              <a:t> </a:t>
            </a:r>
            <a:r>
              <a:rPr kumimoji="0" lang="en-US" sz="1800" b="1" u="sng" smtClean="0">
                <a:solidFill>
                  <a:srgbClr val="002060"/>
                </a:solidFill>
                <a:latin typeface="Verdana" pitchFamily="34" charset="0"/>
              </a:rPr>
              <a:t>MaThanhPhan</a:t>
            </a:r>
            <a:r>
              <a:rPr kumimoji="0" lang="en-US" sz="1800" b="1">
                <a:solidFill>
                  <a:srgbClr val="002060"/>
                </a:solidFill>
                <a:latin typeface="Verdana" pitchFamily="34" charset="0"/>
              </a:rPr>
              <a:t>, Soluong)</a:t>
            </a:r>
          </a:p>
        </p:txBody>
      </p:sp>
      <p:grpSp>
        <p:nvGrpSpPr>
          <p:cNvPr id="599069" name="Group 29"/>
          <p:cNvGrpSpPr>
            <a:grpSpLocks/>
          </p:cNvGrpSpPr>
          <p:nvPr/>
        </p:nvGrpSpPr>
        <p:grpSpPr bwMode="auto">
          <a:xfrm>
            <a:off x="1371600" y="2514600"/>
            <a:ext cx="7010400" cy="3200400"/>
            <a:chOff x="240" y="816"/>
            <a:chExt cx="5040" cy="2784"/>
          </a:xfrm>
        </p:grpSpPr>
        <p:sp>
          <p:nvSpPr>
            <p:cNvPr id="28675" name="Text Box 3"/>
            <p:cNvSpPr txBox="1">
              <a:spLocks noChangeArrowheads="1"/>
            </p:cNvSpPr>
            <p:nvPr/>
          </p:nvSpPr>
          <p:spPr bwMode="auto">
            <a:xfrm>
              <a:off x="1746" y="1634"/>
              <a:ext cx="1489" cy="857"/>
            </a:xfrm>
            <a:prstGeom prst="rect">
              <a:avLst/>
            </a:prstGeom>
            <a:solidFill>
              <a:srgbClr val="FFFF00"/>
            </a:solidFill>
            <a:ln w="28575">
              <a:solidFill>
                <a:srgbClr val="000099"/>
              </a:solidFill>
              <a:miter lim="800000"/>
              <a:headEnd/>
              <a:tailEnd/>
            </a:ln>
            <a:effectLst>
              <a:outerShdw dist="107763" dir="18900000" algn="ctr" rotWithShape="0">
                <a:schemeClr val="bg2">
                  <a:alpha val="50000"/>
                </a:schemeClr>
              </a:outerShdw>
            </a:effectLst>
          </p:spPr>
          <p:txBody>
            <a:bodyPr wrap="square">
              <a:spAutoFit/>
            </a:bodyPr>
            <a:lstStyle/>
            <a:p>
              <a:pPr>
                <a:defRPr/>
              </a:pPr>
              <a:endParaRPr lang="en-US" sz="1800" b="1">
                <a:latin typeface="Verdana" pitchFamily="34" charset="0"/>
              </a:endParaRPr>
            </a:p>
            <a:p>
              <a:pPr algn="ctr">
                <a:defRPr/>
              </a:pPr>
              <a:r>
                <a:rPr lang="en-US" sz="2000" b="1">
                  <a:latin typeface="Verdana" pitchFamily="34" charset="0"/>
                </a:rPr>
                <a:t>SANPHAM</a:t>
              </a:r>
            </a:p>
            <a:p>
              <a:pPr>
                <a:defRPr/>
              </a:pPr>
              <a:endParaRPr lang="en-US" sz="2000" b="1">
                <a:latin typeface="Verdana" pitchFamily="34" charset="0"/>
              </a:endParaRPr>
            </a:p>
          </p:txBody>
        </p:sp>
        <p:sp>
          <p:nvSpPr>
            <p:cNvPr id="599045" name="Oval 4"/>
            <p:cNvSpPr>
              <a:spLocks noChangeArrowheads="1"/>
            </p:cNvSpPr>
            <p:nvPr/>
          </p:nvSpPr>
          <p:spPr bwMode="auto">
            <a:xfrm>
              <a:off x="288" y="864"/>
              <a:ext cx="1200" cy="480"/>
            </a:xfrm>
            <a:prstGeom prst="ellipse">
              <a:avLst/>
            </a:prstGeom>
            <a:solidFill>
              <a:srgbClr val="FFFFCC"/>
            </a:solidFill>
            <a:ln w="9525">
              <a:solidFill>
                <a:schemeClr val="tx1"/>
              </a:solidFill>
              <a:round/>
              <a:headEnd/>
              <a:tailEnd/>
            </a:ln>
          </p:spPr>
          <p:txBody>
            <a:bodyPr wrap="none" anchor="ctr"/>
            <a:lstStyle/>
            <a:p>
              <a:pPr algn="ctr"/>
              <a:r>
                <a:rPr lang="en-US" sz="1800" b="1" u="sng">
                  <a:latin typeface="Verdana" pitchFamily="34" charset="0"/>
                </a:rPr>
                <a:t>MaSP</a:t>
              </a:r>
            </a:p>
          </p:txBody>
        </p:sp>
        <p:sp>
          <p:nvSpPr>
            <p:cNvPr id="599046" name="Oval 5"/>
            <p:cNvSpPr>
              <a:spLocks noChangeArrowheads="1"/>
            </p:cNvSpPr>
            <p:nvPr/>
          </p:nvSpPr>
          <p:spPr bwMode="auto">
            <a:xfrm>
              <a:off x="3648" y="1200"/>
              <a:ext cx="1632" cy="480"/>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DonGia</a:t>
              </a:r>
            </a:p>
          </p:txBody>
        </p:sp>
        <p:sp>
          <p:nvSpPr>
            <p:cNvPr id="599047" name="Oval 6"/>
            <p:cNvSpPr>
              <a:spLocks noChangeArrowheads="1"/>
            </p:cNvSpPr>
            <p:nvPr/>
          </p:nvSpPr>
          <p:spPr bwMode="auto">
            <a:xfrm>
              <a:off x="2112" y="816"/>
              <a:ext cx="1392" cy="480"/>
            </a:xfrm>
            <a:prstGeom prst="ellipse">
              <a:avLst/>
            </a:prstGeom>
            <a:solidFill>
              <a:srgbClr val="FFFFCC"/>
            </a:solidFill>
            <a:ln w="9525">
              <a:solidFill>
                <a:schemeClr val="tx1"/>
              </a:solidFill>
              <a:round/>
              <a:headEnd/>
              <a:tailEnd/>
            </a:ln>
          </p:spPr>
          <p:txBody>
            <a:bodyPr wrap="none" anchor="ctr"/>
            <a:lstStyle/>
            <a:p>
              <a:pPr algn="ctr"/>
              <a:r>
                <a:rPr lang="en-US" sz="1800" b="1">
                  <a:latin typeface="Verdana" pitchFamily="34" charset="0"/>
                </a:rPr>
                <a:t>TenSP</a:t>
              </a:r>
            </a:p>
          </p:txBody>
        </p:sp>
        <p:sp>
          <p:nvSpPr>
            <p:cNvPr id="599048" name="Line 7"/>
            <p:cNvSpPr>
              <a:spLocks noChangeShapeType="1"/>
            </p:cNvSpPr>
            <p:nvPr/>
          </p:nvSpPr>
          <p:spPr bwMode="auto">
            <a:xfrm flipH="1">
              <a:off x="2736" y="1296"/>
              <a:ext cx="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49" name="Line 8"/>
            <p:cNvSpPr>
              <a:spLocks noChangeShapeType="1"/>
            </p:cNvSpPr>
            <p:nvPr/>
          </p:nvSpPr>
          <p:spPr bwMode="auto">
            <a:xfrm>
              <a:off x="1296" y="1296"/>
              <a:ext cx="450" cy="33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50" name="Line 9"/>
            <p:cNvSpPr>
              <a:spLocks noChangeShapeType="1"/>
            </p:cNvSpPr>
            <p:nvPr/>
          </p:nvSpPr>
          <p:spPr bwMode="auto">
            <a:xfrm flipV="1">
              <a:off x="3216" y="1632"/>
              <a:ext cx="67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52" name="AutoShape 11"/>
            <p:cNvSpPr>
              <a:spLocks noChangeArrowheads="1"/>
            </p:cNvSpPr>
            <p:nvPr/>
          </p:nvSpPr>
          <p:spPr bwMode="auto">
            <a:xfrm>
              <a:off x="2208" y="2928"/>
              <a:ext cx="1152" cy="672"/>
            </a:xfrm>
            <a:prstGeom prst="diamond">
              <a:avLst/>
            </a:prstGeom>
            <a:solidFill>
              <a:srgbClr val="FF3399"/>
            </a:solidFill>
            <a:ln w="9525">
              <a:solidFill>
                <a:schemeClr val="tx1"/>
              </a:solidFill>
              <a:miter lim="800000"/>
              <a:headEnd/>
              <a:tailEnd/>
            </a:ln>
          </p:spPr>
          <p:txBody>
            <a:bodyPr wrap="none" anchor="ctr"/>
            <a:lstStyle/>
            <a:p>
              <a:pPr algn="ctr"/>
              <a:r>
                <a:rPr lang="en-US" sz="1800" b="1">
                  <a:latin typeface="Verdana" pitchFamily="34" charset="0"/>
                </a:rPr>
                <a:t>Chua</a:t>
              </a:r>
            </a:p>
          </p:txBody>
        </p:sp>
        <p:sp>
          <p:nvSpPr>
            <p:cNvPr id="599053" name="Line 12"/>
            <p:cNvSpPr>
              <a:spLocks noChangeShapeType="1"/>
            </p:cNvSpPr>
            <p:nvPr/>
          </p:nvSpPr>
          <p:spPr bwMode="auto">
            <a:xfrm>
              <a:off x="2784" y="2688"/>
              <a:ext cx="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54" name="Line 13"/>
            <p:cNvSpPr>
              <a:spLocks noChangeShapeType="1"/>
            </p:cNvSpPr>
            <p:nvPr/>
          </p:nvSpPr>
          <p:spPr bwMode="auto">
            <a:xfrm>
              <a:off x="3360" y="3264"/>
              <a:ext cx="72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55" name="Line 14"/>
            <p:cNvSpPr>
              <a:spLocks noChangeShapeType="1"/>
            </p:cNvSpPr>
            <p:nvPr/>
          </p:nvSpPr>
          <p:spPr bwMode="auto">
            <a:xfrm flipH="1">
              <a:off x="4074" y="2208"/>
              <a:ext cx="6" cy="10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56" name="Line 15"/>
            <p:cNvSpPr>
              <a:spLocks noChangeShapeType="1"/>
            </p:cNvSpPr>
            <p:nvPr/>
          </p:nvSpPr>
          <p:spPr bwMode="auto">
            <a:xfrm>
              <a:off x="3408" y="2208"/>
              <a:ext cx="67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599057" name="Group 16"/>
            <p:cNvGrpSpPr>
              <a:grpSpLocks/>
            </p:cNvGrpSpPr>
            <p:nvPr/>
          </p:nvGrpSpPr>
          <p:grpSpPr bwMode="auto">
            <a:xfrm flipH="1" flipV="1">
              <a:off x="3312" y="2112"/>
              <a:ext cx="192" cy="192"/>
              <a:chOff x="2160" y="3120"/>
              <a:chExt cx="192" cy="192"/>
            </a:xfrm>
          </p:grpSpPr>
          <p:sp>
            <p:nvSpPr>
              <p:cNvPr id="599058" name="Oval 17"/>
              <p:cNvSpPr>
                <a:spLocks noChangeArrowheads="1"/>
              </p:cNvSpPr>
              <p:nvPr/>
            </p:nvSpPr>
            <p:spPr bwMode="auto">
              <a:xfrm flipH="1">
                <a:off x="2160" y="3168"/>
                <a:ext cx="96" cy="96"/>
              </a:xfrm>
              <a:prstGeom prst="ellipse">
                <a:avLst/>
              </a:prstGeom>
              <a:solidFill>
                <a:schemeClr val="accent1"/>
              </a:solidFill>
              <a:ln w="9525">
                <a:solidFill>
                  <a:schemeClr val="tx1"/>
                </a:solidFill>
                <a:round/>
                <a:headEnd/>
                <a:tailEnd/>
              </a:ln>
            </p:spPr>
            <p:txBody>
              <a:bodyPr rot="10800000" wrap="none" anchor="ctr"/>
              <a:lstStyle/>
              <a:p>
                <a:endParaRPr lang="en-US" sz="1800">
                  <a:latin typeface="Verdana" pitchFamily="34" charset="0"/>
                </a:endParaRPr>
              </a:p>
            </p:txBody>
          </p:sp>
          <p:sp>
            <p:nvSpPr>
              <p:cNvPr id="599059" name="Line 18"/>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60" name="Line 19"/>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61" name="Line 20"/>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599062" name="Group 23"/>
            <p:cNvGrpSpPr>
              <a:grpSpLocks/>
            </p:cNvGrpSpPr>
            <p:nvPr/>
          </p:nvGrpSpPr>
          <p:grpSpPr bwMode="auto">
            <a:xfrm rot="5400000" flipH="1" flipV="1">
              <a:off x="2688" y="2496"/>
              <a:ext cx="192" cy="192"/>
              <a:chOff x="2160" y="3120"/>
              <a:chExt cx="192" cy="192"/>
            </a:xfrm>
          </p:grpSpPr>
          <p:sp>
            <p:nvSpPr>
              <p:cNvPr id="599063" name="Oval 24"/>
              <p:cNvSpPr>
                <a:spLocks noChangeArrowheads="1"/>
              </p:cNvSpPr>
              <p:nvPr/>
            </p:nvSpPr>
            <p:spPr bwMode="auto">
              <a:xfrm flipH="1">
                <a:off x="2160" y="3168"/>
                <a:ext cx="96" cy="96"/>
              </a:xfrm>
              <a:prstGeom prst="ellipse">
                <a:avLst/>
              </a:prstGeom>
              <a:solidFill>
                <a:schemeClr val="accent1"/>
              </a:solidFill>
              <a:ln w="9525">
                <a:solidFill>
                  <a:schemeClr val="tx1"/>
                </a:solidFill>
                <a:round/>
                <a:headEnd/>
                <a:tailEnd/>
              </a:ln>
            </p:spPr>
            <p:txBody>
              <a:bodyPr vert="eaVert" wrap="none" anchor="ctr"/>
              <a:lstStyle/>
              <a:p>
                <a:endParaRPr lang="en-US" sz="1800">
                  <a:latin typeface="Verdana" pitchFamily="34" charset="0"/>
                </a:endParaRPr>
              </a:p>
            </p:txBody>
          </p:sp>
          <p:sp>
            <p:nvSpPr>
              <p:cNvPr id="599064" name="Line 25"/>
              <p:cNvSpPr>
                <a:spLocks noChangeShapeType="1"/>
              </p:cNvSpPr>
              <p:nvPr/>
            </p:nvSpPr>
            <p:spPr bwMode="auto">
              <a:xfrm>
                <a:off x="2256" y="3216"/>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65" name="Line 26"/>
              <p:cNvSpPr>
                <a:spLocks noChangeShapeType="1"/>
              </p:cNvSpPr>
              <p:nvPr/>
            </p:nvSpPr>
            <p:spPr bwMode="auto">
              <a:xfrm flipV="1">
                <a:off x="2256" y="312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99066" name="Line 27"/>
              <p:cNvSpPr>
                <a:spLocks noChangeShapeType="1"/>
              </p:cNvSpPr>
              <p:nvPr/>
            </p:nvSpPr>
            <p:spPr bwMode="auto">
              <a:xfrm>
                <a:off x="2256" y="3216"/>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599067" name="Oval 28"/>
            <p:cNvSpPr>
              <a:spLocks noChangeArrowheads="1"/>
            </p:cNvSpPr>
            <p:nvPr/>
          </p:nvSpPr>
          <p:spPr bwMode="auto">
            <a:xfrm>
              <a:off x="240" y="3024"/>
              <a:ext cx="1488" cy="528"/>
            </a:xfrm>
            <a:prstGeom prst="ellipse">
              <a:avLst/>
            </a:prstGeom>
            <a:solidFill>
              <a:srgbClr val="FFCCFF"/>
            </a:solidFill>
            <a:ln w="9525">
              <a:solidFill>
                <a:schemeClr val="tx1"/>
              </a:solidFill>
              <a:round/>
              <a:headEnd/>
              <a:tailEnd/>
            </a:ln>
          </p:spPr>
          <p:txBody>
            <a:bodyPr wrap="none" anchor="ctr"/>
            <a:lstStyle/>
            <a:p>
              <a:pPr algn="ctr"/>
              <a:r>
                <a:rPr lang="en-US" sz="1800" b="1">
                  <a:latin typeface="Verdana" pitchFamily="34" charset="0"/>
                </a:rPr>
                <a:t>SoLuong</a:t>
              </a:r>
            </a:p>
          </p:txBody>
        </p:sp>
        <p:sp>
          <p:nvSpPr>
            <p:cNvPr id="599068" name="Line 29"/>
            <p:cNvSpPr>
              <a:spLocks noChangeShapeType="1"/>
            </p:cNvSpPr>
            <p:nvPr/>
          </p:nvSpPr>
          <p:spPr bwMode="auto">
            <a:xfrm>
              <a:off x="1728" y="3264"/>
              <a:ext cx="4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65</a:t>
            </a:fld>
            <a:endParaRPr lang="en-US"/>
          </a:p>
        </p:txBody>
      </p:sp>
      <p:sp>
        <p:nvSpPr>
          <p:cNvPr id="31" name="Oval 28"/>
          <p:cNvSpPr>
            <a:spLocks noChangeArrowheads="1"/>
          </p:cNvSpPr>
          <p:nvPr/>
        </p:nvSpPr>
        <p:spPr bwMode="auto">
          <a:xfrm>
            <a:off x="1276212" y="4191001"/>
            <a:ext cx="2069737" cy="606972"/>
          </a:xfrm>
          <a:prstGeom prst="ellipse">
            <a:avLst/>
          </a:prstGeom>
          <a:solidFill>
            <a:srgbClr val="FFCCFF"/>
          </a:solidFill>
          <a:ln w="9525">
            <a:solidFill>
              <a:schemeClr val="tx1"/>
            </a:solidFill>
            <a:round/>
            <a:headEnd/>
            <a:tailEnd/>
          </a:ln>
        </p:spPr>
        <p:txBody>
          <a:bodyPr wrap="none" anchor="ctr"/>
          <a:lstStyle/>
          <a:p>
            <a:pPr algn="ctr"/>
            <a:r>
              <a:rPr lang="en-US" sz="1800" b="1" u="sng" smtClean="0">
                <a:latin typeface="Verdana" pitchFamily="34" charset="0"/>
              </a:rPr>
              <a:t>MaThanhPhan</a:t>
            </a:r>
            <a:endParaRPr lang="en-US" sz="1800" b="1" u="sng">
              <a:latin typeface="Verdana" pitchFamily="34" charset="0"/>
            </a:endParaRPr>
          </a:p>
        </p:txBody>
      </p:sp>
      <p:cxnSp>
        <p:nvCxnSpPr>
          <p:cNvPr id="3" name="Straight Connector 2"/>
          <p:cNvCxnSpPr>
            <a:endCxn id="599052" idx="1"/>
          </p:cNvCxnSpPr>
          <p:nvPr/>
        </p:nvCxnSpPr>
        <p:spPr bwMode="auto">
          <a:xfrm>
            <a:off x="3278596" y="4635062"/>
            <a:ext cx="830398" cy="693683"/>
          </a:xfrm>
          <a:prstGeom prst="line">
            <a:avLst/>
          </a:pr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 name="Straight Connector 4"/>
          <p:cNvCxnSpPr/>
          <p:nvPr/>
        </p:nvCxnSpPr>
        <p:spPr bwMode="auto">
          <a:xfrm>
            <a:off x="3584227" y="6584950"/>
            <a:ext cx="609600" cy="0"/>
          </a:xfrm>
          <a:prstGeom prst="line">
            <a:avLst/>
          </a:prstGeom>
          <a:solidFill>
            <a:schemeClr val="accent1"/>
          </a:solidFill>
          <a:ln w="28575" cap="flat" cmpd="sng" algn="ctr">
            <a:solidFill>
              <a:srgbClr val="C00000"/>
            </a:solidFill>
            <a:prstDash val="sysDash"/>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9051"/>
                                        </p:tgtEl>
                                        <p:attrNameLst>
                                          <p:attrName>style.visibility</p:attrName>
                                        </p:attrNameLst>
                                      </p:cBhvr>
                                      <p:to>
                                        <p:strVal val="visible"/>
                                      </p:to>
                                    </p:set>
                                    <p:animEffect transition="in" filter="fade">
                                      <p:cBhvr>
                                        <p:cTn id="7" dur="500"/>
                                        <p:tgtEl>
                                          <p:spTgt spid="599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51"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784226" y="1981200"/>
            <a:ext cx="7793037" cy="547687"/>
          </a:xfrm>
        </p:spPr>
        <p:txBody>
          <a:bodyPr>
            <a:normAutofit/>
          </a:bodyPr>
          <a:lstStyle/>
          <a:p>
            <a:r>
              <a:rPr lang="en-US" sz="2400">
                <a:solidFill>
                  <a:srgbClr val="CC3300"/>
                </a:solidFill>
                <a:effectLst>
                  <a:outerShdw blurRad="38100" dist="38100" dir="2700000" algn="tl">
                    <a:srgbClr val="C0C0C0"/>
                  </a:outerShdw>
                </a:effectLst>
              </a:rPr>
              <a:t>Bước 6: chuyển đổi mối liên kết 3 ngôi</a:t>
            </a:r>
          </a:p>
        </p:txBody>
      </p:sp>
      <p:sp>
        <p:nvSpPr>
          <p:cNvPr id="600067" name="Rectangle 3"/>
          <p:cNvSpPr>
            <a:spLocks noGrp="1" noChangeArrowheads="1"/>
          </p:cNvSpPr>
          <p:nvPr>
            <p:ph idx="4294967295"/>
          </p:nvPr>
        </p:nvSpPr>
        <p:spPr>
          <a:xfrm>
            <a:off x="609600" y="2670175"/>
            <a:ext cx="7924800" cy="4187825"/>
          </a:xfrm>
        </p:spPr>
        <p:txBody>
          <a:bodyPr lIns="182880" tIns="91440"/>
          <a:lstStyle/>
          <a:p>
            <a:pPr algn="just"/>
            <a:r>
              <a:rPr lang="en-US" sz="2400"/>
              <a:t>Mối liên kết 3 ngôi và các kiểu thực thể có liên quan được chuyển thành 4 quan hệ: 3 quan hệ cho 3 kiểu thực thể liên quan và 1 quan hệ cho mối liên kết</a:t>
            </a:r>
          </a:p>
          <a:p>
            <a:pPr algn="just"/>
            <a:r>
              <a:rPr lang="en-US" sz="2400"/>
              <a:t>Bốn trường hợp : </a:t>
            </a:r>
          </a:p>
          <a:p>
            <a:pPr lvl="1" algn="just"/>
            <a:r>
              <a:rPr lang="en-US" sz="2400"/>
              <a:t>1:1:1</a:t>
            </a:r>
          </a:p>
          <a:p>
            <a:pPr lvl="1" algn="just"/>
            <a:r>
              <a:rPr lang="en-US" sz="2400"/>
              <a:t>1:1:N</a:t>
            </a:r>
          </a:p>
          <a:p>
            <a:pPr lvl="1" algn="just"/>
            <a:r>
              <a:rPr lang="en-US" sz="2400"/>
              <a:t>1:N:M</a:t>
            </a:r>
          </a:p>
          <a:p>
            <a:pPr lvl="1" algn="just"/>
            <a:r>
              <a:rPr lang="en-US" sz="2400"/>
              <a:t>N:M:L</a:t>
            </a:r>
          </a:p>
          <a:p>
            <a:pPr lvl="1" algn="just"/>
            <a:endParaRPr lang="en-US" sz="2400"/>
          </a:p>
        </p:txBody>
      </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66</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784226" y="1981200"/>
            <a:ext cx="7793037" cy="547687"/>
          </a:xfrm>
        </p:spPr>
        <p:txBody>
          <a:bodyPr>
            <a:normAutofit/>
          </a:bodyPr>
          <a:lstStyle/>
          <a:p>
            <a:r>
              <a:rPr lang="en-US" sz="2400">
                <a:solidFill>
                  <a:srgbClr val="990000"/>
                </a:solidFill>
                <a:effectLst>
                  <a:outerShdw blurRad="38100" dist="38100" dir="2700000" algn="tl">
                    <a:srgbClr val="C0C0C0"/>
                  </a:outerShdw>
                </a:effectLst>
              </a:rPr>
              <a:t>Bước 6: chuyển đổi mối liên kết 3 ngôi</a:t>
            </a:r>
          </a:p>
        </p:txBody>
      </p:sp>
      <p:sp>
        <p:nvSpPr>
          <p:cNvPr id="29699" name="Rectangle 3"/>
          <p:cNvSpPr>
            <a:spLocks noGrp="1" noChangeArrowheads="1"/>
          </p:cNvSpPr>
          <p:nvPr>
            <p:ph idx="4294967295"/>
          </p:nvPr>
        </p:nvSpPr>
        <p:spPr>
          <a:xfrm>
            <a:off x="609600" y="2667000"/>
            <a:ext cx="8077200" cy="3576638"/>
          </a:xfrm>
        </p:spPr>
        <p:txBody>
          <a:bodyPr lIns="182880" tIns="91440">
            <a:normAutofit/>
          </a:bodyPr>
          <a:lstStyle/>
          <a:p>
            <a:pPr marL="265113" indent="-265113" algn="just">
              <a:lnSpc>
                <a:spcPct val="70000"/>
              </a:lnSpc>
            </a:pPr>
            <a:r>
              <a:rPr lang="en-US" sz="2400">
                <a:solidFill>
                  <a:srgbClr val="C00000"/>
                </a:solidFill>
              </a:rPr>
              <a:t>Trường hợp 1:1:1: </a:t>
            </a:r>
          </a:p>
          <a:p>
            <a:pPr marL="265113" indent="-265113" algn="just">
              <a:lnSpc>
                <a:spcPct val="90000"/>
              </a:lnSpc>
              <a:buFont typeface="Wingdings" pitchFamily="2" charset="2"/>
              <a:buNone/>
            </a:pPr>
            <a:r>
              <a:rPr lang="en-US" sz="2400"/>
              <a:t>“Mỗi kỹ sư dùng 1 case book khác nhau cho mỗi project mà họ tham gia. Các kỹ sư không dùng chung case book khi làm cùng 1 project”</a:t>
            </a:r>
          </a:p>
          <a:p>
            <a:pPr marL="265113" indent="-265113" algn="just">
              <a:lnSpc>
                <a:spcPct val="90000"/>
              </a:lnSpc>
              <a:buFont typeface="Wingdings" pitchFamily="2" charset="2"/>
              <a:buChar char="è"/>
            </a:pPr>
            <a:r>
              <a:rPr lang="en-US" sz="2400">
                <a:solidFill>
                  <a:srgbClr val="C00000"/>
                </a:solidFill>
                <a:sym typeface="Wingdings" pitchFamily="2" charset="2"/>
              </a:rPr>
              <a:t>3 kiểu thực thể: Engineer, Project, CaseBook</a:t>
            </a:r>
          </a:p>
          <a:p>
            <a:pPr marL="265113" indent="-265113" algn="just">
              <a:lnSpc>
                <a:spcPct val="90000"/>
              </a:lnSpc>
              <a:buFont typeface="Wingdings" pitchFamily="2" charset="2"/>
              <a:buChar char="è"/>
            </a:pPr>
            <a:r>
              <a:rPr lang="en-US" sz="2400"/>
              <a:t>Các phụ thuộc hàm:</a:t>
            </a:r>
          </a:p>
          <a:p>
            <a:pPr marL="265113" indent="-265113" algn="just">
              <a:lnSpc>
                <a:spcPct val="70000"/>
              </a:lnSpc>
              <a:buFont typeface="Wingdings" pitchFamily="2" charset="2"/>
              <a:buChar char="è"/>
            </a:pPr>
            <a:endParaRPr lang="en-US" sz="2400"/>
          </a:p>
          <a:p>
            <a:pPr marL="265113" indent="-265113" algn="just">
              <a:lnSpc>
                <a:spcPct val="70000"/>
              </a:lnSpc>
              <a:buFont typeface="Wingdings" pitchFamily="2" charset="2"/>
              <a:buNone/>
            </a:pPr>
            <a:r>
              <a:rPr lang="en-US" sz="2400"/>
              <a:t>		</a:t>
            </a:r>
            <a:r>
              <a:rPr lang="en-US" sz="2400">
                <a:solidFill>
                  <a:srgbClr val="006600"/>
                </a:solidFill>
              </a:rPr>
              <a:t>Eng_No, Proj_No 	</a:t>
            </a:r>
            <a:r>
              <a:rPr lang="en-US" sz="2400">
                <a:solidFill>
                  <a:srgbClr val="006600"/>
                </a:solidFill>
                <a:sym typeface="Wingdings" pitchFamily="2" charset="2"/>
              </a:rPr>
              <a:t> Book_No</a:t>
            </a:r>
          </a:p>
          <a:p>
            <a:pPr marL="265113" indent="-265113" algn="just">
              <a:lnSpc>
                <a:spcPct val="70000"/>
              </a:lnSpc>
              <a:buFont typeface="Wingdings" pitchFamily="2" charset="2"/>
              <a:buNone/>
            </a:pPr>
            <a:r>
              <a:rPr lang="en-US" sz="2400">
                <a:solidFill>
                  <a:srgbClr val="006600"/>
                </a:solidFill>
                <a:sym typeface="Wingdings" pitchFamily="2" charset="2"/>
              </a:rPr>
              <a:t>		Book_No, Proj_No 	 Eng_No</a:t>
            </a:r>
          </a:p>
          <a:p>
            <a:pPr marL="265113" indent="-265113" algn="just">
              <a:lnSpc>
                <a:spcPct val="70000"/>
              </a:lnSpc>
              <a:buFont typeface="Wingdings" pitchFamily="2" charset="2"/>
              <a:buNone/>
            </a:pPr>
            <a:r>
              <a:rPr lang="en-US" sz="2400">
                <a:solidFill>
                  <a:srgbClr val="006600"/>
                </a:solidFill>
                <a:sym typeface="Wingdings" pitchFamily="2" charset="2"/>
              </a:rPr>
              <a:t>		Eng_No, Book_No 	 Proj_No</a:t>
            </a:r>
          </a:p>
        </p:txBody>
      </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67</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a:xfrm>
            <a:off x="813255" y="2057400"/>
            <a:ext cx="7793037" cy="638401"/>
          </a:xfrm>
        </p:spPr>
        <p:txBody>
          <a:bodyPr>
            <a:normAutofit/>
          </a:bodyPr>
          <a:lstStyle/>
          <a:p>
            <a:r>
              <a:rPr lang="en-US" sz="2400">
                <a:solidFill>
                  <a:srgbClr val="990000"/>
                </a:solidFill>
                <a:effectLst>
                  <a:outerShdw blurRad="38100" dist="38100" dir="2700000" algn="tl">
                    <a:srgbClr val="C0C0C0"/>
                  </a:outerShdw>
                </a:effectLst>
              </a:rPr>
              <a:t>Ví dụ về quan hệ 3 ngôi 1:1:1</a:t>
            </a:r>
          </a:p>
        </p:txBody>
      </p:sp>
      <p:sp>
        <p:nvSpPr>
          <p:cNvPr id="604163" name="Rectangle 3"/>
          <p:cNvSpPr>
            <a:spLocks noGrp="1" noChangeArrowheads="1"/>
          </p:cNvSpPr>
          <p:nvPr>
            <p:ph idx="4294967295"/>
          </p:nvPr>
        </p:nvSpPr>
        <p:spPr>
          <a:xfrm>
            <a:off x="533400" y="2670175"/>
            <a:ext cx="8183563" cy="4187825"/>
          </a:xfrm>
        </p:spPr>
        <p:txBody>
          <a:bodyPr lIns="182880" tIns="91440"/>
          <a:lstStyle/>
          <a:p>
            <a:r>
              <a:rPr lang="en-US" sz="2400"/>
              <a:t>Ba khoá candidate:</a:t>
            </a:r>
          </a:p>
          <a:p>
            <a:pPr marL="800100" lvl="1" indent="-342900"/>
            <a:r>
              <a:rPr lang="en-US" sz="2400"/>
              <a:t>Eng_No, Proj_No 	</a:t>
            </a:r>
            <a:endParaRPr lang="en-US" sz="2400">
              <a:sym typeface="Wingdings" pitchFamily="2" charset="2"/>
            </a:endParaRPr>
          </a:p>
          <a:p>
            <a:pPr marL="800100" lvl="1" indent="-342900"/>
            <a:r>
              <a:rPr lang="en-US" sz="2400">
                <a:sym typeface="Wingdings" pitchFamily="2" charset="2"/>
              </a:rPr>
              <a:t>Book_No, Proj_No</a:t>
            </a:r>
          </a:p>
          <a:p>
            <a:pPr marL="800100" lvl="1" indent="-342900"/>
            <a:r>
              <a:rPr lang="en-US" sz="2400">
                <a:sym typeface="Wingdings" pitchFamily="2" charset="2"/>
              </a:rPr>
              <a:t>Eng_No, Book_No</a:t>
            </a:r>
          </a:p>
          <a:p>
            <a:pPr>
              <a:buFont typeface="Wingdings" pitchFamily="2" charset="2"/>
              <a:buNone/>
            </a:pPr>
            <a:r>
              <a:rPr lang="en-US" sz="2400">
                <a:sym typeface="Wingdings" pitchFamily="2" charset="2"/>
              </a:rPr>
              <a:t> Có thể chọn bất kỳ khoá candidate nào làm khoá chính </a:t>
            </a:r>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7D1C266E-B131-46E7-B7A6-7B0023E42E44}" type="slidenum">
              <a:rPr lang="en-US" sz="1000">
                <a:solidFill>
                  <a:schemeClr val="bg2">
                    <a:shade val="50000"/>
                  </a:schemeClr>
                </a:solidFill>
                <a:latin typeface="Verdana" pitchFamily="34" charset="0"/>
              </a:rPr>
              <a:pPr algn="r" eaLnBrk="1" hangingPunct="1">
                <a:defRPr/>
              </a:pPr>
              <a:t>68</a:t>
            </a:fld>
            <a:endParaRPr lang="en-US" sz="1000">
              <a:solidFill>
                <a:schemeClr val="bg2">
                  <a:shade val="50000"/>
                </a:schemeClr>
              </a:solidFill>
              <a:latin typeface="Verdana" pitchFamily="34" charset="0"/>
            </a:endParaRPr>
          </a:p>
        </p:txBody>
      </p:sp>
      <p:sp>
        <p:nvSpPr>
          <p:cNvPr id="3074" name="Rectangle 2"/>
          <p:cNvSpPr>
            <a:spLocks noChangeArrowheads="1"/>
          </p:cNvSpPr>
          <p:nvPr/>
        </p:nvSpPr>
        <p:spPr bwMode="auto">
          <a:xfrm>
            <a:off x="1012825" y="3048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68</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16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28433" y="2104131"/>
            <a:ext cx="7793038" cy="496888"/>
          </a:xfrm>
        </p:spPr>
        <p:txBody>
          <a:bodyPr>
            <a:normAutofit/>
          </a:bodyPr>
          <a:lstStyle/>
          <a:p>
            <a:r>
              <a:rPr lang="en-US" sz="2400">
                <a:solidFill>
                  <a:srgbClr val="990000"/>
                </a:solidFill>
                <a:effectLst>
                  <a:outerShdw blurRad="38100" dist="38100" dir="2700000" algn="tl">
                    <a:srgbClr val="C0C0C0"/>
                  </a:outerShdw>
                </a:effectLst>
              </a:rPr>
              <a:t>Ví dụ về quan hệ 3 ngôi 1:1:1</a:t>
            </a:r>
          </a:p>
        </p:txBody>
      </p:sp>
      <p:sp>
        <p:nvSpPr>
          <p:cNvPr id="24"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E512AD52-3606-4316-A478-D202A9568E17}" type="slidenum">
              <a:rPr lang="en-US" sz="1000">
                <a:solidFill>
                  <a:schemeClr val="bg2">
                    <a:shade val="50000"/>
                  </a:schemeClr>
                </a:solidFill>
                <a:latin typeface="Verdana" pitchFamily="34" charset="0"/>
              </a:rPr>
              <a:pPr algn="r" eaLnBrk="1" hangingPunct="1">
                <a:defRPr/>
              </a:pPr>
              <a:t>69</a:t>
            </a:fld>
            <a:endParaRPr lang="en-US" sz="1000">
              <a:solidFill>
                <a:schemeClr val="bg2">
                  <a:shade val="50000"/>
                </a:schemeClr>
              </a:solidFill>
              <a:latin typeface="Verdana" pitchFamily="34" charset="0"/>
            </a:endParaRPr>
          </a:p>
        </p:txBody>
      </p:sp>
      <p:sp>
        <p:nvSpPr>
          <p:cNvPr id="602117" name="Text Box 8"/>
          <p:cNvSpPr txBox="1">
            <a:spLocks noChangeArrowheads="1"/>
          </p:cNvSpPr>
          <p:nvPr/>
        </p:nvSpPr>
        <p:spPr bwMode="auto">
          <a:xfrm>
            <a:off x="914400" y="5334000"/>
            <a:ext cx="5912388"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b="1" smtClean="0"/>
              <a:t>Engineer(</a:t>
            </a:r>
            <a:r>
              <a:rPr kumimoji="0" lang="en-US" sz="2000" b="1" u="sng"/>
              <a:t>Eng_No</a:t>
            </a:r>
            <a:r>
              <a:rPr kumimoji="0" lang="en-US" sz="2000" b="1" smtClean="0"/>
              <a:t>,…)</a:t>
            </a:r>
            <a:endParaRPr kumimoji="0" lang="en-US" sz="2000" b="1"/>
          </a:p>
          <a:p>
            <a:r>
              <a:rPr kumimoji="0" lang="en-US" sz="2000" b="1" smtClean="0"/>
              <a:t>Project(</a:t>
            </a:r>
            <a:r>
              <a:rPr kumimoji="0" lang="en-US" sz="2000" b="1" u="sng"/>
              <a:t>Proj_No</a:t>
            </a:r>
            <a:r>
              <a:rPr kumimoji="0" lang="en-US" sz="2000" b="1" smtClean="0"/>
              <a:t>,…)</a:t>
            </a:r>
            <a:endParaRPr kumimoji="0" lang="en-US" sz="2000" b="1"/>
          </a:p>
          <a:p>
            <a:r>
              <a:rPr kumimoji="0" lang="en-US" sz="2000" b="1" smtClean="0"/>
              <a:t>CaseBook</a:t>
            </a:r>
            <a:r>
              <a:rPr kumimoji="0" lang="en-US" sz="2000" b="1" smtClean="0"/>
              <a:t>(</a:t>
            </a:r>
            <a:r>
              <a:rPr kumimoji="0" lang="en-US" sz="2000" b="1" u="sng" smtClean="0"/>
              <a:t>Book_No</a:t>
            </a:r>
            <a:r>
              <a:rPr kumimoji="0" lang="en-US" sz="2000" b="1" smtClean="0"/>
              <a:t>,…)</a:t>
            </a:r>
            <a:endParaRPr kumimoji="0" lang="en-US" sz="2000" b="1"/>
          </a:p>
          <a:p>
            <a:r>
              <a:rPr kumimoji="0" lang="en-US" sz="2000" b="1" smtClean="0">
                <a:latin typeface="Verdana" pitchFamily="34" charset="0"/>
              </a:rPr>
              <a:t>Use_Casebook</a:t>
            </a:r>
            <a:r>
              <a:rPr kumimoji="0" lang="en-US" sz="2000" b="1" smtClean="0">
                <a:solidFill>
                  <a:srgbClr val="C00000"/>
                </a:solidFill>
              </a:rPr>
              <a:t> (</a:t>
            </a:r>
            <a:r>
              <a:rPr kumimoji="0" lang="en-US" sz="2000" b="1" u="sng">
                <a:solidFill>
                  <a:srgbClr val="C00000"/>
                </a:solidFill>
              </a:rPr>
              <a:t>Eng_No</a:t>
            </a:r>
            <a:r>
              <a:rPr kumimoji="0" lang="en-US" sz="2000" b="1" u="sng">
                <a:solidFill>
                  <a:srgbClr val="C00000"/>
                </a:solidFill>
              </a:rPr>
              <a:t>, </a:t>
            </a:r>
            <a:r>
              <a:rPr kumimoji="0" lang="en-US" sz="2000" b="1" u="sng">
                <a:solidFill>
                  <a:srgbClr val="C00000"/>
                </a:solidFill>
              </a:rPr>
              <a:t>Proj_No</a:t>
            </a:r>
            <a:r>
              <a:rPr kumimoji="0" lang="en-US" sz="2000" b="1">
                <a:solidFill>
                  <a:srgbClr val="C00000"/>
                </a:solidFill>
              </a:rPr>
              <a:t>, Book_No,…)</a:t>
            </a:r>
            <a:endParaRPr kumimoji="0" lang="en-US" sz="2000" b="1">
              <a:solidFill>
                <a:srgbClr val="C00000"/>
              </a:solidFill>
            </a:endParaRPr>
          </a:p>
        </p:txBody>
      </p:sp>
      <p:grpSp>
        <p:nvGrpSpPr>
          <p:cNvPr id="602135" name="Group 23"/>
          <p:cNvGrpSpPr>
            <a:grpSpLocks/>
          </p:cNvGrpSpPr>
          <p:nvPr/>
        </p:nvGrpSpPr>
        <p:grpSpPr bwMode="auto">
          <a:xfrm>
            <a:off x="1871015" y="2222173"/>
            <a:ext cx="6324600" cy="2901182"/>
            <a:chOff x="192" y="415"/>
            <a:chExt cx="4944" cy="2873"/>
          </a:xfrm>
        </p:grpSpPr>
        <p:sp>
          <p:nvSpPr>
            <p:cNvPr id="31747" name="Text Box 3"/>
            <p:cNvSpPr txBox="1">
              <a:spLocks noChangeArrowheads="1"/>
            </p:cNvSpPr>
            <p:nvPr/>
          </p:nvSpPr>
          <p:spPr bwMode="auto">
            <a:xfrm>
              <a:off x="3888" y="2320"/>
              <a:ext cx="1248" cy="914"/>
            </a:xfrm>
            <a:prstGeom prst="rect">
              <a:avLst/>
            </a:prstGeom>
            <a:solidFill>
              <a:schemeClr val="accent3">
                <a:lumMod val="40000"/>
                <a:lumOff val="60000"/>
              </a:schemeClr>
            </a:solidFill>
            <a:ln w="28575">
              <a:solidFill>
                <a:srgbClr val="750C01"/>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smtClean="0">
                  <a:latin typeface="Verdana" pitchFamily="34" charset="0"/>
                </a:rPr>
                <a:t>CaseBook</a:t>
              </a:r>
            </a:p>
            <a:p>
              <a:pPr algn="ctr">
                <a:defRPr/>
              </a:pPr>
              <a:endParaRPr lang="en-US" sz="1800" b="1">
                <a:latin typeface="Verdana" pitchFamily="34" charset="0"/>
              </a:endParaRPr>
            </a:p>
          </p:txBody>
        </p:sp>
        <p:sp>
          <p:nvSpPr>
            <p:cNvPr id="602118" name="AutoShape 13"/>
            <p:cNvSpPr>
              <a:spLocks noChangeArrowheads="1"/>
            </p:cNvSpPr>
            <p:nvPr/>
          </p:nvSpPr>
          <p:spPr bwMode="auto">
            <a:xfrm>
              <a:off x="2016" y="1680"/>
              <a:ext cx="1152" cy="576"/>
            </a:xfrm>
            <a:prstGeom prst="diamond">
              <a:avLst/>
            </a:prstGeom>
            <a:solidFill>
              <a:schemeClr val="accent1"/>
            </a:solidFill>
            <a:ln w="28575">
              <a:solidFill>
                <a:srgbClr val="750C01"/>
              </a:solidFill>
              <a:miter lim="800000"/>
              <a:headEnd/>
              <a:tailEnd/>
            </a:ln>
          </p:spPr>
          <p:txBody>
            <a:bodyPr wrap="none" anchor="ctr"/>
            <a:lstStyle/>
            <a:p>
              <a:pPr algn="ctr"/>
              <a:endParaRPr lang="en-US" sz="1800" b="1">
                <a:latin typeface="Verdana" pitchFamily="34" charset="0"/>
              </a:endParaRPr>
            </a:p>
          </p:txBody>
        </p:sp>
        <p:sp>
          <p:nvSpPr>
            <p:cNvPr id="31758" name="Text Box 14"/>
            <p:cNvSpPr txBox="1">
              <a:spLocks noChangeArrowheads="1"/>
            </p:cNvSpPr>
            <p:nvPr/>
          </p:nvSpPr>
          <p:spPr bwMode="auto">
            <a:xfrm>
              <a:off x="1968" y="415"/>
              <a:ext cx="1247" cy="935"/>
            </a:xfrm>
            <a:prstGeom prst="rect">
              <a:avLst/>
            </a:prstGeom>
            <a:solidFill>
              <a:srgbClr val="66FF33"/>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latin typeface="Verdana" pitchFamily="34" charset="0"/>
                </a:rPr>
                <a:t>Engineer</a:t>
              </a:r>
              <a:endParaRPr lang="en-US" sz="1800" b="1">
                <a:latin typeface="Verdana" pitchFamily="34" charset="0"/>
              </a:endParaRPr>
            </a:p>
            <a:p>
              <a:pPr algn="ctr">
                <a:defRPr/>
              </a:pPr>
              <a:endParaRPr lang="en-US" sz="1800" b="1">
                <a:latin typeface="Verdana" pitchFamily="34" charset="0"/>
              </a:endParaRPr>
            </a:p>
          </p:txBody>
        </p:sp>
        <p:sp>
          <p:nvSpPr>
            <p:cNvPr id="31775" name="Text Box 31"/>
            <p:cNvSpPr txBox="1">
              <a:spLocks noChangeArrowheads="1"/>
            </p:cNvSpPr>
            <p:nvPr/>
          </p:nvSpPr>
          <p:spPr bwMode="auto">
            <a:xfrm>
              <a:off x="192" y="2353"/>
              <a:ext cx="1248" cy="935"/>
            </a:xfrm>
            <a:prstGeom prst="rect">
              <a:avLst/>
            </a:prstGeom>
            <a:solidFill>
              <a:srgbClr val="FFFF00"/>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solidFill>
                    <a:srgbClr val="750C01"/>
                  </a:solidFill>
                  <a:latin typeface="Verdana" pitchFamily="34" charset="0"/>
                </a:rPr>
                <a:t>Project</a:t>
              </a:r>
              <a:endParaRPr lang="en-US" sz="1800" b="1">
                <a:solidFill>
                  <a:srgbClr val="750C01"/>
                </a:solidFill>
                <a:latin typeface="Verdana" pitchFamily="34" charset="0"/>
              </a:endParaRPr>
            </a:p>
            <a:p>
              <a:pPr algn="ctr">
                <a:defRPr/>
              </a:pPr>
              <a:endParaRPr lang="en-US" sz="1800" b="1">
                <a:latin typeface="Verdana" pitchFamily="34" charset="0"/>
              </a:endParaRPr>
            </a:p>
          </p:txBody>
        </p:sp>
        <p:sp>
          <p:nvSpPr>
            <p:cNvPr id="602121" name="Line 32"/>
            <p:cNvSpPr>
              <a:spLocks noChangeShapeType="1"/>
            </p:cNvSpPr>
            <p:nvPr/>
          </p:nvSpPr>
          <p:spPr bwMode="auto">
            <a:xfrm flipH="1">
              <a:off x="816" y="196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2" name="Line 33"/>
            <p:cNvSpPr>
              <a:spLocks noChangeShapeType="1"/>
            </p:cNvSpPr>
            <p:nvPr/>
          </p:nvSpPr>
          <p:spPr bwMode="auto">
            <a:xfrm>
              <a:off x="816"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3" name="Line 34"/>
            <p:cNvSpPr>
              <a:spLocks noChangeShapeType="1"/>
            </p:cNvSpPr>
            <p:nvPr/>
          </p:nvSpPr>
          <p:spPr bwMode="auto">
            <a:xfrm>
              <a:off x="3168" y="1968"/>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4" name="Line 35"/>
            <p:cNvSpPr>
              <a:spLocks noChangeShapeType="1"/>
            </p:cNvSpPr>
            <p:nvPr/>
          </p:nvSpPr>
          <p:spPr bwMode="auto">
            <a:xfrm>
              <a:off x="4560" y="19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5" name="Line 36"/>
            <p:cNvSpPr>
              <a:spLocks noChangeShapeType="1"/>
            </p:cNvSpPr>
            <p:nvPr/>
          </p:nvSpPr>
          <p:spPr bwMode="auto">
            <a:xfrm>
              <a:off x="2592" y="13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6" name="Line 37"/>
            <p:cNvSpPr>
              <a:spLocks noChangeShapeType="1"/>
            </p:cNvSpPr>
            <p:nvPr/>
          </p:nvSpPr>
          <p:spPr bwMode="auto">
            <a:xfrm flipH="1">
              <a:off x="2457"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7" name="Line 38"/>
            <p:cNvSpPr>
              <a:spLocks noChangeShapeType="1"/>
            </p:cNvSpPr>
            <p:nvPr/>
          </p:nvSpPr>
          <p:spPr bwMode="auto">
            <a:xfrm flipH="1">
              <a:off x="2448" y="148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8" name="Line 39"/>
            <p:cNvSpPr>
              <a:spLocks noChangeShapeType="1"/>
            </p:cNvSpPr>
            <p:nvPr/>
          </p:nvSpPr>
          <p:spPr bwMode="auto">
            <a:xfrm flipH="1">
              <a:off x="2448" y="144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29" name="Line 40"/>
            <p:cNvSpPr>
              <a:spLocks noChangeShapeType="1"/>
            </p:cNvSpPr>
            <p:nvPr/>
          </p:nvSpPr>
          <p:spPr bwMode="auto">
            <a:xfrm flipH="1">
              <a:off x="2439" y="148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30" name="Line 41"/>
            <p:cNvSpPr>
              <a:spLocks noChangeShapeType="1"/>
            </p:cNvSpPr>
            <p:nvPr/>
          </p:nvSpPr>
          <p:spPr bwMode="auto">
            <a:xfrm flipH="1">
              <a:off x="4425" y="21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31" name="Line 42"/>
            <p:cNvSpPr>
              <a:spLocks noChangeShapeType="1"/>
            </p:cNvSpPr>
            <p:nvPr/>
          </p:nvSpPr>
          <p:spPr bwMode="auto">
            <a:xfrm flipH="1">
              <a:off x="4416" y="21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32" name="Line 43"/>
            <p:cNvSpPr>
              <a:spLocks noChangeShapeType="1"/>
            </p:cNvSpPr>
            <p:nvPr/>
          </p:nvSpPr>
          <p:spPr bwMode="auto">
            <a:xfrm flipH="1">
              <a:off x="729" y="21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33" name="Line 44"/>
            <p:cNvSpPr>
              <a:spLocks noChangeShapeType="1"/>
            </p:cNvSpPr>
            <p:nvPr/>
          </p:nvSpPr>
          <p:spPr bwMode="auto">
            <a:xfrm flipH="1">
              <a:off x="720" y="22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2134" name="Text Box 45"/>
            <p:cNvSpPr txBox="1">
              <a:spLocks noChangeArrowheads="1"/>
            </p:cNvSpPr>
            <p:nvPr/>
          </p:nvSpPr>
          <p:spPr bwMode="auto">
            <a:xfrm>
              <a:off x="3110" y="1651"/>
              <a:ext cx="1604"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latin typeface="Verdana" pitchFamily="34" charset="0"/>
                </a:rPr>
                <a:t>Use_Casebook</a:t>
              </a:r>
            </a:p>
          </p:txBody>
        </p:sp>
      </p:gr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4" name="Slide Number Placeholder 3"/>
          <p:cNvSpPr>
            <a:spLocks noGrp="1"/>
          </p:cNvSpPr>
          <p:nvPr>
            <p:ph type="sldNum" sz="quarter" idx="12"/>
          </p:nvPr>
        </p:nvSpPr>
        <p:spPr/>
        <p:txBody>
          <a:bodyPr/>
          <a:lstStyle/>
          <a:p>
            <a:fld id="{10EF5903-4970-4C20-9341-2C82988ABEFC}" type="slidenum">
              <a:rPr lang="en-US" smtClean="0"/>
              <a:pPr/>
              <a:t>69</a:t>
            </a:fld>
            <a:endParaRPr lang="en-US"/>
          </a:p>
        </p:txBody>
      </p:sp>
      <p:cxnSp>
        <p:nvCxnSpPr>
          <p:cNvPr id="28" name="Straight Connector 27"/>
          <p:cNvCxnSpPr/>
          <p:nvPr/>
        </p:nvCxnSpPr>
        <p:spPr bwMode="auto">
          <a:xfrm>
            <a:off x="3352800" y="6700838"/>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bwMode="auto">
          <a:xfrm>
            <a:off x="4331609" y="6700838"/>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bwMode="auto">
          <a:xfrm>
            <a:off x="5337162" y="6706594"/>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a:xfrm>
            <a:off x="1219200" y="685800"/>
            <a:ext cx="8183563" cy="914400"/>
          </a:xfrm>
        </p:spPr>
        <p:txBody>
          <a:bodyPr anchor="ctr">
            <a:noAutofit/>
          </a:bodyPr>
          <a:lstStyle/>
          <a:p>
            <a:r>
              <a:rPr lang="en-US" sz="4000">
                <a:solidFill>
                  <a:schemeClr val="folHlink"/>
                </a:solidFill>
                <a:effectLst>
                  <a:outerShdw blurRad="38100" dist="38100" dir="2700000" algn="tl">
                    <a:srgbClr val="C0C0C0"/>
                  </a:outerShdw>
                </a:effectLst>
              </a:rPr>
              <a:t>Lược đồ quan hệ (relation schema)</a:t>
            </a:r>
          </a:p>
        </p:txBody>
      </p:sp>
      <p:sp>
        <p:nvSpPr>
          <p:cNvPr id="532483" name="Rectangle 3"/>
          <p:cNvSpPr>
            <a:spLocks noGrp="1" noChangeArrowheads="1"/>
          </p:cNvSpPr>
          <p:nvPr>
            <p:ph idx="4294967295"/>
          </p:nvPr>
        </p:nvSpPr>
        <p:spPr>
          <a:xfrm>
            <a:off x="609600" y="1981200"/>
            <a:ext cx="8229600" cy="4953000"/>
          </a:xfrm>
        </p:spPr>
        <p:txBody>
          <a:bodyPr lIns="182880" tIns="91440"/>
          <a:lstStyle/>
          <a:p>
            <a:pPr marL="265113" indent="-265113" algn="just">
              <a:lnSpc>
                <a:spcPct val="90000"/>
              </a:lnSpc>
            </a:pPr>
            <a:r>
              <a:rPr lang="en-US" sz="2200"/>
              <a:t>Cho A</a:t>
            </a:r>
            <a:r>
              <a:rPr lang="en-US" sz="2200" baseline="-25000"/>
              <a:t>1</a:t>
            </a:r>
            <a:r>
              <a:rPr lang="en-US" sz="2200"/>
              <a:t>, A</a:t>
            </a:r>
            <a:r>
              <a:rPr lang="en-US" sz="2200" baseline="-25000"/>
              <a:t>2</a:t>
            </a:r>
            <a:r>
              <a:rPr lang="en-US" sz="2200"/>
              <a:t>, .., A</a:t>
            </a:r>
            <a:r>
              <a:rPr lang="en-US" sz="2200" baseline="-25000"/>
              <a:t>n</a:t>
            </a:r>
            <a:r>
              <a:rPr lang="en-US" sz="2200"/>
              <a:t> là tên các thuộc tính thuộc các miền D</a:t>
            </a:r>
            <a:r>
              <a:rPr lang="en-US" sz="2200" baseline="-25000"/>
              <a:t>1</a:t>
            </a:r>
            <a:r>
              <a:rPr lang="en-US" sz="2200"/>
              <a:t>, D</a:t>
            </a:r>
            <a:r>
              <a:rPr lang="en-US" sz="2200" baseline="-25000"/>
              <a:t>2</a:t>
            </a:r>
            <a:r>
              <a:rPr lang="en-US" sz="2200"/>
              <a:t>,.., D</a:t>
            </a:r>
            <a:r>
              <a:rPr lang="en-US" sz="2200" baseline="-25000"/>
              <a:t>n</a:t>
            </a:r>
          </a:p>
          <a:p>
            <a:pPr marL="265113" indent="-265113" algn="just">
              <a:lnSpc>
                <a:spcPct val="90000"/>
              </a:lnSpc>
            </a:pPr>
            <a:r>
              <a:rPr lang="en-US" sz="2200"/>
              <a:t>Lược đồ quan hệ R với 1 tập thuộc tính {A</a:t>
            </a:r>
            <a:r>
              <a:rPr lang="en-US" sz="2200" baseline="-25000"/>
              <a:t>1</a:t>
            </a:r>
            <a:r>
              <a:rPr lang="en-US" sz="2200"/>
              <a:t>, A</a:t>
            </a:r>
            <a:r>
              <a:rPr lang="en-US" sz="2200" baseline="-25000"/>
              <a:t>2</a:t>
            </a:r>
            <a:r>
              <a:rPr lang="en-US" sz="2200"/>
              <a:t>, .., A</a:t>
            </a:r>
            <a:r>
              <a:rPr lang="en-US" sz="2200" baseline="-25000"/>
              <a:t>n</a:t>
            </a:r>
            <a:r>
              <a:rPr lang="en-US" sz="2200"/>
              <a:t>}</a:t>
            </a:r>
          </a:p>
          <a:p>
            <a:pPr marL="265113" indent="-265113" algn="just">
              <a:lnSpc>
                <a:spcPct val="90000"/>
              </a:lnSpc>
              <a:buFont typeface="Wingdings" pitchFamily="2" charset="2"/>
              <a:buNone/>
            </a:pPr>
            <a:r>
              <a:rPr lang="en-US" sz="2200"/>
              <a:t>			</a:t>
            </a:r>
            <a:r>
              <a:rPr lang="en-US" sz="2200">
                <a:solidFill>
                  <a:schemeClr val="folHlink"/>
                </a:solidFill>
              </a:rPr>
              <a:t>R(A</a:t>
            </a:r>
            <a:r>
              <a:rPr lang="en-US" sz="2200" baseline="-25000">
                <a:solidFill>
                  <a:schemeClr val="folHlink"/>
                </a:solidFill>
              </a:rPr>
              <a:t>1</a:t>
            </a:r>
            <a:r>
              <a:rPr lang="en-US" sz="2200">
                <a:solidFill>
                  <a:schemeClr val="folHlink"/>
                </a:solidFill>
              </a:rPr>
              <a:t>, A</a:t>
            </a:r>
            <a:r>
              <a:rPr lang="en-US" sz="2200" baseline="-25000">
                <a:solidFill>
                  <a:schemeClr val="folHlink"/>
                </a:solidFill>
              </a:rPr>
              <a:t>2</a:t>
            </a:r>
            <a:r>
              <a:rPr lang="en-US" sz="2200">
                <a:solidFill>
                  <a:schemeClr val="folHlink"/>
                </a:solidFill>
              </a:rPr>
              <a:t>, .., A</a:t>
            </a:r>
            <a:r>
              <a:rPr lang="en-US" sz="2200" baseline="-25000">
                <a:solidFill>
                  <a:schemeClr val="folHlink"/>
                </a:solidFill>
              </a:rPr>
              <a:t>n</a:t>
            </a:r>
            <a:r>
              <a:rPr lang="en-US" sz="2200">
                <a:solidFill>
                  <a:schemeClr val="folHlink"/>
                </a:solidFill>
              </a:rPr>
              <a:t>)</a:t>
            </a:r>
          </a:p>
          <a:p>
            <a:pPr marL="265113" indent="-265113" algn="just">
              <a:lnSpc>
                <a:spcPct val="90000"/>
              </a:lnSpc>
            </a:pPr>
            <a:r>
              <a:rPr lang="en-US" sz="2200"/>
              <a:t>Gọi U={A</a:t>
            </a:r>
            <a:r>
              <a:rPr lang="en-US" sz="2200" baseline="-25000"/>
              <a:t>1</a:t>
            </a:r>
            <a:r>
              <a:rPr lang="en-US" sz="2200"/>
              <a:t>, A</a:t>
            </a:r>
            <a:r>
              <a:rPr lang="en-US" sz="2200" baseline="-25000"/>
              <a:t>2</a:t>
            </a:r>
            <a:r>
              <a:rPr lang="en-US" sz="2200"/>
              <a:t>,.., A</a:t>
            </a:r>
            <a:r>
              <a:rPr lang="en-US" sz="2200" baseline="-25000"/>
              <a:t>n</a:t>
            </a:r>
            <a:r>
              <a:rPr lang="en-US" sz="2200"/>
              <a:t>} là tập các thuộc tính của lược đồ quan hệ R</a:t>
            </a:r>
          </a:p>
          <a:p>
            <a:pPr marL="265113" indent="-265113"/>
            <a:r>
              <a:rPr lang="en-US" sz="2200"/>
              <a:t>Mỗi lược đồ quan hệ luôn kèm một tân từ để diễn tả ý nghĩa của nó. </a:t>
            </a:r>
          </a:p>
          <a:p>
            <a:pPr marL="265113" indent="-265113"/>
            <a:r>
              <a:rPr lang="en-US" sz="2200"/>
              <a:t>Biểu diễn 1 lược đồ quan hệ:</a:t>
            </a:r>
          </a:p>
          <a:p>
            <a:pPr marL="265113" indent="-265113">
              <a:buFont typeface="Wingdings" pitchFamily="2" charset="2"/>
              <a:buNone/>
            </a:pPr>
            <a:r>
              <a:rPr lang="en-US" sz="2200"/>
              <a:t>	</a:t>
            </a:r>
            <a:r>
              <a:rPr lang="en-US" sz="2200" b="1">
                <a:solidFill>
                  <a:srgbClr val="190EA2"/>
                </a:solidFill>
                <a:latin typeface="Arial Black" pitchFamily="34" charset="0"/>
              </a:rPr>
              <a:t>TÊN_QUAN_HỆ( thuộc tính 1, thuộc tính 2,…)</a:t>
            </a:r>
            <a:r>
              <a:rPr lang="en-US" sz="2200">
                <a:solidFill>
                  <a:srgbClr val="190EA2"/>
                </a:solidFill>
                <a:latin typeface="Arial Black" pitchFamily="34" charset="0"/>
              </a:rPr>
              <a:t> </a:t>
            </a:r>
          </a:p>
          <a:p>
            <a:pPr marL="265113" indent="-265113">
              <a:buFont typeface="Wingdings" pitchFamily="2" charset="2"/>
              <a:buNone/>
            </a:pPr>
            <a:r>
              <a:rPr lang="en-US" sz="2200"/>
              <a:t>   Ví dụ : lược đồ quan hệ NHANVIEN có 4 thuộc tính</a:t>
            </a:r>
          </a:p>
          <a:p>
            <a:pPr marL="265113" indent="-265113">
              <a:buFont typeface="Wingdings" pitchFamily="2" charset="2"/>
              <a:buNone/>
            </a:pPr>
            <a:r>
              <a:rPr lang="en-US" sz="2200"/>
              <a:t>	        </a:t>
            </a:r>
            <a:r>
              <a:rPr lang="en-US" sz="2200" b="1">
                <a:solidFill>
                  <a:srgbClr val="C00000"/>
                </a:solidFill>
              </a:rPr>
              <a:t>NHANVIEN(MANV, Ten, MaPb, Luong)</a:t>
            </a:r>
          </a:p>
          <a:p>
            <a:pPr marL="265113" indent="-265113" algn="just">
              <a:lnSpc>
                <a:spcPct val="90000"/>
              </a:lnSpc>
              <a:buFont typeface="Wingdings" pitchFamily="2" charset="2"/>
              <a:buNone/>
            </a:pPr>
            <a:r>
              <a:rPr lang="en-US" sz="2200"/>
              <a:t>	Tân từ: Mỗi nhân viên có một MaNV duy nhất dùng để nhận diện TenNV, MaPB và Lương.</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7</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1195512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4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48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248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248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248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3248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3248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3248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3248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784226" y="1743189"/>
            <a:ext cx="7793037" cy="623887"/>
          </a:xfrm>
        </p:spPr>
        <p:txBody>
          <a:bodyPr>
            <a:normAutofit/>
          </a:bodyPr>
          <a:lstStyle/>
          <a:p>
            <a:r>
              <a:rPr lang="en-US" sz="2400">
                <a:solidFill>
                  <a:srgbClr val="990000"/>
                </a:solidFill>
                <a:effectLst>
                  <a:outerShdw blurRad="38100" dist="38100" dir="2700000" algn="tl">
                    <a:srgbClr val="C0C0C0"/>
                  </a:outerShdw>
                </a:effectLst>
              </a:rPr>
              <a:t>Bước 6: chuyển đổi mối liên kết 3 ngôi</a:t>
            </a:r>
          </a:p>
        </p:txBody>
      </p:sp>
      <p:sp>
        <p:nvSpPr>
          <p:cNvPr id="605187" name="Rectangle 3"/>
          <p:cNvSpPr>
            <a:spLocks noGrp="1" noChangeArrowheads="1"/>
          </p:cNvSpPr>
          <p:nvPr>
            <p:ph idx="4294967295"/>
          </p:nvPr>
        </p:nvSpPr>
        <p:spPr>
          <a:xfrm>
            <a:off x="609600" y="2438400"/>
            <a:ext cx="8183563" cy="5181600"/>
          </a:xfrm>
        </p:spPr>
        <p:txBody>
          <a:bodyPr lIns="182880" tIns="91440"/>
          <a:lstStyle/>
          <a:p>
            <a:pPr marL="265113" indent="-265113" algn="just">
              <a:lnSpc>
                <a:spcPct val="90000"/>
              </a:lnSpc>
            </a:pPr>
            <a:r>
              <a:rPr lang="en-US" sz="2400">
                <a:solidFill>
                  <a:srgbClr val="C00000"/>
                </a:solidFill>
              </a:rPr>
              <a:t>Trường hợp 1:1:N:</a:t>
            </a:r>
          </a:p>
          <a:p>
            <a:pPr marL="265113" indent="-265113" algn="just">
              <a:lnSpc>
                <a:spcPct val="90000"/>
              </a:lnSpc>
              <a:buFont typeface="Wingdings" pitchFamily="2" charset="2"/>
              <a:buNone/>
            </a:pPr>
            <a:r>
              <a:rPr lang="en-US" sz="2400"/>
              <a:t>“Sinh viên làm đề tài theo sự hướng dẫn của giáo sư. Không giáo sư nào hướng dẫn cùng 1 sinh viên làm nhiều hơn 1 đề tài. Không sinh viên nào làm 1 đề tài với nhiều hơn 1 giáo sư”</a:t>
            </a:r>
          </a:p>
          <a:p>
            <a:pPr marL="265113" indent="-265113" algn="just">
              <a:lnSpc>
                <a:spcPct val="90000"/>
              </a:lnSpc>
              <a:buFont typeface="Wingdings" pitchFamily="2" charset="2"/>
              <a:buNone/>
            </a:pPr>
            <a:endParaRPr lang="en-US" sz="800"/>
          </a:p>
          <a:p>
            <a:pPr marL="265113" indent="-265113" algn="just">
              <a:lnSpc>
                <a:spcPct val="90000"/>
              </a:lnSpc>
              <a:buFont typeface="Wingdings" pitchFamily="2" charset="2"/>
              <a:buChar char="è"/>
            </a:pPr>
            <a:r>
              <a:rPr lang="en-US" sz="2400">
                <a:solidFill>
                  <a:srgbClr val="C00000"/>
                </a:solidFill>
                <a:sym typeface="Wingdings" pitchFamily="2" charset="2"/>
              </a:rPr>
              <a:t>3 kiểu thực thể: Teacher, Student, Project</a:t>
            </a:r>
          </a:p>
          <a:p>
            <a:pPr marL="265113" indent="-265113" algn="just">
              <a:lnSpc>
                <a:spcPct val="90000"/>
              </a:lnSpc>
              <a:buFont typeface="Wingdings" pitchFamily="2" charset="2"/>
              <a:buChar char="è"/>
            </a:pPr>
            <a:r>
              <a:rPr lang="en-US" sz="2400">
                <a:sym typeface="Wingdings" pitchFamily="2" charset="2"/>
              </a:rPr>
              <a:t>Các phụ thuộc hàm:</a:t>
            </a:r>
          </a:p>
          <a:p>
            <a:pPr marL="547688" lvl="1" indent="-200025" algn="just">
              <a:lnSpc>
                <a:spcPct val="90000"/>
              </a:lnSpc>
            </a:pPr>
            <a:r>
              <a:rPr lang="en-US" sz="2400">
                <a:sym typeface="Wingdings" pitchFamily="2" charset="2"/>
              </a:rPr>
              <a:t>Stud_No, Tea_No	 Proj_No</a:t>
            </a:r>
          </a:p>
          <a:p>
            <a:pPr marL="547688" lvl="1" indent="-200025" algn="just">
              <a:lnSpc>
                <a:spcPct val="90000"/>
              </a:lnSpc>
            </a:pPr>
            <a:r>
              <a:rPr lang="en-US" sz="2400">
                <a:sym typeface="Wingdings" pitchFamily="2" charset="2"/>
              </a:rPr>
              <a:t>Stud_No, Proj_No	 Tea_No</a:t>
            </a:r>
          </a:p>
          <a:p>
            <a:pPr marL="547688" lvl="1" indent="-200025" algn="just">
              <a:lnSpc>
                <a:spcPct val="90000"/>
              </a:lnSpc>
            </a:pPr>
            <a:endParaRPr lang="en-US" sz="800">
              <a:sym typeface="Wingdings" pitchFamily="2" charset="2"/>
            </a:endParaRPr>
          </a:p>
          <a:p>
            <a:pPr marL="265113" indent="-265113" algn="just">
              <a:lnSpc>
                <a:spcPct val="90000"/>
              </a:lnSpc>
              <a:buFont typeface="Wingdings" pitchFamily="2" charset="2"/>
              <a:buNone/>
            </a:pPr>
            <a:r>
              <a:rPr lang="en-US" sz="2400">
                <a:sym typeface="Wingdings" pitchFamily="2" charset="2"/>
              </a:rPr>
              <a:t> 2 khoá candidate, có thể chọn 1 trong 2 khoá làm khoá chính </a:t>
            </a:r>
          </a:p>
        </p:txBody>
      </p:sp>
      <p:sp>
        <p:nvSpPr>
          <p:cNvPr id="3074" name="Rectangle 2"/>
          <p:cNvSpPr>
            <a:spLocks noChangeArrowheads="1"/>
          </p:cNvSpPr>
          <p:nvPr/>
        </p:nvSpPr>
        <p:spPr bwMode="auto">
          <a:xfrm>
            <a:off x="1012825" y="25933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70</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05187">
                                            <p:txEl>
                                              <p:pRg st="3" end="3"/>
                                            </p:txEl>
                                          </p:spTgt>
                                        </p:tgtEl>
                                        <p:attrNameLst>
                                          <p:attrName>style.visibility</p:attrName>
                                        </p:attrNameLst>
                                      </p:cBhvr>
                                      <p:to>
                                        <p:strVal val="visible"/>
                                      </p:to>
                                    </p:set>
                                    <p:animEffect transition="in" filter="fade">
                                      <p:cBhvr>
                                        <p:cTn id="7" dur="1000"/>
                                        <p:tgtEl>
                                          <p:spTgt spid="605187">
                                            <p:txEl>
                                              <p:pRg st="3" end="3"/>
                                            </p:txEl>
                                          </p:spTgt>
                                        </p:tgtEl>
                                      </p:cBhvr>
                                    </p:animEffect>
                                    <p:anim calcmode="lin" valueType="num">
                                      <p:cBhvr>
                                        <p:cTn id="8" dur="1000" fill="hold"/>
                                        <p:tgtEl>
                                          <p:spTgt spid="60518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60518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05187">
                                            <p:txEl>
                                              <p:pRg st="4" end="4"/>
                                            </p:txEl>
                                          </p:spTgt>
                                        </p:tgtEl>
                                        <p:attrNameLst>
                                          <p:attrName>style.visibility</p:attrName>
                                        </p:attrNameLst>
                                      </p:cBhvr>
                                      <p:to>
                                        <p:strVal val="visible"/>
                                      </p:to>
                                    </p:set>
                                    <p:animEffect transition="in" filter="fade">
                                      <p:cBhvr>
                                        <p:cTn id="14" dur="1000"/>
                                        <p:tgtEl>
                                          <p:spTgt spid="605187">
                                            <p:txEl>
                                              <p:pRg st="4" end="4"/>
                                            </p:txEl>
                                          </p:spTgt>
                                        </p:tgtEl>
                                      </p:cBhvr>
                                    </p:animEffect>
                                    <p:anim calcmode="lin" valueType="num">
                                      <p:cBhvr>
                                        <p:cTn id="15" dur="1000" fill="hold"/>
                                        <p:tgtEl>
                                          <p:spTgt spid="605187">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6051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05187">
                                            <p:txEl>
                                              <p:pRg st="5" end="5"/>
                                            </p:txEl>
                                          </p:spTgt>
                                        </p:tgtEl>
                                        <p:attrNameLst>
                                          <p:attrName>style.visibility</p:attrName>
                                        </p:attrNameLst>
                                      </p:cBhvr>
                                      <p:to>
                                        <p:strVal val="visible"/>
                                      </p:to>
                                    </p:set>
                                    <p:animEffect transition="in" filter="fade">
                                      <p:cBhvr>
                                        <p:cTn id="21" dur="1000"/>
                                        <p:tgtEl>
                                          <p:spTgt spid="605187">
                                            <p:txEl>
                                              <p:pRg st="5" end="5"/>
                                            </p:txEl>
                                          </p:spTgt>
                                        </p:tgtEl>
                                      </p:cBhvr>
                                    </p:animEffect>
                                    <p:anim calcmode="lin" valueType="num">
                                      <p:cBhvr>
                                        <p:cTn id="22" dur="1000" fill="hold"/>
                                        <p:tgtEl>
                                          <p:spTgt spid="605187">
                                            <p:txEl>
                                              <p:pRg st="5" end="5"/>
                                            </p:txEl>
                                          </p:spTgt>
                                        </p:tgtEl>
                                        <p:attrNameLst>
                                          <p:attrName>ppt_x</p:attrName>
                                        </p:attrNameLst>
                                      </p:cBhvr>
                                      <p:tavLst>
                                        <p:tav tm="0">
                                          <p:val>
                                            <p:strVal val="#ppt_x"/>
                                          </p:val>
                                        </p:tav>
                                        <p:tav tm="100000">
                                          <p:val>
                                            <p:strVal val="#ppt_x"/>
                                          </p:val>
                                        </p:tav>
                                      </p:tavLst>
                                    </p:anim>
                                    <p:anim calcmode="lin" valueType="num">
                                      <p:cBhvr>
                                        <p:cTn id="23" dur="1000" fill="hold"/>
                                        <p:tgtEl>
                                          <p:spTgt spid="60518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605187">
                                            <p:txEl>
                                              <p:pRg st="6" end="6"/>
                                            </p:txEl>
                                          </p:spTgt>
                                        </p:tgtEl>
                                        <p:attrNameLst>
                                          <p:attrName>style.visibility</p:attrName>
                                        </p:attrNameLst>
                                      </p:cBhvr>
                                      <p:to>
                                        <p:strVal val="visible"/>
                                      </p:to>
                                    </p:set>
                                    <p:animEffect transition="in" filter="fade">
                                      <p:cBhvr>
                                        <p:cTn id="28" dur="1000"/>
                                        <p:tgtEl>
                                          <p:spTgt spid="605187">
                                            <p:txEl>
                                              <p:pRg st="6" end="6"/>
                                            </p:txEl>
                                          </p:spTgt>
                                        </p:tgtEl>
                                      </p:cBhvr>
                                    </p:animEffect>
                                    <p:anim calcmode="lin" valueType="num">
                                      <p:cBhvr>
                                        <p:cTn id="29" dur="1000" fill="hold"/>
                                        <p:tgtEl>
                                          <p:spTgt spid="60518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60518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605187">
                                            <p:txEl>
                                              <p:pRg st="8" end="8"/>
                                            </p:txEl>
                                          </p:spTgt>
                                        </p:tgtEl>
                                        <p:attrNameLst>
                                          <p:attrName>style.visibility</p:attrName>
                                        </p:attrNameLst>
                                      </p:cBhvr>
                                      <p:to>
                                        <p:strVal val="visible"/>
                                      </p:to>
                                    </p:set>
                                    <p:animEffect transition="in" filter="fade">
                                      <p:cBhvr>
                                        <p:cTn id="35" dur="1000"/>
                                        <p:tgtEl>
                                          <p:spTgt spid="605187">
                                            <p:txEl>
                                              <p:pRg st="8" end="8"/>
                                            </p:txEl>
                                          </p:spTgt>
                                        </p:tgtEl>
                                      </p:cBhvr>
                                    </p:animEffect>
                                    <p:anim calcmode="lin" valueType="num">
                                      <p:cBhvr>
                                        <p:cTn id="36" dur="1000" fill="hold"/>
                                        <p:tgtEl>
                                          <p:spTgt spid="60518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60518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a:xfrm>
            <a:off x="685800" y="2057400"/>
            <a:ext cx="7793038" cy="406400"/>
          </a:xfrm>
        </p:spPr>
        <p:txBody>
          <a:bodyPr>
            <a:normAutofit/>
          </a:bodyPr>
          <a:lstStyle/>
          <a:p>
            <a:r>
              <a:rPr lang="en-US" sz="2000">
                <a:solidFill>
                  <a:srgbClr val="990000"/>
                </a:solidFill>
                <a:effectLst>
                  <a:outerShdw blurRad="38100" dist="38100" dir="2700000" algn="tl">
                    <a:srgbClr val="C0C0C0"/>
                  </a:outerShdw>
                </a:effectLst>
              </a:rPr>
              <a:t>Ví dụ về quan hệ 3 ngôi 1:1:N</a:t>
            </a:r>
          </a:p>
        </p:txBody>
      </p:sp>
      <p:sp>
        <p:nvSpPr>
          <p:cNvPr id="606213" name="Text Box 4"/>
          <p:cNvSpPr txBox="1">
            <a:spLocks noChangeArrowheads="1"/>
          </p:cNvSpPr>
          <p:nvPr/>
        </p:nvSpPr>
        <p:spPr bwMode="auto">
          <a:xfrm>
            <a:off x="3505200" y="5470185"/>
            <a:ext cx="4843463"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2000" b="1"/>
              <a:t>SINHVIEN(</a:t>
            </a:r>
            <a:r>
              <a:rPr kumimoji="0" lang="en-US" sz="2000" b="1" u="sng"/>
              <a:t>MaSV</a:t>
            </a:r>
            <a:r>
              <a:rPr kumimoji="0" lang="en-US" sz="2000" b="1"/>
              <a:t>,…)</a:t>
            </a:r>
          </a:p>
          <a:p>
            <a:r>
              <a:rPr kumimoji="0" lang="en-US" sz="2000" b="1"/>
              <a:t>DEAN(MaDA,…)</a:t>
            </a:r>
          </a:p>
          <a:p>
            <a:r>
              <a:rPr kumimoji="0" lang="en-US" sz="2000" b="1"/>
              <a:t>GIAOSU(TMaGS,…)</a:t>
            </a:r>
          </a:p>
          <a:p>
            <a:r>
              <a:rPr kumimoji="0" lang="en-US" sz="2000" b="1">
                <a:solidFill>
                  <a:srgbClr val="C00000"/>
                </a:solidFill>
              </a:rPr>
              <a:t>HUONGDAN(</a:t>
            </a:r>
            <a:r>
              <a:rPr kumimoji="0" lang="en-US" sz="2000" b="1" u="sng">
                <a:solidFill>
                  <a:srgbClr val="C00000"/>
                </a:solidFill>
              </a:rPr>
              <a:t>MaGS, MaSV</a:t>
            </a:r>
            <a:r>
              <a:rPr kumimoji="0" lang="en-US" sz="2000" b="1">
                <a:solidFill>
                  <a:srgbClr val="C00000"/>
                </a:solidFill>
              </a:rPr>
              <a:t>, MaDA,…)</a:t>
            </a:r>
          </a:p>
        </p:txBody>
      </p:sp>
      <p:grpSp>
        <p:nvGrpSpPr>
          <p:cNvPr id="606231" name="Group 23"/>
          <p:cNvGrpSpPr>
            <a:grpSpLocks/>
          </p:cNvGrpSpPr>
          <p:nvPr/>
        </p:nvGrpSpPr>
        <p:grpSpPr bwMode="auto">
          <a:xfrm>
            <a:off x="1676400" y="1981200"/>
            <a:ext cx="6477000" cy="3765550"/>
            <a:chOff x="192" y="864"/>
            <a:chExt cx="4944" cy="1984"/>
          </a:xfrm>
        </p:grpSpPr>
        <p:sp>
          <p:nvSpPr>
            <p:cNvPr id="33795" name="Text Box 3"/>
            <p:cNvSpPr txBox="1">
              <a:spLocks noChangeArrowheads="1"/>
            </p:cNvSpPr>
            <p:nvPr/>
          </p:nvSpPr>
          <p:spPr bwMode="auto">
            <a:xfrm>
              <a:off x="3888" y="2319"/>
              <a:ext cx="1248" cy="498"/>
            </a:xfrm>
            <a:prstGeom prst="rect">
              <a:avLst/>
            </a:prstGeom>
            <a:solidFill>
              <a:srgbClr val="66CCFF"/>
            </a:solidFill>
            <a:ln w="28575">
              <a:solidFill>
                <a:srgbClr val="750C01"/>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latin typeface="Verdana" pitchFamily="34" charset="0"/>
                </a:rPr>
                <a:t>DEAN</a:t>
              </a:r>
            </a:p>
            <a:p>
              <a:pPr algn="ctr">
                <a:defRPr/>
              </a:pPr>
              <a:endParaRPr lang="en-US" sz="1800" b="1">
                <a:latin typeface="Verdana" pitchFamily="34" charset="0"/>
              </a:endParaRPr>
            </a:p>
          </p:txBody>
        </p:sp>
        <p:sp>
          <p:nvSpPr>
            <p:cNvPr id="606214" name="AutoShape 5"/>
            <p:cNvSpPr>
              <a:spLocks noChangeArrowheads="1"/>
            </p:cNvSpPr>
            <p:nvPr/>
          </p:nvSpPr>
          <p:spPr bwMode="auto">
            <a:xfrm>
              <a:off x="2016" y="1680"/>
              <a:ext cx="1152" cy="576"/>
            </a:xfrm>
            <a:prstGeom prst="diamond">
              <a:avLst/>
            </a:prstGeom>
            <a:solidFill>
              <a:srgbClr val="CCFFCC"/>
            </a:solidFill>
            <a:ln w="28575">
              <a:solidFill>
                <a:srgbClr val="750C01"/>
              </a:solidFill>
              <a:miter lim="800000"/>
              <a:headEnd/>
              <a:tailEnd/>
            </a:ln>
          </p:spPr>
          <p:txBody>
            <a:bodyPr wrap="none" anchor="ctr"/>
            <a:lstStyle/>
            <a:p>
              <a:pPr algn="ctr"/>
              <a:endParaRPr lang="en-US" sz="1800" b="1">
                <a:latin typeface="Verdana" pitchFamily="34" charset="0"/>
              </a:endParaRPr>
            </a:p>
          </p:txBody>
        </p:sp>
        <p:sp>
          <p:nvSpPr>
            <p:cNvPr id="33798" name="Text Box 6"/>
            <p:cNvSpPr txBox="1">
              <a:spLocks noChangeArrowheads="1"/>
            </p:cNvSpPr>
            <p:nvPr/>
          </p:nvSpPr>
          <p:spPr bwMode="auto">
            <a:xfrm>
              <a:off x="1965" y="864"/>
              <a:ext cx="1248" cy="498"/>
            </a:xfrm>
            <a:prstGeom prst="rect">
              <a:avLst/>
            </a:prstGeom>
            <a:solidFill>
              <a:srgbClr val="FFFFCC"/>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smtClean="0">
                  <a:latin typeface="Verdana" pitchFamily="34" charset="0"/>
                </a:rPr>
                <a:t>SINHVIEN</a:t>
              </a:r>
            </a:p>
            <a:p>
              <a:pPr algn="ctr">
                <a:defRPr/>
              </a:pPr>
              <a:endParaRPr lang="en-US" sz="1800" b="1">
                <a:latin typeface="Verdana" pitchFamily="34" charset="0"/>
              </a:endParaRPr>
            </a:p>
          </p:txBody>
        </p:sp>
        <p:sp>
          <p:nvSpPr>
            <p:cNvPr id="33799" name="Text Box 7"/>
            <p:cNvSpPr txBox="1">
              <a:spLocks noChangeArrowheads="1"/>
            </p:cNvSpPr>
            <p:nvPr/>
          </p:nvSpPr>
          <p:spPr bwMode="auto">
            <a:xfrm>
              <a:off x="192" y="2351"/>
              <a:ext cx="1248" cy="497"/>
            </a:xfrm>
            <a:prstGeom prst="rect">
              <a:avLst/>
            </a:prstGeom>
            <a:solidFill>
              <a:srgbClr val="FFCCFF"/>
            </a:solidFill>
            <a:ln w="28575">
              <a:solidFill>
                <a:srgbClr val="FFCCFF"/>
              </a:solidFill>
              <a:miter lim="800000"/>
              <a:headEnd/>
              <a:tailEnd/>
            </a:ln>
            <a:effectLst>
              <a:outerShdw dist="107763" dir="18900000" algn="ctr" rotWithShape="0">
                <a:schemeClr val="bg2">
                  <a:alpha val="50000"/>
                </a:schemeClr>
              </a:outerShdw>
            </a:effectLst>
          </p:spPr>
          <p:txBody>
            <a:bodyPr>
              <a:spAutoFit/>
            </a:bodyPr>
            <a:lstStyle/>
            <a:p>
              <a:pPr>
                <a:defRPr/>
              </a:pPr>
              <a:endParaRPr lang="en-US" sz="1800" b="1">
                <a:latin typeface="Verdana" pitchFamily="34" charset="0"/>
              </a:endParaRPr>
            </a:p>
            <a:p>
              <a:pPr algn="ctr">
                <a:defRPr/>
              </a:pPr>
              <a:r>
                <a:rPr lang="en-US" sz="1800" b="1">
                  <a:solidFill>
                    <a:srgbClr val="750C01"/>
                  </a:solidFill>
                  <a:latin typeface="Verdana" pitchFamily="34" charset="0"/>
                </a:rPr>
                <a:t>GIAOSU</a:t>
              </a:r>
            </a:p>
            <a:p>
              <a:pPr algn="ctr">
                <a:defRPr/>
              </a:pPr>
              <a:endParaRPr lang="en-US" sz="1800" b="1">
                <a:latin typeface="Verdana" pitchFamily="34" charset="0"/>
              </a:endParaRPr>
            </a:p>
          </p:txBody>
        </p:sp>
        <p:sp>
          <p:nvSpPr>
            <p:cNvPr id="606217" name="Line 8"/>
            <p:cNvSpPr>
              <a:spLocks noChangeShapeType="1"/>
            </p:cNvSpPr>
            <p:nvPr/>
          </p:nvSpPr>
          <p:spPr bwMode="auto">
            <a:xfrm flipH="1">
              <a:off x="816" y="1968"/>
              <a:ext cx="1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18" name="Line 9"/>
            <p:cNvSpPr>
              <a:spLocks noChangeShapeType="1"/>
            </p:cNvSpPr>
            <p:nvPr/>
          </p:nvSpPr>
          <p:spPr bwMode="auto">
            <a:xfrm>
              <a:off x="816" y="1968"/>
              <a:ext cx="0" cy="3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19" name="Line 10"/>
            <p:cNvSpPr>
              <a:spLocks noChangeShapeType="1"/>
            </p:cNvSpPr>
            <p:nvPr/>
          </p:nvSpPr>
          <p:spPr bwMode="auto">
            <a:xfrm>
              <a:off x="3168" y="1968"/>
              <a:ext cx="1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0" name="Line 11"/>
            <p:cNvSpPr>
              <a:spLocks noChangeShapeType="1"/>
            </p:cNvSpPr>
            <p:nvPr/>
          </p:nvSpPr>
          <p:spPr bwMode="auto">
            <a:xfrm>
              <a:off x="4560" y="1968"/>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1" name="Line 12"/>
            <p:cNvSpPr>
              <a:spLocks noChangeShapeType="1"/>
            </p:cNvSpPr>
            <p:nvPr/>
          </p:nvSpPr>
          <p:spPr bwMode="auto">
            <a:xfrm>
              <a:off x="2592" y="1392"/>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2" name="Line 17"/>
            <p:cNvSpPr>
              <a:spLocks noChangeShapeType="1"/>
            </p:cNvSpPr>
            <p:nvPr/>
          </p:nvSpPr>
          <p:spPr bwMode="auto">
            <a:xfrm flipH="1">
              <a:off x="4425" y="2112"/>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3" name="Line 18"/>
            <p:cNvSpPr>
              <a:spLocks noChangeShapeType="1"/>
            </p:cNvSpPr>
            <p:nvPr/>
          </p:nvSpPr>
          <p:spPr bwMode="auto">
            <a:xfrm flipH="1">
              <a:off x="4416" y="21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4" name="Line 19"/>
            <p:cNvSpPr>
              <a:spLocks noChangeShapeType="1"/>
            </p:cNvSpPr>
            <p:nvPr/>
          </p:nvSpPr>
          <p:spPr bwMode="auto">
            <a:xfrm flipH="1">
              <a:off x="729" y="2160"/>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5" name="Line 20"/>
            <p:cNvSpPr>
              <a:spLocks noChangeShapeType="1"/>
            </p:cNvSpPr>
            <p:nvPr/>
          </p:nvSpPr>
          <p:spPr bwMode="auto">
            <a:xfrm flipH="1">
              <a:off x="720" y="2208"/>
              <a:ext cx="24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6" name="Text Box 21"/>
            <p:cNvSpPr txBox="1">
              <a:spLocks noChangeArrowheads="1"/>
            </p:cNvSpPr>
            <p:nvPr/>
          </p:nvSpPr>
          <p:spPr bwMode="auto">
            <a:xfrm>
              <a:off x="3110" y="1652"/>
              <a:ext cx="1176" cy="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latin typeface="Verdana" pitchFamily="34" charset="0"/>
                </a:rPr>
                <a:t>HuongDan</a:t>
              </a:r>
            </a:p>
          </p:txBody>
        </p:sp>
        <p:sp>
          <p:nvSpPr>
            <p:cNvPr id="606227" name="Line 24"/>
            <p:cNvSpPr>
              <a:spLocks noChangeShapeType="1"/>
            </p:cNvSpPr>
            <p:nvPr/>
          </p:nvSpPr>
          <p:spPr bwMode="auto">
            <a:xfrm rot="5400000" flipH="1" flipV="1">
              <a:off x="2544" y="1392"/>
              <a:ext cx="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8" name="Line 25"/>
            <p:cNvSpPr>
              <a:spLocks noChangeShapeType="1"/>
            </p:cNvSpPr>
            <p:nvPr/>
          </p:nvSpPr>
          <p:spPr bwMode="auto">
            <a:xfrm rot="5400000" flipH="1">
              <a:off x="2496" y="13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29" name="Line 26"/>
            <p:cNvSpPr>
              <a:spLocks noChangeShapeType="1"/>
            </p:cNvSpPr>
            <p:nvPr/>
          </p:nvSpPr>
          <p:spPr bwMode="auto">
            <a:xfrm rot="5400000" flipH="1" flipV="1">
              <a:off x="2592" y="134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06230" name="Line 27"/>
            <p:cNvSpPr>
              <a:spLocks noChangeShapeType="1"/>
            </p:cNvSpPr>
            <p:nvPr/>
          </p:nvSpPr>
          <p:spPr bwMode="auto">
            <a:xfrm>
              <a:off x="2496" y="1440"/>
              <a:ext cx="1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074" name="Rectangle 2"/>
          <p:cNvSpPr>
            <a:spLocks noChangeArrowheads="1"/>
          </p:cNvSpPr>
          <p:nvPr/>
        </p:nvSpPr>
        <p:spPr bwMode="auto">
          <a:xfrm>
            <a:off x="990600" y="2286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71</a:t>
            </a:fld>
            <a:endParaRPr lang="en-US"/>
          </a:p>
        </p:txBody>
      </p:sp>
      <p:cxnSp>
        <p:nvCxnSpPr>
          <p:cNvPr id="28" name="Straight Connector 27"/>
          <p:cNvCxnSpPr/>
          <p:nvPr/>
        </p:nvCxnSpPr>
        <p:spPr bwMode="auto">
          <a:xfrm>
            <a:off x="6096000" y="6793230"/>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29" name="Straight Connector 28"/>
          <p:cNvCxnSpPr/>
          <p:nvPr/>
        </p:nvCxnSpPr>
        <p:spPr bwMode="auto">
          <a:xfrm>
            <a:off x="5244085" y="6796662"/>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30" name="Straight Connector 29"/>
          <p:cNvCxnSpPr/>
          <p:nvPr/>
        </p:nvCxnSpPr>
        <p:spPr bwMode="auto">
          <a:xfrm>
            <a:off x="6905348" y="6793230"/>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6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3"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q</a:t>
            </a:r>
            <a:r>
              <a:rPr lang="en-US" dirty="0" err="1"/>
              <a:t>uan</a:t>
            </a:r>
            <a:r>
              <a:rPr lang="en-US" dirty="0"/>
              <a:t> </a:t>
            </a:r>
            <a:r>
              <a:rPr lang="en-US" dirty="0" err="1"/>
              <a:t>hệ</a:t>
            </a:r>
            <a:r>
              <a:rPr lang="en-US" dirty="0"/>
              <a:t> N-</a:t>
            </a:r>
            <a:r>
              <a:rPr lang="en-US" dirty="0" err="1"/>
              <a:t>ary</a:t>
            </a:r>
            <a:r>
              <a:rPr lang="en-US" dirty="0"/>
              <a:t> </a:t>
            </a:r>
            <a:endParaRPr lang="en-GB" dirty="0"/>
          </a:p>
        </p:txBody>
      </p:sp>
      <p:sp>
        <p:nvSpPr>
          <p:cNvPr id="3" name="Content Placeholder 2"/>
          <p:cNvSpPr>
            <a:spLocks noGrp="1"/>
          </p:cNvSpPr>
          <p:nvPr>
            <p:ph idx="1"/>
          </p:nvPr>
        </p:nvSpPr>
        <p:spPr>
          <a:xfrm>
            <a:off x="609600" y="1938992"/>
            <a:ext cx="7772400" cy="4114800"/>
          </a:xfrm>
        </p:spPr>
        <p:txBody>
          <a:bodyPr/>
          <a:lstStyle/>
          <a:p>
            <a:r>
              <a:rPr lang="en-GB" sz="2400" dirty="0" err="1"/>
              <a:t>Ví</a:t>
            </a:r>
            <a:r>
              <a:rPr lang="en-GB" sz="2400" dirty="0"/>
              <a:t> </a:t>
            </a:r>
            <a:r>
              <a:rPr lang="en-GB" sz="2400" dirty="0" err="1"/>
              <a:t>dụ</a:t>
            </a:r>
            <a:r>
              <a:rPr lang="en-GB" sz="2400" dirty="0"/>
              <a:t>: </a:t>
            </a:r>
            <a:r>
              <a:rPr lang="en-GB" sz="2400" dirty="0" err="1"/>
              <a:t>Mối</a:t>
            </a:r>
            <a:r>
              <a:rPr lang="en-GB" sz="2400" dirty="0"/>
              <a:t> </a:t>
            </a:r>
            <a:r>
              <a:rPr lang="en-GB" sz="2400" dirty="0" err="1"/>
              <a:t>quan</a:t>
            </a:r>
            <a:r>
              <a:rPr lang="en-GB" sz="2400" dirty="0"/>
              <a:t> </a:t>
            </a:r>
            <a:r>
              <a:rPr lang="en-GB" sz="2400" dirty="0" err="1"/>
              <a:t>hệ</a:t>
            </a:r>
            <a:r>
              <a:rPr lang="en-GB" sz="2400" dirty="0"/>
              <a:t> </a:t>
            </a:r>
            <a:r>
              <a:rPr lang="en-GB" sz="2400" dirty="0" err="1"/>
              <a:t>Điều</a:t>
            </a:r>
            <a:r>
              <a:rPr lang="en-GB" sz="2400" dirty="0"/>
              <a:t> </a:t>
            </a:r>
            <a:r>
              <a:rPr lang="en-GB" sz="2400" dirty="0" err="1"/>
              <a:t>trị</a:t>
            </a:r>
            <a:r>
              <a:rPr lang="en-GB" sz="2400" dirty="0"/>
              <a:t> </a:t>
            </a:r>
            <a:r>
              <a:rPr lang="en-GB" sz="2400" dirty="0" err="1"/>
              <a:t>là</a:t>
            </a:r>
            <a:r>
              <a:rPr lang="en-GB" sz="2400" dirty="0"/>
              <a:t> </a:t>
            </a:r>
            <a:r>
              <a:rPr lang="en-GB" sz="2400" dirty="0" err="1"/>
              <a:t>quan</a:t>
            </a:r>
            <a:r>
              <a:rPr lang="en-GB" sz="2400" dirty="0"/>
              <a:t> </a:t>
            </a:r>
            <a:r>
              <a:rPr lang="en-GB" sz="2400" dirty="0" err="1"/>
              <a:t>hệ</a:t>
            </a:r>
            <a:r>
              <a:rPr lang="en-GB" sz="2400" dirty="0"/>
              <a:t> N-</a:t>
            </a:r>
            <a:r>
              <a:rPr lang="en-GB" sz="2400" dirty="0" err="1"/>
              <a:t>ary</a:t>
            </a:r>
            <a:endParaRPr lang="en-GB" sz="2400" dirty="0"/>
          </a:p>
          <a:p>
            <a:endParaRPr lang="en-GB" sz="2400"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72</a:t>
            </a:fld>
            <a:endParaRPr lang="en-US" dirty="0"/>
          </a:p>
        </p:txBody>
      </p:sp>
      <p:sp>
        <p:nvSpPr>
          <p:cNvPr id="12" name="Rectangle 11"/>
          <p:cNvSpPr/>
          <p:nvPr/>
        </p:nvSpPr>
        <p:spPr>
          <a:xfrm>
            <a:off x="1540004" y="3103637"/>
            <a:ext cx="1371600" cy="375068"/>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Bệnh</a:t>
            </a:r>
            <a:r>
              <a:rPr lang="en-US" sz="1800" b="1" dirty="0"/>
              <a:t> </a:t>
            </a:r>
            <a:r>
              <a:rPr lang="en-US" sz="1800" b="1" dirty="0" err="1"/>
              <a:t>nhân</a:t>
            </a:r>
            <a:endParaRPr lang="en-US" sz="1800" b="1" dirty="0"/>
          </a:p>
        </p:txBody>
      </p:sp>
      <p:sp>
        <p:nvSpPr>
          <p:cNvPr id="14" name="Oval 13"/>
          <p:cNvSpPr/>
          <p:nvPr/>
        </p:nvSpPr>
        <p:spPr>
          <a:xfrm>
            <a:off x="1233384" y="2531838"/>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Mã</a:t>
            </a:r>
            <a:r>
              <a:rPr lang="en-US" sz="1500" b="1" dirty="0"/>
              <a:t> BN</a:t>
            </a:r>
          </a:p>
        </p:txBody>
      </p:sp>
      <p:cxnSp>
        <p:nvCxnSpPr>
          <p:cNvPr id="15" name="Straight Connector 14"/>
          <p:cNvCxnSpPr>
            <a:endCxn id="30" idx="4"/>
          </p:cNvCxnSpPr>
          <p:nvPr/>
        </p:nvCxnSpPr>
        <p:spPr>
          <a:xfrm flipV="1">
            <a:off x="6491314" y="2681337"/>
            <a:ext cx="556736" cy="30773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4"/>
            <a:endCxn id="12" idx="0"/>
          </p:cNvCxnSpPr>
          <p:nvPr/>
        </p:nvCxnSpPr>
        <p:spPr>
          <a:xfrm flipH="1">
            <a:off x="2225803" y="2840723"/>
            <a:ext cx="872738" cy="26291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2471542" y="2586558"/>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Họ</a:t>
            </a:r>
            <a:r>
              <a:rPr lang="en-US" sz="1500" b="1" dirty="0"/>
              <a:t> ten</a:t>
            </a:r>
          </a:p>
        </p:txBody>
      </p:sp>
      <p:cxnSp>
        <p:nvCxnSpPr>
          <p:cNvPr id="11" name="Straight Connector 10"/>
          <p:cNvCxnSpPr>
            <a:endCxn id="12" idx="0"/>
          </p:cNvCxnSpPr>
          <p:nvPr/>
        </p:nvCxnSpPr>
        <p:spPr>
          <a:xfrm>
            <a:off x="1868282" y="2794647"/>
            <a:ext cx="357522" cy="308990"/>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5585525" y="3005579"/>
            <a:ext cx="1371600" cy="375068"/>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Bác</a:t>
            </a:r>
            <a:r>
              <a:rPr lang="en-US" sz="1800" b="1" dirty="0"/>
              <a:t> </a:t>
            </a:r>
            <a:r>
              <a:rPr lang="en-US" sz="1800" b="1" dirty="0" err="1"/>
              <a:t>sỹ</a:t>
            </a:r>
            <a:endParaRPr lang="en-US" sz="1800" b="1" dirty="0"/>
          </a:p>
        </p:txBody>
      </p:sp>
      <p:sp>
        <p:nvSpPr>
          <p:cNvPr id="20" name="Rectangle 19"/>
          <p:cNvSpPr/>
          <p:nvPr/>
        </p:nvSpPr>
        <p:spPr>
          <a:xfrm>
            <a:off x="3551490" y="4627323"/>
            <a:ext cx="1642367" cy="375068"/>
          </a:xfrm>
          <a:prstGeom prst="rect">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a:t>Cách điều trị</a:t>
            </a:r>
            <a:endParaRPr lang="en-US" sz="1800" b="1" dirty="0"/>
          </a:p>
        </p:txBody>
      </p:sp>
      <p:sp>
        <p:nvSpPr>
          <p:cNvPr id="21" name="Flowchart: Decision 20"/>
          <p:cNvSpPr/>
          <p:nvPr/>
        </p:nvSpPr>
        <p:spPr>
          <a:xfrm>
            <a:off x="3278380" y="3714027"/>
            <a:ext cx="2149034" cy="375068"/>
          </a:xfrm>
          <a:prstGeom prst="flowChartDecision">
            <a:avLst/>
          </a:prstGeom>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err="1"/>
              <a:t>Điều</a:t>
            </a:r>
            <a:r>
              <a:rPr lang="en-US" sz="1800" b="1" dirty="0"/>
              <a:t> </a:t>
            </a:r>
            <a:r>
              <a:rPr lang="en-US" sz="1800" b="1" dirty="0" err="1"/>
              <a:t>trị</a:t>
            </a:r>
            <a:endParaRPr lang="en-US" sz="1800" b="1" dirty="0"/>
          </a:p>
        </p:txBody>
      </p:sp>
      <p:cxnSp>
        <p:nvCxnSpPr>
          <p:cNvPr id="26" name="Straight Connector 25"/>
          <p:cNvCxnSpPr>
            <a:stCxn id="29" idx="4"/>
          </p:cNvCxnSpPr>
          <p:nvPr/>
        </p:nvCxnSpPr>
        <p:spPr>
          <a:xfrm>
            <a:off x="5597304" y="2712740"/>
            <a:ext cx="567791" cy="288134"/>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29" name="Oval 28"/>
          <p:cNvSpPr/>
          <p:nvPr/>
        </p:nvSpPr>
        <p:spPr>
          <a:xfrm>
            <a:off x="4970305" y="2458575"/>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Mã</a:t>
            </a:r>
            <a:r>
              <a:rPr lang="en-US" sz="1500" b="1" dirty="0"/>
              <a:t> BS</a:t>
            </a:r>
          </a:p>
        </p:txBody>
      </p:sp>
      <p:sp>
        <p:nvSpPr>
          <p:cNvPr id="30" name="Oval 29"/>
          <p:cNvSpPr/>
          <p:nvPr/>
        </p:nvSpPr>
        <p:spPr>
          <a:xfrm>
            <a:off x="6421050" y="2427172"/>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Họ</a:t>
            </a:r>
            <a:r>
              <a:rPr lang="en-US" sz="1500" b="1" dirty="0"/>
              <a:t> ten</a:t>
            </a:r>
          </a:p>
        </p:txBody>
      </p:sp>
      <p:sp>
        <p:nvSpPr>
          <p:cNvPr id="31" name="Oval 30"/>
          <p:cNvSpPr/>
          <p:nvPr/>
        </p:nvSpPr>
        <p:spPr>
          <a:xfrm>
            <a:off x="1421944" y="4236811"/>
            <a:ext cx="1912283"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b="1" dirty="0" err="1"/>
              <a:t>Mã</a:t>
            </a:r>
            <a:r>
              <a:rPr lang="en-US" sz="1400" b="1" dirty="0"/>
              <a:t> </a:t>
            </a:r>
            <a:r>
              <a:rPr lang="en-US" sz="1400" b="1" dirty="0" err="1"/>
              <a:t>HSđiều</a:t>
            </a:r>
            <a:r>
              <a:rPr lang="en-US" sz="1400" b="1" dirty="0"/>
              <a:t> </a:t>
            </a:r>
            <a:r>
              <a:rPr lang="en-US" sz="1400" b="1" dirty="0" err="1"/>
              <a:t>trị</a:t>
            </a:r>
            <a:endParaRPr lang="en-US" sz="1400" b="1" dirty="0"/>
          </a:p>
        </p:txBody>
      </p:sp>
      <p:sp>
        <p:nvSpPr>
          <p:cNvPr id="32" name="Oval 31"/>
          <p:cNvSpPr/>
          <p:nvPr/>
        </p:nvSpPr>
        <p:spPr>
          <a:xfrm>
            <a:off x="5644325" y="4284168"/>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Mô</a:t>
            </a:r>
            <a:r>
              <a:rPr lang="en-US" sz="1500" b="1" dirty="0"/>
              <a:t> </a:t>
            </a:r>
            <a:r>
              <a:rPr lang="en-US" sz="1500" b="1" dirty="0" err="1"/>
              <a:t>tả</a:t>
            </a:r>
            <a:endParaRPr lang="en-US" sz="1500" b="1" dirty="0"/>
          </a:p>
        </p:txBody>
      </p:sp>
      <p:cxnSp>
        <p:nvCxnSpPr>
          <p:cNvPr id="33" name="Straight Connector 32"/>
          <p:cNvCxnSpPr>
            <a:stCxn id="32" idx="4"/>
          </p:cNvCxnSpPr>
          <p:nvPr/>
        </p:nvCxnSpPr>
        <p:spPr>
          <a:xfrm flipH="1">
            <a:off x="5207667" y="4538334"/>
            <a:ext cx="1063658" cy="283388"/>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31" idx="4"/>
            <a:endCxn id="20" idx="1"/>
          </p:cNvCxnSpPr>
          <p:nvPr/>
        </p:nvCxnSpPr>
        <p:spPr>
          <a:xfrm>
            <a:off x="2378086" y="4490976"/>
            <a:ext cx="1173404" cy="323882"/>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endCxn id="20" idx="0"/>
          </p:cNvCxnSpPr>
          <p:nvPr/>
        </p:nvCxnSpPr>
        <p:spPr>
          <a:xfrm flipH="1">
            <a:off x="4372673" y="4089095"/>
            <a:ext cx="14922" cy="5382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12" idx="2"/>
          </p:cNvCxnSpPr>
          <p:nvPr/>
        </p:nvCxnSpPr>
        <p:spPr>
          <a:xfrm>
            <a:off x="2225803" y="3478705"/>
            <a:ext cx="1052576" cy="43422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21" idx="3"/>
            <a:endCxn id="19" idx="2"/>
          </p:cNvCxnSpPr>
          <p:nvPr/>
        </p:nvCxnSpPr>
        <p:spPr>
          <a:xfrm flipV="1">
            <a:off x="5427414" y="3380647"/>
            <a:ext cx="843911" cy="52091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278380" y="3714027"/>
            <a:ext cx="2149034" cy="553998"/>
          </a:xfrm>
          <a:prstGeom prst="rect">
            <a:avLst/>
          </a:prstGeom>
          <a:noFill/>
        </p:spPr>
        <p:style>
          <a:lnRef idx="2">
            <a:schemeClr val="dk1"/>
          </a:lnRef>
          <a:fillRef idx="1">
            <a:schemeClr val="lt1"/>
          </a:fillRef>
          <a:effectRef idx="0">
            <a:schemeClr val="dk1"/>
          </a:effectRef>
          <a:fontRef idx="minor">
            <a:schemeClr val="dk1"/>
          </a:fontRef>
        </p:style>
        <p:txBody>
          <a:bodyPr wrap="square" rtlCol="0">
            <a:spAutoFit/>
          </a:bodyPr>
          <a:lstStyle/>
          <a:p>
            <a:endParaRPr lang="en-GB" sz="3000" dirty="0"/>
          </a:p>
        </p:txBody>
      </p:sp>
      <p:sp>
        <p:nvSpPr>
          <p:cNvPr id="55" name="Oval 54"/>
          <p:cNvSpPr/>
          <p:nvPr/>
        </p:nvSpPr>
        <p:spPr>
          <a:xfrm>
            <a:off x="4223865" y="3262577"/>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Ngày</a:t>
            </a:r>
            <a:r>
              <a:rPr lang="en-US" sz="1500" b="1" dirty="0"/>
              <a:t> </a:t>
            </a:r>
            <a:r>
              <a:rPr lang="en-US" sz="1500" b="1" dirty="0" err="1"/>
              <a:t>đt</a:t>
            </a:r>
            <a:endParaRPr lang="en-US" sz="1500" b="1" dirty="0"/>
          </a:p>
        </p:txBody>
      </p:sp>
      <p:cxnSp>
        <p:nvCxnSpPr>
          <p:cNvPr id="56" name="Straight Connector 55"/>
          <p:cNvCxnSpPr>
            <a:stCxn id="55" idx="4"/>
            <a:endCxn id="52" idx="0"/>
          </p:cNvCxnSpPr>
          <p:nvPr/>
        </p:nvCxnSpPr>
        <p:spPr>
          <a:xfrm flipH="1">
            <a:off x="4352897" y="3516742"/>
            <a:ext cx="497968" cy="197285"/>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58" name="Oval 57"/>
          <p:cNvSpPr/>
          <p:nvPr/>
        </p:nvSpPr>
        <p:spPr>
          <a:xfrm>
            <a:off x="2928815" y="3288693"/>
            <a:ext cx="1253999" cy="254165"/>
          </a:xfrm>
          <a:prstGeom prst="ellipse">
            <a:avLst/>
          </a:prstGeom>
          <a:noFill/>
          <a:ln>
            <a:solidFill>
              <a:schemeClr val="tx1">
                <a:lumMod val="95000"/>
                <a:lumOff val="5000"/>
              </a:schemeClr>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1500" b="1" dirty="0" err="1"/>
              <a:t>Kết</a:t>
            </a:r>
            <a:r>
              <a:rPr lang="en-US" sz="1500" b="1" dirty="0"/>
              <a:t> </a:t>
            </a:r>
            <a:r>
              <a:rPr lang="en-US" sz="1500" b="1" dirty="0" err="1"/>
              <a:t>quả</a:t>
            </a:r>
            <a:endParaRPr lang="en-US" sz="1500" b="1" dirty="0"/>
          </a:p>
        </p:txBody>
      </p:sp>
      <p:cxnSp>
        <p:nvCxnSpPr>
          <p:cNvPr id="60" name="Straight Connector 59"/>
          <p:cNvCxnSpPr>
            <a:endCxn id="52" idx="0"/>
          </p:cNvCxnSpPr>
          <p:nvPr/>
        </p:nvCxnSpPr>
        <p:spPr>
          <a:xfrm>
            <a:off x="3462490" y="3526494"/>
            <a:ext cx="890407" cy="187533"/>
          </a:xfrm>
          <a:prstGeom prst="line">
            <a:avLst/>
          </a:prstGeom>
          <a:ln>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xmlns="" id="{73E443D4-CA03-461A-92D0-EC9C13C1F464}"/>
              </a:ext>
            </a:extLst>
          </p:cNvPr>
          <p:cNvSpPr/>
          <p:nvPr/>
        </p:nvSpPr>
        <p:spPr>
          <a:xfrm>
            <a:off x="1981200" y="5194497"/>
            <a:ext cx="7162800" cy="1384995"/>
          </a:xfrm>
          <a:prstGeom prst="rect">
            <a:avLst/>
          </a:prstGeom>
        </p:spPr>
        <p:txBody>
          <a:bodyPr wrap="square">
            <a:spAutoFit/>
          </a:bodyPr>
          <a:lstStyle/>
          <a:p>
            <a:pPr marL="342900" lvl="1" indent="0">
              <a:buNone/>
            </a:pPr>
            <a:r>
              <a:rPr lang="en-GB" sz="2100"/>
              <a:t>BenhNhan (</a:t>
            </a:r>
            <a:r>
              <a:rPr lang="en-GB" sz="2100" b="1" u="sng">
                <a:solidFill>
                  <a:srgbClr val="C00000"/>
                </a:solidFill>
              </a:rPr>
              <a:t>MaBN,</a:t>
            </a:r>
            <a:r>
              <a:rPr lang="en-GB" sz="2100"/>
              <a:t> Hoten)</a:t>
            </a:r>
          </a:p>
          <a:p>
            <a:pPr marL="342900" lvl="1" indent="0">
              <a:buNone/>
            </a:pPr>
            <a:r>
              <a:rPr lang="en-GB" sz="2100"/>
              <a:t>Bacsy (</a:t>
            </a:r>
            <a:r>
              <a:rPr lang="en-GB" sz="2100" b="1" u="sng">
                <a:solidFill>
                  <a:srgbClr val="C00000"/>
                </a:solidFill>
              </a:rPr>
              <a:t>MaBS</a:t>
            </a:r>
            <a:r>
              <a:rPr lang="en-GB" sz="2100"/>
              <a:t>, Hoten)</a:t>
            </a:r>
          </a:p>
          <a:p>
            <a:pPr marL="342900" lvl="1" indent="0">
              <a:buNone/>
            </a:pPr>
            <a:r>
              <a:rPr lang="en-GB" sz="2100"/>
              <a:t>Cachdieutri (</a:t>
            </a:r>
            <a:r>
              <a:rPr lang="en-GB" sz="2100" b="1" u="sng">
                <a:solidFill>
                  <a:srgbClr val="C00000"/>
                </a:solidFill>
              </a:rPr>
              <a:t>MaDtri,</a:t>
            </a:r>
            <a:r>
              <a:rPr lang="en-GB" sz="2100"/>
              <a:t> Mota)</a:t>
            </a:r>
          </a:p>
          <a:p>
            <a:pPr marL="342900" lvl="1" indent="0">
              <a:buNone/>
            </a:pPr>
            <a:r>
              <a:rPr lang="en-GB" sz="2100"/>
              <a:t>BS_Dtri_BN (</a:t>
            </a:r>
            <a:r>
              <a:rPr lang="en-GB" sz="2100" b="1" u="sng">
                <a:solidFill>
                  <a:srgbClr val="C00000"/>
                </a:solidFill>
              </a:rPr>
              <a:t>MaBN, MaBS, MaDtri</a:t>
            </a:r>
            <a:r>
              <a:rPr lang="en-GB" sz="2100"/>
              <a:t>, Ngay, Ketqua)</a:t>
            </a:r>
            <a:endParaRPr lang="en-US"/>
          </a:p>
        </p:txBody>
      </p:sp>
      <p:cxnSp>
        <p:nvCxnSpPr>
          <p:cNvPr id="13" name="Straight Connector 12"/>
          <p:cNvCxnSpPr/>
          <p:nvPr/>
        </p:nvCxnSpPr>
        <p:spPr bwMode="auto">
          <a:xfrm>
            <a:off x="3953355" y="6579492"/>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35" name="Straight Connector 34"/>
          <p:cNvCxnSpPr/>
          <p:nvPr/>
        </p:nvCxnSpPr>
        <p:spPr bwMode="auto">
          <a:xfrm>
            <a:off x="4889057" y="6579492"/>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cxnSp>
        <p:nvCxnSpPr>
          <p:cNvPr id="36" name="Straight Connector 35"/>
          <p:cNvCxnSpPr/>
          <p:nvPr/>
        </p:nvCxnSpPr>
        <p:spPr bwMode="auto">
          <a:xfrm>
            <a:off x="5773299" y="6579492"/>
            <a:ext cx="609600" cy="0"/>
          </a:xfrm>
          <a:prstGeom prst="line">
            <a:avLst/>
          </a:prstGeom>
          <a:ln>
            <a:prstDash val="dash"/>
            <a:headEnd type="none" w="sm" len="sm"/>
            <a:tailEnd type="none" w="sm" len="sm"/>
          </a:ln>
        </p:spPr>
        <p:style>
          <a:lnRef idx="3">
            <a:schemeClr val="accent4"/>
          </a:lnRef>
          <a:fillRef idx="0">
            <a:schemeClr val="accent4"/>
          </a:fillRef>
          <a:effectRef idx="2">
            <a:schemeClr val="accent4"/>
          </a:effectRef>
          <a:fontRef idx="minor">
            <a:schemeClr val="tx1"/>
          </a:fontRef>
        </p:style>
      </p:cxnSp>
    </p:spTree>
    <p:extLst>
      <p:ext uri="{BB962C8B-B14F-4D97-AF65-F5344CB8AC3E}">
        <p14:creationId xmlns:p14="http://schemas.microsoft.com/office/powerpoint/2010/main" val="15511793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784226" y="2057400"/>
            <a:ext cx="7793037" cy="547687"/>
          </a:xfrm>
        </p:spPr>
        <p:txBody>
          <a:bodyPr>
            <a:normAutofit/>
          </a:bodyPr>
          <a:lstStyle/>
          <a:p>
            <a:r>
              <a:rPr lang="en-US" sz="2400">
                <a:solidFill>
                  <a:srgbClr val="990000"/>
                </a:solidFill>
                <a:effectLst>
                  <a:outerShdw blurRad="38100" dist="38100" dir="2700000" algn="tl">
                    <a:srgbClr val="C0C0C0"/>
                  </a:outerShdw>
                </a:effectLst>
              </a:rPr>
              <a:t>Bước 7: chuyển đổi mối liên kết siêu kiểu/ kiểu con</a:t>
            </a:r>
          </a:p>
        </p:txBody>
      </p:sp>
      <p:sp>
        <p:nvSpPr>
          <p:cNvPr id="607235" name="Rectangle 3"/>
          <p:cNvSpPr>
            <a:spLocks noGrp="1" noChangeArrowheads="1"/>
          </p:cNvSpPr>
          <p:nvPr>
            <p:ph idx="4294967295"/>
          </p:nvPr>
        </p:nvSpPr>
        <p:spPr>
          <a:xfrm>
            <a:off x="736600" y="2691946"/>
            <a:ext cx="8043863" cy="4187825"/>
          </a:xfrm>
        </p:spPr>
        <p:txBody>
          <a:bodyPr lIns="182880" tIns="91440"/>
          <a:lstStyle/>
          <a:p>
            <a:pPr algn="just">
              <a:lnSpc>
                <a:spcPct val="90000"/>
              </a:lnSpc>
            </a:pPr>
            <a:r>
              <a:rPr lang="en-US" sz="2400" b="1"/>
              <a:t>Tùy </a:t>
            </a:r>
            <a:r>
              <a:rPr lang="en-US" sz="2400" b="1"/>
              <a:t>chọn </a:t>
            </a:r>
            <a:r>
              <a:rPr lang="en-US" sz="2400" b="1" smtClean="0"/>
              <a:t>8A: </a:t>
            </a:r>
            <a:r>
              <a:rPr lang="en-US" sz="2400" smtClean="0"/>
              <a:t>Trình </a:t>
            </a:r>
            <a:r>
              <a:rPr lang="en-US" sz="2400"/>
              <a:t>tự chuyển đổi</a:t>
            </a:r>
            <a:r>
              <a:rPr lang="en-US" sz="2400" smtClean="0"/>
              <a:t>:</a:t>
            </a:r>
          </a:p>
          <a:p>
            <a:pPr marL="800100" lvl="1" indent="-342900" algn="just">
              <a:lnSpc>
                <a:spcPct val="90000"/>
              </a:lnSpc>
            </a:pPr>
            <a:r>
              <a:rPr lang="en-US" sz="2400" smtClean="0"/>
              <a:t>Tạo 1 quan hệ cho siêu kiểu và 1 quan hệ cho mỗi kiểu con</a:t>
            </a:r>
          </a:p>
          <a:p>
            <a:pPr marL="800100" lvl="1" indent="-342900" algn="just">
              <a:lnSpc>
                <a:spcPct val="90000"/>
              </a:lnSpc>
            </a:pPr>
            <a:r>
              <a:rPr lang="en-US" sz="2400" smtClean="0"/>
              <a:t>Đưa </a:t>
            </a:r>
            <a:r>
              <a:rPr lang="en-US" sz="2400"/>
              <a:t>vào quan hệ cho siêu kiểu những thuộc tính chung</a:t>
            </a:r>
          </a:p>
          <a:p>
            <a:pPr marL="800100" lvl="1" indent="-342900" algn="just">
              <a:lnSpc>
                <a:spcPct val="90000"/>
              </a:lnSpc>
            </a:pPr>
            <a:r>
              <a:rPr lang="en-US" sz="2400" smtClean="0"/>
              <a:t>Thêm </a:t>
            </a:r>
            <a:r>
              <a:rPr lang="en-US" sz="2400"/>
              <a:t>thụôc tính phân biệt kiểu con vào siêu </a:t>
            </a:r>
            <a:r>
              <a:rPr lang="en-US" sz="2400" smtClean="0"/>
              <a:t>kiểu</a:t>
            </a:r>
          </a:p>
          <a:p>
            <a:pPr marL="800100" lvl="1" indent="-342900" algn="just">
              <a:lnSpc>
                <a:spcPct val="90000"/>
              </a:lnSpc>
            </a:pPr>
            <a:r>
              <a:rPr lang="en-US" sz="2400"/>
              <a:t>Đưa vào mỗi quan hệ cho mỗi kiểu con khoá chính của siêu kiểu cùng với thuộc tính riêng của từng kiểu con</a:t>
            </a:r>
          </a:p>
          <a:p>
            <a:pPr marL="800100" lvl="1" indent="-342900" algn="just">
              <a:lnSpc>
                <a:spcPct val="90000"/>
              </a:lnSpc>
            </a:pPr>
            <a:endParaRPr lang="en-US" sz="2400"/>
          </a:p>
        </p:txBody>
      </p:sp>
      <p:sp>
        <p:nvSpPr>
          <p:cNvPr id="3074" name="Rectangle 2"/>
          <p:cNvSpPr>
            <a:spLocks noChangeArrowheads="1"/>
          </p:cNvSpPr>
          <p:nvPr/>
        </p:nvSpPr>
        <p:spPr bwMode="auto">
          <a:xfrm>
            <a:off x="1012825" y="152400"/>
            <a:ext cx="7793038" cy="1462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73</a:t>
            </a:fld>
            <a:endParaRPr lang="en-US"/>
          </a:p>
        </p:txBody>
      </p:sp>
      <p:sp>
        <p:nvSpPr>
          <p:cNvPr id="3" name="Footer Placeholder 2"/>
          <p:cNvSpPr>
            <a:spLocks noGrp="1"/>
          </p:cNvSpPr>
          <p:nvPr>
            <p:ph type="ftr" sz="quarter" idx="11"/>
          </p:nvPr>
        </p:nvSpPr>
        <p:spPr/>
        <p:txBody>
          <a:bodyPr/>
          <a:lstStyle/>
          <a:p>
            <a:r>
              <a:rPr lang="en-US"/>
              <a:t>Trần Thi Kim Chi</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B355D4A2-7A8E-44C9-9393-D0FFDEB4DA91}" type="slidenum">
              <a:rPr lang="en-US" sz="1000">
                <a:solidFill>
                  <a:schemeClr val="bg2">
                    <a:shade val="50000"/>
                  </a:schemeClr>
                </a:solidFill>
                <a:latin typeface="Verdana" pitchFamily="34" charset="0"/>
              </a:rPr>
              <a:pPr algn="r" eaLnBrk="1" hangingPunct="1">
                <a:defRPr/>
              </a:pPr>
              <a:t>74</a:t>
            </a:fld>
            <a:endParaRPr lang="en-US" sz="1000">
              <a:solidFill>
                <a:schemeClr val="bg2">
                  <a:shade val="50000"/>
                </a:schemeClr>
              </a:solidFill>
              <a:latin typeface="Verdana" pitchFamily="34" charset="0"/>
            </a:endParaRPr>
          </a:p>
        </p:txBody>
      </p:sp>
      <p:grpSp>
        <p:nvGrpSpPr>
          <p:cNvPr id="5" name="Group 4"/>
          <p:cNvGrpSpPr/>
          <p:nvPr/>
        </p:nvGrpSpPr>
        <p:grpSpPr>
          <a:xfrm>
            <a:off x="76200" y="1219200"/>
            <a:ext cx="9067800" cy="5334000"/>
            <a:chOff x="76200" y="1219200"/>
            <a:chExt cx="9067800" cy="5334000"/>
          </a:xfrm>
        </p:grpSpPr>
        <p:sp>
          <p:nvSpPr>
            <p:cNvPr id="36867" name="Text Box 3"/>
            <p:cNvSpPr txBox="1">
              <a:spLocks noChangeArrowheads="1"/>
            </p:cNvSpPr>
            <p:nvPr/>
          </p:nvSpPr>
          <p:spPr bwMode="auto">
            <a:xfrm>
              <a:off x="3505200" y="2514600"/>
              <a:ext cx="1828800" cy="1004888"/>
            </a:xfrm>
            <a:prstGeom prst="rect">
              <a:avLst/>
            </a:prstGeom>
            <a:solidFill>
              <a:srgbClr val="FFFFCC"/>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2000" b="1">
                  <a:latin typeface="Verdana" pitchFamily="34" charset="0"/>
                </a:rPr>
                <a:t>NHANVIEN</a:t>
              </a:r>
            </a:p>
            <a:p>
              <a:endParaRPr kumimoji="0" lang="en-US" sz="2000" b="1">
                <a:latin typeface="Verdana" pitchFamily="34" charset="0"/>
              </a:endParaRPr>
            </a:p>
          </p:txBody>
        </p:sp>
        <p:sp>
          <p:nvSpPr>
            <p:cNvPr id="620548" name="Oval 4"/>
            <p:cNvSpPr>
              <a:spLocks noChangeArrowheads="1"/>
            </p:cNvSpPr>
            <p:nvPr/>
          </p:nvSpPr>
          <p:spPr bwMode="auto">
            <a:xfrm>
              <a:off x="990600" y="1371600"/>
              <a:ext cx="19050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HOTEN</a:t>
              </a:r>
            </a:p>
          </p:txBody>
        </p:sp>
        <p:sp>
          <p:nvSpPr>
            <p:cNvPr id="620549" name="Oval 5"/>
            <p:cNvSpPr>
              <a:spLocks noChangeArrowheads="1"/>
            </p:cNvSpPr>
            <p:nvPr/>
          </p:nvSpPr>
          <p:spPr bwMode="auto">
            <a:xfrm>
              <a:off x="6172200" y="2514600"/>
              <a:ext cx="25908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NGAYLAM</a:t>
              </a:r>
            </a:p>
          </p:txBody>
        </p:sp>
        <p:sp>
          <p:nvSpPr>
            <p:cNvPr id="620550" name="Oval 6"/>
            <p:cNvSpPr>
              <a:spLocks noChangeArrowheads="1"/>
            </p:cNvSpPr>
            <p:nvPr/>
          </p:nvSpPr>
          <p:spPr bwMode="auto">
            <a:xfrm>
              <a:off x="3200400" y="1219200"/>
              <a:ext cx="22098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DIACHI</a:t>
              </a:r>
            </a:p>
          </p:txBody>
        </p:sp>
        <p:sp>
          <p:nvSpPr>
            <p:cNvPr id="620551" name="Line 7"/>
            <p:cNvSpPr>
              <a:spLocks noChangeShapeType="1"/>
            </p:cNvSpPr>
            <p:nvPr/>
          </p:nvSpPr>
          <p:spPr bwMode="auto">
            <a:xfrm>
              <a:off x="4419600" y="2057400"/>
              <a:ext cx="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52" name="Line 8"/>
            <p:cNvSpPr>
              <a:spLocks noChangeShapeType="1"/>
            </p:cNvSpPr>
            <p:nvPr/>
          </p:nvSpPr>
          <p:spPr bwMode="auto">
            <a:xfrm>
              <a:off x="2286000" y="2971800"/>
              <a:ext cx="12192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53" name="Line 9"/>
            <p:cNvSpPr>
              <a:spLocks noChangeShapeType="1"/>
            </p:cNvSpPr>
            <p:nvPr/>
          </p:nvSpPr>
          <p:spPr bwMode="auto">
            <a:xfrm flipV="1">
              <a:off x="5181600" y="2971800"/>
              <a:ext cx="1066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54" name="Oval 26"/>
            <p:cNvSpPr>
              <a:spLocks noChangeArrowheads="1"/>
            </p:cNvSpPr>
            <p:nvPr/>
          </p:nvSpPr>
          <p:spPr bwMode="auto">
            <a:xfrm>
              <a:off x="76200" y="5867400"/>
              <a:ext cx="2133600" cy="685800"/>
            </a:xfrm>
            <a:prstGeom prst="ellipse">
              <a:avLst/>
            </a:prstGeom>
            <a:solidFill>
              <a:srgbClr val="CC99FF"/>
            </a:solidFill>
            <a:ln w="9525">
              <a:solidFill>
                <a:schemeClr val="tx1"/>
              </a:solidFill>
              <a:round/>
              <a:headEnd/>
              <a:tailEnd/>
            </a:ln>
          </p:spPr>
          <p:txBody>
            <a:bodyPr wrap="none" anchor="ctr"/>
            <a:lstStyle/>
            <a:p>
              <a:pPr algn="ctr"/>
              <a:r>
                <a:rPr lang="en-US" sz="1600" b="1">
                  <a:latin typeface="Verdana" pitchFamily="34" charset="0"/>
                </a:rPr>
                <a:t>SONC</a:t>
              </a:r>
            </a:p>
          </p:txBody>
        </p:sp>
        <p:sp>
          <p:nvSpPr>
            <p:cNvPr id="620555" name="Oval 28"/>
            <p:cNvSpPr>
              <a:spLocks noChangeArrowheads="1"/>
            </p:cNvSpPr>
            <p:nvPr/>
          </p:nvSpPr>
          <p:spPr bwMode="auto">
            <a:xfrm>
              <a:off x="381000" y="2514600"/>
              <a:ext cx="1905000" cy="762000"/>
            </a:xfrm>
            <a:prstGeom prst="ellipse">
              <a:avLst/>
            </a:prstGeom>
            <a:solidFill>
              <a:srgbClr val="CCFFCC"/>
            </a:solidFill>
            <a:ln w="9525">
              <a:solidFill>
                <a:schemeClr val="tx1"/>
              </a:solidFill>
              <a:round/>
              <a:headEnd/>
              <a:tailEnd/>
            </a:ln>
          </p:spPr>
          <p:txBody>
            <a:bodyPr wrap="none" anchor="ctr"/>
            <a:lstStyle/>
            <a:p>
              <a:pPr algn="ctr"/>
              <a:r>
                <a:rPr lang="en-US" sz="1800" b="1" u="sng">
                  <a:latin typeface="Verdana" pitchFamily="34" charset="0"/>
                </a:rPr>
                <a:t>MANV</a:t>
              </a:r>
            </a:p>
          </p:txBody>
        </p:sp>
        <p:sp>
          <p:nvSpPr>
            <p:cNvPr id="620556" name="Line 29"/>
            <p:cNvSpPr>
              <a:spLocks noChangeShapeType="1"/>
            </p:cNvSpPr>
            <p:nvPr/>
          </p:nvSpPr>
          <p:spPr bwMode="auto">
            <a:xfrm>
              <a:off x="2590800" y="1981200"/>
              <a:ext cx="9144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57" name="Oval 30"/>
            <p:cNvSpPr>
              <a:spLocks noChangeArrowheads="1"/>
            </p:cNvSpPr>
            <p:nvPr/>
          </p:nvSpPr>
          <p:spPr bwMode="auto">
            <a:xfrm>
              <a:off x="5715000" y="1524000"/>
              <a:ext cx="2286000" cy="762000"/>
            </a:xfrm>
            <a:prstGeom prst="ellipse">
              <a:avLst/>
            </a:prstGeom>
            <a:solidFill>
              <a:srgbClr val="CCFFCC"/>
            </a:solidFill>
            <a:ln w="9525">
              <a:solidFill>
                <a:schemeClr val="tx1"/>
              </a:solidFill>
              <a:round/>
              <a:headEnd/>
              <a:tailEnd/>
            </a:ln>
          </p:spPr>
          <p:txBody>
            <a:bodyPr wrap="none" anchor="ctr"/>
            <a:lstStyle/>
            <a:p>
              <a:pPr algn="ctr"/>
              <a:r>
                <a:rPr lang="en-US" sz="1800" b="1">
                  <a:latin typeface="Verdana" pitchFamily="34" charset="0"/>
                </a:rPr>
                <a:t>LOAINV</a:t>
              </a:r>
            </a:p>
          </p:txBody>
        </p:sp>
        <p:sp>
          <p:nvSpPr>
            <p:cNvPr id="620558" name="Line 31"/>
            <p:cNvSpPr>
              <a:spLocks noChangeShapeType="1"/>
            </p:cNvSpPr>
            <p:nvPr/>
          </p:nvSpPr>
          <p:spPr bwMode="auto">
            <a:xfrm flipV="1">
              <a:off x="5257800" y="2133600"/>
              <a:ext cx="762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899" name="Text Box 35"/>
            <p:cNvSpPr txBox="1">
              <a:spLocks noChangeArrowheads="1"/>
            </p:cNvSpPr>
            <p:nvPr/>
          </p:nvSpPr>
          <p:spPr bwMode="auto">
            <a:xfrm>
              <a:off x="304800" y="4267200"/>
              <a:ext cx="2438400" cy="974725"/>
            </a:xfrm>
            <a:prstGeom prst="rect">
              <a:avLst/>
            </a:prstGeom>
            <a:solidFill>
              <a:srgbClr val="CC66FF"/>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1800" b="1">
                  <a:latin typeface="Verdana" pitchFamily="34" charset="0"/>
                </a:rPr>
                <a:t>NV_HANHCHANH</a:t>
              </a:r>
            </a:p>
            <a:p>
              <a:endParaRPr kumimoji="0" lang="en-US" sz="2000" b="1">
                <a:latin typeface="Verdana" pitchFamily="34" charset="0"/>
              </a:endParaRPr>
            </a:p>
          </p:txBody>
        </p:sp>
        <p:sp>
          <p:nvSpPr>
            <p:cNvPr id="36900" name="Text Box 36"/>
            <p:cNvSpPr txBox="1">
              <a:spLocks noChangeArrowheads="1"/>
            </p:cNvSpPr>
            <p:nvPr/>
          </p:nvSpPr>
          <p:spPr bwMode="auto">
            <a:xfrm>
              <a:off x="6477000" y="4495800"/>
              <a:ext cx="2362200" cy="1004888"/>
            </a:xfrm>
            <a:prstGeom prst="rect">
              <a:avLst/>
            </a:prstGeom>
            <a:solidFill>
              <a:srgbClr val="66CCFF"/>
            </a:solidFill>
            <a:ln w="28575">
              <a:solidFill>
                <a:srgbClr val="000099"/>
              </a:solidFill>
              <a:miter lim="800000"/>
              <a:headEnd/>
              <a:tailEnd/>
            </a:ln>
            <a:effectLst>
              <a:outerShdw dist="107763" dir="18900000" algn="ctr" rotWithShape="0">
                <a:schemeClr val="bg2">
                  <a:alpha val="50000"/>
                </a:schemeClr>
              </a:outerShdw>
            </a:effectLst>
          </p:spPr>
          <p:txBody>
            <a:bodyPr>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endParaRPr kumimoji="0" lang="en-US" sz="1800" b="1">
                <a:latin typeface="Verdana" pitchFamily="34" charset="0"/>
              </a:endParaRPr>
            </a:p>
            <a:p>
              <a:pPr algn="ctr"/>
              <a:r>
                <a:rPr kumimoji="0" lang="en-US" sz="2000" b="1">
                  <a:solidFill>
                    <a:srgbClr val="000066"/>
                  </a:solidFill>
                  <a:latin typeface="Verdana" pitchFamily="34" charset="0"/>
                </a:rPr>
                <a:t>NV_SANXUAT</a:t>
              </a:r>
            </a:p>
            <a:p>
              <a:endParaRPr kumimoji="0" lang="en-US" sz="2000" b="1">
                <a:solidFill>
                  <a:srgbClr val="000066"/>
                </a:solidFill>
                <a:latin typeface="Verdana" pitchFamily="34" charset="0"/>
              </a:endParaRPr>
            </a:p>
          </p:txBody>
        </p:sp>
        <p:sp>
          <p:nvSpPr>
            <p:cNvPr id="620562" name="Oval 37"/>
            <p:cNvSpPr>
              <a:spLocks noChangeArrowheads="1"/>
            </p:cNvSpPr>
            <p:nvPr/>
          </p:nvSpPr>
          <p:spPr bwMode="auto">
            <a:xfrm>
              <a:off x="4191000" y="3733800"/>
              <a:ext cx="381000" cy="381000"/>
            </a:xfrm>
            <a:prstGeom prst="ellipse">
              <a:avLst/>
            </a:prstGeom>
            <a:solidFill>
              <a:srgbClr val="750401"/>
            </a:solidFill>
            <a:ln w="9525">
              <a:solidFill>
                <a:srgbClr val="000066"/>
              </a:solidFill>
              <a:round/>
              <a:headEnd/>
              <a:tailEnd/>
            </a:ln>
          </p:spPr>
          <p:txBody>
            <a:bodyPr wrap="none" anchor="ctr"/>
            <a:lstStyle/>
            <a:p>
              <a:pPr algn="ctr"/>
              <a:r>
                <a:rPr lang="en-US" sz="1800" b="1">
                  <a:solidFill>
                    <a:schemeClr val="bg1"/>
                  </a:solidFill>
                  <a:latin typeface="Verdana" pitchFamily="34" charset="0"/>
                </a:rPr>
                <a:t>d</a:t>
              </a:r>
            </a:p>
          </p:txBody>
        </p:sp>
        <p:sp>
          <p:nvSpPr>
            <p:cNvPr id="620563" name="Line 38"/>
            <p:cNvSpPr>
              <a:spLocks noChangeShapeType="1"/>
            </p:cNvSpPr>
            <p:nvPr/>
          </p:nvSpPr>
          <p:spPr bwMode="auto">
            <a:xfrm>
              <a:off x="1219200" y="51816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64" name="Line 39"/>
            <p:cNvSpPr>
              <a:spLocks noChangeShapeType="1"/>
            </p:cNvSpPr>
            <p:nvPr/>
          </p:nvSpPr>
          <p:spPr bwMode="auto">
            <a:xfrm flipH="1">
              <a:off x="1143000" y="3962400"/>
              <a:ext cx="31242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65" name="Line 40"/>
            <p:cNvSpPr>
              <a:spLocks noChangeShapeType="1"/>
            </p:cNvSpPr>
            <p:nvPr/>
          </p:nvSpPr>
          <p:spPr bwMode="auto">
            <a:xfrm>
              <a:off x="4419600" y="3505200"/>
              <a:ext cx="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67" name="Line 42"/>
            <p:cNvSpPr>
              <a:spLocks noChangeShapeType="1"/>
            </p:cNvSpPr>
            <p:nvPr/>
          </p:nvSpPr>
          <p:spPr bwMode="auto">
            <a:xfrm>
              <a:off x="4495800" y="3962400"/>
              <a:ext cx="27432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68" name="Freeform 45"/>
            <p:cNvSpPr>
              <a:spLocks/>
            </p:cNvSpPr>
            <p:nvPr/>
          </p:nvSpPr>
          <p:spPr bwMode="auto">
            <a:xfrm>
              <a:off x="3657600" y="3810000"/>
              <a:ext cx="241300" cy="342900"/>
            </a:xfrm>
            <a:custGeom>
              <a:avLst/>
              <a:gdLst>
                <a:gd name="T0" fmla="*/ 104 w 152"/>
                <a:gd name="T1" fmla="*/ 0 h 216"/>
                <a:gd name="T2" fmla="*/ 8 w 152"/>
                <a:gd name="T3" fmla="*/ 48 h 216"/>
                <a:gd name="T4" fmla="*/ 56 w 152"/>
                <a:gd name="T5" fmla="*/ 192 h 216"/>
                <a:gd name="T6" fmla="*/ 152 w 152"/>
                <a:gd name="T7" fmla="*/ 192 h 216"/>
                <a:gd name="T8" fmla="*/ 0 60000 65536"/>
                <a:gd name="T9" fmla="*/ 0 60000 65536"/>
                <a:gd name="T10" fmla="*/ 0 60000 65536"/>
                <a:gd name="T11" fmla="*/ 0 60000 65536"/>
                <a:gd name="T12" fmla="*/ 0 w 152"/>
                <a:gd name="T13" fmla="*/ 0 h 216"/>
                <a:gd name="T14" fmla="*/ 152 w 152"/>
                <a:gd name="T15" fmla="*/ 216 h 216"/>
              </a:gdLst>
              <a:ahLst/>
              <a:cxnLst>
                <a:cxn ang="T8">
                  <a:pos x="T0" y="T1"/>
                </a:cxn>
                <a:cxn ang="T9">
                  <a:pos x="T2" y="T3"/>
                </a:cxn>
                <a:cxn ang="T10">
                  <a:pos x="T4" y="T5"/>
                </a:cxn>
                <a:cxn ang="T11">
                  <a:pos x="T6" y="T7"/>
                </a:cxn>
              </a:cxnLst>
              <a:rect l="T12" t="T13" r="T14" b="T15"/>
              <a:pathLst>
                <a:path w="152" h="216">
                  <a:moveTo>
                    <a:pt x="104" y="0"/>
                  </a:moveTo>
                  <a:cubicBezTo>
                    <a:pt x="60" y="8"/>
                    <a:pt x="16" y="16"/>
                    <a:pt x="8" y="48"/>
                  </a:cubicBezTo>
                  <a:cubicBezTo>
                    <a:pt x="0" y="80"/>
                    <a:pt x="32" y="168"/>
                    <a:pt x="56" y="192"/>
                  </a:cubicBezTo>
                  <a:cubicBezTo>
                    <a:pt x="80" y="216"/>
                    <a:pt x="116" y="204"/>
                    <a:pt x="152" y="192"/>
                  </a:cubicBezTo>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latin typeface="Verdana" pitchFamily="34" charset="0"/>
              </a:endParaRPr>
            </a:p>
          </p:txBody>
        </p:sp>
        <p:sp>
          <p:nvSpPr>
            <p:cNvPr id="620569" name="Freeform 46"/>
            <p:cNvSpPr>
              <a:spLocks/>
            </p:cNvSpPr>
            <p:nvPr/>
          </p:nvSpPr>
          <p:spPr bwMode="auto">
            <a:xfrm flipH="1">
              <a:off x="4953000" y="3886200"/>
              <a:ext cx="241300" cy="342900"/>
            </a:xfrm>
            <a:custGeom>
              <a:avLst/>
              <a:gdLst>
                <a:gd name="T0" fmla="*/ 104 w 152"/>
                <a:gd name="T1" fmla="*/ 0 h 216"/>
                <a:gd name="T2" fmla="*/ 8 w 152"/>
                <a:gd name="T3" fmla="*/ 48 h 216"/>
                <a:gd name="T4" fmla="*/ 56 w 152"/>
                <a:gd name="T5" fmla="*/ 192 h 216"/>
                <a:gd name="T6" fmla="*/ 152 w 152"/>
                <a:gd name="T7" fmla="*/ 192 h 216"/>
                <a:gd name="T8" fmla="*/ 0 60000 65536"/>
                <a:gd name="T9" fmla="*/ 0 60000 65536"/>
                <a:gd name="T10" fmla="*/ 0 60000 65536"/>
                <a:gd name="T11" fmla="*/ 0 60000 65536"/>
                <a:gd name="T12" fmla="*/ 0 w 152"/>
                <a:gd name="T13" fmla="*/ 0 h 216"/>
                <a:gd name="T14" fmla="*/ 152 w 152"/>
                <a:gd name="T15" fmla="*/ 216 h 216"/>
              </a:gdLst>
              <a:ahLst/>
              <a:cxnLst>
                <a:cxn ang="T8">
                  <a:pos x="T0" y="T1"/>
                </a:cxn>
                <a:cxn ang="T9">
                  <a:pos x="T2" y="T3"/>
                </a:cxn>
                <a:cxn ang="T10">
                  <a:pos x="T4" y="T5"/>
                </a:cxn>
                <a:cxn ang="T11">
                  <a:pos x="T6" y="T7"/>
                </a:cxn>
              </a:cxnLst>
              <a:rect l="T12" t="T13" r="T14" b="T15"/>
              <a:pathLst>
                <a:path w="152" h="216">
                  <a:moveTo>
                    <a:pt x="104" y="0"/>
                  </a:moveTo>
                  <a:cubicBezTo>
                    <a:pt x="60" y="8"/>
                    <a:pt x="16" y="16"/>
                    <a:pt x="8" y="48"/>
                  </a:cubicBezTo>
                  <a:cubicBezTo>
                    <a:pt x="0" y="80"/>
                    <a:pt x="32" y="168"/>
                    <a:pt x="56" y="192"/>
                  </a:cubicBezTo>
                  <a:cubicBezTo>
                    <a:pt x="80" y="216"/>
                    <a:pt x="116" y="204"/>
                    <a:pt x="152" y="192"/>
                  </a:cubicBezTo>
                </a:path>
              </a:pathLst>
            </a:custGeom>
            <a:noFill/>
            <a:ln w="28575">
              <a:solidFill>
                <a:srgbClr val="66FF33"/>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sz="1800">
                <a:latin typeface="Verdana" pitchFamily="34" charset="0"/>
              </a:endParaRPr>
            </a:p>
          </p:txBody>
        </p:sp>
        <p:sp>
          <p:nvSpPr>
            <p:cNvPr id="620573" name="Oval 50"/>
            <p:cNvSpPr>
              <a:spLocks noChangeArrowheads="1"/>
            </p:cNvSpPr>
            <p:nvPr/>
          </p:nvSpPr>
          <p:spPr bwMode="auto">
            <a:xfrm>
              <a:off x="7086600" y="5943600"/>
              <a:ext cx="2057400" cy="609600"/>
            </a:xfrm>
            <a:prstGeom prst="ellipse">
              <a:avLst/>
            </a:prstGeom>
            <a:solidFill>
              <a:srgbClr val="CCECFF"/>
            </a:solidFill>
            <a:ln w="9525">
              <a:solidFill>
                <a:schemeClr val="tx1"/>
              </a:solidFill>
              <a:round/>
              <a:headEnd/>
              <a:tailEnd/>
            </a:ln>
          </p:spPr>
          <p:txBody>
            <a:bodyPr wrap="none" anchor="ctr"/>
            <a:lstStyle/>
            <a:p>
              <a:pPr algn="ctr"/>
              <a:r>
                <a:rPr lang="en-US" sz="1600" b="1">
                  <a:solidFill>
                    <a:srgbClr val="000066"/>
                  </a:solidFill>
                  <a:latin typeface="Verdana" pitchFamily="34" charset="0"/>
                </a:rPr>
                <a:t>SOLUONG</a:t>
              </a:r>
            </a:p>
          </p:txBody>
        </p:sp>
        <p:sp>
          <p:nvSpPr>
            <p:cNvPr id="620574" name="Oval 51"/>
            <p:cNvSpPr>
              <a:spLocks noChangeArrowheads="1"/>
            </p:cNvSpPr>
            <p:nvPr/>
          </p:nvSpPr>
          <p:spPr bwMode="auto">
            <a:xfrm>
              <a:off x="4724400" y="5867400"/>
              <a:ext cx="2057400" cy="609600"/>
            </a:xfrm>
            <a:prstGeom prst="ellipse">
              <a:avLst/>
            </a:prstGeom>
            <a:solidFill>
              <a:srgbClr val="CCECFF"/>
            </a:solidFill>
            <a:ln w="9525">
              <a:solidFill>
                <a:schemeClr val="tx1"/>
              </a:solidFill>
              <a:round/>
              <a:headEnd/>
              <a:tailEnd/>
            </a:ln>
          </p:spPr>
          <p:txBody>
            <a:bodyPr wrap="none" anchor="ctr"/>
            <a:lstStyle/>
            <a:p>
              <a:pPr algn="ctr"/>
              <a:r>
                <a:rPr lang="en-US" sz="1600" b="1">
                  <a:solidFill>
                    <a:srgbClr val="000066"/>
                  </a:solidFill>
                  <a:latin typeface="Verdana" pitchFamily="34" charset="0"/>
                </a:rPr>
                <a:t>MACV</a:t>
              </a:r>
            </a:p>
          </p:txBody>
        </p:sp>
        <p:sp>
          <p:nvSpPr>
            <p:cNvPr id="620577" name="Line 54"/>
            <p:cNvSpPr>
              <a:spLocks noChangeShapeType="1"/>
            </p:cNvSpPr>
            <p:nvPr/>
          </p:nvSpPr>
          <p:spPr bwMode="auto">
            <a:xfrm>
              <a:off x="7543800" y="5486400"/>
              <a:ext cx="8382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78" name="Line 55"/>
            <p:cNvSpPr>
              <a:spLocks noChangeShapeType="1"/>
            </p:cNvSpPr>
            <p:nvPr/>
          </p:nvSpPr>
          <p:spPr bwMode="auto">
            <a:xfrm flipV="1">
              <a:off x="6477000" y="5486400"/>
              <a:ext cx="114300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620579" name="Text Box 56"/>
            <p:cNvSpPr txBox="1">
              <a:spLocks noChangeArrowheads="1"/>
            </p:cNvSpPr>
            <p:nvPr/>
          </p:nvSpPr>
          <p:spPr bwMode="auto">
            <a:xfrm>
              <a:off x="2879725" y="3536950"/>
              <a:ext cx="6461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FFFF"/>
                  </a:solidFill>
                  <a:latin typeface="Verdana" pitchFamily="34" charset="0"/>
                </a:rPr>
                <a:t>“H”</a:t>
              </a:r>
            </a:p>
          </p:txBody>
        </p:sp>
        <p:sp>
          <p:nvSpPr>
            <p:cNvPr id="620581" name="Text Box 58"/>
            <p:cNvSpPr txBox="1">
              <a:spLocks noChangeArrowheads="1"/>
            </p:cNvSpPr>
            <p:nvPr/>
          </p:nvSpPr>
          <p:spPr bwMode="auto">
            <a:xfrm>
              <a:off x="4953000" y="4114800"/>
              <a:ext cx="6191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tx1"/>
                  </a:solidFill>
                  <a:latin typeface="Times New Roman" pitchFamily="18" charset="0"/>
                </a:defRPr>
              </a:lvl1pPr>
              <a:lvl2pPr marL="742950" indent="-285750">
                <a:defRPr kumimoji="1" sz="2400">
                  <a:solidFill>
                    <a:schemeClr val="tx1"/>
                  </a:solidFill>
                  <a:latin typeface="Times New Roman" pitchFamily="18" charset="0"/>
                </a:defRPr>
              </a:lvl2pPr>
              <a:lvl3pPr marL="1143000" indent="-228600">
                <a:defRPr kumimoji="1" sz="2400">
                  <a:solidFill>
                    <a:schemeClr val="tx1"/>
                  </a:solidFill>
                  <a:latin typeface="Times New Roman" pitchFamily="18" charset="0"/>
                </a:defRPr>
              </a:lvl3pPr>
              <a:lvl4pPr marL="1600200" indent="-228600">
                <a:defRPr kumimoji="1" sz="2400">
                  <a:solidFill>
                    <a:schemeClr val="tx1"/>
                  </a:solidFill>
                  <a:latin typeface="Times New Roman" pitchFamily="18" charset="0"/>
                </a:defRPr>
              </a:lvl4pPr>
              <a:lvl5pPr marL="2057400" indent="-228600">
                <a:defRPr kumimoji="1" sz="2400">
                  <a:solidFill>
                    <a:schemeClr val="tx1"/>
                  </a:solidFill>
                  <a:latin typeface="Times New Roman" pitchFamily="18" charset="0"/>
                </a:defRPr>
              </a:lvl5pPr>
              <a:lvl6pPr marL="2514600" indent="-228600" fontAlgn="base">
                <a:spcBef>
                  <a:spcPct val="0"/>
                </a:spcBef>
                <a:spcAft>
                  <a:spcPct val="0"/>
                </a:spcAft>
                <a:defRPr kumimoji="1" sz="2400">
                  <a:solidFill>
                    <a:schemeClr val="tx1"/>
                  </a:solidFill>
                  <a:latin typeface="Times New Roman" pitchFamily="18" charset="0"/>
                </a:defRPr>
              </a:lvl6pPr>
              <a:lvl7pPr marL="2971800" indent="-228600" fontAlgn="base">
                <a:spcBef>
                  <a:spcPct val="0"/>
                </a:spcBef>
                <a:spcAft>
                  <a:spcPct val="0"/>
                </a:spcAft>
                <a:defRPr kumimoji="1" sz="2400">
                  <a:solidFill>
                    <a:schemeClr val="tx1"/>
                  </a:solidFill>
                  <a:latin typeface="Times New Roman" pitchFamily="18" charset="0"/>
                </a:defRPr>
              </a:lvl7pPr>
              <a:lvl8pPr marL="3429000" indent="-228600" fontAlgn="base">
                <a:spcBef>
                  <a:spcPct val="0"/>
                </a:spcBef>
                <a:spcAft>
                  <a:spcPct val="0"/>
                </a:spcAft>
                <a:defRPr kumimoji="1" sz="2400">
                  <a:solidFill>
                    <a:schemeClr val="tx1"/>
                  </a:solidFill>
                  <a:latin typeface="Times New Roman" pitchFamily="18" charset="0"/>
                </a:defRPr>
              </a:lvl8pPr>
              <a:lvl9pPr marL="3886200" indent="-228600" fontAlgn="base">
                <a:spcBef>
                  <a:spcPct val="0"/>
                </a:spcBef>
                <a:spcAft>
                  <a:spcPct val="0"/>
                </a:spcAft>
                <a:defRPr kumimoji="1" sz="2400">
                  <a:solidFill>
                    <a:schemeClr val="tx1"/>
                  </a:solidFill>
                  <a:latin typeface="Times New Roman" pitchFamily="18" charset="0"/>
                </a:defRPr>
              </a:lvl9pPr>
            </a:lstStyle>
            <a:p>
              <a:r>
                <a:rPr kumimoji="0" lang="en-US" sz="1800" b="1">
                  <a:solidFill>
                    <a:srgbClr val="FFFFFF"/>
                  </a:solidFill>
                  <a:latin typeface="Verdana" pitchFamily="34" charset="0"/>
                </a:rPr>
                <a:t>“C”</a:t>
              </a:r>
            </a:p>
          </p:txBody>
        </p:sp>
      </p:grpSp>
      <p:sp>
        <p:nvSpPr>
          <p:cNvPr id="3074" name="Rectangle 2"/>
          <p:cNvSpPr>
            <a:spLocks noChangeArrowheads="1"/>
          </p:cNvSpPr>
          <p:nvPr/>
        </p:nvSpPr>
        <p:spPr bwMode="auto">
          <a:xfrm>
            <a:off x="990600" y="228600"/>
            <a:ext cx="7793038"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Chuyển đổi từ ERD thành các quan hệ</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74</a:t>
            </a:fld>
            <a:endParaRPr lang="en-US"/>
          </a:p>
        </p:txBody>
      </p:sp>
      <p:sp>
        <p:nvSpPr>
          <p:cNvPr id="34" name="Rectangle 3">
            <a:extLst>
              <a:ext uri="{FF2B5EF4-FFF2-40B4-BE49-F238E27FC236}">
                <a16:creationId xmlns:a16="http://schemas.microsoft.com/office/drawing/2014/main" xmlns="" id="{35B127D3-0C95-47BE-99A5-91B96C89A3E9}"/>
              </a:ext>
            </a:extLst>
          </p:cNvPr>
          <p:cNvSpPr txBox="1">
            <a:spLocks noChangeArrowheads="1"/>
          </p:cNvSpPr>
          <p:nvPr/>
        </p:nvSpPr>
        <p:spPr bwMode="auto">
          <a:xfrm>
            <a:off x="2743200" y="4599611"/>
            <a:ext cx="4555332" cy="1697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2880" tIns="91440" rIns="91440" bIns="45720" numCol="1" anchor="t" anchorCtr="0" compatLnSpc="1">
            <a:prstTxWarp prst="textNoShape">
              <a:avLst/>
            </a:prstTxWarp>
          </a:bodyPr>
          <a:lstStyle>
            <a:lvl1pPr marL="342900" indent="-342900" algn="l" rtl="0" fontAlgn="base">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fontAlgn="base">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fontAlgn="base">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a:lstStyle>
          <a:p>
            <a:pPr marL="0" indent="0" eaLnBrk="1" hangingPunct="1">
              <a:buNone/>
            </a:pPr>
            <a:r>
              <a:rPr lang="en-US" sz="1600" kern="0" dirty="0">
                <a:solidFill>
                  <a:srgbClr val="C00000"/>
                </a:solidFill>
              </a:rPr>
              <a:t>NHANVIEN(</a:t>
            </a:r>
            <a:r>
              <a:rPr lang="en-US" sz="1600" b="1" u="sng" kern="0" dirty="0" err="1">
                <a:solidFill>
                  <a:srgbClr val="C00000"/>
                </a:solidFill>
              </a:rPr>
              <a:t>MaNV</a:t>
            </a:r>
            <a:r>
              <a:rPr lang="en-US" sz="1600" kern="0" dirty="0">
                <a:solidFill>
                  <a:srgbClr val="C00000"/>
                </a:solidFill>
              </a:rPr>
              <a:t>, HOTEN, DIACHI, </a:t>
            </a:r>
            <a:r>
              <a:rPr lang="en-US" sz="1600" b="1" i="1" kern="0" dirty="0">
                <a:solidFill>
                  <a:srgbClr val="C00000"/>
                </a:solidFill>
              </a:rPr>
              <a:t>LOAINHANVIEN</a:t>
            </a:r>
            <a:r>
              <a:rPr lang="en-US" sz="1600" kern="0" dirty="0">
                <a:solidFill>
                  <a:srgbClr val="C00000"/>
                </a:solidFill>
              </a:rPr>
              <a:t>, NGAYLAM)</a:t>
            </a:r>
          </a:p>
          <a:p>
            <a:pPr marL="0" indent="0" eaLnBrk="1" hangingPunct="1">
              <a:buNone/>
            </a:pPr>
            <a:r>
              <a:rPr lang="en-US" sz="1600" kern="0" dirty="0">
                <a:solidFill>
                  <a:srgbClr val="C00000"/>
                </a:solidFill>
              </a:rPr>
              <a:t>NV_HANHCHANH(</a:t>
            </a:r>
            <a:r>
              <a:rPr lang="en-US" sz="1600" b="1" kern="0" dirty="0" err="1">
                <a:solidFill>
                  <a:srgbClr val="C00000"/>
                </a:solidFill>
              </a:rPr>
              <a:t>MaNV</a:t>
            </a:r>
            <a:r>
              <a:rPr lang="en-US" sz="1600" kern="0" dirty="0">
                <a:solidFill>
                  <a:srgbClr val="C00000"/>
                </a:solidFill>
              </a:rPr>
              <a:t>, </a:t>
            </a:r>
            <a:r>
              <a:rPr lang="en-US" sz="1600" kern="0" dirty="0" err="1">
                <a:solidFill>
                  <a:srgbClr val="C00000"/>
                </a:solidFill>
              </a:rPr>
              <a:t>SoNC</a:t>
            </a:r>
            <a:r>
              <a:rPr lang="en-US" sz="1600" kern="0" dirty="0">
                <a:solidFill>
                  <a:srgbClr val="C00000"/>
                </a:solidFill>
              </a:rPr>
              <a:t>)</a:t>
            </a:r>
          </a:p>
          <a:p>
            <a:pPr marL="0" indent="0" eaLnBrk="1" hangingPunct="1">
              <a:buNone/>
            </a:pPr>
            <a:r>
              <a:rPr lang="en-US" sz="1600" kern="0" dirty="0">
                <a:solidFill>
                  <a:srgbClr val="C00000"/>
                </a:solidFill>
              </a:rPr>
              <a:t>NV_SANXUAT(</a:t>
            </a:r>
            <a:r>
              <a:rPr lang="en-US" sz="1600" b="1" u="sng" kern="0" dirty="0" err="1">
                <a:solidFill>
                  <a:srgbClr val="C00000"/>
                </a:solidFill>
              </a:rPr>
              <a:t>MaCV</a:t>
            </a:r>
            <a:r>
              <a:rPr lang="en-US" sz="1600" b="1" u="sng" kern="0" dirty="0">
                <a:solidFill>
                  <a:srgbClr val="C00000"/>
                </a:solidFill>
              </a:rPr>
              <a:t>, MANV</a:t>
            </a:r>
            <a:r>
              <a:rPr lang="en-US" sz="1600" kern="0" dirty="0">
                <a:solidFill>
                  <a:srgbClr val="C00000"/>
                </a:solidFill>
              </a:rPr>
              <a:t>, SOLUONG)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dirty="0" err="1"/>
              <a:t>Chuyển</a:t>
            </a:r>
            <a:r>
              <a:rPr lang="en-GB" sz="3600" dirty="0"/>
              <a:t> </a:t>
            </a:r>
            <a:r>
              <a:rPr lang="en-GB" sz="3600" dirty="0" err="1"/>
              <a:t>mối</a:t>
            </a:r>
            <a:r>
              <a:rPr lang="en-GB" sz="3600" dirty="0"/>
              <a:t> </a:t>
            </a:r>
            <a:r>
              <a:rPr lang="en-GB" sz="3600" dirty="0" err="1"/>
              <a:t>quan</a:t>
            </a:r>
            <a:r>
              <a:rPr lang="en-GB" sz="3600" dirty="0"/>
              <a:t> </a:t>
            </a:r>
            <a:r>
              <a:rPr lang="en-GB" sz="3600" dirty="0" err="1"/>
              <a:t>hệ</a:t>
            </a:r>
            <a:r>
              <a:rPr lang="en-GB" sz="3600" dirty="0"/>
              <a:t> </a:t>
            </a:r>
            <a:r>
              <a:rPr lang="en-GB" sz="3600" dirty="0" err="1"/>
              <a:t>lớp</a:t>
            </a:r>
            <a:r>
              <a:rPr lang="en-GB" sz="3600" dirty="0"/>
              <a:t> cha-con</a:t>
            </a:r>
            <a:endParaRPr lang="en-GB" sz="3600" b="0" dirty="0"/>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75</a:t>
            </a:fld>
            <a:endParaRPr lang="en-US" dirty="0"/>
          </a:p>
        </p:txBody>
      </p:sp>
      <p:grpSp>
        <p:nvGrpSpPr>
          <p:cNvPr id="7" name="Group 6"/>
          <p:cNvGrpSpPr/>
          <p:nvPr/>
        </p:nvGrpSpPr>
        <p:grpSpPr>
          <a:xfrm>
            <a:off x="228600" y="1905000"/>
            <a:ext cx="8610600" cy="3378367"/>
            <a:chOff x="2254394" y="2704646"/>
            <a:chExt cx="9585036" cy="3528929"/>
          </a:xfrm>
        </p:grpSpPr>
        <p:grpSp>
          <p:nvGrpSpPr>
            <p:cNvPr id="8" name="Group 7"/>
            <p:cNvGrpSpPr/>
            <p:nvPr/>
          </p:nvGrpSpPr>
          <p:grpSpPr>
            <a:xfrm>
              <a:off x="2254394" y="2704646"/>
              <a:ext cx="9585036" cy="3528929"/>
              <a:chOff x="2254394" y="2704646"/>
              <a:chExt cx="9585036" cy="3528929"/>
            </a:xfrm>
          </p:grpSpPr>
          <p:grpSp>
            <p:nvGrpSpPr>
              <p:cNvPr id="10" name="Group 9"/>
              <p:cNvGrpSpPr/>
              <p:nvPr/>
            </p:nvGrpSpPr>
            <p:grpSpPr>
              <a:xfrm>
                <a:off x="3570062" y="3541844"/>
                <a:ext cx="7235195" cy="1932448"/>
                <a:chOff x="2589212" y="2695448"/>
                <a:chExt cx="7235195" cy="1932448"/>
              </a:xfrm>
            </p:grpSpPr>
            <p:sp>
              <p:nvSpPr>
                <p:cNvPr id="30" name="Arc 29"/>
                <p:cNvSpPr/>
                <p:nvPr/>
              </p:nvSpPr>
              <p:spPr>
                <a:xfrm rot="5400000">
                  <a:off x="5887107" y="3679173"/>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100"/>
                </a:p>
              </p:txBody>
            </p:sp>
            <p:grpSp>
              <p:nvGrpSpPr>
                <p:cNvPr id="31" name="Group 30"/>
                <p:cNvGrpSpPr/>
                <p:nvPr/>
              </p:nvGrpSpPr>
              <p:grpSpPr>
                <a:xfrm>
                  <a:off x="2589212" y="2695448"/>
                  <a:ext cx="7235195" cy="1932448"/>
                  <a:chOff x="2589212" y="2655692"/>
                  <a:chExt cx="7235195" cy="1932448"/>
                </a:xfrm>
              </p:grpSpPr>
              <p:sp>
                <p:nvSpPr>
                  <p:cNvPr id="32" name="TextBox 31"/>
                  <p:cNvSpPr txBox="1"/>
                  <p:nvPr/>
                </p:nvSpPr>
                <p:spPr>
                  <a:xfrm>
                    <a:off x="5975797" y="3255416"/>
                    <a:ext cx="216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endParaRPr lang="en-GB" sz="1100" b="1" dirty="0"/>
                  </a:p>
                </p:txBody>
              </p:sp>
              <p:grpSp>
                <p:nvGrpSpPr>
                  <p:cNvPr id="33" name="Group 32"/>
                  <p:cNvGrpSpPr/>
                  <p:nvPr/>
                </p:nvGrpSpPr>
                <p:grpSpPr>
                  <a:xfrm>
                    <a:off x="2589212" y="2655692"/>
                    <a:ext cx="7235195" cy="1932448"/>
                    <a:chOff x="2589212" y="2642440"/>
                    <a:chExt cx="7235195" cy="1932448"/>
                  </a:xfrm>
                </p:grpSpPr>
                <p:sp>
                  <p:nvSpPr>
                    <p:cNvPr id="34" name="TextBox 33"/>
                    <p:cNvSpPr txBox="1"/>
                    <p:nvPr/>
                  </p:nvSpPr>
                  <p:spPr>
                    <a:xfrm>
                      <a:off x="5291797" y="2642440"/>
                      <a:ext cx="1584000" cy="34881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Người</a:t>
                      </a:r>
                      <a:endParaRPr lang="en-GB" sz="1100" b="1" dirty="0"/>
                    </a:p>
                  </p:txBody>
                </p:sp>
                <p:sp>
                  <p:nvSpPr>
                    <p:cNvPr id="35" name="TextBox 34"/>
                    <p:cNvSpPr txBox="1"/>
                    <p:nvPr/>
                  </p:nvSpPr>
                  <p:spPr>
                    <a:xfrm>
                      <a:off x="8240407" y="4193647"/>
                      <a:ext cx="1584000" cy="34881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Sinh</a:t>
                      </a:r>
                      <a:r>
                        <a:rPr lang="en-GB" sz="1100" b="1" dirty="0"/>
                        <a:t> </a:t>
                      </a:r>
                      <a:r>
                        <a:rPr lang="en-GB" sz="1100" b="1" dirty="0" err="1"/>
                        <a:t>viên</a:t>
                      </a:r>
                      <a:endParaRPr lang="en-GB" sz="1100" b="1" dirty="0"/>
                    </a:p>
                  </p:txBody>
                </p:sp>
                <p:sp>
                  <p:nvSpPr>
                    <p:cNvPr id="36" name="TextBox 35"/>
                    <p:cNvSpPr txBox="1"/>
                    <p:nvPr/>
                  </p:nvSpPr>
                  <p:spPr>
                    <a:xfrm>
                      <a:off x="5291797" y="4226073"/>
                      <a:ext cx="1584000" cy="34881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Giảng</a:t>
                      </a:r>
                      <a:r>
                        <a:rPr lang="en-GB" sz="1100" b="1" dirty="0"/>
                        <a:t> </a:t>
                      </a:r>
                      <a:r>
                        <a:rPr lang="en-GB" sz="1100" b="1" dirty="0" err="1"/>
                        <a:t>viên</a:t>
                      </a:r>
                      <a:endParaRPr lang="en-GB" sz="1100" b="1" dirty="0"/>
                    </a:p>
                  </p:txBody>
                </p:sp>
                <p:sp>
                  <p:nvSpPr>
                    <p:cNvPr id="37" name="TextBox 36"/>
                    <p:cNvSpPr txBox="1"/>
                    <p:nvPr/>
                  </p:nvSpPr>
                  <p:spPr>
                    <a:xfrm>
                      <a:off x="2589212" y="4226075"/>
                      <a:ext cx="1584000" cy="348813"/>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Nhân</a:t>
                      </a:r>
                      <a:r>
                        <a:rPr lang="en-GB" sz="1100" b="1" dirty="0"/>
                        <a:t> </a:t>
                      </a:r>
                      <a:r>
                        <a:rPr lang="en-GB" sz="1100" b="1" dirty="0" err="1"/>
                        <a:t>viên</a:t>
                      </a:r>
                      <a:endParaRPr lang="en-GB" sz="1100" b="1" dirty="0"/>
                    </a:p>
                  </p:txBody>
                </p:sp>
                <p:cxnSp>
                  <p:nvCxnSpPr>
                    <p:cNvPr id="38" name="Straight Connector 37"/>
                    <p:cNvCxnSpPr>
                      <a:stCxn id="34" idx="2"/>
                      <a:endCxn id="32" idx="0"/>
                    </p:cNvCxnSpPr>
                    <p:nvPr/>
                  </p:nvCxnSpPr>
                  <p:spPr>
                    <a:xfrm>
                      <a:off x="6083797" y="2991253"/>
                      <a:ext cx="0" cy="25091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2"/>
                      <a:endCxn id="37" idx="0"/>
                    </p:cNvCxnSpPr>
                    <p:nvPr/>
                  </p:nvCxnSpPr>
                  <p:spPr>
                    <a:xfrm flipH="1">
                      <a:off x="3381212" y="3487413"/>
                      <a:ext cx="2594585" cy="73866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2" idx="4"/>
                      <a:endCxn id="36" idx="0"/>
                    </p:cNvCxnSpPr>
                    <p:nvPr/>
                  </p:nvCxnSpPr>
                  <p:spPr>
                    <a:xfrm>
                      <a:off x="6083797" y="3732661"/>
                      <a:ext cx="0" cy="4934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6"/>
                      <a:endCxn id="35" idx="0"/>
                    </p:cNvCxnSpPr>
                    <p:nvPr/>
                  </p:nvCxnSpPr>
                  <p:spPr>
                    <a:xfrm>
                      <a:off x="6191797" y="3487413"/>
                      <a:ext cx="2840609" cy="70623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Arc 41"/>
                    <p:cNvSpPr/>
                    <p:nvPr/>
                  </p:nvSpPr>
                  <p:spPr>
                    <a:xfrm rot="9696741">
                      <a:off x="4479767" y="3732073"/>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100"/>
                    </a:p>
                  </p:txBody>
                </p:sp>
                <p:sp>
                  <p:nvSpPr>
                    <p:cNvPr id="43" name="Arc 42"/>
                    <p:cNvSpPr/>
                    <p:nvPr/>
                  </p:nvSpPr>
                  <p:spPr>
                    <a:xfrm rot="1051337">
                      <a:off x="7424771" y="3729016"/>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100"/>
                    </a:p>
                  </p:txBody>
                </p:sp>
              </p:grpSp>
            </p:grpSp>
          </p:grpSp>
          <p:sp>
            <p:nvSpPr>
              <p:cNvPr id="11" name="TextBox 10"/>
              <p:cNvSpPr txBox="1"/>
              <p:nvPr/>
            </p:nvSpPr>
            <p:spPr>
              <a:xfrm>
                <a:off x="3743861" y="3209414"/>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Họ</a:t>
                </a:r>
                <a:r>
                  <a:rPr lang="en-GB" sz="1100" b="1" dirty="0"/>
                  <a:t> </a:t>
                </a:r>
                <a:r>
                  <a:rPr lang="en-GB" sz="1100" b="1" dirty="0" err="1"/>
                  <a:t>tên</a:t>
                </a:r>
                <a:endParaRPr lang="en-GB" sz="1100" b="1" dirty="0"/>
              </a:p>
            </p:txBody>
          </p:sp>
          <p:sp>
            <p:nvSpPr>
              <p:cNvPr id="12" name="TextBox 11"/>
              <p:cNvSpPr txBox="1"/>
              <p:nvPr/>
            </p:nvSpPr>
            <p:spPr>
              <a:xfrm>
                <a:off x="5104557" y="2704646"/>
                <a:ext cx="1849165"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Ngày</a:t>
                </a:r>
                <a:r>
                  <a:rPr lang="en-GB" sz="1100" b="1" dirty="0"/>
                  <a:t> </a:t>
                </a:r>
                <a:r>
                  <a:rPr lang="en-GB" sz="1100" b="1" dirty="0" err="1"/>
                  <a:t>sinh</a:t>
                </a:r>
                <a:endParaRPr lang="en-GB" sz="1100" b="1" dirty="0"/>
              </a:p>
            </p:txBody>
          </p:sp>
          <p:sp>
            <p:nvSpPr>
              <p:cNvPr id="13" name="TextBox 12"/>
              <p:cNvSpPr txBox="1"/>
              <p:nvPr/>
            </p:nvSpPr>
            <p:spPr>
              <a:xfrm>
                <a:off x="7187661" y="2749738"/>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Số</a:t>
                </a:r>
                <a:r>
                  <a:rPr lang="en-GB" sz="1100" b="1" dirty="0"/>
                  <a:t> CM</a:t>
                </a:r>
              </a:p>
            </p:txBody>
          </p:sp>
          <p:sp>
            <p:nvSpPr>
              <p:cNvPr id="14" name="TextBox 13"/>
              <p:cNvSpPr txBox="1"/>
              <p:nvPr/>
            </p:nvSpPr>
            <p:spPr>
              <a:xfrm>
                <a:off x="8625211" y="3155403"/>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Địa</a:t>
                </a:r>
                <a:r>
                  <a:rPr lang="en-GB" sz="1100" b="1" dirty="0"/>
                  <a:t> </a:t>
                </a:r>
                <a:r>
                  <a:rPr lang="en-GB" sz="1100" b="1" dirty="0" err="1"/>
                  <a:t>chỉ</a:t>
                </a:r>
                <a:endParaRPr lang="en-GB" sz="1100" b="1" dirty="0"/>
              </a:p>
            </p:txBody>
          </p:sp>
          <p:cxnSp>
            <p:nvCxnSpPr>
              <p:cNvPr id="15" name="Straight Connector 14"/>
              <p:cNvCxnSpPr>
                <a:stCxn id="34" idx="1"/>
                <a:endCxn id="11" idx="4"/>
              </p:cNvCxnSpPr>
              <p:nvPr/>
            </p:nvCxnSpPr>
            <p:spPr>
              <a:xfrm flipH="1" flipV="1">
                <a:off x="4535861" y="3699911"/>
                <a:ext cx="1736787" cy="1634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4" idx="0"/>
                <a:endCxn id="12" idx="4"/>
              </p:cNvCxnSpPr>
              <p:nvPr/>
            </p:nvCxnSpPr>
            <p:spPr>
              <a:xfrm flipH="1" flipV="1">
                <a:off x="6029139" y="3195143"/>
                <a:ext cx="1035508" cy="34670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4" idx="0"/>
                <a:endCxn id="13" idx="4"/>
              </p:cNvCxnSpPr>
              <p:nvPr/>
            </p:nvCxnSpPr>
            <p:spPr>
              <a:xfrm flipV="1">
                <a:off x="7064647" y="3240235"/>
                <a:ext cx="915013" cy="30160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4" idx="3"/>
                <a:endCxn id="14" idx="4"/>
              </p:cNvCxnSpPr>
              <p:nvPr/>
            </p:nvCxnSpPr>
            <p:spPr>
              <a:xfrm flipV="1">
                <a:off x="7856647" y="3645901"/>
                <a:ext cx="1560564" cy="7035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699053" y="4374458"/>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Lương</a:t>
                </a:r>
                <a:endParaRPr lang="en-GB" sz="1100" b="1" dirty="0"/>
              </a:p>
            </p:txBody>
          </p:sp>
          <p:sp>
            <p:nvSpPr>
              <p:cNvPr id="20" name="TextBox 19"/>
              <p:cNvSpPr txBox="1"/>
              <p:nvPr/>
            </p:nvSpPr>
            <p:spPr>
              <a:xfrm>
                <a:off x="10121257" y="4370730"/>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Lớp</a:t>
                </a:r>
                <a:endParaRPr lang="en-GB" sz="1100" b="1" dirty="0"/>
              </a:p>
            </p:txBody>
          </p:sp>
          <p:sp>
            <p:nvSpPr>
              <p:cNvPr id="21" name="TextBox 20"/>
              <p:cNvSpPr txBox="1"/>
              <p:nvPr/>
            </p:nvSpPr>
            <p:spPr>
              <a:xfrm>
                <a:off x="2254394" y="5675603"/>
                <a:ext cx="2000163"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Công</a:t>
                </a:r>
                <a:r>
                  <a:rPr lang="en-GB" sz="1100" b="1" dirty="0"/>
                  <a:t> </a:t>
                </a:r>
                <a:r>
                  <a:rPr lang="en-GB" sz="1100" b="1" dirty="0" err="1"/>
                  <a:t>việc</a:t>
                </a:r>
                <a:endParaRPr lang="en-GB" sz="1100" b="1" dirty="0"/>
              </a:p>
            </p:txBody>
          </p:sp>
          <p:sp>
            <p:nvSpPr>
              <p:cNvPr id="22" name="TextBox 21"/>
              <p:cNvSpPr txBox="1"/>
              <p:nvPr/>
            </p:nvSpPr>
            <p:spPr>
              <a:xfrm>
                <a:off x="5517425" y="5743078"/>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Học</a:t>
                </a:r>
                <a:r>
                  <a:rPr lang="en-GB" sz="1100" b="1" dirty="0"/>
                  <a:t> </a:t>
                </a:r>
                <a:r>
                  <a:rPr lang="en-GB" sz="1100" b="1" dirty="0" err="1"/>
                  <a:t>vị</a:t>
                </a:r>
                <a:endParaRPr lang="en-GB" sz="1100" b="1" dirty="0"/>
              </a:p>
            </p:txBody>
          </p:sp>
          <p:sp>
            <p:nvSpPr>
              <p:cNvPr id="23" name="TextBox 22"/>
              <p:cNvSpPr txBox="1"/>
              <p:nvPr/>
            </p:nvSpPr>
            <p:spPr>
              <a:xfrm>
                <a:off x="10255430" y="5636479"/>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Điểm</a:t>
                </a:r>
                <a:endParaRPr lang="en-GB" sz="1100" b="1" dirty="0"/>
              </a:p>
            </p:txBody>
          </p:sp>
          <p:cxnSp>
            <p:nvCxnSpPr>
              <p:cNvPr id="24" name="Straight Connector 23"/>
              <p:cNvCxnSpPr>
                <a:stCxn id="37" idx="0"/>
                <a:endCxn id="19" idx="4"/>
              </p:cNvCxnSpPr>
              <p:nvPr/>
            </p:nvCxnSpPr>
            <p:spPr>
              <a:xfrm flipH="1" flipV="1">
                <a:off x="3491053" y="4864955"/>
                <a:ext cx="871009" cy="26052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37" idx="2"/>
                <a:endCxn id="21" idx="0"/>
              </p:cNvCxnSpPr>
              <p:nvPr/>
            </p:nvCxnSpPr>
            <p:spPr>
              <a:xfrm flipH="1">
                <a:off x="3254475" y="5474293"/>
                <a:ext cx="1107587" cy="20131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6" idx="2"/>
                <a:endCxn id="22" idx="0"/>
              </p:cNvCxnSpPr>
              <p:nvPr/>
            </p:nvCxnSpPr>
            <p:spPr>
              <a:xfrm flipH="1">
                <a:off x="6309425" y="5474291"/>
                <a:ext cx="755223" cy="2687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6" idx="2"/>
              </p:cNvCxnSpPr>
              <p:nvPr/>
            </p:nvCxnSpPr>
            <p:spPr>
              <a:xfrm>
                <a:off x="7064647" y="5474291"/>
                <a:ext cx="1155503" cy="21747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0"/>
                <a:endCxn id="20" idx="4"/>
              </p:cNvCxnSpPr>
              <p:nvPr/>
            </p:nvCxnSpPr>
            <p:spPr>
              <a:xfrm flipV="1">
                <a:off x="10013257" y="4861227"/>
                <a:ext cx="900000" cy="231824"/>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2"/>
                <a:endCxn id="23" idx="0"/>
              </p:cNvCxnSpPr>
              <p:nvPr/>
            </p:nvCxnSpPr>
            <p:spPr>
              <a:xfrm>
                <a:off x="10013257" y="5441864"/>
                <a:ext cx="1034173" cy="19461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9" name="TextBox 8"/>
            <p:cNvSpPr txBox="1"/>
            <p:nvPr/>
          </p:nvSpPr>
          <p:spPr>
            <a:xfrm>
              <a:off x="7428010" y="5729079"/>
              <a:ext cx="1584000" cy="490497"/>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100" b="1" dirty="0" err="1"/>
                <a:t>Lương</a:t>
              </a:r>
              <a:endParaRPr lang="en-GB" sz="1100" b="1" dirty="0"/>
            </a:p>
          </p:txBody>
        </p:sp>
      </p:grpSp>
      <p:sp>
        <p:nvSpPr>
          <p:cNvPr id="44" name="Rectangle 43">
            <a:extLst>
              <a:ext uri="{FF2B5EF4-FFF2-40B4-BE49-F238E27FC236}">
                <a16:creationId xmlns:a16="http://schemas.microsoft.com/office/drawing/2014/main" xmlns="" id="{AC30703D-84DD-4A4C-8670-B2FF6EE09440}"/>
              </a:ext>
            </a:extLst>
          </p:cNvPr>
          <p:cNvSpPr/>
          <p:nvPr/>
        </p:nvSpPr>
        <p:spPr>
          <a:xfrm>
            <a:off x="2217022" y="5410997"/>
            <a:ext cx="5860177" cy="1323439"/>
          </a:xfrm>
          <a:prstGeom prst="rect">
            <a:avLst/>
          </a:prstGeom>
        </p:spPr>
        <p:txBody>
          <a:bodyPr wrap="square">
            <a:spAutoFit/>
          </a:bodyPr>
          <a:lstStyle/>
          <a:p>
            <a:pPr marL="300038" lvl="1" indent="0">
              <a:buNone/>
            </a:pPr>
            <a:r>
              <a:rPr lang="en-GB" sz="2000" dirty="0" err="1"/>
              <a:t>Nguoi</a:t>
            </a:r>
            <a:r>
              <a:rPr lang="en-GB" sz="2000" dirty="0"/>
              <a:t> (</a:t>
            </a:r>
            <a:r>
              <a:rPr lang="en-GB" sz="2000" b="1" dirty="0" err="1">
                <a:solidFill>
                  <a:srgbClr val="C00000"/>
                </a:solidFill>
              </a:rPr>
              <a:t>SoCM</a:t>
            </a:r>
            <a:r>
              <a:rPr lang="en-GB" sz="2000" dirty="0"/>
              <a:t>, </a:t>
            </a:r>
            <a:r>
              <a:rPr lang="en-GB" sz="2000" dirty="0" err="1"/>
              <a:t>Hoten</a:t>
            </a:r>
            <a:r>
              <a:rPr lang="en-GB" sz="2000" dirty="0"/>
              <a:t>, </a:t>
            </a:r>
            <a:r>
              <a:rPr lang="en-GB" sz="2000" dirty="0" err="1"/>
              <a:t>Ngaysinh</a:t>
            </a:r>
            <a:r>
              <a:rPr lang="en-GB" sz="2000" dirty="0"/>
              <a:t>, </a:t>
            </a:r>
            <a:r>
              <a:rPr lang="en-GB" sz="2000" dirty="0" err="1"/>
              <a:t>diachi,Loai</a:t>
            </a:r>
            <a:r>
              <a:rPr lang="en-GB" sz="2000" dirty="0"/>
              <a:t>)</a:t>
            </a:r>
          </a:p>
          <a:p>
            <a:pPr marL="300038" lvl="1" indent="0">
              <a:buNone/>
            </a:pPr>
            <a:r>
              <a:rPr lang="en-GB" sz="2000" dirty="0" err="1"/>
              <a:t>Nhanvien</a:t>
            </a:r>
            <a:r>
              <a:rPr lang="en-GB" sz="2000" dirty="0"/>
              <a:t>(</a:t>
            </a:r>
            <a:r>
              <a:rPr lang="en-GB" sz="2000" b="1" dirty="0" err="1">
                <a:solidFill>
                  <a:srgbClr val="C00000"/>
                </a:solidFill>
              </a:rPr>
              <a:t>SoCM</a:t>
            </a:r>
            <a:r>
              <a:rPr lang="en-GB" sz="2000" dirty="0"/>
              <a:t>, </a:t>
            </a:r>
            <a:r>
              <a:rPr lang="en-GB" sz="2000" dirty="0" err="1"/>
              <a:t>congviec</a:t>
            </a:r>
            <a:r>
              <a:rPr lang="en-GB" sz="2000" dirty="0"/>
              <a:t>, </a:t>
            </a:r>
            <a:r>
              <a:rPr lang="en-GB" sz="2000" dirty="0" err="1"/>
              <a:t>luong</a:t>
            </a:r>
            <a:r>
              <a:rPr lang="en-GB" sz="2000" dirty="0"/>
              <a:t>)</a:t>
            </a:r>
          </a:p>
          <a:p>
            <a:pPr marL="300038" lvl="1" indent="0">
              <a:buNone/>
            </a:pPr>
            <a:r>
              <a:rPr lang="en-GB" sz="2000" dirty="0" err="1"/>
              <a:t>Giangvien</a:t>
            </a:r>
            <a:r>
              <a:rPr lang="en-GB" sz="2000" dirty="0"/>
              <a:t>(</a:t>
            </a:r>
            <a:r>
              <a:rPr lang="en-GB" sz="2000" b="1" dirty="0" err="1">
                <a:solidFill>
                  <a:srgbClr val="C00000"/>
                </a:solidFill>
              </a:rPr>
              <a:t>SoCM</a:t>
            </a:r>
            <a:r>
              <a:rPr lang="en-GB" sz="2000" dirty="0"/>
              <a:t>, </a:t>
            </a:r>
            <a:r>
              <a:rPr lang="en-GB" sz="2000" dirty="0" err="1"/>
              <a:t>Hocvi</a:t>
            </a:r>
            <a:r>
              <a:rPr lang="en-GB" sz="2000" dirty="0"/>
              <a:t>, </a:t>
            </a:r>
            <a:r>
              <a:rPr lang="en-GB" sz="2000" dirty="0" err="1"/>
              <a:t>luong</a:t>
            </a:r>
            <a:r>
              <a:rPr lang="en-GB" sz="2000" dirty="0"/>
              <a:t>)</a:t>
            </a:r>
          </a:p>
          <a:p>
            <a:pPr marL="300038" lvl="1" indent="0">
              <a:buNone/>
            </a:pPr>
            <a:r>
              <a:rPr lang="en-GB" sz="2000" dirty="0" err="1"/>
              <a:t>Sinhvien</a:t>
            </a:r>
            <a:r>
              <a:rPr lang="en-GB" sz="2000" dirty="0"/>
              <a:t>(</a:t>
            </a:r>
            <a:r>
              <a:rPr lang="en-GB" sz="2000" b="1" dirty="0" err="1">
                <a:solidFill>
                  <a:srgbClr val="C00000"/>
                </a:solidFill>
              </a:rPr>
              <a:t>SoCM</a:t>
            </a:r>
            <a:r>
              <a:rPr lang="en-GB" sz="2000" dirty="0"/>
              <a:t>, Lop, diem)</a:t>
            </a:r>
          </a:p>
        </p:txBody>
      </p:sp>
    </p:spTree>
    <p:extLst>
      <p:ext uri="{BB962C8B-B14F-4D97-AF65-F5344CB8AC3E}">
        <p14:creationId xmlns:p14="http://schemas.microsoft.com/office/powerpoint/2010/main" val="331496043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3" name="Content Placeholder 2"/>
          <p:cNvSpPr>
            <a:spLocks noGrp="1"/>
          </p:cNvSpPr>
          <p:nvPr>
            <p:ph idx="1"/>
          </p:nvPr>
        </p:nvSpPr>
        <p:spPr>
          <a:xfrm>
            <a:off x="685800" y="1902619"/>
            <a:ext cx="7772400" cy="4114800"/>
          </a:xfrm>
        </p:spPr>
        <p:txBody>
          <a:bodyPr/>
          <a:lstStyle/>
          <a:p>
            <a:pPr algn="just"/>
            <a:r>
              <a:rPr lang="en-US" sz="2800" b="1" dirty="0" err="1"/>
              <a:t>Tùy</a:t>
            </a:r>
            <a:r>
              <a:rPr lang="en-US" sz="2800" b="1" dirty="0"/>
              <a:t> </a:t>
            </a:r>
            <a:r>
              <a:rPr lang="en-US" sz="2800" b="1" dirty="0" err="1"/>
              <a:t>chọn</a:t>
            </a:r>
            <a:r>
              <a:rPr lang="en-US" sz="2800" b="1" dirty="0"/>
              <a:t> 8B: </a:t>
            </a:r>
            <a:r>
              <a:rPr lang="en-US" sz="2800" dirty="0" err="1"/>
              <a:t>gộp</a:t>
            </a:r>
            <a:r>
              <a:rPr lang="en-US" sz="2800" dirty="0"/>
              <a:t> </a:t>
            </a:r>
            <a:r>
              <a:rPr lang="en-US" sz="2800" dirty="0" err="1"/>
              <a:t>nhiều</a:t>
            </a:r>
            <a:r>
              <a:rPr lang="en-US" sz="2800" dirty="0"/>
              <a:t> </a:t>
            </a:r>
            <a:r>
              <a:rPr lang="en-US" sz="2800" dirty="0" err="1"/>
              <a:t>quan</a:t>
            </a:r>
            <a:r>
              <a:rPr lang="en-US" sz="2800" dirty="0"/>
              <a:t> </a:t>
            </a:r>
            <a:r>
              <a:rPr lang="en-US" sz="2800" dirty="0" err="1"/>
              <a:t>hệ</a:t>
            </a:r>
            <a:r>
              <a:rPr lang="en-US" sz="2800" dirty="0"/>
              <a:t> </a:t>
            </a:r>
            <a:r>
              <a:rPr lang="en-US" sz="2800" dirty="0" err="1"/>
              <a:t>lớp</a:t>
            </a:r>
            <a:r>
              <a:rPr lang="en-US" sz="2800" dirty="0"/>
              <a:t> con </a:t>
            </a:r>
            <a:r>
              <a:rPr lang="en-US" sz="2800" dirty="0" err="1"/>
              <a:t>thành</a:t>
            </a:r>
            <a:r>
              <a:rPr lang="en-US" sz="2800" dirty="0"/>
              <a:t> </a:t>
            </a:r>
            <a:r>
              <a:rPr lang="en-US" sz="2800" dirty="0" err="1"/>
              <a:t>một</a:t>
            </a:r>
            <a:r>
              <a:rPr lang="en-US" sz="2800" dirty="0"/>
              <a:t> </a:t>
            </a:r>
            <a:r>
              <a:rPr lang="en-US" sz="2800" dirty="0" err="1"/>
              <a:t>quan</a:t>
            </a:r>
            <a:r>
              <a:rPr lang="en-US" sz="2800" dirty="0"/>
              <a:t> </a:t>
            </a:r>
            <a:r>
              <a:rPr lang="en-US" sz="2800" dirty="0" err="1"/>
              <a:t>hệ</a:t>
            </a:r>
            <a:r>
              <a:rPr lang="en-US" sz="2800" dirty="0"/>
              <a:t>.</a:t>
            </a:r>
          </a:p>
          <a:p>
            <a:pPr lvl="1" algn="just"/>
            <a:r>
              <a:rPr lang="en-US" sz="2400" dirty="0" err="1"/>
              <a:t>Tạo</a:t>
            </a:r>
            <a:r>
              <a:rPr lang="en-US" sz="2400" dirty="0"/>
              <a:t> </a:t>
            </a:r>
            <a:r>
              <a:rPr lang="en-US" sz="2400" dirty="0" err="1"/>
              <a:t>một</a:t>
            </a:r>
            <a:r>
              <a:rPr lang="en-US" sz="2400" dirty="0"/>
              <a:t> </a:t>
            </a:r>
            <a:r>
              <a:rPr lang="en-US" sz="2400" dirty="0" err="1"/>
              <a:t>quan</a:t>
            </a:r>
            <a:r>
              <a:rPr lang="en-US" sz="2400" dirty="0"/>
              <a:t> </a:t>
            </a:r>
            <a:r>
              <a:rPr lang="en-US" sz="2400" dirty="0" err="1"/>
              <a:t>hệ</a:t>
            </a:r>
            <a:r>
              <a:rPr lang="en-US" sz="2400" dirty="0"/>
              <a:t> Li </a:t>
            </a:r>
            <a:r>
              <a:rPr lang="en-US" sz="2400" dirty="0" err="1"/>
              <a:t>cho</a:t>
            </a:r>
            <a:r>
              <a:rPr lang="en-US" sz="2400" dirty="0"/>
              <a:t> </a:t>
            </a:r>
            <a:r>
              <a:rPr lang="en-US" sz="2400" dirty="0" err="1"/>
              <a:t>mỗi</a:t>
            </a:r>
            <a:r>
              <a:rPr lang="en-US" sz="2400" dirty="0"/>
              <a:t> subclass Si, </a:t>
            </a:r>
            <a:r>
              <a:rPr lang="en-US" sz="2400" dirty="0" err="1"/>
              <a:t>với</a:t>
            </a:r>
            <a:r>
              <a:rPr lang="en-US" sz="2400" dirty="0"/>
              <a:t> 1&lt;</a:t>
            </a:r>
            <a:r>
              <a:rPr lang="en-US" sz="2400" dirty="0" err="1"/>
              <a:t>i</a:t>
            </a:r>
            <a:r>
              <a:rPr lang="en-US" sz="2400" dirty="0"/>
              <a:t>&lt;m</a:t>
            </a:r>
          </a:p>
          <a:p>
            <a:pPr lvl="2" algn="just"/>
            <a:r>
              <a:rPr lang="en-US" sz="2000" dirty="0" err="1"/>
              <a:t>Thuộc</a:t>
            </a:r>
            <a:r>
              <a:rPr lang="en-US" sz="2000" dirty="0"/>
              <a:t> </a:t>
            </a:r>
            <a:r>
              <a:rPr lang="en-US" sz="2000" dirty="0" err="1"/>
              <a:t>tính</a:t>
            </a:r>
            <a:r>
              <a:rPr lang="en-US" sz="2000" dirty="0"/>
              <a:t> </a:t>
            </a:r>
            <a:r>
              <a:rPr lang="en-US" sz="2000" dirty="0" err="1"/>
              <a:t>của</a:t>
            </a:r>
            <a:r>
              <a:rPr lang="en-US" sz="2000" dirty="0"/>
              <a:t> Li: </a:t>
            </a:r>
            <a:r>
              <a:rPr lang="en-US" sz="2000" dirty="0" err="1"/>
              <a:t>Attr</a:t>
            </a:r>
            <a:r>
              <a:rPr lang="en-US" sz="2000" dirty="0"/>
              <a:t>(L</a:t>
            </a:r>
            <a:r>
              <a:rPr lang="en-US" sz="2000" baseline="-25000" dirty="0"/>
              <a:t>i</a:t>
            </a:r>
            <a:r>
              <a:rPr lang="en-US" sz="2000" dirty="0"/>
              <a:t>)={</a:t>
            </a:r>
            <a:r>
              <a:rPr lang="en-US" sz="2000" dirty="0" err="1"/>
              <a:t>thuộc</a:t>
            </a:r>
            <a:r>
              <a:rPr lang="en-US" sz="2000" dirty="0"/>
              <a:t> </a:t>
            </a:r>
            <a:r>
              <a:rPr lang="en-US" sz="2000" dirty="0" err="1"/>
              <a:t>tính</a:t>
            </a:r>
            <a:r>
              <a:rPr lang="en-US" sz="2000" dirty="0"/>
              <a:t> </a:t>
            </a:r>
            <a:r>
              <a:rPr lang="en-US" sz="2000" dirty="0" err="1"/>
              <a:t>của</a:t>
            </a:r>
            <a:r>
              <a:rPr lang="en-US" sz="2000" dirty="0"/>
              <a:t>  S</a:t>
            </a:r>
            <a:r>
              <a:rPr lang="en-US" sz="2000" baseline="-25000" dirty="0"/>
              <a:t>i</a:t>
            </a:r>
            <a:r>
              <a:rPr lang="en-US" sz="2000" dirty="0"/>
              <a:t>} U {k,a</a:t>
            </a:r>
            <a:r>
              <a:rPr lang="en-US" sz="2000" baseline="-25000" dirty="0"/>
              <a:t>1</a:t>
            </a:r>
            <a:r>
              <a:rPr lang="en-US" sz="2000" dirty="0"/>
              <a:t>…,a</a:t>
            </a:r>
            <a:r>
              <a:rPr lang="en-US" sz="2000" baseline="-25000" dirty="0"/>
              <a:t>n</a:t>
            </a:r>
            <a:r>
              <a:rPr lang="en-US" sz="2000" dirty="0"/>
              <a:t>}.</a:t>
            </a:r>
          </a:p>
          <a:p>
            <a:pPr lvl="2" algn="just"/>
            <a:r>
              <a:rPr lang="en-US" sz="2000" dirty="0" err="1"/>
              <a:t>Khóa</a:t>
            </a:r>
            <a:r>
              <a:rPr lang="en-US" sz="2000" dirty="0"/>
              <a:t> </a:t>
            </a:r>
            <a:r>
              <a:rPr lang="en-US" sz="2000" dirty="0" err="1"/>
              <a:t>của</a:t>
            </a:r>
            <a:r>
              <a:rPr lang="en-US" sz="2000" dirty="0"/>
              <a:t> Li: PK(L</a:t>
            </a:r>
            <a:r>
              <a:rPr lang="en-US" sz="2000" baseline="-25000" dirty="0"/>
              <a:t>i</a:t>
            </a:r>
            <a:r>
              <a:rPr lang="en-US" sz="2000" dirty="0"/>
              <a:t>) = k. </a:t>
            </a:r>
          </a:p>
          <a:p>
            <a:pPr lvl="1" algn="just"/>
            <a:r>
              <a:rPr lang="en-US" sz="2400" dirty="0" err="1"/>
              <a:t>Tùy</a:t>
            </a:r>
            <a:r>
              <a:rPr lang="en-US" sz="2400" dirty="0"/>
              <a:t> </a:t>
            </a:r>
            <a:r>
              <a:rPr lang="en-US" sz="2400" dirty="0" err="1"/>
              <a:t>chọn</a:t>
            </a:r>
            <a:r>
              <a:rPr lang="en-US" sz="2400" dirty="0"/>
              <a:t> </a:t>
            </a:r>
            <a:r>
              <a:rPr lang="en-US" sz="2400" dirty="0" err="1"/>
              <a:t>này</a:t>
            </a:r>
            <a:r>
              <a:rPr lang="en-US" sz="2400" dirty="0"/>
              <a:t> </a:t>
            </a:r>
            <a:r>
              <a:rPr lang="en-US" sz="2400" dirty="0" err="1"/>
              <a:t>chỉ</a:t>
            </a:r>
            <a:r>
              <a:rPr lang="en-US" sz="2400" dirty="0"/>
              <a:t> </a:t>
            </a:r>
            <a:r>
              <a:rPr lang="en-US" sz="2400" dirty="0" err="1"/>
              <a:t>thích</a:t>
            </a:r>
            <a:r>
              <a:rPr lang="en-US" sz="2400" dirty="0"/>
              <a:t> </a:t>
            </a:r>
            <a:r>
              <a:rPr lang="en-US" sz="2400" dirty="0" err="1"/>
              <a:t>hợp</a:t>
            </a:r>
            <a:r>
              <a:rPr lang="en-US" sz="2400" dirty="0"/>
              <a:t> </a:t>
            </a:r>
            <a:r>
              <a:rPr lang="en-US" sz="2400" dirty="0" err="1"/>
              <a:t>với</a:t>
            </a:r>
            <a:r>
              <a:rPr lang="en-US" sz="2400" dirty="0"/>
              <a:t> </a:t>
            </a:r>
            <a:r>
              <a:rPr lang="en-US" sz="2400" dirty="0" err="1"/>
              <a:t>chuyên</a:t>
            </a:r>
            <a:r>
              <a:rPr lang="en-US" sz="2400" dirty="0"/>
              <a:t> </a:t>
            </a:r>
            <a:r>
              <a:rPr lang="en-US" sz="2400" dirty="0" err="1"/>
              <a:t>biệt</a:t>
            </a:r>
            <a:r>
              <a:rPr lang="en-US" sz="2400" dirty="0"/>
              <a:t> </a:t>
            </a:r>
            <a:r>
              <a:rPr lang="en-US" sz="2400" dirty="0" err="1"/>
              <a:t>hóa</a:t>
            </a:r>
            <a:r>
              <a:rPr lang="en-US" sz="2400" dirty="0"/>
              <a:t> </a:t>
            </a:r>
            <a:r>
              <a:rPr lang="en-US" sz="2400" dirty="0" err="1"/>
              <a:t>mà</a:t>
            </a:r>
            <a:r>
              <a:rPr lang="en-US" sz="2400" dirty="0"/>
              <a:t> </a:t>
            </a:r>
            <a:r>
              <a:rPr lang="en-US" sz="2400" dirty="0" err="1"/>
              <a:t>lớp</a:t>
            </a:r>
            <a:r>
              <a:rPr lang="en-US" sz="2400" dirty="0"/>
              <a:t> con </a:t>
            </a:r>
            <a:r>
              <a:rPr lang="en-US" sz="2400" dirty="0" err="1"/>
              <a:t>là</a:t>
            </a:r>
            <a:r>
              <a:rPr lang="en-US" sz="2400" dirty="0"/>
              <a:t> </a:t>
            </a:r>
            <a:r>
              <a:rPr lang="en-US" sz="2400" b="1" dirty="0"/>
              <a:t>total</a:t>
            </a:r>
            <a:r>
              <a:rPr lang="en-US" sz="2400" dirty="0"/>
              <a:t> (</a:t>
            </a:r>
            <a:r>
              <a:rPr lang="en-US" sz="2400" dirty="0" err="1"/>
              <a:t>mọi</a:t>
            </a:r>
            <a:r>
              <a:rPr lang="en-US" sz="2400" dirty="0"/>
              <a:t> </a:t>
            </a:r>
            <a:r>
              <a:rPr lang="en-US" sz="2400" dirty="0" err="1"/>
              <a:t>thực</a:t>
            </a:r>
            <a:r>
              <a:rPr lang="en-US" sz="2400" dirty="0"/>
              <a:t> </a:t>
            </a:r>
            <a:r>
              <a:rPr lang="en-US" sz="2400" dirty="0" err="1"/>
              <a:t>thể</a:t>
            </a:r>
            <a:r>
              <a:rPr lang="en-US" sz="2400" dirty="0"/>
              <a:t> </a:t>
            </a:r>
            <a:r>
              <a:rPr lang="en-US" sz="2400" dirty="0" err="1"/>
              <a:t>trong</a:t>
            </a:r>
            <a:r>
              <a:rPr lang="en-US" sz="2400" dirty="0"/>
              <a:t> </a:t>
            </a:r>
            <a:r>
              <a:rPr lang="en-US" sz="2400" dirty="0" err="1"/>
              <a:t>lớp</a:t>
            </a:r>
            <a:r>
              <a:rPr lang="en-US" sz="2400" dirty="0"/>
              <a:t> cha </a:t>
            </a:r>
            <a:r>
              <a:rPr lang="en-US" sz="2400" dirty="0" err="1"/>
              <a:t>phải</a:t>
            </a:r>
            <a:r>
              <a:rPr lang="en-US" sz="2400" dirty="0"/>
              <a:t> </a:t>
            </a:r>
            <a:r>
              <a:rPr lang="en-US" sz="2400" dirty="0" err="1"/>
              <a:t>thuộc</a:t>
            </a:r>
            <a:r>
              <a:rPr lang="en-US" sz="2400" dirty="0"/>
              <a:t> </a:t>
            </a:r>
            <a:r>
              <a:rPr lang="en-US" sz="2400" dirty="0" err="1"/>
              <a:t>ít</a:t>
            </a:r>
            <a:r>
              <a:rPr lang="en-US" sz="2400" dirty="0"/>
              <a:t> </a:t>
            </a:r>
            <a:r>
              <a:rPr lang="en-US" sz="2400" dirty="0" err="1"/>
              <a:t>nhất</a:t>
            </a:r>
            <a:r>
              <a:rPr lang="en-US" sz="2400" dirty="0"/>
              <a:t> </a:t>
            </a:r>
            <a:r>
              <a:rPr lang="en-US" sz="2400" dirty="0" err="1"/>
              <a:t>một</a:t>
            </a:r>
            <a:r>
              <a:rPr lang="en-US" sz="2400" dirty="0"/>
              <a:t> </a:t>
            </a:r>
            <a:r>
              <a:rPr lang="en-US" sz="2400" dirty="0" err="1"/>
              <a:t>trong</a:t>
            </a:r>
            <a:r>
              <a:rPr lang="en-US" sz="2400" dirty="0"/>
              <a:t> </a:t>
            </a:r>
            <a:r>
              <a:rPr lang="en-US" sz="2400" dirty="0" err="1"/>
              <a:t>các</a:t>
            </a:r>
            <a:r>
              <a:rPr lang="en-US" sz="2400" dirty="0"/>
              <a:t> </a:t>
            </a:r>
            <a:r>
              <a:rPr lang="en-US" sz="2400" dirty="0" err="1"/>
              <a:t>lớp</a:t>
            </a:r>
            <a:r>
              <a:rPr lang="en-US" sz="2400" dirty="0"/>
              <a:t> con).</a:t>
            </a:r>
          </a:p>
          <a:p>
            <a:pPr algn="just"/>
            <a:endParaRPr lang="en-GB" sz="2800" dirty="0"/>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76</a:t>
            </a:fld>
            <a:endParaRPr lang="en-US" dirty="0"/>
          </a:p>
        </p:txBody>
      </p:sp>
    </p:spTree>
    <p:extLst>
      <p:ext uri="{BB962C8B-B14F-4D97-AF65-F5344CB8AC3E}">
        <p14:creationId xmlns:p14="http://schemas.microsoft.com/office/powerpoint/2010/main" val="608285617"/>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3" name="Content Placeholder 2"/>
          <p:cNvSpPr>
            <a:spLocks noGrp="1"/>
          </p:cNvSpPr>
          <p:nvPr>
            <p:ph idx="1"/>
          </p:nvPr>
        </p:nvSpPr>
        <p:spPr/>
        <p:txBody>
          <a:bodyPr/>
          <a:lstStyle/>
          <a:p>
            <a:r>
              <a:rPr lang="en-GB" sz="2400" dirty="0" err="1"/>
              <a:t>Ví</a:t>
            </a:r>
            <a:r>
              <a:rPr lang="en-GB" sz="2400" dirty="0"/>
              <a:t> </a:t>
            </a:r>
            <a:r>
              <a:rPr lang="en-GB" sz="2400" dirty="0" err="1"/>
              <a:t>dụ</a:t>
            </a:r>
            <a:r>
              <a:rPr lang="en-GB" sz="2400" dirty="0"/>
              <a:t>: </a:t>
            </a:r>
            <a:r>
              <a:rPr lang="en-GB" sz="2400" dirty="0" err="1"/>
              <a:t>quan</a:t>
            </a:r>
            <a:r>
              <a:rPr lang="en-GB" sz="2400" dirty="0"/>
              <a:t> </a:t>
            </a:r>
            <a:r>
              <a:rPr lang="en-GB" sz="2400" dirty="0" err="1"/>
              <a:t>hệ</a:t>
            </a:r>
            <a:r>
              <a:rPr lang="en-GB" sz="2400" dirty="0"/>
              <a:t> </a:t>
            </a:r>
            <a:r>
              <a:rPr lang="en-GB" sz="2400" dirty="0" err="1"/>
              <a:t>của</a:t>
            </a:r>
            <a:r>
              <a:rPr lang="en-GB" sz="2400" dirty="0"/>
              <a:t> </a:t>
            </a:r>
            <a:r>
              <a:rPr lang="en-GB" sz="2400" dirty="0" err="1"/>
              <a:t>thực</a:t>
            </a:r>
            <a:r>
              <a:rPr lang="en-GB" sz="2400" dirty="0"/>
              <a:t> </a:t>
            </a:r>
            <a:r>
              <a:rPr lang="en-GB" sz="2400" dirty="0" err="1"/>
              <a:t>thể</a:t>
            </a:r>
            <a:r>
              <a:rPr lang="en-GB" sz="2400" dirty="0"/>
              <a:t> </a:t>
            </a:r>
            <a:r>
              <a:rPr lang="en-GB" sz="2400" b="1" dirty="0" err="1"/>
              <a:t>Phương</a:t>
            </a:r>
            <a:r>
              <a:rPr lang="en-GB" sz="2400" b="1" dirty="0"/>
              <a:t> </a:t>
            </a:r>
            <a:r>
              <a:rPr lang="en-GB" sz="2400" b="1" dirty="0" err="1"/>
              <a:t>tiện</a:t>
            </a:r>
            <a:endParaRPr lang="en-GB" sz="2400" b="1" dirty="0"/>
          </a:p>
        </p:txBody>
      </p:sp>
      <p:sp>
        <p:nvSpPr>
          <p:cNvPr id="4" name="Date Placeholder 3"/>
          <p:cNvSpPr>
            <a:spLocks noGrp="1"/>
          </p:cNvSpPr>
          <p:nvPr>
            <p:ph type="dt" sz="half" idx="10"/>
          </p:nvPr>
        </p:nvSpPr>
        <p:spPr/>
        <p:txBody>
          <a:bodyPr/>
          <a:lstStyle/>
          <a:p>
            <a:fld id="{3EE9AEBF-B62C-4C3F-94CE-0F48D57E5FA9}" type="datetime1">
              <a:rPr lang="en-US" sz="1100" smtClean="0"/>
              <a:t>14/02/2025</a:t>
            </a:fld>
            <a:endParaRPr lang="en-US" sz="1100" dirty="0"/>
          </a:p>
        </p:txBody>
      </p:sp>
      <p:sp>
        <p:nvSpPr>
          <p:cNvPr id="6" name="Slide Number Placeholder 5"/>
          <p:cNvSpPr>
            <a:spLocks noGrp="1"/>
          </p:cNvSpPr>
          <p:nvPr>
            <p:ph type="sldNum" sz="quarter" idx="12"/>
          </p:nvPr>
        </p:nvSpPr>
        <p:spPr/>
        <p:txBody>
          <a:bodyPr/>
          <a:lstStyle/>
          <a:p>
            <a:fld id="{D57F1E4F-1CFF-5643-939E-217C01CDF565}" type="slidenum">
              <a:rPr lang="en-US" sz="1100" smtClean="0"/>
              <a:pPr/>
              <a:t>77</a:t>
            </a:fld>
            <a:endParaRPr lang="en-US" sz="1100" dirty="0"/>
          </a:p>
        </p:txBody>
      </p:sp>
      <p:grpSp>
        <p:nvGrpSpPr>
          <p:cNvPr id="8" name="Group 7"/>
          <p:cNvGrpSpPr/>
          <p:nvPr/>
        </p:nvGrpSpPr>
        <p:grpSpPr>
          <a:xfrm>
            <a:off x="2193739" y="2605750"/>
            <a:ext cx="5727377" cy="2598460"/>
            <a:chOff x="3044254" y="2662636"/>
            <a:chExt cx="7636503" cy="3464613"/>
          </a:xfrm>
        </p:grpSpPr>
        <p:grpSp>
          <p:nvGrpSpPr>
            <p:cNvPr id="9" name="Group 8"/>
            <p:cNvGrpSpPr/>
            <p:nvPr/>
          </p:nvGrpSpPr>
          <p:grpSpPr>
            <a:xfrm>
              <a:off x="3044254" y="2662636"/>
              <a:ext cx="6844642" cy="3319448"/>
              <a:chOff x="3044254" y="2662636"/>
              <a:chExt cx="6844642" cy="3319448"/>
            </a:xfrm>
          </p:grpSpPr>
          <p:grpSp>
            <p:nvGrpSpPr>
              <p:cNvPr id="11" name="Group 10"/>
              <p:cNvGrpSpPr/>
              <p:nvPr/>
            </p:nvGrpSpPr>
            <p:grpSpPr>
              <a:xfrm>
                <a:off x="4344235" y="3531585"/>
                <a:ext cx="5181160" cy="1732708"/>
                <a:chOff x="3363385" y="2685189"/>
                <a:chExt cx="5181160" cy="1732708"/>
              </a:xfrm>
            </p:grpSpPr>
            <p:sp>
              <p:nvSpPr>
                <p:cNvPr id="31" name="Arc 30"/>
                <p:cNvSpPr/>
                <p:nvPr/>
              </p:nvSpPr>
              <p:spPr>
                <a:xfrm rot="577390">
                  <a:off x="6537472" y="3692233"/>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nvGrpSpPr>
                <p:cNvPr id="32" name="Group 31"/>
                <p:cNvGrpSpPr/>
                <p:nvPr/>
              </p:nvGrpSpPr>
              <p:grpSpPr>
                <a:xfrm>
                  <a:off x="3363385" y="2685189"/>
                  <a:ext cx="5181160" cy="1732708"/>
                  <a:chOff x="3363385" y="2645433"/>
                  <a:chExt cx="5181160" cy="1732708"/>
                </a:xfrm>
              </p:grpSpPr>
              <p:sp>
                <p:nvSpPr>
                  <p:cNvPr id="33" name="TextBox 32"/>
                  <p:cNvSpPr txBox="1"/>
                  <p:nvPr/>
                </p:nvSpPr>
                <p:spPr>
                  <a:xfrm>
                    <a:off x="5975798" y="3240987"/>
                    <a:ext cx="216000" cy="519350"/>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endParaRPr lang="en-GB" sz="1200" b="1" dirty="0"/>
                  </a:p>
                </p:txBody>
              </p:sp>
              <p:grpSp>
                <p:nvGrpSpPr>
                  <p:cNvPr id="34" name="Group 33"/>
                  <p:cNvGrpSpPr/>
                  <p:nvPr/>
                </p:nvGrpSpPr>
                <p:grpSpPr>
                  <a:xfrm>
                    <a:off x="3363385" y="2645433"/>
                    <a:ext cx="5181160" cy="1732708"/>
                    <a:chOff x="3363385" y="2632181"/>
                    <a:chExt cx="5181160" cy="1732708"/>
                  </a:xfrm>
                </p:grpSpPr>
                <p:sp>
                  <p:nvSpPr>
                    <p:cNvPr id="35" name="TextBox 34"/>
                    <p:cNvSpPr txBox="1"/>
                    <p:nvPr/>
                  </p:nvSpPr>
                  <p:spPr>
                    <a:xfrm>
                      <a:off x="5291798" y="2632181"/>
                      <a:ext cx="1584000" cy="369332"/>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Phương</a:t>
                      </a:r>
                      <a:r>
                        <a:rPr lang="en-GB" sz="1200" b="1" dirty="0"/>
                        <a:t> </a:t>
                      </a:r>
                      <a:r>
                        <a:rPr lang="en-GB" sz="1200" b="1" dirty="0" err="1"/>
                        <a:t>tiện</a:t>
                      </a:r>
                      <a:endParaRPr lang="en-GB" sz="1200" b="1" dirty="0"/>
                    </a:p>
                  </p:txBody>
                </p:sp>
                <p:sp>
                  <p:nvSpPr>
                    <p:cNvPr id="37" name="TextBox 36"/>
                    <p:cNvSpPr txBox="1"/>
                    <p:nvPr/>
                  </p:nvSpPr>
                  <p:spPr>
                    <a:xfrm>
                      <a:off x="6960545" y="3935943"/>
                      <a:ext cx="1584000" cy="369332"/>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Xe</a:t>
                      </a:r>
                      <a:r>
                        <a:rPr lang="en-GB" sz="1200" b="1" dirty="0"/>
                        <a:t> </a:t>
                      </a:r>
                      <a:r>
                        <a:rPr lang="en-GB" sz="1200" b="1" dirty="0" err="1"/>
                        <a:t>hơi</a:t>
                      </a:r>
                      <a:endParaRPr lang="en-GB" sz="1200" b="1" dirty="0"/>
                    </a:p>
                  </p:txBody>
                </p:sp>
                <p:sp>
                  <p:nvSpPr>
                    <p:cNvPr id="38" name="TextBox 37"/>
                    <p:cNvSpPr txBox="1"/>
                    <p:nvPr/>
                  </p:nvSpPr>
                  <p:spPr>
                    <a:xfrm>
                      <a:off x="3363385" y="3995557"/>
                      <a:ext cx="1584000" cy="369332"/>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Xe</a:t>
                      </a:r>
                      <a:r>
                        <a:rPr lang="en-GB" sz="1200" b="1" dirty="0"/>
                        <a:t> </a:t>
                      </a:r>
                      <a:r>
                        <a:rPr lang="en-GB" sz="1200" b="1" dirty="0" err="1"/>
                        <a:t>tải</a:t>
                      </a:r>
                      <a:endParaRPr lang="en-GB" sz="1200" b="1" dirty="0"/>
                    </a:p>
                  </p:txBody>
                </p:sp>
                <p:cxnSp>
                  <p:nvCxnSpPr>
                    <p:cNvPr id="39" name="Straight Connector 38"/>
                    <p:cNvCxnSpPr>
                      <a:stCxn id="35" idx="2"/>
                      <a:endCxn id="33" idx="0"/>
                    </p:cNvCxnSpPr>
                    <p:nvPr/>
                  </p:nvCxnSpPr>
                  <p:spPr>
                    <a:xfrm>
                      <a:off x="6083798" y="3001513"/>
                      <a:ext cx="0" cy="22622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H="1">
                      <a:off x="4348132" y="3502989"/>
                      <a:ext cx="1627666" cy="49256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3" idx="6"/>
                      <a:endCxn id="37" idx="0"/>
                    </p:cNvCxnSpPr>
                    <p:nvPr/>
                  </p:nvCxnSpPr>
                  <p:spPr>
                    <a:xfrm>
                      <a:off x="6191798" y="3487409"/>
                      <a:ext cx="1560747" cy="44853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3" name="Arc 42"/>
                    <p:cNvSpPr/>
                    <p:nvPr/>
                  </p:nvSpPr>
                  <p:spPr>
                    <a:xfrm rot="9696741">
                      <a:off x="5030790" y="3613828"/>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200"/>
                    </a:p>
                  </p:txBody>
                </p:sp>
              </p:grpSp>
            </p:grpSp>
          </p:grpSp>
          <p:sp>
            <p:nvSpPr>
              <p:cNvPr id="12" name="TextBox 11"/>
              <p:cNvSpPr txBox="1"/>
              <p:nvPr/>
            </p:nvSpPr>
            <p:spPr>
              <a:xfrm>
                <a:off x="3864267" y="2901021"/>
                <a:ext cx="1584000"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MaPT</a:t>
                </a:r>
                <a:endParaRPr lang="en-GB" sz="1200" b="1" dirty="0"/>
              </a:p>
            </p:txBody>
          </p:sp>
          <p:sp>
            <p:nvSpPr>
              <p:cNvPr id="13" name="TextBox 12"/>
              <p:cNvSpPr txBox="1"/>
              <p:nvPr/>
            </p:nvSpPr>
            <p:spPr>
              <a:xfrm>
                <a:off x="5464029" y="2662636"/>
                <a:ext cx="1849166"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Hãng</a:t>
                </a:r>
                <a:r>
                  <a:rPr lang="en-GB" sz="1200" b="1" dirty="0"/>
                  <a:t> SX</a:t>
                </a:r>
              </a:p>
            </p:txBody>
          </p:sp>
          <p:sp>
            <p:nvSpPr>
              <p:cNvPr id="14" name="TextBox 13"/>
              <p:cNvSpPr txBox="1"/>
              <p:nvPr/>
            </p:nvSpPr>
            <p:spPr>
              <a:xfrm>
                <a:off x="7428010" y="2748189"/>
                <a:ext cx="1584000"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Giá</a:t>
                </a:r>
                <a:r>
                  <a:rPr lang="en-GB" sz="1200" b="1" dirty="0"/>
                  <a:t> </a:t>
                </a:r>
              </a:p>
            </p:txBody>
          </p:sp>
          <p:cxnSp>
            <p:nvCxnSpPr>
              <p:cNvPr id="16" name="Straight Connector 15"/>
              <p:cNvCxnSpPr>
                <a:stCxn id="35" idx="0"/>
                <a:endCxn id="12" idx="5"/>
              </p:cNvCxnSpPr>
              <p:nvPr/>
            </p:nvCxnSpPr>
            <p:spPr>
              <a:xfrm flipH="1" flipV="1">
                <a:off x="5216296" y="3344315"/>
                <a:ext cx="1848354" cy="187271"/>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5" idx="0"/>
                <a:endCxn id="13" idx="4"/>
              </p:cNvCxnSpPr>
              <p:nvPr/>
            </p:nvCxnSpPr>
            <p:spPr>
              <a:xfrm flipH="1" flipV="1">
                <a:off x="6388612" y="3181987"/>
                <a:ext cx="676037" cy="3495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5" idx="0"/>
                <a:endCxn id="14" idx="4"/>
              </p:cNvCxnSpPr>
              <p:nvPr/>
            </p:nvCxnSpPr>
            <p:spPr>
              <a:xfrm flipV="1">
                <a:off x="7064649" y="3267540"/>
                <a:ext cx="1155361" cy="264045"/>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5275585" y="5462733"/>
                <a:ext cx="1584000"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Trọng</a:t>
                </a:r>
                <a:r>
                  <a:rPr lang="en-GB" sz="1200" b="1" dirty="0"/>
                  <a:t> </a:t>
                </a:r>
                <a:r>
                  <a:rPr lang="en-GB" sz="1200" b="1" dirty="0" err="1"/>
                  <a:t>tải</a:t>
                </a:r>
                <a:endParaRPr lang="en-GB" sz="1200" b="1" dirty="0"/>
              </a:p>
            </p:txBody>
          </p:sp>
          <p:sp>
            <p:nvSpPr>
              <p:cNvPr id="22" name="TextBox 21"/>
              <p:cNvSpPr txBox="1"/>
              <p:nvPr/>
            </p:nvSpPr>
            <p:spPr>
              <a:xfrm>
                <a:off x="3044254" y="5462731"/>
                <a:ext cx="2000162"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Số</a:t>
                </a:r>
                <a:r>
                  <a:rPr lang="en-GB" sz="1200" b="1" dirty="0"/>
                  <a:t> </a:t>
                </a:r>
                <a:r>
                  <a:rPr lang="en-GB" sz="1200" b="1" dirty="0" err="1"/>
                  <a:t>trục</a:t>
                </a:r>
                <a:endParaRPr lang="en-GB" sz="1200" b="1" dirty="0"/>
              </a:p>
            </p:txBody>
          </p:sp>
          <p:sp>
            <p:nvSpPr>
              <p:cNvPr id="23" name="TextBox 22"/>
              <p:cNvSpPr txBox="1"/>
              <p:nvPr/>
            </p:nvSpPr>
            <p:spPr>
              <a:xfrm>
                <a:off x="7186170" y="5448778"/>
                <a:ext cx="1584000" cy="519351"/>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Số</a:t>
                </a:r>
                <a:r>
                  <a:rPr lang="en-GB" sz="1200" b="1" dirty="0"/>
                  <a:t> </a:t>
                </a:r>
                <a:r>
                  <a:rPr lang="en-GB" sz="1200" b="1" dirty="0" err="1"/>
                  <a:t>chổ</a:t>
                </a:r>
                <a:endParaRPr lang="en-GB" sz="1200" b="1" dirty="0"/>
              </a:p>
            </p:txBody>
          </p:sp>
          <p:cxnSp>
            <p:nvCxnSpPr>
              <p:cNvPr id="25" name="Straight Connector 24"/>
              <p:cNvCxnSpPr>
                <a:endCxn id="20" idx="0"/>
              </p:cNvCxnSpPr>
              <p:nvPr/>
            </p:nvCxnSpPr>
            <p:spPr>
              <a:xfrm>
                <a:off x="5207709" y="5255710"/>
                <a:ext cx="859876" cy="20702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8" idx="2"/>
                <a:endCxn id="22" idx="0"/>
              </p:cNvCxnSpPr>
              <p:nvPr/>
            </p:nvCxnSpPr>
            <p:spPr>
              <a:xfrm flipH="1">
                <a:off x="4044335" y="5264293"/>
                <a:ext cx="1091900" cy="19843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7" idx="2"/>
                <a:endCxn id="23" idx="0"/>
              </p:cNvCxnSpPr>
              <p:nvPr/>
            </p:nvCxnSpPr>
            <p:spPr>
              <a:xfrm flipH="1">
                <a:off x="7978170" y="5204679"/>
                <a:ext cx="755225" cy="24409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7" idx="2"/>
              </p:cNvCxnSpPr>
              <p:nvPr/>
            </p:nvCxnSpPr>
            <p:spPr>
              <a:xfrm>
                <a:off x="8733396" y="5204678"/>
                <a:ext cx="1155500" cy="207216"/>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0" name="TextBox 9"/>
            <p:cNvSpPr txBox="1"/>
            <p:nvPr/>
          </p:nvSpPr>
          <p:spPr>
            <a:xfrm>
              <a:off x="9096757" y="5261665"/>
              <a:ext cx="1584000" cy="865584"/>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200" b="1" dirty="0" err="1"/>
                <a:t>Tốc</a:t>
              </a:r>
              <a:r>
                <a:rPr lang="en-GB" sz="1200" b="1" dirty="0"/>
                <a:t> </a:t>
              </a:r>
              <a:r>
                <a:rPr lang="en-GB" sz="1200" b="1" dirty="0" err="1"/>
                <a:t>độ</a:t>
              </a:r>
              <a:r>
                <a:rPr lang="en-GB" sz="1200" b="1" dirty="0"/>
                <a:t> </a:t>
              </a:r>
              <a:r>
                <a:rPr lang="en-GB" sz="1200" b="1" dirty="0" err="1"/>
                <a:t>tối</a:t>
              </a:r>
              <a:r>
                <a:rPr lang="en-GB" sz="1200" b="1" dirty="0"/>
                <a:t> </a:t>
              </a:r>
              <a:r>
                <a:rPr lang="en-GB" sz="1200" b="1" dirty="0" err="1"/>
                <a:t>đa</a:t>
              </a:r>
              <a:endParaRPr lang="en-GB" sz="1200" b="1" dirty="0"/>
            </a:p>
          </p:txBody>
        </p:sp>
      </p:grpSp>
      <p:sp>
        <p:nvSpPr>
          <p:cNvPr id="7" name="Rectangle 6">
            <a:extLst>
              <a:ext uri="{FF2B5EF4-FFF2-40B4-BE49-F238E27FC236}">
                <a16:creationId xmlns:a16="http://schemas.microsoft.com/office/drawing/2014/main" xmlns="" id="{FF0C88DD-D5AE-4251-A1B0-A65ACAA738E2}"/>
              </a:ext>
            </a:extLst>
          </p:cNvPr>
          <p:cNvSpPr/>
          <p:nvPr/>
        </p:nvSpPr>
        <p:spPr>
          <a:xfrm>
            <a:off x="1859047" y="5596737"/>
            <a:ext cx="6376817" cy="738664"/>
          </a:xfrm>
          <a:prstGeom prst="rect">
            <a:avLst/>
          </a:prstGeom>
        </p:spPr>
        <p:txBody>
          <a:bodyPr wrap="square">
            <a:spAutoFit/>
          </a:bodyPr>
          <a:lstStyle/>
          <a:p>
            <a:pPr marL="300038" lvl="1" indent="0">
              <a:buNone/>
            </a:pPr>
            <a:r>
              <a:rPr lang="en-GB" sz="2100"/>
              <a:t>Xetai (</a:t>
            </a:r>
            <a:r>
              <a:rPr lang="en-GB" sz="2100" b="1" u="sng">
                <a:solidFill>
                  <a:srgbClr val="C00000"/>
                </a:solidFill>
              </a:rPr>
              <a:t>MaPT</a:t>
            </a:r>
            <a:r>
              <a:rPr lang="en-GB" sz="2100"/>
              <a:t>, Hangsx, Gia, Trongtai, Sotruc)</a:t>
            </a:r>
          </a:p>
          <a:p>
            <a:pPr marL="300038" lvl="1" indent="0">
              <a:buNone/>
            </a:pPr>
            <a:r>
              <a:rPr lang="en-GB" sz="2100"/>
              <a:t>Xehoi </a:t>
            </a:r>
            <a:r>
              <a:rPr lang="en-GB" sz="2100" b="1" u="sng">
                <a:solidFill>
                  <a:srgbClr val="C00000"/>
                </a:solidFill>
              </a:rPr>
              <a:t>(MaPT</a:t>
            </a:r>
            <a:r>
              <a:rPr lang="en-GB" sz="2100"/>
              <a:t>, Hangsx, Gia, Socho, Tocdotoida)</a:t>
            </a:r>
            <a:endParaRPr lang="en-GB" sz="2100" dirty="0"/>
          </a:p>
        </p:txBody>
      </p:sp>
    </p:spTree>
    <p:extLst>
      <p:ext uri="{BB962C8B-B14F-4D97-AF65-F5344CB8AC3E}">
        <p14:creationId xmlns:p14="http://schemas.microsoft.com/office/powerpoint/2010/main" val="34671901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3" name="Content Placeholder 2"/>
          <p:cNvSpPr>
            <a:spLocks noGrp="1"/>
          </p:cNvSpPr>
          <p:nvPr>
            <p:ph idx="1"/>
          </p:nvPr>
        </p:nvSpPr>
        <p:spPr>
          <a:xfrm>
            <a:off x="685800" y="1902619"/>
            <a:ext cx="7772400" cy="4114800"/>
          </a:xfrm>
        </p:spPr>
        <p:txBody>
          <a:bodyPr/>
          <a:lstStyle/>
          <a:p>
            <a:pPr algn="just"/>
            <a:r>
              <a:rPr lang="en-US" sz="2800" b="1" dirty="0" err="1"/>
              <a:t>Tùy</a:t>
            </a:r>
            <a:r>
              <a:rPr lang="en-US" sz="2800" b="1" dirty="0"/>
              <a:t> </a:t>
            </a:r>
            <a:r>
              <a:rPr lang="en-US" sz="2800" b="1" dirty="0" err="1"/>
              <a:t>chọn</a:t>
            </a:r>
            <a:r>
              <a:rPr lang="en-US" sz="2800" b="1" dirty="0"/>
              <a:t> 8C: </a:t>
            </a:r>
            <a:r>
              <a:rPr lang="en-US" sz="2800" dirty="0" err="1"/>
              <a:t>Một</a:t>
            </a:r>
            <a:r>
              <a:rPr lang="en-US" sz="2800" dirty="0"/>
              <a:t> </a:t>
            </a:r>
            <a:r>
              <a:rPr lang="en-US" sz="2800" dirty="0" err="1"/>
              <a:t>quan</a:t>
            </a:r>
            <a:r>
              <a:rPr lang="en-US" sz="2800" dirty="0"/>
              <a:t> </a:t>
            </a:r>
            <a:r>
              <a:rPr lang="en-US" sz="2800" dirty="0" err="1"/>
              <a:t>hệ</a:t>
            </a:r>
            <a:r>
              <a:rPr lang="en-US" sz="2800" dirty="0"/>
              <a:t> </a:t>
            </a:r>
            <a:r>
              <a:rPr lang="vi-VN" sz="2800" dirty="0"/>
              <a:t>đơ</a:t>
            </a:r>
            <a:r>
              <a:rPr lang="en-US" sz="2800" dirty="0"/>
              <a:t>n </a:t>
            </a:r>
            <a:r>
              <a:rPr lang="en-US" sz="2800" dirty="0" err="1"/>
              <a:t>với</a:t>
            </a:r>
            <a:r>
              <a:rPr lang="en-US" sz="2800" dirty="0"/>
              <a:t> </a:t>
            </a:r>
            <a:r>
              <a:rPr lang="en-US" sz="2800" dirty="0" err="1"/>
              <a:t>một</a:t>
            </a:r>
            <a:r>
              <a:rPr lang="en-US" sz="2800" dirty="0"/>
              <a:t> </a:t>
            </a:r>
            <a:r>
              <a:rPr lang="en-US" sz="2800" dirty="0" err="1"/>
              <a:t>thuộc</a:t>
            </a:r>
            <a:r>
              <a:rPr lang="en-US" sz="2800" dirty="0"/>
              <a:t> </a:t>
            </a:r>
            <a:r>
              <a:rPr lang="en-US" sz="2800" dirty="0" err="1"/>
              <a:t>tính</a:t>
            </a:r>
            <a:r>
              <a:rPr lang="en-US" sz="2800" dirty="0"/>
              <a:t> </a:t>
            </a:r>
            <a:r>
              <a:rPr lang="en-US" sz="2800" dirty="0" err="1"/>
              <a:t>phân</a:t>
            </a:r>
            <a:r>
              <a:rPr lang="en-US" sz="2800" dirty="0"/>
              <a:t> </a:t>
            </a:r>
            <a:r>
              <a:rPr lang="en-US" sz="2800" dirty="0" err="1"/>
              <a:t>phân</a:t>
            </a:r>
            <a:r>
              <a:rPr lang="en-US" sz="2800" dirty="0"/>
              <a:t> </a:t>
            </a:r>
            <a:r>
              <a:rPr lang="en-US" sz="2800" dirty="0" err="1"/>
              <a:t>biệt</a:t>
            </a:r>
            <a:r>
              <a:rPr lang="en-US" sz="2800" dirty="0"/>
              <a:t>.</a:t>
            </a:r>
          </a:p>
          <a:p>
            <a:pPr lvl="1" algn="just"/>
            <a:r>
              <a:rPr lang="en-US" sz="2400" dirty="0" err="1"/>
              <a:t>Tạo</a:t>
            </a:r>
            <a:r>
              <a:rPr lang="en-US" sz="2400" dirty="0"/>
              <a:t> </a:t>
            </a:r>
            <a:r>
              <a:rPr lang="en-US" sz="2400" dirty="0" err="1"/>
              <a:t>một</a:t>
            </a:r>
            <a:r>
              <a:rPr lang="en-US" sz="2400" dirty="0"/>
              <a:t> </a:t>
            </a:r>
            <a:r>
              <a:rPr lang="en-US" sz="2400" dirty="0" err="1"/>
              <a:t>quan</a:t>
            </a:r>
            <a:r>
              <a:rPr lang="en-US" sz="2400" dirty="0"/>
              <a:t> </a:t>
            </a:r>
            <a:r>
              <a:rPr lang="en-US" sz="2400" dirty="0" err="1"/>
              <a:t>hệ</a:t>
            </a:r>
            <a:r>
              <a:rPr lang="en-US" sz="2400" dirty="0"/>
              <a:t> </a:t>
            </a:r>
            <a:r>
              <a:rPr lang="vi-VN" sz="2400" dirty="0"/>
              <a:t>đơ</a:t>
            </a:r>
            <a:r>
              <a:rPr lang="en-US" sz="2400" dirty="0"/>
              <a:t>n L </a:t>
            </a:r>
            <a:r>
              <a:rPr lang="en-US" sz="2400" dirty="0" err="1"/>
              <a:t>với</a:t>
            </a:r>
            <a:r>
              <a:rPr lang="en-US" sz="2400" dirty="0"/>
              <a:t>:</a:t>
            </a:r>
          </a:p>
          <a:p>
            <a:pPr lvl="2" algn="just"/>
            <a:r>
              <a:rPr lang="en-US" sz="2000" dirty="0" err="1"/>
              <a:t>Thuộc</a:t>
            </a:r>
            <a:r>
              <a:rPr lang="en-US" sz="2000" dirty="0"/>
              <a:t> </a:t>
            </a:r>
            <a:r>
              <a:rPr lang="en-US" sz="2000" dirty="0" err="1"/>
              <a:t>tính</a:t>
            </a:r>
            <a:r>
              <a:rPr lang="en-US" sz="2000" dirty="0"/>
              <a:t> </a:t>
            </a:r>
            <a:r>
              <a:rPr lang="en-US" sz="2000" dirty="0" err="1"/>
              <a:t>của</a:t>
            </a:r>
            <a:r>
              <a:rPr lang="en-US" sz="2000" dirty="0"/>
              <a:t> L: </a:t>
            </a:r>
            <a:r>
              <a:rPr lang="en-US" sz="2000" dirty="0" err="1"/>
              <a:t>Attrs</a:t>
            </a:r>
            <a:r>
              <a:rPr lang="en-US" sz="2000" dirty="0"/>
              <a:t>(L) = {k,a</a:t>
            </a:r>
            <a:r>
              <a:rPr lang="en-US" sz="2000" baseline="-25000" dirty="0"/>
              <a:t>1</a:t>
            </a:r>
            <a:r>
              <a:rPr lang="en-US" sz="2000" dirty="0"/>
              <a:t>,…a</a:t>
            </a:r>
            <a:r>
              <a:rPr lang="en-US" sz="2000" baseline="-25000" dirty="0"/>
              <a:t>n</a:t>
            </a:r>
            <a:r>
              <a:rPr lang="en-US" sz="2000" dirty="0"/>
              <a:t>} ∪ {</a:t>
            </a:r>
            <a:r>
              <a:rPr lang="en-US" sz="2000" dirty="0" err="1"/>
              <a:t>thuộc</a:t>
            </a:r>
            <a:r>
              <a:rPr lang="en-US" sz="2000" dirty="0"/>
              <a:t> </a:t>
            </a:r>
            <a:r>
              <a:rPr lang="en-US" sz="2000" dirty="0" err="1"/>
              <a:t>tính</a:t>
            </a:r>
            <a:r>
              <a:rPr lang="en-US" sz="2000" dirty="0"/>
              <a:t> </a:t>
            </a:r>
            <a:r>
              <a:rPr lang="en-US" sz="2000" dirty="0" err="1"/>
              <a:t>của</a:t>
            </a:r>
            <a:r>
              <a:rPr lang="en-US" sz="2000" dirty="0"/>
              <a:t> S</a:t>
            </a:r>
            <a:r>
              <a:rPr lang="en-US" sz="2000" baseline="-25000" dirty="0"/>
              <a:t>1</a:t>
            </a:r>
            <a:r>
              <a:rPr lang="en-US" sz="2000" dirty="0"/>
              <a:t>} ∪…∪ {</a:t>
            </a:r>
            <a:r>
              <a:rPr lang="en-US" sz="2000" dirty="0" err="1"/>
              <a:t>thuộc</a:t>
            </a:r>
            <a:r>
              <a:rPr lang="en-US" sz="2000" dirty="0"/>
              <a:t> </a:t>
            </a:r>
            <a:r>
              <a:rPr lang="en-US" sz="2000" dirty="0" err="1"/>
              <a:t>tính</a:t>
            </a:r>
            <a:r>
              <a:rPr lang="en-US" sz="2000" dirty="0"/>
              <a:t> </a:t>
            </a:r>
            <a:r>
              <a:rPr lang="en-US" sz="2000" dirty="0" err="1"/>
              <a:t>của</a:t>
            </a:r>
            <a:r>
              <a:rPr lang="en-US" sz="2000" dirty="0"/>
              <a:t> </a:t>
            </a:r>
            <a:r>
              <a:rPr lang="en-US" sz="2000" dirty="0" err="1"/>
              <a:t>S</a:t>
            </a:r>
            <a:r>
              <a:rPr lang="en-US" sz="2000" baseline="-25000" dirty="0" err="1"/>
              <a:t>m</a:t>
            </a:r>
            <a:r>
              <a:rPr lang="en-US" sz="2000" dirty="0"/>
              <a:t>} ∪ {t} </a:t>
            </a:r>
          </a:p>
          <a:p>
            <a:pPr lvl="2" algn="just"/>
            <a:r>
              <a:rPr lang="en-US" sz="2000" dirty="0" err="1"/>
              <a:t>Khóa</a:t>
            </a:r>
            <a:r>
              <a:rPr lang="en-US" sz="2000" dirty="0"/>
              <a:t> </a:t>
            </a:r>
            <a:r>
              <a:rPr lang="en-US" sz="2000" dirty="0" err="1"/>
              <a:t>của</a:t>
            </a:r>
            <a:r>
              <a:rPr lang="en-US" sz="2000" dirty="0"/>
              <a:t> L: PK(L) = k. </a:t>
            </a:r>
          </a:p>
          <a:p>
            <a:pPr lvl="1" algn="just"/>
            <a:r>
              <a:rPr lang="en-US" sz="2400" dirty="0" err="1"/>
              <a:t>Thuộc</a:t>
            </a:r>
            <a:r>
              <a:rPr lang="en-US" sz="2400" dirty="0"/>
              <a:t> </a:t>
            </a:r>
            <a:r>
              <a:rPr lang="en-US" sz="2400" dirty="0" err="1"/>
              <a:t>tính</a:t>
            </a:r>
            <a:r>
              <a:rPr lang="en-US" sz="2400" dirty="0"/>
              <a:t> t </a:t>
            </a:r>
            <a:r>
              <a:rPr lang="en-US" sz="2400" dirty="0" err="1"/>
              <a:t>gọi</a:t>
            </a:r>
            <a:r>
              <a:rPr lang="en-US" sz="2400" dirty="0"/>
              <a:t> </a:t>
            </a:r>
            <a:r>
              <a:rPr lang="en-US" sz="2400" dirty="0" err="1"/>
              <a:t>là</a:t>
            </a:r>
            <a:r>
              <a:rPr lang="en-US" sz="2400" dirty="0"/>
              <a:t> </a:t>
            </a:r>
            <a:r>
              <a:rPr lang="en-US" sz="2400" dirty="0" err="1"/>
              <a:t>thuộc</a:t>
            </a:r>
            <a:r>
              <a:rPr lang="en-US" sz="2400" dirty="0"/>
              <a:t> </a:t>
            </a:r>
            <a:r>
              <a:rPr lang="en-US" sz="2400" dirty="0" err="1"/>
              <a:t>tính</a:t>
            </a:r>
            <a:r>
              <a:rPr lang="en-US" sz="2400" dirty="0"/>
              <a:t> </a:t>
            </a:r>
            <a:r>
              <a:rPr lang="en-US" sz="2400" dirty="0" err="1"/>
              <a:t>phân</a:t>
            </a:r>
            <a:r>
              <a:rPr lang="en-US" sz="2400" dirty="0"/>
              <a:t> </a:t>
            </a:r>
            <a:r>
              <a:rPr lang="en-US" sz="2400" dirty="0" err="1"/>
              <a:t>biệt</a:t>
            </a:r>
            <a:r>
              <a:rPr lang="en-US" sz="2400" dirty="0"/>
              <a:t>, </a:t>
            </a:r>
            <a:r>
              <a:rPr lang="en-US" sz="2400" dirty="0" err="1"/>
              <a:t>dùng</a:t>
            </a:r>
            <a:r>
              <a:rPr lang="en-US" sz="2400" dirty="0"/>
              <a:t> </a:t>
            </a:r>
            <a:r>
              <a:rPr lang="vi-VN" sz="2400" dirty="0"/>
              <a:t>để</a:t>
            </a:r>
            <a:r>
              <a:rPr lang="en-US" sz="2400" dirty="0"/>
              <a:t> </a:t>
            </a:r>
            <a:r>
              <a:rPr lang="en-US" sz="2400" dirty="0" err="1"/>
              <a:t>xác</a:t>
            </a:r>
            <a:r>
              <a:rPr lang="en-US" sz="2400" dirty="0"/>
              <a:t> </a:t>
            </a:r>
            <a:r>
              <a:rPr lang="vi-VN" sz="2400" dirty="0"/>
              <a:t>đị</a:t>
            </a:r>
            <a:r>
              <a:rPr lang="en-US" sz="2400" dirty="0" err="1"/>
              <a:t>nh</a:t>
            </a:r>
            <a:r>
              <a:rPr lang="en-US" sz="2400" dirty="0"/>
              <a:t> </a:t>
            </a:r>
            <a:r>
              <a:rPr lang="en-US" sz="2400" dirty="0" err="1"/>
              <a:t>một</a:t>
            </a:r>
            <a:r>
              <a:rPr lang="en-US" sz="2400" dirty="0"/>
              <a:t> </a:t>
            </a:r>
            <a:r>
              <a:rPr lang="en-US" sz="2400" dirty="0" err="1"/>
              <a:t>bộ</a:t>
            </a:r>
            <a:r>
              <a:rPr lang="en-US" sz="2400" dirty="0"/>
              <a:t> </a:t>
            </a:r>
            <a:r>
              <a:rPr lang="en-US" sz="2400" dirty="0" err="1"/>
              <a:t>trong</a:t>
            </a:r>
            <a:r>
              <a:rPr lang="en-US" sz="2400" dirty="0"/>
              <a:t> </a:t>
            </a:r>
            <a:r>
              <a:rPr lang="en-US" sz="2400" dirty="0" err="1"/>
              <a:t>quan</a:t>
            </a:r>
            <a:r>
              <a:rPr lang="en-US" sz="2400" dirty="0"/>
              <a:t> </a:t>
            </a:r>
            <a:r>
              <a:rPr lang="en-US" sz="2400" dirty="0" err="1"/>
              <a:t>hệ</a:t>
            </a:r>
            <a:r>
              <a:rPr lang="en-US" sz="2400" dirty="0"/>
              <a:t> </a:t>
            </a:r>
            <a:r>
              <a:rPr lang="en-US" sz="2400" dirty="0" err="1"/>
              <a:t>thuộc</a:t>
            </a:r>
            <a:r>
              <a:rPr lang="en-US" sz="2400" dirty="0"/>
              <a:t> </a:t>
            </a:r>
            <a:r>
              <a:rPr lang="en-US" sz="2400" dirty="0" err="1"/>
              <a:t>lớp</a:t>
            </a:r>
            <a:r>
              <a:rPr lang="en-US" sz="2400" dirty="0"/>
              <a:t> con </a:t>
            </a:r>
            <a:r>
              <a:rPr lang="en-US" sz="2400" dirty="0" err="1"/>
              <a:t>nào</a:t>
            </a:r>
            <a:endParaRPr lang="en-GB" sz="2400" dirty="0"/>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78</a:t>
            </a:fld>
            <a:endParaRPr lang="en-US" dirty="0"/>
          </a:p>
        </p:txBody>
      </p:sp>
    </p:spTree>
    <p:extLst>
      <p:ext uri="{BB962C8B-B14F-4D97-AF65-F5344CB8AC3E}">
        <p14:creationId xmlns:p14="http://schemas.microsoft.com/office/powerpoint/2010/main" val="60439165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3" name="Content Placeholder 2"/>
          <p:cNvSpPr>
            <a:spLocks noGrp="1"/>
          </p:cNvSpPr>
          <p:nvPr>
            <p:ph idx="1"/>
          </p:nvPr>
        </p:nvSpPr>
        <p:spPr>
          <a:xfrm>
            <a:off x="825986" y="1865014"/>
            <a:ext cx="7772400" cy="4114800"/>
          </a:xfrm>
        </p:spPr>
        <p:txBody>
          <a:bodyPr/>
          <a:lstStyle/>
          <a:p>
            <a:r>
              <a:rPr lang="en-GB" sz="2400" dirty="0" err="1"/>
              <a:t>Ví</a:t>
            </a:r>
            <a:r>
              <a:rPr lang="en-GB" sz="2400" dirty="0"/>
              <a:t> </a:t>
            </a:r>
            <a:r>
              <a:rPr lang="en-GB" sz="2400" dirty="0" err="1"/>
              <a:t>dụ</a:t>
            </a:r>
            <a:r>
              <a:rPr lang="en-GB" sz="2400" dirty="0"/>
              <a:t>: </a:t>
            </a:r>
            <a:r>
              <a:rPr lang="en-GB" sz="2400" dirty="0" err="1"/>
              <a:t>mô</a:t>
            </a:r>
            <a:r>
              <a:rPr lang="en-GB" sz="2400" dirty="0"/>
              <a:t> </a:t>
            </a:r>
            <a:r>
              <a:rPr lang="en-GB" sz="2400" dirty="0" err="1"/>
              <a:t>hình</a:t>
            </a:r>
            <a:r>
              <a:rPr lang="en-GB" sz="2400" dirty="0"/>
              <a:t> ER </a:t>
            </a:r>
            <a:r>
              <a:rPr lang="en-GB" sz="2400" dirty="0" err="1"/>
              <a:t>của</a:t>
            </a:r>
            <a:r>
              <a:rPr lang="en-GB" sz="2400" dirty="0"/>
              <a:t> </a:t>
            </a:r>
            <a:r>
              <a:rPr lang="en-GB" sz="2400" dirty="0" err="1"/>
              <a:t>thực</a:t>
            </a:r>
            <a:r>
              <a:rPr lang="en-GB" sz="2400" dirty="0"/>
              <a:t> </a:t>
            </a:r>
            <a:r>
              <a:rPr lang="en-GB" sz="2400" dirty="0" err="1"/>
              <a:t>thể</a:t>
            </a:r>
            <a:r>
              <a:rPr lang="en-GB" sz="2400" dirty="0"/>
              <a:t> </a:t>
            </a:r>
            <a:r>
              <a:rPr lang="en-GB" sz="2400" b="1" dirty="0" err="1"/>
              <a:t>Nhanvien</a:t>
            </a:r>
            <a:endParaRPr lang="en-GB" sz="2400" b="1" dirty="0"/>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79</a:t>
            </a:fld>
            <a:endParaRPr lang="en-US" dirty="0"/>
          </a:p>
        </p:txBody>
      </p:sp>
      <p:grpSp>
        <p:nvGrpSpPr>
          <p:cNvPr id="8" name="Group 7"/>
          <p:cNvGrpSpPr/>
          <p:nvPr/>
        </p:nvGrpSpPr>
        <p:grpSpPr>
          <a:xfrm>
            <a:off x="1690795" y="2525283"/>
            <a:ext cx="6937664" cy="2963030"/>
            <a:chOff x="2254393" y="2661367"/>
            <a:chExt cx="9250219" cy="3950706"/>
          </a:xfrm>
        </p:grpSpPr>
        <p:grpSp>
          <p:nvGrpSpPr>
            <p:cNvPr id="10" name="Group 9"/>
            <p:cNvGrpSpPr/>
            <p:nvPr/>
          </p:nvGrpSpPr>
          <p:grpSpPr>
            <a:xfrm>
              <a:off x="3570062" y="3511066"/>
              <a:ext cx="7235195" cy="2137632"/>
              <a:chOff x="2589212" y="2664670"/>
              <a:chExt cx="7235195" cy="2137632"/>
            </a:xfrm>
          </p:grpSpPr>
          <p:sp>
            <p:nvSpPr>
              <p:cNvPr id="30" name="Arc 29"/>
              <p:cNvSpPr/>
              <p:nvPr/>
            </p:nvSpPr>
            <p:spPr>
              <a:xfrm rot="5400000">
                <a:off x="5887107" y="3679173"/>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a:p>
            </p:txBody>
          </p:sp>
          <p:grpSp>
            <p:nvGrpSpPr>
              <p:cNvPr id="31" name="Group 30"/>
              <p:cNvGrpSpPr/>
              <p:nvPr/>
            </p:nvGrpSpPr>
            <p:grpSpPr>
              <a:xfrm>
                <a:off x="2589212" y="2664670"/>
                <a:ext cx="7235195" cy="2137632"/>
                <a:chOff x="2589212" y="2624914"/>
                <a:chExt cx="7235195" cy="2137632"/>
              </a:xfrm>
            </p:grpSpPr>
            <p:sp>
              <p:nvSpPr>
                <p:cNvPr id="32" name="TextBox 31"/>
                <p:cNvSpPr txBox="1"/>
                <p:nvPr/>
              </p:nvSpPr>
              <p:spPr>
                <a:xfrm>
                  <a:off x="5975797" y="3212135"/>
                  <a:ext cx="216000"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endParaRPr lang="en-GB" sz="1400" b="1" dirty="0"/>
                </a:p>
              </p:txBody>
            </p:sp>
            <p:grpSp>
              <p:nvGrpSpPr>
                <p:cNvPr id="33" name="Group 32"/>
                <p:cNvGrpSpPr/>
                <p:nvPr/>
              </p:nvGrpSpPr>
              <p:grpSpPr>
                <a:xfrm>
                  <a:off x="2589212" y="2624914"/>
                  <a:ext cx="7235195" cy="2137632"/>
                  <a:chOff x="2589212" y="2611662"/>
                  <a:chExt cx="7235195" cy="2137632"/>
                </a:xfrm>
              </p:grpSpPr>
              <p:sp>
                <p:nvSpPr>
                  <p:cNvPr id="34" name="TextBox 33"/>
                  <p:cNvSpPr txBox="1"/>
                  <p:nvPr/>
                </p:nvSpPr>
                <p:spPr>
                  <a:xfrm>
                    <a:off x="5291797" y="2611662"/>
                    <a:ext cx="1584000" cy="410369"/>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Nhân</a:t>
                    </a:r>
                    <a:r>
                      <a:rPr lang="en-GB" sz="1400" b="1" dirty="0"/>
                      <a:t> </a:t>
                    </a:r>
                    <a:r>
                      <a:rPr lang="en-GB" sz="1400" b="1" dirty="0" err="1"/>
                      <a:t>viên</a:t>
                    </a:r>
                    <a:endParaRPr lang="en-GB" sz="1400" b="1" dirty="0"/>
                  </a:p>
                </p:txBody>
              </p:sp>
              <p:sp>
                <p:nvSpPr>
                  <p:cNvPr id="35" name="TextBox 34"/>
                  <p:cNvSpPr txBox="1"/>
                  <p:nvPr/>
                </p:nvSpPr>
                <p:spPr>
                  <a:xfrm>
                    <a:off x="8240407" y="4162870"/>
                    <a:ext cx="1584000" cy="410369"/>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Thư</a:t>
                    </a:r>
                    <a:r>
                      <a:rPr lang="en-GB" sz="1400" b="1" dirty="0"/>
                      <a:t> </a:t>
                    </a:r>
                    <a:r>
                      <a:rPr lang="en-GB" sz="1400" b="1" dirty="0" err="1"/>
                      <a:t>ký</a:t>
                    </a:r>
                    <a:endParaRPr lang="en-GB" sz="1400" b="1" dirty="0"/>
                  </a:p>
                </p:txBody>
              </p:sp>
              <p:sp>
                <p:nvSpPr>
                  <p:cNvPr id="36" name="TextBox 35"/>
                  <p:cNvSpPr txBox="1"/>
                  <p:nvPr/>
                </p:nvSpPr>
                <p:spPr>
                  <a:xfrm>
                    <a:off x="5291797" y="4051667"/>
                    <a:ext cx="1584000" cy="697627"/>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Kỹ</a:t>
                    </a:r>
                    <a:r>
                      <a:rPr lang="en-GB" sz="1400" b="1" dirty="0"/>
                      <a:t> </a:t>
                    </a:r>
                    <a:r>
                      <a:rPr lang="en-GB" sz="1400" b="1" dirty="0" err="1"/>
                      <a:t>thuật</a:t>
                    </a:r>
                    <a:r>
                      <a:rPr lang="en-GB" sz="1400" b="1" dirty="0"/>
                      <a:t> </a:t>
                    </a:r>
                    <a:r>
                      <a:rPr lang="en-GB" sz="1400" b="1" dirty="0" err="1"/>
                      <a:t>viên</a:t>
                    </a:r>
                    <a:endParaRPr lang="en-GB" sz="1400" b="1" dirty="0"/>
                  </a:p>
                </p:txBody>
              </p:sp>
              <p:sp>
                <p:nvSpPr>
                  <p:cNvPr id="37" name="TextBox 36"/>
                  <p:cNvSpPr txBox="1"/>
                  <p:nvPr/>
                </p:nvSpPr>
                <p:spPr>
                  <a:xfrm>
                    <a:off x="2589212" y="4195298"/>
                    <a:ext cx="1584000" cy="410369"/>
                  </a:xfrm>
                  <a:prstGeom prst="rect">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Kỹ</a:t>
                    </a:r>
                    <a:r>
                      <a:rPr lang="en-GB" sz="1400" b="1" dirty="0"/>
                      <a:t> </a:t>
                    </a:r>
                    <a:r>
                      <a:rPr lang="en-GB" sz="1400" b="1" dirty="0" err="1"/>
                      <a:t>sư</a:t>
                    </a:r>
                    <a:endParaRPr lang="en-GB" sz="1400" b="1" dirty="0"/>
                  </a:p>
                </p:txBody>
              </p:sp>
              <p:cxnSp>
                <p:nvCxnSpPr>
                  <p:cNvPr id="38" name="Straight Connector 37"/>
                  <p:cNvCxnSpPr>
                    <a:stCxn id="34" idx="2"/>
                    <a:endCxn id="32" idx="0"/>
                  </p:cNvCxnSpPr>
                  <p:nvPr/>
                </p:nvCxnSpPr>
                <p:spPr>
                  <a:xfrm>
                    <a:off x="6083797" y="3022031"/>
                    <a:ext cx="0" cy="1768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2" idx="2"/>
                    <a:endCxn id="37" idx="0"/>
                  </p:cNvCxnSpPr>
                  <p:nvPr/>
                </p:nvCxnSpPr>
                <p:spPr>
                  <a:xfrm flipH="1">
                    <a:off x="3381212" y="3487411"/>
                    <a:ext cx="2594585" cy="707887"/>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2" idx="4"/>
                    <a:endCxn id="36" idx="0"/>
                  </p:cNvCxnSpPr>
                  <p:nvPr/>
                </p:nvCxnSpPr>
                <p:spPr>
                  <a:xfrm>
                    <a:off x="6083797" y="3775939"/>
                    <a:ext cx="0" cy="275728"/>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2" idx="6"/>
                    <a:endCxn id="35" idx="0"/>
                  </p:cNvCxnSpPr>
                  <p:nvPr/>
                </p:nvCxnSpPr>
                <p:spPr>
                  <a:xfrm>
                    <a:off x="6191797" y="3487411"/>
                    <a:ext cx="2840609" cy="675459"/>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42" name="Arc 41"/>
                  <p:cNvSpPr/>
                  <p:nvPr/>
                </p:nvSpPr>
                <p:spPr>
                  <a:xfrm rot="9696741">
                    <a:off x="4479767" y="3732073"/>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a:p>
                </p:txBody>
              </p:sp>
              <p:sp>
                <p:nvSpPr>
                  <p:cNvPr id="43" name="Arc 42"/>
                  <p:cNvSpPr/>
                  <p:nvPr/>
                </p:nvSpPr>
                <p:spPr>
                  <a:xfrm rot="1051337">
                    <a:off x="7424771" y="3729016"/>
                    <a:ext cx="397475" cy="220095"/>
                  </a:xfrm>
                  <a:prstGeom prst="arc">
                    <a:avLst>
                      <a:gd name="adj1" fmla="val 17668823"/>
                      <a:gd name="adj2" fmla="val 3951675"/>
                    </a:avLst>
                  </a:prstGeom>
                  <a:ln>
                    <a:solidFill>
                      <a:srgbClr val="00206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sz="1400"/>
                  </a:p>
                </p:txBody>
              </p:sp>
            </p:grpSp>
          </p:grpSp>
        </p:grpSp>
        <p:sp>
          <p:nvSpPr>
            <p:cNvPr id="11" name="TextBox 10"/>
            <p:cNvSpPr txBox="1"/>
            <p:nvPr/>
          </p:nvSpPr>
          <p:spPr>
            <a:xfrm>
              <a:off x="3743861" y="3166136"/>
              <a:ext cx="1584000"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Họ</a:t>
              </a:r>
              <a:r>
                <a:rPr lang="en-GB" sz="1400" b="1" dirty="0"/>
                <a:t> </a:t>
              </a:r>
              <a:r>
                <a:rPr lang="en-GB" sz="1400" b="1" dirty="0" err="1"/>
                <a:t>tên</a:t>
              </a:r>
              <a:endParaRPr lang="en-GB" sz="1400" b="1" dirty="0"/>
            </a:p>
          </p:txBody>
        </p:sp>
        <p:sp>
          <p:nvSpPr>
            <p:cNvPr id="12" name="TextBox 11"/>
            <p:cNvSpPr txBox="1"/>
            <p:nvPr/>
          </p:nvSpPr>
          <p:spPr>
            <a:xfrm>
              <a:off x="5104556" y="2661367"/>
              <a:ext cx="1849165"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Ngày</a:t>
              </a:r>
              <a:r>
                <a:rPr lang="en-GB" sz="1400" b="1" dirty="0"/>
                <a:t> </a:t>
              </a:r>
              <a:r>
                <a:rPr lang="en-GB" sz="1400" b="1" dirty="0" err="1"/>
                <a:t>sinh</a:t>
              </a:r>
              <a:endParaRPr lang="en-GB" sz="1400" b="1" dirty="0"/>
            </a:p>
          </p:txBody>
        </p:sp>
        <p:sp>
          <p:nvSpPr>
            <p:cNvPr id="13" name="TextBox 12"/>
            <p:cNvSpPr txBox="1"/>
            <p:nvPr/>
          </p:nvSpPr>
          <p:spPr>
            <a:xfrm>
              <a:off x="7187660" y="2706458"/>
              <a:ext cx="1584000"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Số</a:t>
              </a:r>
              <a:r>
                <a:rPr lang="en-GB" sz="1400" b="1" dirty="0"/>
                <a:t> CM</a:t>
              </a:r>
            </a:p>
          </p:txBody>
        </p:sp>
        <p:sp>
          <p:nvSpPr>
            <p:cNvPr id="14" name="TextBox 13"/>
            <p:cNvSpPr txBox="1"/>
            <p:nvPr/>
          </p:nvSpPr>
          <p:spPr>
            <a:xfrm>
              <a:off x="8625211" y="3112123"/>
              <a:ext cx="1584000"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Địa</a:t>
              </a:r>
              <a:r>
                <a:rPr lang="en-GB" sz="1400" b="1" dirty="0"/>
                <a:t> </a:t>
              </a:r>
              <a:r>
                <a:rPr lang="en-GB" sz="1400" b="1" dirty="0" err="1"/>
                <a:t>chỉ</a:t>
              </a:r>
              <a:endParaRPr lang="en-GB" sz="1400" b="1" dirty="0"/>
            </a:p>
          </p:txBody>
        </p:sp>
        <p:cxnSp>
          <p:nvCxnSpPr>
            <p:cNvPr id="15" name="Straight Connector 14"/>
            <p:cNvCxnSpPr>
              <a:stCxn id="34" idx="1"/>
              <a:endCxn id="11" idx="4"/>
            </p:cNvCxnSpPr>
            <p:nvPr/>
          </p:nvCxnSpPr>
          <p:spPr>
            <a:xfrm flipH="1">
              <a:off x="4535861" y="3716252"/>
              <a:ext cx="1736787" cy="2694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4" idx="0"/>
              <a:endCxn id="12" idx="4"/>
            </p:cNvCxnSpPr>
            <p:nvPr/>
          </p:nvCxnSpPr>
          <p:spPr>
            <a:xfrm flipH="1" flipV="1">
              <a:off x="6029138" y="3238423"/>
              <a:ext cx="1035509" cy="272643"/>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34" idx="0"/>
              <a:endCxn id="13" idx="4"/>
            </p:cNvCxnSpPr>
            <p:nvPr/>
          </p:nvCxnSpPr>
          <p:spPr>
            <a:xfrm flipV="1">
              <a:off x="7064648" y="3283514"/>
              <a:ext cx="915012" cy="2275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34" idx="3"/>
              <a:endCxn id="14" idx="4"/>
            </p:cNvCxnSpPr>
            <p:nvPr/>
          </p:nvCxnSpPr>
          <p:spPr>
            <a:xfrm flipV="1">
              <a:off x="7856648" y="3689179"/>
              <a:ext cx="1560563" cy="2707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54393" y="5632322"/>
              <a:ext cx="2653645"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Chuyên</a:t>
              </a:r>
              <a:r>
                <a:rPr lang="en-GB" sz="1400" b="1" dirty="0"/>
                <a:t> </a:t>
              </a:r>
              <a:r>
                <a:rPr lang="en-GB" sz="1400" b="1" dirty="0" err="1"/>
                <a:t>ngành</a:t>
              </a:r>
              <a:endParaRPr lang="en-GB" sz="1400" b="1" dirty="0"/>
            </a:p>
          </p:txBody>
        </p:sp>
        <p:sp>
          <p:nvSpPr>
            <p:cNvPr id="22" name="TextBox 21"/>
            <p:cNvSpPr txBox="1"/>
            <p:nvPr/>
          </p:nvSpPr>
          <p:spPr>
            <a:xfrm>
              <a:off x="5882660" y="6035017"/>
              <a:ext cx="2339224"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Số</a:t>
              </a:r>
              <a:r>
                <a:rPr lang="en-GB" sz="1400" b="1" dirty="0"/>
                <a:t> </a:t>
              </a:r>
              <a:r>
                <a:rPr lang="en-GB" sz="1400" b="1" dirty="0" err="1"/>
                <a:t>năm</a:t>
              </a:r>
              <a:r>
                <a:rPr lang="en-GB" sz="1400" b="1" dirty="0"/>
                <a:t> KN</a:t>
              </a:r>
            </a:p>
          </p:txBody>
        </p:sp>
        <p:sp>
          <p:nvSpPr>
            <p:cNvPr id="23" name="TextBox 22"/>
            <p:cNvSpPr txBox="1"/>
            <p:nvPr/>
          </p:nvSpPr>
          <p:spPr>
            <a:xfrm>
              <a:off x="8771660" y="5658554"/>
              <a:ext cx="2732952" cy="577056"/>
            </a:xfrm>
            <a:prstGeom prst="ellipse">
              <a:avLst/>
            </a:prstGeom>
            <a:ln>
              <a:solidFill>
                <a:srgbClr val="002060"/>
              </a:solidFill>
            </a:ln>
          </p:spPr>
          <p:style>
            <a:lnRef idx="2">
              <a:schemeClr val="dk1"/>
            </a:lnRef>
            <a:fillRef idx="1">
              <a:schemeClr val="lt1"/>
            </a:fillRef>
            <a:effectRef idx="0">
              <a:schemeClr val="dk1"/>
            </a:effectRef>
            <a:fontRef idx="minor">
              <a:schemeClr val="dk1"/>
            </a:fontRef>
          </p:style>
          <p:txBody>
            <a:bodyPr wrap="square" rtlCol="0" anchor="ctr" anchorCtr="0">
              <a:spAutoFit/>
            </a:bodyPr>
            <a:lstStyle/>
            <a:p>
              <a:pPr algn="ctr"/>
              <a:r>
                <a:rPr lang="en-GB" sz="1400" b="1" dirty="0" err="1"/>
                <a:t>Kỹ</a:t>
              </a:r>
              <a:r>
                <a:rPr lang="en-GB" sz="1400" b="1" dirty="0"/>
                <a:t> </a:t>
              </a:r>
              <a:r>
                <a:rPr lang="en-GB" sz="1400" b="1" dirty="0" err="1"/>
                <a:t>năng</a:t>
              </a:r>
              <a:r>
                <a:rPr lang="en-GB" sz="1400" b="1" dirty="0"/>
                <a:t> </a:t>
              </a:r>
              <a:r>
                <a:rPr lang="en-GB" sz="1400" b="1" dirty="0" err="1"/>
                <a:t>tốc</a:t>
              </a:r>
              <a:r>
                <a:rPr lang="en-GB" sz="1400" b="1" dirty="0"/>
                <a:t> </a:t>
              </a:r>
              <a:r>
                <a:rPr lang="en-GB" sz="1400" b="1" dirty="0" err="1"/>
                <a:t>ký</a:t>
              </a:r>
              <a:endParaRPr lang="en-GB" sz="1400" b="1" dirty="0"/>
            </a:p>
          </p:txBody>
        </p:sp>
        <p:cxnSp>
          <p:nvCxnSpPr>
            <p:cNvPr id="25" name="Straight Connector 24"/>
            <p:cNvCxnSpPr>
              <a:stCxn id="37" idx="2"/>
              <a:endCxn id="21" idx="0"/>
            </p:cNvCxnSpPr>
            <p:nvPr/>
          </p:nvCxnSpPr>
          <p:spPr>
            <a:xfrm flipH="1">
              <a:off x="3581216" y="5505070"/>
              <a:ext cx="780847" cy="12725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36" idx="2"/>
              <a:endCxn id="22" idx="0"/>
            </p:cNvCxnSpPr>
            <p:nvPr/>
          </p:nvCxnSpPr>
          <p:spPr>
            <a:xfrm flipH="1">
              <a:off x="7052272" y="5648697"/>
              <a:ext cx="12376" cy="386320"/>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2"/>
              <a:endCxn id="23" idx="0"/>
            </p:cNvCxnSpPr>
            <p:nvPr/>
          </p:nvCxnSpPr>
          <p:spPr>
            <a:xfrm>
              <a:off x="10013257" y="5472642"/>
              <a:ext cx="124879" cy="185912"/>
            </a:xfrm>
            <a:prstGeom prst="line">
              <a:avLst/>
            </a:prstGeom>
            <a:ln>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7" name="Rectangle 6">
            <a:extLst>
              <a:ext uri="{FF2B5EF4-FFF2-40B4-BE49-F238E27FC236}">
                <a16:creationId xmlns:a16="http://schemas.microsoft.com/office/drawing/2014/main" xmlns="" id="{864CF7B1-6C11-47FC-AFB9-5E9A06BAED1A}"/>
              </a:ext>
            </a:extLst>
          </p:cNvPr>
          <p:cNvSpPr/>
          <p:nvPr/>
        </p:nvSpPr>
        <p:spPr>
          <a:xfrm>
            <a:off x="487611" y="5535741"/>
            <a:ext cx="8140848" cy="830997"/>
          </a:xfrm>
          <a:prstGeom prst="rect">
            <a:avLst/>
          </a:prstGeom>
        </p:spPr>
        <p:txBody>
          <a:bodyPr wrap="square">
            <a:spAutoFit/>
          </a:bodyPr>
          <a:lstStyle/>
          <a:p>
            <a:pPr marL="300038" lvl="1" indent="0" algn="just">
              <a:buNone/>
            </a:pPr>
            <a:r>
              <a:rPr lang="en-GB" sz="2400"/>
              <a:t>Nhanvien (</a:t>
            </a:r>
            <a:r>
              <a:rPr lang="en-GB" sz="2400" b="1" u="sng">
                <a:solidFill>
                  <a:srgbClr val="C00000"/>
                </a:solidFill>
              </a:rPr>
              <a:t>SoCM</a:t>
            </a:r>
            <a:r>
              <a:rPr lang="en-GB" sz="2400"/>
              <a:t>, Hoten, Ngaysinh, Diachi, Chuyennganh, SonamKN, Ky nangtocky, </a:t>
            </a:r>
            <a:r>
              <a:rPr lang="en-GB" sz="2400" b="1"/>
              <a:t>LoaiCV</a:t>
            </a:r>
            <a:r>
              <a:rPr lang="en-GB" sz="2400"/>
              <a:t>)</a:t>
            </a:r>
            <a:endParaRPr lang="en-GB" sz="2400" dirty="0"/>
          </a:p>
        </p:txBody>
      </p:sp>
    </p:spTree>
    <p:extLst>
      <p:ext uri="{BB962C8B-B14F-4D97-AF65-F5344CB8AC3E}">
        <p14:creationId xmlns:p14="http://schemas.microsoft.com/office/powerpoint/2010/main" val="15194670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1143000" y="533400"/>
            <a:ext cx="8488363" cy="1143000"/>
          </a:xfrm>
        </p:spPr>
        <p:txBody>
          <a:bodyPr anchor="ctr">
            <a:noAutofit/>
          </a:bodyPr>
          <a:lstStyle/>
          <a:p>
            <a:r>
              <a:rPr lang="en-US" sz="4000" dirty="0" err="1">
                <a:solidFill>
                  <a:schemeClr val="folHlink"/>
                </a:solidFill>
                <a:effectLst>
                  <a:outerShdw blurRad="38100" dist="38100" dir="2700000" algn="tl">
                    <a:srgbClr val="C0C0C0"/>
                  </a:outerShdw>
                </a:effectLst>
              </a:rPr>
              <a:t>Miền</a:t>
            </a:r>
            <a:r>
              <a:rPr lang="en-US" sz="4000" dirty="0">
                <a:solidFill>
                  <a:schemeClr val="folHlink"/>
                </a:solidFill>
                <a:effectLst>
                  <a:outerShdw blurRad="38100" dist="38100" dir="2700000" algn="tl">
                    <a:srgbClr val="C0C0C0"/>
                  </a:outerShdw>
                </a:effectLst>
              </a:rPr>
              <a:t> </a:t>
            </a:r>
            <a:r>
              <a:rPr lang="en-US" sz="4000" dirty="0" err="1">
                <a:solidFill>
                  <a:schemeClr val="folHlink"/>
                </a:solidFill>
                <a:effectLst>
                  <a:outerShdw blurRad="38100" dist="38100" dir="2700000" algn="tl">
                    <a:srgbClr val="C0C0C0"/>
                  </a:outerShdw>
                </a:effectLst>
              </a:rPr>
              <a:t>giá</a:t>
            </a:r>
            <a:r>
              <a:rPr lang="en-US" sz="4000" dirty="0">
                <a:solidFill>
                  <a:schemeClr val="folHlink"/>
                </a:solidFill>
                <a:effectLst>
                  <a:outerShdw blurRad="38100" dist="38100" dir="2700000" algn="tl">
                    <a:srgbClr val="C0C0C0"/>
                  </a:outerShdw>
                </a:effectLst>
              </a:rPr>
              <a:t> </a:t>
            </a:r>
            <a:r>
              <a:rPr lang="en-US" sz="4000" dirty="0" err="1">
                <a:solidFill>
                  <a:schemeClr val="folHlink"/>
                </a:solidFill>
                <a:effectLst>
                  <a:outerShdw blurRad="38100" dist="38100" dir="2700000" algn="tl">
                    <a:srgbClr val="C0C0C0"/>
                  </a:outerShdw>
                </a:effectLst>
              </a:rPr>
              <a:t>trị</a:t>
            </a:r>
            <a:r>
              <a:rPr lang="en-US" sz="4000" dirty="0">
                <a:solidFill>
                  <a:schemeClr val="folHlink"/>
                </a:solidFill>
                <a:effectLst>
                  <a:outerShdw blurRad="38100" dist="38100" dir="2700000" algn="tl">
                    <a:srgbClr val="C0C0C0"/>
                  </a:outerShdw>
                </a:effectLst>
              </a:rPr>
              <a:t> </a:t>
            </a:r>
            <a:r>
              <a:rPr lang="en-US" sz="4000" dirty="0" err="1">
                <a:solidFill>
                  <a:schemeClr val="folHlink"/>
                </a:solidFill>
                <a:effectLst>
                  <a:outerShdw blurRad="38100" dist="38100" dir="2700000" algn="tl">
                    <a:srgbClr val="C0C0C0"/>
                  </a:outerShdw>
                </a:effectLst>
              </a:rPr>
              <a:t>của</a:t>
            </a:r>
            <a:r>
              <a:rPr lang="en-US" sz="4000" dirty="0">
                <a:solidFill>
                  <a:schemeClr val="folHlink"/>
                </a:solidFill>
                <a:effectLst>
                  <a:outerShdw blurRad="38100" dist="38100" dir="2700000" algn="tl">
                    <a:srgbClr val="C0C0C0"/>
                  </a:outerShdw>
                </a:effectLst>
              </a:rPr>
              <a:t> </a:t>
            </a:r>
            <a:r>
              <a:rPr lang="en-US" sz="4000" dirty="0" err="1">
                <a:solidFill>
                  <a:schemeClr val="folHlink"/>
                </a:solidFill>
                <a:effectLst>
                  <a:outerShdw blurRad="38100" dist="38100" dir="2700000" algn="tl">
                    <a:srgbClr val="C0C0C0"/>
                  </a:outerShdw>
                </a:effectLst>
              </a:rPr>
              <a:t>thuộc</a:t>
            </a:r>
            <a:r>
              <a:rPr lang="en-US" sz="4000" dirty="0">
                <a:solidFill>
                  <a:schemeClr val="folHlink"/>
                </a:solidFill>
                <a:effectLst>
                  <a:outerShdw blurRad="38100" dist="38100" dir="2700000" algn="tl">
                    <a:srgbClr val="C0C0C0"/>
                  </a:outerShdw>
                </a:effectLst>
              </a:rPr>
              <a:t> </a:t>
            </a:r>
            <a:r>
              <a:rPr lang="en-US" sz="4000" dirty="0" err="1">
                <a:solidFill>
                  <a:schemeClr val="folHlink"/>
                </a:solidFill>
                <a:effectLst>
                  <a:outerShdw blurRad="38100" dist="38100" dir="2700000" algn="tl">
                    <a:srgbClr val="C0C0C0"/>
                  </a:outerShdw>
                </a:effectLst>
              </a:rPr>
              <a:t>tính</a:t>
            </a:r>
            <a:r>
              <a:rPr lang="en-US" sz="4000" dirty="0">
                <a:solidFill>
                  <a:schemeClr val="folHlink"/>
                </a:solidFill>
                <a:effectLst>
                  <a:outerShdw blurRad="38100" dist="38100" dir="2700000" algn="tl">
                    <a:srgbClr val="C0C0C0"/>
                  </a:outerShdw>
                </a:effectLst>
              </a:rPr>
              <a:t> (Domain)</a:t>
            </a:r>
          </a:p>
        </p:txBody>
      </p:sp>
      <p:sp>
        <p:nvSpPr>
          <p:cNvPr id="530435" name="Rectangle 3"/>
          <p:cNvSpPr>
            <a:spLocks noGrp="1" noChangeArrowheads="1"/>
          </p:cNvSpPr>
          <p:nvPr>
            <p:ph idx="4294967295"/>
          </p:nvPr>
        </p:nvSpPr>
        <p:spPr>
          <a:xfrm>
            <a:off x="609600" y="1905000"/>
            <a:ext cx="8229600" cy="4953000"/>
          </a:xfrm>
        </p:spPr>
        <p:txBody>
          <a:bodyPr lIns="182880" tIns="91440"/>
          <a:lstStyle/>
          <a:p>
            <a:r>
              <a:rPr lang="en-US" sz="2400">
                <a:solidFill>
                  <a:srgbClr val="190EA2"/>
                </a:solidFill>
              </a:rPr>
              <a:t>Domain </a:t>
            </a:r>
            <a:r>
              <a:rPr lang="en-US" sz="2400"/>
              <a:t>: </a:t>
            </a:r>
            <a:r>
              <a:rPr lang="en-US" sz="2800"/>
              <a:t>là tập giá trị hợp lệ của một thuộc tính trong một quan hệ.</a:t>
            </a:r>
          </a:p>
          <a:p>
            <a:pPr lvl="1"/>
            <a:r>
              <a:rPr lang="en-US" sz="2400"/>
              <a:t>L</a:t>
            </a:r>
            <a:r>
              <a:rPr lang="vi-VN" sz="2400"/>
              <a:t>ượ</a:t>
            </a:r>
            <a:r>
              <a:rPr lang="en-US" sz="2400"/>
              <a:t>c </a:t>
            </a:r>
            <a:r>
              <a:rPr lang="vi-VN" sz="2400"/>
              <a:t>đồ</a:t>
            </a:r>
            <a:r>
              <a:rPr lang="en-US" sz="2400"/>
              <a:t> quan hệ R(A1, A2, …, An)</a:t>
            </a:r>
          </a:p>
          <a:p>
            <a:pPr lvl="1"/>
            <a:r>
              <a:rPr lang="en-US" sz="2400"/>
              <a:t>D: miền giá trị của Ai ký hiệu dom(Ai)</a:t>
            </a:r>
          </a:p>
          <a:p>
            <a:pPr marL="265113" indent="-265113" algn="just"/>
            <a:endParaRPr lang="en-US" sz="2400"/>
          </a:p>
          <a:p>
            <a:pPr marL="265113" indent="-265113" algn="just"/>
            <a:r>
              <a:rPr lang="en-US" sz="2400"/>
              <a:t>Ví dụ:</a:t>
            </a:r>
          </a:p>
          <a:p>
            <a:pPr marL="547688" lvl="1" indent="-200025" algn="just"/>
            <a:r>
              <a:rPr lang="en-US" sz="2400"/>
              <a:t>Thuộc tính Address của quan hệ STUDENT có domain là tập hợp các chuỗi.</a:t>
            </a:r>
          </a:p>
          <a:p>
            <a:pPr marL="547688" lvl="1" indent="-200025" algn="just"/>
            <a:r>
              <a:rPr lang="en-US" sz="2400"/>
              <a:t> Thuộc tính điểm có domain là các số thực trong phạm vi từ 0 đến 10.</a:t>
            </a:r>
          </a:p>
          <a:p>
            <a:pPr marL="547688" lvl="1" indent="-200025" algn="just"/>
            <a:endParaRPr lang="en-US" sz="2400"/>
          </a:p>
        </p:txBody>
      </p:sp>
      <p:sp>
        <p:nvSpPr>
          <p:cNvPr id="6" name="Slide Number Placeholder 5"/>
          <p:cNvSpPr txBox="1">
            <a:spLocks noGrp="1"/>
          </p:cNvSpPr>
          <p:nvPr/>
        </p:nvSpPr>
        <p:spPr>
          <a:xfrm>
            <a:off x="8348663" y="6111875"/>
            <a:ext cx="457200" cy="365125"/>
          </a:xfrm>
          <a:prstGeom prst="rect">
            <a:avLst/>
          </a:prstGeom>
          <a:noFill/>
        </p:spPr>
        <p:txBody>
          <a:bodyPr anchor="b"/>
          <a:lstStyle/>
          <a:p>
            <a:pPr algn="r" eaLnBrk="1" hangingPunct="1">
              <a:defRPr/>
            </a:pPr>
            <a:fld id="{2976EEB5-4A91-491D-9904-3D30F03B8052}" type="slidenum">
              <a:rPr lang="en-US" sz="1000">
                <a:solidFill>
                  <a:schemeClr val="bg2">
                    <a:shade val="50000"/>
                  </a:schemeClr>
                </a:solidFill>
                <a:latin typeface="Verdana" pitchFamily="34" charset="0"/>
              </a:rPr>
              <a:pPr algn="r" eaLnBrk="1" hangingPunct="1">
                <a:defRPr/>
              </a:pPr>
              <a:t>8</a:t>
            </a:fld>
            <a:endParaRPr lang="en-US" sz="1000">
              <a:solidFill>
                <a:schemeClr val="bg2">
                  <a:shade val="50000"/>
                </a:schemeClr>
              </a:solidFill>
              <a:latin typeface="Verdana" pitchFamily="34" charset="0"/>
            </a:endParaRPr>
          </a:p>
        </p:txBody>
      </p:sp>
      <p:sp>
        <p:nvSpPr>
          <p:cNvPr id="2" name="Date Placeholder 1"/>
          <p:cNvSpPr>
            <a:spLocks noGrp="1"/>
          </p:cNvSpPr>
          <p:nvPr>
            <p:ph type="dt" sz="half" idx="10"/>
          </p:nvPr>
        </p:nvSpPr>
        <p:spPr/>
        <p:txBody>
          <a:bodyPr/>
          <a:lstStyle/>
          <a:p>
            <a:r>
              <a:rPr lang="en-US"/>
              <a:t>Bài 4</a:t>
            </a:r>
          </a:p>
        </p:txBody>
      </p:sp>
      <p:sp>
        <p:nvSpPr>
          <p:cNvPr id="3" name="Footer Placeholder 2"/>
          <p:cNvSpPr>
            <a:spLocks noGrp="1"/>
          </p:cNvSpPr>
          <p:nvPr>
            <p:ph type="ftr" sz="quarter" idx="11"/>
          </p:nvPr>
        </p:nvSpPr>
        <p:spPr/>
        <p:txBody>
          <a:bodyPr/>
          <a:lstStyle/>
          <a:p>
            <a:r>
              <a:rPr lang="en-US"/>
              <a:t>Trần Thi Kim Chi</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a:t>
            </a:fld>
            <a:endParaRPr lang="en-US"/>
          </a:p>
        </p:txBody>
      </p:sp>
    </p:spTree>
    <p:extLst>
      <p:ext uri="{BB962C8B-B14F-4D97-AF65-F5344CB8AC3E}">
        <p14:creationId xmlns:p14="http://schemas.microsoft.com/office/powerpoint/2010/main" val="15903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0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04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04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043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3043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043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3" name="Content Placeholder 2"/>
          <p:cNvSpPr>
            <a:spLocks noGrp="1"/>
          </p:cNvSpPr>
          <p:nvPr>
            <p:ph idx="1"/>
          </p:nvPr>
        </p:nvSpPr>
        <p:spPr>
          <a:xfrm>
            <a:off x="685800" y="1929338"/>
            <a:ext cx="7772400" cy="4114800"/>
          </a:xfrm>
        </p:spPr>
        <p:txBody>
          <a:bodyPr/>
          <a:lstStyle/>
          <a:p>
            <a:pPr algn="just"/>
            <a:r>
              <a:rPr lang="en-US" b="1" dirty="0" err="1"/>
              <a:t>Tùy</a:t>
            </a:r>
            <a:r>
              <a:rPr lang="en-US" b="1" dirty="0"/>
              <a:t> </a:t>
            </a:r>
            <a:r>
              <a:rPr lang="en-US" b="1" dirty="0" err="1"/>
              <a:t>chọn</a:t>
            </a:r>
            <a:r>
              <a:rPr lang="en-US" b="1" dirty="0"/>
              <a:t> 8D: </a:t>
            </a:r>
            <a:r>
              <a:rPr lang="en-US" dirty="0" err="1"/>
              <a:t>một</a:t>
            </a:r>
            <a:r>
              <a:rPr lang="en-US" dirty="0"/>
              <a:t> </a:t>
            </a:r>
            <a:r>
              <a:rPr lang="en-US" dirty="0" err="1"/>
              <a:t>quan</a:t>
            </a:r>
            <a:r>
              <a:rPr lang="en-US" dirty="0"/>
              <a:t> </a:t>
            </a:r>
            <a:r>
              <a:rPr lang="en-US" dirty="0" err="1"/>
              <a:t>hệ</a:t>
            </a:r>
            <a:r>
              <a:rPr lang="en-US" dirty="0"/>
              <a:t> </a:t>
            </a:r>
            <a:r>
              <a:rPr lang="vi-VN" dirty="0"/>
              <a:t>đơ</a:t>
            </a:r>
            <a:r>
              <a:rPr lang="en-US" dirty="0"/>
              <a:t>n </a:t>
            </a:r>
            <a:r>
              <a:rPr lang="en-US" dirty="0" err="1"/>
              <a:t>với</a:t>
            </a:r>
            <a:r>
              <a:rPr lang="en-US" dirty="0"/>
              <a:t> </a:t>
            </a:r>
            <a:r>
              <a:rPr lang="en-US" dirty="0" err="1"/>
              <a:t>nhiều</a:t>
            </a:r>
            <a:r>
              <a:rPr lang="en-US" dirty="0"/>
              <a:t> </a:t>
            </a:r>
            <a:r>
              <a:rPr lang="en-US" dirty="0" err="1"/>
              <a:t>loại</a:t>
            </a:r>
            <a:r>
              <a:rPr lang="en-US" dirty="0"/>
              <a:t> </a:t>
            </a:r>
            <a:r>
              <a:rPr lang="en-US" dirty="0" err="1"/>
              <a:t>thuộc</a:t>
            </a:r>
            <a:r>
              <a:rPr lang="en-US" dirty="0"/>
              <a:t> </a:t>
            </a:r>
            <a:r>
              <a:rPr lang="en-US" dirty="0" err="1"/>
              <a:t>tính</a:t>
            </a:r>
            <a:r>
              <a:rPr lang="en-US" dirty="0"/>
              <a:t>.</a:t>
            </a:r>
          </a:p>
          <a:p>
            <a:pPr lvl="1" algn="just"/>
            <a:r>
              <a:rPr lang="en-US" dirty="0" err="1"/>
              <a:t>Tạo</a:t>
            </a:r>
            <a:r>
              <a:rPr lang="en-US" dirty="0"/>
              <a:t> </a:t>
            </a:r>
            <a:r>
              <a:rPr lang="en-US" dirty="0" err="1"/>
              <a:t>một</a:t>
            </a:r>
            <a:r>
              <a:rPr lang="en-US" dirty="0"/>
              <a:t> l</a:t>
            </a:r>
            <a:r>
              <a:rPr lang="vi-VN" dirty="0"/>
              <a:t>ượ</a:t>
            </a:r>
            <a:r>
              <a:rPr lang="en-US" dirty="0"/>
              <a:t>c </a:t>
            </a:r>
            <a:r>
              <a:rPr lang="vi-VN" dirty="0"/>
              <a:t>đồ</a:t>
            </a:r>
            <a:r>
              <a:rPr lang="en-US" dirty="0"/>
              <a:t> </a:t>
            </a:r>
            <a:r>
              <a:rPr lang="en-US" dirty="0" err="1"/>
              <a:t>quan</a:t>
            </a:r>
            <a:r>
              <a:rPr lang="en-US" dirty="0"/>
              <a:t> </a:t>
            </a:r>
            <a:r>
              <a:rPr lang="en-US" dirty="0" err="1"/>
              <a:t>hệ</a:t>
            </a:r>
            <a:r>
              <a:rPr lang="en-US" dirty="0"/>
              <a:t> </a:t>
            </a:r>
            <a:r>
              <a:rPr lang="vi-VN" dirty="0"/>
              <a:t>đơ</a:t>
            </a:r>
            <a:r>
              <a:rPr lang="en-US" dirty="0"/>
              <a:t>n L </a:t>
            </a:r>
            <a:r>
              <a:rPr lang="en-US" dirty="0" err="1"/>
              <a:t>với</a:t>
            </a:r>
            <a:r>
              <a:rPr lang="en-US" dirty="0"/>
              <a:t>:</a:t>
            </a:r>
          </a:p>
          <a:p>
            <a:pPr lvl="2" algn="just"/>
            <a:r>
              <a:rPr lang="en-US" dirty="0" err="1"/>
              <a:t>Thuộc</a:t>
            </a:r>
            <a:r>
              <a:rPr lang="en-US" dirty="0"/>
              <a:t> </a:t>
            </a:r>
            <a:r>
              <a:rPr lang="en-US" dirty="0" err="1"/>
              <a:t>tính</a:t>
            </a:r>
            <a:r>
              <a:rPr lang="en-US" dirty="0"/>
              <a:t> </a:t>
            </a:r>
            <a:r>
              <a:rPr lang="en-US" dirty="0" err="1"/>
              <a:t>của</a:t>
            </a:r>
            <a:r>
              <a:rPr lang="en-US" dirty="0"/>
              <a:t> L: </a:t>
            </a:r>
            <a:r>
              <a:rPr lang="en-US" dirty="0" err="1"/>
              <a:t>Attrs</a:t>
            </a:r>
            <a:r>
              <a:rPr lang="en-US" dirty="0"/>
              <a:t>(L) = {k,a</a:t>
            </a:r>
            <a:r>
              <a:rPr lang="en-US" baseline="-25000" dirty="0"/>
              <a:t>1</a:t>
            </a:r>
            <a:r>
              <a:rPr lang="en-US" dirty="0"/>
              <a:t>,…a</a:t>
            </a:r>
            <a:r>
              <a:rPr lang="en-US" baseline="-25000" dirty="0"/>
              <a:t>n</a:t>
            </a:r>
            <a:r>
              <a:rPr lang="en-US" dirty="0"/>
              <a:t>} ∪ {</a:t>
            </a:r>
            <a:r>
              <a:rPr lang="en-US" dirty="0" err="1"/>
              <a:t>thuộc</a:t>
            </a:r>
            <a:r>
              <a:rPr lang="en-US" dirty="0"/>
              <a:t> </a:t>
            </a:r>
            <a:r>
              <a:rPr lang="en-US" dirty="0" err="1"/>
              <a:t>tính</a:t>
            </a:r>
            <a:r>
              <a:rPr lang="en-US" dirty="0"/>
              <a:t> </a:t>
            </a:r>
            <a:r>
              <a:rPr lang="en-US" dirty="0" err="1"/>
              <a:t>của</a:t>
            </a:r>
            <a:r>
              <a:rPr lang="en-US" dirty="0"/>
              <a:t> S</a:t>
            </a:r>
            <a:r>
              <a:rPr lang="en-US" baseline="-25000" dirty="0"/>
              <a:t>1</a:t>
            </a:r>
            <a:r>
              <a:rPr lang="en-US" dirty="0"/>
              <a:t>} ∪…∪ {</a:t>
            </a:r>
            <a:r>
              <a:rPr lang="en-US" dirty="0" err="1"/>
              <a:t>thuộc</a:t>
            </a:r>
            <a:r>
              <a:rPr lang="en-US" dirty="0"/>
              <a:t> </a:t>
            </a:r>
            <a:r>
              <a:rPr lang="en-US" dirty="0" err="1"/>
              <a:t>tính</a:t>
            </a:r>
            <a:r>
              <a:rPr lang="en-US" dirty="0"/>
              <a:t> </a:t>
            </a:r>
            <a:r>
              <a:rPr lang="en-US" dirty="0" err="1"/>
              <a:t>của</a:t>
            </a:r>
            <a:r>
              <a:rPr lang="en-US" dirty="0"/>
              <a:t> </a:t>
            </a:r>
            <a:r>
              <a:rPr lang="en-US" dirty="0" err="1"/>
              <a:t>S</a:t>
            </a:r>
            <a:r>
              <a:rPr lang="en-US" baseline="-25000" dirty="0" err="1"/>
              <a:t>m</a:t>
            </a:r>
            <a:r>
              <a:rPr lang="en-US" dirty="0"/>
              <a:t>} U {t</a:t>
            </a:r>
            <a:r>
              <a:rPr lang="en-US" baseline="-25000" dirty="0"/>
              <a:t>1</a:t>
            </a:r>
            <a:r>
              <a:rPr lang="en-US" dirty="0"/>
              <a:t>, t</a:t>
            </a:r>
            <a:r>
              <a:rPr lang="en-US" baseline="-25000" dirty="0"/>
              <a:t>2</a:t>
            </a:r>
            <a:r>
              <a:rPr lang="en-US" dirty="0"/>
              <a:t>,…,t</a:t>
            </a:r>
            <a:r>
              <a:rPr lang="en-US" baseline="-25000" dirty="0"/>
              <a:t>m</a:t>
            </a:r>
            <a:r>
              <a:rPr lang="en-US" dirty="0"/>
              <a:t>} </a:t>
            </a:r>
          </a:p>
          <a:p>
            <a:pPr lvl="2" algn="just"/>
            <a:r>
              <a:rPr lang="en-US" dirty="0" err="1"/>
              <a:t>Khóa</a:t>
            </a:r>
            <a:r>
              <a:rPr lang="en-US" dirty="0"/>
              <a:t> </a:t>
            </a:r>
            <a:r>
              <a:rPr lang="en-US" dirty="0" err="1"/>
              <a:t>của</a:t>
            </a:r>
            <a:r>
              <a:rPr lang="en-US" dirty="0"/>
              <a:t> L: PK(L) = k. </a:t>
            </a:r>
          </a:p>
          <a:p>
            <a:pPr lvl="1" algn="just"/>
            <a:r>
              <a:rPr lang="en-US" dirty="0" err="1"/>
              <a:t>Mỗi</a:t>
            </a:r>
            <a:r>
              <a:rPr lang="en-US" dirty="0"/>
              <a:t> </a:t>
            </a:r>
            <a:r>
              <a:rPr lang="en-US" dirty="0" err="1"/>
              <a:t>t</a:t>
            </a:r>
            <a:r>
              <a:rPr lang="en-US" baseline="-25000" dirty="0" err="1"/>
              <a:t>i</a:t>
            </a:r>
            <a:r>
              <a:rPr lang="en-US" dirty="0"/>
              <a:t>, 1&lt;</a:t>
            </a:r>
            <a:r>
              <a:rPr lang="en-US" dirty="0" err="1"/>
              <a:t>i</a:t>
            </a:r>
            <a:r>
              <a:rPr lang="en-US" dirty="0"/>
              <a:t>&lt;m, </a:t>
            </a:r>
            <a:r>
              <a:rPr lang="en-US" dirty="0" err="1"/>
              <a:t>là</a:t>
            </a:r>
            <a:r>
              <a:rPr lang="en-US" dirty="0"/>
              <a:t> </a:t>
            </a:r>
            <a:r>
              <a:rPr lang="en-US" dirty="0" err="1"/>
              <a:t>một</a:t>
            </a:r>
            <a:r>
              <a:rPr lang="en-US" dirty="0"/>
              <a:t> </a:t>
            </a:r>
            <a:r>
              <a:rPr lang="en-US" dirty="0" err="1"/>
              <a:t>thuộc</a:t>
            </a:r>
            <a:r>
              <a:rPr lang="en-US" dirty="0"/>
              <a:t> </a:t>
            </a:r>
            <a:r>
              <a:rPr lang="en-US" dirty="0" err="1"/>
              <a:t>tính</a:t>
            </a:r>
            <a:r>
              <a:rPr lang="en-US" dirty="0"/>
              <a:t> </a:t>
            </a:r>
            <a:r>
              <a:rPr lang="en-US" dirty="0" err="1"/>
              <a:t>kiểu</a:t>
            </a:r>
            <a:r>
              <a:rPr lang="en-US" dirty="0"/>
              <a:t> Boolean </a:t>
            </a:r>
            <a:r>
              <a:rPr lang="en-US" dirty="0" err="1"/>
              <a:t>để</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bộ</a:t>
            </a:r>
            <a:r>
              <a:rPr lang="en-US" dirty="0"/>
              <a:t> </a:t>
            </a:r>
            <a:r>
              <a:rPr lang="en-US" dirty="0" err="1"/>
              <a:t>thuộc</a:t>
            </a:r>
            <a:r>
              <a:rPr lang="en-US" dirty="0"/>
              <a:t> </a:t>
            </a:r>
            <a:r>
              <a:rPr lang="en-US" dirty="0" err="1"/>
              <a:t>lớp</a:t>
            </a:r>
            <a:r>
              <a:rPr lang="en-US" dirty="0"/>
              <a:t> con Si </a:t>
            </a:r>
            <a:r>
              <a:rPr lang="en-US" dirty="0" err="1"/>
              <a:t>nào</a:t>
            </a:r>
            <a:r>
              <a:rPr lang="en-US" dirty="0"/>
              <a:t>.</a:t>
            </a:r>
          </a:p>
          <a:p>
            <a:pPr algn="just"/>
            <a:endParaRPr lang="en-GB" dirty="0"/>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80</a:t>
            </a:fld>
            <a:endParaRPr lang="en-US" dirty="0"/>
          </a:p>
        </p:txBody>
      </p:sp>
    </p:spTree>
    <p:extLst>
      <p:ext uri="{BB962C8B-B14F-4D97-AF65-F5344CB8AC3E}">
        <p14:creationId xmlns:p14="http://schemas.microsoft.com/office/powerpoint/2010/main" val="930238515"/>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Chuyển</a:t>
            </a:r>
            <a:r>
              <a:rPr lang="en-GB" dirty="0"/>
              <a:t> </a:t>
            </a:r>
            <a:r>
              <a:rPr lang="en-GB" dirty="0" err="1"/>
              <a:t>mối</a:t>
            </a:r>
            <a:r>
              <a:rPr lang="en-GB" dirty="0"/>
              <a:t> </a:t>
            </a:r>
            <a:r>
              <a:rPr lang="en-GB" dirty="0" err="1"/>
              <a:t>quan</a:t>
            </a:r>
            <a:r>
              <a:rPr lang="en-GB" dirty="0"/>
              <a:t> </a:t>
            </a:r>
            <a:r>
              <a:rPr lang="en-GB" dirty="0" err="1"/>
              <a:t>hệ</a:t>
            </a:r>
            <a:r>
              <a:rPr lang="en-GB" dirty="0"/>
              <a:t> </a:t>
            </a:r>
            <a:r>
              <a:rPr lang="en-GB" dirty="0" err="1"/>
              <a:t>lớp</a:t>
            </a:r>
            <a:r>
              <a:rPr lang="en-GB" dirty="0"/>
              <a:t> cha-con</a:t>
            </a:r>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81</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9406" y="1828800"/>
            <a:ext cx="7159279"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7609348"/>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82</a:t>
            </a:fld>
            <a:endParaRPr lang="en-US" dirty="0"/>
          </a:p>
        </p:txBody>
      </p:sp>
      <p:pic>
        <p:nvPicPr>
          <p:cNvPr id="7"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7" y="-15922"/>
            <a:ext cx="7755194" cy="6806087"/>
          </a:xfrm>
        </p:spPr>
      </p:pic>
    </p:spTree>
    <p:extLst>
      <p:ext uri="{BB962C8B-B14F-4D97-AF65-F5344CB8AC3E}">
        <p14:creationId xmlns:p14="http://schemas.microsoft.com/office/powerpoint/2010/main" val="4283966868"/>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83</a:t>
            </a:fld>
            <a:endParaRPr lang="en-US" dirty="0"/>
          </a:p>
        </p:txBody>
      </p:sp>
      <p:pic>
        <p:nvPicPr>
          <p:cNvPr id="7"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206" y="-102600"/>
            <a:ext cx="4629150" cy="4062619"/>
          </a:xfrm>
        </p:spPr>
      </p:pic>
      <p:pic>
        <p:nvPicPr>
          <p:cNvPr id="8" name="Picture 2">
            <a:extLst>
              <a:ext uri="{FF2B5EF4-FFF2-40B4-BE49-F238E27FC236}">
                <a16:creationId xmlns:a16="http://schemas.microsoft.com/office/drawing/2014/main" xmlns="" id="{A3EFB824-0DAC-477D-AE2A-65CD42DD00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838472"/>
            <a:ext cx="5992769" cy="4019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91741162"/>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0938" y="214313"/>
            <a:ext cx="7793037" cy="547687"/>
          </a:xfrm>
        </p:spPr>
        <p:txBody>
          <a:bodyPr>
            <a:normAutofit fontScale="90000"/>
          </a:bodyPr>
          <a:lstStyle/>
          <a:p>
            <a:r>
              <a:rPr lang="en-GB" sz="3000" dirty="0" err="1"/>
              <a:t>Ví</a:t>
            </a:r>
            <a:r>
              <a:rPr lang="en-GB" sz="3000" dirty="0"/>
              <a:t> </a:t>
            </a:r>
            <a:r>
              <a:rPr lang="en-GB" sz="3000" dirty="0" err="1"/>
              <a:t>dụ</a:t>
            </a:r>
            <a:r>
              <a:rPr lang="en-GB" sz="3000" dirty="0"/>
              <a:t>: </a:t>
            </a:r>
            <a:r>
              <a:rPr lang="en-GB" sz="3000" dirty="0" err="1"/>
              <a:t>Mô</a:t>
            </a:r>
            <a:r>
              <a:rPr lang="en-GB" sz="3000" dirty="0"/>
              <a:t> </a:t>
            </a:r>
            <a:r>
              <a:rPr lang="en-GB" sz="3000" dirty="0" err="1"/>
              <a:t>hình</a:t>
            </a:r>
            <a:r>
              <a:rPr lang="en-GB" sz="3000" dirty="0"/>
              <a:t> ER </a:t>
            </a:r>
            <a:r>
              <a:rPr lang="en-GB" sz="3000" dirty="0" err="1"/>
              <a:t>của</a:t>
            </a:r>
            <a:r>
              <a:rPr lang="en-GB" sz="3000" dirty="0"/>
              <a:t> CSDL Company</a:t>
            </a:r>
          </a:p>
        </p:txBody>
      </p:sp>
      <p:sp>
        <p:nvSpPr>
          <p:cNvPr id="4" name="Date Placeholder 3"/>
          <p:cNvSpPr>
            <a:spLocks noGrp="1"/>
          </p:cNvSpPr>
          <p:nvPr>
            <p:ph type="dt" sz="half" idx="10"/>
          </p:nvPr>
        </p:nvSpPr>
        <p:spPr/>
        <p:txBody>
          <a:bodyPr/>
          <a:lstStyle/>
          <a:p>
            <a:fld id="{3EE9AEBF-B62C-4C3F-94CE-0F48D57E5FA9}" type="datetime1">
              <a:rPr lang="en-US" smtClean="0"/>
              <a:t>14/02/2025</a:t>
            </a:fld>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84</a:t>
            </a:fld>
            <a:endParaRPr lang="en-US" dirty="0"/>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31" y="981958"/>
            <a:ext cx="8760669" cy="587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70371961"/>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795337" y="2670175"/>
            <a:ext cx="8183563" cy="4187825"/>
          </a:xfrm>
        </p:spPr>
        <p:txBody>
          <a:bodyPr lIns="182880" tIns="91440"/>
          <a:lstStyle/>
          <a:p>
            <a:pPr marL="265113" indent="-265113" algn="just">
              <a:lnSpc>
                <a:spcPct val="90000"/>
              </a:lnSpc>
            </a:pPr>
            <a:r>
              <a:rPr lang="en-US" sz="2400"/>
              <a:t>Chuyển các sơ đồ ERD trong bài 3 sang lược đồ quan hệ</a:t>
            </a:r>
          </a:p>
        </p:txBody>
      </p:sp>
      <p:sp>
        <p:nvSpPr>
          <p:cNvPr id="3074" name="Rectangle 2"/>
          <p:cNvSpPr>
            <a:spLocks noChangeArrowheads="1"/>
          </p:cNvSpPr>
          <p:nvPr/>
        </p:nvSpPr>
        <p:spPr bwMode="auto">
          <a:xfrm>
            <a:off x="990600" y="609600"/>
            <a:ext cx="77930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Bài tập</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85</a:t>
            </a:fld>
            <a:endParaRPr lang="en-US"/>
          </a:p>
        </p:txBody>
      </p:sp>
      <p:sp>
        <p:nvSpPr>
          <p:cNvPr id="3" name="Footer Placeholder 2"/>
          <p:cNvSpPr>
            <a:spLocks noGrp="1"/>
          </p:cNvSpPr>
          <p:nvPr>
            <p:ph type="ftr" sz="quarter" idx="11"/>
          </p:nvPr>
        </p:nvSpPr>
        <p:spPr/>
        <p:txBody>
          <a:bodyPr/>
          <a:lstStyle/>
          <a:p>
            <a:r>
              <a:rPr lang="en-US"/>
              <a:t>Trần Thi Kim Chi</a:t>
            </a:r>
          </a:p>
        </p:txBody>
      </p:sp>
    </p:spTree>
    <p:extLst>
      <p:ext uri="{BB962C8B-B14F-4D97-AF65-F5344CB8AC3E}">
        <p14:creationId xmlns:p14="http://schemas.microsoft.com/office/powerpoint/2010/main" val="407410799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763587" y="1981200"/>
            <a:ext cx="8183563" cy="4187825"/>
          </a:xfrm>
        </p:spPr>
        <p:txBody>
          <a:bodyPr lIns="182880" tIns="91440"/>
          <a:lstStyle/>
          <a:p>
            <a:pPr marL="265113" indent="-265113" algn="just">
              <a:lnSpc>
                <a:spcPct val="90000"/>
              </a:lnSpc>
            </a:pPr>
            <a:r>
              <a:rPr lang="vi-VN" sz="2400"/>
              <a:t>Dựa vào mẫu hoá đơn bán hàng hãy thiết kế mô hình dữ liệu quan hệ</a:t>
            </a:r>
            <a:endParaRPr lang="en-US" sz="2400"/>
          </a:p>
        </p:txBody>
      </p:sp>
      <p:sp>
        <p:nvSpPr>
          <p:cNvPr id="3074" name="Rectangle 2"/>
          <p:cNvSpPr>
            <a:spLocks noChangeArrowheads="1"/>
          </p:cNvSpPr>
          <p:nvPr/>
        </p:nvSpPr>
        <p:spPr bwMode="auto">
          <a:xfrm>
            <a:off x="990600" y="609600"/>
            <a:ext cx="77930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a:solidFill>
                  <a:schemeClr val="folHlink"/>
                </a:solidFill>
              </a:rPr>
              <a:t>Bài tập</a:t>
            </a: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86</a:t>
            </a:fld>
            <a:endParaRPr lang="en-US"/>
          </a:p>
        </p:txBody>
      </p:sp>
      <p:sp>
        <p:nvSpPr>
          <p:cNvPr id="3" name="Footer Placeholder 2"/>
          <p:cNvSpPr>
            <a:spLocks noGrp="1"/>
          </p:cNvSpPr>
          <p:nvPr>
            <p:ph type="ftr" sz="quarter" idx="11"/>
          </p:nvPr>
        </p:nvSpPr>
        <p:spPr/>
        <p:txBody>
          <a:bodyPr/>
          <a:lstStyle/>
          <a:p>
            <a:r>
              <a:rPr lang="en-US"/>
              <a:t>Trần Thi Kim Chi</a:t>
            </a:r>
          </a:p>
        </p:txBody>
      </p:sp>
      <p:pic>
        <p:nvPicPr>
          <p:cNvPr id="5" name="Picture 4"/>
          <p:cNvPicPr>
            <a:picLocks noChangeAspect="1"/>
          </p:cNvPicPr>
          <p:nvPr/>
        </p:nvPicPr>
        <p:blipFill>
          <a:blip r:embed="rId2"/>
          <a:stretch>
            <a:fillRect/>
          </a:stretch>
        </p:blipFill>
        <p:spPr>
          <a:xfrm>
            <a:off x="87004" y="2746374"/>
            <a:ext cx="8854452" cy="3654426"/>
          </a:xfrm>
          <a:prstGeom prst="rect">
            <a:avLst/>
          </a:prstGeom>
        </p:spPr>
      </p:pic>
    </p:spTree>
    <p:extLst>
      <p:ext uri="{BB962C8B-B14F-4D97-AF65-F5344CB8AC3E}">
        <p14:creationId xmlns:p14="http://schemas.microsoft.com/office/powerpoint/2010/main" val="37727346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594518" y="-13648"/>
            <a:ext cx="8183563" cy="2136420"/>
          </a:xfrm>
        </p:spPr>
        <p:txBody>
          <a:bodyPr lIns="182880" tIns="91440"/>
          <a:lstStyle/>
          <a:p>
            <a:pPr marL="265113" indent="-265113" algn="just">
              <a:lnSpc>
                <a:spcPct val="90000"/>
              </a:lnSpc>
            </a:pPr>
            <a:r>
              <a:rPr lang="vi-VN" sz="2400"/>
              <a:t>Dựa vào mẫu hoá đơn bán hàng hãy thiết kế mô hình dữ liệu quan hệ</a:t>
            </a:r>
            <a:endParaRPr lang="en-US" sz="2400"/>
          </a:p>
          <a:p>
            <a:pPr marL="265113" indent="-265113" algn="just">
              <a:lnSpc>
                <a:spcPct val="90000"/>
              </a:lnSpc>
            </a:pPr>
            <a:r>
              <a:rPr lang="vi-VN" sz="2400" b="1"/>
              <a:t>Trong đó: Số hoá đơn</a:t>
            </a:r>
            <a:r>
              <a:rPr lang="vi-VN" sz="2400"/>
              <a:t> xác định được </a:t>
            </a:r>
            <a:r>
              <a:rPr lang="vi-VN" sz="2400" b="1"/>
              <a:t>ngày tạo lập; Mã khách hàng</a:t>
            </a:r>
            <a:r>
              <a:rPr lang="vi-VN" sz="2400"/>
              <a:t> xác định được </a:t>
            </a:r>
            <a:r>
              <a:rPr lang="vi-VN" sz="2400" b="1"/>
              <a:t>tên khách hàng, địa chỉ; Mã hàng</a:t>
            </a:r>
            <a:r>
              <a:rPr lang="vi-VN" sz="2400"/>
              <a:t> xác định được </a:t>
            </a:r>
            <a:r>
              <a:rPr lang="vi-VN" sz="2400" b="1"/>
              <a:t>tên hàng hoá, đơn vị tính, đơn giá </a:t>
            </a:r>
            <a:r>
              <a:rPr lang="vi-VN" sz="2400"/>
              <a:t>và</a:t>
            </a:r>
            <a:r>
              <a:rPr lang="vi-VN" sz="2400" b="1"/>
              <a:t> số lượng</a:t>
            </a:r>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87</a:t>
            </a:fld>
            <a:endParaRPr lang="en-US"/>
          </a:p>
        </p:txBody>
      </p:sp>
      <p:sp>
        <p:nvSpPr>
          <p:cNvPr id="3" name="Footer Placeholder 2"/>
          <p:cNvSpPr>
            <a:spLocks noGrp="1"/>
          </p:cNvSpPr>
          <p:nvPr>
            <p:ph type="ftr" sz="quarter" idx="11"/>
          </p:nvPr>
        </p:nvSpPr>
        <p:spPr/>
        <p:txBody>
          <a:bodyPr/>
          <a:lstStyle/>
          <a:p>
            <a:r>
              <a:rPr lang="en-US"/>
              <a:t>Trần Thi Kim Chi</a:t>
            </a:r>
          </a:p>
        </p:txBody>
      </p:sp>
      <p:pic>
        <p:nvPicPr>
          <p:cNvPr id="6" name="Picture 5"/>
          <p:cNvPicPr>
            <a:picLocks noChangeAspect="1"/>
          </p:cNvPicPr>
          <p:nvPr/>
        </p:nvPicPr>
        <p:blipFill>
          <a:blip r:embed="rId2"/>
          <a:stretch>
            <a:fillRect/>
          </a:stretch>
        </p:blipFill>
        <p:spPr>
          <a:xfrm>
            <a:off x="45156" y="2209800"/>
            <a:ext cx="9098844" cy="2743200"/>
          </a:xfrm>
          <a:prstGeom prst="rect">
            <a:avLst/>
          </a:prstGeom>
        </p:spPr>
      </p:pic>
    </p:spTree>
    <p:extLst>
      <p:ext uri="{BB962C8B-B14F-4D97-AF65-F5344CB8AC3E}">
        <p14:creationId xmlns:p14="http://schemas.microsoft.com/office/powerpoint/2010/main" val="179310362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685801" y="1"/>
            <a:ext cx="8261350" cy="1905000"/>
          </a:xfrm>
        </p:spPr>
        <p:txBody>
          <a:bodyPr lIns="182880" tIns="91440"/>
          <a:lstStyle/>
          <a:p>
            <a:pPr marL="265113" indent="-265113" algn="just">
              <a:lnSpc>
                <a:spcPct val="90000"/>
              </a:lnSpc>
            </a:pPr>
            <a:r>
              <a:rPr lang="vi-VN" sz="2400"/>
              <a:t>Thiết kế mô hình dữ liệu quan hệ dựa vào mẫu phiếu mượn sách trong thư viện.</a:t>
            </a:r>
            <a:endParaRPr lang="en-US" sz="2400"/>
          </a:p>
          <a:p>
            <a:pPr marL="265113" indent="-265113" algn="just">
              <a:lnSpc>
                <a:spcPct val="90000"/>
              </a:lnSpc>
            </a:pPr>
            <a:r>
              <a:rPr lang="vi-VN" sz="2400" b="1"/>
              <a:t>Trong đó: Số phiếu</a:t>
            </a:r>
            <a:r>
              <a:rPr lang="vi-VN" sz="2400"/>
              <a:t> xác định được</a:t>
            </a:r>
            <a:r>
              <a:rPr lang="vi-VN" sz="2400" b="1"/>
              <a:t> ngày mượn; Mã sinh viên</a:t>
            </a:r>
            <a:r>
              <a:rPr lang="vi-VN" sz="2400"/>
              <a:t> xác định được </a:t>
            </a:r>
            <a:r>
              <a:rPr lang="vi-VN" sz="2400" b="1"/>
              <a:t>tên sinh viên, mã lớp; Mã sách</a:t>
            </a:r>
            <a:r>
              <a:rPr lang="vi-VN" sz="2400"/>
              <a:t> xác định được</a:t>
            </a:r>
            <a:r>
              <a:rPr lang="vi-VN" sz="2400" b="1"/>
              <a:t> tên sách, nhà xuất bản, ghi chú</a:t>
            </a:r>
            <a:endParaRPr lang="en-US" sz="2400"/>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88</a:t>
            </a:fld>
            <a:endParaRPr lang="en-US"/>
          </a:p>
        </p:txBody>
      </p:sp>
      <p:sp>
        <p:nvSpPr>
          <p:cNvPr id="3" name="Footer Placeholder 2"/>
          <p:cNvSpPr>
            <a:spLocks noGrp="1"/>
          </p:cNvSpPr>
          <p:nvPr>
            <p:ph type="ftr" sz="quarter" idx="11"/>
          </p:nvPr>
        </p:nvSpPr>
        <p:spPr/>
        <p:txBody>
          <a:bodyPr/>
          <a:lstStyle/>
          <a:p>
            <a:r>
              <a:rPr lang="en-US"/>
              <a:t>Trần Thi Kim Chi</a:t>
            </a:r>
          </a:p>
        </p:txBody>
      </p:sp>
      <p:pic>
        <p:nvPicPr>
          <p:cNvPr id="5" name="Picture 4"/>
          <p:cNvPicPr>
            <a:picLocks noChangeAspect="1"/>
          </p:cNvPicPr>
          <p:nvPr/>
        </p:nvPicPr>
        <p:blipFill>
          <a:blip r:embed="rId2"/>
          <a:stretch>
            <a:fillRect/>
          </a:stretch>
        </p:blipFill>
        <p:spPr>
          <a:xfrm>
            <a:off x="76200" y="2057400"/>
            <a:ext cx="9046770" cy="3886200"/>
          </a:xfrm>
          <a:prstGeom prst="rect">
            <a:avLst/>
          </a:prstGeom>
        </p:spPr>
      </p:pic>
    </p:spTree>
    <p:extLst>
      <p:ext uri="{BB962C8B-B14F-4D97-AF65-F5344CB8AC3E}">
        <p14:creationId xmlns:p14="http://schemas.microsoft.com/office/powerpoint/2010/main" val="308159693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600075" y="5018622"/>
            <a:ext cx="8183563" cy="1395412"/>
          </a:xfrm>
        </p:spPr>
        <p:txBody>
          <a:bodyPr lIns="182880" tIns="91440"/>
          <a:lstStyle/>
          <a:p>
            <a:pPr marL="265113" indent="-265113" algn="just">
              <a:lnSpc>
                <a:spcPct val="90000"/>
              </a:lnSpc>
            </a:pPr>
            <a:r>
              <a:rPr lang="en-US" sz="2400" dirty="0"/>
              <a:t>NHAN_VIEN(</a:t>
            </a:r>
            <a:r>
              <a:rPr lang="en-US" sz="2400" b="1" u="sng" dirty="0"/>
              <a:t>MANV</a:t>
            </a:r>
            <a:r>
              <a:rPr lang="en-US" sz="2400" dirty="0"/>
              <a:t>, TENNV, HONV, NGSINH, DCHI, PHAI, LUONG, </a:t>
            </a:r>
            <a:r>
              <a:rPr lang="en-US" sz="2400" b="1" dirty="0"/>
              <a:t>MAPHG</a:t>
            </a:r>
            <a:r>
              <a:rPr lang="en-US" sz="2400" dirty="0"/>
              <a:t>) </a:t>
            </a:r>
          </a:p>
          <a:p>
            <a:pPr marL="265113" indent="-265113" algn="just">
              <a:lnSpc>
                <a:spcPct val="90000"/>
              </a:lnSpc>
            </a:pPr>
            <a:r>
              <a:rPr lang="en-US" sz="2400" dirty="0"/>
              <a:t>PHONG_BAN(TENPHG, </a:t>
            </a:r>
            <a:r>
              <a:rPr lang="en-US" sz="2400" b="1" u="sng" dirty="0"/>
              <a:t>MAPHG, </a:t>
            </a:r>
            <a:r>
              <a:rPr lang="en-US" sz="2400" b="1" dirty="0"/>
              <a:t>MANV_TP</a:t>
            </a:r>
            <a:r>
              <a:rPr lang="en-US" sz="2400" dirty="0"/>
              <a:t>)</a:t>
            </a:r>
          </a:p>
        </p:txBody>
      </p:sp>
      <p:sp>
        <p:nvSpPr>
          <p:cNvPr id="3074" name="Rectangle 2"/>
          <p:cNvSpPr>
            <a:spLocks noChangeArrowheads="1"/>
          </p:cNvSpPr>
          <p:nvPr/>
        </p:nvSpPr>
        <p:spPr bwMode="auto">
          <a:xfrm>
            <a:off x="990600" y="609600"/>
            <a:ext cx="77930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dirty="0" err="1">
                <a:solidFill>
                  <a:schemeClr val="folHlink"/>
                </a:solidFill>
              </a:rPr>
              <a:t>Bài</a:t>
            </a:r>
            <a:r>
              <a:rPr lang="en-US" sz="3600" b="1" dirty="0">
                <a:solidFill>
                  <a:schemeClr val="folHlink"/>
                </a:solidFill>
              </a:rPr>
              <a:t> </a:t>
            </a:r>
            <a:r>
              <a:rPr lang="en-US" sz="3600" b="1" dirty="0" err="1">
                <a:solidFill>
                  <a:schemeClr val="folHlink"/>
                </a:solidFill>
              </a:rPr>
              <a:t>tập</a:t>
            </a:r>
            <a:r>
              <a:rPr lang="en-US" sz="3600" b="1" dirty="0">
                <a:solidFill>
                  <a:schemeClr val="folHlink"/>
                </a:solidFill>
              </a:rPr>
              <a:t> </a:t>
            </a:r>
            <a:r>
              <a:rPr lang="en-US" sz="3600" b="1" dirty="0" err="1">
                <a:solidFill>
                  <a:schemeClr val="folHlink"/>
                </a:solidFill>
              </a:rPr>
              <a:t>chuyển</a:t>
            </a:r>
            <a:r>
              <a:rPr lang="en-US" sz="3600" b="1" dirty="0">
                <a:solidFill>
                  <a:schemeClr val="folHlink"/>
                </a:solidFill>
              </a:rPr>
              <a:t>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ERD sang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a:t>
            </a:r>
            <a:r>
              <a:rPr lang="en-US" sz="3600" b="1" dirty="0" err="1">
                <a:solidFill>
                  <a:schemeClr val="folHlink"/>
                </a:solidFill>
              </a:rPr>
              <a:t>quan</a:t>
            </a:r>
            <a:r>
              <a:rPr lang="en-US" sz="3600" b="1" dirty="0">
                <a:solidFill>
                  <a:schemeClr val="folHlink"/>
                </a:solidFill>
              </a:rPr>
              <a:t> </a:t>
            </a:r>
            <a:r>
              <a:rPr lang="en-US" sz="3600" b="1" dirty="0" err="1">
                <a:solidFill>
                  <a:schemeClr val="folHlink"/>
                </a:solidFill>
              </a:rPr>
              <a:t>hệ</a:t>
            </a:r>
            <a:endParaRPr lang="en-US" sz="3600" b="1" dirty="0">
              <a:solidFill>
                <a:schemeClr val="folHlink"/>
              </a:solidFill>
            </a:endParaRP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89</a:t>
            </a:fld>
            <a:endParaRPr lang="en-US"/>
          </a:p>
        </p:txBody>
      </p:sp>
      <p:pic>
        <p:nvPicPr>
          <p:cNvPr id="6" name="Picture 5">
            <a:extLst>
              <a:ext uri="{FF2B5EF4-FFF2-40B4-BE49-F238E27FC236}">
                <a16:creationId xmlns:a16="http://schemas.microsoft.com/office/drawing/2014/main" xmlns="" id="{5D564455-FF79-498A-AB34-FD9703CB6079}"/>
              </a:ext>
            </a:extLst>
          </p:cNvPr>
          <p:cNvPicPr>
            <a:picLocks noChangeAspect="1"/>
          </p:cNvPicPr>
          <p:nvPr/>
        </p:nvPicPr>
        <p:blipFill>
          <a:blip r:embed="rId2"/>
          <a:stretch>
            <a:fillRect/>
          </a:stretch>
        </p:blipFill>
        <p:spPr>
          <a:xfrm>
            <a:off x="752475" y="1892042"/>
            <a:ext cx="7639050" cy="2884746"/>
          </a:xfrm>
          <a:prstGeom prst="rect">
            <a:avLst/>
          </a:prstGeom>
        </p:spPr>
      </p:pic>
      <p:cxnSp>
        <p:nvCxnSpPr>
          <p:cNvPr id="8" name="Straight Connector 7">
            <a:extLst>
              <a:ext uri="{FF2B5EF4-FFF2-40B4-BE49-F238E27FC236}">
                <a16:creationId xmlns:a16="http://schemas.microsoft.com/office/drawing/2014/main" xmlns="" id="{CE847309-18E3-4F55-A73F-D2FEC2B98FC3}"/>
              </a:ext>
            </a:extLst>
          </p:cNvPr>
          <p:cNvCxnSpPr/>
          <p:nvPr/>
        </p:nvCxnSpPr>
        <p:spPr bwMode="auto">
          <a:xfrm>
            <a:off x="3200400" y="5760683"/>
            <a:ext cx="971550" cy="0"/>
          </a:xfrm>
          <a:prstGeom prst="line">
            <a:avLst/>
          </a:prstGeom>
          <a:ln w="28575" cap="flat" cmpd="sng" algn="ctr">
            <a:solidFill>
              <a:srgbClr val="FF0000"/>
            </a:solidFill>
            <a:prstDash val="dash"/>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xmlns="" id="{2F259D74-5546-451F-855E-8CAE09CB99B8}"/>
              </a:ext>
            </a:extLst>
          </p:cNvPr>
          <p:cNvCxnSpPr/>
          <p:nvPr/>
        </p:nvCxnSpPr>
        <p:spPr bwMode="auto">
          <a:xfrm>
            <a:off x="5867400" y="6210704"/>
            <a:ext cx="971550" cy="0"/>
          </a:xfrm>
          <a:prstGeom prst="line">
            <a:avLst/>
          </a:prstGeom>
          <a:ln w="28575" cap="flat" cmpd="sng" algn="ctr">
            <a:solidFill>
              <a:srgbClr val="FF0000"/>
            </a:solidFill>
            <a:prstDash val="dash"/>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8177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914400" y="533400"/>
            <a:ext cx="8229600" cy="1139825"/>
          </a:xfrm>
        </p:spPr>
        <p:txBody>
          <a:bodyPr>
            <a:normAutofit/>
          </a:bodyPr>
          <a:lstStyle/>
          <a:p>
            <a:r>
              <a:rPr lang="en-US" dirty="0" err="1">
                <a:solidFill>
                  <a:schemeClr val="folHlink"/>
                </a:solidFill>
                <a:effectLst>
                  <a:outerShdw blurRad="38100" dist="38100" dir="2700000" algn="tl">
                    <a:srgbClr val="C0C0C0"/>
                  </a:outerShdw>
                </a:effectLst>
              </a:rPr>
              <a:t>Bậc</a:t>
            </a:r>
            <a:r>
              <a:rPr lang="en-US" dirty="0">
                <a:solidFill>
                  <a:schemeClr val="folHlink"/>
                </a:solidFill>
                <a:effectLst>
                  <a:outerShdw blurRad="38100" dist="38100" dir="2700000" algn="tl">
                    <a:srgbClr val="C0C0C0"/>
                  </a:outerShdw>
                </a:effectLst>
              </a:rPr>
              <a:t> </a:t>
            </a:r>
            <a:r>
              <a:rPr lang="en-US" dirty="0" err="1">
                <a:solidFill>
                  <a:schemeClr val="folHlink"/>
                </a:solidFill>
                <a:effectLst>
                  <a:outerShdw blurRad="38100" dist="38100" dir="2700000" algn="tl">
                    <a:srgbClr val="C0C0C0"/>
                  </a:outerShdw>
                </a:effectLst>
              </a:rPr>
              <a:t>của</a:t>
            </a:r>
            <a:r>
              <a:rPr lang="en-US" dirty="0">
                <a:solidFill>
                  <a:schemeClr val="folHlink"/>
                </a:solidFill>
                <a:effectLst>
                  <a:outerShdw blurRad="38100" dist="38100" dir="2700000" algn="tl">
                    <a:srgbClr val="C0C0C0"/>
                  </a:outerShdw>
                </a:effectLst>
              </a:rPr>
              <a:t> Quan </a:t>
            </a:r>
            <a:r>
              <a:rPr lang="en-US" dirty="0" err="1">
                <a:solidFill>
                  <a:schemeClr val="folHlink"/>
                </a:solidFill>
                <a:effectLst>
                  <a:outerShdw blurRad="38100" dist="38100" dir="2700000" algn="tl">
                    <a:srgbClr val="C0C0C0"/>
                  </a:outerShdw>
                </a:effectLst>
              </a:rPr>
              <a:t>hệ</a:t>
            </a:r>
            <a:endParaRPr lang="en-US" dirty="0">
              <a:solidFill>
                <a:schemeClr val="folHlink"/>
              </a:solidFill>
              <a:effectLst>
                <a:outerShdw blurRad="38100" dist="38100" dir="2700000" algn="tl">
                  <a:srgbClr val="C0C0C0"/>
                </a:outerShdw>
              </a:effectLst>
            </a:endParaRPr>
          </a:p>
        </p:txBody>
      </p:sp>
      <p:sp>
        <p:nvSpPr>
          <p:cNvPr id="539651" name="Rectangle 3"/>
          <p:cNvSpPr>
            <a:spLocks noGrp="1" noChangeArrowheads="1"/>
          </p:cNvSpPr>
          <p:nvPr>
            <p:ph type="body" sz="half" idx="4294967295"/>
          </p:nvPr>
        </p:nvSpPr>
        <p:spPr>
          <a:xfrm>
            <a:off x="533400" y="1981200"/>
            <a:ext cx="8229600" cy="1143000"/>
          </a:xfrm>
        </p:spPr>
        <p:txBody>
          <a:bodyPr lIns="182880" tIns="91440"/>
          <a:lstStyle/>
          <a:p>
            <a:pPr marL="265113" indent="-265113"/>
            <a:r>
              <a:rPr lang="en-US" sz="2400" b="1">
                <a:solidFill>
                  <a:srgbClr val="FF0000"/>
                </a:solidFill>
              </a:rPr>
              <a:t>Bậc (degree): </a:t>
            </a:r>
            <a:r>
              <a:rPr lang="en-US" sz="2400"/>
              <a:t>là số lượng các thuộc tính của quan hệ. </a:t>
            </a:r>
            <a:endParaRPr lang="en-US" sz="2400">
              <a:sym typeface="Wingdings" pitchFamily="2" charset="2"/>
            </a:endParaRPr>
          </a:p>
        </p:txBody>
      </p:sp>
      <p:graphicFrame>
        <p:nvGraphicFramePr>
          <p:cNvPr id="539676" name="Group 28"/>
          <p:cNvGraphicFramePr>
            <a:graphicFrameLocks noGrp="1"/>
          </p:cNvGraphicFramePr>
          <p:nvPr>
            <p:ph sz="half" idx="4294967295"/>
          </p:nvPr>
        </p:nvGraphicFramePr>
        <p:xfrm>
          <a:off x="609600" y="2590800"/>
          <a:ext cx="7848600" cy="3200401"/>
        </p:xfrm>
        <a:graphic>
          <a:graphicData uri="http://schemas.openxmlformats.org/drawingml/2006/table">
            <a:tbl>
              <a:tblPr/>
              <a:tblGrid>
                <a:gridCol w="2133600">
                  <a:extLst>
                    <a:ext uri="{9D8B030D-6E8A-4147-A177-3AD203B41FA5}">
                      <a16:colId xmlns:a16="http://schemas.microsoft.com/office/drawing/2014/main" xmlns="" val="20000"/>
                    </a:ext>
                  </a:extLst>
                </a:gridCol>
                <a:gridCol w="5715000">
                  <a:extLst>
                    <a:ext uri="{9D8B030D-6E8A-4147-A177-3AD203B41FA5}">
                      <a16:colId xmlns:a16="http://schemas.microsoft.com/office/drawing/2014/main" xmlns="" val="20001"/>
                    </a:ext>
                  </a:extLst>
                </a:gridCol>
              </a:tblGrid>
              <a:tr h="5334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FFFFFF"/>
                            </a:outerShdw>
                          </a:effectLst>
                          <a:latin typeface="Times New Roman" pitchFamily="18" charset="0"/>
                        </a:rPr>
                        <a:t>Số thuộc tính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FFFFFF"/>
                            </a:outerShdw>
                          </a:effectLst>
                          <a:latin typeface="Times New Roman" pitchFamily="18" charset="0"/>
                        </a:rPr>
                        <a:t>Bậc của quan hệ</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xmlns="" val="10000"/>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sym typeface="Wingdings" pitchFamily="2" charset="2"/>
                        </a:rPr>
                        <a:t>quan hệ</a:t>
                      </a: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 nhất phân (unary relation)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884238">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sym typeface="Wingdings" pitchFamily="2" charset="2"/>
                        </a:rPr>
                        <a:t>quan hệ</a:t>
                      </a: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 nh</a:t>
                      </a:r>
                      <a:r>
                        <a:rPr kumimoji="0" lang="en-US" sz="32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ị</a:t>
                      </a: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 phân (binary relation)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635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sym typeface="Wingdings" pitchFamily="2" charset="2"/>
                        </a:rPr>
                        <a:t>quan hệ</a:t>
                      </a: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 tam phân (ternary relation)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60960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6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sym typeface="Wingdings" pitchFamily="2" charset="2"/>
                        </a:rPr>
                        <a:t>quan hệ</a:t>
                      </a:r>
                      <a:r>
                        <a:rPr kumimoji="0" lang="en-US" sz="2800" b="0" i="0" u="none" strike="noStrike" cap="none" normalizeH="0" baseline="0">
                          <a:ln>
                            <a:noFill/>
                          </a:ln>
                          <a:solidFill>
                            <a:schemeClr val="tx1"/>
                          </a:solidFill>
                          <a:effectLst>
                            <a:outerShdw blurRad="38100" dist="38100" dir="2700000" algn="tl">
                              <a:srgbClr val="C0C0C0"/>
                            </a:outerShdw>
                          </a:effectLst>
                          <a:latin typeface="Times New Roman" pitchFamily="18" charset="0"/>
                        </a:rPr>
                        <a:t> n phân (ternary relation)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539677" name="Text Box 29"/>
          <p:cNvSpPr txBox="1">
            <a:spLocks noChangeArrowheads="1"/>
          </p:cNvSpPr>
          <p:nvPr/>
        </p:nvSpPr>
        <p:spPr bwMode="auto">
          <a:xfrm>
            <a:off x="517525" y="5756275"/>
            <a:ext cx="79406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400">
                <a:solidFill>
                  <a:schemeClr val="tx1"/>
                </a:solidFill>
                <a:latin typeface="Times New Roman" pitchFamily="18" charset="0"/>
              </a:defRPr>
            </a:lvl1pPr>
            <a:lvl2pPr>
              <a:defRPr kumimoji="1" sz="2400">
                <a:solidFill>
                  <a:schemeClr val="tx1"/>
                </a:solidFill>
                <a:latin typeface="Times New Roman" pitchFamily="18" charset="0"/>
              </a:defRPr>
            </a:lvl2pPr>
            <a:lvl3pPr>
              <a:defRPr kumimoji="1" sz="2400">
                <a:solidFill>
                  <a:schemeClr val="tx1"/>
                </a:solidFill>
                <a:latin typeface="Times New Roman" pitchFamily="18" charset="0"/>
              </a:defRPr>
            </a:lvl3pPr>
            <a:lvl4pPr>
              <a:defRPr kumimoji="1" sz="2400">
                <a:solidFill>
                  <a:schemeClr val="tx1"/>
                </a:solidFill>
                <a:latin typeface="Times New Roman" pitchFamily="18" charset="0"/>
              </a:defRPr>
            </a:lvl4pPr>
            <a:lvl5pPr>
              <a:defRPr kumimoji="1" sz="2400">
                <a:solidFill>
                  <a:schemeClr val="tx1"/>
                </a:solidFill>
                <a:latin typeface="Times New Roman" pitchFamily="18" charset="0"/>
              </a:defRPr>
            </a:lvl5pPr>
            <a:lvl6pPr fontAlgn="base">
              <a:spcBef>
                <a:spcPct val="0"/>
              </a:spcBef>
              <a:spcAft>
                <a:spcPct val="0"/>
              </a:spcAft>
              <a:defRPr kumimoji="1" sz="2400">
                <a:solidFill>
                  <a:schemeClr val="tx1"/>
                </a:solidFill>
                <a:latin typeface="Times New Roman" pitchFamily="18" charset="0"/>
              </a:defRPr>
            </a:lvl6pPr>
            <a:lvl7pPr fontAlgn="base">
              <a:spcBef>
                <a:spcPct val="0"/>
              </a:spcBef>
              <a:spcAft>
                <a:spcPct val="0"/>
              </a:spcAft>
              <a:defRPr kumimoji="1" sz="2400">
                <a:solidFill>
                  <a:schemeClr val="tx1"/>
                </a:solidFill>
                <a:latin typeface="Times New Roman" pitchFamily="18" charset="0"/>
              </a:defRPr>
            </a:lvl7pPr>
            <a:lvl8pPr fontAlgn="base">
              <a:spcBef>
                <a:spcPct val="0"/>
              </a:spcBef>
              <a:spcAft>
                <a:spcPct val="0"/>
              </a:spcAft>
              <a:defRPr kumimoji="1" sz="2400">
                <a:solidFill>
                  <a:schemeClr val="tx1"/>
                </a:solidFill>
                <a:latin typeface="Times New Roman" pitchFamily="18" charset="0"/>
              </a:defRPr>
            </a:lvl8pPr>
            <a:lvl9pPr fontAlgn="base">
              <a:spcBef>
                <a:spcPct val="0"/>
              </a:spcBef>
              <a:spcAft>
                <a:spcPct val="0"/>
              </a:spcAft>
              <a:defRPr kumimoji="1" sz="2400">
                <a:solidFill>
                  <a:schemeClr val="tx1"/>
                </a:solidFill>
                <a:latin typeface="Times New Roman" pitchFamily="18" charset="0"/>
              </a:defRPr>
            </a:lvl9pPr>
          </a:lstStyle>
          <a:p>
            <a:pPr algn="just" eaLnBrk="1" hangingPunct="1">
              <a:spcBef>
                <a:spcPct val="20000"/>
              </a:spcBef>
              <a:buClr>
                <a:schemeClr val="folHlink"/>
              </a:buClr>
              <a:buSzPct val="60000"/>
              <a:buFont typeface="Wingdings" pitchFamily="2" charset="2"/>
              <a:buChar char="n"/>
            </a:pPr>
            <a:r>
              <a:rPr kumimoji="0" lang="en-US"/>
              <a:t>Lượng số (cardinality): số lượng các bộ của quan hệ. Lượng số sẽ thay đổi khi thêm hay xoá các tuple (hàng).</a:t>
            </a:r>
          </a:p>
          <a:p>
            <a:pPr algn="just"/>
            <a:endParaRPr kumimoji="0" lang="en-US"/>
          </a:p>
        </p:txBody>
      </p:sp>
      <p:sp>
        <p:nvSpPr>
          <p:cNvPr id="4" name="Slide Number Placeholder 3"/>
          <p:cNvSpPr>
            <a:spLocks noGrp="1"/>
          </p:cNvSpPr>
          <p:nvPr>
            <p:ph type="sldNum" sz="quarter" idx="12"/>
          </p:nvPr>
        </p:nvSpPr>
        <p:spPr/>
        <p:txBody>
          <a:bodyPr/>
          <a:lstStyle/>
          <a:p>
            <a:fld id="{10EF5903-4970-4C20-9341-2C82988ABEFC}" type="slidenum">
              <a:rPr lang="en-US" smtClean="0"/>
              <a:pPr/>
              <a:t>9</a:t>
            </a:fld>
            <a:endParaRPr lang="en-US"/>
          </a:p>
        </p:txBody>
      </p:sp>
    </p:spTree>
    <p:extLst>
      <p:ext uri="{BB962C8B-B14F-4D97-AF65-F5344CB8AC3E}">
        <p14:creationId xmlns:p14="http://schemas.microsoft.com/office/powerpoint/2010/main" val="33763486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480217" y="4691375"/>
            <a:ext cx="8183563" cy="1633226"/>
          </a:xfrm>
        </p:spPr>
        <p:txBody>
          <a:bodyPr lIns="182880" tIns="91440"/>
          <a:lstStyle/>
          <a:p>
            <a:pPr marL="265113" indent="-265113" algn="just">
              <a:lnSpc>
                <a:spcPct val="90000"/>
              </a:lnSpc>
            </a:pPr>
            <a:r>
              <a:rPr lang="en-US" sz="2400" dirty="0"/>
              <a:t>NHAN_VIEN(</a:t>
            </a:r>
            <a:r>
              <a:rPr lang="en-US" sz="2400" b="1" u="sng" dirty="0"/>
              <a:t>MANV</a:t>
            </a:r>
            <a:r>
              <a:rPr lang="en-US" sz="2400" dirty="0"/>
              <a:t>, TENNV, HONV, NGSINH, DCHI, PHAI, LUONG) </a:t>
            </a:r>
          </a:p>
          <a:p>
            <a:pPr marL="265113" indent="-265113" algn="just">
              <a:lnSpc>
                <a:spcPct val="90000"/>
              </a:lnSpc>
            </a:pPr>
            <a:r>
              <a:rPr lang="en-US" sz="2400" smtClean="0"/>
              <a:t>DE_AN(</a:t>
            </a:r>
            <a:r>
              <a:rPr lang="en-US" sz="2400" b="1" u="sng" smtClean="0"/>
              <a:t>MADA</a:t>
            </a:r>
            <a:r>
              <a:rPr lang="en-US" sz="2400" b="1" u="sng"/>
              <a:t>, </a:t>
            </a:r>
            <a:r>
              <a:rPr lang="en-US" sz="2400"/>
              <a:t>TENDA, DDIEM_DA</a:t>
            </a:r>
            <a:r>
              <a:rPr lang="en-US" sz="2400" dirty="0"/>
              <a:t>)</a:t>
            </a:r>
          </a:p>
          <a:p>
            <a:pPr marL="265113" indent="-265113" algn="just">
              <a:lnSpc>
                <a:spcPct val="90000"/>
              </a:lnSpc>
            </a:pPr>
            <a:r>
              <a:rPr lang="en-US" sz="2400" dirty="0"/>
              <a:t>PHAN_CONG(</a:t>
            </a:r>
            <a:r>
              <a:rPr lang="en-US" sz="2400" u="sng" dirty="0"/>
              <a:t>MANV</a:t>
            </a:r>
            <a:r>
              <a:rPr lang="en-US" sz="2400" dirty="0"/>
              <a:t>, </a:t>
            </a:r>
            <a:r>
              <a:rPr lang="en-US" sz="2400" u="sng" dirty="0"/>
              <a:t>MADA</a:t>
            </a:r>
            <a:r>
              <a:rPr lang="en-US" sz="2400" dirty="0"/>
              <a:t>, THOIGIAN)</a:t>
            </a:r>
          </a:p>
        </p:txBody>
      </p:sp>
      <p:sp>
        <p:nvSpPr>
          <p:cNvPr id="3074" name="Rectangle 2"/>
          <p:cNvSpPr>
            <a:spLocks noChangeArrowheads="1"/>
          </p:cNvSpPr>
          <p:nvPr/>
        </p:nvSpPr>
        <p:spPr bwMode="auto">
          <a:xfrm>
            <a:off x="990600" y="609600"/>
            <a:ext cx="77930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dirty="0" err="1">
                <a:solidFill>
                  <a:schemeClr val="folHlink"/>
                </a:solidFill>
              </a:rPr>
              <a:t>Bài</a:t>
            </a:r>
            <a:r>
              <a:rPr lang="en-US" sz="3600" b="1" dirty="0">
                <a:solidFill>
                  <a:schemeClr val="folHlink"/>
                </a:solidFill>
              </a:rPr>
              <a:t> </a:t>
            </a:r>
            <a:r>
              <a:rPr lang="en-US" sz="3600" b="1" dirty="0" err="1">
                <a:solidFill>
                  <a:schemeClr val="folHlink"/>
                </a:solidFill>
              </a:rPr>
              <a:t>tập</a:t>
            </a:r>
            <a:r>
              <a:rPr lang="en-US" sz="3600" b="1" dirty="0">
                <a:solidFill>
                  <a:schemeClr val="folHlink"/>
                </a:solidFill>
              </a:rPr>
              <a:t> </a:t>
            </a:r>
            <a:r>
              <a:rPr lang="en-US" sz="3600" b="1" dirty="0" err="1">
                <a:solidFill>
                  <a:schemeClr val="folHlink"/>
                </a:solidFill>
              </a:rPr>
              <a:t>chuyển</a:t>
            </a:r>
            <a:r>
              <a:rPr lang="en-US" sz="3600" b="1" dirty="0">
                <a:solidFill>
                  <a:schemeClr val="folHlink"/>
                </a:solidFill>
              </a:rPr>
              <a:t>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ERD sang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a:t>
            </a:r>
            <a:r>
              <a:rPr lang="en-US" sz="3600" b="1" dirty="0" err="1">
                <a:solidFill>
                  <a:schemeClr val="folHlink"/>
                </a:solidFill>
              </a:rPr>
              <a:t>quan</a:t>
            </a:r>
            <a:r>
              <a:rPr lang="en-US" sz="3600" b="1" dirty="0">
                <a:solidFill>
                  <a:schemeClr val="folHlink"/>
                </a:solidFill>
              </a:rPr>
              <a:t> </a:t>
            </a:r>
            <a:r>
              <a:rPr lang="en-US" sz="3600" b="1" dirty="0" err="1">
                <a:solidFill>
                  <a:schemeClr val="folHlink"/>
                </a:solidFill>
              </a:rPr>
              <a:t>hệ</a:t>
            </a:r>
            <a:endParaRPr lang="en-US" sz="3600" b="1" dirty="0">
              <a:solidFill>
                <a:schemeClr val="folHlink"/>
              </a:solidFill>
            </a:endParaRP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90</a:t>
            </a:fld>
            <a:endParaRPr lang="en-US" dirty="0"/>
          </a:p>
        </p:txBody>
      </p:sp>
      <p:cxnSp>
        <p:nvCxnSpPr>
          <p:cNvPr id="8" name="Straight Connector 7">
            <a:extLst>
              <a:ext uri="{FF2B5EF4-FFF2-40B4-BE49-F238E27FC236}">
                <a16:creationId xmlns:a16="http://schemas.microsoft.com/office/drawing/2014/main" xmlns="" id="{CE847309-18E3-4F55-A73F-D2FEC2B98FC3}"/>
              </a:ext>
            </a:extLst>
          </p:cNvPr>
          <p:cNvCxnSpPr/>
          <p:nvPr/>
        </p:nvCxnSpPr>
        <p:spPr bwMode="auto">
          <a:xfrm>
            <a:off x="2895600" y="6324601"/>
            <a:ext cx="971550" cy="0"/>
          </a:xfrm>
          <a:prstGeom prst="line">
            <a:avLst/>
          </a:prstGeom>
          <a:ln w="28575" cap="flat" cmpd="sng" algn="ctr">
            <a:solidFill>
              <a:srgbClr val="FF0000"/>
            </a:solidFill>
            <a:prstDash val="dash"/>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xmlns="" id="{2F259D74-5546-451F-855E-8CAE09CB99B8}"/>
              </a:ext>
            </a:extLst>
          </p:cNvPr>
          <p:cNvCxnSpPr/>
          <p:nvPr/>
        </p:nvCxnSpPr>
        <p:spPr bwMode="auto">
          <a:xfrm>
            <a:off x="4038600" y="6324601"/>
            <a:ext cx="971550" cy="0"/>
          </a:xfrm>
          <a:prstGeom prst="line">
            <a:avLst/>
          </a:prstGeom>
          <a:ln w="28575" cap="flat" cmpd="sng" algn="ctr">
            <a:solidFill>
              <a:srgbClr val="FF0000"/>
            </a:solidFill>
            <a:prstDash val="dash"/>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3" name="Picture 2">
            <a:extLst>
              <a:ext uri="{FF2B5EF4-FFF2-40B4-BE49-F238E27FC236}">
                <a16:creationId xmlns:a16="http://schemas.microsoft.com/office/drawing/2014/main" xmlns="" id="{FFC2A9EF-54E6-4163-9A0F-942408995C08}"/>
              </a:ext>
            </a:extLst>
          </p:cNvPr>
          <p:cNvPicPr>
            <a:picLocks noChangeAspect="1"/>
          </p:cNvPicPr>
          <p:nvPr/>
        </p:nvPicPr>
        <p:blipFill>
          <a:blip r:embed="rId2"/>
          <a:stretch>
            <a:fillRect/>
          </a:stretch>
        </p:blipFill>
        <p:spPr>
          <a:xfrm>
            <a:off x="766762" y="1739641"/>
            <a:ext cx="7610475" cy="2970472"/>
          </a:xfrm>
          <a:prstGeom prst="rect">
            <a:avLst/>
          </a:prstGeom>
        </p:spPr>
      </p:pic>
    </p:spTree>
    <p:extLst>
      <p:ext uri="{BB962C8B-B14F-4D97-AF65-F5344CB8AC3E}">
        <p14:creationId xmlns:p14="http://schemas.microsoft.com/office/powerpoint/2010/main" val="30059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480218" y="4911387"/>
            <a:ext cx="8466932" cy="1332252"/>
          </a:xfrm>
        </p:spPr>
        <p:txBody>
          <a:bodyPr lIns="182880" tIns="91440"/>
          <a:lstStyle/>
          <a:p>
            <a:pPr marL="265113" indent="-265113" algn="just">
              <a:lnSpc>
                <a:spcPct val="90000"/>
              </a:lnSpc>
            </a:pPr>
            <a:r>
              <a:rPr lang="en-US" sz="2400" dirty="0"/>
              <a:t>NHAN_VIEN(</a:t>
            </a:r>
            <a:r>
              <a:rPr lang="en-US" sz="2400" b="1" u="sng" dirty="0"/>
              <a:t>MANV</a:t>
            </a:r>
            <a:r>
              <a:rPr lang="en-US" sz="2400" dirty="0"/>
              <a:t>, TENNV, HONV, NGSINH, DCHI, PHAI, LUONG) </a:t>
            </a:r>
          </a:p>
          <a:p>
            <a:pPr marL="265113" indent="-265113" algn="just">
              <a:lnSpc>
                <a:spcPct val="90000"/>
              </a:lnSpc>
            </a:pPr>
            <a:r>
              <a:rPr lang="en-US" sz="2400" dirty="0"/>
              <a:t>THAN_NHAN(</a:t>
            </a:r>
            <a:r>
              <a:rPr lang="en-US" sz="2400" b="1" u="sng" dirty="0"/>
              <a:t>MANV, TENTN</a:t>
            </a:r>
            <a:r>
              <a:rPr lang="en-US" sz="2400" dirty="0"/>
              <a:t>, PHAI, NGSINH, QUANHE)</a:t>
            </a:r>
          </a:p>
        </p:txBody>
      </p:sp>
      <p:sp>
        <p:nvSpPr>
          <p:cNvPr id="3074" name="Rectangle 2"/>
          <p:cNvSpPr>
            <a:spLocks noChangeArrowheads="1"/>
          </p:cNvSpPr>
          <p:nvPr/>
        </p:nvSpPr>
        <p:spPr bwMode="auto">
          <a:xfrm>
            <a:off x="990600" y="609600"/>
            <a:ext cx="7793038"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p>
            <a:pPr eaLnBrk="1" hangingPunct="1"/>
            <a:r>
              <a:rPr lang="en-US" sz="3600" b="1" dirty="0" err="1">
                <a:solidFill>
                  <a:schemeClr val="folHlink"/>
                </a:solidFill>
              </a:rPr>
              <a:t>Bài</a:t>
            </a:r>
            <a:r>
              <a:rPr lang="en-US" sz="3600" b="1" dirty="0">
                <a:solidFill>
                  <a:schemeClr val="folHlink"/>
                </a:solidFill>
              </a:rPr>
              <a:t> </a:t>
            </a:r>
            <a:r>
              <a:rPr lang="en-US" sz="3600" b="1" dirty="0" err="1">
                <a:solidFill>
                  <a:schemeClr val="folHlink"/>
                </a:solidFill>
              </a:rPr>
              <a:t>tập</a:t>
            </a:r>
            <a:r>
              <a:rPr lang="en-US" sz="3600" b="1" dirty="0">
                <a:solidFill>
                  <a:schemeClr val="folHlink"/>
                </a:solidFill>
              </a:rPr>
              <a:t> </a:t>
            </a:r>
            <a:r>
              <a:rPr lang="en-US" sz="3600" b="1" dirty="0" err="1">
                <a:solidFill>
                  <a:schemeClr val="folHlink"/>
                </a:solidFill>
              </a:rPr>
              <a:t>chuyển</a:t>
            </a:r>
            <a:r>
              <a:rPr lang="en-US" sz="3600" b="1" dirty="0">
                <a:solidFill>
                  <a:schemeClr val="folHlink"/>
                </a:solidFill>
              </a:rPr>
              <a:t>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ERD sang </a:t>
            </a:r>
            <a:r>
              <a:rPr lang="en-US" sz="3600" b="1" dirty="0" err="1">
                <a:solidFill>
                  <a:schemeClr val="folHlink"/>
                </a:solidFill>
              </a:rPr>
              <a:t>mô</a:t>
            </a:r>
            <a:r>
              <a:rPr lang="en-US" sz="3600" b="1" dirty="0">
                <a:solidFill>
                  <a:schemeClr val="folHlink"/>
                </a:solidFill>
              </a:rPr>
              <a:t> </a:t>
            </a:r>
            <a:r>
              <a:rPr lang="en-US" sz="3600" b="1" dirty="0" err="1">
                <a:solidFill>
                  <a:schemeClr val="folHlink"/>
                </a:solidFill>
              </a:rPr>
              <a:t>hình</a:t>
            </a:r>
            <a:r>
              <a:rPr lang="en-US" sz="3600" b="1" dirty="0">
                <a:solidFill>
                  <a:schemeClr val="folHlink"/>
                </a:solidFill>
              </a:rPr>
              <a:t> </a:t>
            </a:r>
            <a:r>
              <a:rPr lang="en-US" sz="3600" b="1" dirty="0" err="1">
                <a:solidFill>
                  <a:schemeClr val="folHlink"/>
                </a:solidFill>
              </a:rPr>
              <a:t>quan</a:t>
            </a:r>
            <a:r>
              <a:rPr lang="en-US" sz="3600" b="1" dirty="0">
                <a:solidFill>
                  <a:schemeClr val="folHlink"/>
                </a:solidFill>
              </a:rPr>
              <a:t> </a:t>
            </a:r>
            <a:r>
              <a:rPr lang="en-US" sz="3600" b="1" dirty="0" err="1">
                <a:solidFill>
                  <a:schemeClr val="folHlink"/>
                </a:solidFill>
              </a:rPr>
              <a:t>hệ</a:t>
            </a:r>
            <a:endParaRPr lang="en-US" sz="3600" b="1" dirty="0">
              <a:solidFill>
                <a:schemeClr val="folHlink"/>
              </a:solidFill>
            </a:endParaRPr>
          </a:p>
        </p:txBody>
      </p:sp>
      <p:sp>
        <p:nvSpPr>
          <p:cNvPr id="2" name="Date Placeholder 1"/>
          <p:cNvSpPr>
            <a:spLocks noGrp="1"/>
          </p:cNvSpPr>
          <p:nvPr>
            <p:ph type="dt" sz="half" idx="10"/>
          </p:nvPr>
        </p:nvSpPr>
        <p:spPr/>
        <p:txBody>
          <a:bodyPr/>
          <a:lstStyle/>
          <a:p>
            <a:r>
              <a:rPr lang="en-US"/>
              <a:t>Bài 4</a:t>
            </a:r>
          </a:p>
        </p:txBody>
      </p:sp>
      <p:sp>
        <p:nvSpPr>
          <p:cNvPr id="4" name="Slide Number Placeholder 3"/>
          <p:cNvSpPr>
            <a:spLocks noGrp="1"/>
          </p:cNvSpPr>
          <p:nvPr>
            <p:ph type="sldNum" sz="quarter" idx="12"/>
          </p:nvPr>
        </p:nvSpPr>
        <p:spPr/>
        <p:txBody>
          <a:bodyPr/>
          <a:lstStyle/>
          <a:p>
            <a:fld id="{10EF5903-4970-4C20-9341-2C82988ABEFC}" type="slidenum">
              <a:rPr lang="en-US" smtClean="0"/>
              <a:pPr/>
              <a:t>91</a:t>
            </a:fld>
            <a:endParaRPr lang="en-US" dirty="0"/>
          </a:p>
        </p:txBody>
      </p:sp>
      <p:cxnSp>
        <p:nvCxnSpPr>
          <p:cNvPr id="11" name="Straight Connector 10">
            <a:extLst>
              <a:ext uri="{FF2B5EF4-FFF2-40B4-BE49-F238E27FC236}">
                <a16:creationId xmlns:a16="http://schemas.microsoft.com/office/drawing/2014/main" xmlns="" id="{2F259D74-5546-451F-855E-8CAE09CB99B8}"/>
              </a:ext>
            </a:extLst>
          </p:cNvPr>
          <p:cNvCxnSpPr/>
          <p:nvPr/>
        </p:nvCxnSpPr>
        <p:spPr bwMode="auto">
          <a:xfrm>
            <a:off x="2895600" y="6172200"/>
            <a:ext cx="971550" cy="0"/>
          </a:xfrm>
          <a:prstGeom prst="line">
            <a:avLst/>
          </a:prstGeom>
          <a:ln w="28575" cap="flat" cmpd="sng" algn="ctr">
            <a:solidFill>
              <a:srgbClr val="FF0000"/>
            </a:solidFill>
            <a:prstDash val="dash"/>
            <a:round/>
            <a:headEnd type="none" w="med" len="med"/>
            <a:tailEnd type="none"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0">
            <a:scrgbClr r="0" g="0" b="0"/>
          </a:lnRef>
          <a:fillRef idx="0">
            <a:scrgbClr r="0" g="0" b="0"/>
          </a:fillRef>
          <a:effectRef idx="0">
            <a:scrgbClr r="0" g="0" b="0"/>
          </a:effectRef>
          <a:fontRef idx="minor">
            <a:schemeClr val="tx1"/>
          </a:fontRef>
        </p:style>
      </p:cxnSp>
      <p:pic>
        <p:nvPicPr>
          <p:cNvPr id="5" name="Picture 4">
            <a:extLst>
              <a:ext uri="{FF2B5EF4-FFF2-40B4-BE49-F238E27FC236}">
                <a16:creationId xmlns:a16="http://schemas.microsoft.com/office/drawing/2014/main" xmlns="" id="{030F1DCF-5304-411D-8EB8-3A7C18051E17}"/>
              </a:ext>
            </a:extLst>
          </p:cNvPr>
          <p:cNvPicPr>
            <a:picLocks noChangeAspect="1"/>
          </p:cNvPicPr>
          <p:nvPr/>
        </p:nvPicPr>
        <p:blipFill>
          <a:blip r:embed="rId2"/>
          <a:stretch>
            <a:fillRect/>
          </a:stretch>
        </p:blipFill>
        <p:spPr>
          <a:xfrm>
            <a:off x="876300" y="1947862"/>
            <a:ext cx="7391400" cy="2962275"/>
          </a:xfrm>
          <a:prstGeom prst="rect">
            <a:avLst/>
          </a:prstGeom>
        </p:spPr>
      </p:pic>
    </p:spTree>
    <p:extLst>
      <p:ext uri="{BB962C8B-B14F-4D97-AF65-F5344CB8AC3E}">
        <p14:creationId xmlns:p14="http://schemas.microsoft.com/office/powerpoint/2010/main" val="692614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0" y="-76200"/>
            <a:ext cx="9067800" cy="4187825"/>
          </a:xfrm>
          <a:solidFill>
            <a:schemeClr val="bg1"/>
          </a:solidFill>
        </p:spPr>
        <p:txBody>
          <a:bodyPr lIns="182880" tIns="91440"/>
          <a:lstStyle/>
          <a:p>
            <a:r>
              <a:rPr lang="en-US" sz="2300" dirty="0" err="1"/>
              <a:t>Hệ</a:t>
            </a:r>
            <a:r>
              <a:rPr lang="en-US" sz="2300" dirty="0"/>
              <a:t> </a:t>
            </a:r>
            <a:r>
              <a:rPr lang="en-US" sz="2300" dirty="0" err="1"/>
              <a:t>thống</a:t>
            </a:r>
            <a:r>
              <a:rPr lang="en-US" sz="2300" dirty="0"/>
              <a:t> </a:t>
            </a:r>
            <a:r>
              <a:rPr lang="en-US" sz="2300" dirty="0" err="1"/>
              <a:t>được</a:t>
            </a:r>
            <a:r>
              <a:rPr lang="en-US" sz="2300" dirty="0"/>
              <a:t> </a:t>
            </a:r>
            <a:r>
              <a:rPr lang="en-US" sz="2300" dirty="0" err="1"/>
              <a:t>sử</a:t>
            </a:r>
            <a:r>
              <a:rPr lang="en-US" sz="2300" dirty="0"/>
              <a:t> </a:t>
            </a:r>
            <a:r>
              <a:rPr lang="en-US" sz="2300" dirty="0" err="1"/>
              <a:t>dụng</a:t>
            </a:r>
            <a:r>
              <a:rPr lang="en-US" sz="2300" dirty="0"/>
              <a:t> </a:t>
            </a:r>
            <a:r>
              <a:rPr lang="en-US" sz="2300" dirty="0" err="1"/>
              <a:t>để</a:t>
            </a:r>
            <a:r>
              <a:rPr lang="en-US" sz="2300" dirty="0"/>
              <a:t> </a:t>
            </a:r>
            <a:r>
              <a:rPr lang="en-US" sz="2300" dirty="0" err="1"/>
              <a:t>quản</a:t>
            </a:r>
            <a:r>
              <a:rPr lang="en-US" sz="2300" dirty="0"/>
              <a:t> </a:t>
            </a:r>
            <a:r>
              <a:rPr lang="en-US" sz="2300" dirty="0" err="1"/>
              <a:t>lý</a:t>
            </a:r>
            <a:r>
              <a:rPr lang="en-US" sz="2300" dirty="0"/>
              <a:t> </a:t>
            </a:r>
            <a:r>
              <a:rPr lang="en-US" sz="2300" dirty="0" err="1"/>
              <a:t>việc</a:t>
            </a:r>
            <a:r>
              <a:rPr lang="en-US" sz="2300" dirty="0"/>
              <a:t> </a:t>
            </a:r>
            <a:r>
              <a:rPr lang="en-US" sz="2300" dirty="0" err="1"/>
              <a:t>mượn</a:t>
            </a:r>
            <a:r>
              <a:rPr lang="en-US" sz="2300" dirty="0"/>
              <a:t> </a:t>
            </a:r>
            <a:r>
              <a:rPr lang="en-US" sz="2300" dirty="0" err="1"/>
              <a:t>sách</a:t>
            </a:r>
            <a:r>
              <a:rPr lang="en-US" sz="2300" dirty="0"/>
              <a:t> </a:t>
            </a:r>
            <a:r>
              <a:rPr lang="en-US" sz="2300" dirty="0" err="1"/>
              <a:t>trong</a:t>
            </a:r>
            <a:r>
              <a:rPr lang="en-US" sz="2300" dirty="0"/>
              <a:t> </a:t>
            </a:r>
            <a:r>
              <a:rPr lang="en-US" sz="2300" dirty="0" err="1"/>
              <a:t>một</a:t>
            </a:r>
            <a:r>
              <a:rPr lang="en-US" sz="2300" dirty="0"/>
              <a:t> </a:t>
            </a:r>
            <a:r>
              <a:rPr lang="en-US" sz="2300" dirty="0" err="1"/>
              <a:t>thư</a:t>
            </a:r>
            <a:r>
              <a:rPr lang="en-US" sz="2300" dirty="0"/>
              <a:t> </a:t>
            </a:r>
            <a:r>
              <a:rPr lang="en-US" sz="2300" dirty="0" err="1"/>
              <a:t>viện</a:t>
            </a:r>
            <a:r>
              <a:rPr lang="en-US" sz="2300" dirty="0"/>
              <a:t>. </a:t>
            </a:r>
            <a:r>
              <a:rPr lang="en-US" sz="2300" dirty="0" err="1"/>
              <a:t>Các</a:t>
            </a:r>
            <a:r>
              <a:rPr lang="en-US" sz="2300" dirty="0"/>
              <a:t> </a:t>
            </a:r>
            <a:r>
              <a:rPr lang="en-US" sz="2300" dirty="0" err="1"/>
              <a:t>tài</a:t>
            </a:r>
            <a:r>
              <a:rPr lang="en-US" sz="2300" dirty="0"/>
              <a:t> </a:t>
            </a:r>
            <a:r>
              <a:rPr lang="en-US" sz="2300" dirty="0" err="1"/>
              <a:t>liệu</a:t>
            </a:r>
            <a:r>
              <a:rPr lang="en-US" sz="2300" dirty="0"/>
              <a:t> </a:t>
            </a:r>
            <a:r>
              <a:rPr lang="en-US" sz="2300" dirty="0" err="1"/>
              <a:t>cho</a:t>
            </a:r>
            <a:r>
              <a:rPr lang="en-US" sz="2300" dirty="0"/>
              <a:t> </a:t>
            </a:r>
            <a:r>
              <a:rPr lang="en-US" sz="2300" dirty="0" err="1"/>
              <a:t>độc</a:t>
            </a:r>
            <a:r>
              <a:rPr lang="en-US" sz="2300" dirty="0"/>
              <a:t> </a:t>
            </a:r>
            <a:r>
              <a:rPr lang="en-US" sz="2300" dirty="0" err="1"/>
              <a:t>giả</a:t>
            </a:r>
            <a:r>
              <a:rPr lang="en-US" sz="2300" dirty="0"/>
              <a:t> </a:t>
            </a:r>
            <a:r>
              <a:rPr lang="en-US" sz="2300" dirty="0" err="1"/>
              <a:t>mượn</a:t>
            </a:r>
            <a:r>
              <a:rPr lang="en-US" sz="2300" dirty="0"/>
              <a:t> </a:t>
            </a:r>
            <a:r>
              <a:rPr lang="en-US" sz="2300" dirty="0" err="1"/>
              <a:t>có</a:t>
            </a:r>
            <a:r>
              <a:rPr lang="en-US" sz="2300" dirty="0"/>
              <a:t> </a:t>
            </a:r>
            <a:r>
              <a:rPr lang="en-US" sz="2300" dirty="0" err="1"/>
              <a:t>các</a:t>
            </a:r>
            <a:r>
              <a:rPr lang="en-US" sz="2300" dirty="0"/>
              <a:t> </a:t>
            </a:r>
            <a:r>
              <a:rPr lang="en-US" sz="2300" dirty="0" err="1"/>
              <a:t>thuộc</a:t>
            </a:r>
            <a:r>
              <a:rPr lang="en-US" sz="2300" dirty="0"/>
              <a:t> </a:t>
            </a:r>
            <a:r>
              <a:rPr lang="en-US" sz="2300" dirty="0" err="1"/>
              <a:t>tính</a:t>
            </a:r>
            <a:r>
              <a:rPr lang="en-US" sz="2300" dirty="0"/>
              <a:t> </a:t>
            </a:r>
            <a:r>
              <a:rPr lang="en-US" sz="2300" dirty="0" err="1"/>
              <a:t>là</a:t>
            </a:r>
            <a:r>
              <a:rPr lang="en-US" sz="2300" dirty="0"/>
              <a:t> </a:t>
            </a:r>
            <a:r>
              <a:rPr lang="en-US" sz="2300" dirty="0" err="1"/>
              <a:t>mã</a:t>
            </a:r>
            <a:r>
              <a:rPr lang="en-US" sz="2300" dirty="0"/>
              <a:t> </a:t>
            </a:r>
            <a:r>
              <a:rPr lang="en-US" sz="2300" dirty="0" err="1"/>
              <a:t>tài</a:t>
            </a:r>
            <a:r>
              <a:rPr lang="en-US" sz="2300" dirty="0"/>
              <a:t> </a:t>
            </a:r>
            <a:r>
              <a:rPr lang="en-US" sz="2300" dirty="0" err="1"/>
              <a:t>liệu</a:t>
            </a:r>
            <a:r>
              <a:rPr lang="en-US" sz="2300" dirty="0"/>
              <a:t> (</a:t>
            </a:r>
            <a:r>
              <a:rPr lang="en-US" sz="2300" dirty="0" err="1"/>
              <a:t>khóa</a:t>
            </a:r>
            <a:r>
              <a:rPr lang="en-US" sz="2300" dirty="0"/>
              <a:t>), </a:t>
            </a:r>
            <a:r>
              <a:rPr lang="en-US" sz="2300" dirty="0" err="1"/>
              <a:t>tên</a:t>
            </a:r>
            <a:r>
              <a:rPr lang="en-US" sz="2300" dirty="0"/>
              <a:t> </a:t>
            </a:r>
            <a:r>
              <a:rPr lang="en-US" sz="2300" dirty="0" err="1"/>
              <a:t>tài</a:t>
            </a:r>
            <a:r>
              <a:rPr lang="en-US" sz="2300" dirty="0"/>
              <a:t> </a:t>
            </a:r>
            <a:r>
              <a:rPr lang="en-US" sz="2300" dirty="0" err="1"/>
              <a:t>liệu</a:t>
            </a:r>
            <a:r>
              <a:rPr lang="en-US" sz="2300" dirty="0"/>
              <a:t> (</a:t>
            </a:r>
            <a:r>
              <a:rPr lang="en-US" sz="2300" dirty="0" err="1"/>
              <a:t>tựa</a:t>
            </a:r>
            <a:r>
              <a:rPr lang="en-US" sz="2300" dirty="0"/>
              <a:t> </a:t>
            </a:r>
            <a:r>
              <a:rPr lang="en-US" sz="2300" dirty="0" err="1"/>
              <a:t>đề</a:t>
            </a:r>
            <a:r>
              <a:rPr lang="en-US" sz="2300" dirty="0"/>
              <a:t>). </a:t>
            </a:r>
            <a:r>
              <a:rPr lang="en-US" sz="2300" dirty="0" err="1"/>
              <a:t>Tài</a:t>
            </a:r>
            <a:r>
              <a:rPr lang="en-US" sz="2300" dirty="0"/>
              <a:t> </a:t>
            </a:r>
            <a:r>
              <a:rPr lang="en-US" sz="2300" dirty="0" err="1"/>
              <a:t>liệu</a:t>
            </a:r>
            <a:r>
              <a:rPr lang="en-US" sz="2300" dirty="0"/>
              <a:t> </a:t>
            </a:r>
            <a:r>
              <a:rPr lang="en-US" sz="2300" dirty="0" err="1"/>
              <a:t>gồm</a:t>
            </a:r>
            <a:r>
              <a:rPr lang="en-US" sz="2300" dirty="0"/>
              <a:t> 2 </a:t>
            </a:r>
            <a:r>
              <a:rPr lang="en-US" sz="2300" dirty="0" err="1"/>
              <a:t>loại</a:t>
            </a:r>
            <a:r>
              <a:rPr lang="en-US" sz="2300" dirty="0"/>
              <a:t>: </a:t>
            </a:r>
            <a:r>
              <a:rPr lang="en-US" sz="2300" dirty="0" err="1"/>
              <a:t>sách</a:t>
            </a:r>
            <a:r>
              <a:rPr lang="en-US" sz="2300" dirty="0"/>
              <a:t> </a:t>
            </a:r>
            <a:r>
              <a:rPr lang="en-US" sz="2300" dirty="0" err="1"/>
              <a:t>và</a:t>
            </a:r>
            <a:r>
              <a:rPr lang="en-US" sz="2300" dirty="0"/>
              <a:t> </a:t>
            </a:r>
            <a:r>
              <a:rPr lang="en-US" sz="2300" dirty="0" err="1"/>
              <a:t>báo_tạp</a:t>
            </a:r>
            <a:r>
              <a:rPr lang="en-US" sz="2300" dirty="0"/>
              <a:t> </a:t>
            </a:r>
            <a:r>
              <a:rPr lang="en-US" sz="2300" dirty="0" err="1"/>
              <a:t>chí</a:t>
            </a:r>
            <a:r>
              <a:rPr lang="en-US" sz="2300" dirty="0"/>
              <a:t>. </a:t>
            </a:r>
          </a:p>
          <a:p>
            <a:r>
              <a:rPr lang="en-US" sz="2300" dirty="0" err="1"/>
              <a:t>Mỗi</a:t>
            </a:r>
            <a:r>
              <a:rPr lang="en-US" sz="2300" dirty="0"/>
              <a:t> </a:t>
            </a:r>
            <a:r>
              <a:rPr lang="en-US" sz="2300" dirty="0" err="1"/>
              <a:t>tựa</a:t>
            </a:r>
            <a:r>
              <a:rPr lang="en-US" sz="2300" dirty="0"/>
              <a:t> </a:t>
            </a:r>
            <a:r>
              <a:rPr lang="en-US" sz="2300" dirty="0" err="1"/>
              <a:t>đề</a:t>
            </a:r>
            <a:r>
              <a:rPr lang="en-US" sz="2300" dirty="0"/>
              <a:t> </a:t>
            </a:r>
            <a:r>
              <a:rPr lang="en-US" sz="2300" dirty="0" err="1"/>
              <a:t>sách</a:t>
            </a:r>
            <a:r>
              <a:rPr lang="en-US" sz="2300" dirty="0"/>
              <a:t> </a:t>
            </a:r>
            <a:r>
              <a:rPr lang="en-US" sz="2300" dirty="0" err="1"/>
              <a:t>cần</a:t>
            </a:r>
            <a:r>
              <a:rPr lang="en-US" sz="2300" dirty="0"/>
              <a:t> </a:t>
            </a:r>
            <a:r>
              <a:rPr lang="en-US" sz="2300" dirty="0" err="1"/>
              <a:t>được</a:t>
            </a:r>
            <a:r>
              <a:rPr lang="en-US" sz="2300" dirty="0"/>
              <a:t> </a:t>
            </a:r>
            <a:r>
              <a:rPr lang="en-US" sz="2300" dirty="0" err="1"/>
              <a:t>biết</a:t>
            </a:r>
            <a:r>
              <a:rPr lang="en-US" sz="2300" dirty="0"/>
              <a:t> do </a:t>
            </a:r>
            <a:r>
              <a:rPr lang="en-US" sz="2300" dirty="0" err="1"/>
              <a:t>tác</a:t>
            </a:r>
            <a:r>
              <a:rPr lang="en-US" sz="2300" dirty="0"/>
              <a:t> </a:t>
            </a:r>
            <a:r>
              <a:rPr lang="en-US" sz="2300" dirty="0" err="1"/>
              <a:t>giả</a:t>
            </a:r>
            <a:r>
              <a:rPr lang="en-US" sz="2300" dirty="0"/>
              <a:t> </a:t>
            </a:r>
            <a:r>
              <a:rPr lang="en-US" sz="2300" dirty="0" err="1"/>
              <a:t>nào</a:t>
            </a:r>
            <a:r>
              <a:rPr lang="en-US" sz="2300" dirty="0"/>
              <a:t> </a:t>
            </a:r>
            <a:r>
              <a:rPr lang="en-US" sz="2300" dirty="0" err="1"/>
              <a:t>viết</a:t>
            </a:r>
            <a:r>
              <a:rPr lang="en-US" sz="2300" dirty="0"/>
              <a:t>. </a:t>
            </a:r>
            <a:r>
              <a:rPr lang="en-US" sz="2300" dirty="0" err="1"/>
              <a:t>Thông</a:t>
            </a:r>
            <a:r>
              <a:rPr lang="en-US" sz="2300" dirty="0"/>
              <a:t> tin </a:t>
            </a:r>
            <a:r>
              <a:rPr lang="en-US" sz="2300" dirty="0" err="1"/>
              <a:t>về</a:t>
            </a:r>
            <a:r>
              <a:rPr lang="en-US" sz="2300" dirty="0"/>
              <a:t> </a:t>
            </a:r>
            <a:r>
              <a:rPr lang="en-US" sz="2300" dirty="0" err="1"/>
              <a:t>tác</a:t>
            </a:r>
            <a:r>
              <a:rPr lang="en-US" sz="2300" dirty="0"/>
              <a:t> </a:t>
            </a:r>
            <a:r>
              <a:rPr lang="en-US" sz="2300" dirty="0" err="1"/>
              <a:t>giả</a:t>
            </a:r>
            <a:r>
              <a:rPr lang="en-US" sz="2300" dirty="0"/>
              <a:t> </a:t>
            </a:r>
            <a:r>
              <a:rPr lang="en-US" sz="2300" dirty="0" err="1"/>
              <a:t>gồm</a:t>
            </a:r>
            <a:r>
              <a:rPr lang="en-US" sz="2300" dirty="0"/>
              <a:t> </a:t>
            </a:r>
            <a:r>
              <a:rPr lang="en-US" sz="2300" dirty="0" err="1"/>
              <a:t>mã</a:t>
            </a:r>
            <a:r>
              <a:rPr lang="en-US" sz="2300" dirty="0"/>
              <a:t> </a:t>
            </a:r>
            <a:r>
              <a:rPr lang="en-US" sz="2300" dirty="0" err="1"/>
              <a:t>tác</a:t>
            </a:r>
            <a:r>
              <a:rPr lang="en-US" sz="2300" dirty="0"/>
              <a:t> </a:t>
            </a:r>
            <a:r>
              <a:rPr lang="en-US" sz="2300" dirty="0" err="1"/>
              <a:t>giả</a:t>
            </a:r>
            <a:r>
              <a:rPr lang="en-US" sz="2300" dirty="0"/>
              <a:t> (</a:t>
            </a:r>
            <a:r>
              <a:rPr lang="en-US" sz="2300" dirty="0" err="1"/>
              <a:t>khóa</a:t>
            </a:r>
            <a:r>
              <a:rPr lang="en-US" sz="2300" dirty="0"/>
              <a:t>), </a:t>
            </a:r>
            <a:r>
              <a:rPr lang="en-US" sz="2300" dirty="0" err="1"/>
              <a:t>tên</a:t>
            </a:r>
            <a:r>
              <a:rPr lang="en-US" sz="2300" dirty="0"/>
              <a:t> </a:t>
            </a:r>
            <a:r>
              <a:rPr lang="en-US" sz="2300" dirty="0" err="1"/>
              <a:t>tác</a:t>
            </a:r>
            <a:r>
              <a:rPr lang="en-US" sz="2300" dirty="0"/>
              <a:t> </a:t>
            </a:r>
            <a:r>
              <a:rPr lang="en-US" sz="2300" dirty="0" err="1"/>
              <a:t>giả</a:t>
            </a:r>
            <a:r>
              <a:rPr lang="en-US" sz="2300" dirty="0"/>
              <a:t>, </a:t>
            </a:r>
            <a:r>
              <a:rPr lang="en-US" sz="2300" dirty="0" err="1"/>
              <a:t>năm</a:t>
            </a:r>
            <a:r>
              <a:rPr lang="en-US" sz="2300" dirty="0"/>
              <a:t> </a:t>
            </a:r>
            <a:r>
              <a:rPr lang="en-US" sz="2300" dirty="0" err="1"/>
              <a:t>sinh</a:t>
            </a:r>
            <a:r>
              <a:rPr lang="en-US" sz="2300" dirty="0"/>
              <a:t>. </a:t>
            </a:r>
            <a:r>
              <a:rPr lang="en-US" sz="2300" dirty="0" err="1"/>
              <a:t>Một</a:t>
            </a:r>
            <a:r>
              <a:rPr lang="en-US" sz="2300" dirty="0"/>
              <a:t> </a:t>
            </a:r>
            <a:r>
              <a:rPr lang="en-US" sz="2300" dirty="0" err="1"/>
              <a:t>tác</a:t>
            </a:r>
            <a:r>
              <a:rPr lang="en-US" sz="2300" dirty="0"/>
              <a:t> </a:t>
            </a:r>
            <a:r>
              <a:rPr lang="en-US" sz="2300" dirty="0" err="1"/>
              <a:t>giả</a:t>
            </a:r>
            <a:r>
              <a:rPr lang="en-US" sz="2300" dirty="0"/>
              <a:t> </a:t>
            </a:r>
            <a:r>
              <a:rPr lang="en-US" sz="2300" dirty="0" err="1"/>
              <a:t>viết</a:t>
            </a:r>
            <a:r>
              <a:rPr lang="en-US" sz="2300" dirty="0"/>
              <a:t> </a:t>
            </a:r>
            <a:r>
              <a:rPr lang="en-US" sz="2300" dirty="0" err="1"/>
              <a:t>nhiều</a:t>
            </a:r>
            <a:r>
              <a:rPr lang="en-US" sz="2300" dirty="0"/>
              <a:t> </a:t>
            </a:r>
            <a:r>
              <a:rPr lang="en-US" sz="2300" dirty="0" err="1"/>
              <a:t>sách</a:t>
            </a:r>
            <a:r>
              <a:rPr lang="en-US" sz="2300" dirty="0"/>
              <a:t>, </a:t>
            </a:r>
            <a:r>
              <a:rPr lang="en-US" sz="2300" dirty="0" err="1"/>
              <a:t>một</a:t>
            </a:r>
            <a:r>
              <a:rPr lang="en-US" sz="2300" dirty="0"/>
              <a:t> </a:t>
            </a:r>
            <a:r>
              <a:rPr lang="en-US" sz="2300" dirty="0" err="1"/>
              <a:t>sách</a:t>
            </a:r>
            <a:r>
              <a:rPr lang="en-US" sz="2300" dirty="0"/>
              <a:t> </a:t>
            </a:r>
            <a:r>
              <a:rPr lang="en-US" sz="2300" dirty="0" err="1"/>
              <a:t>có</a:t>
            </a:r>
            <a:r>
              <a:rPr lang="en-US" sz="2300" dirty="0"/>
              <a:t> </a:t>
            </a:r>
            <a:r>
              <a:rPr lang="en-US" sz="2300" dirty="0" err="1"/>
              <a:t>thể</a:t>
            </a:r>
            <a:r>
              <a:rPr lang="en-US" sz="2300" dirty="0"/>
              <a:t> </a:t>
            </a:r>
            <a:r>
              <a:rPr lang="en-US" sz="2300" dirty="0" err="1"/>
              <a:t>đồng</a:t>
            </a:r>
            <a:r>
              <a:rPr lang="en-US" sz="2300" dirty="0"/>
              <a:t> </a:t>
            </a:r>
            <a:r>
              <a:rPr lang="en-US" sz="2300" dirty="0" err="1"/>
              <a:t>tác</a:t>
            </a:r>
            <a:r>
              <a:rPr lang="en-US" sz="2300" dirty="0"/>
              <a:t> </a:t>
            </a:r>
            <a:r>
              <a:rPr lang="en-US" sz="2300" dirty="0" err="1"/>
              <a:t>giả</a:t>
            </a:r>
            <a:r>
              <a:rPr lang="en-US" sz="2300" dirty="0"/>
              <a:t>. </a:t>
            </a:r>
          </a:p>
          <a:p>
            <a:r>
              <a:rPr lang="en-US" sz="2300" dirty="0" err="1"/>
              <a:t>Mỗi</a:t>
            </a:r>
            <a:r>
              <a:rPr lang="en-US" sz="2300" dirty="0"/>
              <a:t> </a:t>
            </a:r>
            <a:r>
              <a:rPr lang="en-US" sz="2300" dirty="0" err="1"/>
              <a:t>tựa</a:t>
            </a:r>
            <a:r>
              <a:rPr lang="en-US" sz="2300" dirty="0"/>
              <a:t> </a:t>
            </a:r>
            <a:r>
              <a:rPr lang="en-US" sz="2300" dirty="0" err="1"/>
              <a:t>đề</a:t>
            </a:r>
            <a:r>
              <a:rPr lang="en-US" sz="2300" dirty="0"/>
              <a:t> </a:t>
            </a:r>
            <a:r>
              <a:rPr lang="en-US" sz="2300" dirty="0" err="1"/>
              <a:t>sách</a:t>
            </a:r>
            <a:r>
              <a:rPr lang="en-US" sz="2300" dirty="0"/>
              <a:t> </a:t>
            </a:r>
            <a:r>
              <a:rPr lang="en-US" sz="2300" dirty="0" err="1"/>
              <a:t>có</a:t>
            </a:r>
            <a:r>
              <a:rPr lang="en-US" sz="2300" dirty="0"/>
              <a:t> </a:t>
            </a:r>
            <a:r>
              <a:rPr lang="en-US" sz="2300" dirty="0" err="1"/>
              <a:t>nhiều</a:t>
            </a:r>
            <a:r>
              <a:rPr lang="en-US" sz="2300" dirty="0"/>
              <a:t>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tái</a:t>
            </a:r>
            <a:r>
              <a:rPr lang="en-US" sz="2300" dirty="0"/>
              <a:t> </a:t>
            </a:r>
            <a:r>
              <a:rPr lang="en-US" sz="2300" dirty="0" err="1"/>
              <a:t>bản</a:t>
            </a:r>
            <a:r>
              <a:rPr lang="en-US" sz="2300" dirty="0"/>
              <a:t>). </a:t>
            </a:r>
            <a:r>
              <a:rPr lang="en-US" sz="2300" dirty="0" err="1"/>
              <a:t>Thông</a:t>
            </a:r>
            <a:r>
              <a:rPr lang="en-US" sz="2300" dirty="0"/>
              <a:t> tin </a:t>
            </a:r>
            <a:r>
              <a:rPr lang="en-US" sz="2300" dirty="0" err="1"/>
              <a:t>về</a:t>
            </a:r>
            <a:r>
              <a:rPr lang="en-US" sz="2300" dirty="0"/>
              <a:t> </a:t>
            </a:r>
            <a:r>
              <a:rPr lang="en-US" sz="2300" dirty="0" err="1"/>
              <a:t>một</a:t>
            </a:r>
            <a:r>
              <a:rPr lang="en-US" sz="2300" dirty="0"/>
              <a:t>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gồm</a:t>
            </a:r>
            <a:r>
              <a:rPr lang="en-US" sz="2300" dirty="0"/>
              <a:t> </a:t>
            </a:r>
            <a:r>
              <a:rPr lang="en-US" sz="2300" dirty="0" err="1"/>
              <a:t>có</a:t>
            </a:r>
            <a:r>
              <a:rPr lang="en-US" sz="2300" dirty="0"/>
              <a:t>: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năm</a:t>
            </a:r>
            <a:r>
              <a:rPr lang="en-US" sz="2300" dirty="0"/>
              <a:t> </a:t>
            </a:r>
            <a:r>
              <a:rPr lang="en-US" sz="2300" dirty="0" err="1"/>
              <a:t>xuất</a:t>
            </a:r>
            <a:r>
              <a:rPr lang="en-US" sz="2300" dirty="0"/>
              <a:t> </a:t>
            </a:r>
            <a:r>
              <a:rPr lang="en-US" sz="2300" dirty="0" err="1"/>
              <a:t>bản</a:t>
            </a:r>
            <a:r>
              <a:rPr lang="en-US" sz="2300" dirty="0"/>
              <a:t>, </a:t>
            </a:r>
            <a:r>
              <a:rPr lang="en-US" sz="2300" dirty="0" err="1"/>
              <a:t>khổ</a:t>
            </a:r>
            <a:r>
              <a:rPr lang="en-US" sz="2300" dirty="0"/>
              <a:t> </a:t>
            </a:r>
            <a:r>
              <a:rPr lang="en-US" sz="2300" dirty="0" err="1"/>
              <a:t>giấy</a:t>
            </a:r>
            <a:r>
              <a:rPr lang="en-US" sz="2300" dirty="0"/>
              <a:t>, </a:t>
            </a:r>
            <a:r>
              <a:rPr lang="en-US" sz="2300" dirty="0" err="1"/>
              <a:t>số</a:t>
            </a:r>
            <a:r>
              <a:rPr lang="en-US" sz="2300" dirty="0"/>
              <a:t> </a:t>
            </a:r>
            <a:r>
              <a:rPr lang="en-US" sz="2300" dirty="0" err="1"/>
              <a:t>trang</a:t>
            </a:r>
            <a:r>
              <a:rPr lang="en-US" sz="2300" dirty="0"/>
              <a:t>, </a:t>
            </a:r>
            <a:r>
              <a:rPr lang="en-US" sz="2300" dirty="0" err="1"/>
              <a:t>nhà</a:t>
            </a:r>
            <a:r>
              <a:rPr lang="en-US" sz="2300" dirty="0"/>
              <a:t> </a:t>
            </a:r>
            <a:r>
              <a:rPr lang="en-US" sz="2300" dirty="0" err="1"/>
              <a:t>xuất</a:t>
            </a:r>
            <a:r>
              <a:rPr lang="en-US" sz="2300" dirty="0"/>
              <a:t> </a:t>
            </a:r>
            <a:r>
              <a:rPr lang="en-US" sz="2300" dirty="0" err="1"/>
              <a:t>bản</a:t>
            </a:r>
            <a:r>
              <a:rPr lang="en-US" sz="2300" dirty="0"/>
              <a:t>, </a:t>
            </a:r>
            <a:r>
              <a:rPr lang="en-US" sz="2300" dirty="0" err="1"/>
              <a:t>giá</a:t>
            </a:r>
            <a:r>
              <a:rPr lang="en-US" sz="2300" dirty="0"/>
              <a:t>, </a:t>
            </a:r>
            <a:r>
              <a:rPr lang="en-US" sz="2300" dirty="0" err="1"/>
              <a:t>có</a:t>
            </a:r>
            <a:r>
              <a:rPr lang="en-US" sz="2300" dirty="0"/>
              <a:t> </a:t>
            </a:r>
            <a:r>
              <a:rPr lang="en-US" sz="2300" dirty="0" err="1"/>
              <a:t>hoặc</a:t>
            </a:r>
            <a:r>
              <a:rPr lang="en-US" sz="2300" dirty="0"/>
              <a:t> </a:t>
            </a:r>
            <a:r>
              <a:rPr lang="en-US" sz="2300" dirty="0" err="1"/>
              <a:t>không</a:t>
            </a:r>
            <a:r>
              <a:rPr lang="en-US" sz="2300" dirty="0"/>
              <a:t> </a:t>
            </a:r>
            <a:r>
              <a:rPr lang="en-US" sz="2300" dirty="0" err="1"/>
              <a:t>kèm</a:t>
            </a:r>
            <a:r>
              <a:rPr lang="en-US" sz="2300" dirty="0"/>
              <a:t> </a:t>
            </a:r>
            <a:r>
              <a:rPr lang="en-US" sz="2300" dirty="0" err="1"/>
              <a:t>đĩa</a:t>
            </a:r>
            <a:r>
              <a:rPr lang="en-US" sz="2300" dirty="0"/>
              <a:t> CD.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được</a:t>
            </a:r>
            <a:r>
              <a:rPr lang="en-US" sz="2300" dirty="0"/>
              <a:t> </a:t>
            </a:r>
            <a:r>
              <a:rPr lang="en-US" sz="2300" dirty="0" err="1"/>
              <a:t>đánh</a:t>
            </a:r>
            <a:r>
              <a:rPr lang="en-US" sz="2300" dirty="0"/>
              <a:t> </a:t>
            </a:r>
            <a:r>
              <a:rPr lang="en-US" sz="2300" dirty="0" err="1"/>
              <a:t>số</a:t>
            </a:r>
            <a:r>
              <a:rPr lang="en-US" sz="2300" dirty="0"/>
              <a:t> 1, 2, 3, ... </a:t>
            </a:r>
            <a:r>
              <a:rPr lang="en-US" sz="2300" dirty="0" err="1"/>
              <a:t>cho</a:t>
            </a:r>
            <a:r>
              <a:rPr lang="en-US" sz="2300" dirty="0"/>
              <a:t> </a:t>
            </a:r>
            <a:r>
              <a:rPr lang="en-US" sz="2300" dirty="0" err="1"/>
              <a:t>mỗi</a:t>
            </a:r>
            <a:r>
              <a:rPr lang="en-US" sz="2300" dirty="0"/>
              <a:t> </a:t>
            </a:r>
            <a:r>
              <a:rPr lang="en-US" sz="2300" dirty="0" err="1"/>
              <a:t>tựa</a:t>
            </a:r>
            <a:r>
              <a:rPr lang="en-US" sz="2300" dirty="0"/>
              <a:t> </a:t>
            </a:r>
            <a:r>
              <a:rPr lang="en-US" sz="2300" dirty="0" err="1"/>
              <a:t>đề</a:t>
            </a:r>
            <a:r>
              <a:rPr lang="en-US" sz="2300" dirty="0"/>
              <a:t> </a:t>
            </a:r>
            <a:r>
              <a:rPr lang="en-US" sz="2300" dirty="0" err="1"/>
              <a:t>sách</a:t>
            </a:r>
            <a:r>
              <a:rPr lang="en-US" sz="2300" dirty="0"/>
              <a:t>, do </a:t>
            </a:r>
            <a:r>
              <a:rPr lang="en-US" sz="2300" dirty="0" err="1"/>
              <a:t>đó</a:t>
            </a:r>
            <a:r>
              <a:rPr lang="en-US" sz="2300" dirty="0"/>
              <a:t> </a:t>
            </a:r>
            <a:r>
              <a:rPr lang="en-US" sz="2300" dirty="0" err="1"/>
              <a:t>có</a:t>
            </a:r>
            <a:r>
              <a:rPr lang="en-US" sz="2300" dirty="0"/>
              <a:t> </a:t>
            </a:r>
            <a:r>
              <a:rPr lang="en-US" sz="2300" dirty="0" err="1"/>
              <a:t>sự</a:t>
            </a:r>
            <a:r>
              <a:rPr lang="en-US" sz="2300" dirty="0"/>
              <a:t> </a:t>
            </a:r>
            <a:r>
              <a:rPr lang="en-US" sz="2300" dirty="0" err="1"/>
              <a:t>trùng</a:t>
            </a:r>
            <a:r>
              <a:rPr lang="en-US" sz="2300" dirty="0"/>
              <a:t> </a:t>
            </a:r>
            <a:r>
              <a:rPr lang="en-US" sz="2300" dirty="0" err="1"/>
              <a:t>nhau</a:t>
            </a:r>
            <a:r>
              <a:rPr lang="en-US" sz="2300" dirty="0"/>
              <a:t> </a:t>
            </a:r>
            <a:r>
              <a:rPr lang="en-US" sz="2300" dirty="0" err="1"/>
              <a:t>giữa</a:t>
            </a:r>
            <a:r>
              <a:rPr lang="en-US" sz="2300" dirty="0"/>
              <a:t> </a:t>
            </a:r>
            <a:r>
              <a:rPr lang="en-US" sz="2300" dirty="0" err="1"/>
              <a:t>các</a:t>
            </a:r>
            <a:r>
              <a:rPr lang="en-US" sz="2300" dirty="0"/>
              <a:t> </a:t>
            </a:r>
            <a:r>
              <a:rPr lang="en-US" sz="2300" dirty="0" err="1"/>
              <a:t>tựa</a:t>
            </a:r>
            <a:r>
              <a:rPr lang="en-US" sz="2300" dirty="0"/>
              <a:t> </a:t>
            </a:r>
            <a:r>
              <a:rPr lang="en-US" sz="2300" dirty="0" err="1"/>
              <a:t>đề</a:t>
            </a:r>
            <a:r>
              <a:rPr lang="en-US" sz="2300" dirty="0"/>
              <a:t> </a:t>
            </a:r>
            <a:r>
              <a:rPr lang="en-US" sz="2300" dirty="0" err="1"/>
              <a:t>sách</a:t>
            </a:r>
            <a:r>
              <a:rPr lang="en-US" sz="2300" dirty="0"/>
              <a:t> </a:t>
            </a:r>
            <a:r>
              <a:rPr lang="en-US" sz="2300" dirty="0" err="1"/>
              <a:t>khác</a:t>
            </a:r>
            <a:r>
              <a:rPr lang="en-US" sz="2300" dirty="0"/>
              <a:t> </a:t>
            </a:r>
            <a:r>
              <a:rPr lang="en-US" sz="2300" dirty="0" err="1"/>
              <a:t>nhau</a:t>
            </a:r>
            <a:r>
              <a:rPr lang="en-US" sz="2300" dirty="0"/>
              <a:t>. </a:t>
            </a:r>
          </a:p>
          <a:p>
            <a:r>
              <a:rPr lang="en-US" sz="2300" dirty="0" err="1"/>
              <a:t>Mỗi</a:t>
            </a:r>
            <a:r>
              <a:rPr lang="en-US" sz="2300" dirty="0"/>
              <a:t>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một</a:t>
            </a:r>
            <a:r>
              <a:rPr lang="en-US" sz="2300" dirty="0"/>
              <a:t> </a:t>
            </a:r>
            <a:r>
              <a:rPr lang="en-US" sz="2300" dirty="0" err="1"/>
              <a:t>tựa</a:t>
            </a:r>
            <a:r>
              <a:rPr lang="en-US" sz="2300" dirty="0"/>
              <a:t> </a:t>
            </a:r>
            <a:r>
              <a:rPr lang="en-US" sz="2300" dirty="0" err="1"/>
              <a:t>đề</a:t>
            </a:r>
            <a:r>
              <a:rPr lang="en-US" sz="2300" dirty="0"/>
              <a:t> </a:t>
            </a:r>
            <a:r>
              <a:rPr lang="en-US" sz="2300" dirty="0" err="1"/>
              <a:t>sách</a:t>
            </a:r>
            <a:r>
              <a:rPr lang="en-US" sz="2300" dirty="0"/>
              <a:t>, </a:t>
            </a:r>
            <a:r>
              <a:rPr lang="en-US" sz="2300" dirty="0" err="1"/>
              <a:t>Thư</a:t>
            </a:r>
            <a:r>
              <a:rPr lang="en-US" sz="2300" dirty="0"/>
              <a:t> </a:t>
            </a:r>
            <a:r>
              <a:rPr lang="en-US" sz="2300" dirty="0" err="1"/>
              <a:t>viện</a:t>
            </a:r>
            <a:r>
              <a:rPr lang="en-US" sz="2300" dirty="0"/>
              <a:t> </a:t>
            </a:r>
            <a:r>
              <a:rPr lang="en-US" sz="2300" dirty="0" err="1"/>
              <a:t>nhập</a:t>
            </a:r>
            <a:r>
              <a:rPr lang="en-US" sz="2300" dirty="0"/>
              <a:t> </a:t>
            </a:r>
            <a:r>
              <a:rPr lang="en-US" sz="2300" dirty="0" err="1"/>
              <a:t>vào</a:t>
            </a:r>
            <a:r>
              <a:rPr lang="en-US" sz="2300" dirty="0"/>
              <a:t> </a:t>
            </a:r>
            <a:r>
              <a:rPr lang="en-US" sz="2300" dirty="0" err="1"/>
              <a:t>nhiều</a:t>
            </a:r>
            <a:r>
              <a:rPr lang="en-US" sz="2300" dirty="0"/>
              <a:t> </a:t>
            </a:r>
            <a:r>
              <a:rPr lang="en-US" sz="2300" dirty="0" err="1"/>
              <a:t>cuốn</a:t>
            </a:r>
            <a:r>
              <a:rPr lang="en-US" sz="2300" dirty="0"/>
              <a:t> </a:t>
            </a:r>
            <a:r>
              <a:rPr lang="en-US" sz="2300" dirty="0" err="1"/>
              <a:t>sách</a:t>
            </a:r>
            <a:r>
              <a:rPr lang="en-US" sz="2300" dirty="0"/>
              <a:t>. </a:t>
            </a:r>
            <a:r>
              <a:rPr lang="en-US" sz="2300" dirty="0" err="1"/>
              <a:t>Mỗi</a:t>
            </a:r>
            <a:r>
              <a:rPr lang="en-US" sz="2300" dirty="0"/>
              <a:t> </a:t>
            </a:r>
            <a:r>
              <a:rPr lang="en-US" sz="2300" dirty="0" err="1"/>
              <a:t>cuốn</a:t>
            </a:r>
            <a:r>
              <a:rPr lang="en-US" sz="2300" dirty="0"/>
              <a:t> </a:t>
            </a:r>
            <a:r>
              <a:rPr lang="en-US" sz="2300" dirty="0" err="1"/>
              <a:t>sách</a:t>
            </a:r>
            <a:r>
              <a:rPr lang="en-US" sz="2300" dirty="0"/>
              <a:t> </a:t>
            </a:r>
            <a:r>
              <a:rPr lang="en-US" sz="2300" dirty="0" err="1"/>
              <a:t>này</a:t>
            </a:r>
            <a:r>
              <a:rPr lang="en-US" sz="2300" dirty="0"/>
              <a:t> </a:t>
            </a:r>
            <a:r>
              <a:rPr lang="en-US" sz="2300" dirty="0" err="1"/>
              <a:t>được</a:t>
            </a:r>
            <a:r>
              <a:rPr lang="en-US" sz="2300" dirty="0"/>
              <a:t> </a:t>
            </a:r>
            <a:r>
              <a:rPr lang="en-US" sz="2300" dirty="0" err="1"/>
              <a:t>quản</a:t>
            </a:r>
            <a:r>
              <a:rPr lang="en-US" sz="2300" dirty="0"/>
              <a:t> </a:t>
            </a:r>
            <a:r>
              <a:rPr lang="en-US" sz="2300" dirty="0" err="1"/>
              <a:t>lý</a:t>
            </a:r>
            <a:r>
              <a:rPr lang="en-US" sz="2300" dirty="0"/>
              <a:t> </a:t>
            </a:r>
            <a:r>
              <a:rPr lang="en-US" sz="2300" dirty="0" err="1"/>
              <a:t>riêng</a:t>
            </a:r>
            <a:r>
              <a:rPr lang="en-US" sz="2300" dirty="0"/>
              <a:t> </a:t>
            </a:r>
            <a:r>
              <a:rPr lang="en-US" sz="2300" dirty="0" err="1"/>
              <a:t>dựa</a:t>
            </a:r>
            <a:r>
              <a:rPr lang="en-US" sz="2300" dirty="0"/>
              <a:t> </a:t>
            </a:r>
            <a:r>
              <a:rPr lang="en-US" sz="2300" dirty="0" err="1"/>
              <a:t>vào</a:t>
            </a:r>
            <a:r>
              <a:rPr lang="en-US" sz="2300" dirty="0"/>
              <a:t> </a:t>
            </a:r>
            <a:r>
              <a:rPr lang="en-US" sz="2300" dirty="0" err="1"/>
              <a:t>số</a:t>
            </a:r>
            <a:r>
              <a:rPr lang="en-US" sz="2300" dirty="0"/>
              <a:t> </a:t>
            </a:r>
            <a:r>
              <a:rPr lang="en-US" sz="2300" dirty="0" err="1"/>
              <a:t>thứ</a:t>
            </a:r>
            <a:r>
              <a:rPr lang="en-US" sz="2300" dirty="0"/>
              <a:t> </a:t>
            </a:r>
            <a:r>
              <a:rPr lang="en-US" sz="2300" dirty="0" err="1"/>
              <a:t>tự</a:t>
            </a:r>
            <a:r>
              <a:rPr lang="en-US" sz="2300" dirty="0"/>
              <a:t> </a:t>
            </a:r>
            <a:r>
              <a:rPr lang="en-US" sz="2300" dirty="0" err="1"/>
              <a:t>được</a:t>
            </a:r>
            <a:r>
              <a:rPr lang="en-US" sz="2300" dirty="0"/>
              <a:t> </a:t>
            </a:r>
            <a:r>
              <a:rPr lang="en-US" sz="2300" dirty="0" err="1"/>
              <a:t>đánh</a:t>
            </a:r>
            <a:r>
              <a:rPr lang="en-US" sz="2300" dirty="0"/>
              <a:t> </a:t>
            </a:r>
            <a:r>
              <a:rPr lang="en-US" sz="2300" dirty="0" err="1"/>
              <a:t>số</a:t>
            </a:r>
            <a:r>
              <a:rPr lang="en-US" sz="2300" dirty="0"/>
              <a:t> </a:t>
            </a:r>
            <a:r>
              <a:rPr lang="en-US" sz="2300" dirty="0" err="1"/>
              <a:t>từ</a:t>
            </a:r>
            <a:r>
              <a:rPr lang="en-US" sz="2300" dirty="0"/>
              <a:t> 1, 2, 3, ...</a:t>
            </a:r>
            <a:r>
              <a:rPr lang="en-US" sz="2300" dirty="0" err="1"/>
              <a:t>trong</a:t>
            </a:r>
            <a:r>
              <a:rPr lang="en-US" sz="2300" dirty="0"/>
              <a:t> </a:t>
            </a:r>
            <a:r>
              <a:rPr lang="en-US" sz="2300" dirty="0" err="1"/>
              <a:t>số</a:t>
            </a:r>
            <a:r>
              <a:rPr lang="en-US" sz="2300" dirty="0"/>
              <a:t> </a:t>
            </a:r>
            <a:r>
              <a:rPr lang="en-US" sz="2300" dirty="0" err="1"/>
              <a:t>các</a:t>
            </a:r>
            <a:r>
              <a:rPr lang="en-US" sz="2300" dirty="0"/>
              <a:t> </a:t>
            </a:r>
            <a:r>
              <a:rPr lang="en-US" sz="2300" dirty="0" err="1"/>
              <a:t>cuốn</a:t>
            </a:r>
            <a:r>
              <a:rPr lang="en-US" sz="2300" dirty="0"/>
              <a:t> </a:t>
            </a:r>
            <a:r>
              <a:rPr lang="en-US" sz="2300" dirty="0" err="1"/>
              <a:t>sách</a:t>
            </a:r>
            <a:r>
              <a:rPr lang="en-US" sz="2300" dirty="0"/>
              <a:t> </a:t>
            </a:r>
            <a:r>
              <a:rPr lang="en-US" sz="2300" dirty="0" err="1"/>
              <a:t>cùng</a:t>
            </a:r>
            <a:r>
              <a:rPr lang="en-US" sz="2300" dirty="0"/>
              <a:t> </a:t>
            </a:r>
            <a:r>
              <a:rPr lang="en-US" sz="2300" dirty="0" err="1"/>
              <a:t>tựa</a:t>
            </a:r>
            <a:r>
              <a:rPr lang="en-US" sz="2300" dirty="0"/>
              <a:t> </a:t>
            </a:r>
            <a:r>
              <a:rPr lang="en-US" sz="2300" dirty="0" err="1"/>
              <a:t>đề</a:t>
            </a:r>
            <a:r>
              <a:rPr lang="en-US" sz="2300" dirty="0"/>
              <a:t> </a:t>
            </a:r>
            <a:r>
              <a:rPr lang="en-US" sz="2300" dirty="0" err="1"/>
              <a:t>và</a:t>
            </a:r>
            <a:r>
              <a:rPr lang="en-US" sz="2300" dirty="0"/>
              <a:t> </a:t>
            </a:r>
            <a:r>
              <a:rPr lang="en-US" sz="2300" dirty="0" err="1"/>
              <a:t>cùng</a:t>
            </a:r>
            <a:r>
              <a:rPr lang="en-US" sz="2300" dirty="0"/>
              <a:t> </a:t>
            </a:r>
            <a:r>
              <a:rPr lang="en-US" sz="2300" dirty="0" err="1"/>
              <a:t>một</a:t>
            </a:r>
            <a:r>
              <a:rPr lang="en-US" sz="2300" dirty="0"/>
              <a:t> </a:t>
            </a:r>
            <a:r>
              <a:rPr lang="en-US" sz="2300" dirty="0" err="1"/>
              <a:t>lần</a:t>
            </a:r>
            <a:r>
              <a:rPr lang="en-US" sz="2300" dirty="0"/>
              <a:t> </a:t>
            </a:r>
            <a:r>
              <a:rPr lang="en-US" sz="2300" dirty="0" err="1"/>
              <a:t>xuất</a:t>
            </a:r>
            <a:r>
              <a:rPr lang="en-US" sz="2300" dirty="0"/>
              <a:t> </a:t>
            </a:r>
            <a:r>
              <a:rPr lang="en-US" sz="2300" dirty="0" err="1"/>
              <a:t>bản</a:t>
            </a:r>
            <a:r>
              <a:rPr lang="en-US" sz="2300" dirty="0"/>
              <a:t>. </a:t>
            </a:r>
            <a:r>
              <a:rPr lang="en-US" sz="2300" dirty="0" err="1"/>
              <a:t>Khi</a:t>
            </a:r>
            <a:r>
              <a:rPr lang="en-US" sz="2300" dirty="0"/>
              <a:t> </a:t>
            </a:r>
            <a:r>
              <a:rPr lang="en-US" sz="2300" dirty="0" err="1"/>
              <a:t>cho</a:t>
            </a:r>
            <a:r>
              <a:rPr lang="en-US" sz="2300" dirty="0"/>
              <a:t> </a:t>
            </a:r>
            <a:r>
              <a:rPr lang="en-US" sz="2300" dirty="0" err="1"/>
              <a:t>độc</a:t>
            </a:r>
            <a:r>
              <a:rPr lang="en-US" sz="2300" dirty="0"/>
              <a:t> </a:t>
            </a:r>
            <a:r>
              <a:rPr lang="en-US" sz="2300" dirty="0" err="1"/>
              <a:t>giả</a:t>
            </a:r>
            <a:r>
              <a:rPr lang="en-US" sz="2300" dirty="0"/>
              <a:t> </a:t>
            </a:r>
            <a:r>
              <a:rPr lang="en-US" sz="2300" dirty="0" err="1"/>
              <a:t>mượn</a:t>
            </a:r>
            <a:r>
              <a:rPr lang="en-US" sz="2300" dirty="0"/>
              <a:t>, </a:t>
            </a:r>
            <a:r>
              <a:rPr lang="en-US" sz="2300" dirty="0" err="1"/>
              <a:t>thông</a:t>
            </a:r>
            <a:r>
              <a:rPr lang="en-US" sz="2300" dirty="0"/>
              <a:t> tin </a:t>
            </a:r>
            <a:r>
              <a:rPr lang="en-US" sz="2300" dirty="0" err="1"/>
              <a:t>ghi</a:t>
            </a:r>
            <a:r>
              <a:rPr lang="en-US" sz="2300" dirty="0"/>
              <a:t> </a:t>
            </a:r>
            <a:r>
              <a:rPr lang="en-US" sz="2300" dirty="0" err="1"/>
              <a:t>trong</a:t>
            </a:r>
            <a:r>
              <a:rPr lang="en-US" sz="2300" dirty="0"/>
              <a:t> </a:t>
            </a:r>
            <a:r>
              <a:rPr lang="en-US" sz="2300" dirty="0" err="1"/>
              <a:t>thẻ</a:t>
            </a:r>
            <a:r>
              <a:rPr lang="en-US" sz="2300" dirty="0"/>
              <a:t> </a:t>
            </a:r>
            <a:r>
              <a:rPr lang="en-US" sz="2300" dirty="0" err="1"/>
              <a:t>độc</a:t>
            </a:r>
            <a:r>
              <a:rPr lang="en-US" sz="2300" dirty="0"/>
              <a:t> </a:t>
            </a:r>
            <a:r>
              <a:rPr lang="en-US" sz="2300" dirty="0" err="1"/>
              <a:t>giả</a:t>
            </a:r>
            <a:r>
              <a:rPr lang="en-US" sz="2300" dirty="0"/>
              <a:t> </a:t>
            </a:r>
            <a:r>
              <a:rPr lang="en-US" sz="2300" dirty="0" err="1"/>
              <a:t>phải</a:t>
            </a:r>
            <a:r>
              <a:rPr lang="en-US" sz="2300" dirty="0"/>
              <a:t> </a:t>
            </a:r>
            <a:r>
              <a:rPr lang="en-US" sz="2300" dirty="0" err="1"/>
              <a:t>xác</a:t>
            </a:r>
            <a:r>
              <a:rPr lang="en-US" sz="2300" dirty="0"/>
              <a:t> </a:t>
            </a:r>
            <a:r>
              <a:rPr lang="en-US" sz="2300" dirty="0" err="1"/>
              <a:t>định</a:t>
            </a:r>
            <a:r>
              <a:rPr lang="en-US" sz="2300" dirty="0"/>
              <a:t> </a:t>
            </a:r>
            <a:r>
              <a:rPr lang="en-US" sz="2300" dirty="0" err="1"/>
              <a:t>chính</a:t>
            </a:r>
            <a:r>
              <a:rPr lang="en-US" sz="2300" dirty="0"/>
              <a:t> </a:t>
            </a:r>
            <a:r>
              <a:rPr lang="en-US" sz="2300" dirty="0" err="1"/>
              <a:t>xác</a:t>
            </a:r>
            <a:r>
              <a:rPr lang="en-US" sz="2300" dirty="0"/>
              <a:t> </a:t>
            </a:r>
            <a:r>
              <a:rPr lang="en-US" sz="2300" dirty="0" err="1"/>
              <a:t>cuốn</a:t>
            </a:r>
            <a:r>
              <a:rPr lang="en-US" sz="2300" dirty="0"/>
              <a:t> </a:t>
            </a:r>
            <a:r>
              <a:rPr lang="en-US" sz="2300" dirty="0" err="1"/>
              <a:t>nào</a:t>
            </a:r>
            <a:r>
              <a:rPr lang="en-US" sz="2300" dirty="0"/>
              <a:t>. </a:t>
            </a:r>
            <a:r>
              <a:rPr lang="en-US" sz="2300" dirty="0" err="1"/>
              <a:t>Thông</a:t>
            </a:r>
            <a:r>
              <a:rPr lang="en-US" sz="2300" dirty="0"/>
              <a:t> tin </a:t>
            </a:r>
            <a:r>
              <a:rPr lang="en-US" sz="2300" dirty="0" err="1"/>
              <a:t>về</a:t>
            </a:r>
            <a:r>
              <a:rPr lang="en-US" sz="2300" dirty="0"/>
              <a:t> </a:t>
            </a:r>
            <a:r>
              <a:rPr lang="en-US" sz="2300" dirty="0" err="1"/>
              <a:t>mỗi</a:t>
            </a:r>
            <a:r>
              <a:rPr lang="en-US" sz="2300" dirty="0"/>
              <a:t> </a:t>
            </a:r>
            <a:r>
              <a:rPr lang="en-US" sz="2300" dirty="0" err="1"/>
              <a:t>cuốn</a:t>
            </a:r>
            <a:r>
              <a:rPr lang="en-US" sz="2300" dirty="0"/>
              <a:t> </a:t>
            </a:r>
            <a:r>
              <a:rPr lang="en-US" sz="2300" dirty="0" err="1"/>
              <a:t>sách</a:t>
            </a:r>
            <a:r>
              <a:rPr lang="en-US" sz="2300" dirty="0"/>
              <a:t> </a:t>
            </a:r>
            <a:r>
              <a:rPr lang="en-US" sz="2300" dirty="0" err="1"/>
              <a:t>này</a:t>
            </a:r>
            <a:r>
              <a:rPr lang="en-US" sz="2300" dirty="0"/>
              <a:t> </a:t>
            </a:r>
            <a:r>
              <a:rPr lang="en-US" sz="2300" dirty="0" err="1"/>
              <a:t>còn</a:t>
            </a:r>
            <a:r>
              <a:rPr lang="en-US" sz="2300" dirty="0"/>
              <a:t> </a:t>
            </a:r>
            <a:r>
              <a:rPr lang="en-US" sz="2300" dirty="0" err="1"/>
              <a:t>có</a:t>
            </a:r>
            <a:r>
              <a:rPr lang="en-US" sz="2300" dirty="0"/>
              <a:t> </a:t>
            </a:r>
            <a:r>
              <a:rPr lang="en-US" sz="2300" dirty="0" err="1"/>
              <a:t>thêm</a:t>
            </a:r>
            <a:r>
              <a:rPr lang="en-US" sz="2300" dirty="0"/>
              <a:t> </a:t>
            </a:r>
            <a:r>
              <a:rPr lang="en-US" sz="2300" dirty="0" err="1"/>
              <a:t>tình</a:t>
            </a:r>
            <a:r>
              <a:rPr lang="en-US" sz="2300" dirty="0"/>
              <a:t> </a:t>
            </a:r>
            <a:r>
              <a:rPr lang="en-US" sz="2300" dirty="0" err="1"/>
              <a:t>trạng</a:t>
            </a:r>
            <a:r>
              <a:rPr lang="en-US" sz="2300" dirty="0"/>
              <a:t> </a:t>
            </a:r>
            <a:r>
              <a:rPr lang="en-US" sz="2300" dirty="0" err="1"/>
              <a:t>để</a:t>
            </a:r>
            <a:r>
              <a:rPr lang="en-US" sz="2300" dirty="0"/>
              <a:t> </a:t>
            </a:r>
            <a:r>
              <a:rPr lang="en-US" sz="2300" dirty="0" err="1"/>
              <a:t>lưu</a:t>
            </a:r>
            <a:r>
              <a:rPr lang="en-US" sz="2300" dirty="0"/>
              <a:t> </a:t>
            </a:r>
            <a:r>
              <a:rPr lang="en-US" sz="2300" dirty="0" err="1"/>
              <a:t>tình</a:t>
            </a:r>
            <a:r>
              <a:rPr lang="en-US" sz="2300" dirty="0"/>
              <a:t> </a:t>
            </a:r>
            <a:r>
              <a:rPr lang="en-US" sz="2300" dirty="0" err="1"/>
              <a:t>trạng</a:t>
            </a:r>
            <a:r>
              <a:rPr lang="en-US" sz="2300" dirty="0"/>
              <a:t> </a:t>
            </a:r>
            <a:r>
              <a:rPr lang="en-US" sz="2300" dirty="0" err="1"/>
              <a:t>hiện</a:t>
            </a:r>
            <a:r>
              <a:rPr lang="en-US" sz="2300" dirty="0"/>
              <a:t> </a:t>
            </a:r>
            <a:r>
              <a:rPr lang="en-US" sz="2300" dirty="0" err="1"/>
              <a:t>tại</a:t>
            </a:r>
            <a:r>
              <a:rPr lang="en-US" sz="2300" dirty="0"/>
              <a:t> </a:t>
            </a:r>
            <a:r>
              <a:rPr lang="en-US" sz="2300" dirty="0" err="1"/>
              <a:t>của</a:t>
            </a:r>
            <a:r>
              <a:rPr lang="en-US" sz="2300" dirty="0"/>
              <a:t> </a:t>
            </a:r>
            <a:r>
              <a:rPr lang="en-US" sz="2300" dirty="0" err="1"/>
              <a:t>sách</a:t>
            </a:r>
            <a:r>
              <a:rPr lang="en-US" sz="2300" dirty="0"/>
              <a:t> (</a:t>
            </a:r>
            <a:r>
              <a:rPr lang="en-US" sz="2300" dirty="0" err="1"/>
              <a:t>tốt</a:t>
            </a:r>
            <a:r>
              <a:rPr lang="en-US" sz="2300" dirty="0"/>
              <a:t>, </a:t>
            </a:r>
            <a:r>
              <a:rPr lang="en-US" sz="2300" dirty="0" err="1"/>
              <a:t>rách</a:t>
            </a:r>
            <a:r>
              <a:rPr lang="en-US" sz="2300" dirty="0"/>
              <a:t>, </a:t>
            </a:r>
            <a:r>
              <a:rPr lang="en-US" sz="2300" dirty="0" err="1"/>
              <a:t>mất</a:t>
            </a:r>
            <a:r>
              <a:rPr lang="en-US" sz="2300" dirty="0"/>
              <a:t> </a:t>
            </a:r>
            <a:r>
              <a:rPr lang="en-US" sz="2300" dirty="0" err="1"/>
              <a:t>trang</a:t>
            </a:r>
            <a:r>
              <a:rPr lang="en-US" sz="2300" dirty="0"/>
              <a:t>,...). </a:t>
            </a:r>
          </a:p>
        </p:txBody>
      </p:sp>
      <p:sp>
        <p:nvSpPr>
          <p:cNvPr id="4" name="Slide Number Placeholder 3"/>
          <p:cNvSpPr>
            <a:spLocks noGrp="1"/>
          </p:cNvSpPr>
          <p:nvPr>
            <p:ph type="sldNum" sz="quarter" idx="12"/>
          </p:nvPr>
        </p:nvSpPr>
        <p:spPr/>
        <p:txBody>
          <a:bodyPr/>
          <a:lstStyle/>
          <a:p>
            <a:fld id="{10EF5903-4970-4C20-9341-2C82988ABEFC}" type="slidenum">
              <a:rPr lang="en-US" smtClean="0"/>
              <a:pPr/>
              <a:t>92</a:t>
            </a:fld>
            <a:endParaRPr lang="en-US" dirty="0"/>
          </a:p>
        </p:txBody>
      </p:sp>
    </p:spTree>
    <p:extLst>
      <p:ext uri="{BB962C8B-B14F-4D97-AF65-F5344CB8AC3E}">
        <p14:creationId xmlns:p14="http://schemas.microsoft.com/office/powerpoint/2010/main" val="4041939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092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3" name="Rectangle 3"/>
          <p:cNvSpPr>
            <a:spLocks noGrp="1" noChangeArrowheads="1"/>
          </p:cNvSpPr>
          <p:nvPr>
            <p:ph idx="4294967295"/>
          </p:nvPr>
        </p:nvSpPr>
        <p:spPr>
          <a:xfrm>
            <a:off x="0" y="157162"/>
            <a:ext cx="9067800" cy="4187825"/>
          </a:xfrm>
          <a:solidFill>
            <a:schemeClr val="bg1"/>
          </a:solidFill>
        </p:spPr>
        <p:txBody>
          <a:bodyPr lIns="182880" tIns="91440"/>
          <a:lstStyle/>
          <a:p>
            <a:r>
              <a:rPr lang="en-US" sz="2800" dirty="0" err="1"/>
              <a:t>Khác</a:t>
            </a:r>
            <a:r>
              <a:rPr lang="en-US" sz="2800" dirty="0"/>
              <a:t> </a:t>
            </a:r>
            <a:r>
              <a:rPr lang="en-US" sz="2800" dirty="0" err="1"/>
              <a:t>với</a:t>
            </a:r>
            <a:r>
              <a:rPr lang="en-US" sz="2800" dirty="0"/>
              <a:t> </a:t>
            </a:r>
            <a:r>
              <a:rPr lang="en-US" sz="2800" dirty="0" err="1"/>
              <a:t>việc</a:t>
            </a:r>
            <a:r>
              <a:rPr lang="en-US" sz="2800" dirty="0"/>
              <a:t> </a:t>
            </a:r>
            <a:r>
              <a:rPr lang="en-US" sz="2800" dirty="0" err="1"/>
              <a:t>cho</a:t>
            </a:r>
            <a:r>
              <a:rPr lang="en-US" sz="2800" dirty="0"/>
              <a:t> </a:t>
            </a:r>
            <a:r>
              <a:rPr lang="en-US" sz="2800" dirty="0" err="1"/>
              <a:t>mượn</a:t>
            </a:r>
            <a:r>
              <a:rPr lang="en-US" sz="2800" dirty="0"/>
              <a:t> </a:t>
            </a:r>
            <a:r>
              <a:rPr lang="en-US" sz="2800" dirty="0" err="1"/>
              <a:t>sách</a:t>
            </a:r>
            <a:r>
              <a:rPr lang="en-US" sz="2800" dirty="0"/>
              <a:t>, </a:t>
            </a:r>
            <a:r>
              <a:rPr lang="en-US" sz="2800" dirty="0" err="1"/>
              <a:t>việc</a:t>
            </a:r>
            <a:r>
              <a:rPr lang="en-US" sz="2800" dirty="0"/>
              <a:t> </a:t>
            </a:r>
            <a:r>
              <a:rPr lang="en-US" sz="2800" dirty="0" err="1"/>
              <a:t>cho</a:t>
            </a:r>
            <a:r>
              <a:rPr lang="en-US" sz="2800" dirty="0"/>
              <a:t> </a:t>
            </a:r>
            <a:r>
              <a:rPr lang="en-US" sz="2800" dirty="0" err="1"/>
              <a:t>mượn</a:t>
            </a:r>
            <a:r>
              <a:rPr lang="en-US" sz="2800" dirty="0"/>
              <a:t> </a:t>
            </a:r>
            <a:r>
              <a:rPr lang="en-US" sz="2800" dirty="0" err="1"/>
              <a:t>báo_tạp</a:t>
            </a:r>
            <a:r>
              <a:rPr lang="en-US" sz="2800" dirty="0"/>
              <a:t> </a:t>
            </a:r>
            <a:r>
              <a:rPr lang="en-US" sz="2800" dirty="0" err="1"/>
              <a:t>chí</a:t>
            </a:r>
            <a:r>
              <a:rPr lang="en-US" sz="2800" dirty="0"/>
              <a:t> </a:t>
            </a:r>
            <a:r>
              <a:rPr lang="en-US" sz="2800" dirty="0" err="1"/>
              <a:t>không</a:t>
            </a:r>
            <a:r>
              <a:rPr lang="en-US" sz="2800" dirty="0"/>
              <a:t> </a:t>
            </a:r>
            <a:r>
              <a:rPr lang="en-US" sz="2800" dirty="0" err="1"/>
              <a:t>cần</a:t>
            </a:r>
            <a:r>
              <a:rPr lang="en-US" sz="2800" dirty="0"/>
              <a:t> </a:t>
            </a:r>
            <a:r>
              <a:rPr lang="en-US" sz="2800" dirty="0" err="1"/>
              <a:t>chỉ</a:t>
            </a:r>
            <a:r>
              <a:rPr lang="en-US" sz="2800" dirty="0"/>
              <a:t> </a:t>
            </a:r>
            <a:r>
              <a:rPr lang="en-US" sz="2800" dirty="0" err="1"/>
              <a:t>chính</a:t>
            </a:r>
            <a:r>
              <a:rPr lang="en-US" sz="2800" dirty="0"/>
              <a:t> </a:t>
            </a:r>
            <a:r>
              <a:rPr lang="en-US" sz="2800" dirty="0" err="1"/>
              <a:t>xác</a:t>
            </a:r>
            <a:r>
              <a:rPr lang="en-US" sz="2800" dirty="0"/>
              <a:t> </a:t>
            </a:r>
            <a:r>
              <a:rPr lang="en-US" sz="2800" dirty="0" err="1"/>
              <a:t>tờ</a:t>
            </a:r>
            <a:r>
              <a:rPr lang="en-US" sz="2800" dirty="0"/>
              <a:t> </a:t>
            </a:r>
            <a:r>
              <a:rPr lang="en-US" sz="2800" dirty="0" err="1"/>
              <a:t>nào</a:t>
            </a:r>
            <a:r>
              <a:rPr lang="en-US" sz="2800" dirty="0"/>
              <a:t> </a:t>
            </a:r>
            <a:r>
              <a:rPr lang="en-US" sz="2800" dirty="0" err="1"/>
              <a:t>trong</a:t>
            </a:r>
            <a:r>
              <a:rPr lang="en-US" sz="2800" dirty="0"/>
              <a:t> </a:t>
            </a:r>
            <a:r>
              <a:rPr lang="en-US" sz="2800" dirty="0" err="1"/>
              <a:t>số</a:t>
            </a:r>
            <a:r>
              <a:rPr lang="en-US" sz="2800" dirty="0"/>
              <a:t> </a:t>
            </a:r>
            <a:r>
              <a:rPr lang="en-US" sz="2800" dirty="0" err="1"/>
              <a:t>các</a:t>
            </a:r>
            <a:r>
              <a:rPr lang="en-US" sz="2800" dirty="0"/>
              <a:t> </a:t>
            </a:r>
            <a:r>
              <a:rPr lang="en-US" sz="2800" dirty="0" err="1"/>
              <a:t>tờ</a:t>
            </a:r>
            <a:r>
              <a:rPr lang="en-US" sz="2800" dirty="0"/>
              <a:t> </a:t>
            </a:r>
            <a:r>
              <a:rPr lang="en-US" sz="2800" dirty="0" err="1"/>
              <a:t>cùng</a:t>
            </a:r>
            <a:r>
              <a:rPr lang="en-US" sz="2800" dirty="0"/>
              <a:t> </a:t>
            </a:r>
            <a:r>
              <a:rPr lang="en-US" sz="2800" dirty="0" err="1"/>
              <a:t>tựa</a:t>
            </a:r>
            <a:r>
              <a:rPr lang="en-US" sz="2800" dirty="0"/>
              <a:t> </a:t>
            </a:r>
            <a:r>
              <a:rPr lang="en-US" sz="2800" dirty="0" err="1"/>
              <a:t>đề</a:t>
            </a:r>
            <a:r>
              <a:rPr lang="en-US" sz="2800" dirty="0"/>
              <a:t> </a:t>
            </a:r>
            <a:r>
              <a:rPr lang="en-US" sz="2800" dirty="0" err="1"/>
              <a:t>và</a:t>
            </a:r>
            <a:r>
              <a:rPr lang="en-US" sz="2800" dirty="0"/>
              <a:t> </a:t>
            </a:r>
            <a:r>
              <a:rPr lang="en-US" sz="2800" dirty="0" err="1"/>
              <a:t>cùng</a:t>
            </a:r>
            <a:r>
              <a:rPr lang="en-US" sz="2800" dirty="0"/>
              <a:t> </a:t>
            </a:r>
            <a:r>
              <a:rPr lang="en-US" sz="2800" dirty="0" err="1"/>
              <a:t>một</a:t>
            </a:r>
            <a:r>
              <a:rPr lang="en-US" sz="2800" dirty="0"/>
              <a:t> </a:t>
            </a:r>
            <a:r>
              <a:rPr lang="en-US" sz="2800" dirty="0" err="1"/>
              <a:t>lần</a:t>
            </a:r>
            <a:r>
              <a:rPr lang="en-US" sz="2800" dirty="0"/>
              <a:t> </a:t>
            </a:r>
            <a:r>
              <a:rPr lang="en-US" sz="2800" dirty="0" err="1"/>
              <a:t>xuất</a:t>
            </a:r>
            <a:r>
              <a:rPr lang="en-US" sz="2800" dirty="0"/>
              <a:t> </a:t>
            </a:r>
            <a:r>
              <a:rPr lang="en-US" sz="2800" dirty="0" err="1"/>
              <a:t>bản</a:t>
            </a:r>
            <a:r>
              <a:rPr lang="en-US" sz="2800" dirty="0"/>
              <a:t>. </a:t>
            </a:r>
            <a:r>
              <a:rPr lang="en-US" sz="2800" dirty="0" err="1"/>
              <a:t>Tuy</a:t>
            </a:r>
            <a:r>
              <a:rPr lang="en-US" sz="2800" dirty="0"/>
              <a:t> </a:t>
            </a:r>
            <a:r>
              <a:rPr lang="en-US" sz="2800" dirty="0" err="1"/>
              <a:t>nhiên</a:t>
            </a:r>
            <a:r>
              <a:rPr lang="en-US" sz="2800" dirty="0"/>
              <a:t> </a:t>
            </a:r>
            <a:r>
              <a:rPr lang="en-US" sz="2800" dirty="0" err="1"/>
              <a:t>trong</a:t>
            </a:r>
            <a:r>
              <a:rPr lang="en-US" sz="2800" dirty="0"/>
              <a:t> </a:t>
            </a:r>
            <a:r>
              <a:rPr lang="en-US" sz="2800" dirty="0" err="1"/>
              <a:t>số</a:t>
            </a:r>
            <a:r>
              <a:rPr lang="en-US" sz="2800" dirty="0"/>
              <a:t> </a:t>
            </a:r>
            <a:r>
              <a:rPr lang="en-US" sz="2800" dirty="0" err="1"/>
              <a:t>này</a:t>
            </a:r>
            <a:r>
              <a:rPr lang="en-US" sz="2800" dirty="0"/>
              <a:t> (</a:t>
            </a:r>
            <a:r>
              <a:rPr lang="en-US" sz="2800" dirty="0" err="1"/>
              <a:t>cùng</a:t>
            </a:r>
            <a:r>
              <a:rPr lang="en-US" sz="2800" dirty="0"/>
              <a:t> </a:t>
            </a:r>
            <a:r>
              <a:rPr lang="en-US" sz="2800" dirty="0" err="1"/>
              <a:t>tựa</a:t>
            </a:r>
            <a:r>
              <a:rPr lang="en-US" sz="2800" dirty="0"/>
              <a:t> </a:t>
            </a:r>
            <a:r>
              <a:rPr lang="en-US" sz="2800" dirty="0" err="1"/>
              <a:t>đề</a:t>
            </a:r>
            <a:r>
              <a:rPr lang="en-US" sz="2800" dirty="0"/>
              <a:t> </a:t>
            </a:r>
            <a:r>
              <a:rPr lang="en-US" sz="2800" dirty="0" err="1"/>
              <a:t>và</a:t>
            </a:r>
            <a:r>
              <a:rPr lang="en-US" sz="2800" dirty="0"/>
              <a:t> </a:t>
            </a:r>
            <a:r>
              <a:rPr lang="en-US" sz="2800" dirty="0" err="1"/>
              <a:t>cùng</a:t>
            </a:r>
            <a:r>
              <a:rPr lang="en-US" sz="2800" dirty="0"/>
              <a:t> </a:t>
            </a:r>
            <a:r>
              <a:rPr lang="en-US" sz="2800" dirty="0" err="1"/>
              <a:t>một</a:t>
            </a:r>
            <a:r>
              <a:rPr lang="en-US" sz="2800" dirty="0"/>
              <a:t> </a:t>
            </a:r>
            <a:r>
              <a:rPr lang="en-US" sz="2800" dirty="0" err="1"/>
              <a:t>lần</a:t>
            </a:r>
            <a:r>
              <a:rPr lang="en-US" sz="2800" dirty="0"/>
              <a:t> </a:t>
            </a:r>
            <a:r>
              <a:rPr lang="en-US" sz="2800" dirty="0" err="1"/>
              <a:t>xuất</a:t>
            </a:r>
            <a:r>
              <a:rPr lang="en-US" sz="2800" dirty="0"/>
              <a:t> </a:t>
            </a:r>
            <a:r>
              <a:rPr lang="en-US" sz="2800" dirty="0" err="1"/>
              <a:t>bản</a:t>
            </a:r>
            <a:r>
              <a:rPr lang="en-US" sz="2800" dirty="0"/>
              <a:t>), </a:t>
            </a:r>
            <a:r>
              <a:rPr lang="en-US" sz="2800" dirty="0" err="1"/>
              <a:t>độc</a:t>
            </a:r>
            <a:r>
              <a:rPr lang="en-US" sz="2800" dirty="0"/>
              <a:t> </a:t>
            </a:r>
            <a:r>
              <a:rPr lang="en-US" sz="2800" dirty="0" err="1"/>
              <a:t>giả</a:t>
            </a:r>
            <a:r>
              <a:rPr lang="en-US" sz="2800" dirty="0"/>
              <a:t> </a:t>
            </a:r>
            <a:r>
              <a:rPr lang="en-US" sz="2800" dirty="0" err="1"/>
              <a:t>mỗi</a:t>
            </a:r>
            <a:r>
              <a:rPr lang="en-US" sz="2800" dirty="0"/>
              <a:t> </a:t>
            </a:r>
            <a:r>
              <a:rPr lang="en-US" sz="2800" dirty="0" err="1"/>
              <a:t>lần</a:t>
            </a:r>
            <a:r>
              <a:rPr lang="en-US" sz="2800" dirty="0"/>
              <a:t> </a:t>
            </a:r>
            <a:r>
              <a:rPr lang="en-US" sz="2800" dirty="0" err="1"/>
              <a:t>chỉ</a:t>
            </a:r>
            <a:r>
              <a:rPr lang="en-US" sz="2800" dirty="0"/>
              <a:t> </a:t>
            </a:r>
            <a:r>
              <a:rPr lang="en-US" sz="2800" dirty="0" err="1"/>
              <a:t>có</a:t>
            </a:r>
            <a:r>
              <a:rPr lang="en-US" sz="2800" dirty="0"/>
              <a:t> </a:t>
            </a:r>
            <a:r>
              <a:rPr lang="en-US" sz="2800" dirty="0" err="1"/>
              <a:t>thể</a:t>
            </a:r>
            <a:r>
              <a:rPr lang="en-US" sz="2800" dirty="0"/>
              <a:t> </a:t>
            </a:r>
            <a:r>
              <a:rPr lang="en-US" sz="2800" dirty="0" err="1"/>
              <a:t>mượn</a:t>
            </a:r>
            <a:r>
              <a:rPr lang="en-US" sz="2800" dirty="0"/>
              <a:t> 1 </a:t>
            </a:r>
            <a:r>
              <a:rPr lang="en-US" sz="2800" dirty="0" err="1"/>
              <a:t>tờ</a:t>
            </a:r>
            <a:r>
              <a:rPr lang="en-US" sz="2800" dirty="0"/>
              <a:t>. </a:t>
            </a:r>
          </a:p>
          <a:p>
            <a:r>
              <a:rPr lang="en-US" sz="2800" dirty="0" err="1"/>
              <a:t>Mỗi</a:t>
            </a:r>
            <a:r>
              <a:rPr lang="en-US" sz="2800" dirty="0"/>
              <a:t> </a:t>
            </a:r>
            <a:r>
              <a:rPr lang="en-US" sz="2800" dirty="0" err="1"/>
              <a:t>tựa</a:t>
            </a:r>
            <a:r>
              <a:rPr lang="en-US" sz="2800" dirty="0"/>
              <a:t> </a:t>
            </a:r>
            <a:r>
              <a:rPr lang="en-US" sz="2800" dirty="0" err="1"/>
              <a:t>đề</a:t>
            </a:r>
            <a:r>
              <a:rPr lang="en-US" sz="2800" dirty="0"/>
              <a:t> </a:t>
            </a:r>
            <a:r>
              <a:rPr lang="en-US" sz="2800" dirty="0" err="1"/>
              <a:t>báo_tạp</a:t>
            </a:r>
            <a:r>
              <a:rPr lang="en-US" sz="2800" dirty="0"/>
              <a:t> </a:t>
            </a:r>
            <a:r>
              <a:rPr lang="en-US" sz="2800" dirty="0" err="1"/>
              <a:t>chí</a:t>
            </a:r>
            <a:r>
              <a:rPr lang="en-US" sz="2800" dirty="0"/>
              <a:t> </a:t>
            </a:r>
            <a:r>
              <a:rPr lang="en-US" sz="2800" dirty="0" err="1"/>
              <a:t>cần</a:t>
            </a:r>
            <a:r>
              <a:rPr lang="en-US" sz="2800" dirty="0"/>
              <a:t> </a:t>
            </a:r>
            <a:r>
              <a:rPr lang="en-US" sz="2800" dirty="0" err="1"/>
              <a:t>các</a:t>
            </a:r>
            <a:r>
              <a:rPr lang="en-US" sz="2800" dirty="0"/>
              <a:t> </a:t>
            </a:r>
            <a:r>
              <a:rPr lang="en-US" sz="2800" dirty="0" err="1"/>
              <a:t>thông</a:t>
            </a:r>
            <a:r>
              <a:rPr lang="en-US" sz="2800" dirty="0"/>
              <a:t> tin: </a:t>
            </a:r>
            <a:r>
              <a:rPr lang="en-US" sz="2800" dirty="0" err="1"/>
              <a:t>năm</a:t>
            </a:r>
            <a:r>
              <a:rPr lang="en-US" sz="2800" dirty="0"/>
              <a:t> </a:t>
            </a:r>
            <a:r>
              <a:rPr lang="en-US" sz="2800" dirty="0" err="1"/>
              <a:t>bắt</a:t>
            </a:r>
            <a:r>
              <a:rPr lang="en-US" sz="2800" dirty="0"/>
              <a:t> </a:t>
            </a:r>
            <a:r>
              <a:rPr lang="en-US" sz="2800" dirty="0" err="1"/>
              <a:t>đầu</a:t>
            </a:r>
            <a:r>
              <a:rPr lang="en-US" sz="2800" dirty="0"/>
              <a:t> </a:t>
            </a:r>
            <a:r>
              <a:rPr lang="en-US" sz="2800" dirty="0" err="1"/>
              <a:t>phát</a:t>
            </a:r>
            <a:r>
              <a:rPr lang="en-US" sz="2800" dirty="0"/>
              <a:t> </a:t>
            </a:r>
            <a:r>
              <a:rPr lang="en-US" sz="2800" dirty="0" err="1"/>
              <a:t>hành</a:t>
            </a:r>
            <a:r>
              <a:rPr lang="en-US" sz="2800" dirty="0"/>
              <a:t>, </a:t>
            </a:r>
            <a:r>
              <a:rPr lang="en-US" sz="2800" dirty="0" err="1"/>
              <a:t>định</a:t>
            </a:r>
            <a:r>
              <a:rPr lang="en-US" sz="2800" dirty="0"/>
              <a:t> </a:t>
            </a:r>
            <a:r>
              <a:rPr lang="en-US" sz="2800" dirty="0" err="1"/>
              <a:t>kỳ</a:t>
            </a:r>
            <a:r>
              <a:rPr lang="en-US" sz="2800" dirty="0"/>
              <a:t> (</a:t>
            </a:r>
            <a:r>
              <a:rPr lang="en-US" sz="2800" dirty="0" err="1"/>
              <a:t>hàng</a:t>
            </a:r>
            <a:r>
              <a:rPr lang="en-US" sz="2800" dirty="0"/>
              <a:t> </a:t>
            </a:r>
            <a:r>
              <a:rPr lang="en-US" sz="2800" dirty="0" err="1"/>
              <a:t>ngày</a:t>
            </a:r>
            <a:r>
              <a:rPr lang="en-US" sz="2800" dirty="0"/>
              <a:t>, </a:t>
            </a:r>
            <a:r>
              <a:rPr lang="en-US" sz="2800" dirty="0" err="1"/>
              <a:t>hàng</a:t>
            </a:r>
            <a:r>
              <a:rPr lang="en-US" sz="2800" dirty="0"/>
              <a:t> </a:t>
            </a:r>
            <a:r>
              <a:rPr lang="en-US" sz="2800" dirty="0" err="1"/>
              <a:t>tuần</a:t>
            </a:r>
            <a:r>
              <a:rPr lang="en-US" sz="2800" dirty="0"/>
              <a:t> hay </a:t>
            </a:r>
            <a:r>
              <a:rPr lang="en-US" sz="2800" dirty="0" err="1"/>
              <a:t>hàng</a:t>
            </a:r>
            <a:r>
              <a:rPr lang="en-US" sz="2800" dirty="0"/>
              <a:t> </a:t>
            </a:r>
            <a:r>
              <a:rPr lang="en-US" sz="2800" dirty="0" err="1"/>
              <a:t>tháng</a:t>
            </a:r>
            <a:r>
              <a:rPr lang="en-US" sz="2800" dirty="0"/>
              <a:t>), </a:t>
            </a:r>
            <a:r>
              <a:rPr lang="en-US" sz="2800" dirty="0" err="1"/>
              <a:t>nhà</a:t>
            </a:r>
            <a:r>
              <a:rPr lang="en-US" sz="2800" dirty="0"/>
              <a:t> </a:t>
            </a:r>
            <a:r>
              <a:rPr lang="en-US" sz="2800" dirty="0" err="1"/>
              <a:t>xuất</a:t>
            </a:r>
            <a:r>
              <a:rPr lang="en-US" sz="2800" dirty="0"/>
              <a:t> </a:t>
            </a:r>
            <a:r>
              <a:rPr lang="en-US" sz="2800" dirty="0" err="1"/>
              <a:t>bản</a:t>
            </a:r>
            <a:r>
              <a:rPr lang="en-US" sz="2800" dirty="0"/>
              <a:t>; </a:t>
            </a:r>
            <a:r>
              <a:rPr lang="en-US" sz="2800" dirty="0" err="1"/>
              <a:t>đối</a:t>
            </a:r>
            <a:r>
              <a:rPr lang="en-US" sz="2800" dirty="0"/>
              <a:t> </a:t>
            </a:r>
            <a:r>
              <a:rPr lang="en-US" sz="2800" dirty="0" err="1"/>
              <a:t>với</a:t>
            </a:r>
            <a:r>
              <a:rPr lang="en-US" sz="2800" dirty="0"/>
              <a:t> </a:t>
            </a:r>
            <a:r>
              <a:rPr lang="en-US" sz="2800" dirty="0" err="1"/>
              <a:t>mỗi</a:t>
            </a:r>
            <a:r>
              <a:rPr lang="en-US" sz="2800" dirty="0"/>
              <a:t> </a:t>
            </a:r>
            <a:r>
              <a:rPr lang="en-US" sz="2800" dirty="0" err="1"/>
              <a:t>kỳ</a:t>
            </a:r>
            <a:r>
              <a:rPr lang="en-US" sz="2800" dirty="0"/>
              <a:t> </a:t>
            </a:r>
            <a:r>
              <a:rPr lang="en-US" sz="2800" dirty="0" err="1"/>
              <a:t>xuất</a:t>
            </a:r>
            <a:r>
              <a:rPr lang="en-US" sz="2800" dirty="0"/>
              <a:t> </a:t>
            </a:r>
            <a:r>
              <a:rPr lang="en-US" sz="2800" dirty="0" err="1"/>
              <a:t>bản</a:t>
            </a:r>
            <a:r>
              <a:rPr lang="en-US" sz="2800" dirty="0"/>
              <a:t> </a:t>
            </a:r>
            <a:r>
              <a:rPr lang="en-US" sz="2800" dirty="0" err="1"/>
              <a:t>cần</a:t>
            </a:r>
            <a:r>
              <a:rPr lang="en-US" sz="2800" dirty="0"/>
              <a:t> </a:t>
            </a:r>
            <a:r>
              <a:rPr lang="en-US" sz="2800" dirty="0" err="1"/>
              <a:t>biết</a:t>
            </a:r>
            <a:r>
              <a:rPr lang="en-US" sz="2800" dirty="0"/>
              <a:t> </a:t>
            </a:r>
            <a:r>
              <a:rPr lang="en-US" sz="2800" dirty="0" err="1"/>
              <a:t>số</a:t>
            </a:r>
            <a:r>
              <a:rPr lang="en-US" sz="2800" dirty="0"/>
              <a:t> </a:t>
            </a:r>
            <a:r>
              <a:rPr lang="en-US" sz="2800" dirty="0" err="1"/>
              <a:t>lượng</a:t>
            </a:r>
            <a:r>
              <a:rPr lang="en-US" sz="2800" dirty="0"/>
              <a:t> </a:t>
            </a:r>
            <a:r>
              <a:rPr lang="en-US" sz="2800" dirty="0" err="1"/>
              <a:t>tờ</a:t>
            </a:r>
            <a:r>
              <a:rPr lang="en-US" sz="2800" dirty="0"/>
              <a:t> </a:t>
            </a:r>
            <a:r>
              <a:rPr lang="en-US" sz="2800" dirty="0" err="1"/>
              <a:t>thư</a:t>
            </a:r>
            <a:r>
              <a:rPr lang="en-US" sz="2800" dirty="0"/>
              <a:t> </a:t>
            </a:r>
            <a:r>
              <a:rPr lang="en-US" sz="2800" dirty="0" err="1"/>
              <a:t>viện</a:t>
            </a:r>
            <a:r>
              <a:rPr lang="en-US" sz="2800" dirty="0"/>
              <a:t> </a:t>
            </a:r>
            <a:r>
              <a:rPr lang="en-US" sz="2800" dirty="0" err="1"/>
              <a:t>nhập</a:t>
            </a:r>
            <a:r>
              <a:rPr lang="en-US" sz="2800" dirty="0"/>
              <a:t> </a:t>
            </a:r>
            <a:r>
              <a:rPr lang="en-US" sz="2800" dirty="0" err="1"/>
              <a:t>về</a:t>
            </a:r>
            <a:r>
              <a:rPr lang="en-US" sz="2800" dirty="0"/>
              <a:t>, </a:t>
            </a:r>
            <a:r>
              <a:rPr lang="en-US" sz="2800" dirty="0" err="1"/>
              <a:t>số</a:t>
            </a:r>
            <a:r>
              <a:rPr lang="en-US" sz="2800" dirty="0"/>
              <a:t> </a:t>
            </a:r>
            <a:r>
              <a:rPr lang="en-US" sz="2800" dirty="0" err="1"/>
              <a:t>lượng</a:t>
            </a:r>
            <a:r>
              <a:rPr lang="en-US" sz="2800" dirty="0"/>
              <a:t> </a:t>
            </a:r>
            <a:r>
              <a:rPr lang="en-US" sz="2800" dirty="0" err="1"/>
              <a:t>tờ</a:t>
            </a:r>
            <a:r>
              <a:rPr lang="en-US" sz="2800" dirty="0"/>
              <a:t> </a:t>
            </a:r>
            <a:r>
              <a:rPr lang="en-US" sz="2800" dirty="0" err="1"/>
              <a:t>còn</a:t>
            </a:r>
            <a:r>
              <a:rPr lang="en-US" sz="2800" dirty="0"/>
              <a:t> </a:t>
            </a:r>
            <a:r>
              <a:rPr lang="en-US" sz="2800" dirty="0" err="1"/>
              <a:t>lại</a:t>
            </a:r>
            <a:r>
              <a:rPr lang="en-US" sz="2800" dirty="0"/>
              <a:t> </a:t>
            </a:r>
            <a:r>
              <a:rPr lang="en-US" sz="2800" dirty="0" err="1"/>
              <a:t>trong</a:t>
            </a:r>
            <a:r>
              <a:rPr lang="en-US" sz="2800" dirty="0"/>
              <a:t> </a:t>
            </a:r>
            <a:r>
              <a:rPr lang="en-US" sz="2800" dirty="0" err="1"/>
              <a:t>thư</a:t>
            </a:r>
            <a:r>
              <a:rPr lang="en-US" sz="2800" dirty="0"/>
              <a:t> </a:t>
            </a:r>
            <a:r>
              <a:rPr lang="en-US" sz="2800" dirty="0" err="1"/>
              <a:t>viện</a:t>
            </a:r>
            <a:r>
              <a:rPr lang="en-US" sz="2800" dirty="0"/>
              <a:t> </a:t>
            </a:r>
            <a:r>
              <a:rPr lang="en-US" sz="2800" dirty="0" err="1"/>
              <a:t>hiện</a:t>
            </a:r>
            <a:r>
              <a:rPr lang="en-US" sz="2800" dirty="0"/>
              <a:t> </a:t>
            </a:r>
            <a:r>
              <a:rPr lang="en-US" sz="2800" dirty="0" err="1"/>
              <a:t>tại</a:t>
            </a:r>
            <a:r>
              <a:rPr lang="en-US" sz="2800" dirty="0"/>
              <a:t> (</a:t>
            </a:r>
            <a:r>
              <a:rPr lang="en-US" sz="2800" dirty="0" err="1"/>
              <a:t>thuộc</a:t>
            </a:r>
            <a:r>
              <a:rPr lang="en-US" sz="2800" dirty="0"/>
              <a:t> </a:t>
            </a:r>
            <a:r>
              <a:rPr lang="en-US" sz="2800" dirty="0" err="1"/>
              <a:t>tính</a:t>
            </a:r>
            <a:r>
              <a:rPr lang="en-US" sz="2800" dirty="0"/>
              <a:t> </a:t>
            </a:r>
            <a:r>
              <a:rPr lang="en-US" sz="2800" dirty="0" err="1"/>
              <a:t>này</a:t>
            </a:r>
            <a:r>
              <a:rPr lang="en-US" sz="2800" dirty="0"/>
              <a:t> </a:t>
            </a:r>
            <a:r>
              <a:rPr lang="en-US" sz="2800" dirty="0" err="1"/>
              <a:t>được</a:t>
            </a:r>
            <a:r>
              <a:rPr lang="en-US" sz="2800" dirty="0"/>
              <a:t> </a:t>
            </a:r>
            <a:r>
              <a:rPr lang="en-US" sz="2800" dirty="0" err="1"/>
              <a:t>tính</a:t>
            </a:r>
            <a:r>
              <a:rPr lang="en-US" sz="2800" dirty="0"/>
              <a:t> </a:t>
            </a:r>
            <a:r>
              <a:rPr lang="en-US" sz="2800" dirty="0" err="1"/>
              <a:t>từ</a:t>
            </a:r>
            <a:r>
              <a:rPr lang="en-US" sz="2800" dirty="0"/>
              <a:t> </a:t>
            </a:r>
            <a:r>
              <a:rPr lang="en-US" sz="2800" dirty="0" err="1"/>
              <a:t>số</a:t>
            </a:r>
            <a:r>
              <a:rPr lang="en-US" sz="2800" dirty="0"/>
              <a:t> </a:t>
            </a:r>
            <a:r>
              <a:rPr lang="en-US" sz="2800" dirty="0" err="1"/>
              <a:t>tờ</a:t>
            </a:r>
            <a:r>
              <a:rPr lang="en-US" sz="2800" dirty="0"/>
              <a:t> </a:t>
            </a:r>
            <a:r>
              <a:rPr lang="en-US" sz="2800" dirty="0" err="1"/>
              <a:t>thư</a:t>
            </a:r>
            <a:r>
              <a:rPr lang="en-US" sz="2800" dirty="0"/>
              <a:t> </a:t>
            </a:r>
            <a:r>
              <a:rPr lang="en-US" sz="2800" dirty="0" err="1"/>
              <a:t>viện</a:t>
            </a:r>
            <a:r>
              <a:rPr lang="en-US" sz="2800" dirty="0"/>
              <a:t> </a:t>
            </a:r>
            <a:r>
              <a:rPr lang="en-US" sz="2800" dirty="0" err="1"/>
              <a:t>nhập</a:t>
            </a:r>
            <a:r>
              <a:rPr lang="en-US" sz="2800" dirty="0"/>
              <a:t> </a:t>
            </a:r>
            <a:r>
              <a:rPr lang="en-US" sz="2800" dirty="0" err="1"/>
              <a:t>về</a:t>
            </a:r>
            <a:r>
              <a:rPr lang="en-US" sz="2800" dirty="0"/>
              <a:t> </a:t>
            </a:r>
            <a:r>
              <a:rPr lang="en-US" sz="2800" dirty="0" err="1"/>
              <a:t>trừ</a:t>
            </a:r>
            <a:r>
              <a:rPr lang="en-US" sz="2800" dirty="0"/>
              <a:t> </a:t>
            </a:r>
            <a:r>
              <a:rPr lang="en-US" sz="2800" dirty="0" err="1"/>
              <a:t>đi</a:t>
            </a:r>
            <a:r>
              <a:rPr lang="en-US" sz="2800" dirty="0"/>
              <a:t> </a:t>
            </a:r>
            <a:r>
              <a:rPr lang="en-US" sz="2800" dirty="0" err="1"/>
              <a:t>số</a:t>
            </a:r>
            <a:r>
              <a:rPr lang="en-US" sz="2800" dirty="0"/>
              <a:t> </a:t>
            </a:r>
            <a:r>
              <a:rPr lang="en-US" sz="2800" dirty="0" err="1"/>
              <a:t>tờ</a:t>
            </a:r>
            <a:r>
              <a:rPr lang="en-US" sz="2800" dirty="0"/>
              <a:t> </a:t>
            </a:r>
            <a:r>
              <a:rPr lang="en-US" sz="2800" dirty="0" err="1"/>
              <a:t>đang</a:t>
            </a:r>
            <a:r>
              <a:rPr lang="en-US" sz="2800" dirty="0"/>
              <a:t> </a:t>
            </a:r>
            <a:r>
              <a:rPr lang="en-US" sz="2800" dirty="0" err="1"/>
              <a:t>có</a:t>
            </a:r>
            <a:r>
              <a:rPr lang="en-US" sz="2800" dirty="0"/>
              <a:t> </a:t>
            </a:r>
            <a:r>
              <a:rPr lang="en-US" sz="2800" dirty="0" err="1"/>
              <a:t>độc</a:t>
            </a:r>
            <a:r>
              <a:rPr lang="en-US" sz="2800" dirty="0"/>
              <a:t> </a:t>
            </a:r>
            <a:r>
              <a:rPr lang="en-US" sz="2800" dirty="0" err="1"/>
              <a:t>giả</a:t>
            </a:r>
            <a:r>
              <a:rPr lang="en-US" sz="2800" dirty="0"/>
              <a:t> </a:t>
            </a:r>
            <a:r>
              <a:rPr lang="en-US" sz="2800" dirty="0" err="1"/>
              <a:t>mượn</a:t>
            </a:r>
            <a:r>
              <a:rPr lang="en-US" sz="2800" dirty="0"/>
              <a:t>). </a:t>
            </a:r>
          </a:p>
          <a:p>
            <a:r>
              <a:rPr lang="en-US" sz="2800" dirty="0" err="1"/>
              <a:t>Thông</a:t>
            </a:r>
            <a:r>
              <a:rPr lang="en-US" sz="2800" dirty="0"/>
              <a:t> tin </a:t>
            </a:r>
            <a:r>
              <a:rPr lang="en-US" sz="2800" dirty="0" err="1"/>
              <a:t>về</a:t>
            </a:r>
            <a:r>
              <a:rPr lang="en-US" sz="2800" dirty="0"/>
              <a:t> </a:t>
            </a:r>
            <a:r>
              <a:rPr lang="en-US" sz="2800" dirty="0" err="1"/>
              <a:t>độc</a:t>
            </a:r>
            <a:r>
              <a:rPr lang="en-US" sz="2800" dirty="0"/>
              <a:t> </a:t>
            </a:r>
            <a:r>
              <a:rPr lang="en-US" sz="2800" dirty="0" err="1"/>
              <a:t>giả</a:t>
            </a:r>
            <a:r>
              <a:rPr lang="en-US" sz="2800" dirty="0"/>
              <a:t> </a:t>
            </a:r>
            <a:r>
              <a:rPr lang="en-US" sz="2800" dirty="0" err="1"/>
              <a:t>gồm</a:t>
            </a:r>
            <a:r>
              <a:rPr lang="en-US" sz="2800" dirty="0"/>
              <a:t> </a:t>
            </a:r>
            <a:r>
              <a:rPr lang="en-US" sz="2800" dirty="0" err="1"/>
              <a:t>số</a:t>
            </a:r>
            <a:r>
              <a:rPr lang="en-US" sz="2800" dirty="0"/>
              <a:t> </a:t>
            </a:r>
            <a:r>
              <a:rPr lang="en-US" sz="2800" dirty="0" err="1"/>
              <a:t>thẻ</a:t>
            </a:r>
            <a:r>
              <a:rPr lang="en-US" sz="2800" dirty="0"/>
              <a:t> </a:t>
            </a:r>
            <a:r>
              <a:rPr lang="en-US" sz="2800" dirty="0" err="1"/>
              <a:t>độc</a:t>
            </a:r>
            <a:r>
              <a:rPr lang="en-US" sz="2800" dirty="0"/>
              <a:t> </a:t>
            </a:r>
            <a:r>
              <a:rPr lang="en-US" sz="2800" dirty="0" err="1"/>
              <a:t>giả</a:t>
            </a:r>
            <a:r>
              <a:rPr lang="en-US" sz="2800" dirty="0"/>
              <a:t> (</a:t>
            </a:r>
            <a:r>
              <a:rPr lang="en-US" sz="2800" dirty="0" err="1"/>
              <a:t>khóa</a:t>
            </a:r>
            <a:r>
              <a:rPr lang="en-US" sz="2800" dirty="0"/>
              <a:t>), </a:t>
            </a:r>
            <a:r>
              <a:rPr lang="en-US" sz="2800" dirty="0" err="1"/>
              <a:t>ngày</a:t>
            </a:r>
            <a:r>
              <a:rPr lang="en-US" sz="2800" dirty="0"/>
              <a:t> </a:t>
            </a:r>
            <a:r>
              <a:rPr lang="en-US" sz="2800" dirty="0" err="1"/>
              <a:t>cấp</a:t>
            </a:r>
            <a:r>
              <a:rPr lang="en-US" sz="2800" dirty="0"/>
              <a:t> </a:t>
            </a:r>
            <a:r>
              <a:rPr lang="en-US" sz="2800" dirty="0" err="1"/>
              <a:t>thẻ</a:t>
            </a:r>
            <a:r>
              <a:rPr lang="en-US" sz="2800" dirty="0"/>
              <a:t>, </a:t>
            </a:r>
            <a:r>
              <a:rPr lang="en-US" sz="2800" dirty="0" err="1"/>
              <a:t>tên</a:t>
            </a:r>
            <a:r>
              <a:rPr lang="en-US" sz="2800" dirty="0"/>
              <a:t>, </a:t>
            </a:r>
            <a:r>
              <a:rPr lang="en-US" sz="2800" dirty="0" err="1"/>
              <a:t>nghề</a:t>
            </a:r>
            <a:r>
              <a:rPr lang="en-US" sz="2800" dirty="0"/>
              <a:t> </a:t>
            </a:r>
            <a:r>
              <a:rPr lang="en-US" sz="2800" dirty="0" err="1"/>
              <a:t>nghiệp</a:t>
            </a:r>
            <a:r>
              <a:rPr lang="en-US" sz="2800" dirty="0"/>
              <a:t>, </a:t>
            </a:r>
            <a:r>
              <a:rPr lang="en-US" sz="2800" dirty="0" err="1"/>
              <a:t>phái</a:t>
            </a:r>
            <a:r>
              <a:rPr lang="en-US" sz="2800" dirty="0"/>
              <a:t>. </a:t>
            </a:r>
            <a:r>
              <a:rPr lang="en-US" sz="2800" dirty="0" err="1"/>
              <a:t>Mỗi</a:t>
            </a:r>
            <a:r>
              <a:rPr lang="en-US" sz="2800" dirty="0"/>
              <a:t> </a:t>
            </a:r>
            <a:r>
              <a:rPr lang="en-US" sz="2800" dirty="0" err="1"/>
              <a:t>lần</a:t>
            </a:r>
            <a:r>
              <a:rPr lang="en-US" sz="2800" dirty="0"/>
              <a:t> </a:t>
            </a:r>
            <a:r>
              <a:rPr lang="en-US" sz="2800" dirty="0" err="1"/>
              <a:t>độc</a:t>
            </a:r>
            <a:r>
              <a:rPr lang="en-US" sz="2800" dirty="0"/>
              <a:t> </a:t>
            </a:r>
            <a:r>
              <a:rPr lang="en-US" sz="2800" dirty="0" err="1"/>
              <a:t>giả</a:t>
            </a:r>
            <a:r>
              <a:rPr lang="en-US" sz="2800" dirty="0"/>
              <a:t> </a:t>
            </a:r>
            <a:r>
              <a:rPr lang="en-US" sz="2800" dirty="0" err="1"/>
              <a:t>có</a:t>
            </a:r>
            <a:r>
              <a:rPr lang="en-US" sz="2800" dirty="0"/>
              <a:t> </a:t>
            </a:r>
            <a:r>
              <a:rPr lang="en-US" sz="2800" dirty="0" err="1"/>
              <a:t>thể</a:t>
            </a:r>
            <a:r>
              <a:rPr lang="en-US" sz="2800" dirty="0"/>
              <a:t> </a:t>
            </a:r>
            <a:r>
              <a:rPr lang="en-US" sz="2800" dirty="0" err="1"/>
              <a:t>mượn</a:t>
            </a:r>
            <a:r>
              <a:rPr lang="en-US" sz="2800" dirty="0"/>
              <a:t> </a:t>
            </a:r>
            <a:r>
              <a:rPr lang="en-US" sz="2800" dirty="0" err="1"/>
              <a:t>nhiều</a:t>
            </a:r>
            <a:r>
              <a:rPr lang="en-US" sz="2800" dirty="0"/>
              <a:t> </a:t>
            </a:r>
            <a:r>
              <a:rPr lang="en-US" sz="2800" dirty="0" err="1"/>
              <a:t>sách</a:t>
            </a:r>
            <a:r>
              <a:rPr lang="en-US" sz="2800" dirty="0"/>
              <a:t> </a:t>
            </a:r>
            <a:r>
              <a:rPr lang="en-US" sz="2800" dirty="0" err="1"/>
              <a:t>cũng</a:t>
            </a:r>
            <a:r>
              <a:rPr lang="en-US" sz="2800" dirty="0"/>
              <a:t> </a:t>
            </a:r>
            <a:r>
              <a:rPr lang="en-US" sz="2800" dirty="0" err="1"/>
              <a:t>như</a:t>
            </a:r>
            <a:r>
              <a:rPr lang="en-US" sz="2800" dirty="0"/>
              <a:t> </a:t>
            </a:r>
            <a:r>
              <a:rPr lang="en-US" sz="2800" dirty="0" err="1"/>
              <a:t>báo_tạp</a:t>
            </a:r>
            <a:r>
              <a:rPr lang="en-US" sz="2800" dirty="0"/>
              <a:t> </a:t>
            </a:r>
            <a:r>
              <a:rPr lang="en-US" sz="2800" dirty="0" err="1"/>
              <a:t>chí</a:t>
            </a:r>
            <a:r>
              <a:rPr lang="en-US" sz="2800" dirty="0"/>
              <a:t>, </a:t>
            </a:r>
            <a:r>
              <a:rPr lang="en-US" sz="2800" dirty="0" err="1"/>
              <a:t>thông</a:t>
            </a:r>
            <a:r>
              <a:rPr lang="en-US" sz="2800" dirty="0"/>
              <a:t> tin </a:t>
            </a:r>
            <a:r>
              <a:rPr lang="en-US" sz="2800" dirty="0" err="1"/>
              <a:t>cần</a:t>
            </a:r>
            <a:r>
              <a:rPr lang="en-US" sz="2800" dirty="0"/>
              <a:t> </a:t>
            </a:r>
            <a:r>
              <a:rPr lang="en-US" sz="2800" dirty="0" err="1"/>
              <a:t>lưu</a:t>
            </a:r>
            <a:r>
              <a:rPr lang="en-US" sz="2800" dirty="0"/>
              <a:t> </a:t>
            </a:r>
            <a:r>
              <a:rPr lang="en-US" sz="2800" dirty="0" err="1"/>
              <a:t>là</a:t>
            </a:r>
            <a:r>
              <a:rPr lang="en-US" sz="2800" dirty="0"/>
              <a:t> </a:t>
            </a:r>
            <a:r>
              <a:rPr lang="en-US" sz="2800" dirty="0" err="1"/>
              <a:t>ngày</a:t>
            </a:r>
            <a:r>
              <a:rPr lang="en-US" sz="2800" dirty="0"/>
              <a:t> </a:t>
            </a:r>
            <a:r>
              <a:rPr lang="en-US" sz="2800" dirty="0" err="1"/>
              <a:t>mượn</a:t>
            </a:r>
            <a:r>
              <a:rPr lang="en-US" sz="2800" dirty="0"/>
              <a:t> </a:t>
            </a:r>
            <a:r>
              <a:rPr lang="en-US" sz="2800" dirty="0" err="1"/>
              <a:t>và</a:t>
            </a:r>
            <a:r>
              <a:rPr lang="en-US" sz="2800" dirty="0"/>
              <a:t> </a:t>
            </a:r>
            <a:r>
              <a:rPr lang="en-US" sz="2800" dirty="0" err="1"/>
              <a:t>ngày</a:t>
            </a:r>
            <a:r>
              <a:rPr lang="en-US" sz="2800" dirty="0"/>
              <a:t> </a:t>
            </a:r>
            <a:r>
              <a:rPr lang="en-US" sz="2800" dirty="0" err="1"/>
              <a:t>trả</a:t>
            </a:r>
            <a:r>
              <a:rPr lang="en-US" sz="2800" dirty="0"/>
              <a:t> </a:t>
            </a:r>
            <a:r>
              <a:rPr lang="en-US" sz="2800" dirty="0" err="1"/>
              <a:t>cho</a:t>
            </a:r>
            <a:r>
              <a:rPr lang="en-US" sz="2800" dirty="0"/>
              <a:t> </a:t>
            </a:r>
            <a:r>
              <a:rPr lang="en-US" sz="2800" dirty="0" err="1"/>
              <a:t>từng</a:t>
            </a:r>
            <a:r>
              <a:rPr lang="en-US" sz="2800" dirty="0"/>
              <a:t> </a:t>
            </a:r>
            <a:r>
              <a:rPr lang="en-US" sz="2800" dirty="0" err="1"/>
              <a:t>tài</a:t>
            </a:r>
            <a:r>
              <a:rPr lang="en-US" sz="2800" dirty="0"/>
              <a:t> </a:t>
            </a:r>
            <a:r>
              <a:rPr lang="en-US" sz="2800" dirty="0" err="1"/>
              <a:t>liệu</a:t>
            </a:r>
            <a:r>
              <a:rPr lang="en-US" sz="2800" dirty="0"/>
              <a:t> </a:t>
            </a:r>
            <a:r>
              <a:rPr lang="en-US" sz="2800" dirty="0" err="1"/>
              <a:t>mượn</a:t>
            </a:r>
            <a:r>
              <a:rPr lang="en-US" sz="2800" dirty="0"/>
              <a:t>. </a:t>
            </a:r>
          </a:p>
        </p:txBody>
      </p:sp>
      <p:sp>
        <p:nvSpPr>
          <p:cNvPr id="4" name="Slide Number Placeholder 3"/>
          <p:cNvSpPr>
            <a:spLocks noGrp="1"/>
          </p:cNvSpPr>
          <p:nvPr>
            <p:ph type="sldNum" sz="quarter" idx="12"/>
          </p:nvPr>
        </p:nvSpPr>
        <p:spPr/>
        <p:txBody>
          <a:bodyPr/>
          <a:lstStyle/>
          <a:p>
            <a:fld id="{10EF5903-4970-4C20-9341-2C82988ABEFC}" type="slidenum">
              <a:rPr lang="en-US" smtClean="0"/>
              <a:pPr/>
              <a:t>93</a:t>
            </a:fld>
            <a:endParaRPr lang="en-US" dirty="0"/>
          </a:p>
        </p:txBody>
      </p:sp>
    </p:spTree>
    <p:extLst>
      <p:ext uri="{BB962C8B-B14F-4D97-AF65-F5344CB8AC3E}">
        <p14:creationId xmlns:p14="http://schemas.microsoft.com/office/powerpoint/2010/main" val="422290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9283">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092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928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92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build="p"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94</a:t>
            </a:fld>
            <a:endParaRPr lang="en-US" dirty="0"/>
          </a:p>
        </p:txBody>
      </p:sp>
      <p:pic>
        <p:nvPicPr>
          <p:cNvPr id="2" name="Picture 1">
            <a:extLst>
              <a:ext uri="{FF2B5EF4-FFF2-40B4-BE49-F238E27FC236}">
                <a16:creationId xmlns:a16="http://schemas.microsoft.com/office/drawing/2014/main" xmlns="" id="{55BA5F33-5030-4420-88DA-E73AAC53B73C}"/>
              </a:ext>
            </a:extLst>
          </p:cNvPr>
          <p:cNvPicPr>
            <a:picLocks noChangeAspect="1"/>
          </p:cNvPicPr>
          <p:nvPr/>
        </p:nvPicPr>
        <p:blipFill>
          <a:blip r:embed="rId2"/>
          <a:stretch>
            <a:fillRect/>
          </a:stretch>
        </p:blipFill>
        <p:spPr>
          <a:xfrm>
            <a:off x="1022308" y="-3068"/>
            <a:ext cx="7512092" cy="6826950"/>
          </a:xfrm>
          <a:prstGeom prst="rect">
            <a:avLst/>
          </a:prstGeom>
        </p:spPr>
      </p:pic>
    </p:spTree>
    <p:extLst>
      <p:ext uri="{BB962C8B-B14F-4D97-AF65-F5344CB8AC3E}">
        <p14:creationId xmlns:p14="http://schemas.microsoft.com/office/powerpoint/2010/main" val="865413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95</a:t>
            </a:fld>
            <a:endParaRPr lang="en-US" dirty="0"/>
          </a:p>
        </p:txBody>
      </p:sp>
      <p:pic>
        <p:nvPicPr>
          <p:cNvPr id="3" name="Picture 2">
            <a:extLst>
              <a:ext uri="{FF2B5EF4-FFF2-40B4-BE49-F238E27FC236}">
                <a16:creationId xmlns:a16="http://schemas.microsoft.com/office/drawing/2014/main" xmlns="" id="{87FA34FE-4280-4455-8696-36ED0EC9258F}"/>
              </a:ext>
            </a:extLst>
          </p:cNvPr>
          <p:cNvPicPr>
            <a:picLocks noChangeAspect="1"/>
          </p:cNvPicPr>
          <p:nvPr/>
        </p:nvPicPr>
        <p:blipFill>
          <a:blip r:embed="rId2"/>
          <a:stretch>
            <a:fillRect/>
          </a:stretch>
        </p:blipFill>
        <p:spPr>
          <a:xfrm>
            <a:off x="1180638" y="0"/>
            <a:ext cx="7963362" cy="6858000"/>
          </a:xfrm>
          <a:prstGeom prst="rect">
            <a:avLst/>
          </a:prstGeom>
        </p:spPr>
      </p:pic>
    </p:spTree>
    <p:extLst>
      <p:ext uri="{BB962C8B-B14F-4D97-AF65-F5344CB8AC3E}">
        <p14:creationId xmlns:p14="http://schemas.microsoft.com/office/powerpoint/2010/main" val="18445937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96</a:t>
            </a:fld>
            <a:endParaRPr lang="en-US" dirty="0"/>
          </a:p>
        </p:txBody>
      </p:sp>
      <p:pic>
        <p:nvPicPr>
          <p:cNvPr id="2" name="Picture 1">
            <a:extLst>
              <a:ext uri="{FF2B5EF4-FFF2-40B4-BE49-F238E27FC236}">
                <a16:creationId xmlns:a16="http://schemas.microsoft.com/office/drawing/2014/main" xmlns="" id="{71E12B35-4597-4E93-AD82-FF8ABD2D8DA6}"/>
              </a:ext>
            </a:extLst>
          </p:cNvPr>
          <p:cNvPicPr>
            <a:picLocks noChangeAspect="1"/>
          </p:cNvPicPr>
          <p:nvPr/>
        </p:nvPicPr>
        <p:blipFill>
          <a:blip r:embed="rId2"/>
          <a:stretch>
            <a:fillRect/>
          </a:stretch>
        </p:blipFill>
        <p:spPr>
          <a:xfrm>
            <a:off x="1066800" y="79363"/>
            <a:ext cx="7543800" cy="6670308"/>
          </a:xfrm>
          <a:prstGeom prst="rect">
            <a:avLst/>
          </a:prstGeom>
        </p:spPr>
      </p:pic>
    </p:spTree>
    <p:extLst>
      <p:ext uri="{BB962C8B-B14F-4D97-AF65-F5344CB8AC3E}">
        <p14:creationId xmlns:p14="http://schemas.microsoft.com/office/powerpoint/2010/main" val="414215743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97</a:t>
            </a:fld>
            <a:endParaRPr lang="en-US" dirty="0"/>
          </a:p>
        </p:txBody>
      </p:sp>
      <p:pic>
        <p:nvPicPr>
          <p:cNvPr id="3" name="Picture 2">
            <a:extLst>
              <a:ext uri="{FF2B5EF4-FFF2-40B4-BE49-F238E27FC236}">
                <a16:creationId xmlns:a16="http://schemas.microsoft.com/office/drawing/2014/main" xmlns="" id="{F550C4FF-EBD0-440A-8D70-FCBC33B082E0}"/>
              </a:ext>
            </a:extLst>
          </p:cNvPr>
          <p:cNvPicPr>
            <a:picLocks noChangeAspect="1"/>
          </p:cNvPicPr>
          <p:nvPr/>
        </p:nvPicPr>
        <p:blipFill>
          <a:blip r:embed="rId2"/>
          <a:stretch>
            <a:fillRect/>
          </a:stretch>
        </p:blipFill>
        <p:spPr>
          <a:xfrm>
            <a:off x="-4477" y="685800"/>
            <a:ext cx="9154535" cy="6019800"/>
          </a:xfrm>
          <a:prstGeom prst="rect">
            <a:avLst/>
          </a:prstGeom>
        </p:spPr>
      </p:pic>
    </p:spTree>
    <p:extLst>
      <p:ext uri="{BB962C8B-B14F-4D97-AF65-F5344CB8AC3E}">
        <p14:creationId xmlns:p14="http://schemas.microsoft.com/office/powerpoint/2010/main" val="395392521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98</a:t>
            </a:fld>
            <a:endParaRPr lang="en-US" dirty="0"/>
          </a:p>
        </p:txBody>
      </p:sp>
      <p:pic>
        <p:nvPicPr>
          <p:cNvPr id="2" name="Picture 1">
            <a:extLst>
              <a:ext uri="{FF2B5EF4-FFF2-40B4-BE49-F238E27FC236}">
                <a16:creationId xmlns:a16="http://schemas.microsoft.com/office/drawing/2014/main" xmlns="" id="{3F7C054D-2A80-4557-810D-9DABAB220C91}"/>
              </a:ext>
            </a:extLst>
          </p:cNvPr>
          <p:cNvPicPr>
            <a:picLocks noChangeAspect="1"/>
          </p:cNvPicPr>
          <p:nvPr/>
        </p:nvPicPr>
        <p:blipFill>
          <a:blip r:embed="rId2"/>
          <a:stretch>
            <a:fillRect/>
          </a:stretch>
        </p:blipFill>
        <p:spPr>
          <a:xfrm>
            <a:off x="1600200" y="22746"/>
            <a:ext cx="7124700" cy="6770824"/>
          </a:xfrm>
          <a:prstGeom prst="rect">
            <a:avLst/>
          </a:prstGeom>
        </p:spPr>
      </p:pic>
    </p:spTree>
    <p:extLst>
      <p:ext uri="{BB962C8B-B14F-4D97-AF65-F5344CB8AC3E}">
        <p14:creationId xmlns:p14="http://schemas.microsoft.com/office/powerpoint/2010/main" val="38294569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10EF5903-4970-4C20-9341-2C82988ABEFC}" type="slidenum">
              <a:rPr lang="en-US" smtClean="0"/>
              <a:pPr/>
              <a:t>99</a:t>
            </a:fld>
            <a:endParaRPr lang="en-US" dirty="0"/>
          </a:p>
        </p:txBody>
      </p:sp>
      <p:pic>
        <p:nvPicPr>
          <p:cNvPr id="3" name="Picture 2">
            <a:extLst>
              <a:ext uri="{FF2B5EF4-FFF2-40B4-BE49-F238E27FC236}">
                <a16:creationId xmlns:a16="http://schemas.microsoft.com/office/drawing/2014/main" xmlns="" id="{3513E54C-0AC4-489B-BA8E-2EFEBC932543}"/>
              </a:ext>
            </a:extLst>
          </p:cNvPr>
          <p:cNvPicPr>
            <a:picLocks noChangeAspect="1"/>
          </p:cNvPicPr>
          <p:nvPr/>
        </p:nvPicPr>
        <p:blipFill>
          <a:blip r:embed="rId2"/>
          <a:stretch>
            <a:fillRect/>
          </a:stretch>
        </p:blipFill>
        <p:spPr>
          <a:xfrm>
            <a:off x="1752600" y="0"/>
            <a:ext cx="6715125" cy="6863643"/>
          </a:xfrm>
          <a:prstGeom prst="rect">
            <a:avLst/>
          </a:prstGeom>
        </p:spPr>
      </p:pic>
    </p:spTree>
    <p:extLst>
      <p:ext uri="{BB962C8B-B14F-4D97-AF65-F5344CB8AC3E}">
        <p14:creationId xmlns:p14="http://schemas.microsoft.com/office/powerpoint/2010/main" val="1073165456"/>
      </p:ext>
    </p:extLst>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6769</TotalTime>
  <Words>6787</Words>
  <Application>Microsoft Office PowerPoint</Application>
  <PresentationFormat>On-screen Show (4:3)</PresentationFormat>
  <Paragraphs>1189</Paragraphs>
  <Slides>106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Slide Titles</vt:lpstr>
      </vt:variant>
      <vt:variant>
        <vt:i4>106</vt:i4>
      </vt:variant>
      <vt:variant>
        <vt:lpstr>Custom Shows</vt:lpstr>
      </vt:variant>
      <vt:variant>
        <vt:i4>1</vt:i4>
      </vt:variant>
    </vt:vector>
  </HeadingPairs>
  <TitlesOfParts>
    <vt:vector size="117" baseType="lpstr">
      <vt:lpstr>SimSun</vt:lpstr>
      <vt:lpstr>Arial</vt:lpstr>
      <vt:lpstr>Arial Black</vt:lpstr>
      <vt:lpstr>Calibri</vt:lpstr>
      <vt:lpstr>Gill Sans</vt:lpstr>
      <vt:lpstr>Symbol</vt:lpstr>
      <vt:lpstr>Times New Roman</vt:lpstr>
      <vt:lpstr>Verdana</vt:lpstr>
      <vt:lpstr>Wingdings</vt:lpstr>
      <vt:lpstr>Blends</vt:lpstr>
      <vt:lpstr>Chương 4</vt:lpstr>
      <vt:lpstr>Nội dung</vt:lpstr>
      <vt:lpstr>Mô hình dữ liệu quan hệ  (Relational data model)</vt:lpstr>
      <vt:lpstr>Mô hình dữ liệu quan hệ  (Relational data model)</vt:lpstr>
      <vt:lpstr>Mô hình dữ liệu quan hệ  (Relational data model)</vt:lpstr>
      <vt:lpstr>Mô hình dữ liệu quan hệ  (Relational data model)</vt:lpstr>
      <vt:lpstr>Lược đồ quan hệ (relation schema)</vt:lpstr>
      <vt:lpstr>Miền giá trị của thuộc tính (Domain)</vt:lpstr>
      <vt:lpstr>Bậc của Quan hệ</vt:lpstr>
      <vt:lpstr>Các tính chất của quan hệ (Relation)</vt:lpstr>
      <vt:lpstr>Trực quan về Quan hệ</vt:lpstr>
      <vt:lpstr>Ví dụ về mô hình quan hệ</vt:lpstr>
      <vt:lpstr>Các ràng buộc toàn vẹn (Integrity constraints)</vt:lpstr>
      <vt:lpstr>Bảo toàn thực thể (Entity Integrity)</vt:lpstr>
      <vt:lpstr>PowerPoint Presentation</vt:lpstr>
      <vt:lpstr>Ràng buộc khóa (Key Constraints)</vt:lpstr>
      <vt:lpstr>Khoá quan hệ  (Relational Keys)</vt:lpstr>
      <vt:lpstr>Ràng buộc khóa (Key Constraints)</vt:lpstr>
      <vt:lpstr>Ràng buộc khóa (Key Constraints)</vt:lpstr>
      <vt:lpstr>Ràng buộc khóa (Key Constraints)</vt:lpstr>
      <vt:lpstr>Các loại khoá quan hệ (Relational Keys)</vt:lpstr>
      <vt:lpstr>PowerPoint Presentation</vt:lpstr>
      <vt:lpstr>PowerPoint Presentation</vt:lpstr>
      <vt:lpstr>PowerPoint Presentation</vt:lpstr>
      <vt:lpstr>Mô hình dữ liệu quan hệ  (Relational data model)</vt:lpstr>
      <vt:lpstr>Mô hình dữ liệu quan hệ  (Relational data model)</vt:lpstr>
      <vt:lpstr>Toàn vẹn tham chiếu Referential integrity</vt:lpstr>
      <vt:lpstr>Toàn vẹn tham chiếu Referential integrity</vt:lpstr>
      <vt:lpstr>Toàn vẹn tham chiếu (Reference Integrity)</vt:lpstr>
      <vt:lpstr>Ví dụ về mô hình quan hệ</vt:lpstr>
      <vt:lpstr>Bảo toàn miền (Domain Integrity)</vt:lpstr>
      <vt:lpstr>PowerPoint Presentation</vt:lpstr>
      <vt:lpstr>Tính toàn vẹn do người dùng xác định (User-defined integrity)</vt:lpstr>
      <vt:lpstr>Quan hệ có cấu trúc tốt (Well-structured relation)</vt:lpstr>
      <vt:lpstr>Bất thường dữ liệu (Data anomaly)</vt:lpstr>
      <vt:lpstr>Ví dụ về bất thường dữ liệu</vt:lpstr>
      <vt:lpstr>Chuyển từ mô hình ER sang mô hình Quan hệ</vt:lpstr>
      <vt:lpstr>Chuyển đổi từ ERD thành các quan hệ</vt:lpstr>
      <vt:lpstr>Bước 1: chuyển đổi kiểu thực thể thông thường (regular entity)</vt:lpstr>
      <vt:lpstr>Bước 1: chuyển đổi kiểu thực thể thông thường (regular entity)</vt:lpstr>
      <vt:lpstr>Bước 1: chuyển đổi kiểu thực thể thông thường (regular entity)</vt:lpstr>
      <vt:lpstr>Ví dụ về thuộc tính phức hợp</vt:lpstr>
      <vt:lpstr>Ví dụ về thuộc tính đa trị</vt:lpstr>
      <vt:lpstr>Bài tập về thuộc tính đa trị</vt:lpstr>
      <vt:lpstr>Bước 2: Chuyển đổi kiểu thực thể yếu (weak entity)</vt:lpstr>
      <vt:lpstr>Ví dụ về thực thể yếu</vt:lpstr>
      <vt:lpstr>PowerPoint Presentation</vt:lpstr>
      <vt:lpstr>Bước 3: Chuyển đổi mối liên kết 2 ngôi</vt:lpstr>
      <vt:lpstr>Ví dụ về quan hệ 1-M</vt:lpstr>
      <vt:lpstr>Bước 3: Chuyển đổi mối liên kết 2 ngôi</vt:lpstr>
      <vt:lpstr>Ví dụ về quan hệ M-N</vt:lpstr>
      <vt:lpstr>Bài tập: quan hệ Học giữa thực thể Sinh viên và thực thể Môn học</vt:lpstr>
      <vt:lpstr>Bước 3: Chuyển đổi mối liên kết 2 ngôi </vt:lpstr>
      <vt:lpstr>PowerPoint Presentation</vt:lpstr>
      <vt:lpstr>PowerPoint Presentation</vt:lpstr>
      <vt:lpstr>PowerPoint Presentation</vt:lpstr>
      <vt:lpstr>Bước 4: Chuyển đổi kiểu thực thể kết hợp</vt:lpstr>
      <vt:lpstr>Ví dụ về kiểu thực thể kết hợp</vt:lpstr>
      <vt:lpstr>PowerPoint Presentation</vt:lpstr>
      <vt:lpstr>PowerPoint Presentation</vt:lpstr>
      <vt:lpstr>PowerPoint Presentation</vt:lpstr>
      <vt:lpstr>Bước 5: chuyển đổi mối liên kết 1 ngôi</vt:lpstr>
      <vt:lpstr>Ví dụ</vt:lpstr>
      <vt:lpstr>Bước 5: chuyển đổi mối liên kết 1 ngôi</vt:lpstr>
      <vt:lpstr>Ví dụ mối liên kết 1 ngôi M-N</vt:lpstr>
      <vt:lpstr>Bước 6: chuyển đổi mối liên kết 3 ngôi</vt:lpstr>
      <vt:lpstr>Bước 6: chuyển đổi mối liên kết 3 ngôi</vt:lpstr>
      <vt:lpstr>Ví dụ về quan hệ 3 ngôi 1:1:1</vt:lpstr>
      <vt:lpstr>Ví dụ về quan hệ 3 ngôi 1:1:1</vt:lpstr>
      <vt:lpstr>Bước 6: chuyển đổi mối liên kết 3 ngôi</vt:lpstr>
      <vt:lpstr>Ví dụ về quan hệ 3 ngôi 1:1:N</vt:lpstr>
      <vt:lpstr>Chuyển mối quan hệ N-ary </vt:lpstr>
      <vt:lpstr>Bước 7: chuyển đổi mối liên kết siêu kiểu/ kiểu con</vt:lpstr>
      <vt:lpstr>PowerPoint Presentation</vt:lpstr>
      <vt:lpstr>Chuyển mối quan hệ lớp cha-con</vt:lpstr>
      <vt:lpstr>Chuyển mối quan hệ lớp cha-con</vt:lpstr>
      <vt:lpstr>Chuyển mối quan hệ lớp cha-con</vt:lpstr>
      <vt:lpstr>Chuyển mối quan hệ lớp cha-con</vt:lpstr>
      <vt:lpstr>Chuyển mối quan hệ lớp cha-con</vt:lpstr>
      <vt:lpstr>Chuyển mối quan hệ lớp cha-con</vt:lpstr>
      <vt:lpstr>Chuyển mối quan hệ lớp cha-con</vt:lpstr>
      <vt:lpstr>PowerPoint Presentation</vt:lpstr>
      <vt:lpstr>PowerPoint Presentation</vt:lpstr>
      <vt:lpstr>Ví dụ: Mô hình ER của CSDL Company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Do Thi</vt:lpstr>
    </vt:vector>
  </TitlesOfParts>
  <Company>Incoll4</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Chào mừng các Thầy, Cô đến với Lớp học</dc:title>
  <dc:creator>Trần Thi Kim Chi</dc:creator>
  <cp:lastModifiedBy>tuyet</cp:lastModifiedBy>
  <cp:revision>482</cp:revision>
  <cp:lastPrinted>1601-01-01T00:00:00Z</cp:lastPrinted>
  <dcterms:created xsi:type="dcterms:W3CDTF">2004-07-18T02:07:00Z</dcterms:created>
  <dcterms:modified xsi:type="dcterms:W3CDTF">2025-02-14T01:45:22Z</dcterms:modified>
</cp:coreProperties>
</file>