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24"/>
  </p:notesMasterIdLst>
  <p:sldIdLst>
    <p:sldId id="339" r:id="rId4"/>
    <p:sldId id="347" r:id="rId5"/>
    <p:sldId id="349" r:id="rId6"/>
    <p:sldId id="348" r:id="rId7"/>
    <p:sldId id="340" r:id="rId8"/>
    <p:sldId id="351" r:id="rId9"/>
    <p:sldId id="353" r:id="rId10"/>
    <p:sldId id="354" r:id="rId11"/>
    <p:sldId id="352" r:id="rId12"/>
    <p:sldId id="343" r:id="rId13"/>
    <p:sldId id="344" r:id="rId14"/>
    <p:sldId id="345" r:id="rId15"/>
    <p:sldId id="346" r:id="rId16"/>
    <p:sldId id="360" r:id="rId17"/>
    <p:sldId id="361" r:id="rId18"/>
    <p:sldId id="355" r:id="rId19"/>
    <p:sldId id="356" r:id="rId20"/>
    <p:sldId id="357" r:id="rId21"/>
    <p:sldId id="358" r:id="rId22"/>
    <p:sldId id="35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66"/>
    <a:srgbClr val="FFFF00"/>
    <a:srgbClr val="66FFFF"/>
    <a:srgbClr val="FF3300"/>
    <a:srgbClr val="66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7963" autoAdjust="0"/>
  </p:normalViewPr>
  <p:slideViewPr>
    <p:cSldViewPr>
      <p:cViewPr varScale="1">
        <p:scale>
          <a:sx n="68" d="100"/>
          <a:sy n="68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EF5F1C-95C2-4BD1-8311-516D5D8CF5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03838-0964-493A-AC96-36ABC0B8BA4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dirty="0">
                <a:ea typeface="宋体" panose="02010600030101010101" pitchFamily="2" charset="-122"/>
              </a:rPr>
              <a:t>阻断瞳孔括约肌和睫状肌上的</a:t>
            </a:r>
            <a:r>
              <a:rPr kumimoji="1" lang="en-US" altLang="zh-CN" dirty="0">
                <a:ea typeface="宋体" panose="02010600030101010101" pitchFamily="2" charset="-122"/>
              </a:rPr>
              <a:t>M</a:t>
            </a:r>
            <a:r>
              <a:rPr kumimoji="1" lang="zh-CN" altLang="en-US" dirty="0">
                <a:ea typeface="宋体" panose="02010600030101010101" pitchFamily="2" charset="-122"/>
              </a:rPr>
              <a:t>受体，使瞳孔括约肌和睫状肌松弛，引起扩瞳、眼压升高及调节麻痹。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阻断</a:t>
            </a:r>
            <a:r>
              <a:rPr kumimoji="1" lang="en-US" altLang="zh-CN" dirty="0">
                <a:ea typeface="宋体" panose="02010600030101010101" pitchFamily="2" charset="-122"/>
              </a:rPr>
              <a:t>M</a:t>
            </a:r>
            <a:r>
              <a:rPr kumimoji="1" lang="zh-CN" altLang="en-US" dirty="0">
                <a:ea typeface="宋体" panose="02010600030101010101" pitchFamily="2" charset="-122"/>
              </a:rPr>
              <a:t>受体→松弛瞳孔括约肌→使去甲肾上腺素能神经支配的瞳孔开大肌的功能占优势而扩瞳。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13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EAB35B-9854-48D8-A349-CF95E6F7B9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57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禁忌症</a:t>
            </a:r>
            <a:r>
              <a:rPr lang="en-US" altLang="zh-CN">
                <a:ea typeface="宋体" panose="02010600030101010101" pitchFamily="2" charset="-122"/>
              </a:rPr>
              <a:t>】</a:t>
            </a:r>
          </a:p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前列腺肥大、青光眼患者禁用。</a:t>
            </a:r>
          </a:p>
          <a:p>
            <a:r>
              <a:rPr lang="zh-CN" altLang="en-US">
                <a:ea typeface="宋体" panose="02010600030101010101" pitchFamily="2" charset="-122"/>
              </a:rPr>
              <a:t>   感染性休克伴心率过速或高热者。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13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04BF3A8-83B7-4ECF-BAD6-3441AA70F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89DB147-BE32-446C-AD92-31D0B2ACE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外周作用似阿托品</a:t>
            </a:r>
          </a:p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FF"/>
                </a:solidFill>
                <a:ea typeface="宋体" panose="02010600030101010101" pitchFamily="2" charset="-122"/>
              </a:rPr>
              <a:t>临床用作中药麻醉，治疗震颤麻痹症，晕动症、 妊娠及放射病所致的呕吐</a:t>
            </a:r>
            <a:r>
              <a:rPr kumimoji="1"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rgbClr val="FFFFFF"/>
                </a:solidFill>
                <a:ea typeface="宋体" panose="02010600030101010101" pitchFamily="2" charset="-122"/>
              </a:rPr>
              <a:t>预防给药或合用苯海拉明效果好</a:t>
            </a:r>
            <a:r>
              <a:rPr kumimoji="1"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)</a:t>
            </a:r>
            <a:r>
              <a:rPr kumimoji="1" lang="zh-CN" altLang="en-US">
                <a:solidFill>
                  <a:srgbClr val="FFFFFF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不良反应及禁忌证同阿托品。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9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16195F1-D4A1-44F7-BC8A-1F83B1611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D7062D7-554C-46F1-81D7-27BBEC1E3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丙胺太林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普鲁本辛 </a:t>
            </a:r>
            <a:r>
              <a:rPr lang="en-US" altLang="zh-CN" b="1">
                <a:ea typeface="宋体" panose="02010600030101010101" pitchFamily="2" charset="-122"/>
              </a:rPr>
              <a:t>propantheline)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特点：</a:t>
            </a:r>
            <a:r>
              <a:rPr lang="en-US" altLang="zh-CN">
                <a:ea typeface="宋体" panose="02010600030101010101" pitchFamily="2" charset="-122"/>
              </a:rPr>
              <a:t>1) </a:t>
            </a:r>
            <a:r>
              <a:rPr lang="zh-CN" altLang="en-US">
                <a:ea typeface="宋体" panose="02010600030101010101" pitchFamily="2" charset="-122"/>
              </a:rPr>
              <a:t>含有季胺基团，脂溶性低，口服吸收差；</a:t>
            </a:r>
            <a:r>
              <a:rPr lang="en-US" altLang="zh-CN">
                <a:ea typeface="宋体" panose="02010600030101010101" pitchFamily="2" charset="-122"/>
              </a:rPr>
              <a:t>2) </a:t>
            </a:r>
            <a:r>
              <a:rPr lang="zh-CN" altLang="en-US">
                <a:ea typeface="宋体" panose="02010600030101010101" pitchFamily="2" charset="-122"/>
              </a:rPr>
              <a:t>不易透过血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脑屏障，无明显中枢作用；</a:t>
            </a:r>
            <a:r>
              <a:rPr lang="en-US" altLang="zh-CN">
                <a:ea typeface="宋体" panose="02010600030101010101" pitchFamily="2" charset="-122"/>
              </a:rPr>
              <a:t>3) </a:t>
            </a:r>
            <a:r>
              <a:rPr lang="zh-CN" altLang="en-US">
                <a:ea typeface="宋体" panose="02010600030101010101" pitchFamily="2" charset="-122"/>
              </a:rPr>
              <a:t>对胃肠道解痉作用强；</a:t>
            </a:r>
            <a:r>
              <a:rPr lang="en-US" altLang="zh-CN">
                <a:ea typeface="宋体" panose="02010600030101010101" pitchFamily="2" charset="-122"/>
              </a:rPr>
              <a:t>4) </a:t>
            </a:r>
            <a:r>
              <a:rPr lang="zh-CN" altLang="en-US">
                <a:ea typeface="宋体" panose="02010600030101010101" pitchFamily="2" charset="-122"/>
              </a:rPr>
              <a:t>具有烟碱型神经节阻断作用；</a:t>
            </a:r>
            <a:r>
              <a:rPr lang="en-US" altLang="zh-CN">
                <a:ea typeface="宋体" panose="02010600030101010101" pitchFamily="2" charset="-122"/>
              </a:rPr>
              <a:t>5) </a:t>
            </a:r>
            <a:r>
              <a:rPr lang="zh-CN" altLang="en-US">
                <a:ea typeface="宋体" panose="02010600030101010101" pitchFamily="2" charset="-122"/>
              </a:rPr>
              <a:t>中毒可产生箭毒样神经肌肉阻断作用。</a:t>
            </a:r>
          </a:p>
          <a:p>
            <a:r>
              <a:rPr lang="zh-CN" altLang="en-US" b="1">
                <a:ea typeface="宋体" panose="02010600030101010101" pitchFamily="2" charset="-122"/>
              </a:rPr>
              <a:t>贝那替秦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胃复康 </a:t>
            </a:r>
            <a:r>
              <a:rPr lang="en-US" altLang="zh-CN" b="1">
                <a:ea typeface="宋体" panose="02010600030101010101" pitchFamily="2" charset="-122"/>
              </a:rPr>
              <a:t>benactyzine) </a:t>
            </a:r>
            <a:r>
              <a:rPr lang="zh-CN" altLang="en-US">
                <a:ea typeface="宋体" panose="02010600030101010101" pitchFamily="2" charset="-122"/>
              </a:rPr>
              <a:t>特点：</a:t>
            </a:r>
            <a:r>
              <a:rPr lang="en-US" altLang="zh-CN">
                <a:ea typeface="宋体" panose="02010600030101010101" pitchFamily="2" charset="-122"/>
              </a:rPr>
              <a:t>1) </a:t>
            </a:r>
            <a:r>
              <a:rPr lang="zh-CN" altLang="en-US">
                <a:ea typeface="宋体" panose="02010600030101010101" pitchFamily="2" charset="-122"/>
              </a:rPr>
              <a:t>含叔胺基团，脂溶性高，口服易吸收；</a:t>
            </a:r>
            <a:r>
              <a:rPr lang="en-US" altLang="zh-CN">
                <a:ea typeface="宋体" panose="02010600030101010101" pitchFamily="2" charset="-122"/>
              </a:rPr>
              <a:t>2) </a:t>
            </a:r>
            <a:r>
              <a:rPr lang="zh-CN" altLang="en-US">
                <a:ea typeface="宋体" panose="02010600030101010101" pitchFamily="2" charset="-122"/>
              </a:rPr>
              <a:t>具有阿托品样胃肠道解痉作用，并抑制胃酸分泌；</a:t>
            </a:r>
            <a:r>
              <a:rPr lang="en-US" altLang="zh-CN">
                <a:ea typeface="宋体" panose="02010600030101010101" pitchFamily="2" charset="-122"/>
              </a:rPr>
              <a:t>3) </a:t>
            </a:r>
            <a:r>
              <a:rPr lang="zh-CN" altLang="en-US">
                <a:ea typeface="宋体" panose="02010600030101010101" pitchFamily="2" charset="-122"/>
              </a:rPr>
              <a:t>易透过血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脑屏障，有中枢作用。</a:t>
            </a:r>
          </a:p>
        </p:txBody>
      </p:sp>
    </p:spTree>
    <p:extLst>
      <p:ext uri="{BB962C8B-B14F-4D97-AF65-F5344CB8AC3E}">
        <p14:creationId xmlns:p14="http://schemas.microsoft.com/office/powerpoint/2010/main" val="363269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hidden">
          <a:xfrm>
            <a:off x="0" y="4830763"/>
            <a:ext cx="9170988" cy="180975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0"/>
                  <a:invGamma/>
                  <a:alpha val="0"/>
                </a:srgbClr>
              </a:gs>
              <a:gs pos="50000">
                <a:srgbClr val="000066">
                  <a:alpha val="50000"/>
                </a:srgbClr>
              </a:gs>
              <a:gs pos="100000">
                <a:srgbClr val="000066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gray">
          <a:xfrm>
            <a:off x="0" y="5291138"/>
            <a:ext cx="9144000" cy="876300"/>
          </a:xfrm>
          <a:prstGeom prst="rect">
            <a:avLst/>
          </a:prstGeom>
          <a:gradFill rotWithShape="1"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gamma/>
                  <a:shade val="72941"/>
                  <a:invGamma/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Oval 32"/>
          <p:cNvSpPr>
            <a:spLocks noChangeArrowheads="1"/>
          </p:cNvSpPr>
          <p:nvPr/>
        </p:nvSpPr>
        <p:spPr bwMode="gray">
          <a:xfrm>
            <a:off x="201613" y="4481513"/>
            <a:ext cx="1133475" cy="115728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gray">
          <a:xfrm>
            <a:off x="1562100" y="4481513"/>
            <a:ext cx="1133475" cy="115728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4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44450"/>
            <a:ext cx="2474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1613" y="5181600"/>
            <a:ext cx="8688387" cy="1066800"/>
          </a:xfrm>
        </p:spPr>
        <p:txBody>
          <a:bodyPr/>
          <a:lstStyle>
            <a:lvl1pPr algn="r"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210300"/>
            <a:ext cx="5003800" cy="533400"/>
          </a:xfrm>
        </p:spPr>
        <p:txBody>
          <a:bodyPr/>
          <a:lstStyle>
            <a:lvl1pPr marL="0" indent="0" algn="r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9688"/>
            <a:ext cx="16002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2188" y="6389688"/>
            <a:ext cx="18288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3400" y="6389688"/>
            <a:ext cx="14478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47005D-617B-4032-BE5C-8F4B060B47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9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5A742-0B9B-47BE-AA42-F8F1DC62A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8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7650"/>
            <a:ext cx="2057400" cy="5878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7650"/>
            <a:ext cx="6019800" cy="58785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95BFF-B5D3-415D-826F-99059452E1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3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FDC8-510E-4CD0-A75F-AEC6FA2B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7542D1F8-49CA-45A8-9FBB-922ED946F8B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E4AC2-B496-4D09-8F12-371A7DD1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25386-2E8A-4B42-853E-EE1FB14D2D5E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0ACAE-3DF3-4612-B6B6-EA39479D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AC358-D6E9-4636-BB2F-F3B6C711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8913B62-2081-4496-9169-2A5AA90CE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hidden">
          <a:xfrm>
            <a:off x="0" y="4830763"/>
            <a:ext cx="9170988" cy="180975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0"/>
                  <a:invGamma/>
                  <a:alpha val="0"/>
                </a:srgbClr>
              </a:gs>
              <a:gs pos="50000">
                <a:srgbClr val="000066">
                  <a:alpha val="50000"/>
                </a:srgbClr>
              </a:gs>
              <a:gs pos="100000">
                <a:srgbClr val="000066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gray">
          <a:xfrm>
            <a:off x="0" y="5291138"/>
            <a:ext cx="9144000" cy="876300"/>
          </a:xfrm>
          <a:prstGeom prst="rect">
            <a:avLst/>
          </a:prstGeom>
          <a:gradFill rotWithShape="1"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gamma/>
                  <a:shade val="72941"/>
                  <a:invGamma/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32"/>
          <p:cNvSpPr>
            <a:spLocks noChangeArrowheads="1"/>
          </p:cNvSpPr>
          <p:nvPr/>
        </p:nvSpPr>
        <p:spPr bwMode="gray">
          <a:xfrm>
            <a:off x="201613" y="4481513"/>
            <a:ext cx="1133475" cy="1157287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gray">
          <a:xfrm>
            <a:off x="1562100" y="4481513"/>
            <a:ext cx="1133475" cy="1157287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1613" y="5181600"/>
            <a:ext cx="8688387" cy="1066800"/>
          </a:xfrm>
        </p:spPr>
        <p:txBody>
          <a:bodyPr/>
          <a:lstStyle>
            <a:lvl1pPr algn="r"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210300"/>
            <a:ext cx="5003800" cy="533400"/>
          </a:xfrm>
        </p:spPr>
        <p:txBody>
          <a:bodyPr/>
          <a:lstStyle>
            <a:lvl1pPr marL="0" indent="0" algn="r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9688"/>
            <a:ext cx="16002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2188" y="6389688"/>
            <a:ext cx="18288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3400" y="6389688"/>
            <a:ext cx="1447800" cy="331787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93820-B9CF-4585-8E92-8FFCF5CC1C4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5218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1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0F06B-70C3-4DF1-9680-5C196811D7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1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163C5-1EA7-43A1-91D9-3C87B7E188D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8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1EE5FF-21A0-463A-8F05-61BAECDDDEA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35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ABB3FF-33BC-4252-AB47-E3258C34C1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317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575F4F-0C81-4AF8-BCD2-349B645C242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015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C96CBD-23F2-45E4-B310-AD92122A7A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4F8B-3855-45B0-B8B1-2CC67BC1C6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2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412552-BF64-498A-B530-65FBE0AB034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05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21B19-1328-45BD-9E78-0D388DFE6E2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31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DC0B7-3CF6-4BE4-89B6-4C9FA18FA6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41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7650"/>
            <a:ext cx="2057400" cy="5878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7650"/>
            <a:ext cx="6019800" cy="58785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BF8B4C-B405-4AB7-9100-D1637E511E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168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hidden">
          <a:xfrm>
            <a:off x="0" y="4830763"/>
            <a:ext cx="9170988" cy="180975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0"/>
                  <a:invGamma/>
                  <a:alpha val="0"/>
                </a:srgbClr>
              </a:gs>
              <a:gs pos="50000">
                <a:srgbClr val="000066">
                  <a:alpha val="50000"/>
                </a:srgbClr>
              </a:gs>
              <a:gs pos="100000">
                <a:srgbClr val="000066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gray">
          <a:xfrm>
            <a:off x="0" y="5291138"/>
            <a:ext cx="9144000" cy="876300"/>
          </a:xfrm>
          <a:prstGeom prst="rect">
            <a:avLst/>
          </a:prstGeom>
          <a:gradFill rotWithShape="1"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gamma/>
                  <a:shade val="72941"/>
                  <a:invGamma/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32"/>
          <p:cNvSpPr>
            <a:spLocks noChangeArrowheads="1"/>
          </p:cNvSpPr>
          <p:nvPr/>
        </p:nvSpPr>
        <p:spPr bwMode="gray">
          <a:xfrm>
            <a:off x="201613" y="4481513"/>
            <a:ext cx="1133475" cy="1157287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gray">
          <a:xfrm>
            <a:off x="1562100" y="4481513"/>
            <a:ext cx="1133475" cy="1157287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1613" y="5181600"/>
            <a:ext cx="8688387" cy="1066800"/>
          </a:xfrm>
        </p:spPr>
        <p:txBody>
          <a:bodyPr/>
          <a:lstStyle>
            <a:lvl1pPr algn="r"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210300"/>
            <a:ext cx="5003800" cy="533400"/>
          </a:xfrm>
        </p:spPr>
        <p:txBody>
          <a:bodyPr/>
          <a:lstStyle>
            <a:lvl1pPr marL="0" indent="0" algn="r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9688"/>
            <a:ext cx="16002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2188" y="6389688"/>
            <a:ext cx="1828800" cy="331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3400" y="6389688"/>
            <a:ext cx="1447800" cy="331787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93820-B9CF-4585-8E92-8FFCF5CC1C4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5218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706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0F06B-70C3-4DF1-9680-5C196811D7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12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163C5-1EA7-43A1-91D9-3C87B7E188D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140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1EE5FF-21A0-463A-8F05-61BAECDDDEA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97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ABB3FF-33BC-4252-AB47-E3258C34C1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77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575F4F-0C81-4AF8-BCD2-349B645C242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9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3600B-1B0B-4E6E-97CA-99AFAAF6BF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256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C96CBD-23F2-45E4-B310-AD92122A7A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47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412552-BF64-498A-B530-65FBE0AB034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51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21B19-1328-45BD-9E78-0D388DFE6E2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462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DC0B7-3CF6-4BE4-89B6-4C9FA18FA6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622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7650"/>
            <a:ext cx="2057400" cy="5878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7650"/>
            <a:ext cx="6019800" cy="58785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BF8B4C-B405-4AB7-9100-D1637E511E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3E19D-60C1-4084-8E84-A731A4B090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9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893A-125E-491B-9C4E-B79715287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F54B-3E81-4772-BC35-DC59911F25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7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BDB80-7EC0-4B26-8F7D-F79103754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2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9526-2176-4D71-8B88-1F530EE7E2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25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2611-D7F6-4A4B-B570-86C821A2C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487363"/>
            <a:ext cx="9144000" cy="72707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72941"/>
                  <a:invGamma/>
                  <a:alpha val="67999"/>
                </a:schemeClr>
              </a:gs>
              <a:gs pos="100000">
                <a:schemeClr val="tx1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Oval 19"/>
          <p:cNvSpPr>
            <a:spLocks noChangeArrowheads="1"/>
          </p:cNvSpPr>
          <p:nvPr/>
        </p:nvSpPr>
        <p:spPr bwMode="gray">
          <a:xfrm>
            <a:off x="6457950" y="211138"/>
            <a:ext cx="1133475" cy="1157287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8" name="Oval 20"/>
          <p:cNvSpPr>
            <a:spLocks noChangeArrowheads="1"/>
          </p:cNvSpPr>
          <p:nvPr/>
        </p:nvSpPr>
        <p:spPr bwMode="gray">
          <a:xfrm>
            <a:off x="7848600" y="211138"/>
            <a:ext cx="1133475" cy="1157287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47650"/>
            <a:ext cx="594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00F625-5792-44B8-B679-BE093100B3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487363"/>
            <a:ext cx="9144000" cy="72707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72941"/>
                  <a:invGamma/>
                  <a:alpha val="67999"/>
                </a:schemeClr>
              </a:gs>
              <a:gs pos="100000">
                <a:schemeClr val="tx1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Oval 19"/>
          <p:cNvSpPr>
            <a:spLocks noChangeArrowheads="1"/>
          </p:cNvSpPr>
          <p:nvPr/>
        </p:nvSpPr>
        <p:spPr bwMode="gray">
          <a:xfrm>
            <a:off x="6457950" y="211138"/>
            <a:ext cx="1133475" cy="1157287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20"/>
          <p:cNvSpPr>
            <a:spLocks noChangeArrowheads="1"/>
          </p:cNvSpPr>
          <p:nvPr/>
        </p:nvSpPr>
        <p:spPr bwMode="gray">
          <a:xfrm>
            <a:off x="7848600" y="211138"/>
            <a:ext cx="1133475" cy="1157287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47650"/>
            <a:ext cx="594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72AD0-3031-46E4-8AEC-1F792C13EE6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7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487363"/>
            <a:ext cx="9144000" cy="72707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72941"/>
                  <a:invGamma/>
                  <a:alpha val="67999"/>
                </a:schemeClr>
              </a:gs>
              <a:gs pos="100000">
                <a:schemeClr val="tx1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Oval 19"/>
          <p:cNvSpPr>
            <a:spLocks noChangeArrowheads="1"/>
          </p:cNvSpPr>
          <p:nvPr/>
        </p:nvSpPr>
        <p:spPr bwMode="gray">
          <a:xfrm>
            <a:off x="6457950" y="211138"/>
            <a:ext cx="1133475" cy="1157287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20"/>
          <p:cNvSpPr>
            <a:spLocks noChangeArrowheads="1"/>
          </p:cNvSpPr>
          <p:nvPr/>
        </p:nvSpPr>
        <p:spPr bwMode="gray">
          <a:xfrm>
            <a:off x="7848600" y="211138"/>
            <a:ext cx="1133475" cy="1157287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38100">
            <a:solidFill>
              <a:srgbClr val="FFFFFF"/>
            </a:solidFill>
            <a:round/>
            <a:headEnd/>
            <a:tailEnd/>
          </a:ln>
          <a:effectLst>
            <a:outerShdw dist="81320" dir="3080412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5218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47650"/>
            <a:ext cx="594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72AD0-3031-46E4-8AEC-1F792C13EE6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03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773" y="1556792"/>
            <a:ext cx="8352928" cy="6858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kumimoji="0" lang="zh-CN" altLang="en-US" sz="4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</a:t>
            </a:r>
          </a:p>
          <a:p>
            <a:pPr algn="ctr">
              <a:buFontTx/>
              <a:buNone/>
            </a:pPr>
            <a:r>
              <a:rPr kumimoji="0" lang="zh-CN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ahoma" panose="020B0604030504040204" pitchFamily="34" charset="0"/>
              </a:rPr>
              <a:t>第八章 </a:t>
            </a:r>
            <a:r>
              <a:rPr kumimoji="0" lang="en-US" altLang="zh-CN" sz="5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ahoma" panose="020B0604030504040204" pitchFamily="34" charset="0"/>
              </a:rPr>
              <a:t>M</a:t>
            </a:r>
            <a:r>
              <a:rPr kumimoji="0" lang="zh-CN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ahoma" panose="020B0604030504040204" pitchFamily="34" charset="0"/>
              </a:rPr>
              <a:t>胆碱受体阻断药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303004" y="4365625"/>
            <a:ext cx="184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7904" y="3165297"/>
            <a:ext cx="18325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药理学系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方丰</a:t>
            </a:r>
          </a:p>
        </p:txBody>
      </p:sp>
    </p:spTree>
    <p:extLst>
      <p:ext uri="{BB962C8B-B14F-4D97-AF65-F5344CB8AC3E}">
        <p14:creationId xmlns:p14="http://schemas.microsoft.com/office/powerpoint/2010/main" val="132480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-108520" y="1028700"/>
            <a:ext cx="5943600" cy="11430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000000"/>
                </a:solidFill>
              </a:rPr>
              <a:t>【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临床应用</a:t>
            </a:r>
            <a:r>
              <a:rPr lang="en-US" altLang="zh-CN" sz="3600" b="1" dirty="0">
                <a:solidFill>
                  <a:srgbClr val="000000"/>
                </a:solidFill>
              </a:rPr>
              <a:t>】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179512" y="1927373"/>
            <a:ext cx="4536504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、解除平滑肌痉挛：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、抑制腺体分泌：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、眼科：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、抗休克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、治疗缓慢性心律失常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、解救有机磷酸酯类中毒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07504" y="485800"/>
            <a:ext cx="5943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63888" y="202671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胃肠道绞痛，膀胱刺激症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31840" y="276176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全身麻醉前给药，严重流涎症，盗汗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6782" y="350100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检查眼底，儿童验光，虹膜炎</a:t>
            </a:r>
          </a:p>
        </p:txBody>
      </p:sp>
    </p:spTree>
    <p:extLst>
      <p:ext uri="{BB962C8B-B14F-4D97-AF65-F5344CB8AC3E}">
        <p14:creationId xmlns:p14="http://schemas.microsoft.com/office/powerpoint/2010/main" val="35086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5360987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【</a:t>
            </a:r>
            <a:r>
              <a:rPr lang="zh-CN" altLang="en-US" sz="3600" b="1" dirty="0">
                <a:latin typeface="Times New Roman" panose="02020603050405020304" pitchFamily="18" charset="0"/>
              </a:rPr>
              <a:t>不良反应</a:t>
            </a:r>
            <a:r>
              <a:rPr lang="en-US" altLang="zh-CN" sz="3600" b="1" dirty="0">
                <a:latin typeface="Times New Roman" panose="02020603050405020304" pitchFamily="18" charset="0"/>
              </a:rPr>
              <a:t>】</a:t>
            </a:r>
          </a:p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治疗量常见的副作用：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口干、视力模糊、心悸、瞳孔扩大、皮肤干燥、体温升高、尿潴留等。</a:t>
            </a:r>
          </a:p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大剂量兴奋中枢：</a:t>
            </a: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出现烦躁不安、多言、谵妄、惊厥等反应。</a:t>
            </a:r>
          </a:p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严重中毒：</a:t>
            </a: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可由兴奋转入抑制，出现昏迷，最终可因呼吸麻痹而致死。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107504" y="485800"/>
            <a:ext cx="5943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319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0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0568"/>
              </p:ext>
            </p:extLst>
          </p:nvPr>
        </p:nvGraphicFramePr>
        <p:xfrm>
          <a:off x="467370" y="1484784"/>
          <a:ext cx="7993062" cy="4702177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1953127642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1475667580"/>
                    </a:ext>
                  </a:extLst>
                </a:gridCol>
              </a:tblGrid>
              <a:tr h="671513">
                <a:tc grid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阿托品的不良反应的表现与剂量的关系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7740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剂量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不良反应的表现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18545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 mg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轻度口干和乏汗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2350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mg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口干、心率加快、瞳孔轻度扩大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37622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显著口干、心悸、瞳孔扩大、视近物模糊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345869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mg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上述症状加重、语言不清、烦躁不安、皮肤干燥、小便困难、肠蠕动减少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656583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mg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上述症状加重、脉速而弱、呼吸加快加深、出现谵妄、幻觉、惊厥等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99105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严重中毒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中枢兴奋转入抑制、出现昏迷、呼吸麻痹等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012041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最低致死量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成人：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80~130 mg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；儿童：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mg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8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8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body" idx="1"/>
          </p:nvPr>
        </p:nvSpPr>
        <p:spPr>
          <a:xfrm>
            <a:off x="303213" y="1379488"/>
            <a:ext cx="8229600" cy="5649912"/>
          </a:xfrm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latin typeface="Times New Roman" panose="02020603050405020304" pitchFamily="18" charset="0"/>
              </a:rPr>
              <a:t>中毒解救</a:t>
            </a:r>
            <a:r>
              <a:rPr lang="en-US" altLang="zh-CN" sz="3200" b="1" dirty="0"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外周症状：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胆碱受体兴奋药毛果芸香碱对抗；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中枢症状：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毒扁豆碱对抗；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呼吸抑制：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给予吸氧及人工呼吸；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中枢兴奋：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安定（地西泮）对抗。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latin typeface="Times New Roman" panose="02020603050405020304" pitchFamily="18" charset="0"/>
              </a:rPr>
              <a:t>禁忌症</a:t>
            </a:r>
            <a:r>
              <a:rPr lang="en-US" altLang="zh-CN" sz="3200" b="1" dirty="0">
                <a:latin typeface="Times New Roman" panose="02020603050405020304" pitchFamily="18" charset="0"/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前列腺肥大、青光眼患者禁用。感染性休克伴心率过速或高热者。</a:t>
            </a: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107504" y="485800"/>
            <a:ext cx="5943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28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E6BEA3-A0A9-44F1-B341-2DA37F01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844824"/>
            <a:ext cx="9505056" cy="34563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97C334-8D79-4DC5-87AB-AEA39CD3F8CF}"/>
              </a:ext>
            </a:extLst>
          </p:cNvPr>
          <p:cNvSpPr txBox="1"/>
          <p:nvPr/>
        </p:nvSpPr>
        <p:spPr>
          <a:xfrm>
            <a:off x="107504" y="476672"/>
            <a:ext cx="354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临床案例解析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6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A8C7-72B9-416F-B4B1-D17787E3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临床案例解析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676FF0-7169-4A13-A0C0-848A49A3ECB0}"/>
              </a:ext>
            </a:extLst>
          </p:cNvPr>
          <p:cNvSpPr/>
          <p:nvPr/>
        </p:nvSpPr>
        <p:spPr>
          <a:xfrm>
            <a:off x="251520" y="1594247"/>
            <a:ext cx="889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有机磷中毒问病史不详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：用药过量致阿托品中毒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A18B51-F7F1-421D-B6F4-40A19EE03A0C}"/>
              </a:ext>
            </a:extLst>
          </p:cNvPr>
          <p:cNvSpPr/>
          <p:nvPr/>
        </p:nvSpPr>
        <p:spPr>
          <a:xfrm>
            <a:off x="251520" y="2414135"/>
            <a:ext cx="8686800" cy="399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某日，急诊送来一年轻女性，家属说喝了一大碗敌敌畏。急诊常规洗胃后静脉注射阿托品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mg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后收入院。入院后见病人无阿托品化，继续用阿托品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mg q2 h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静脉注射，结果病人渐昏迷。考虑阿托品用量不足，增加剂量至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mg  q 15 min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。患者出现高热、抽搐，心率加快。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考虑阿托品中毒，减量后患者渐清醒。问其所喝量，只是一小口而已。</a:t>
            </a:r>
          </a:p>
        </p:txBody>
      </p:sp>
    </p:spTree>
    <p:extLst>
      <p:ext uri="{BB962C8B-B14F-4D97-AF65-F5344CB8AC3E}">
        <p14:creationId xmlns:p14="http://schemas.microsoft.com/office/powerpoint/2010/main" val="32566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31F117D-1D69-4A7B-BDD9-B2E081804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/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/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61AE25CB-A686-4F90-BFF2-47682C77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02798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东莨菪碱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(scopolamine)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抑制腺体分泌、扩瞳及调节麻痹作用较强→</a:t>
            </a:r>
            <a:r>
              <a:rPr kumimoji="0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麻醉前给药，优于阿托品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有较强的中枢抗胆碱作用，大剂量可引起麻醉，但对呼吸中枢有兴奋作用→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中药麻醉剂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防晕止吐作用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晕车、晕船等晕动病；对妊娠呕吐及放射病呕吐有止吐作用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抗震颤麻痹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帕金森病，可改善患者的流涎、肌震颤等症状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358483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7EC092BF-D165-4100-B648-3D4638D5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281987" cy="506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19175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山莨菪碱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Anisodamine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654-2)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作用特点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松弛胃肠平滑肌作用较阿托品弱，但选择性较高，毒副作用较小。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扩张血管，改善微循环作用与阿托品相当。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抑制腺体分泌、扩瞳作用弱：为阿托品的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1/20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1/10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Tx/>
              <a:buAutoNum type="arabicPeriod" startAt="4"/>
            </a:pP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中枢作用弱。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常用于胃肠绞痛、中毒性休克。</a:t>
            </a:r>
          </a:p>
        </p:txBody>
      </p:sp>
    </p:spTree>
    <p:extLst>
      <p:ext uri="{BB962C8B-B14F-4D97-AF65-F5344CB8AC3E}">
        <p14:creationId xmlns:p14="http://schemas.microsoft.com/office/powerpoint/2010/main" val="35740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33068C6-32A7-433B-9784-4269F64B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547744"/>
            <a:ext cx="8229600" cy="52895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第二节 颠茄生物碱的合成、半合成代用品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一）合成扩瞳药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后马托品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(homatropine);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托吡卡胺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(tropicamide)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扩瞳和调节麻痹作用明显较阿托品短。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调节麻痹出现快但不如阿托品完全。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临床应用于眼科检查、验光。</a:t>
            </a:r>
          </a:p>
        </p:txBody>
      </p:sp>
    </p:spTree>
    <p:extLst>
      <p:ext uri="{BB962C8B-B14F-4D97-AF65-F5344CB8AC3E}">
        <p14:creationId xmlns:p14="http://schemas.microsoft.com/office/powerpoint/2010/main" val="259534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07" name="Group 43">
            <a:extLst>
              <a:ext uri="{FF2B5EF4-FFF2-40B4-BE49-F238E27FC236}">
                <a16:creationId xmlns:a16="http://schemas.microsoft.com/office/drawing/2014/main" id="{AEC7B9F1-7524-49FB-94C3-7BEC3D641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732843"/>
              </p:ext>
            </p:extLst>
          </p:nvPr>
        </p:nvGraphicFramePr>
        <p:xfrm>
          <a:off x="323850" y="2205382"/>
          <a:ext cx="8496300" cy="3671890"/>
        </p:xfrm>
        <a:graphic>
          <a:graphicData uri="http://schemas.openxmlformats.org/drawingml/2006/table">
            <a:tbl>
              <a:tblPr/>
              <a:tblGrid>
                <a:gridCol w="2508250">
                  <a:extLst>
                    <a:ext uri="{9D8B030D-6E8A-4147-A177-3AD203B41FA5}">
                      <a16:colId xmlns:a16="http://schemas.microsoft.com/office/drawing/2014/main" val="1308728348"/>
                    </a:ext>
                  </a:extLst>
                </a:gridCol>
                <a:gridCol w="3155950">
                  <a:extLst>
                    <a:ext uri="{9D8B030D-6E8A-4147-A177-3AD203B41FA5}">
                      <a16:colId xmlns:a16="http://schemas.microsoft.com/office/drawing/2014/main" val="2396815513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941090846"/>
                    </a:ext>
                  </a:extLst>
                </a:gridCol>
              </a:tblGrid>
              <a:tr h="7540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吸收、作用、临床应用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季胺类解痉药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丙胺太林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叔胺类解痉药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胃复康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10770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口服吸收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694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解痉作用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较强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较明显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4524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抑制胃液分泌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98678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其他特点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有神经节阻断作用、可阻断神经肌肉接头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有安定作用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82337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临床应用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胃肠溃疡、胃肠痉挛、妊娠呕吐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伴焦虑的溃疡病、胃酸过多、肠蠕动亢进、膀胱刺激症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896775"/>
                  </a:ext>
                </a:extLst>
              </a:tr>
            </a:tbl>
          </a:graphicData>
        </a:graphic>
      </p:graphicFrame>
      <p:sp>
        <p:nvSpPr>
          <p:cNvPr id="88106" name="Text Box 42">
            <a:extLst>
              <a:ext uri="{FF2B5EF4-FFF2-40B4-BE49-F238E27FC236}">
                <a16:creationId xmlns:a16="http://schemas.microsoft.com/office/drawing/2014/main" id="{FA9633CE-11A3-47E5-BC98-E6E2A1B69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合成解痉药</a:t>
            </a:r>
          </a:p>
        </p:txBody>
      </p:sp>
    </p:spTree>
    <p:extLst>
      <p:ext uri="{BB962C8B-B14F-4D97-AF65-F5344CB8AC3E}">
        <p14:creationId xmlns:p14="http://schemas.microsoft.com/office/powerpoint/2010/main" val="40097427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学习目标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98293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掌握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ea typeface="楷体_GB2312" pitchFamily="49" charset="-122"/>
              </a:rPr>
              <a:t>阿托品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的药理作用、临床应用和不良反应</a:t>
            </a:r>
          </a:p>
          <a:p>
            <a:pPr marL="0" indent="0" eaLnBrk="1" hangingPunct="1">
              <a:lnSpc>
                <a:spcPct val="150000"/>
              </a:lnSpc>
              <a:buClr>
                <a:srgbClr val="FF0000"/>
              </a:buClr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04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>
            <a:extLst>
              <a:ext uri="{FF2B5EF4-FFF2-40B4-BE49-F238E27FC236}">
                <a16:creationId xmlns:a16="http://schemas.microsoft.com/office/drawing/2014/main" id="{5E0DB770-0CBF-41A5-8DF3-FEC667E3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28800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选择性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受体阻断药</a:t>
            </a: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CA9404D5-4D29-4209-BDF1-69FFC84D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29731"/>
            <a:ext cx="700704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哌仑西平：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受体阻断剂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抑制胃酸和胃蛋白酶分泌，治疗消化性溃疡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A04A3889-3D31-47F6-ACBA-91698A93C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20" y="4241899"/>
            <a:ext cx="518763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达非那新：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受体阻断剂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治疗尿失禁，尿频，尿急</a:t>
            </a:r>
          </a:p>
        </p:txBody>
      </p:sp>
    </p:spTree>
    <p:extLst>
      <p:ext uri="{BB962C8B-B14F-4D97-AF65-F5344CB8AC3E}">
        <p14:creationId xmlns:p14="http://schemas.microsoft.com/office/powerpoint/2010/main" val="27522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579296" cy="49685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受体阻断药概念：</a:t>
            </a:r>
            <a:endParaRPr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选择性结合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受体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无内在活性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竞争性拮抗乙酰胆碱或胆碱受体激动药对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受体的激动作用</a:t>
            </a:r>
          </a:p>
        </p:txBody>
      </p:sp>
    </p:spTree>
    <p:extLst>
      <p:ext uri="{BB962C8B-B14F-4D97-AF65-F5344CB8AC3E}">
        <p14:creationId xmlns:p14="http://schemas.microsoft.com/office/powerpoint/2010/main" val="246641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阿托品类生物碱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1619672" y="1988840"/>
            <a:ext cx="4762500" cy="3571875"/>
            <a:chOff x="1383" y="890"/>
            <a:chExt cx="3000" cy="2250"/>
          </a:xfrm>
        </p:grpSpPr>
        <p:pic>
          <p:nvPicPr>
            <p:cNvPr id="64518" name="Picture 6" descr="jimsonweed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890"/>
              <a:ext cx="3000" cy="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565" y="2810"/>
              <a:ext cx="1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datura stramonium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71800" y="580526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茄科植物中提取</a:t>
            </a:r>
          </a:p>
        </p:txBody>
      </p:sp>
    </p:spTree>
    <p:extLst>
      <p:ext uri="{BB962C8B-B14F-4D97-AF65-F5344CB8AC3E}">
        <p14:creationId xmlns:p14="http://schemas.microsoft.com/office/powerpoint/2010/main" val="18839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162023" y="260648"/>
            <a:ext cx="5943600" cy="1143000"/>
          </a:xfrm>
        </p:spPr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-72008" y="1215777"/>
            <a:ext cx="9540552" cy="17811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</a:rPr>
              <a:t>【</a:t>
            </a:r>
            <a:r>
              <a:rPr lang="zh-CN" altLang="en-US" sz="3600" b="1" dirty="0">
                <a:latin typeface="Times New Roman" panose="02020603050405020304" pitchFamily="18" charset="0"/>
              </a:rPr>
              <a:t>药理作用</a:t>
            </a:r>
            <a:r>
              <a:rPr lang="en-US" altLang="zh-CN" sz="3600" b="1" dirty="0">
                <a:latin typeface="Times New Roman" panose="02020603050405020304" pitchFamily="18" charset="0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受体均有阻断作用，大剂量也阻断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受体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2847" y="2420888"/>
            <a:ext cx="18069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、腺体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、眼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、平滑肌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、心脏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、血管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、中枢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12" y="2435843"/>
            <a:ext cx="5068821" cy="38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162023" y="260648"/>
            <a:ext cx="5943600" cy="1143000"/>
          </a:xfrm>
        </p:spPr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-72008" y="1215777"/>
            <a:ext cx="9540552" cy="845071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</a:rPr>
              <a:t>【</a:t>
            </a:r>
            <a:r>
              <a:rPr lang="zh-CN" altLang="en-US" sz="3600" b="1" dirty="0">
                <a:latin typeface="Times New Roman" panose="02020603050405020304" pitchFamily="18" charset="0"/>
              </a:rPr>
              <a:t>药理作用</a:t>
            </a:r>
            <a:r>
              <a:rPr lang="en-US" altLang="zh-CN" sz="3600" b="1" dirty="0">
                <a:latin typeface="Times New Roman" panose="02020603050405020304" pitchFamily="18" charset="0"/>
              </a:rPr>
              <a:t>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2606" y="2117755"/>
            <a:ext cx="18069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、腺体：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6782" y="224260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抑制腺体分泌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6782" y="2890679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扩瞳、升高眼内压、调节麻痹</a:t>
            </a:r>
          </a:p>
        </p:txBody>
      </p:sp>
    </p:spTree>
    <p:extLst>
      <p:ext uri="{BB962C8B-B14F-4D97-AF65-F5344CB8AC3E}">
        <p14:creationId xmlns:p14="http://schemas.microsoft.com/office/powerpoint/2010/main" val="31632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476250"/>
            <a:ext cx="4305300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468563" y="2716213"/>
            <a:ext cx="18716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7088" y="2513013"/>
            <a:ext cx="1630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瞳孔括约肌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(</a:t>
            </a:r>
            <a:r>
              <a:rPr lang="zh-CN" altLang="en-US" sz="2000" b="1">
                <a:ea typeface="宋体" panose="02010600030101010101" pitchFamily="2" charset="-122"/>
              </a:rPr>
              <a:t>胆碱能神经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68788" y="3938588"/>
            <a:ext cx="0" cy="3984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44" y="2025649"/>
            <a:ext cx="4206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20700" y="1528763"/>
            <a:ext cx="2244525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括约肌松弛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405343" y="3938588"/>
            <a:ext cx="1535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瞳孔扩大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63843" y="4169569"/>
            <a:ext cx="8413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Line 3"/>
          <p:cNvSpPr>
            <a:spLocks noChangeShapeType="1"/>
          </p:cNvSpPr>
          <p:nvPr/>
        </p:nvSpPr>
        <p:spPr bwMode="auto">
          <a:xfrm>
            <a:off x="2397125" y="3938588"/>
            <a:ext cx="18716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Text Box 4"/>
          <p:cNvSpPr txBox="1">
            <a:spLocks noChangeArrowheads="1"/>
          </p:cNvSpPr>
          <p:nvPr/>
        </p:nvSpPr>
        <p:spPr bwMode="auto">
          <a:xfrm>
            <a:off x="820738" y="3735388"/>
            <a:ext cx="15001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瞳孔开大肌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(NA</a:t>
            </a:r>
            <a:r>
              <a:rPr lang="zh-CN" altLang="en-US" sz="2000" b="1">
                <a:ea typeface="宋体" panose="02010600030101010101" pitchFamily="2" charset="-122"/>
              </a:rPr>
              <a:t>能神经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25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图片1_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0350"/>
            <a:ext cx="76327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860926" y="1286164"/>
            <a:ext cx="3455987" cy="12954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63775" y="3752850"/>
            <a:ext cx="0" cy="3968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8" y="2051050"/>
            <a:ext cx="4206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1042988" y="5805488"/>
            <a:ext cx="122078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00338" y="3933825"/>
            <a:ext cx="57626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90173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、平滑肌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、心脏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23728" y="1928970"/>
            <a:ext cx="540060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对多种内脏平滑肌有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松弛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作用，对痉挛状态的平滑肌效果明显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1680" y="3191971"/>
            <a:ext cx="777686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治疗量时心率轻度短暂地减慢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（兴奋迷走中枢）</a:t>
            </a:r>
            <a:endParaRPr lang="en-US" altLang="zh-CN" sz="28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较大剂量时心率加快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（阻断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受体）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62381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、血管：</a:t>
            </a: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、中枢：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107504" y="485800"/>
            <a:ext cx="5943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阿托品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atropine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-2379" y="1251917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药理作用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9821" y="4771593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大剂量时扩张小血管，改善微循环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9821" y="5373216"/>
            <a:ext cx="6676828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较大剂量：可兴奋延髓和大脑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中毒剂量：致幻，惊厥，昏迷，呼吸麻痹</a:t>
            </a:r>
          </a:p>
          <a:p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4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07">
  <a:themeElements>
    <a:clrScheme name="07 3">
      <a:dk1>
        <a:srgbClr val="85218F"/>
      </a:dk1>
      <a:lt1>
        <a:srgbClr val="FFFFFF"/>
      </a:lt1>
      <a:dk2>
        <a:srgbClr val="F9DBF3"/>
      </a:dk2>
      <a:lt2>
        <a:srgbClr val="808080"/>
      </a:lt2>
      <a:accent1>
        <a:srgbClr val="9461CD"/>
      </a:accent1>
      <a:accent2>
        <a:srgbClr val="4E8DDA"/>
      </a:accent2>
      <a:accent3>
        <a:srgbClr val="FFFFFF"/>
      </a:accent3>
      <a:accent4>
        <a:srgbClr val="711B79"/>
      </a:accent4>
      <a:accent5>
        <a:srgbClr val="C8B7E3"/>
      </a:accent5>
      <a:accent6>
        <a:srgbClr val="467FC5"/>
      </a:accent6>
      <a:hlink>
        <a:srgbClr val="3FBB83"/>
      </a:hlink>
      <a:folHlink>
        <a:srgbClr val="C98C4F"/>
      </a:folHlink>
    </a:clrScheme>
    <a:fontScheme name="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7 1">
        <a:dk1>
          <a:srgbClr val="2E3038"/>
        </a:dk1>
        <a:lt1>
          <a:srgbClr val="FFFFFF"/>
        </a:lt1>
        <a:dk2>
          <a:srgbClr val="DDDDDD"/>
        </a:dk2>
        <a:lt2>
          <a:srgbClr val="808080"/>
        </a:lt2>
        <a:accent1>
          <a:srgbClr val="5ECC4C"/>
        </a:accent1>
        <a:accent2>
          <a:srgbClr val="DE4A98"/>
        </a:accent2>
        <a:accent3>
          <a:srgbClr val="FFFFFF"/>
        </a:accent3>
        <a:accent4>
          <a:srgbClr val="26272E"/>
        </a:accent4>
        <a:accent5>
          <a:srgbClr val="B6E2B2"/>
        </a:accent5>
        <a:accent6>
          <a:srgbClr val="C94289"/>
        </a:accent6>
        <a:hlink>
          <a:srgbClr val="B89642"/>
        </a:hlink>
        <a:folHlink>
          <a:srgbClr val="4EA4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2">
        <a:dk1>
          <a:srgbClr val="0052A4"/>
        </a:dk1>
        <a:lt1>
          <a:srgbClr val="FFFFFF"/>
        </a:lt1>
        <a:dk2>
          <a:srgbClr val="DBEFF9"/>
        </a:dk2>
        <a:lt2>
          <a:srgbClr val="808080"/>
        </a:lt2>
        <a:accent1>
          <a:srgbClr val="5A87BE"/>
        </a:accent1>
        <a:accent2>
          <a:srgbClr val="DC5270"/>
        </a:accent2>
        <a:accent3>
          <a:srgbClr val="FFFFFF"/>
        </a:accent3>
        <a:accent4>
          <a:srgbClr val="00458B"/>
        </a:accent4>
        <a:accent5>
          <a:srgbClr val="B5C3DB"/>
        </a:accent5>
        <a:accent6>
          <a:srgbClr val="C74965"/>
        </a:accent6>
        <a:hlink>
          <a:srgbClr val="53B630"/>
        </a:hlink>
        <a:folHlink>
          <a:srgbClr val="D45F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3">
        <a:dk1>
          <a:srgbClr val="85218F"/>
        </a:dk1>
        <a:lt1>
          <a:srgbClr val="FFFFFF"/>
        </a:lt1>
        <a:dk2>
          <a:srgbClr val="F9DBF3"/>
        </a:dk2>
        <a:lt2>
          <a:srgbClr val="808080"/>
        </a:lt2>
        <a:accent1>
          <a:srgbClr val="9461CD"/>
        </a:accent1>
        <a:accent2>
          <a:srgbClr val="4E8DDA"/>
        </a:accent2>
        <a:accent3>
          <a:srgbClr val="FFFFFF"/>
        </a:accent3>
        <a:accent4>
          <a:srgbClr val="711B79"/>
        </a:accent4>
        <a:accent5>
          <a:srgbClr val="C8B7E3"/>
        </a:accent5>
        <a:accent6>
          <a:srgbClr val="467FC5"/>
        </a:accent6>
        <a:hlink>
          <a:srgbClr val="3FBB83"/>
        </a:hlink>
        <a:folHlink>
          <a:srgbClr val="C98C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7">
  <a:themeElements>
    <a:clrScheme name="07 3">
      <a:dk1>
        <a:srgbClr val="85218F"/>
      </a:dk1>
      <a:lt1>
        <a:srgbClr val="FFFFFF"/>
      </a:lt1>
      <a:dk2>
        <a:srgbClr val="F9DBF3"/>
      </a:dk2>
      <a:lt2>
        <a:srgbClr val="808080"/>
      </a:lt2>
      <a:accent1>
        <a:srgbClr val="9461CD"/>
      </a:accent1>
      <a:accent2>
        <a:srgbClr val="4E8DDA"/>
      </a:accent2>
      <a:accent3>
        <a:srgbClr val="FFFFFF"/>
      </a:accent3>
      <a:accent4>
        <a:srgbClr val="711B79"/>
      </a:accent4>
      <a:accent5>
        <a:srgbClr val="C8B7E3"/>
      </a:accent5>
      <a:accent6>
        <a:srgbClr val="467FC5"/>
      </a:accent6>
      <a:hlink>
        <a:srgbClr val="3FBB83"/>
      </a:hlink>
      <a:folHlink>
        <a:srgbClr val="C98C4F"/>
      </a:folHlink>
    </a:clrScheme>
    <a:fontScheme name="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7 1">
        <a:dk1>
          <a:srgbClr val="2E3038"/>
        </a:dk1>
        <a:lt1>
          <a:srgbClr val="FFFFFF"/>
        </a:lt1>
        <a:dk2>
          <a:srgbClr val="DDDDDD"/>
        </a:dk2>
        <a:lt2>
          <a:srgbClr val="808080"/>
        </a:lt2>
        <a:accent1>
          <a:srgbClr val="5ECC4C"/>
        </a:accent1>
        <a:accent2>
          <a:srgbClr val="DE4A98"/>
        </a:accent2>
        <a:accent3>
          <a:srgbClr val="FFFFFF"/>
        </a:accent3>
        <a:accent4>
          <a:srgbClr val="26272E"/>
        </a:accent4>
        <a:accent5>
          <a:srgbClr val="B6E2B2"/>
        </a:accent5>
        <a:accent6>
          <a:srgbClr val="C94289"/>
        </a:accent6>
        <a:hlink>
          <a:srgbClr val="B89642"/>
        </a:hlink>
        <a:folHlink>
          <a:srgbClr val="4EA4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2">
        <a:dk1>
          <a:srgbClr val="0052A4"/>
        </a:dk1>
        <a:lt1>
          <a:srgbClr val="FFFFFF"/>
        </a:lt1>
        <a:dk2>
          <a:srgbClr val="DBEFF9"/>
        </a:dk2>
        <a:lt2>
          <a:srgbClr val="808080"/>
        </a:lt2>
        <a:accent1>
          <a:srgbClr val="5A87BE"/>
        </a:accent1>
        <a:accent2>
          <a:srgbClr val="DC5270"/>
        </a:accent2>
        <a:accent3>
          <a:srgbClr val="FFFFFF"/>
        </a:accent3>
        <a:accent4>
          <a:srgbClr val="00458B"/>
        </a:accent4>
        <a:accent5>
          <a:srgbClr val="B5C3DB"/>
        </a:accent5>
        <a:accent6>
          <a:srgbClr val="C74965"/>
        </a:accent6>
        <a:hlink>
          <a:srgbClr val="53B630"/>
        </a:hlink>
        <a:folHlink>
          <a:srgbClr val="D45F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3">
        <a:dk1>
          <a:srgbClr val="85218F"/>
        </a:dk1>
        <a:lt1>
          <a:srgbClr val="FFFFFF"/>
        </a:lt1>
        <a:dk2>
          <a:srgbClr val="F9DBF3"/>
        </a:dk2>
        <a:lt2>
          <a:srgbClr val="808080"/>
        </a:lt2>
        <a:accent1>
          <a:srgbClr val="9461CD"/>
        </a:accent1>
        <a:accent2>
          <a:srgbClr val="4E8DDA"/>
        </a:accent2>
        <a:accent3>
          <a:srgbClr val="FFFFFF"/>
        </a:accent3>
        <a:accent4>
          <a:srgbClr val="711B79"/>
        </a:accent4>
        <a:accent5>
          <a:srgbClr val="C8B7E3"/>
        </a:accent5>
        <a:accent6>
          <a:srgbClr val="467FC5"/>
        </a:accent6>
        <a:hlink>
          <a:srgbClr val="3FBB83"/>
        </a:hlink>
        <a:folHlink>
          <a:srgbClr val="C98C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7">
  <a:themeElements>
    <a:clrScheme name="07 3">
      <a:dk1>
        <a:srgbClr val="85218F"/>
      </a:dk1>
      <a:lt1>
        <a:srgbClr val="FFFFFF"/>
      </a:lt1>
      <a:dk2>
        <a:srgbClr val="F9DBF3"/>
      </a:dk2>
      <a:lt2>
        <a:srgbClr val="808080"/>
      </a:lt2>
      <a:accent1>
        <a:srgbClr val="9461CD"/>
      </a:accent1>
      <a:accent2>
        <a:srgbClr val="4E8DDA"/>
      </a:accent2>
      <a:accent3>
        <a:srgbClr val="FFFFFF"/>
      </a:accent3>
      <a:accent4>
        <a:srgbClr val="711B79"/>
      </a:accent4>
      <a:accent5>
        <a:srgbClr val="C8B7E3"/>
      </a:accent5>
      <a:accent6>
        <a:srgbClr val="467FC5"/>
      </a:accent6>
      <a:hlink>
        <a:srgbClr val="3FBB83"/>
      </a:hlink>
      <a:folHlink>
        <a:srgbClr val="C98C4F"/>
      </a:folHlink>
    </a:clrScheme>
    <a:fontScheme name="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7 1">
        <a:dk1>
          <a:srgbClr val="2E3038"/>
        </a:dk1>
        <a:lt1>
          <a:srgbClr val="FFFFFF"/>
        </a:lt1>
        <a:dk2>
          <a:srgbClr val="DDDDDD"/>
        </a:dk2>
        <a:lt2>
          <a:srgbClr val="808080"/>
        </a:lt2>
        <a:accent1>
          <a:srgbClr val="5ECC4C"/>
        </a:accent1>
        <a:accent2>
          <a:srgbClr val="DE4A98"/>
        </a:accent2>
        <a:accent3>
          <a:srgbClr val="FFFFFF"/>
        </a:accent3>
        <a:accent4>
          <a:srgbClr val="26272E"/>
        </a:accent4>
        <a:accent5>
          <a:srgbClr val="B6E2B2"/>
        </a:accent5>
        <a:accent6>
          <a:srgbClr val="C94289"/>
        </a:accent6>
        <a:hlink>
          <a:srgbClr val="B89642"/>
        </a:hlink>
        <a:folHlink>
          <a:srgbClr val="4EA4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2">
        <a:dk1>
          <a:srgbClr val="0052A4"/>
        </a:dk1>
        <a:lt1>
          <a:srgbClr val="FFFFFF"/>
        </a:lt1>
        <a:dk2>
          <a:srgbClr val="DBEFF9"/>
        </a:dk2>
        <a:lt2>
          <a:srgbClr val="808080"/>
        </a:lt2>
        <a:accent1>
          <a:srgbClr val="5A87BE"/>
        </a:accent1>
        <a:accent2>
          <a:srgbClr val="DC5270"/>
        </a:accent2>
        <a:accent3>
          <a:srgbClr val="FFFFFF"/>
        </a:accent3>
        <a:accent4>
          <a:srgbClr val="00458B"/>
        </a:accent4>
        <a:accent5>
          <a:srgbClr val="B5C3DB"/>
        </a:accent5>
        <a:accent6>
          <a:srgbClr val="C74965"/>
        </a:accent6>
        <a:hlink>
          <a:srgbClr val="53B630"/>
        </a:hlink>
        <a:folHlink>
          <a:srgbClr val="D45F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 3">
        <a:dk1>
          <a:srgbClr val="85218F"/>
        </a:dk1>
        <a:lt1>
          <a:srgbClr val="FFFFFF"/>
        </a:lt1>
        <a:dk2>
          <a:srgbClr val="F9DBF3"/>
        </a:dk2>
        <a:lt2>
          <a:srgbClr val="808080"/>
        </a:lt2>
        <a:accent1>
          <a:srgbClr val="9461CD"/>
        </a:accent1>
        <a:accent2>
          <a:srgbClr val="4E8DDA"/>
        </a:accent2>
        <a:accent3>
          <a:srgbClr val="FFFFFF"/>
        </a:accent3>
        <a:accent4>
          <a:srgbClr val="711B79"/>
        </a:accent4>
        <a:accent5>
          <a:srgbClr val="C8B7E3"/>
        </a:accent5>
        <a:accent6>
          <a:srgbClr val="467FC5"/>
        </a:accent6>
        <a:hlink>
          <a:srgbClr val="3FBB83"/>
        </a:hlink>
        <a:folHlink>
          <a:srgbClr val="C98C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</Template>
  <TotalTime>906</TotalTime>
  <Words>1251</Words>
  <Application>Microsoft Office PowerPoint</Application>
  <PresentationFormat>全屏显示(4:3)</PresentationFormat>
  <Paragraphs>151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黑体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07</vt:lpstr>
      <vt:lpstr>1_07</vt:lpstr>
      <vt:lpstr>2_07</vt:lpstr>
      <vt:lpstr>PowerPoint 演示文稿</vt:lpstr>
      <vt:lpstr>学习目标</vt:lpstr>
      <vt:lpstr>PowerPoint 演示文稿</vt:lpstr>
      <vt:lpstr>阿托品类生物碱</vt:lpstr>
      <vt:lpstr>阿托品（atropine）</vt:lpstr>
      <vt:lpstr>阿托品（atropine）</vt:lpstr>
      <vt:lpstr>PowerPoint 演示文稿</vt:lpstr>
      <vt:lpstr>PowerPoint 演示文稿</vt:lpstr>
      <vt:lpstr>PowerPoint 演示文稿</vt:lpstr>
      <vt:lpstr>【临床应用】</vt:lpstr>
      <vt:lpstr>PowerPoint 演示文稿</vt:lpstr>
      <vt:lpstr>PowerPoint 演示文稿</vt:lpstr>
      <vt:lpstr>PowerPoint 演示文稿</vt:lpstr>
      <vt:lpstr>PowerPoint 演示文稿</vt:lpstr>
      <vt:lpstr>临床案例解析2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药理学实验</dc:title>
  <dc:creator>Asia</dc:creator>
  <cp:lastModifiedBy>User</cp:lastModifiedBy>
  <cp:revision>40</cp:revision>
  <dcterms:created xsi:type="dcterms:W3CDTF">2012-09-04T07:28:35Z</dcterms:created>
  <dcterms:modified xsi:type="dcterms:W3CDTF">2017-09-18T16:18:55Z</dcterms:modified>
</cp:coreProperties>
</file>