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A32"/>
    <a:srgbClr val="C54FA5"/>
    <a:srgbClr val="7D7ACE"/>
    <a:srgbClr val="669D3A"/>
    <a:srgbClr val="D74F4F"/>
    <a:srgbClr val="E47171"/>
    <a:srgbClr val="D15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3757-3AF9-DE8E-58D6-8963225A6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E5376-542A-F8F2-3960-FA3205025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E2B47-0826-AB8A-469A-40B9FC6B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5FB9-61F6-A394-1230-22BB58C5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C9BD-ECF2-B524-6681-E93C3F69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8215-B748-9D3B-FF02-53E7C325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C78E6-1DA8-DD10-8BE1-BBAB974E2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6E32-7513-9944-E4B8-EC84B12B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38FA-3A03-4712-E73F-CF0BFAE5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48C1-740C-6F5B-C717-85AF292A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D9C29-4D08-A927-4A9F-F0E7FA28D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F847A-BEC0-F8C4-B3BB-177707BC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1F74-D224-5891-1104-5482CC0A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5BA7-939F-6D5E-C8FE-983B8E8C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A5C6-5D40-9507-95E5-D6DA1A00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FC69-AF79-0F9E-0EF9-B1406F97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2094-E70F-50C5-B44D-348E1F12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40AD-E3DB-219F-431C-C9B8E728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ED99-4D42-4496-47EB-39BFC624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F858-C4A3-0973-5434-661C403F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D6A9-34EE-BA38-F1C7-904F936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A708C-8779-9C08-8396-8E0762DB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739-9C1E-8315-5A33-60EA3C15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D04D-1916-1877-DB89-313D1F0D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5525-F168-D5A8-DAE5-80563E63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A875-751B-36A1-95E7-D6AAA27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59E9-3BE1-9A57-AC24-91D8F839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C56C-E3D8-BC34-865D-BA063FE39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466A8-04E3-7B65-8BF5-3E1EFA48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EDEE7-622E-358F-3F99-662D874B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D83F2-DE1A-0E6A-7176-B83E8E66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EF9F-F627-6003-021D-5D8A65CA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4B38-5014-BB78-5B45-1AEB2AC8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CE6F7-7072-3BF1-65B4-4A8951A0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A7117-A94D-CB99-235E-CE26D96B8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CA2EF-BA17-3503-749A-7AEBAD310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01A4B-50F5-3D5A-BC5F-5BE0C36E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8BBB9-30CB-8A4E-B911-AA0143E1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A167D-7283-9F38-F990-48EB4341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5E99-33B9-E3B8-A185-B54DB0D3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F116C-2B9B-CE69-2ADA-C1AE602C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BBB27-2CA5-6322-103C-6F67EC0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E26DB-C4AA-1E97-0AA3-7A8AA47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7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9E43E-F83C-BB51-4F67-EB22EAB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BFBF3-066D-586E-0630-D462A7BC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2F4D5-26CA-F5FC-46D1-2C868B1F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02B8-8AF5-AE9A-61C0-25CC022E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D389-FC74-93E3-6D79-8F44B108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D456A-33D7-BB43-2836-D90AA7AB4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C1B3-436A-43BF-28FC-D273F0CB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A5A1-E0F5-F652-3222-2A0D9B88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DC96A-39CA-895C-AE67-3D902635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76FD-F006-EF9C-3C64-3E6654FB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61428-2E7F-641A-5B07-02963F721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5228F-6C55-5C74-A08A-AF0FC2692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149A-D024-3EC6-9BB1-EAAE230D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E7951-204A-640B-A6E3-2A9CC0FE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35B1-01CF-1E16-C66E-B242FA75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4ED37-05F0-8C47-D15C-674E7A6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FCBA-99D4-AE8C-D72A-7DA4033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80C2-00B7-9628-F894-45C68D6FF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D5C5-97A4-44FA-81B6-1D40C5835B2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DBF5-17BE-F472-CDD9-D45C28E98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C2E7-FE60-0C1D-5006-A950207DD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C432467F-593E-AE44-DF73-F581563F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7DFFCB-910E-CB63-A604-70D11CBAF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123"/>
              </p:ext>
            </p:extLst>
          </p:nvPr>
        </p:nvGraphicFramePr>
        <p:xfrm>
          <a:off x="7926027" y="1985962"/>
          <a:ext cx="2815424" cy="434817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15874">
                  <a:extLst>
                    <a:ext uri="{9D8B030D-6E8A-4147-A177-3AD203B41FA5}">
                      <a16:colId xmlns:a16="http://schemas.microsoft.com/office/drawing/2014/main" val="71488305"/>
                    </a:ext>
                  </a:extLst>
                </a:gridCol>
                <a:gridCol w="804407">
                  <a:extLst>
                    <a:ext uri="{9D8B030D-6E8A-4147-A177-3AD203B41FA5}">
                      <a16:colId xmlns:a16="http://schemas.microsoft.com/office/drawing/2014/main" val="829428821"/>
                    </a:ext>
                  </a:extLst>
                </a:gridCol>
                <a:gridCol w="691287">
                  <a:extLst>
                    <a:ext uri="{9D8B030D-6E8A-4147-A177-3AD203B41FA5}">
                      <a16:colId xmlns:a16="http://schemas.microsoft.com/office/drawing/2014/main" val="607711302"/>
                    </a:ext>
                  </a:extLst>
                </a:gridCol>
                <a:gridCol w="703856">
                  <a:extLst>
                    <a:ext uri="{9D8B030D-6E8A-4147-A177-3AD203B41FA5}">
                      <a16:colId xmlns:a16="http://schemas.microsoft.com/office/drawing/2014/main" val="2653825546"/>
                    </a:ext>
                  </a:extLst>
                </a:gridCol>
              </a:tblGrid>
              <a:tr h="177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Annotation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Community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143085470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114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NAB2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YGL122C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3782494941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MSL5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YLR116W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1524075909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PRP24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YMR268C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3181504144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PRP24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YMR268C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444385012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257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RNA15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YGL044C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816274513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NAB3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YPL190C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622776236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NAB3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YPL190C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663589105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76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RNA15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YGL044C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403466357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129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NAB2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YGL122C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769064958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EMG1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YLR186W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63177222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EMG1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YLR186W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1181587267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RPB2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YOR151C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326736031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RPB2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YOR151C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77748315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VTS1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YOR359W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355480304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VTS1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YOR359W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605627464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129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RPO21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YDL140C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1741289209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MSL5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YLR116W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3158131580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129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EMG1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YLR186W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74339926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EMG1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YLR186W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1358082683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VTS1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YOR359W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84452473"/>
                  </a:ext>
                </a:extLst>
              </a:tr>
              <a:tr h="18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NAB3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YPL190C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735590902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CB7A32"/>
                          </a:solidFill>
                          <a:effectLst/>
                        </a:rPr>
                        <a:t>RPO21</a:t>
                      </a:r>
                      <a:endParaRPr lang="en-US" sz="11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CB7A32"/>
                          </a:solidFill>
                          <a:effectLst/>
                        </a:rPr>
                        <a:t>YDL140C</a:t>
                      </a:r>
                      <a:endParaRPr lang="en-US" sz="11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80816373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CB7A32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NAB3</a:t>
                      </a:r>
                      <a:endParaRPr lang="en-US" sz="11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YPL190C</a:t>
                      </a:r>
                      <a:endParaRPr lang="en-US" sz="11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35759918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FAA9A4-3221-F525-D359-8AE29B731F5D}"/>
              </a:ext>
            </a:extLst>
          </p:cNvPr>
          <p:cNvSpPr txBox="1"/>
          <p:nvPr/>
        </p:nvSpPr>
        <p:spPr>
          <a:xfrm>
            <a:off x="2507457" y="543639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60DAE-C855-0BCA-FEDC-826080883DFB}"/>
              </a:ext>
            </a:extLst>
          </p:cNvPr>
          <p:cNvSpPr txBox="1"/>
          <p:nvPr/>
        </p:nvSpPr>
        <p:spPr>
          <a:xfrm>
            <a:off x="3232054" y="329249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0812C-8CD2-9894-4E75-0E1C042F2E2B}"/>
              </a:ext>
            </a:extLst>
          </p:cNvPr>
          <p:cNvSpPr txBox="1"/>
          <p:nvPr/>
        </p:nvSpPr>
        <p:spPr>
          <a:xfrm>
            <a:off x="4233862" y="297656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3D0C5-12C2-DDC5-87F5-8537CCFBA9F8}"/>
              </a:ext>
            </a:extLst>
          </p:cNvPr>
          <p:cNvSpPr txBox="1"/>
          <p:nvPr/>
        </p:nvSpPr>
        <p:spPr>
          <a:xfrm>
            <a:off x="3436144" y="198596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B578B-6EAD-6F8F-ED69-DAE6A9A4D515}"/>
              </a:ext>
            </a:extLst>
          </p:cNvPr>
          <p:cNvSpPr txBox="1"/>
          <p:nvPr/>
        </p:nvSpPr>
        <p:spPr>
          <a:xfrm>
            <a:off x="1546224" y="324433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1136B-3F8F-54B3-DA41-6DDEEAF96C16}"/>
              </a:ext>
            </a:extLst>
          </p:cNvPr>
          <p:cNvSpPr txBox="1"/>
          <p:nvPr/>
        </p:nvSpPr>
        <p:spPr>
          <a:xfrm>
            <a:off x="7023013" y="365760"/>
            <a:ext cx="389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</a:t>
            </a:r>
            <a:r>
              <a:rPr lang="en-US" b="1" dirty="0" err="1"/>
              <a:t>mer</a:t>
            </a:r>
            <a:r>
              <a:rPr lang="en-US" b="1" dirty="0"/>
              <a:t> clustering and Motif enrichment for Cbp80-associated transcripts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AC760-9C0D-AB96-2A85-0F90032A9E85}"/>
              </a:ext>
            </a:extLst>
          </p:cNvPr>
          <p:cNvSpPr txBox="1"/>
          <p:nvPr/>
        </p:nvSpPr>
        <p:spPr>
          <a:xfrm>
            <a:off x="6096000" y="5011756"/>
            <a:ext cx="132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Excluded Motifs that did not have a corresponding annotation</a:t>
            </a:r>
          </a:p>
        </p:txBody>
      </p:sp>
    </p:spTree>
    <p:extLst>
      <p:ext uri="{BB962C8B-B14F-4D97-AF65-F5344CB8AC3E}">
        <p14:creationId xmlns:p14="http://schemas.microsoft.com/office/powerpoint/2010/main" val="390868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63D3599A-0252-83B8-6BFE-4AACEA59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8D23E7E-3A90-2B31-9792-D0C7A77F5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/>
          <a:stretch/>
        </p:blipFill>
        <p:spPr>
          <a:xfrm>
            <a:off x="60982" y="35349"/>
            <a:ext cx="6858000" cy="6620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2A56A-885F-C83E-077F-7149BC29B4CA}"/>
              </a:ext>
            </a:extLst>
          </p:cNvPr>
          <p:cNvSpPr txBox="1"/>
          <p:nvPr/>
        </p:nvSpPr>
        <p:spPr>
          <a:xfrm>
            <a:off x="7023013" y="365760"/>
            <a:ext cx="389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</a:t>
            </a:r>
            <a:r>
              <a:rPr lang="en-US" b="1" dirty="0" err="1"/>
              <a:t>mer</a:t>
            </a:r>
            <a:r>
              <a:rPr lang="en-US" b="1" dirty="0"/>
              <a:t> clustering and Motif enrichment for Cbp80Hpr1-associated transcripts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CBF91B-0F70-DE58-4E1E-24CA853CD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12493"/>
              </p:ext>
            </p:extLst>
          </p:nvPr>
        </p:nvGraphicFramePr>
        <p:xfrm>
          <a:off x="7824450" y="1243750"/>
          <a:ext cx="2615552" cy="496983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3888">
                  <a:extLst>
                    <a:ext uri="{9D8B030D-6E8A-4147-A177-3AD203B41FA5}">
                      <a16:colId xmlns:a16="http://schemas.microsoft.com/office/drawing/2014/main" val="3955265033"/>
                    </a:ext>
                  </a:extLst>
                </a:gridCol>
                <a:gridCol w="653888">
                  <a:extLst>
                    <a:ext uri="{9D8B030D-6E8A-4147-A177-3AD203B41FA5}">
                      <a16:colId xmlns:a16="http://schemas.microsoft.com/office/drawing/2014/main" val="749523456"/>
                    </a:ext>
                  </a:extLst>
                </a:gridCol>
                <a:gridCol w="653888">
                  <a:extLst>
                    <a:ext uri="{9D8B030D-6E8A-4147-A177-3AD203B41FA5}">
                      <a16:colId xmlns:a16="http://schemas.microsoft.com/office/drawing/2014/main" val="1582539255"/>
                    </a:ext>
                  </a:extLst>
                </a:gridCol>
                <a:gridCol w="653888">
                  <a:extLst>
                    <a:ext uri="{9D8B030D-6E8A-4147-A177-3AD203B41FA5}">
                      <a16:colId xmlns:a16="http://schemas.microsoft.com/office/drawing/2014/main" val="1420749882"/>
                    </a:ext>
                  </a:extLst>
                </a:gridCol>
              </a:tblGrid>
              <a:tr h="3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SITES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GeneID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Annotation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Community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587669198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51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RPO21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YDL140C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11586036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MSL5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YLR116W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330739251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109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MSL5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YLR116W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37051824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EMG1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YLR186W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180642408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712332282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43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669D3A"/>
                          </a:solidFill>
                          <a:effectLst/>
                        </a:rPr>
                        <a:t>NAB2</a:t>
                      </a:r>
                      <a:endParaRPr lang="en-US" sz="9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669D3A"/>
                          </a:solidFill>
                          <a:effectLst/>
                        </a:rPr>
                        <a:t>YGL122C</a:t>
                      </a:r>
                      <a:endParaRPr lang="en-US" sz="9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797307310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MTR4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YJL050W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040153085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MPT5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YGL178W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535785716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2016489578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79756851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563403394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60215612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MSS116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YDR194C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96038086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NAB2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YGL122C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742115510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NAB2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YGL122C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39057338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MSL5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YLR116W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4115885949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EMG1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YLR186W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2867475293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RPB2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YOR151C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062363403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381727546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87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404800434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226646413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256828282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59859278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74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NAB2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YGL122C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27908813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294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EMG1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YLR186W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98330710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284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595878193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113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673529401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112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4057381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E58490-F9D6-2B9B-32FC-A5BB60DCE59D}"/>
              </a:ext>
            </a:extLst>
          </p:cNvPr>
          <p:cNvSpPr txBox="1"/>
          <p:nvPr/>
        </p:nvSpPr>
        <p:spPr>
          <a:xfrm>
            <a:off x="5695950" y="2648523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11165-9CCF-A70F-B324-7878EF70F4F7}"/>
              </a:ext>
            </a:extLst>
          </p:cNvPr>
          <p:cNvSpPr txBox="1"/>
          <p:nvPr/>
        </p:nvSpPr>
        <p:spPr>
          <a:xfrm>
            <a:off x="4057651" y="5343526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4B2AF-4A12-7A3E-3C90-EB751E640B07}"/>
              </a:ext>
            </a:extLst>
          </p:cNvPr>
          <p:cNvSpPr txBox="1"/>
          <p:nvPr/>
        </p:nvSpPr>
        <p:spPr>
          <a:xfrm>
            <a:off x="4257676" y="2857501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2E72B-C35B-57ED-DAE4-B9A3FC865412}"/>
              </a:ext>
            </a:extLst>
          </p:cNvPr>
          <p:cNvSpPr txBox="1"/>
          <p:nvPr/>
        </p:nvSpPr>
        <p:spPr>
          <a:xfrm>
            <a:off x="358338" y="294929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73420-E518-5AD6-5F13-DCA34BA9C834}"/>
              </a:ext>
            </a:extLst>
          </p:cNvPr>
          <p:cNvSpPr txBox="1"/>
          <p:nvPr/>
        </p:nvSpPr>
        <p:spPr>
          <a:xfrm>
            <a:off x="1921670" y="50425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AA5F2-4BC4-325B-A7C6-D0E572B682CD}"/>
              </a:ext>
            </a:extLst>
          </p:cNvPr>
          <p:cNvSpPr txBox="1"/>
          <p:nvPr/>
        </p:nvSpPr>
        <p:spPr>
          <a:xfrm>
            <a:off x="62506" y="6237876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Kirk, J.M., Kim, S.O., Inoue, K.,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Smola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M.J., Lee, D.M.,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Schertzer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M.D., Wooten, J.S., Baker, A.R., Sprague, D., Collins, D.W., et al. (2018). Functional classification of long non-coding RNAs by k-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mer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content. Nat Genet </a:t>
            </a:r>
            <a:r>
              <a:rPr lang="en-US" sz="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50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1474–1482. 10.1038/s41588-018-0207-8.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Giudice, G., Sánchez-Cabo, F.,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Torroja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C., and Lara-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Pezzi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E. (2016).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ATtRACT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—a database of RNA-binding proteins and associated motifs. Database </a:t>
            </a:r>
            <a:r>
              <a:rPr lang="en-US" sz="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2016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baw035. 10.1093/database/baw035.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4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0D653-B276-778C-1A9B-9E21D549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375</Words>
  <Application>Microsoft Office PowerPoint</Application>
  <PresentationFormat>Widescreen</PresentationFormat>
  <Paragraphs>227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Dominguez</dc:creator>
  <cp:lastModifiedBy>Andrew Dominguez</cp:lastModifiedBy>
  <cp:revision>6</cp:revision>
  <dcterms:created xsi:type="dcterms:W3CDTF">2023-02-24T16:52:36Z</dcterms:created>
  <dcterms:modified xsi:type="dcterms:W3CDTF">2023-02-28T11:20:12Z</dcterms:modified>
</cp:coreProperties>
</file>